
<file path=[Content_Types].xml><?xml version="1.0" encoding="utf-8"?>
<Types xmlns="http://schemas.openxmlformats.org/package/2006/content-types">
  <Default Extension="bmp" ContentType="image/bmp"/>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media/image66.jpg" ContentType="image/png"/>
  <Override PartName="/ppt/media/image67.jpg" ContentType="image/png"/>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9" r:id="rId1"/>
    <p:sldMasterId id="2147484221" r:id="rId2"/>
  </p:sldMasterIdLst>
  <p:notesMasterIdLst>
    <p:notesMasterId r:id="rId149"/>
  </p:notesMasterIdLst>
  <p:sldIdLst>
    <p:sldId id="256" r:id="rId3"/>
    <p:sldId id="429" r:id="rId4"/>
    <p:sldId id="258" r:id="rId5"/>
    <p:sldId id="430" r:id="rId6"/>
    <p:sldId id="431" r:id="rId7"/>
    <p:sldId id="432" r:id="rId8"/>
    <p:sldId id="433" r:id="rId9"/>
    <p:sldId id="273" r:id="rId10"/>
    <p:sldId id="274" r:id="rId11"/>
    <p:sldId id="275" r:id="rId12"/>
    <p:sldId id="276" r:id="rId13"/>
    <p:sldId id="277" r:id="rId14"/>
    <p:sldId id="278" r:id="rId15"/>
    <p:sldId id="279" r:id="rId16"/>
    <p:sldId id="283" r:id="rId17"/>
    <p:sldId id="280" r:id="rId18"/>
    <p:sldId id="281" r:id="rId19"/>
    <p:sldId id="340" r:id="rId20"/>
    <p:sldId id="282" r:id="rId21"/>
    <p:sldId id="294" r:id="rId22"/>
    <p:sldId id="284" r:id="rId23"/>
    <p:sldId id="286" r:id="rId24"/>
    <p:sldId id="287" r:id="rId25"/>
    <p:sldId id="288" r:id="rId26"/>
    <p:sldId id="289" r:id="rId27"/>
    <p:sldId id="290" r:id="rId28"/>
    <p:sldId id="291" r:id="rId29"/>
    <p:sldId id="292" r:id="rId30"/>
    <p:sldId id="295" r:id="rId31"/>
    <p:sldId id="296" r:id="rId32"/>
    <p:sldId id="297" r:id="rId33"/>
    <p:sldId id="298" r:id="rId34"/>
    <p:sldId id="300" r:id="rId35"/>
    <p:sldId id="301" r:id="rId36"/>
    <p:sldId id="302" r:id="rId37"/>
    <p:sldId id="303" r:id="rId38"/>
    <p:sldId id="304" r:id="rId39"/>
    <p:sldId id="305" r:id="rId40"/>
    <p:sldId id="306" r:id="rId41"/>
    <p:sldId id="412" r:id="rId42"/>
    <p:sldId id="307" r:id="rId43"/>
    <p:sldId id="426" r:id="rId44"/>
    <p:sldId id="299" r:id="rId45"/>
    <p:sldId id="309" r:id="rId46"/>
    <p:sldId id="310" r:id="rId47"/>
    <p:sldId id="311" r:id="rId48"/>
    <p:sldId id="312" r:id="rId49"/>
    <p:sldId id="313" r:id="rId50"/>
    <p:sldId id="418" r:id="rId51"/>
    <p:sldId id="314" r:id="rId52"/>
    <p:sldId id="315" r:id="rId53"/>
    <p:sldId id="317" r:id="rId54"/>
    <p:sldId id="425" r:id="rId55"/>
    <p:sldId id="434" r:id="rId56"/>
    <p:sldId id="319" r:id="rId57"/>
    <p:sldId id="320" r:id="rId58"/>
    <p:sldId id="323" r:id="rId59"/>
    <p:sldId id="324" r:id="rId60"/>
    <p:sldId id="325" r:id="rId61"/>
    <p:sldId id="327" r:id="rId62"/>
    <p:sldId id="415" r:id="rId63"/>
    <p:sldId id="326" r:id="rId64"/>
    <p:sldId id="328" r:id="rId65"/>
    <p:sldId id="428" r:id="rId66"/>
    <p:sldId id="419" r:id="rId67"/>
    <p:sldId id="330" r:id="rId68"/>
    <p:sldId id="331" r:id="rId69"/>
    <p:sldId id="332" r:id="rId70"/>
    <p:sldId id="333" r:id="rId71"/>
    <p:sldId id="334" r:id="rId72"/>
    <p:sldId id="335" r:id="rId73"/>
    <p:sldId id="336" r:id="rId74"/>
    <p:sldId id="337" r:id="rId75"/>
    <p:sldId id="338" r:id="rId76"/>
    <p:sldId id="342" r:id="rId77"/>
    <p:sldId id="343" r:id="rId78"/>
    <p:sldId id="345" r:id="rId79"/>
    <p:sldId id="346" r:id="rId80"/>
    <p:sldId id="347" r:id="rId81"/>
    <p:sldId id="424" r:id="rId82"/>
    <p:sldId id="348" r:id="rId83"/>
    <p:sldId id="349" r:id="rId84"/>
    <p:sldId id="350" r:id="rId85"/>
    <p:sldId id="351" r:id="rId86"/>
    <p:sldId id="353" r:id="rId87"/>
    <p:sldId id="354" r:id="rId88"/>
    <p:sldId id="355" r:id="rId89"/>
    <p:sldId id="356" r:id="rId90"/>
    <p:sldId id="357" r:id="rId91"/>
    <p:sldId id="358" r:id="rId92"/>
    <p:sldId id="359" r:id="rId93"/>
    <p:sldId id="360" r:id="rId94"/>
    <p:sldId id="361" r:id="rId95"/>
    <p:sldId id="362" r:id="rId96"/>
    <p:sldId id="363" r:id="rId97"/>
    <p:sldId id="364" r:id="rId98"/>
    <p:sldId id="365" r:id="rId99"/>
    <p:sldId id="420" r:id="rId100"/>
    <p:sldId id="366" r:id="rId101"/>
    <p:sldId id="367" r:id="rId102"/>
    <p:sldId id="368" r:id="rId103"/>
    <p:sldId id="369" r:id="rId104"/>
    <p:sldId id="370" r:id="rId105"/>
    <p:sldId id="371" r:id="rId106"/>
    <p:sldId id="372" r:id="rId107"/>
    <p:sldId id="373" r:id="rId108"/>
    <p:sldId id="374" r:id="rId109"/>
    <p:sldId id="375" r:id="rId110"/>
    <p:sldId id="376" r:id="rId111"/>
    <p:sldId id="377" r:id="rId112"/>
    <p:sldId id="378" r:id="rId113"/>
    <p:sldId id="379" r:id="rId114"/>
    <p:sldId id="422" r:id="rId115"/>
    <p:sldId id="380" r:id="rId116"/>
    <p:sldId id="381" r:id="rId117"/>
    <p:sldId id="382" r:id="rId118"/>
    <p:sldId id="383" r:id="rId119"/>
    <p:sldId id="384" r:id="rId120"/>
    <p:sldId id="385" r:id="rId121"/>
    <p:sldId id="386" r:id="rId122"/>
    <p:sldId id="387" r:id="rId123"/>
    <p:sldId id="417" r:id="rId124"/>
    <p:sldId id="388" r:id="rId125"/>
    <p:sldId id="389" r:id="rId126"/>
    <p:sldId id="390" r:id="rId127"/>
    <p:sldId id="391" r:id="rId128"/>
    <p:sldId id="392" r:id="rId129"/>
    <p:sldId id="393" r:id="rId130"/>
    <p:sldId id="394" r:id="rId131"/>
    <p:sldId id="395" r:id="rId132"/>
    <p:sldId id="396" r:id="rId133"/>
    <p:sldId id="397" r:id="rId134"/>
    <p:sldId id="398" r:id="rId135"/>
    <p:sldId id="399" r:id="rId136"/>
    <p:sldId id="400" r:id="rId137"/>
    <p:sldId id="401" r:id="rId138"/>
    <p:sldId id="402" r:id="rId139"/>
    <p:sldId id="403" r:id="rId140"/>
    <p:sldId id="404" r:id="rId141"/>
    <p:sldId id="405" r:id="rId142"/>
    <p:sldId id="406" r:id="rId143"/>
    <p:sldId id="407" r:id="rId144"/>
    <p:sldId id="408" r:id="rId145"/>
    <p:sldId id="423" r:id="rId146"/>
    <p:sldId id="409" r:id="rId147"/>
    <p:sldId id="411" r:id="rId1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8"/>
    <a:srgbClr val="2D2D2F"/>
    <a:srgbClr val="2A2A2C"/>
    <a:srgbClr val="CF9988"/>
    <a:srgbClr val="202022"/>
    <a:srgbClr val="66CCFF"/>
    <a:srgbClr val="2E75B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07" autoAdjust="0"/>
    <p:restoredTop sz="66327" autoAdjust="0"/>
  </p:normalViewPr>
  <p:slideViewPr>
    <p:cSldViewPr snapToGrid="0">
      <p:cViewPr varScale="1">
        <p:scale>
          <a:sx n="56" d="100"/>
          <a:sy n="56" d="100"/>
        </p:scale>
        <p:origin x="1862" y="43"/>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notesMaster" Target="notesMasters/notesMaster1.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2BA431-B1CB-4DAA-889C-33219EAFFC4E}" type="datetimeFigureOut">
              <a:rPr lang="zh-TW" altLang="en-US" smtClean="0"/>
              <a:t>2023/11/13</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09475-1550-4951-8791-E144F78FF4CC}" type="slidenum">
              <a:rPr lang="zh-TW" altLang="en-US" smtClean="0"/>
              <a:t>‹#›</a:t>
            </a:fld>
            <a:endParaRPr lang="zh-TW" altLang="en-US"/>
          </a:p>
        </p:txBody>
      </p:sp>
    </p:spTree>
    <p:extLst>
      <p:ext uri="{BB962C8B-B14F-4D97-AF65-F5344CB8AC3E}">
        <p14:creationId xmlns:p14="http://schemas.microsoft.com/office/powerpoint/2010/main" val="11154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 Id="rId4" Type="http://schemas.openxmlformats.org/officeDocument/2006/relationships/hyperlink" Target="https://ieeexplore.ieee.org/stamp/stamp.jsp?tp=&amp;arnumber=4766921" TargetMode="Externa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 Id="rId4" Type="http://schemas.openxmlformats.org/officeDocument/2006/relationships/hyperlink" Target="https://ieeexplore.ieee.org/stamp/stamp.jsp?tp=&amp;arnumber=4766921" TargetMode="Externa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ieeexplore.ieee.org/stamp/stamp.jsp?tp=&amp;arnumber=4766921"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ieeexplore.ieee.org/stamp/stamp.jsp?tp=&amp;arnumber=4766921"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ieeexplore.ieee.org/stamp/stamp.jsp?tp=&amp;arnumber=4766921"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hyperlink" Target="https://en.wikipedia.org/wiki/Image_texture"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hyperlink" Target="https://ieeexplore.ieee.org/stamp/stamp.jsp?tp=&amp;arnumber=4766921"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 Id="rId4" Type="http://schemas.openxmlformats.org/officeDocument/2006/relationships/hyperlink" Target="https://ieeexplore.ieee.org/stamp/stamp.jsp?tp=&amp;arnumber=4766921" TargetMode="Externa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章節介紹</a:t>
            </a:r>
            <a:endParaRPr lang="en-US" altLang="zh-TW" dirty="0"/>
          </a:p>
          <a:p>
            <a:r>
              <a:rPr lang="en-US" altLang="zh-TW" dirty="0"/>
              <a:t>1.</a:t>
            </a:r>
            <a:r>
              <a:rPr lang="zh-TW" altLang="en-US" dirty="0"/>
              <a:t> 介紹什麼是</a:t>
            </a:r>
            <a:r>
              <a:rPr lang="en-US" altLang="zh-TW" dirty="0"/>
              <a:t>Texture</a:t>
            </a:r>
          </a:p>
          <a:p>
            <a:r>
              <a:rPr lang="en-US" altLang="zh-TW" dirty="0"/>
              <a:t>2.</a:t>
            </a:r>
            <a:r>
              <a:rPr lang="zh-TW" altLang="en-US" dirty="0"/>
              <a:t> 統計上的分析方法</a:t>
            </a:r>
            <a:endParaRPr lang="en-US" altLang="zh-TW" dirty="0"/>
          </a:p>
          <a:p>
            <a:r>
              <a:rPr lang="en-US" altLang="zh-TW" dirty="0"/>
              <a:t>3.</a:t>
            </a:r>
            <a:r>
              <a:rPr lang="zh-TW" altLang="en-US" dirty="0"/>
              <a:t> </a:t>
            </a:r>
            <a:r>
              <a:rPr lang="en-US" altLang="zh-TW" dirty="0"/>
              <a:t>model-based</a:t>
            </a:r>
            <a:r>
              <a:rPr lang="zh-TW" altLang="en-US" dirty="0"/>
              <a:t>的方法</a:t>
            </a:r>
            <a:endParaRPr lang="en-US" altLang="zh-TW" dirty="0"/>
          </a:p>
          <a:p>
            <a:r>
              <a:rPr lang="en-US" altLang="zh-TW" dirty="0"/>
              <a:t>4.</a:t>
            </a:r>
            <a:r>
              <a:rPr lang="zh-TW" altLang="en-US" dirty="0"/>
              <a:t> 如何應用</a:t>
            </a:r>
            <a:r>
              <a:rPr lang="en-US" altLang="zh-TW" dirty="0"/>
              <a:t>texture</a:t>
            </a:r>
            <a:r>
              <a:rPr lang="zh-TW" altLang="en-US" dirty="0"/>
              <a:t>的技術</a:t>
            </a:r>
            <a:endParaRPr lang="en-US" altLang="zh-TW" dirty="0"/>
          </a:p>
          <a:p>
            <a:endParaRPr lang="en-US" altLang="zh-TW" dirty="0"/>
          </a:p>
          <a:p>
            <a:r>
              <a:rPr lang="zh-TW" altLang="en-US" dirty="0"/>
              <a:t>重點在</a:t>
            </a:r>
            <a:r>
              <a:rPr lang="en-US" altLang="zh-TW" dirty="0"/>
              <a:t>Intro</a:t>
            </a:r>
            <a:r>
              <a:rPr lang="zh-TW" altLang="en-US" dirty="0"/>
              <a:t>跟</a:t>
            </a:r>
            <a:r>
              <a:rPr lang="en-US" altLang="zh-TW" dirty="0"/>
              <a:t>Appl.</a:t>
            </a:r>
          </a:p>
          <a:p>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7E609475-1550-4951-8791-E144F78FF4CC}" type="slidenum">
              <a:rPr lang="zh-TW" altLang="en-US" smtClean="0"/>
              <a:t>2</a:t>
            </a:fld>
            <a:endParaRPr lang="zh-TW" altLang="en-US"/>
          </a:p>
        </p:txBody>
      </p:sp>
    </p:spTree>
    <p:extLst>
      <p:ext uri="{BB962C8B-B14F-4D97-AF65-F5344CB8AC3E}">
        <p14:creationId xmlns:p14="http://schemas.microsoft.com/office/powerpoint/2010/main" val="174080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紋理特徵</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對電腦而言，紋理可以由 </a:t>
            </a:r>
            <a:r>
              <a:rPr lang="en-US" altLang="zh-TW" dirty="0"/>
              <a:t>primitive</a:t>
            </a:r>
            <a:r>
              <a:rPr lang="zh-TW" altLang="en-US" dirty="0"/>
              <a:t> </a:t>
            </a:r>
            <a:r>
              <a:rPr lang="en-US" altLang="zh-TW" dirty="0"/>
              <a:t>(</a:t>
            </a:r>
            <a:r>
              <a:rPr lang="zh-TW" altLang="en-US" dirty="0"/>
              <a:t>圖原</a:t>
            </a:r>
            <a:r>
              <a:rPr lang="en-US" altLang="zh-TW" dirty="0"/>
              <a:t>)</a:t>
            </a:r>
            <a:r>
              <a:rPr lang="zh-TW" altLang="en-US" dirty="0"/>
              <a:t> 的數量、類型以及他們的空間關係來描述</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沙子 石頭 岩石 都是</a:t>
            </a:r>
            <a:r>
              <a:rPr lang="en-US" altLang="zh-TW" dirty="0"/>
              <a:t>primitive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TW" altLang="en-US" dirty="0"/>
              <a:t>可以將圖像紋理定性為某些屬性，就像是我們平常口頭上描述的形容詞 </a:t>
            </a:r>
            <a:r>
              <a:rPr lang="en-US" altLang="zh-TW" dirty="0"/>
              <a:t>(e.g. </a:t>
            </a:r>
            <a:r>
              <a:rPr lang="zh-TW" altLang="en-US" dirty="0"/>
              <a:t>沙子很平滑</a:t>
            </a:r>
            <a:r>
              <a:rPr lang="en-US" altLang="zh-TW" dirty="0"/>
              <a:t>)</a:t>
            </a:r>
          </a:p>
          <a:p>
            <a:endParaRPr lang="en-US" altLang="zh-TW" dirty="0"/>
          </a:p>
          <a:p>
            <a:r>
              <a:rPr lang="en-US" altLang="zh-TW" dirty="0"/>
              <a:t>type</a:t>
            </a:r>
            <a:r>
              <a:rPr lang="zh-TW" altLang="en-US" dirty="0"/>
              <a:t>不一樣，數量也不一樣</a:t>
            </a:r>
            <a:endParaRPr lang="en-US" altLang="zh-TW" dirty="0"/>
          </a:p>
          <a:p>
            <a:endParaRPr lang="en-US" altLang="zh-TW" dirty="0"/>
          </a:p>
          <a:p>
            <a:r>
              <a:rPr lang="en-US" altLang="zh-TW" dirty="0"/>
              <a:t>Characterizing</a:t>
            </a:r>
            <a:r>
              <a:rPr lang="en-US" altLang="zh-TW" baseline="0" dirty="0"/>
              <a:t> </a:t>
            </a:r>
            <a:r>
              <a:rPr lang="zh-TW" altLang="en-US" baseline="0" dirty="0"/>
              <a:t>特性化</a:t>
            </a:r>
            <a:endParaRPr lang="en-US" altLang="zh-TW" baseline="0" dirty="0"/>
          </a:p>
          <a:p>
            <a:r>
              <a:rPr lang="en-US" altLang="zh-TW" baseline="0" dirty="0"/>
              <a:t>Layout </a:t>
            </a:r>
            <a:r>
              <a:rPr lang="zh-TW" altLang="en-US" baseline="0" dirty="0"/>
              <a:t>配置</a:t>
            </a:r>
            <a:endParaRPr lang="en-US" altLang="zh-TW" baseline="0" dirty="0"/>
          </a:p>
          <a:p>
            <a:endParaRPr lang="en-US" altLang="zh-TW" baseline="0" dirty="0"/>
          </a:p>
          <a:p>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12</a:t>
            </a:fld>
            <a:endParaRPr lang="zh-TW" altLang="en-US"/>
          </a:p>
        </p:txBody>
      </p:sp>
    </p:spTree>
    <p:extLst>
      <p:ext uri="{BB962C8B-B14F-4D97-AF65-F5344CB8AC3E}">
        <p14:creationId xmlns:p14="http://schemas.microsoft.com/office/powerpoint/2010/main" val="39697195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在</a:t>
            </a:r>
            <a:r>
              <a:rPr lang="en-US" altLang="zh-TW" dirty="0"/>
              <a:t>1D</a:t>
            </a:r>
            <a:r>
              <a:rPr lang="zh-TW" altLang="en-US" dirty="0"/>
              <a:t>的世界中，我們是根據該</a:t>
            </a:r>
            <a:r>
              <a:rPr lang="en-US" altLang="zh-TW" dirty="0"/>
              <a:t>pixel</a:t>
            </a:r>
            <a:r>
              <a:rPr lang="zh-TW" altLang="en-US" dirty="0"/>
              <a:t>之前位置的數值</a:t>
            </a:r>
            <a:endParaRPr lang="en-US" altLang="zh-TW" dirty="0"/>
          </a:p>
          <a:p>
            <a:endParaRPr lang="en-US" altLang="zh-TW" dirty="0"/>
          </a:p>
          <a:p>
            <a:r>
              <a:rPr lang="zh-TW" altLang="en-US" dirty="0"/>
              <a:t>在</a:t>
            </a:r>
            <a:r>
              <a:rPr lang="en-US" altLang="zh-TW" dirty="0"/>
              <a:t>2D</a:t>
            </a:r>
            <a:r>
              <a:rPr lang="zh-TW" altLang="en-US" dirty="0"/>
              <a:t>的世界中，我們會針對該位置左邊</a:t>
            </a:r>
            <a:r>
              <a:rPr lang="en-US" altLang="zh-TW" dirty="0"/>
              <a:t>D</a:t>
            </a:r>
            <a:r>
              <a:rPr lang="zh-TW" altLang="en-US" dirty="0"/>
              <a:t>位置以及以上</a:t>
            </a:r>
            <a:r>
              <a:rPr lang="en-US" altLang="zh-TW" dirty="0"/>
              <a:t>D</a:t>
            </a:r>
            <a:r>
              <a:rPr lang="zh-TW" altLang="en-US" dirty="0"/>
              <a:t>位置的左右各</a:t>
            </a:r>
            <a:r>
              <a:rPr lang="en-US" altLang="zh-TW" dirty="0"/>
              <a:t>D</a:t>
            </a:r>
            <a:r>
              <a:rPr lang="zh-TW" altLang="en-US" dirty="0"/>
              <a:t>的位置</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106</a:t>
            </a:fld>
            <a:endParaRPr lang="zh-TW" altLang="en-US"/>
          </a:p>
        </p:txBody>
      </p:sp>
    </p:spTree>
    <p:extLst>
      <p:ext uri="{BB962C8B-B14F-4D97-AF65-F5344CB8AC3E}">
        <p14:creationId xmlns:p14="http://schemas.microsoft.com/office/powerpoint/2010/main" val="20519112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紅框這邊原本是需要</a:t>
            </a:r>
            <a:r>
              <a:rPr lang="en-US" altLang="zh-TW" dirty="0"/>
              <a:t>random</a:t>
            </a:r>
            <a:r>
              <a:rPr lang="zh-TW" altLang="en-US" dirty="0"/>
              <a:t>產生一個</a:t>
            </a:r>
            <a:r>
              <a:rPr lang="en-US" altLang="zh-TW" dirty="0"/>
              <a:t>beta</a:t>
            </a:r>
            <a:r>
              <a:rPr lang="zh-TW" altLang="en-US" dirty="0"/>
              <a:t>的數值</a:t>
            </a:r>
            <a:endParaRPr lang="en-US" altLang="zh-TW" dirty="0"/>
          </a:p>
          <a:p>
            <a:endParaRPr lang="en-US" altLang="zh-TW" dirty="0"/>
          </a:p>
          <a:p>
            <a:r>
              <a:rPr lang="zh-TW" altLang="en-US" dirty="0"/>
              <a:t>這邊會透過前面計算過的數值去計算</a:t>
            </a:r>
            <a:endParaRPr lang="en-US" altLang="zh-TW" dirty="0"/>
          </a:p>
          <a:p>
            <a:endParaRPr lang="en-US" altLang="zh-TW" dirty="0"/>
          </a:p>
          <a:p>
            <a:r>
              <a:rPr lang="zh-TW" altLang="en-US" dirty="0"/>
              <a:t>我們可以知道</a:t>
            </a:r>
            <a:r>
              <a:rPr lang="en-US" altLang="zh-TW" dirty="0"/>
              <a:t>ground truth (a)</a:t>
            </a:r>
            <a:r>
              <a:rPr lang="zh-TW" altLang="en-US" dirty="0"/>
              <a:t> </a:t>
            </a:r>
            <a:r>
              <a:rPr lang="en-US" altLang="zh-TW" dirty="0"/>
              <a:t>–</a:t>
            </a:r>
            <a:r>
              <a:rPr lang="zh-TW" altLang="en-US" dirty="0"/>
              <a:t>估計值</a:t>
            </a:r>
            <a:r>
              <a:rPr lang="en-US" altLang="zh-TW" dirty="0"/>
              <a:t>(a hat) </a:t>
            </a:r>
            <a:r>
              <a:rPr lang="zh-TW" altLang="en-US" dirty="0"/>
              <a:t>就是之前的</a:t>
            </a:r>
            <a:r>
              <a:rPr lang="en-US" altLang="zh-TW" dirty="0"/>
              <a:t>b</a:t>
            </a:r>
            <a:r>
              <a:rPr lang="zh-TW" altLang="en-US" dirty="0"/>
              <a:t>，有點像</a:t>
            </a:r>
            <a:r>
              <a:rPr lang="en-US" altLang="zh-TW" dirty="0"/>
              <a:t>loss function</a:t>
            </a:r>
            <a:r>
              <a:rPr lang="zh-TW" altLang="en-US" dirty="0"/>
              <a:t>那樣</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其實整體算法是一樣的，這邊的話就是用標準答案去減掉預估值，來做為剛剛的</a:t>
            </a:r>
            <a:r>
              <a:rPr lang="en-US" altLang="zh-TW" dirty="0"/>
              <a:t>noise</a:t>
            </a:r>
            <a:r>
              <a:rPr lang="zh-TW" altLang="en-US" dirty="0"/>
              <a:t>帶入</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TW" altLang="en-US" dirty="0"/>
              <a:t>對於紋理類別</a:t>
            </a:r>
            <a:r>
              <a:rPr lang="en-US" altLang="zh-TW" dirty="0"/>
              <a:t>c</a:t>
            </a:r>
            <a:r>
              <a:rPr lang="zh-TW" altLang="en-US" dirty="0"/>
              <a:t>，如果要用一個</a:t>
            </a:r>
            <a:r>
              <a:rPr lang="en-US" altLang="zh-TW" dirty="0"/>
              <a:t>model</a:t>
            </a:r>
            <a:r>
              <a:rPr lang="zh-TW" altLang="en-US" dirty="0"/>
              <a:t>去定義</a:t>
            </a:r>
            <a:r>
              <a:rPr lang="en-US" altLang="zh-TW" dirty="0"/>
              <a:t>Pixel(</a:t>
            </a:r>
            <a:r>
              <a:rPr lang="zh-TW" altLang="en-US" dirty="0"/>
              <a:t>𝑖，𝑗</a:t>
            </a:r>
            <a:r>
              <a:rPr lang="en-US" altLang="zh-TW" dirty="0"/>
              <a:t>)</a:t>
            </a:r>
            <a:r>
              <a:rPr lang="zh-TW" altLang="en-US" dirty="0"/>
              <a:t>的估計灰階值： </a:t>
            </a:r>
            <a:endParaRPr lang="en-US" altLang="zh-TW" dirty="0"/>
          </a:p>
          <a:p>
            <a:r>
              <a:rPr lang="zh-TW" altLang="en-US" dirty="0"/>
              <a:t>就是求出這一個</a:t>
            </a:r>
            <a:r>
              <a:rPr lang="en-US" altLang="zh-TW" dirty="0"/>
              <a:t>model</a:t>
            </a:r>
            <a:r>
              <a:rPr lang="en-US" altLang="zh-TW" baseline="0" dirty="0"/>
              <a:t> </a:t>
            </a:r>
            <a:r>
              <a:rPr lang="zh-TW" altLang="en-US" baseline="0" dirty="0"/>
              <a:t>的</a:t>
            </a:r>
            <a:r>
              <a:rPr lang="en-US" altLang="zh-TW" baseline="0" dirty="0"/>
              <a:t>coefficient </a:t>
            </a:r>
            <a:r>
              <a:rPr lang="en-US" altLang="zh-TW" baseline="0" dirty="0">
                <a:sym typeface="Wingdings" panose="05000000000000000000" pitchFamily="2" charset="2"/>
              </a:rPr>
              <a:t></a:t>
            </a:r>
            <a:r>
              <a:rPr lang="en-US" altLang="zh-TW" baseline="0" dirty="0"/>
              <a:t> alpha beta</a:t>
            </a:r>
          </a:p>
          <a:p>
            <a:endParaRPr lang="en-US" alt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不同紋理，自回歸的參數也就不同，下面例子為利用 </a:t>
            </a:r>
            <a:r>
              <a:rPr lang="en-US" altLang="zh-TW" dirty="0"/>
              <a:t>c</a:t>
            </a:r>
            <a:r>
              <a:rPr lang="zh-TW" altLang="en-US" dirty="0"/>
              <a:t>紋理自回歸係數來做新</a:t>
            </a:r>
            <a:r>
              <a:rPr lang="en-US" altLang="zh-TW" dirty="0"/>
              <a:t>pixel</a:t>
            </a:r>
            <a:r>
              <a:rPr lang="zh-TW" altLang="en-US" dirty="0"/>
              <a:t>的灰階估算</a:t>
            </a:r>
          </a:p>
          <a:p>
            <a:endParaRPr lang="en-US" altLang="zh-TW" baseline="0" dirty="0"/>
          </a:p>
          <a:p>
            <a:endParaRPr lang="en-US" altLang="zh-TW" baseline="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107</a:t>
            </a:fld>
            <a:endParaRPr lang="zh-TW" altLang="en-US"/>
          </a:p>
        </p:txBody>
      </p:sp>
    </p:spTree>
    <p:extLst>
      <p:ext uri="{BB962C8B-B14F-4D97-AF65-F5344CB8AC3E}">
        <p14:creationId xmlns:p14="http://schemas.microsoft.com/office/powerpoint/2010/main" val="52449522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 如果要判對</a:t>
            </a:r>
            <a:r>
              <a:rPr lang="en-US" altLang="zh-TW" dirty="0"/>
              <a:t>pixel</a:t>
            </a:r>
            <a:r>
              <a:rPr lang="zh-TW" altLang="en-US" dirty="0"/>
              <a:t> </a:t>
            </a:r>
            <a:r>
              <a:rPr lang="en-US" altLang="zh-TW" dirty="0"/>
              <a:t>(</a:t>
            </a:r>
            <a:r>
              <a:rPr lang="en-US" altLang="zh-TW" dirty="0" err="1"/>
              <a:t>i,j</a:t>
            </a:r>
            <a:r>
              <a:rPr lang="en-US" altLang="zh-TW" dirty="0"/>
              <a:t>)</a:t>
            </a:r>
            <a:r>
              <a:rPr lang="zh-TW" altLang="en-US" dirty="0"/>
              <a:t>是不是屬於</a:t>
            </a:r>
            <a:r>
              <a:rPr lang="en-US" altLang="zh-TW" baseline="0" dirty="0"/>
              <a:t> texture c</a:t>
            </a:r>
          </a:p>
          <a:p>
            <a:endParaRPr lang="en-US" altLang="zh-TW" baseline="0" dirty="0"/>
          </a:p>
          <a:p>
            <a:pPr marL="228600" indent="-228600">
              <a:buAutoNum type="arabicPeriod"/>
            </a:pPr>
            <a:r>
              <a:rPr lang="zh-TW" altLang="en-US" baseline="0" dirty="0"/>
              <a:t>原始數據</a:t>
            </a:r>
            <a:r>
              <a:rPr lang="en-US" altLang="zh-TW" baseline="0" dirty="0"/>
              <a:t>(a(</a:t>
            </a:r>
            <a:r>
              <a:rPr lang="en-US" altLang="zh-TW" baseline="0" dirty="0" err="1"/>
              <a:t>i,j</a:t>
            </a:r>
            <a:r>
              <a:rPr lang="en-US" altLang="zh-TW" baseline="0" dirty="0"/>
              <a:t>))</a:t>
            </a:r>
            <a:r>
              <a:rPr lang="zh-TW" altLang="en-US" baseline="0" dirty="0"/>
              <a:t>與</a:t>
            </a:r>
            <a:r>
              <a:rPr lang="en-US" altLang="zh-TW" baseline="0" dirty="0"/>
              <a:t>C</a:t>
            </a:r>
            <a:r>
              <a:rPr lang="zh-TW" altLang="en-US" baseline="0" dirty="0"/>
              <a:t>類別的</a:t>
            </a:r>
            <a:r>
              <a:rPr lang="en-US" altLang="zh-TW" baseline="0" dirty="0"/>
              <a:t>model</a:t>
            </a:r>
            <a:r>
              <a:rPr lang="zh-TW" altLang="en-US" baseline="0" dirty="0"/>
              <a:t>來分析</a:t>
            </a:r>
            <a:r>
              <a:rPr lang="en-US" altLang="zh-TW" baseline="0" dirty="0"/>
              <a:t>a(</a:t>
            </a:r>
            <a:r>
              <a:rPr lang="en-US" altLang="zh-TW" baseline="0" dirty="0" err="1"/>
              <a:t>i,j</a:t>
            </a:r>
            <a:r>
              <a:rPr lang="en-US" altLang="zh-TW" baseline="0" dirty="0"/>
              <a:t>)</a:t>
            </a:r>
            <a:r>
              <a:rPr lang="zh-TW" altLang="en-US" baseline="0" dirty="0"/>
              <a:t>的數值  </a:t>
            </a:r>
            <a:r>
              <a:rPr lang="en-US" altLang="zh-TW" baseline="0" dirty="0"/>
              <a:t>(a hat c) </a:t>
            </a:r>
            <a:r>
              <a:rPr lang="zh-TW" altLang="en-US" baseline="0" dirty="0"/>
              <a:t>誤差要比較</a:t>
            </a:r>
            <a:r>
              <a:rPr lang="en-US" altLang="zh-TW" baseline="0" dirty="0"/>
              <a:t>D</a:t>
            </a:r>
            <a:r>
              <a:rPr lang="zh-TW" altLang="en-US" baseline="0" dirty="0"/>
              <a:t>類別的</a:t>
            </a:r>
            <a:r>
              <a:rPr lang="en-US" altLang="zh-TW" baseline="0" dirty="0"/>
              <a:t>model</a:t>
            </a:r>
            <a:r>
              <a:rPr lang="zh-TW" altLang="en-US" baseline="0" dirty="0"/>
              <a:t>來分析</a:t>
            </a:r>
            <a:r>
              <a:rPr lang="en-US" altLang="zh-TW" baseline="0" dirty="0"/>
              <a:t>a(</a:t>
            </a:r>
            <a:r>
              <a:rPr lang="en-US" altLang="zh-TW" baseline="0" dirty="0" err="1"/>
              <a:t>i,j</a:t>
            </a:r>
            <a:r>
              <a:rPr lang="en-US" altLang="zh-TW" baseline="0" dirty="0"/>
              <a:t>)</a:t>
            </a:r>
            <a:r>
              <a:rPr lang="zh-TW" altLang="en-US" baseline="0" dirty="0"/>
              <a:t>的數值  </a:t>
            </a:r>
            <a:r>
              <a:rPr lang="en-US" altLang="zh-TW" baseline="0" dirty="0"/>
              <a:t>(a hat d)</a:t>
            </a:r>
            <a:r>
              <a:rPr lang="zh-TW" altLang="en-US" baseline="0" dirty="0"/>
              <a:t>小</a:t>
            </a:r>
            <a:endParaRPr lang="en-US" altLang="zh-TW" baseline="0" dirty="0"/>
          </a:p>
          <a:p>
            <a:pPr marL="228600" indent="-228600">
              <a:buAutoNum type="arabicPeriod"/>
            </a:pPr>
            <a:r>
              <a:rPr lang="zh-TW" altLang="en-US" baseline="0" dirty="0"/>
              <a:t>原始數據</a:t>
            </a:r>
            <a:r>
              <a:rPr lang="en-US" altLang="zh-TW" baseline="0" dirty="0"/>
              <a:t>(a(</a:t>
            </a:r>
            <a:r>
              <a:rPr lang="en-US" altLang="zh-TW" baseline="0" dirty="0" err="1"/>
              <a:t>i,j</a:t>
            </a:r>
            <a:r>
              <a:rPr lang="en-US" altLang="zh-TW" baseline="0" dirty="0"/>
              <a:t>))</a:t>
            </a:r>
            <a:r>
              <a:rPr lang="zh-TW" altLang="en-US" baseline="0" dirty="0"/>
              <a:t>與</a:t>
            </a:r>
            <a:r>
              <a:rPr lang="en-US" altLang="zh-TW" baseline="0" dirty="0"/>
              <a:t>C</a:t>
            </a:r>
            <a:r>
              <a:rPr lang="zh-TW" altLang="en-US" baseline="0" dirty="0"/>
              <a:t>類別的</a:t>
            </a:r>
            <a:r>
              <a:rPr lang="en-US" altLang="zh-TW" baseline="0" dirty="0"/>
              <a:t>model</a:t>
            </a:r>
            <a:r>
              <a:rPr lang="zh-TW" altLang="en-US" baseline="0" dirty="0"/>
              <a:t>來分析</a:t>
            </a:r>
            <a:r>
              <a:rPr lang="en-US" altLang="zh-TW" baseline="0" dirty="0"/>
              <a:t>a(</a:t>
            </a:r>
            <a:r>
              <a:rPr lang="en-US" altLang="zh-TW" baseline="0" dirty="0" err="1"/>
              <a:t>i,j</a:t>
            </a:r>
            <a:r>
              <a:rPr lang="en-US" altLang="zh-TW" baseline="0" dirty="0"/>
              <a:t>)</a:t>
            </a:r>
            <a:r>
              <a:rPr lang="zh-TW" altLang="en-US" baseline="0" dirty="0"/>
              <a:t>的數值  </a:t>
            </a:r>
            <a:r>
              <a:rPr lang="en-US" altLang="zh-TW" baseline="0" dirty="0"/>
              <a:t>(a hat c) </a:t>
            </a:r>
            <a:r>
              <a:rPr lang="zh-TW" altLang="en-US" baseline="0" dirty="0"/>
              <a:t>誤差要小於門檻值</a:t>
            </a:r>
            <a:endParaRPr lang="en-US" alt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a:t>
            </a:r>
            <a:r>
              <a:rPr lang="zh-TW" altLang="en-US" dirty="0"/>
              <a:t>對於已知的所有紋理，若 </a:t>
            </a:r>
            <a:r>
              <a:rPr lang="en-US" altLang="zh-TW" dirty="0"/>
              <a:t>c</a:t>
            </a:r>
            <a:r>
              <a:rPr lang="zh-TW" altLang="en-US" dirty="0"/>
              <a:t>紋理自回歸係數所估算的差值最小，且這差值小於設定的門檻值</a:t>
            </a:r>
            <a:r>
              <a:rPr lang="en-US" altLang="zh-TW" baseline="0" dirty="0"/>
              <a:t>)</a:t>
            </a:r>
          </a:p>
          <a:p>
            <a:pPr marL="0" indent="0">
              <a:buNone/>
            </a:pPr>
            <a:r>
              <a:rPr lang="zh-TW" altLang="en-US" dirty="0"/>
              <a:t>那麼就認定這個</a:t>
            </a:r>
            <a:r>
              <a:rPr lang="en-US" altLang="zh-TW" dirty="0"/>
              <a:t>pixel</a:t>
            </a:r>
            <a:r>
              <a:rPr lang="zh-TW" altLang="en-US" dirty="0"/>
              <a:t>屬於 </a:t>
            </a:r>
            <a:r>
              <a:rPr lang="en-US" altLang="zh-TW" dirty="0"/>
              <a:t>c</a:t>
            </a:r>
            <a:r>
              <a:rPr lang="zh-TW" altLang="en-US" dirty="0"/>
              <a:t>紋理</a:t>
            </a:r>
            <a:endParaRPr lang="en-US" altLang="zh-TW" dirty="0"/>
          </a:p>
          <a:p>
            <a:pPr marL="0" indent="0">
              <a:buNone/>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若差值最小但是卻不符合門檻值 </a:t>
            </a:r>
            <a:r>
              <a:rPr lang="en-US" altLang="zh-TW" dirty="0"/>
              <a:t>-&gt;</a:t>
            </a:r>
            <a:r>
              <a:rPr lang="en-US" altLang="zh-TW" baseline="0" dirty="0"/>
              <a:t> </a:t>
            </a:r>
            <a:r>
              <a:rPr lang="zh-TW" altLang="en-US" baseline="0" dirty="0"/>
              <a:t>這個</a:t>
            </a:r>
            <a:r>
              <a:rPr lang="en-US" altLang="zh-TW" baseline="0" dirty="0"/>
              <a:t>pixel</a:t>
            </a:r>
            <a:r>
              <a:rPr lang="zh-TW" altLang="en-US" baseline="0" dirty="0"/>
              <a:t>是 </a:t>
            </a:r>
            <a:r>
              <a:rPr lang="en-US" altLang="zh-TW" baseline="0" dirty="0"/>
              <a:t>c</a:t>
            </a:r>
            <a:r>
              <a:rPr lang="zh-TW" altLang="en-US" baseline="0" dirty="0"/>
              <a:t>紋理的邊緣</a:t>
            </a:r>
            <a:endParaRPr lang="en-US" altLang="zh-TW" baseline="0" dirty="0"/>
          </a:p>
          <a:p>
            <a:pPr marL="0" indent="0">
              <a:buNone/>
            </a:pPr>
            <a:endParaRPr lang="en-US" altLang="zh-TW" baseline="0" dirty="0"/>
          </a:p>
          <a:p>
            <a:pPr marL="0" indent="0">
              <a:buNone/>
            </a:pPr>
            <a:r>
              <a:rPr lang="zh-TW" altLang="en-US" baseline="0" dirty="0"/>
              <a:t>這個方式可以在紋理分割以及紋理合成中應用。</a:t>
            </a:r>
            <a:endParaRPr lang="en-US" altLang="zh-TW" baseline="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108</a:t>
            </a:fld>
            <a:endParaRPr lang="zh-TW" altLang="en-US"/>
          </a:p>
        </p:txBody>
      </p:sp>
    </p:spTree>
    <p:extLst>
      <p:ext uri="{BB962C8B-B14F-4D97-AF65-F5344CB8AC3E}">
        <p14:creationId xmlns:p14="http://schemas.microsoft.com/office/powerpoint/2010/main" val="243157680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109</a:t>
            </a:fld>
            <a:endParaRPr lang="zh-TW" altLang="en-US"/>
          </a:p>
        </p:txBody>
      </p:sp>
    </p:spTree>
    <p:extLst>
      <p:ext uri="{BB962C8B-B14F-4D97-AF65-F5344CB8AC3E}">
        <p14:creationId xmlns:p14="http://schemas.microsoft.com/office/powerpoint/2010/main" val="422907255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rgbClr val="FFC000"/>
                </a:solidFill>
              </a:rPr>
              <a:t>在離散馬可夫隨機場裡，定義影像</a:t>
            </a:r>
            <a:r>
              <a:rPr lang="en-US" altLang="zh-TW" dirty="0">
                <a:solidFill>
                  <a:srgbClr val="FFC000"/>
                </a:solidFill>
              </a:rPr>
              <a:t>(r, c)</a:t>
            </a:r>
            <a:r>
              <a:rPr lang="zh-TW" altLang="en-US" dirty="0">
                <a:solidFill>
                  <a:srgbClr val="FFC000"/>
                </a:solidFill>
              </a:rPr>
              <a:t>座標，每個</a:t>
            </a:r>
            <a:r>
              <a:rPr lang="en-US" altLang="zh-TW" dirty="0">
                <a:solidFill>
                  <a:srgbClr val="FFC000"/>
                </a:solidFill>
              </a:rPr>
              <a:t>pixel</a:t>
            </a:r>
            <a:r>
              <a:rPr lang="zh-TW" altLang="en-US" dirty="0">
                <a:solidFill>
                  <a:srgbClr val="FFC000"/>
                </a:solidFill>
              </a:rPr>
              <a:t> </a:t>
            </a:r>
            <a:r>
              <a:rPr lang="en-US" altLang="zh-TW" dirty="0">
                <a:solidFill>
                  <a:srgbClr val="FFC000"/>
                </a:solidFill>
              </a:rPr>
              <a:t>(</a:t>
            </a:r>
            <a:r>
              <a:rPr lang="en-US" altLang="zh-TW" dirty="0" err="1">
                <a:solidFill>
                  <a:srgbClr val="FFC000"/>
                </a:solidFill>
              </a:rPr>
              <a:t>r,c</a:t>
            </a:r>
            <a:r>
              <a:rPr lang="en-US" altLang="zh-TW" dirty="0">
                <a:solidFill>
                  <a:srgbClr val="FFC000"/>
                </a:solidFill>
              </a:rPr>
              <a:t>)</a:t>
            </a:r>
            <a:r>
              <a:rPr lang="zh-TW" altLang="en-US" dirty="0">
                <a:solidFill>
                  <a:srgbClr val="FFC000"/>
                </a:solidFill>
              </a:rPr>
              <a:t> 的灰階都是用其鄰居來推估，鄰居位置皆以</a:t>
            </a:r>
            <a:r>
              <a:rPr lang="en-US" altLang="zh-TW" dirty="0">
                <a:solidFill>
                  <a:srgbClr val="FFC000"/>
                </a:solidFill>
              </a:rPr>
              <a:t>pixel</a:t>
            </a:r>
            <a:r>
              <a:rPr lang="zh-TW" altLang="en-US" dirty="0">
                <a:solidFill>
                  <a:srgbClr val="FFC000"/>
                </a:solidFill>
              </a:rPr>
              <a:t> </a:t>
            </a:r>
            <a:r>
              <a:rPr lang="en-US" altLang="zh-TW" dirty="0">
                <a:solidFill>
                  <a:srgbClr val="FFC000"/>
                </a:solidFill>
              </a:rPr>
              <a:t>(r, c)</a:t>
            </a:r>
            <a:r>
              <a:rPr lang="zh-TW" altLang="en-US" dirty="0">
                <a:solidFill>
                  <a:srgbClr val="FFC000"/>
                </a:solidFill>
              </a:rPr>
              <a:t>為</a:t>
            </a:r>
            <a:r>
              <a:rPr lang="en-US" altLang="zh-TW" dirty="0">
                <a:solidFill>
                  <a:srgbClr val="FFC000"/>
                </a:solidFill>
              </a:rPr>
              <a:t>(0,0)</a:t>
            </a:r>
            <a:r>
              <a:rPr lang="zh-TW" altLang="en-US" dirty="0">
                <a:solidFill>
                  <a:srgbClr val="FFC000"/>
                </a:solidFill>
              </a:rPr>
              <a:t>所建立的</a:t>
            </a:r>
            <a:r>
              <a:rPr lang="en-US" altLang="zh-TW" dirty="0">
                <a:solidFill>
                  <a:srgbClr val="FFC000"/>
                </a:solidFill>
              </a:rPr>
              <a:t>(</a:t>
            </a:r>
            <a:r>
              <a:rPr lang="en-US" altLang="zh-TW" dirty="0" err="1">
                <a:solidFill>
                  <a:srgbClr val="FFC000"/>
                </a:solidFill>
              </a:rPr>
              <a:t>i</a:t>
            </a:r>
            <a:r>
              <a:rPr lang="en-US" altLang="zh-TW" dirty="0">
                <a:solidFill>
                  <a:srgbClr val="FFC000"/>
                </a:solidFill>
              </a:rPr>
              <a:t>, j)</a:t>
            </a:r>
            <a:r>
              <a:rPr lang="zh-TW" altLang="en-US" dirty="0">
                <a:solidFill>
                  <a:srgbClr val="FFC000"/>
                </a:solidFill>
              </a:rPr>
              <a:t>座標描述</a:t>
            </a:r>
            <a:endParaRPr lang="en-US" altLang="zh-TW" dirty="0">
              <a:solidFill>
                <a:srgbClr val="FFC000"/>
              </a:solidFill>
            </a:endParaRPr>
          </a:p>
          <a:p>
            <a:endParaRPr lang="en-US" altLang="zh-TW" dirty="0">
              <a:solidFill>
                <a:srgbClr val="FFC000"/>
              </a:solidFill>
            </a:endParaRPr>
          </a:p>
          <a:p>
            <a:r>
              <a:rPr lang="zh-TW" altLang="en-US" dirty="0">
                <a:solidFill>
                  <a:srgbClr val="FFC000"/>
                </a:solidFill>
              </a:rPr>
              <a:t>與</a:t>
            </a:r>
            <a:r>
              <a:rPr lang="en-US" altLang="zh-TW" dirty="0">
                <a:solidFill>
                  <a:srgbClr val="FFC000"/>
                </a:solidFill>
              </a:rPr>
              <a:t>auto</a:t>
            </a:r>
            <a:r>
              <a:rPr lang="en-US" altLang="zh-TW" baseline="0" dirty="0">
                <a:solidFill>
                  <a:srgbClr val="FFC000"/>
                </a:solidFill>
              </a:rPr>
              <a:t> regression</a:t>
            </a:r>
            <a:r>
              <a:rPr lang="zh-TW" altLang="en-US" baseline="0" dirty="0">
                <a:solidFill>
                  <a:srgbClr val="FFC000"/>
                </a:solidFill>
              </a:rPr>
              <a:t> </a:t>
            </a:r>
            <a:r>
              <a:rPr lang="en-US" altLang="zh-TW" baseline="0" dirty="0">
                <a:solidFill>
                  <a:srgbClr val="FFC000"/>
                </a:solidFill>
              </a:rPr>
              <a:t>model</a:t>
            </a:r>
            <a:r>
              <a:rPr lang="zh-TW" altLang="en-US" baseline="0" dirty="0">
                <a:solidFill>
                  <a:srgbClr val="FFC000"/>
                </a:solidFill>
              </a:rPr>
              <a:t>方式很像 只不過不是只根據前面的數值，是根據周圍</a:t>
            </a:r>
            <a:r>
              <a:rPr lang="en-US" altLang="zh-TW" baseline="0" dirty="0">
                <a:solidFill>
                  <a:srgbClr val="FFC000"/>
                </a:solidFill>
              </a:rPr>
              <a:t>(fields)</a:t>
            </a:r>
            <a:r>
              <a:rPr lang="zh-TW" altLang="en-US" baseline="0" dirty="0">
                <a:solidFill>
                  <a:srgbClr val="FFC000"/>
                </a:solidFill>
              </a:rPr>
              <a:t>的數值</a:t>
            </a:r>
            <a:endParaRPr lang="en-US" altLang="zh-TW" baseline="0" dirty="0">
              <a:solidFill>
                <a:srgbClr val="FFC000"/>
              </a:solidFill>
            </a:endParaRPr>
          </a:p>
          <a:p>
            <a:endParaRPr lang="en-US" altLang="zh-TW" baseline="0" dirty="0">
              <a:solidFill>
                <a:srgbClr val="FFC000"/>
              </a:solidFill>
            </a:endParaRPr>
          </a:p>
          <a:p>
            <a:r>
              <a:rPr lang="zh-TW" altLang="en-US" baseline="0" dirty="0">
                <a:solidFill>
                  <a:srgbClr val="FFC000"/>
                </a:solidFill>
              </a:rPr>
              <a:t>所以，</a:t>
            </a:r>
            <a:r>
              <a:rPr lang="en-US" altLang="zh-TW" baseline="0" dirty="0">
                <a:solidFill>
                  <a:srgbClr val="FFC000"/>
                </a:solidFill>
              </a:rPr>
              <a:t>Markov Random Fields</a:t>
            </a:r>
            <a:r>
              <a:rPr lang="zh-TW" altLang="en-US" baseline="0" dirty="0">
                <a:solidFill>
                  <a:srgbClr val="FFC000"/>
                </a:solidFill>
              </a:rPr>
              <a:t>可以做到</a:t>
            </a:r>
            <a:r>
              <a:rPr lang="en-US" altLang="zh-TW" baseline="0" dirty="0">
                <a:solidFill>
                  <a:srgbClr val="FFC000"/>
                </a:solidFill>
              </a:rPr>
              <a:t>pattern recognition</a:t>
            </a:r>
            <a:r>
              <a:rPr lang="zh-TW" altLang="en-US" baseline="0" dirty="0">
                <a:solidFill>
                  <a:srgbClr val="FFC000"/>
                </a:solidFill>
              </a:rPr>
              <a:t>但無法做到</a:t>
            </a:r>
            <a:r>
              <a:rPr lang="en-US" altLang="zh-TW" baseline="0" dirty="0">
                <a:solidFill>
                  <a:srgbClr val="FFC000"/>
                </a:solidFill>
              </a:rPr>
              <a:t>pattern generation</a:t>
            </a:r>
            <a:r>
              <a:rPr lang="zh-TW" altLang="en-US" baseline="0" dirty="0">
                <a:solidFill>
                  <a:srgbClr val="FFC000"/>
                </a:solidFill>
              </a:rPr>
              <a:t>，因為他不會根據前面已知去推測後面的</a:t>
            </a:r>
            <a:endParaRPr lang="en-US" altLang="zh-TW" baseline="0" dirty="0">
              <a:solidFill>
                <a:srgbClr val="FFC000"/>
              </a:solidFill>
            </a:endParaRPr>
          </a:p>
          <a:p>
            <a:endParaRPr lang="en-US" altLang="zh-TW" baseline="0" dirty="0">
              <a:solidFill>
                <a:srgbClr val="FFC000"/>
              </a:solidFill>
            </a:endParaRPr>
          </a:p>
          <a:p>
            <a:r>
              <a:rPr lang="en-US" altLang="zh-TW" baseline="0" dirty="0">
                <a:solidFill>
                  <a:srgbClr val="FFC000"/>
                </a:solidFill>
              </a:rPr>
              <a:t>(</a:t>
            </a:r>
            <a:r>
              <a:rPr lang="zh-TW" altLang="en-US" baseline="0" dirty="0">
                <a:solidFill>
                  <a:srgbClr val="FFC000"/>
                </a:solidFill>
              </a:rPr>
              <a:t>方塊在跑</a:t>
            </a:r>
            <a:r>
              <a:rPr lang="en-US" altLang="zh-TW" baseline="0" dirty="0">
                <a:solidFill>
                  <a:srgbClr val="FFC000"/>
                </a:solidFill>
              </a:rPr>
              <a:t>)</a:t>
            </a:r>
            <a:r>
              <a:rPr lang="zh-TW" altLang="en-US" baseline="0" dirty="0">
                <a:solidFill>
                  <a:srgbClr val="FFC000"/>
                </a:solidFill>
              </a:rPr>
              <a:t>對每個部分做計算之後，我們就可以知道他</a:t>
            </a:r>
            <a:r>
              <a:rPr lang="en-US" altLang="zh-TW" baseline="0" dirty="0">
                <a:solidFill>
                  <a:srgbClr val="FFC000"/>
                </a:solidFill>
              </a:rPr>
              <a:t>pixel</a:t>
            </a:r>
            <a:r>
              <a:rPr lang="zh-TW" altLang="en-US" baseline="0" dirty="0">
                <a:solidFill>
                  <a:srgbClr val="FFC000"/>
                </a:solidFill>
              </a:rPr>
              <a:t>的灰階</a:t>
            </a:r>
            <a:endParaRPr lang="en-US" altLang="zh-TW" baseline="0" dirty="0">
              <a:solidFill>
                <a:srgbClr val="FFC000"/>
              </a:solidFill>
            </a:endParaRPr>
          </a:p>
          <a:p>
            <a:endParaRPr lang="en-US" altLang="zh-TW" baseline="0" dirty="0">
              <a:solidFill>
                <a:srgbClr val="FFC000"/>
              </a:solidFill>
            </a:endParaRPr>
          </a:p>
          <a:p>
            <a:r>
              <a:rPr lang="zh-TW" altLang="en-US" dirty="0">
                <a:solidFill>
                  <a:srgbClr val="FFC000"/>
                </a:solidFill>
              </a:rPr>
              <a:t>對於超出影像的狀況，可以想像將影像綑在圓柱體上，超過的部分將會從到影像另一頭跑出來</a:t>
            </a:r>
            <a:r>
              <a:rPr lang="zh-TW" altLang="en-US" baseline="0" dirty="0">
                <a:solidFill>
                  <a:srgbClr val="FFC000"/>
                </a:solidFill>
              </a:rPr>
              <a:t>；</a:t>
            </a:r>
            <a:r>
              <a:rPr lang="zh-TW" altLang="en-US" dirty="0">
                <a:solidFill>
                  <a:srgbClr val="FFC000"/>
                </a:solidFill>
              </a:rPr>
              <a:t>因為</a:t>
            </a:r>
            <a:r>
              <a:rPr lang="en-US" altLang="zh-TW" dirty="0">
                <a:solidFill>
                  <a:srgbClr val="FFC000"/>
                </a:solidFill>
              </a:rPr>
              <a:t>(r, c)</a:t>
            </a:r>
            <a:r>
              <a:rPr lang="zh-TW" altLang="en-US" dirty="0">
                <a:solidFill>
                  <a:srgbClr val="FFC000"/>
                </a:solidFill>
              </a:rPr>
              <a:t>方向都適用，所以可以想像將影像弄成圓柱體 </a:t>
            </a:r>
            <a:r>
              <a:rPr lang="en-US" altLang="zh-TW" dirty="0">
                <a:solidFill>
                  <a:srgbClr val="FFC000"/>
                </a:solidFill>
              </a:rPr>
              <a:t>(</a:t>
            </a:r>
            <a:r>
              <a:rPr lang="zh-TW" altLang="en-US" dirty="0">
                <a:solidFill>
                  <a:srgbClr val="FFC000"/>
                </a:solidFill>
              </a:rPr>
              <a:t>甜甜圈</a:t>
            </a:r>
            <a:r>
              <a:rPr lang="en-US" altLang="zh-TW" dirty="0">
                <a:solidFill>
                  <a:srgbClr val="FFC000"/>
                </a:solidFill>
              </a:rPr>
              <a:t>)</a:t>
            </a:r>
            <a:r>
              <a:rPr lang="zh-TW" altLang="en-US" dirty="0">
                <a:solidFill>
                  <a:srgbClr val="FFC000"/>
                </a:solidFill>
              </a:rPr>
              <a:t> 形狀</a:t>
            </a:r>
            <a:endParaRPr lang="en-US" altLang="zh-TW" baseline="0" dirty="0">
              <a:solidFill>
                <a:srgbClr val="FFC000"/>
              </a:solidFill>
            </a:endParaRP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110</a:t>
            </a:fld>
            <a:endParaRPr lang="zh-TW" altLang="en-US"/>
          </a:p>
        </p:txBody>
      </p:sp>
    </p:spTree>
    <p:extLst>
      <p:ext uri="{BB962C8B-B14F-4D97-AF65-F5344CB8AC3E}">
        <p14:creationId xmlns:p14="http://schemas.microsoft.com/office/powerpoint/2010/main" val="363265578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根據前頁所講的想法建構出的數學式</a:t>
            </a:r>
            <a:endParaRPr lang="en-US" altLang="zh-TW" dirty="0"/>
          </a:p>
          <a:p>
            <a:r>
              <a:rPr lang="zh-TW" altLang="en-US" dirty="0"/>
              <a:t>跟剛剛的</a:t>
            </a:r>
            <a:r>
              <a:rPr lang="en-US" altLang="zh-TW" dirty="0"/>
              <a:t>auto-regression</a:t>
            </a:r>
            <a:r>
              <a:rPr lang="zh-TW" altLang="en-US" dirty="0"/>
              <a:t>一樣，原始的去加上一個</a:t>
            </a:r>
            <a:r>
              <a:rPr lang="en-US" altLang="zh-TW" dirty="0"/>
              <a:t>noise</a:t>
            </a:r>
            <a:r>
              <a:rPr lang="zh-TW" altLang="en-US" dirty="0"/>
              <a:t>的線性組合</a:t>
            </a:r>
            <a:endParaRPr lang="en-US" altLang="zh-TW" dirty="0"/>
          </a:p>
          <a:p>
            <a:r>
              <a:rPr lang="en-US" altLang="zh-TW" dirty="0"/>
              <a:t>(h(</a:t>
            </a:r>
            <a:r>
              <a:rPr lang="en-US" altLang="zh-TW" dirty="0" err="1"/>
              <a:t>i,j</a:t>
            </a:r>
            <a:r>
              <a:rPr lang="en-US" altLang="zh-TW" dirty="0"/>
              <a:t>) </a:t>
            </a:r>
            <a:r>
              <a:rPr lang="zh-TW" altLang="en-US" dirty="0"/>
              <a:t>為鄰居</a:t>
            </a:r>
            <a:r>
              <a:rPr lang="en-US" altLang="zh-TW" dirty="0"/>
              <a:t>(</a:t>
            </a:r>
            <a:r>
              <a:rPr lang="en-US" altLang="zh-TW" dirty="0" err="1"/>
              <a:t>i,j</a:t>
            </a:r>
            <a:r>
              <a:rPr lang="en-US" altLang="zh-TW" dirty="0"/>
              <a:t>)</a:t>
            </a:r>
            <a:r>
              <a:rPr lang="zh-TW" altLang="en-US" dirty="0"/>
              <a:t>的係數，用最小平方法求出</a:t>
            </a:r>
            <a:r>
              <a:rPr lang="en-US" altLang="zh-TW" dirty="0"/>
              <a:t>)</a:t>
            </a:r>
          </a:p>
          <a:p>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每個像素的值是其附近值與</a:t>
            </a:r>
            <a:r>
              <a:rPr lang="en-US" altLang="zh-TW" dirty="0"/>
              <a:t>noise</a:t>
            </a:r>
            <a:r>
              <a:rPr lang="zh-TW" altLang="en-US" dirty="0"/>
              <a:t>的線性組合：</a:t>
            </a:r>
            <a:endParaRPr lang="en-US" altLang="zh-TW" dirty="0"/>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111</a:t>
            </a:fld>
            <a:endParaRPr lang="zh-TW" altLang="en-US"/>
          </a:p>
        </p:txBody>
      </p:sp>
    </p:spTree>
    <p:extLst>
      <p:ext uri="{BB962C8B-B14F-4D97-AF65-F5344CB8AC3E}">
        <p14:creationId xmlns:p14="http://schemas.microsoft.com/office/powerpoint/2010/main" val="301249801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如何求出</a:t>
            </a:r>
            <a:r>
              <a:rPr lang="en-US" altLang="zh-TW" dirty="0"/>
              <a:t>coefficient </a:t>
            </a:r>
          </a:p>
          <a:p>
            <a:r>
              <a:rPr lang="zh-TW" altLang="en-US" dirty="0"/>
              <a:t>就是用最小平方法</a:t>
            </a:r>
            <a:r>
              <a:rPr lang="en-US" altLang="zh-TW" dirty="0"/>
              <a:t>(Mean Square Error)</a:t>
            </a:r>
            <a:r>
              <a:rPr lang="zh-TW" altLang="en-US" dirty="0"/>
              <a:t>去做評估方式</a:t>
            </a:r>
            <a:endParaRPr lang="en-US" altLang="zh-TW" dirty="0"/>
          </a:p>
          <a:p>
            <a:endParaRPr lang="en-US" altLang="zh-TW" dirty="0"/>
          </a:p>
          <a:p>
            <a:r>
              <a:rPr lang="zh-TW" altLang="en-US" dirty="0"/>
              <a:t>真實的值</a:t>
            </a:r>
            <a:r>
              <a:rPr lang="en-US" altLang="zh-TW" dirty="0"/>
              <a:t>-</a:t>
            </a:r>
            <a:r>
              <a:rPr lang="zh-TW" altLang="en-US" dirty="0"/>
              <a:t>估計的值再取平方 </a:t>
            </a:r>
            <a:endParaRPr lang="en-US" altLang="zh-TW" dirty="0"/>
          </a:p>
          <a:p>
            <a:endParaRPr lang="en-US" altLang="zh-TW" dirty="0"/>
          </a:p>
          <a:p>
            <a:r>
              <a:rPr lang="zh-TW" altLang="en-US" dirty="0"/>
              <a:t>利用最小平方法求出鄰居們的係數後</a:t>
            </a:r>
            <a:endParaRPr lang="en-US" altLang="zh-TW" dirty="0"/>
          </a:p>
          <a:p>
            <a:r>
              <a:rPr lang="zh-TW" altLang="en-US" dirty="0"/>
              <a:t>根據係數 </a:t>
            </a:r>
            <a:r>
              <a:rPr lang="en-US" altLang="zh-TW" dirty="0"/>
              <a:t>h</a:t>
            </a:r>
            <a:r>
              <a:rPr lang="zh-TW" altLang="en-US" dirty="0"/>
              <a:t> 就可以將紋理進行分類</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112</a:t>
            </a:fld>
            <a:endParaRPr lang="zh-TW" altLang="en-US"/>
          </a:p>
        </p:txBody>
      </p:sp>
    </p:spTree>
    <p:extLst>
      <p:ext uri="{BB962C8B-B14F-4D97-AF65-F5344CB8AC3E}">
        <p14:creationId xmlns:p14="http://schemas.microsoft.com/office/powerpoint/2010/main" val="198780207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endParaRPr lang="en-US" altLang="zh-TW" baseline="0" dirty="0"/>
              </a:p>
            </p:txBody>
          </p:sp>
        </mc:Choice>
        <mc:Fallback xmlns="">
          <p:sp>
            <p:nvSpPr>
              <p:cNvPr id="3" name="備忘稿版面配置區 2"/>
              <p:cNvSpPr>
                <a:spLocks noGrp="1"/>
              </p:cNvSpPr>
              <p:nvPr>
                <p:ph type="body" idx="1"/>
              </p:nvPr>
            </p:nvSpPr>
            <p:spPr/>
            <p:txBody>
              <a:bodyPr/>
              <a:lstStyle/>
              <a:p>
                <a:r>
                  <a:rPr lang="en-US" altLang="zh-TW" dirty="0"/>
                  <a:t>S: </a:t>
                </a:r>
                <a:r>
                  <a:rPr lang="zh-TW" altLang="en-US" dirty="0"/>
                  <a:t>滿足某種空間關係的</a:t>
                </a:r>
                <a:r>
                  <a:rPr lang="en-US" altLang="zh-TW" dirty="0"/>
                  <a:t>primitive</a:t>
                </a:r>
                <a:r>
                  <a:rPr lang="zh-TW" altLang="en-US" dirty="0"/>
                  <a:t>，例如兩個 </a:t>
                </a:r>
                <a:r>
                  <a:rPr lang="en-US" altLang="zh-TW" dirty="0"/>
                  <a:t>primitive </a:t>
                </a:r>
                <a:r>
                  <a:rPr lang="zh-TW" altLang="en-US" dirty="0"/>
                  <a:t>的距離為</a:t>
                </a:r>
                <a:r>
                  <a:rPr lang="en-US" altLang="zh-TW" dirty="0"/>
                  <a:t>5</a:t>
                </a:r>
                <a:r>
                  <a:rPr lang="zh-TW" altLang="en-US" dirty="0"/>
                  <a:t>單位。</a:t>
                </a:r>
                <a:r>
                  <a:rPr lang="en-US" altLang="zh-TW" dirty="0"/>
                  <a:t>f()</a:t>
                </a:r>
                <a:r>
                  <a:rPr lang="zh-TW" altLang="en-US" dirty="0"/>
                  <a:t>可以是測亮度的</a:t>
                </a:r>
                <a:r>
                  <a:rPr lang="en-US" altLang="zh-TW" dirty="0"/>
                  <a:t>function</a:t>
                </a:r>
                <a:r>
                  <a:rPr lang="zh-TW" altLang="en-US" dirty="0"/>
                  <a:t>。 </a:t>
                </a:r>
                <a:r>
                  <a:rPr lang="en-US" altLang="zh-TW" dirty="0"/>
                  <a:t>f(q1)</a:t>
                </a:r>
                <a:r>
                  <a:rPr lang="zh-TW" altLang="en-US" dirty="0"/>
                  <a:t>表示是</a:t>
                </a:r>
                <a:r>
                  <a:rPr lang="en-US" altLang="zh-TW" dirty="0"/>
                  <a:t>primitive q1</a:t>
                </a:r>
                <a:r>
                  <a:rPr lang="zh-TW" altLang="en-US" dirty="0"/>
                  <a:t>的亮度</a:t>
                </a:r>
                <a:r>
                  <a:rPr lang="en-US" altLang="zh-TW" dirty="0"/>
                  <a:t> f(q2)</a:t>
                </a:r>
                <a:r>
                  <a:rPr lang="zh-TW" altLang="en-US" dirty="0"/>
                  <a:t>表示是</a:t>
                </a:r>
                <a:r>
                  <a:rPr lang="en-US" altLang="zh-TW" dirty="0"/>
                  <a:t>primitive q2</a:t>
                </a:r>
                <a:r>
                  <a:rPr lang="zh-TW" altLang="en-US" dirty="0"/>
                  <a:t>的亮度。若 </a:t>
                </a:r>
                <a:r>
                  <a:rPr lang="en-US" altLang="zh-TW" dirty="0"/>
                  <a:t>t1 </a:t>
                </a:r>
                <a:r>
                  <a:rPr lang="zh-TW" altLang="en-US" dirty="0"/>
                  <a:t>是亮度</a:t>
                </a:r>
                <a:r>
                  <a:rPr lang="en-US" altLang="zh-TW" dirty="0"/>
                  <a:t>=</a:t>
                </a:r>
                <a:r>
                  <a:rPr lang="zh-TW" altLang="en-US" dirty="0"/>
                  <a:t> </a:t>
                </a:r>
                <a:r>
                  <a:rPr lang="en-US" altLang="zh-TW" dirty="0"/>
                  <a:t>50</a:t>
                </a:r>
                <a:r>
                  <a:rPr lang="zh-TW" altLang="en-US" dirty="0"/>
                  <a:t>， </a:t>
                </a:r>
                <a:r>
                  <a:rPr lang="en-US" altLang="zh-TW" dirty="0"/>
                  <a:t>t2 </a:t>
                </a:r>
                <a:r>
                  <a:rPr lang="zh-TW" altLang="en-US" dirty="0"/>
                  <a:t>表示是亮度</a:t>
                </a:r>
                <a:r>
                  <a:rPr lang="en-US" altLang="zh-TW" dirty="0"/>
                  <a:t>=100</a:t>
                </a:r>
                <a:r>
                  <a:rPr lang="zh-TW" altLang="en-US" dirty="0"/>
                  <a:t>。整個式子表示是</a:t>
                </a:r>
                <a:r>
                  <a:rPr lang="en-US" altLang="zh-TW" dirty="0"/>
                  <a:t>number of(</a:t>
                </a:r>
                <a:r>
                  <a:rPr lang="zh-TW" altLang="en-US" dirty="0"/>
                  <a:t>亮度是</a:t>
                </a:r>
                <a:r>
                  <a:rPr lang="en-US" altLang="zh-TW" dirty="0"/>
                  <a:t>50</a:t>
                </a:r>
                <a:r>
                  <a:rPr lang="zh-TW" altLang="en-US" dirty="0"/>
                  <a:t>且亮度是</a:t>
                </a:r>
                <a:r>
                  <a:rPr lang="en-US" altLang="zh-TW" dirty="0"/>
                  <a:t>100</a:t>
                </a:r>
                <a:r>
                  <a:rPr lang="zh-TW" altLang="en-US" dirty="0"/>
                  <a:t>的</a:t>
                </a:r>
                <a:r>
                  <a:rPr lang="en-US" altLang="zh-TW" dirty="0"/>
                  <a:t>primitive(</a:t>
                </a:r>
                <a:r>
                  <a:rPr lang="en-US" altLang="zh-TW" sz="1200" b="0" i="0">
                    <a:latin typeface="Cambria Math" panose="02040503050406030204" pitchFamily="18" charset="0"/>
                    <a:ea typeface="Cambria Math" panose="02040503050406030204" pitchFamily="18" charset="0"/>
                  </a:rPr>
                  <a:t>𝑓(𝑞_1 )=𝑡_1 𝑎𝑛𝑑 𝑓(𝑞_2 )=𝑡_2</a:t>
                </a:r>
                <a:r>
                  <a:rPr lang="en-US" altLang="zh-TW" dirty="0"/>
                  <a:t>)</a:t>
                </a:r>
                <a:r>
                  <a:rPr lang="zh-TW" altLang="en-US" dirty="0"/>
                  <a:t>的情況下，屬於</a:t>
                </a:r>
                <a:r>
                  <a:rPr lang="en-US" altLang="zh-TW" dirty="0"/>
                  <a:t>S</a:t>
                </a:r>
                <a:r>
                  <a:rPr lang="zh-TW" altLang="en-US" dirty="0"/>
                  <a:t>這個</a:t>
                </a:r>
                <a:r>
                  <a:rPr lang="en-US" altLang="zh-TW" dirty="0"/>
                  <a:t>property</a:t>
                </a:r>
                <a:r>
                  <a:rPr lang="zh-TW" altLang="en-US" dirty="0"/>
                  <a:t>的，也就是兩個一個是</a:t>
                </a:r>
                <a:r>
                  <a:rPr lang="en-US" altLang="zh-TW" dirty="0"/>
                  <a:t>50</a:t>
                </a:r>
                <a:r>
                  <a:rPr lang="zh-TW" altLang="en-US" dirty="0"/>
                  <a:t>亮度，另一個是</a:t>
                </a:r>
                <a:r>
                  <a:rPr lang="en-US" altLang="zh-TW" dirty="0"/>
                  <a:t>100</a:t>
                </a:r>
                <a:r>
                  <a:rPr lang="zh-TW" altLang="en-US" dirty="0"/>
                  <a:t>兩度的人又剛好距離相差</a:t>
                </a:r>
                <a:r>
                  <a:rPr lang="en-US" altLang="zh-TW" dirty="0"/>
                  <a:t>5</a:t>
                </a:r>
                <a:r>
                  <a:rPr lang="zh-TW" altLang="en-US" dirty="0"/>
                  <a:t>單位。總數就是分母</a:t>
                </a:r>
                <a:r>
                  <a:rPr lang="en-US" altLang="zh-TW" dirty="0"/>
                  <a:t>)</a:t>
                </a:r>
              </a:p>
              <a:p>
                <a:r>
                  <a:rPr lang="zh-TW" altLang="en-US" dirty="0"/>
                  <a:t>分子就是滿足這個空間關係</a:t>
                </a:r>
                <a:r>
                  <a:rPr lang="en-US" altLang="zh-TW" dirty="0"/>
                  <a:t>(</a:t>
                </a:r>
                <a:r>
                  <a:rPr lang="zh-TW" altLang="en-US" dirty="0"/>
                  <a:t>也就是距離</a:t>
                </a:r>
                <a:r>
                  <a:rPr lang="en-US" altLang="zh-TW" dirty="0"/>
                  <a:t>5</a:t>
                </a:r>
                <a:r>
                  <a:rPr lang="zh-TW" altLang="en-US" dirty="0"/>
                  <a:t>單位</a:t>
                </a:r>
                <a:r>
                  <a:rPr lang="en-US" altLang="zh-TW" dirty="0"/>
                  <a:t>)</a:t>
                </a:r>
                <a:r>
                  <a:rPr lang="zh-TW" altLang="en-US" dirty="0"/>
                  <a:t>的所有</a:t>
                </a:r>
                <a:r>
                  <a:rPr lang="en-US" altLang="zh-TW" dirty="0"/>
                  <a:t>primitive</a:t>
                </a:r>
                <a:r>
                  <a:rPr lang="zh-TW" altLang="en-US" dirty="0"/>
                  <a:t> </a:t>
                </a:r>
                <a:r>
                  <a:rPr lang="en-US" altLang="zh-TW" dirty="0"/>
                  <a:t>pair</a:t>
                </a:r>
                <a:r>
                  <a:rPr lang="zh-TW" altLang="en-US" dirty="0"/>
                  <a:t>數量。</a:t>
                </a:r>
                <a:endParaRPr lang="en-US" altLang="zh-TW" dirty="0"/>
              </a:p>
              <a:p>
                <a:endParaRPr lang="en-US" altLang="zh-TW" dirty="0"/>
              </a:p>
              <a:p>
                <a:endParaRPr lang="en-US" altLang="zh-TW" dirty="0"/>
              </a:p>
              <a:p>
                <a:r>
                  <a:rPr lang="zh-TW" altLang="en-US" dirty="0"/>
                  <a:t>類似前面</a:t>
                </a:r>
                <a:r>
                  <a:rPr lang="en-US" altLang="zh-TW" dirty="0"/>
                  <a:t>pixel</a:t>
                </a:r>
                <a:r>
                  <a:rPr lang="zh-TW" altLang="en-US" dirty="0"/>
                  <a:t> </a:t>
                </a:r>
                <a:r>
                  <a:rPr lang="en-US" altLang="zh-TW" dirty="0"/>
                  <a:t>co-occurrence</a:t>
                </a:r>
                <a:r>
                  <a:rPr lang="zh-TW" altLang="en-US" dirty="0"/>
                  <a:t> </a:t>
                </a:r>
                <a:r>
                  <a:rPr lang="en-US" altLang="zh-TW" dirty="0"/>
                  <a:t>matrix</a:t>
                </a:r>
              </a:p>
              <a:p>
                <a:r>
                  <a:rPr lang="zh-TW" altLang="en-US" dirty="0"/>
                  <a:t>只是</a:t>
                </a:r>
                <a:r>
                  <a:rPr lang="en-US" altLang="zh-TW" dirty="0"/>
                  <a:t>“pixel”</a:t>
                </a:r>
                <a:r>
                  <a:rPr lang="zh-TW" altLang="en-US" dirty="0"/>
                  <a:t>換成了</a:t>
                </a:r>
                <a:r>
                  <a:rPr lang="en-US" altLang="zh-TW" dirty="0"/>
                  <a:t>”</a:t>
                </a:r>
                <a:r>
                  <a:rPr lang="zh-TW" altLang="en-US" dirty="0"/>
                  <a:t>原質</a:t>
                </a:r>
                <a:r>
                  <a:rPr lang="en-US" altLang="zh-TW" dirty="0"/>
                  <a:t>”</a:t>
                </a:r>
              </a:p>
              <a:p>
                <a:r>
                  <a:rPr lang="en-US" altLang="zh-TW" dirty="0"/>
                  <a:t>(P464)</a:t>
                </a:r>
              </a:p>
              <a:p>
                <a:endParaRPr lang="en-US" altLang="zh-TW" dirty="0"/>
              </a:p>
              <a:p>
                <a:r>
                  <a:rPr lang="en-US" altLang="zh-TW" dirty="0">
                    <a:hlinkClick r:id="rId4"/>
                  </a:rPr>
                  <a:t>https://ieeexplore.ieee.org/stamp/stamp.jsp?tp=&amp;arnumber=4766921</a:t>
                </a:r>
                <a:endParaRPr lang="en-US" altLang="zh-TW" dirty="0"/>
              </a:p>
              <a:p>
                <a:endParaRPr lang="en-US" altLang="zh-TW" dirty="0"/>
              </a:p>
              <a:p>
                <a:r>
                  <a:rPr lang="en-US" altLang="zh-TW" dirty="0"/>
                  <a:t>Abstract-We present a new approach to texture analysis based on the spatial distribution of local features in unsegmented textures. The textures are described using features derived from generalized co-occurrence matrices (GCM). A GCM is determined by a spatial constraint predicate F and a set of local features P = {(Xi, Yi, di), </a:t>
                </a:r>
                <a:r>
                  <a:rPr lang="en-US" altLang="zh-TW" dirty="0" err="1"/>
                  <a:t>i</a:t>
                </a:r>
                <a:r>
                  <a:rPr lang="en-US" altLang="zh-TW" dirty="0"/>
                  <a:t> = 1,* m.* , } where (Xi, Yi) is the location of the </a:t>
                </a:r>
                <a:r>
                  <a:rPr lang="en-US" altLang="zh-TW" dirty="0" err="1"/>
                  <a:t>ith</a:t>
                </a:r>
                <a:r>
                  <a:rPr lang="en-US" altLang="zh-TW" dirty="0"/>
                  <a:t> feature, and di is a description of the </a:t>
                </a:r>
                <a:r>
                  <a:rPr lang="en-US" altLang="zh-TW" dirty="0" err="1"/>
                  <a:t>ith</a:t>
                </a:r>
                <a:r>
                  <a:rPr lang="en-US" altLang="zh-TW" dirty="0"/>
                  <a:t> feature. The GCM of P under F, GF, is defined by GF(</a:t>
                </a:r>
                <a:r>
                  <a:rPr lang="en-US" altLang="zh-TW" dirty="0" err="1"/>
                  <a:t>i</a:t>
                </a:r>
                <a:r>
                  <a:rPr lang="en-US" altLang="zh-TW" dirty="0"/>
                  <a:t>, j) = number of pairs, </a:t>
                </a:r>
                <a:r>
                  <a:rPr lang="en-US" altLang="zh-TW" dirty="0" err="1"/>
                  <a:t>Pk</a:t>
                </a:r>
                <a:r>
                  <a:rPr lang="en-US" altLang="zh-TW" dirty="0"/>
                  <a:t>, PI such that F(pk, PI) is true and di and di are the descriptions of </a:t>
                </a:r>
                <a:r>
                  <a:rPr lang="en-US" altLang="zh-TW" dirty="0" err="1"/>
                  <a:t>Pk</a:t>
                </a:r>
                <a:r>
                  <a:rPr lang="en-US" altLang="zh-TW" dirty="0"/>
                  <a:t> and Pi, respectively. We discuss features derived from GCM's and present an experimental study using natural textures. </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113</a:t>
            </a:fld>
            <a:endParaRPr lang="zh-TW" altLang="en-US"/>
          </a:p>
        </p:txBody>
      </p:sp>
    </p:spTree>
    <p:extLst>
      <p:ext uri="{BB962C8B-B14F-4D97-AF65-F5344CB8AC3E}">
        <p14:creationId xmlns:p14="http://schemas.microsoft.com/office/powerpoint/2010/main" val="4460623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114</a:t>
            </a:fld>
            <a:endParaRPr lang="zh-TW" altLang="en-US"/>
          </a:p>
        </p:txBody>
      </p:sp>
    </p:spTree>
    <p:extLst>
      <p:ext uri="{BB962C8B-B14F-4D97-AF65-F5344CB8AC3E}">
        <p14:creationId xmlns:p14="http://schemas.microsoft.com/office/powerpoint/2010/main" val="36024269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針對</a:t>
            </a:r>
            <a:r>
              <a:rPr lang="en-US" altLang="zh-TW" dirty="0"/>
              <a:t>image</a:t>
            </a:r>
            <a:r>
              <a:rPr lang="zh-TW" altLang="en-US" dirty="0"/>
              <a:t>去切割，用前面所教的方式去分析</a:t>
            </a:r>
            <a:endParaRPr lang="en-US" altLang="zh-TW" dirty="0"/>
          </a:p>
          <a:p>
            <a:r>
              <a:rPr lang="zh-TW" altLang="en-US" dirty="0"/>
              <a:t>這邊主要是說 前面提到很多</a:t>
            </a:r>
            <a:r>
              <a:rPr lang="en-US" altLang="zh-TW" dirty="0"/>
              <a:t>primitive</a:t>
            </a:r>
            <a:r>
              <a:rPr lang="zh-TW" altLang="en-US" dirty="0"/>
              <a:t>，要如何去切割會在這部分做說明</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第二個部分課本只有提到哪些人用了哪些方式，基本上就是把每個切出來的</a:t>
            </a:r>
            <a:r>
              <a:rPr lang="en-US" altLang="zh-TW" dirty="0"/>
              <a:t>”</a:t>
            </a:r>
            <a:r>
              <a:rPr lang="zh-TW" altLang="en-US" dirty="0"/>
              <a:t>塊</a:t>
            </a:r>
            <a:r>
              <a:rPr lang="en-US" altLang="zh-TW" dirty="0"/>
              <a:t>”</a:t>
            </a:r>
            <a:r>
              <a:rPr lang="zh-TW" altLang="en-US" dirty="0"/>
              <a:t>，當作是一個</a:t>
            </a:r>
            <a:r>
              <a:rPr lang="en-US" altLang="zh-TW" dirty="0"/>
              <a:t>pixel</a:t>
            </a:r>
            <a:r>
              <a:rPr lang="zh-TW" altLang="en-US" dirty="0"/>
              <a:t>，然後利用前面提過的方式用傳統統計分析；或是套用其他模型，例如自回歸。</a:t>
            </a:r>
            <a:endParaRPr lang="en-US" altLang="zh-TW" dirty="0"/>
          </a:p>
          <a:p>
            <a:endParaRPr lang="en-US" altLang="zh-TW" dirty="0"/>
          </a:p>
          <a:p>
            <a:endParaRPr lang="en-US" altLang="zh-TW" dirty="0"/>
          </a:p>
          <a:p>
            <a:r>
              <a:rPr lang="en-US" altLang="zh-TW" dirty="0"/>
              <a:t>PPT</a:t>
            </a:r>
            <a:r>
              <a:rPr lang="zh-TW" altLang="en-US" dirty="0"/>
              <a:t>內容：</a:t>
            </a:r>
            <a:endParaRPr lang="en-US" altLang="zh-TW" dirty="0"/>
          </a:p>
          <a:p>
            <a:r>
              <a:rPr lang="zh-TW" altLang="en-US" dirty="0"/>
              <a:t>隨機馬賽克模型可以分成兩個部分</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1.</a:t>
            </a:r>
            <a:r>
              <a:rPr lang="zh-TW" altLang="en-US" dirty="0"/>
              <a:t> 提供一種將平面細分為單元的方法 </a:t>
            </a:r>
            <a:r>
              <a:rPr lang="en-US" altLang="zh-TW" dirty="0"/>
              <a:t>(</a:t>
            </a:r>
            <a:r>
              <a:rPr lang="zh-TW" altLang="en-US" dirty="0"/>
              <a:t>也就是要如何針對</a:t>
            </a:r>
            <a:r>
              <a:rPr lang="en-US" altLang="zh-TW" dirty="0"/>
              <a:t>image</a:t>
            </a:r>
            <a:r>
              <a:rPr lang="zh-TW" altLang="en-US" dirty="0"/>
              <a:t>去切割 </a:t>
            </a:r>
            <a:r>
              <a:rPr lang="en-US" altLang="zh-TW" dirty="0"/>
              <a:t>(</a:t>
            </a:r>
            <a:r>
              <a:rPr lang="zh-TW" altLang="en-US" dirty="0"/>
              <a:t>馬賽克</a:t>
            </a:r>
            <a:r>
              <a:rPr lang="en-US" altLang="zh-TW" dirty="0"/>
              <a:t>)</a:t>
            </a:r>
            <a:r>
              <a:rPr lang="zh-TW" altLang="en-US" dirty="0"/>
              <a:t> </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2.</a:t>
            </a:r>
            <a:r>
              <a:rPr lang="zh-TW" altLang="en-US" dirty="0"/>
              <a:t> 為每個單元分配一個屬性值，進行分析</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切割完後也是透過前面所教的的方式</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第二個部分課本只有提到哪些人用了哪些方式，基本上就是把每個切出來的</a:t>
            </a:r>
            <a:r>
              <a:rPr lang="en-US" altLang="zh-TW" dirty="0"/>
              <a:t>”</a:t>
            </a:r>
            <a:r>
              <a:rPr lang="zh-TW" altLang="en-US" dirty="0"/>
              <a:t>塊</a:t>
            </a:r>
            <a:r>
              <a:rPr lang="en-US" altLang="zh-TW" dirty="0"/>
              <a:t>”</a:t>
            </a:r>
            <a:r>
              <a:rPr lang="zh-TW" altLang="en-US" dirty="0"/>
              <a:t>，當作是一個</a:t>
            </a:r>
            <a:r>
              <a:rPr lang="en-US" altLang="zh-TW" dirty="0"/>
              <a:t>pixel</a:t>
            </a:r>
            <a:r>
              <a:rPr lang="zh-TW" altLang="en-US" dirty="0"/>
              <a:t>，然後利用前面提過的方式用傳統統計分析；或是套用其他模型，例如自回歸。</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115</a:t>
            </a:fld>
            <a:endParaRPr lang="zh-TW" altLang="en-US"/>
          </a:p>
        </p:txBody>
      </p:sp>
    </p:spTree>
    <p:extLst>
      <p:ext uri="{BB962C8B-B14F-4D97-AF65-F5344CB8AC3E}">
        <p14:creationId xmlns:p14="http://schemas.microsoft.com/office/powerpoint/2010/main" val="947572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細緻</a:t>
            </a:r>
            <a:endParaRPr lang="en-US" altLang="zh-TW" dirty="0"/>
          </a:p>
          <a:p>
            <a:r>
              <a:rPr lang="zh-TW" altLang="en-US" dirty="0"/>
              <a:t>粗糙</a:t>
            </a:r>
            <a:endParaRPr lang="en-US" altLang="zh-TW" dirty="0"/>
          </a:p>
          <a:p>
            <a:r>
              <a:rPr lang="zh-TW" altLang="en-US" dirty="0"/>
              <a:t>對比高</a:t>
            </a:r>
            <a:endParaRPr lang="en-US" altLang="zh-TW" dirty="0"/>
          </a:p>
          <a:p>
            <a:r>
              <a:rPr lang="zh-TW" altLang="en-US" dirty="0"/>
              <a:t>有方向性的</a:t>
            </a:r>
            <a:endParaRPr lang="en-US" altLang="zh-TW" dirty="0"/>
          </a:p>
          <a:p>
            <a:r>
              <a:rPr lang="zh-TW" altLang="en-US" dirty="0"/>
              <a:t>樹皮粗糙</a:t>
            </a:r>
            <a:endParaRPr lang="en-US" altLang="zh-TW" dirty="0"/>
          </a:p>
          <a:p>
            <a:r>
              <a:rPr lang="zh-TW" altLang="en-US" dirty="0"/>
              <a:t>排列整齊</a:t>
            </a:r>
            <a:endParaRPr lang="en-US" altLang="zh-TW" dirty="0"/>
          </a:p>
          <a:p>
            <a:r>
              <a:rPr lang="zh-TW" altLang="en-US" dirty="0"/>
              <a:t>平滑</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13</a:t>
            </a:fld>
            <a:endParaRPr lang="zh-TW" altLang="en-US"/>
          </a:p>
        </p:txBody>
      </p:sp>
    </p:spTree>
    <p:extLst>
      <p:ext uri="{BB962C8B-B14F-4D97-AF65-F5344CB8AC3E}">
        <p14:creationId xmlns:p14="http://schemas.microsoft.com/office/powerpoint/2010/main" val="56191878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所以這節會著墨的只有第一個部分：怎麼切</a:t>
            </a:r>
            <a:r>
              <a:rPr lang="en-US" altLang="zh-TW" dirty="0"/>
              <a:t>?</a:t>
            </a:r>
            <a:endParaRPr lang="zh-TW" altLang="en-US" dirty="0"/>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116</a:t>
            </a:fld>
            <a:endParaRPr lang="zh-TW" altLang="en-US"/>
          </a:p>
        </p:txBody>
      </p:sp>
    </p:spTree>
    <p:extLst>
      <p:ext uri="{BB962C8B-B14F-4D97-AF65-F5344CB8AC3E}">
        <p14:creationId xmlns:p14="http://schemas.microsoft.com/office/powerpoint/2010/main" val="42282366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dirty="0"/>
                  <a:t>使用</a:t>
                </a:r>
                <a:r>
                  <a:rPr lang="en-US" altLang="zh-TW" sz="1200" b="0" i="0" kern="1200" dirty="0">
                    <a:solidFill>
                      <a:schemeClr val="tx1"/>
                    </a:solidFill>
                    <a:effectLst/>
                    <a:latin typeface="+mn-lt"/>
                    <a:ea typeface="+mn-ea"/>
                    <a:cs typeface="+mn-cs"/>
                  </a:rPr>
                  <a:t>Poisson distribution</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普瓦松分布</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 產生</a:t>
                </a:r>
                <a:r>
                  <a:rPr lang="zh-TW" altLang="en-US" dirty="0"/>
                  <a:t>一堆參數組</a:t>
                </a:r>
                <a:r>
                  <a:rPr lang="en-US" altLang="zh-TW" dirty="0"/>
                  <a:t>(</a:t>
                </a:r>
                <a14:m>
                  <m:oMath xmlns:m="http://schemas.openxmlformats.org/officeDocument/2006/math">
                    <m:r>
                      <a:rPr lang="zh-TW" altLang="en-US" sz="1200" i="1" dirty="0" smtClean="0">
                        <a:latin typeface="Cambria Math" panose="02040503050406030204" pitchFamily="18" charset="0"/>
                      </a:rPr>
                      <m:t>𝜃</m:t>
                    </m:r>
                    <m:r>
                      <a:rPr lang="en-US" altLang="zh-TW" sz="1200" b="0" i="1" dirty="0" smtClean="0">
                        <a:latin typeface="Cambria Math" panose="02040503050406030204" pitchFamily="18" charset="0"/>
                      </a:rPr>
                      <m:t>,</m:t>
                    </m:r>
                    <m:r>
                      <a:rPr lang="en-US" altLang="zh-TW" sz="1200" b="0" i="1" dirty="0" smtClean="0">
                        <a:latin typeface="Cambria Math" panose="02040503050406030204" pitchFamily="18" charset="0"/>
                      </a:rPr>
                      <m:t>𝑝</m:t>
                    </m:r>
                  </m:oMath>
                </a14:m>
                <a:r>
                  <a:rPr lang="en-US" altLang="zh-TW" dirty="0"/>
                  <a:t>)</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(theta, p</a:t>
                </a:r>
                <a:r>
                  <a:rPr lang="zh-TW" altLang="en-US" sz="1200" b="0" i="0" kern="1200" dirty="0">
                    <a:solidFill>
                      <a:schemeClr val="tx1"/>
                    </a:solidFill>
                    <a:effectLst/>
                    <a:latin typeface="+mn-lt"/>
                    <a:ea typeface="+mn-ea"/>
                    <a:cs typeface="+mn-cs"/>
                  </a:rPr>
                  <a:t>的</a:t>
                </a:r>
                <a:r>
                  <a:rPr lang="en-US" altLang="zh-TW" sz="1200" b="0" i="0" kern="1200" dirty="0">
                    <a:solidFill>
                      <a:schemeClr val="tx1"/>
                    </a:solidFill>
                    <a:effectLst/>
                    <a:latin typeface="+mn-lt"/>
                    <a:ea typeface="+mn-ea"/>
                    <a:cs typeface="+mn-cs"/>
                  </a:rPr>
                  <a:t>pair)</a:t>
                </a:r>
                <a:r>
                  <a:rPr lang="en-US" altLang="zh-TW" sz="1200" b="0" i="0" kern="1200" baseline="0" dirty="0">
                    <a:solidFill>
                      <a:schemeClr val="tx1"/>
                    </a:solidFill>
                    <a:effectLst/>
                    <a:latin typeface="+mn-lt"/>
                    <a:ea typeface="+mn-ea"/>
                    <a:cs typeface="+mn-cs"/>
                  </a:rPr>
                  <a:t> </a:t>
                </a:r>
                <a:r>
                  <a:rPr lang="zh-TW" altLang="en-US" sz="1200" b="0" i="0" kern="1200" baseline="0" dirty="0">
                    <a:solidFill>
                      <a:schemeClr val="tx1"/>
                    </a:solidFill>
                    <a:effectLst/>
                    <a:latin typeface="+mn-lt"/>
                    <a:ea typeface="+mn-ea"/>
                    <a:cs typeface="+mn-cs"/>
                  </a:rPr>
                  <a:t>用於定義</a:t>
                </a:r>
                <a14:m>
                  <m:oMath xmlns:m="http://schemas.openxmlformats.org/officeDocument/2006/math">
                    <m:r>
                      <a:rPr lang="en-US" altLang="zh-TW" sz="2000" i="1" smtClean="0">
                        <a:latin typeface="Cambria Math" panose="02040503050406030204" pitchFamily="18" charset="0"/>
                      </a:rPr>
                      <m:t>𝑥</m:t>
                    </m:r>
                    <m:func>
                      <m:funcPr>
                        <m:ctrlPr>
                          <a:rPr lang="en-US" altLang="zh-TW" sz="2000" i="1">
                            <a:latin typeface="Cambria Math" panose="02040503050406030204" pitchFamily="18" charset="0"/>
                          </a:rPr>
                        </m:ctrlPr>
                      </m:funcPr>
                      <m:fName>
                        <m:r>
                          <m:rPr>
                            <m:sty m:val="p"/>
                          </m:rPr>
                          <a:rPr lang="en-US" altLang="zh-TW" sz="2000">
                            <a:latin typeface="Cambria Math" panose="02040503050406030204" pitchFamily="18" charset="0"/>
                          </a:rPr>
                          <m:t>cos</m:t>
                        </m:r>
                      </m:fName>
                      <m:e>
                        <m:r>
                          <a:rPr lang="zh-TW" altLang="en-US" sz="2000" i="1">
                            <a:latin typeface="Cambria Math" panose="02040503050406030204" pitchFamily="18" charset="0"/>
                          </a:rPr>
                          <m:t>𝜃</m:t>
                        </m:r>
                      </m:e>
                    </m:func>
                    <m:r>
                      <a:rPr lang="en-US" altLang="zh-TW" sz="2000" i="1">
                        <a:latin typeface="Cambria Math" panose="02040503050406030204" pitchFamily="18" charset="0"/>
                      </a:rPr>
                      <m:t>+</m:t>
                    </m:r>
                    <m:r>
                      <a:rPr lang="en-US" altLang="zh-TW" sz="2000" i="1">
                        <a:latin typeface="Cambria Math" panose="02040503050406030204" pitchFamily="18" charset="0"/>
                      </a:rPr>
                      <m:t>𝑦</m:t>
                    </m:r>
                    <m:func>
                      <m:funcPr>
                        <m:ctrlPr>
                          <a:rPr lang="en-US" altLang="zh-TW" sz="2000" i="1">
                            <a:latin typeface="Cambria Math" panose="02040503050406030204" pitchFamily="18" charset="0"/>
                          </a:rPr>
                        </m:ctrlPr>
                      </m:funcPr>
                      <m:fName>
                        <m:r>
                          <m:rPr>
                            <m:sty m:val="p"/>
                          </m:rPr>
                          <a:rPr lang="en-US" altLang="zh-TW" sz="2000">
                            <a:latin typeface="Cambria Math" panose="02040503050406030204" pitchFamily="18" charset="0"/>
                          </a:rPr>
                          <m:t>sin</m:t>
                        </m:r>
                      </m:fName>
                      <m:e>
                        <m:r>
                          <a:rPr lang="zh-TW" altLang="en-US" sz="2000" i="1">
                            <a:latin typeface="Cambria Math" panose="02040503050406030204" pitchFamily="18" charset="0"/>
                          </a:rPr>
                          <m:t>𝜃</m:t>
                        </m:r>
                      </m:e>
                    </m:func>
                    <m:r>
                      <a:rPr lang="en-US" altLang="zh-TW" sz="2000" i="1">
                        <a:latin typeface="Cambria Math" panose="02040503050406030204" pitchFamily="18" charset="0"/>
                      </a:rPr>
                      <m:t>=</m:t>
                    </m:r>
                    <m:r>
                      <a:rPr lang="en-US" altLang="zh-TW" sz="2000" i="1">
                        <a:latin typeface="Cambria Math" panose="02040503050406030204" pitchFamily="18" charset="0"/>
                      </a:rPr>
                      <m:t>𝑝</m:t>
                    </m:r>
                    <m:r>
                      <a:rPr lang="zh-TW" altLang="en-US" sz="2000" i="1" smtClean="0">
                        <a:latin typeface="Cambria Math" panose="02040503050406030204" pitchFamily="18" charset="0"/>
                      </a:rPr>
                      <m:t> </m:t>
                    </m:r>
                  </m:oMath>
                </a14:m>
                <a:r>
                  <a:rPr lang="zh-TW" altLang="en-US" sz="2100" dirty="0">
                    <a:latin typeface="Times New Roman" panose="02020603050405020304" pitchFamily="18" charset="0"/>
                    <a:cs typeface="Times New Roman" panose="02020603050405020304" pitchFamily="18" charset="0"/>
                  </a:rPr>
                  <a:t>的線</a:t>
                </a:r>
                <a:endParaRPr lang="en-US" altLang="zh-TW" sz="2100" dirty="0">
                  <a:latin typeface="Times New Roman" panose="02020603050405020304" pitchFamily="18" charset="0"/>
                  <a:cs typeface="Times New Roman" panose="02020603050405020304" pitchFamily="18"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TW" sz="21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再利用這些參數產生直線，用這些線來切塊</a:t>
                </a:r>
              </a:p>
              <a:p>
                <a:endParaRPr lang="zh-TW" altLang="en-US" dirty="0"/>
              </a:p>
            </p:txBody>
          </p:sp>
        </mc:Choice>
        <mc:Fallback xmlns="">
          <p:sp>
            <p:nvSpPr>
              <p:cNvPr id="3" name="備忘稿版面配置區 2"/>
              <p:cNvSpPr>
                <a:spLocks noGrp="1"/>
              </p:cNvSpPr>
              <p:nvPr>
                <p:ph type="body" idx="1"/>
              </p:nvPr>
            </p:nvSpPr>
            <p:spPr/>
            <p:txBody>
              <a:bodyPr/>
              <a:lstStyle/>
              <a:p>
                <a:r>
                  <a:rPr lang="zh-TW" altLang="en-US" dirty="0" smtClean="0"/>
                  <a:t>利用普瓦松分布產生一堆參數組</a:t>
                </a:r>
                <a:r>
                  <a:rPr lang="en-US" altLang="zh-TW" dirty="0" smtClean="0"/>
                  <a:t>(</a:t>
                </a:r>
                <a:r>
                  <a:rPr lang="zh-TW" altLang="en-US" sz="1200" i="0" dirty="0" smtClean="0">
                    <a:latin typeface="Cambria Math" panose="02040503050406030204" pitchFamily="18" charset="0"/>
                  </a:rPr>
                  <a:t>𝜃</a:t>
                </a:r>
                <a:r>
                  <a:rPr lang="en-US" altLang="zh-TW" sz="1200" b="0" i="0" dirty="0" smtClean="0">
                    <a:latin typeface="Cambria Math" panose="02040503050406030204" pitchFamily="18" charset="0"/>
                  </a:rPr>
                  <a:t>,𝑝</a:t>
                </a:r>
                <a:r>
                  <a:rPr lang="en-US" altLang="zh-TW" dirty="0" smtClean="0"/>
                  <a:t>)</a:t>
                </a:r>
              </a:p>
              <a:p>
                <a:r>
                  <a:rPr lang="zh-TW" altLang="en-US" dirty="0" smtClean="0"/>
                  <a:t>再利用這些參數產生直線，用這些線來切塊</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117</a:t>
            </a:fld>
            <a:endParaRPr lang="zh-TW" altLang="en-US"/>
          </a:p>
        </p:txBody>
      </p:sp>
    </p:spTree>
    <p:extLst>
      <p:ext uri="{BB962C8B-B14F-4D97-AF65-F5344CB8AC3E}">
        <p14:creationId xmlns:p14="http://schemas.microsoft.com/office/powerpoint/2010/main" val="9716300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r>
                  <a:rPr lang="zh-TW" altLang="en-US" dirty="0"/>
                  <a:t>將透過</a:t>
                </a:r>
                <a:r>
                  <a:rPr lang="en-US" altLang="zh-TW" dirty="0"/>
                  <a:t>Poisson</a:t>
                </a:r>
                <a:r>
                  <a:rPr lang="zh-TW" altLang="en-US" dirty="0"/>
                  <a:t> </a:t>
                </a:r>
                <a:r>
                  <a:rPr lang="en-US" altLang="zh-TW" dirty="0"/>
                  <a:t>distribution</a:t>
                </a:r>
                <a:r>
                  <a:rPr lang="zh-TW" altLang="en-US" dirty="0"/>
                  <a:t> 產生很多點，並以此為畫分依據。</a:t>
                </a:r>
                <a:r>
                  <a:rPr lang="en-US" altLang="zh-TW" dirty="0"/>
                  <a:t>(</a:t>
                </a:r>
                <a:r>
                  <a:rPr lang="zh-TW" altLang="en-US" dirty="0"/>
                  <a:t>每個點將離他最近的</a:t>
                </a:r>
                <a:r>
                  <a:rPr lang="en-US" altLang="zh-TW" dirty="0"/>
                  <a:t>pixels</a:t>
                </a:r>
                <a:r>
                  <a:rPr lang="zh-TW" altLang="en-US" dirty="0"/>
                  <a:t>都納入自己的多邊型塊裡面。</a:t>
                </a:r>
                <a:r>
                  <a:rPr lang="en-US" altLang="zh-TW" dirty="0"/>
                  <a:t>(</a:t>
                </a:r>
                <a:r>
                  <a:rPr lang="zh-TW" altLang="zh-TW" sz="1200" b="0" i="0" kern="1200" dirty="0">
                    <a:solidFill>
                      <a:schemeClr val="tx1"/>
                    </a:solidFill>
                    <a:effectLst/>
                    <a:latin typeface="+mn-lt"/>
                    <a:ea typeface="+mn-ea"/>
                    <a:cs typeface="+mn-cs"/>
                  </a:rPr>
                  <a:t>沃羅諾伊圖</a:t>
                </a:r>
                <a:r>
                  <a:rPr lang="en-US" altLang="zh-TW" dirty="0"/>
                  <a:t>))</a:t>
                </a:r>
              </a:p>
              <a:p>
                <a:endParaRPr lang="en-US" altLang="zh-TW" dirty="0"/>
              </a:p>
              <a:p>
                <a:r>
                  <a:rPr lang="zh-TW" altLang="en-US" dirty="0"/>
                  <a:t>要找出實線部分，可透過每個點相連的虛線部分與之垂直的部分即可區分出不同的區塊</a:t>
                </a:r>
              </a:p>
            </p:txBody>
          </p:sp>
        </mc:Choice>
        <mc:Fallback xmlns="">
          <p:sp>
            <p:nvSpPr>
              <p:cNvPr id="3" name="備忘稿版面配置區 2"/>
              <p:cNvSpPr>
                <a:spLocks noGrp="1"/>
              </p:cNvSpPr>
              <p:nvPr>
                <p:ph type="body" idx="1"/>
              </p:nvPr>
            </p:nvSpPr>
            <p:spPr/>
            <p:txBody>
              <a:bodyPr/>
              <a:lstStyle/>
              <a:p>
                <a:r>
                  <a:rPr lang="zh-TW" altLang="en-US" dirty="0"/>
                  <a:t>占用模型</a:t>
                </a:r>
                <a:endParaRPr lang="en-US" altLang="zh-TW" dirty="0"/>
              </a:p>
              <a:p>
                <a:r>
                  <a:rPr lang="en-US" altLang="zh-TW" dirty="0"/>
                  <a:t>Poisson:</a:t>
                </a:r>
                <a:r>
                  <a:rPr lang="zh-TW" altLang="en-US" i="0" dirty="0">
                    <a:latin typeface="Cambria Math" panose="02040503050406030204" pitchFamily="18" charset="0"/>
                  </a:rPr>
                  <a:t>" 一</a:t>
                </a:r>
                <a:r>
                  <a:rPr lang="zh-TW" altLang="en-US" i="0">
                    <a:latin typeface="Cambria Math" panose="02040503050406030204" pitchFamily="18" charset="0"/>
                  </a:rPr>
                  <a:t>" 段時間內發生事件 𝜆次</a:t>
                </a:r>
                <a:r>
                  <a:rPr lang="en-US" altLang="zh-TW" b="0" i="0">
                    <a:latin typeface="Cambria Math" panose="02040503050406030204" pitchFamily="18" charset="0"/>
                  </a:rPr>
                  <a:t> </a:t>
                </a:r>
                <a:endParaRPr lang="en-US" altLang="zh-TW" dirty="0"/>
              </a:p>
              <a:p>
                <a:endParaRPr lang="en-US" altLang="zh-TW" dirty="0"/>
              </a:p>
              <a:p>
                <a:endParaRPr lang="en-US" altLang="zh-TW" dirty="0"/>
              </a:p>
              <a:p>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用普瓦松在影像上灑點，每個點將離他最近的</a:t>
                </a:r>
                <a:r>
                  <a:rPr lang="en-US" altLang="zh-TW" dirty="0"/>
                  <a:t>pixels</a:t>
                </a:r>
                <a:r>
                  <a:rPr lang="zh-TW" altLang="en-US" dirty="0"/>
                  <a:t>都納入自己的多邊型塊裡面。</a:t>
                </a:r>
                <a:r>
                  <a:rPr lang="en-US" altLang="zh-TW" dirty="0"/>
                  <a:t>(</a:t>
                </a:r>
                <a:r>
                  <a:rPr lang="zh-TW" altLang="zh-TW" sz="1200" b="0" i="0" kern="1200" dirty="0">
                    <a:solidFill>
                      <a:schemeClr val="tx1"/>
                    </a:solidFill>
                    <a:effectLst/>
                    <a:latin typeface="+mn-lt"/>
                    <a:ea typeface="+mn-ea"/>
                    <a:cs typeface="+mn-cs"/>
                  </a:rPr>
                  <a:t>沃羅諾伊圖</a:t>
                </a:r>
                <a:r>
                  <a:rPr lang="en-US" altLang="zh-TW" dirty="0"/>
                  <a:t>)</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118</a:t>
            </a:fld>
            <a:endParaRPr lang="zh-TW" altLang="en-US"/>
          </a:p>
        </p:txBody>
      </p:sp>
    </p:spTree>
    <p:extLst>
      <p:ext uri="{BB962C8B-B14F-4D97-AF65-F5344CB8AC3E}">
        <p14:creationId xmlns:p14="http://schemas.microsoft.com/office/powerpoint/2010/main" val="69000132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latin typeface="Times New Roman" panose="02020603050405020304" pitchFamily="18" charset="0"/>
                <a:cs typeface="Times New Roman" panose="02020603050405020304" pitchFamily="18" charset="0"/>
              </a:rPr>
              <a:t>Delaunay Model (</a:t>
            </a:r>
            <a:r>
              <a:rPr lang="zh-TW" altLang="zh-TW" sz="1200" b="0" i="0" kern="1200" dirty="0">
                <a:solidFill>
                  <a:schemeClr val="tx1"/>
                </a:solidFill>
                <a:effectLst/>
                <a:latin typeface="+mn-lt"/>
                <a:ea typeface="+mn-ea"/>
                <a:cs typeface="+mn-cs"/>
              </a:rPr>
              <a:t>德勞內</a:t>
            </a:r>
            <a:r>
              <a:rPr lang="zh-TW" altLang="en-US" sz="1200" b="0" i="0" kern="1200" dirty="0">
                <a:solidFill>
                  <a:schemeClr val="tx1"/>
                </a:solidFill>
                <a:effectLst/>
                <a:latin typeface="+mn-lt"/>
                <a:ea typeface="+mn-ea"/>
                <a:cs typeface="+mn-cs"/>
              </a:rPr>
              <a:t>模型</a:t>
            </a:r>
            <a:r>
              <a:rPr lang="en-US" altLang="zh-TW" sz="1200" b="0" i="0" kern="1200" dirty="0">
                <a:solidFill>
                  <a:schemeClr val="tx1"/>
                </a:solidFill>
                <a:effectLst/>
                <a:latin typeface="+mn-lt"/>
                <a:ea typeface="+mn-ea"/>
                <a:cs typeface="+mn-cs"/>
              </a:rPr>
              <a:t>)</a:t>
            </a:r>
          </a:p>
          <a:p>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剛剛的部分是將每一個點虛線連接，</a:t>
            </a:r>
            <a:r>
              <a:rPr lang="en-US" altLang="zh-TW" sz="1200" b="0" i="0" kern="1200" dirty="0">
                <a:solidFill>
                  <a:schemeClr val="tx1"/>
                </a:solidFill>
                <a:effectLst/>
                <a:latin typeface="+mn-lt"/>
                <a:ea typeface="+mn-ea"/>
                <a:cs typeface="+mn-cs"/>
              </a:rPr>
              <a:t>Delaunay</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model</a:t>
            </a:r>
            <a:r>
              <a:rPr lang="zh-TW" altLang="en-US" sz="1200" b="0" i="0" kern="1200" dirty="0">
                <a:solidFill>
                  <a:schemeClr val="tx1"/>
                </a:solidFill>
                <a:effectLst/>
                <a:latin typeface="+mn-lt"/>
                <a:ea typeface="+mn-ea"/>
                <a:cs typeface="+mn-cs"/>
              </a:rPr>
              <a:t>則是化成實線做分割</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zh-TW" altLang="en-US" dirty="0"/>
              <a:t>在占用模型中使用同邊的兩個點中間畫分出割線。</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b="0" i="0" kern="1200" dirty="0">
                <a:solidFill>
                  <a:schemeClr val="tx1"/>
                </a:solidFill>
                <a:effectLst/>
                <a:latin typeface="+mn-lt"/>
                <a:ea typeface="+mn-ea"/>
                <a:cs typeface="+mn-cs"/>
              </a:rPr>
              <a:t>德勞內三角化</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平面上的點集合 </a:t>
            </a:r>
            <a:r>
              <a:rPr lang="en-US" altLang="zh-TW" sz="1200" b="0" i="0" kern="1200" dirty="0">
                <a:solidFill>
                  <a:schemeClr val="tx1"/>
                </a:solidFill>
                <a:effectLst/>
                <a:latin typeface="+mn-lt"/>
                <a:ea typeface="+mn-ea"/>
                <a:cs typeface="+mn-cs"/>
              </a:rPr>
              <a:t>P</a:t>
            </a:r>
            <a:r>
              <a:rPr lang="zh-TW" altLang="en-US" sz="1200" b="0" i="0" kern="1200" dirty="0">
                <a:solidFill>
                  <a:schemeClr val="tx1"/>
                </a:solidFill>
                <a:effectLst/>
                <a:latin typeface="+mn-lt"/>
                <a:ea typeface="+mn-ea"/>
                <a:cs typeface="+mn-cs"/>
              </a:rPr>
              <a:t>三角形化，使的點</a:t>
            </a:r>
            <a:r>
              <a:rPr lang="en-US" altLang="zh-TW" sz="1200" b="0" i="0" kern="1200" dirty="0">
                <a:solidFill>
                  <a:schemeClr val="tx1"/>
                </a:solidFill>
                <a:effectLst/>
                <a:latin typeface="+mn-lt"/>
                <a:ea typeface="+mn-ea"/>
                <a:cs typeface="+mn-cs"/>
              </a:rPr>
              <a:t>P</a:t>
            </a:r>
            <a:r>
              <a:rPr lang="zh-TW" altLang="en-US" sz="1200" b="0" i="0" kern="1200" dirty="0">
                <a:solidFill>
                  <a:schemeClr val="tx1"/>
                </a:solidFill>
                <a:effectLst/>
                <a:latin typeface="+mn-lt"/>
                <a:ea typeface="+mn-ea"/>
                <a:cs typeface="+mn-cs"/>
              </a:rPr>
              <a:t>中沒有點處於三角形化後任一三角形外接圓的內部。盡量避免出現極瘦</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鈍角</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三角形</a:t>
            </a:r>
            <a:endParaRPr lang="zh-TW" altLang="zh-TW" sz="1200" b="0" i="0" kern="1200" dirty="0">
              <a:solidFill>
                <a:schemeClr val="tx1"/>
              </a:solidFill>
              <a:effectLst/>
              <a:latin typeface="+mn-lt"/>
              <a:ea typeface="+mn-ea"/>
              <a:cs typeface="+mn-cs"/>
            </a:endParaRPr>
          </a:p>
          <a:p>
            <a:endParaRPr lang="zh-TW" altLang="zh-TW" sz="1200" b="0"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119</a:t>
            </a:fld>
            <a:endParaRPr lang="zh-TW" altLang="en-US"/>
          </a:p>
        </p:txBody>
      </p:sp>
    </p:spTree>
    <p:extLst>
      <p:ext uri="{BB962C8B-B14F-4D97-AF65-F5344CB8AC3E}">
        <p14:creationId xmlns:p14="http://schemas.microsoft.com/office/powerpoint/2010/main" val="62142911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120</a:t>
            </a:fld>
            <a:endParaRPr lang="zh-TW" altLang="en-US"/>
          </a:p>
        </p:txBody>
      </p:sp>
    </p:spTree>
    <p:extLst>
      <p:ext uri="{BB962C8B-B14F-4D97-AF65-F5344CB8AC3E}">
        <p14:creationId xmlns:p14="http://schemas.microsoft.com/office/powerpoint/2010/main" val="7016753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純結構模型：</a:t>
            </a:r>
          </a:p>
          <a:p>
            <a:r>
              <a:rPr lang="zh-TW" altLang="en-US" dirty="0"/>
              <a:t>最單純的結構模型，</a:t>
            </a:r>
            <a:r>
              <a:rPr lang="en-US" altLang="zh-TW" dirty="0"/>
              <a:t>Primitive (</a:t>
            </a:r>
            <a:r>
              <a:rPr lang="zh-TW" altLang="en-US" dirty="0"/>
              <a:t>原質</a:t>
            </a:r>
            <a:r>
              <a:rPr lang="en-US" altLang="zh-TW" dirty="0"/>
              <a:t>) </a:t>
            </a:r>
            <a:r>
              <a:rPr lang="zh-TW" altLang="en-US" dirty="0"/>
              <a:t>在空間中規律的排列</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如果根據上述設定，描述了 </a:t>
            </a:r>
            <a:r>
              <a:rPr lang="en-US" altLang="zh-TW" dirty="0"/>
              <a:t>Primitive </a:t>
            </a:r>
            <a:r>
              <a:rPr lang="zh-TW" altLang="en-US" dirty="0"/>
              <a:t>的排列方式，也就描述了</a:t>
            </a:r>
            <a:r>
              <a:rPr lang="en-US" altLang="zh-TW" dirty="0"/>
              <a:t>Texture (</a:t>
            </a:r>
            <a:r>
              <a:rPr lang="zh-TW" altLang="en-US" dirty="0"/>
              <a:t>紋理</a:t>
            </a:r>
            <a:r>
              <a:rPr lang="en-US" altLang="zh-TW" dirty="0"/>
              <a:t>)</a:t>
            </a:r>
            <a:endParaRPr lang="zh-TW" altLang="en-US" dirty="0"/>
          </a:p>
          <a:p>
            <a:endParaRPr lang="en-US" altLang="zh-TW" dirty="0"/>
          </a:p>
          <a:p>
            <a:r>
              <a:rPr lang="zh-TW" altLang="en-US" dirty="0"/>
              <a:t>就這個</a:t>
            </a:r>
            <a:r>
              <a:rPr lang="en-US" altLang="zh-TW" dirty="0"/>
              <a:t>image</a:t>
            </a:r>
            <a:r>
              <a:rPr lang="zh-TW" altLang="en-US" dirty="0"/>
              <a:t>來說，要如何生成這個</a:t>
            </a:r>
            <a:r>
              <a:rPr lang="en-US" altLang="zh-TW" dirty="0"/>
              <a:t>image</a:t>
            </a:r>
          </a:p>
          <a:p>
            <a:r>
              <a:rPr lang="zh-TW" altLang="en-US" dirty="0"/>
              <a:t>分析他</a:t>
            </a:r>
            <a:r>
              <a:rPr lang="en-US" altLang="zh-TW" dirty="0"/>
              <a:t>primitive</a:t>
            </a:r>
            <a:r>
              <a:rPr lang="zh-TW" altLang="en-US" dirty="0"/>
              <a:t>的排列組合</a:t>
            </a:r>
            <a:endParaRPr lang="en-US" altLang="zh-TW" dirty="0"/>
          </a:p>
          <a:p>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121</a:t>
            </a:fld>
            <a:endParaRPr lang="zh-TW" altLang="en-US"/>
          </a:p>
        </p:txBody>
      </p:sp>
    </p:spTree>
    <p:extLst>
      <p:ext uri="{BB962C8B-B14F-4D97-AF65-F5344CB8AC3E}">
        <p14:creationId xmlns:p14="http://schemas.microsoft.com/office/powerpoint/2010/main" val="42012754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如果要生成這個</a:t>
            </a:r>
            <a:r>
              <a:rPr lang="en-US" altLang="zh-TW" dirty="0"/>
              <a:t>image</a:t>
            </a:r>
            <a:r>
              <a:rPr lang="zh-TW" altLang="en-US" dirty="0"/>
              <a:t>，可以從這個</a:t>
            </a:r>
            <a:r>
              <a:rPr lang="en-US" altLang="zh-TW" dirty="0"/>
              <a:t>model</a:t>
            </a:r>
            <a:r>
              <a:rPr lang="zh-TW" altLang="en-US" dirty="0"/>
              <a:t>去重複排列產生這個</a:t>
            </a:r>
            <a:r>
              <a:rPr lang="en-US" altLang="zh-TW" dirty="0"/>
              <a:t>texture</a:t>
            </a:r>
            <a:r>
              <a:rPr lang="zh-TW" altLang="en-US" dirty="0"/>
              <a:t>，就是</a:t>
            </a:r>
            <a:r>
              <a:rPr lang="en-US" altLang="zh-TW" dirty="0">
                <a:latin typeface="Times New Roman" panose="02020603050405020304" pitchFamily="18" charset="0"/>
                <a:cs typeface="Times New Roman" panose="02020603050405020304" pitchFamily="18" charset="0"/>
              </a:rPr>
              <a:t>Structural Approaches to Texture Models</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122</a:t>
            </a:fld>
            <a:endParaRPr lang="zh-TW" altLang="en-US"/>
          </a:p>
        </p:txBody>
      </p:sp>
    </p:spTree>
    <p:extLst>
      <p:ext uri="{BB962C8B-B14F-4D97-AF65-F5344CB8AC3E}">
        <p14:creationId xmlns:p14="http://schemas.microsoft.com/office/powerpoint/2010/main" val="318330110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123</a:t>
            </a:fld>
            <a:endParaRPr lang="en-US"/>
          </a:p>
        </p:txBody>
      </p:sp>
    </p:spTree>
    <p:extLst>
      <p:ext uri="{BB962C8B-B14F-4D97-AF65-F5344CB8AC3E}">
        <p14:creationId xmlns:p14="http://schemas.microsoft.com/office/powerpoint/2010/main" val="45406350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每個區域具有均勻的紋理，並且每對相鄰區域具有不同的紋理</a:t>
            </a:r>
            <a:endParaRPr lang="en-US" altLang="zh-TW" dirty="0"/>
          </a:p>
          <a:p>
            <a:endParaRPr lang="en-US" altLang="zh-TW" dirty="0"/>
          </a:p>
          <a:p>
            <a:r>
              <a:rPr lang="zh-TW" altLang="en-US" dirty="0"/>
              <a:t>針對每一個</a:t>
            </a:r>
            <a:r>
              <a:rPr lang="en-US" altLang="zh-TW" dirty="0"/>
              <a:t>pixel</a:t>
            </a:r>
            <a:r>
              <a:rPr lang="zh-TW" altLang="en-US" dirty="0"/>
              <a:t>算出各自的</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texture energy </a:t>
            </a:r>
          </a:p>
          <a:p>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這邊沒有多講是因為前面已經講到滿多</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segmentation</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的方法，例如</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texture energy</a:t>
            </a:r>
          </a:p>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那像現在也是會用</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DL</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方式去做</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texture </a:t>
            </a:r>
            <a:r>
              <a:rPr lang="en-US" altLang="zh-TW" sz="1200" dirty="0" err="1">
                <a:latin typeface="Times New Roman" panose="02020603050405020304" pitchFamily="18" charset="0"/>
                <a:ea typeface="標楷體" panose="03000509000000000000" pitchFamily="65" charset="-120"/>
                <a:cs typeface="Times New Roman" panose="02020603050405020304" pitchFamily="18" charset="0"/>
              </a:rPr>
              <a:t>segentation</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126</a:t>
            </a:fld>
            <a:endParaRPr lang="zh-TW" altLang="en-US"/>
          </a:p>
        </p:txBody>
      </p:sp>
    </p:spTree>
    <p:extLst>
      <p:ext uri="{BB962C8B-B14F-4D97-AF65-F5344CB8AC3E}">
        <p14:creationId xmlns:p14="http://schemas.microsoft.com/office/powerpoint/2010/main" val="61700595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127</a:t>
            </a:fld>
            <a:endParaRPr lang="zh-TW" altLang="en-US"/>
          </a:p>
        </p:txBody>
      </p:sp>
    </p:spTree>
    <p:extLst>
      <p:ext uri="{BB962C8B-B14F-4D97-AF65-F5344CB8AC3E}">
        <p14:creationId xmlns:p14="http://schemas.microsoft.com/office/powerpoint/2010/main" val="2837201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顆粒度</a:t>
            </a:r>
          </a:p>
          <a:p>
            <a:r>
              <a:rPr lang="zh-TW" altLang="en-US" dirty="0"/>
              <a:t>隨機性</a:t>
            </a:r>
          </a:p>
          <a:p>
            <a:r>
              <a:rPr lang="zh-TW" altLang="en-US" dirty="0"/>
              <a:t>線型</a:t>
            </a:r>
          </a:p>
          <a:p>
            <a:r>
              <a:rPr lang="zh-TW" altLang="en-US" dirty="0"/>
              <a:t>斑駁</a:t>
            </a:r>
          </a:p>
          <a:p>
            <a:r>
              <a:rPr lang="zh-TW" altLang="en-US" dirty="0"/>
              <a:t>不規則</a:t>
            </a:r>
          </a:p>
          <a:p>
            <a:r>
              <a:rPr lang="zh-TW" altLang="en-US" dirty="0"/>
              <a:t>圓丘</a:t>
            </a:r>
            <a:endParaRPr lang="en-US" altLang="zh-TW" dirty="0"/>
          </a:p>
          <a:p>
            <a:endParaRPr lang="en-US" altLang="zh-TW" dirty="0"/>
          </a:p>
          <a:p>
            <a:r>
              <a:rPr lang="zh-TW" altLang="en-US" dirty="0"/>
              <a:t>這些就是課本上有提到的一些紋理的屬性</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14</a:t>
            </a:fld>
            <a:endParaRPr lang="zh-TW" altLang="en-US"/>
          </a:p>
        </p:txBody>
      </p:sp>
    </p:spTree>
    <p:extLst>
      <p:ext uri="{BB962C8B-B14F-4D97-AF65-F5344CB8AC3E}">
        <p14:creationId xmlns:p14="http://schemas.microsoft.com/office/powerpoint/2010/main" val="71465909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如何將兩張影像融合在一起 </a:t>
            </a:r>
            <a:r>
              <a:rPr lang="en-US" altLang="zh-TW" dirty="0"/>
              <a:t>(</a:t>
            </a:r>
            <a:r>
              <a:rPr lang="zh-TW" altLang="en-US" dirty="0"/>
              <a:t>拼圖的結果</a:t>
            </a:r>
            <a:r>
              <a:rPr lang="en-US" altLang="zh-TW" dirty="0"/>
              <a:t>)</a:t>
            </a:r>
          </a:p>
          <a:p>
            <a:r>
              <a:rPr lang="zh-TW" altLang="en-US" dirty="0"/>
              <a:t>這個在深度學習應該很多人會做，就是要把</a:t>
            </a:r>
            <a:r>
              <a:rPr lang="en-US" altLang="zh-TW" dirty="0"/>
              <a:t>A</a:t>
            </a:r>
            <a:r>
              <a:rPr lang="zh-TW" altLang="en-US" dirty="0"/>
              <a:t>影像跟</a:t>
            </a:r>
            <a:r>
              <a:rPr lang="en-US" altLang="zh-TW" dirty="0"/>
              <a:t>B</a:t>
            </a:r>
            <a:r>
              <a:rPr lang="zh-TW" altLang="en-US" dirty="0"/>
              <a:t>影像結合起來得到</a:t>
            </a:r>
            <a:r>
              <a:rPr lang="en-US" altLang="zh-TW" dirty="0"/>
              <a:t>C</a:t>
            </a:r>
            <a:r>
              <a:rPr lang="zh-TW" altLang="en-US" dirty="0"/>
              <a:t>影像，但</a:t>
            </a:r>
            <a:r>
              <a:rPr lang="en-US" altLang="zh-TW" dirty="0"/>
              <a:t>C</a:t>
            </a:r>
            <a:r>
              <a:rPr lang="zh-TW" altLang="en-US" dirty="0"/>
              <a:t>影像是屬於</a:t>
            </a:r>
            <a:r>
              <a:rPr lang="en-US" altLang="zh-TW" dirty="0"/>
              <a:t>A</a:t>
            </a:r>
            <a:r>
              <a:rPr lang="zh-TW" altLang="en-US" dirty="0"/>
              <a:t>影像的結構、</a:t>
            </a:r>
            <a:r>
              <a:rPr lang="en-US" altLang="zh-TW" dirty="0"/>
              <a:t>B</a:t>
            </a:r>
            <a:r>
              <a:rPr lang="zh-TW" altLang="en-US" dirty="0"/>
              <a:t>的風格</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0" i="0" dirty="0">
                <a:solidFill>
                  <a:srgbClr val="202122"/>
                </a:solidFill>
                <a:effectLst/>
                <a:latin typeface="-apple-system"/>
              </a:rPr>
              <a:t>A《</a:t>
            </a:r>
            <a:r>
              <a:rPr lang="zh-TW" altLang="en-US" b="1" i="0" dirty="0">
                <a:solidFill>
                  <a:srgbClr val="202122"/>
                </a:solidFill>
                <a:effectLst/>
                <a:latin typeface="-apple-system"/>
              </a:rPr>
              <a:t>戴珍珠耳環的少女</a:t>
            </a:r>
            <a:r>
              <a:rPr lang="en-US" altLang="zh-TW" b="0" i="0" dirty="0">
                <a:solidFill>
                  <a:srgbClr val="202122"/>
                </a:solidFill>
                <a:effectLst/>
                <a:latin typeface="-apple-system"/>
              </a:rPr>
              <a:t>》</a:t>
            </a:r>
            <a:r>
              <a:rPr lang="zh-TW" altLang="en-US" b="1" i="0" dirty="0">
                <a:solidFill>
                  <a:srgbClr val="202122"/>
                </a:solidFill>
                <a:effectLst/>
                <a:latin typeface="-apple-system"/>
              </a:rPr>
              <a:t>約翰尼斯</a:t>
            </a:r>
            <a:r>
              <a:rPr lang="en-US" altLang="zh-TW" b="1" i="0" dirty="0">
                <a:solidFill>
                  <a:srgbClr val="202122"/>
                </a:solidFill>
                <a:effectLst/>
                <a:latin typeface="-apple-system"/>
              </a:rPr>
              <a:t>·</a:t>
            </a:r>
            <a:r>
              <a:rPr lang="zh-TW" altLang="en-US" b="1" i="0" dirty="0">
                <a:solidFill>
                  <a:srgbClr val="202122"/>
                </a:solidFill>
                <a:effectLst/>
                <a:latin typeface="-apple-system"/>
              </a:rPr>
              <a:t>維梅爾 </a:t>
            </a:r>
            <a:r>
              <a:rPr lang="en-US" altLang="zh-TW" b="1" i="0" dirty="0">
                <a:solidFill>
                  <a:srgbClr val="202122"/>
                </a:solidFill>
                <a:effectLst/>
                <a:latin typeface="-apple-system"/>
              </a:rPr>
              <a:t>+</a:t>
            </a:r>
            <a:r>
              <a:rPr lang="zh-TW" altLang="en-US" b="1" i="0" dirty="0">
                <a:solidFill>
                  <a:srgbClr val="202122"/>
                </a:solidFill>
                <a:effectLst/>
                <a:latin typeface="-apple-system"/>
              </a:rPr>
              <a:t> </a:t>
            </a:r>
            <a:r>
              <a:rPr lang="en-US" altLang="zh-TW" b="1" i="0" dirty="0">
                <a:solidFill>
                  <a:srgbClr val="202122"/>
                </a:solidFill>
                <a:effectLst/>
                <a:latin typeface="-apple-system"/>
              </a:rPr>
              <a:t>B</a:t>
            </a:r>
            <a:r>
              <a:rPr lang="zh-TW" altLang="en-US" b="1" i="0" dirty="0">
                <a:solidFill>
                  <a:srgbClr val="39393E"/>
                </a:solidFill>
                <a:effectLst/>
                <a:latin typeface="Helvetica Neue"/>
              </a:rPr>
              <a:t>浮雕石膏板</a:t>
            </a:r>
          </a:p>
          <a:p>
            <a:endParaRPr lang="en-US" altLang="zh-TW" b="1" i="0" dirty="0">
              <a:solidFill>
                <a:srgbClr val="202122"/>
              </a:solidFill>
              <a:effectLst/>
              <a:latin typeface="-apple-system"/>
            </a:endParaRPr>
          </a:p>
          <a:p>
            <a:r>
              <a:rPr lang="en-US" altLang="zh-TW" b="1" i="0" dirty="0">
                <a:solidFill>
                  <a:srgbClr val="202122"/>
                </a:solidFill>
                <a:effectLst/>
                <a:latin typeface="-apple-system"/>
              </a:rPr>
              <a:t>A</a:t>
            </a:r>
            <a:r>
              <a:rPr lang="zh-TW" altLang="en-US" b="1" i="0" dirty="0">
                <a:solidFill>
                  <a:srgbClr val="202122"/>
                </a:solidFill>
                <a:effectLst/>
                <a:latin typeface="-apple-system"/>
              </a:rPr>
              <a:t>大笨鐘 </a:t>
            </a:r>
            <a:r>
              <a:rPr lang="en-US" altLang="zh-TW" b="1" i="0" dirty="0">
                <a:solidFill>
                  <a:srgbClr val="202122"/>
                </a:solidFill>
                <a:effectLst/>
                <a:latin typeface="-apple-system"/>
              </a:rPr>
              <a:t>+</a:t>
            </a:r>
            <a:r>
              <a:rPr lang="zh-TW" altLang="en-US" b="1" i="0" dirty="0">
                <a:solidFill>
                  <a:srgbClr val="202122"/>
                </a:solidFill>
                <a:effectLst/>
                <a:latin typeface="-apple-system"/>
              </a:rPr>
              <a:t> </a:t>
            </a:r>
            <a:r>
              <a:rPr lang="en-US" altLang="zh-TW" b="1" i="0" dirty="0">
                <a:solidFill>
                  <a:srgbClr val="202122"/>
                </a:solidFill>
                <a:effectLst/>
                <a:latin typeface="-apple-system"/>
              </a:rPr>
              <a:t>B</a:t>
            </a:r>
            <a:r>
              <a:rPr lang="zh-TW" altLang="en-US" b="1" i="0" dirty="0">
                <a:solidFill>
                  <a:srgbClr val="202122"/>
                </a:solidFill>
                <a:effectLst/>
                <a:latin typeface="-apple-system"/>
              </a:rPr>
              <a:t>倫敦花樣素材</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128</a:t>
            </a:fld>
            <a:endParaRPr lang="en-US"/>
          </a:p>
        </p:txBody>
      </p:sp>
    </p:spTree>
    <p:extLst>
      <p:ext uri="{BB962C8B-B14F-4D97-AF65-F5344CB8AC3E}">
        <p14:creationId xmlns:p14="http://schemas.microsoft.com/office/powerpoint/2010/main" val="192854428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a:t>
            </a:r>
            <a:r>
              <a:rPr lang="zh-TW" altLang="en-US" dirty="0"/>
              <a:t>安潔莉娜裘莉 </a:t>
            </a:r>
            <a:r>
              <a:rPr lang="en-US" altLang="zh-TW" dirty="0"/>
              <a:t>+</a:t>
            </a:r>
            <a:r>
              <a:rPr lang="zh-TW" altLang="en-US" dirty="0"/>
              <a:t> </a:t>
            </a:r>
            <a:r>
              <a:rPr lang="en-US" altLang="zh-TW" dirty="0"/>
              <a:t>B</a:t>
            </a:r>
            <a:r>
              <a:rPr lang="zh-TW" altLang="en-US" dirty="0"/>
              <a:t>煙</a:t>
            </a:r>
            <a:endParaRPr lang="en-US" altLang="zh-TW" dirty="0"/>
          </a:p>
          <a:p>
            <a:r>
              <a:rPr lang="en-US" altLang="zh-TW" dirty="0"/>
              <a:t>A</a:t>
            </a:r>
            <a:r>
              <a:rPr lang="zh-TW" altLang="en-US" dirty="0"/>
              <a:t>德國 </a:t>
            </a:r>
            <a:r>
              <a:rPr lang="en-US" altLang="zh-TW" dirty="0"/>
              <a:t>+</a:t>
            </a:r>
            <a:r>
              <a:rPr lang="zh-TW" altLang="en-US" dirty="0"/>
              <a:t> </a:t>
            </a:r>
            <a:r>
              <a:rPr lang="en-US" altLang="zh-TW" dirty="0"/>
              <a:t>B</a:t>
            </a:r>
            <a:r>
              <a:rPr lang="zh-TW" altLang="en-US" dirty="0"/>
              <a:t>刀畫</a:t>
            </a:r>
            <a:endParaRPr lang="en-US" altLang="zh-TW" dirty="0"/>
          </a:p>
          <a:p>
            <a:endParaRPr lang="en-US" altLang="zh-TW" dirty="0"/>
          </a:p>
          <a:p>
            <a:r>
              <a:rPr lang="zh-TW" altLang="en-US" dirty="0"/>
              <a:t>要來說明這樣的影是怎麼產生的</a:t>
            </a:r>
            <a:endParaRPr lang="en-US" altLang="zh-TW" dirty="0"/>
          </a:p>
        </p:txBody>
      </p:sp>
      <p:sp>
        <p:nvSpPr>
          <p:cNvPr id="4" name="投影片編號版面配置區 3"/>
          <p:cNvSpPr>
            <a:spLocks noGrp="1"/>
          </p:cNvSpPr>
          <p:nvPr>
            <p:ph type="sldNum" sz="quarter" idx="5"/>
          </p:nvPr>
        </p:nvSpPr>
        <p:spPr/>
        <p:txBody>
          <a:bodyPr/>
          <a:lstStyle/>
          <a:p>
            <a:fld id="{7E609475-1550-4951-8791-E144F78FF4CC}" type="slidenum">
              <a:rPr lang="zh-TW" altLang="en-US" smtClean="0"/>
              <a:t>129</a:t>
            </a:fld>
            <a:endParaRPr lang="zh-TW" altLang="en-US"/>
          </a:p>
        </p:txBody>
      </p:sp>
    </p:spTree>
    <p:extLst>
      <p:ext uri="{BB962C8B-B14F-4D97-AF65-F5344CB8AC3E}">
        <p14:creationId xmlns:p14="http://schemas.microsoft.com/office/powerpoint/2010/main" val="13368984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input</a:t>
            </a:r>
          </a:p>
        </p:txBody>
      </p:sp>
      <p:sp>
        <p:nvSpPr>
          <p:cNvPr id="4" name="投影片編號版面配置區 3"/>
          <p:cNvSpPr>
            <a:spLocks noGrp="1"/>
          </p:cNvSpPr>
          <p:nvPr>
            <p:ph type="sldNum" sz="quarter" idx="10"/>
          </p:nvPr>
        </p:nvSpPr>
        <p:spPr/>
        <p:txBody>
          <a:bodyPr/>
          <a:lstStyle/>
          <a:p>
            <a:fld id="{3E079603-A446-4351-803F-97E8D98C8489}" type="slidenum">
              <a:rPr lang="en-US" smtClean="0"/>
              <a:t>130</a:t>
            </a:fld>
            <a:endParaRPr lang="en-US"/>
          </a:p>
        </p:txBody>
      </p:sp>
    </p:spTree>
    <p:extLst>
      <p:ext uri="{BB962C8B-B14F-4D97-AF65-F5344CB8AC3E}">
        <p14:creationId xmlns:p14="http://schemas.microsoft.com/office/powerpoint/2010/main" val="387335984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從原始紋理樣本圖像中選擇一個區域作為初始區域，放進去要生成的影像裡面</a:t>
            </a:r>
            <a:endParaRPr lang="en-US" altLang="zh-TW" dirty="0"/>
          </a:p>
        </p:txBody>
      </p:sp>
      <p:sp>
        <p:nvSpPr>
          <p:cNvPr id="4" name="投影片編號版面配置區 3"/>
          <p:cNvSpPr>
            <a:spLocks noGrp="1"/>
          </p:cNvSpPr>
          <p:nvPr>
            <p:ph type="sldNum" sz="quarter" idx="10"/>
          </p:nvPr>
        </p:nvSpPr>
        <p:spPr/>
        <p:txBody>
          <a:bodyPr/>
          <a:lstStyle/>
          <a:p>
            <a:fld id="{7E609475-1550-4951-8791-E144F78FF4CC}" type="slidenum">
              <a:rPr lang="zh-TW" altLang="en-US" smtClean="0"/>
              <a:t>131</a:t>
            </a:fld>
            <a:endParaRPr lang="zh-TW" altLang="en-US"/>
          </a:p>
        </p:txBody>
      </p:sp>
    </p:spTree>
    <p:extLst>
      <p:ext uri="{BB962C8B-B14F-4D97-AF65-F5344CB8AC3E}">
        <p14:creationId xmlns:p14="http://schemas.microsoft.com/office/powerpoint/2010/main" val="41636456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在原始圖像中找到邊緣相似的區域。</a:t>
            </a:r>
            <a:endParaRPr lang="en-US" altLang="zh-TW" dirty="0"/>
          </a:p>
          <a:p>
            <a:r>
              <a:rPr lang="zh-TW" altLang="en-US" dirty="0"/>
              <a:t>根據第一個放入的</a:t>
            </a:r>
            <a:r>
              <a:rPr lang="en-US" altLang="zh-TW" dirty="0"/>
              <a:t>pattern</a:t>
            </a:r>
            <a:r>
              <a:rPr lang="zh-TW" altLang="en-US" dirty="0"/>
              <a:t>最右邊的特性，回到原本</a:t>
            </a:r>
            <a:r>
              <a:rPr lang="en-US" altLang="zh-TW" dirty="0"/>
              <a:t>pattern</a:t>
            </a:r>
            <a:r>
              <a:rPr lang="zh-TW" altLang="en-US" dirty="0"/>
              <a:t>做比較，他屬於哪個部分，再抓出屬於他的部分，再拉回來。</a:t>
            </a:r>
            <a:endParaRPr lang="en-US" altLang="zh-TW" dirty="0"/>
          </a:p>
          <a:p>
            <a:endParaRPr lang="en-US" altLang="zh-TW" dirty="0"/>
          </a:p>
          <a:p>
            <a:r>
              <a:rPr lang="zh-TW" altLang="en-US" dirty="0"/>
              <a:t>重複這個步驟</a:t>
            </a:r>
          </a:p>
        </p:txBody>
      </p:sp>
      <p:sp>
        <p:nvSpPr>
          <p:cNvPr id="4" name="投影片編號版面配置區 3"/>
          <p:cNvSpPr>
            <a:spLocks noGrp="1"/>
          </p:cNvSpPr>
          <p:nvPr>
            <p:ph type="sldNum" sz="quarter" idx="10"/>
          </p:nvPr>
        </p:nvSpPr>
        <p:spPr/>
        <p:txBody>
          <a:bodyPr/>
          <a:lstStyle/>
          <a:p>
            <a:fld id="{3E079603-A446-4351-803F-97E8D98C8489}" type="slidenum">
              <a:rPr lang="en-US" smtClean="0"/>
              <a:t>132</a:t>
            </a:fld>
            <a:endParaRPr lang="en-US"/>
          </a:p>
        </p:txBody>
      </p:sp>
    </p:spTree>
    <p:extLst>
      <p:ext uri="{BB962C8B-B14F-4D97-AF65-F5344CB8AC3E}">
        <p14:creationId xmlns:p14="http://schemas.microsoft.com/office/powerpoint/2010/main" val="354395527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貼上的部分是與原來區域很相似的</a:t>
            </a:r>
            <a:endParaRPr lang="en-US" altLang="zh-TW" dirty="0"/>
          </a:p>
          <a:p>
            <a:endParaRPr lang="en-US" altLang="zh-TW" dirty="0"/>
          </a:p>
          <a:p>
            <a:r>
              <a:rPr lang="zh-TW" altLang="en-US" dirty="0"/>
              <a:t>除了接上去無違和以外</a:t>
            </a:r>
            <a:endParaRPr lang="en-US" altLang="zh-TW" dirty="0"/>
          </a:p>
          <a:p>
            <a:r>
              <a:rPr lang="zh-TW" altLang="en-US" dirty="0"/>
              <a:t>還需要注重原始的輪廓，才不會最後有走鐘的可能</a:t>
            </a:r>
          </a:p>
        </p:txBody>
      </p:sp>
      <p:sp>
        <p:nvSpPr>
          <p:cNvPr id="4" name="投影片編號版面配置區 3"/>
          <p:cNvSpPr>
            <a:spLocks noGrp="1"/>
          </p:cNvSpPr>
          <p:nvPr>
            <p:ph type="sldNum" sz="quarter" idx="10"/>
          </p:nvPr>
        </p:nvSpPr>
        <p:spPr/>
        <p:txBody>
          <a:bodyPr/>
          <a:lstStyle/>
          <a:p>
            <a:fld id="{7E609475-1550-4951-8791-E144F78FF4CC}" type="slidenum">
              <a:rPr lang="zh-TW" altLang="en-US" smtClean="0"/>
              <a:t>133</a:t>
            </a:fld>
            <a:endParaRPr lang="zh-TW" altLang="en-US"/>
          </a:p>
        </p:txBody>
      </p:sp>
    </p:spTree>
    <p:extLst>
      <p:ext uri="{BB962C8B-B14F-4D97-AF65-F5344CB8AC3E}">
        <p14:creationId xmlns:p14="http://schemas.microsoft.com/office/powerpoint/2010/main" val="410473604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重複步驟</a:t>
            </a:r>
            <a:r>
              <a:rPr lang="en-US" altLang="zh-TW" dirty="0"/>
              <a:t>2~4</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7E609475-1550-4951-8791-E144F78FF4CC}" type="slidenum">
              <a:rPr lang="zh-TW" altLang="en-US" smtClean="0"/>
              <a:t>134</a:t>
            </a:fld>
            <a:endParaRPr lang="zh-TW" altLang="en-US"/>
          </a:p>
        </p:txBody>
      </p:sp>
    </p:spTree>
    <p:extLst>
      <p:ext uri="{BB962C8B-B14F-4D97-AF65-F5344CB8AC3E}">
        <p14:creationId xmlns:p14="http://schemas.microsoft.com/office/powerpoint/2010/main" val="59502239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一開始的結果可能會很粗糙，因為每次都是局部的判斷牠的邊緣並延伸</a:t>
            </a:r>
            <a:endParaRPr lang="en-US" altLang="zh-TW" dirty="0"/>
          </a:p>
          <a:p>
            <a:endParaRPr lang="en-US" altLang="zh-TW" dirty="0"/>
          </a:p>
          <a:p>
            <a:r>
              <a:rPr lang="zh-TW" altLang="en-US" dirty="0"/>
              <a:t>可以做</a:t>
            </a:r>
            <a:r>
              <a:rPr lang="en-US" altLang="zh-TW" dirty="0"/>
              <a:t>post processing</a:t>
            </a:r>
            <a:r>
              <a:rPr lang="zh-TW" altLang="en-US" dirty="0"/>
              <a:t> </a:t>
            </a:r>
            <a:r>
              <a:rPr lang="en-US" altLang="zh-TW" dirty="0"/>
              <a:t>(Blur)</a:t>
            </a:r>
            <a:r>
              <a:rPr lang="zh-TW" altLang="en-US" dirty="0"/>
              <a:t>之類的處理</a:t>
            </a:r>
          </a:p>
        </p:txBody>
      </p:sp>
      <p:sp>
        <p:nvSpPr>
          <p:cNvPr id="4" name="投影片編號版面配置區 3"/>
          <p:cNvSpPr>
            <a:spLocks noGrp="1"/>
          </p:cNvSpPr>
          <p:nvPr>
            <p:ph type="sldNum" sz="quarter" idx="10"/>
          </p:nvPr>
        </p:nvSpPr>
        <p:spPr/>
        <p:txBody>
          <a:bodyPr/>
          <a:lstStyle/>
          <a:p>
            <a:fld id="{7E609475-1550-4951-8791-E144F78FF4CC}" type="slidenum">
              <a:rPr lang="zh-TW" altLang="en-US" smtClean="0"/>
              <a:t>135</a:t>
            </a:fld>
            <a:endParaRPr lang="zh-TW" altLang="en-US"/>
          </a:p>
        </p:txBody>
      </p:sp>
    </p:spTree>
    <p:extLst>
      <p:ext uri="{BB962C8B-B14F-4D97-AF65-F5344CB8AC3E}">
        <p14:creationId xmlns:p14="http://schemas.microsoft.com/office/powerpoint/2010/main" val="360052243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用越大塊來拼貼會越</a:t>
            </a:r>
            <a:r>
              <a:rPr lang="en-US" altLang="zh-TW" dirty="0"/>
              <a:t>smooth</a:t>
            </a:r>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136</a:t>
            </a:fld>
            <a:endParaRPr lang="en-US"/>
          </a:p>
        </p:txBody>
      </p:sp>
    </p:spTree>
    <p:extLst>
      <p:ext uri="{BB962C8B-B14F-4D97-AF65-F5344CB8AC3E}">
        <p14:creationId xmlns:p14="http://schemas.microsoft.com/office/powerpoint/2010/main" val="32522770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137</a:t>
            </a:fld>
            <a:endParaRPr lang="en-US"/>
          </a:p>
        </p:txBody>
      </p:sp>
    </p:spTree>
    <p:extLst>
      <p:ext uri="{BB962C8B-B14F-4D97-AF65-F5344CB8AC3E}">
        <p14:creationId xmlns:p14="http://schemas.microsoft.com/office/powerpoint/2010/main" val="2920992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上述的紋理特徵可轉化為灰階</a:t>
            </a:r>
            <a:r>
              <a:rPr lang="en-US" altLang="zh-TW" sz="1200" dirty="0">
                <a:latin typeface="Times New Roman" panose="02020603050405020304" pitchFamily="18" charset="0"/>
                <a:cs typeface="Times New Roman" panose="02020603050405020304" pitchFamily="18" charset="0"/>
              </a:rPr>
              <a:t>primitives</a:t>
            </a:r>
            <a:r>
              <a:rPr lang="zh-TW" altLang="en-US" sz="1200" dirty="0">
                <a:latin typeface="Times New Roman" panose="02020603050405020304" pitchFamily="18" charset="0"/>
                <a:cs typeface="Times New Roman" panose="02020603050405020304" pitchFamily="18" charset="0"/>
              </a:rPr>
              <a:t> </a:t>
            </a:r>
            <a:r>
              <a:rPr lang="en-US" altLang="zh-TW" sz="1200" dirty="0">
                <a:latin typeface="Times New Roman" panose="02020603050405020304" pitchFamily="18" charset="0"/>
                <a:cs typeface="Times New Roman" panose="02020603050405020304" pitchFamily="18" charset="0"/>
              </a:rPr>
              <a:t>(</a:t>
            </a:r>
            <a:r>
              <a:rPr lang="zh-TW" altLang="en-US" dirty="0"/>
              <a:t>圖元</a:t>
            </a:r>
            <a:r>
              <a:rPr lang="en-US" altLang="zh-TW" dirty="0"/>
              <a:t>)</a:t>
            </a:r>
            <a:r>
              <a:rPr lang="zh-TW" altLang="en-US" dirty="0"/>
              <a:t> 的某些屬性以及它們之間的空間交互作用。</a:t>
            </a:r>
            <a:endParaRPr lang="en-US" altLang="zh-TW" dirty="0"/>
          </a:p>
          <a:p>
            <a:endParaRPr lang="en-US" altLang="zh-TW" dirty="0"/>
          </a:p>
          <a:p>
            <a:endParaRPr lang="en-US" altLang="zh-TW" dirty="0"/>
          </a:p>
          <a:p>
            <a:r>
              <a:rPr lang="zh-TW" altLang="en-US" dirty="0"/>
              <a:t>公開問題：</a:t>
            </a:r>
          </a:p>
          <a:p>
            <a:r>
              <a:rPr lang="zh-TW" altLang="en-US" dirty="0"/>
              <a:t>我們如果可以定義每一個</a:t>
            </a:r>
            <a:r>
              <a:rPr lang="en-US" altLang="zh-TW" dirty="0"/>
              <a:t>primitive</a:t>
            </a:r>
            <a:r>
              <a:rPr lang="zh-TW" altLang="en-US" dirty="0"/>
              <a:t>，那可不可以有很精確的屬性去了解他的語意？</a:t>
            </a:r>
            <a:endParaRPr lang="en-US" altLang="zh-TW" dirty="0"/>
          </a:p>
          <a:p>
            <a:r>
              <a:rPr lang="zh-TW" altLang="en-US" dirty="0"/>
              <a:t>答案還是沒有辦法，</a:t>
            </a:r>
            <a:r>
              <a:rPr lang="en-US" altLang="zh-TW" sz="1200" dirty="0">
                <a:latin typeface="Times New Roman" panose="02020603050405020304" pitchFamily="18" charset="0"/>
                <a:cs typeface="Times New Roman" panose="02020603050405020304" pitchFamily="18" charset="0"/>
              </a:rPr>
              <a:t>Texture discrimination techniques</a:t>
            </a:r>
            <a:r>
              <a:rPr lang="zh-TW" altLang="en-US" sz="1200" dirty="0">
                <a:latin typeface="Times New Roman" panose="02020603050405020304" pitchFamily="18" charset="0"/>
                <a:cs typeface="Times New Roman" panose="02020603050405020304" pitchFamily="18" charset="0"/>
              </a:rPr>
              <a:t>還是</a:t>
            </a:r>
            <a:r>
              <a:rPr lang="en-US" altLang="zh-TW" sz="1200" dirty="0">
                <a:latin typeface="Times New Roman" panose="02020603050405020304" pitchFamily="18" charset="0"/>
                <a:cs typeface="Times New Roman" panose="02020603050405020304" pitchFamily="18" charset="0"/>
              </a:rPr>
              <a:t>ad hoc</a:t>
            </a:r>
            <a:r>
              <a:rPr lang="zh-TW" altLang="en-US" sz="1200" dirty="0">
                <a:latin typeface="Times New Roman" panose="02020603050405020304" pitchFamily="18" charset="0"/>
                <a:cs typeface="Times New Roman" panose="02020603050405020304" pitchFamily="18" charset="0"/>
              </a:rPr>
              <a:t>的方式，也就是沒有辦法</a:t>
            </a:r>
            <a:r>
              <a:rPr lang="zh-TW" altLang="en-US" dirty="0"/>
              <a:t>用</a:t>
            </a:r>
            <a:r>
              <a:rPr lang="en-US" altLang="zh-TW" dirty="0"/>
              <a:t>formal</a:t>
            </a:r>
            <a:r>
              <a:rPr lang="zh-TW" altLang="en-US" dirty="0"/>
              <a:t>的方法去得到</a:t>
            </a:r>
            <a:r>
              <a:rPr lang="en-US" altLang="zh-TW" dirty="0"/>
              <a:t>texture</a:t>
            </a:r>
            <a:r>
              <a:rPr lang="zh-TW" altLang="en-US" dirty="0"/>
              <a:t>的</a:t>
            </a:r>
            <a:r>
              <a:rPr lang="en-US" altLang="zh-TW" dirty="0"/>
              <a:t>property</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15</a:t>
            </a:fld>
            <a:endParaRPr lang="zh-TW" altLang="en-US"/>
          </a:p>
        </p:txBody>
      </p:sp>
    </p:spTree>
    <p:extLst>
      <p:ext uri="{BB962C8B-B14F-4D97-AF65-F5344CB8AC3E}">
        <p14:creationId xmlns:p14="http://schemas.microsoft.com/office/powerpoint/2010/main" val="223020181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138</a:t>
            </a:fld>
            <a:endParaRPr lang="zh-TW" altLang="en-US"/>
          </a:p>
        </p:txBody>
      </p:sp>
    </p:spTree>
    <p:extLst>
      <p:ext uri="{BB962C8B-B14F-4D97-AF65-F5344CB8AC3E}">
        <p14:creationId xmlns:p14="http://schemas.microsoft.com/office/powerpoint/2010/main" val="328836524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使用圖像紋理的改變來估計觀察</a:t>
            </a:r>
            <a:r>
              <a:rPr lang="en-US" altLang="zh-TW" dirty="0"/>
              <a:t>3D</a:t>
            </a:r>
            <a:r>
              <a:rPr lang="zh-TW" altLang="en-US" dirty="0"/>
              <a:t>對象的表面方向</a:t>
            </a:r>
            <a:endParaRPr lang="en-US" altLang="zh-TW" dirty="0"/>
          </a:p>
          <a:p>
            <a:r>
              <a:rPr lang="zh-TW" altLang="en-US" dirty="0"/>
              <a:t>要怎麼在</a:t>
            </a:r>
            <a:r>
              <a:rPr lang="en-US" altLang="zh-TW" dirty="0"/>
              <a:t>2D</a:t>
            </a:r>
            <a:r>
              <a:rPr lang="zh-TW" altLang="en-US" dirty="0"/>
              <a:t>的影像中了解他在</a:t>
            </a:r>
            <a:r>
              <a:rPr lang="en-US" altLang="zh-TW" dirty="0"/>
              <a:t>3D</a:t>
            </a:r>
            <a:r>
              <a:rPr lang="zh-TW" altLang="en-US" dirty="0"/>
              <a:t>長什麼樣子</a:t>
            </a:r>
          </a:p>
          <a:p>
            <a:endParaRPr lang="zh-TW" altLang="en-US" dirty="0"/>
          </a:p>
          <a:p>
            <a:r>
              <a:rPr lang="zh-TW" altLang="en-US" dirty="0"/>
              <a:t>假設：觀察到的紋理區域沒有深度變化，觀察到的紋理區域沒有紋理變化，並且沒有子紋理</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139</a:t>
            </a:fld>
            <a:endParaRPr lang="zh-TW" altLang="en-US"/>
          </a:p>
        </p:txBody>
      </p:sp>
    </p:spTree>
    <p:extLst>
      <p:ext uri="{BB962C8B-B14F-4D97-AF65-F5344CB8AC3E}">
        <p14:creationId xmlns:p14="http://schemas.microsoft.com/office/powerpoint/2010/main" val="56744995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用一個</a:t>
            </a:r>
            <a:r>
              <a:rPr lang="en-US" altLang="zh-TW" dirty="0"/>
              <a:t>2D</a:t>
            </a:r>
            <a:r>
              <a:rPr lang="zh-TW" altLang="en-US" dirty="0"/>
              <a:t>的</a:t>
            </a:r>
            <a:r>
              <a:rPr lang="en-US" altLang="zh-TW" dirty="0"/>
              <a:t>image</a:t>
            </a:r>
            <a:r>
              <a:rPr lang="zh-TW" altLang="en-US" dirty="0"/>
              <a:t>怎麼去辨識</a:t>
            </a:r>
            <a:r>
              <a:rPr lang="en-US" altLang="zh-TW" dirty="0"/>
              <a:t>3D</a:t>
            </a:r>
            <a:r>
              <a:rPr lang="zh-TW" altLang="en-US" dirty="0"/>
              <a:t>的方向</a:t>
            </a:r>
            <a:endParaRPr lang="en-US" altLang="zh-TW" dirty="0"/>
          </a:p>
          <a:p>
            <a:endParaRPr lang="en-US" altLang="zh-TW" dirty="0"/>
          </a:p>
          <a:p>
            <a:r>
              <a:rPr lang="zh-TW" altLang="en-US" dirty="0"/>
              <a:t>可以分析這些圓形的長軸短軸的法向量</a:t>
            </a:r>
            <a:endParaRPr lang="en-US" altLang="zh-TW" dirty="0"/>
          </a:p>
          <a:p>
            <a:endParaRPr lang="en-US" altLang="zh-TW" dirty="0"/>
          </a:p>
          <a:p>
            <a:r>
              <a:rPr lang="zh-TW" altLang="en-US" dirty="0"/>
              <a:t>其垂直的平面可以得到其方向</a:t>
            </a:r>
          </a:p>
        </p:txBody>
      </p:sp>
      <p:sp>
        <p:nvSpPr>
          <p:cNvPr id="4" name="投影片編號版面配置區 3"/>
          <p:cNvSpPr>
            <a:spLocks noGrp="1"/>
          </p:cNvSpPr>
          <p:nvPr>
            <p:ph type="sldNum" sz="quarter" idx="10"/>
          </p:nvPr>
        </p:nvSpPr>
        <p:spPr/>
        <p:txBody>
          <a:bodyPr/>
          <a:lstStyle/>
          <a:p>
            <a:fld id="{3E079603-A446-4351-803F-97E8D98C8489}" type="slidenum">
              <a:rPr lang="en-US" smtClean="0"/>
              <a:t>140</a:t>
            </a:fld>
            <a:endParaRPr lang="en-US"/>
          </a:p>
        </p:txBody>
      </p:sp>
    </p:spTree>
    <p:extLst>
      <p:ext uri="{BB962C8B-B14F-4D97-AF65-F5344CB8AC3E}">
        <p14:creationId xmlns:p14="http://schemas.microsoft.com/office/powerpoint/2010/main" val="129661928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怎麼從左邊這個影像去回推右邊這樣的結果，就是透過這樣的方式去分析的</a:t>
            </a:r>
          </a:p>
        </p:txBody>
      </p:sp>
      <p:sp>
        <p:nvSpPr>
          <p:cNvPr id="4" name="投影片編號版面配置區 3"/>
          <p:cNvSpPr>
            <a:spLocks noGrp="1"/>
          </p:cNvSpPr>
          <p:nvPr>
            <p:ph type="sldNum" sz="quarter" idx="10"/>
          </p:nvPr>
        </p:nvSpPr>
        <p:spPr/>
        <p:txBody>
          <a:bodyPr/>
          <a:lstStyle/>
          <a:p>
            <a:fld id="{3E079603-A446-4351-803F-97E8D98C8489}" type="slidenum">
              <a:rPr lang="en-US" smtClean="0"/>
              <a:t>141</a:t>
            </a:fld>
            <a:endParaRPr lang="en-US"/>
          </a:p>
        </p:txBody>
      </p:sp>
    </p:spTree>
    <p:extLst>
      <p:ext uri="{BB962C8B-B14F-4D97-AF65-F5344CB8AC3E}">
        <p14:creationId xmlns:p14="http://schemas.microsoft.com/office/powerpoint/2010/main" val="254684599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走向是怎麼樣呢</a:t>
            </a:r>
            <a:endParaRPr lang="en-US" altLang="zh-TW" dirty="0"/>
          </a:p>
          <a:p>
            <a:r>
              <a:rPr lang="zh-TW" altLang="en-US" dirty="0"/>
              <a:t>向日葵 </a:t>
            </a:r>
            <a:r>
              <a:rPr lang="en-US" altLang="zh-TW" dirty="0"/>
              <a:t>–</a:t>
            </a:r>
            <a:r>
              <a:rPr lang="zh-TW" altLang="en-US" dirty="0"/>
              <a:t> 因為前面顆粒比較大，後面顆粒比較小，可以知道前面比較近，越來越遠</a:t>
            </a:r>
            <a:endParaRPr lang="en-US" altLang="zh-TW" dirty="0"/>
          </a:p>
          <a:p>
            <a:r>
              <a:rPr lang="zh-TW" altLang="en-US" dirty="0"/>
              <a:t>看電影的人 </a:t>
            </a:r>
            <a:r>
              <a:rPr lang="en-US" altLang="zh-TW" dirty="0"/>
              <a:t>–</a:t>
            </a:r>
            <a:r>
              <a:rPr lang="zh-TW" altLang="en-US" dirty="0"/>
              <a:t> 從前往後延伸</a:t>
            </a:r>
            <a:endParaRPr lang="en-US" altLang="zh-TW" dirty="0"/>
          </a:p>
          <a:p>
            <a:r>
              <a:rPr lang="zh-TW" altLang="en-US" dirty="0"/>
              <a:t>樹皮 </a:t>
            </a:r>
            <a:r>
              <a:rPr lang="en-US" altLang="zh-TW" dirty="0"/>
              <a:t>–</a:t>
            </a:r>
            <a:r>
              <a:rPr lang="zh-TW" altLang="en-US" dirty="0"/>
              <a:t> 左邊顆粒比較大，右邊顆粒比較小，可以知道由左往右延伸</a:t>
            </a:r>
            <a:endParaRPr lang="en-US" altLang="zh-TW" dirty="0"/>
          </a:p>
          <a:p>
            <a:endParaRPr lang="en-US" altLang="zh-TW" dirty="0"/>
          </a:p>
          <a:p>
            <a:r>
              <a:rPr lang="zh-TW" altLang="en-US" dirty="0">
                <a:latin typeface="Times New Roman" panose="02020603050405020304" pitchFamily="18" charset="0"/>
                <a:cs typeface="Times New Roman" panose="02020603050405020304" pitchFamily="18" charset="0"/>
              </a:rPr>
              <a:t>這些是 </a:t>
            </a:r>
            <a:r>
              <a:rPr lang="en-US" altLang="zh-TW" dirty="0">
                <a:latin typeface="Times New Roman" panose="02020603050405020304" pitchFamily="18" charset="0"/>
                <a:cs typeface="Times New Roman" panose="02020603050405020304" pitchFamily="18" charset="0"/>
              </a:rPr>
              <a:t>Shape from Texture</a:t>
            </a:r>
            <a:r>
              <a:rPr lang="zh-TW" altLang="en-US" dirty="0">
                <a:latin typeface="Times New Roman" panose="02020603050405020304" pitchFamily="18" charset="0"/>
                <a:cs typeface="Times New Roman" panose="02020603050405020304" pitchFamily="18" charset="0"/>
              </a:rPr>
              <a:t> 的應用</a:t>
            </a:r>
            <a:endParaRPr lang="zh-TW" altLang="en-US" dirty="0"/>
          </a:p>
        </p:txBody>
      </p:sp>
      <p:sp>
        <p:nvSpPr>
          <p:cNvPr id="4" name="投影片編號版面配置區 3"/>
          <p:cNvSpPr>
            <a:spLocks noGrp="1"/>
          </p:cNvSpPr>
          <p:nvPr>
            <p:ph type="sldNum" sz="quarter" idx="10"/>
          </p:nvPr>
        </p:nvSpPr>
        <p:spPr/>
        <p:txBody>
          <a:bodyPr/>
          <a:lstStyle/>
          <a:p>
            <a:fld id="{3E079603-A446-4351-803F-97E8D98C8489}" type="slidenum">
              <a:rPr lang="en-US" smtClean="0"/>
              <a:t>142</a:t>
            </a:fld>
            <a:endParaRPr lang="en-US"/>
          </a:p>
        </p:txBody>
      </p:sp>
    </p:spTree>
    <p:extLst>
      <p:ext uri="{BB962C8B-B14F-4D97-AF65-F5344CB8AC3E}">
        <p14:creationId xmlns:p14="http://schemas.microsoft.com/office/powerpoint/2010/main" val="286946792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endParaRPr lang="en-US" altLang="zh-TW" baseline="0" dirty="0"/>
              </a:p>
            </p:txBody>
          </p:sp>
        </mc:Choice>
        <mc:Fallback xmlns="">
          <p:sp>
            <p:nvSpPr>
              <p:cNvPr id="3" name="備忘稿版面配置區 2"/>
              <p:cNvSpPr>
                <a:spLocks noGrp="1"/>
              </p:cNvSpPr>
              <p:nvPr>
                <p:ph type="body" idx="1"/>
              </p:nvPr>
            </p:nvSpPr>
            <p:spPr/>
            <p:txBody>
              <a:bodyPr/>
              <a:lstStyle/>
              <a:p>
                <a:r>
                  <a:rPr lang="en-US" altLang="zh-TW" dirty="0"/>
                  <a:t>S: </a:t>
                </a:r>
                <a:r>
                  <a:rPr lang="zh-TW" altLang="en-US" dirty="0"/>
                  <a:t>滿足某種空間關係的</a:t>
                </a:r>
                <a:r>
                  <a:rPr lang="en-US" altLang="zh-TW" dirty="0"/>
                  <a:t>primitive</a:t>
                </a:r>
                <a:r>
                  <a:rPr lang="zh-TW" altLang="en-US" dirty="0"/>
                  <a:t>，例如兩個 </a:t>
                </a:r>
                <a:r>
                  <a:rPr lang="en-US" altLang="zh-TW" dirty="0"/>
                  <a:t>primitive </a:t>
                </a:r>
                <a:r>
                  <a:rPr lang="zh-TW" altLang="en-US" dirty="0"/>
                  <a:t>的距離為</a:t>
                </a:r>
                <a:r>
                  <a:rPr lang="en-US" altLang="zh-TW" dirty="0"/>
                  <a:t>5</a:t>
                </a:r>
                <a:r>
                  <a:rPr lang="zh-TW" altLang="en-US" dirty="0"/>
                  <a:t>單位。</a:t>
                </a:r>
                <a:r>
                  <a:rPr lang="en-US" altLang="zh-TW" dirty="0"/>
                  <a:t>f()</a:t>
                </a:r>
                <a:r>
                  <a:rPr lang="zh-TW" altLang="en-US" dirty="0"/>
                  <a:t>可以是測亮度的</a:t>
                </a:r>
                <a:r>
                  <a:rPr lang="en-US" altLang="zh-TW" dirty="0"/>
                  <a:t>function</a:t>
                </a:r>
                <a:r>
                  <a:rPr lang="zh-TW" altLang="en-US" dirty="0"/>
                  <a:t>。 </a:t>
                </a:r>
                <a:r>
                  <a:rPr lang="en-US" altLang="zh-TW" dirty="0"/>
                  <a:t>f(q1)</a:t>
                </a:r>
                <a:r>
                  <a:rPr lang="zh-TW" altLang="en-US" dirty="0"/>
                  <a:t>表示是</a:t>
                </a:r>
                <a:r>
                  <a:rPr lang="en-US" altLang="zh-TW" dirty="0"/>
                  <a:t>primitive q1</a:t>
                </a:r>
                <a:r>
                  <a:rPr lang="zh-TW" altLang="en-US" dirty="0"/>
                  <a:t>的亮度</a:t>
                </a:r>
                <a:r>
                  <a:rPr lang="en-US" altLang="zh-TW" dirty="0"/>
                  <a:t> f(q2)</a:t>
                </a:r>
                <a:r>
                  <a:rPr lang="zh-TW" altLang="en-US" dirty="0"/>
                  <a:t>表示是</a:t>
                </a:r>
                <a:r>
                  <a:rPr lang="en-US" altLang="zh-TW" dirty="0"/>
                  <a:t>primitive q2</a:t>
                </a:r>
                <a:r>
                  <a:rPr lang="zh-TW" altLang="en-US" dirty="0"/>
                  <a:t>的亮度。若 </a:t>
                </a:r>
                <a:r>
                  <a:rPr lang="en-US" altLang="zh-TW" dirty="0"/>
                  <a:t>t1 </a:t>
                </a:r>
                <a:r>
                  <a:rPr lang="zh-TW" altLang="en-US" dirty="0"/>
                  <a:t>是亮度</a:t>
                </a:r>
                <a:r>
                  <a:rPr lang="en-US" altLang="zh-TW" dirty="0"/>
                  <a:t>=</a:t>
                </a:r>
                <a:r>
                  <a:rPr lang="zh-TW" altLang="en-US" dirty="0"/>
                  <a:t> </a:t>
                </a:r>
                <a:r>
                  <a:rPr lang="en-US" altLang="zh-TW" dirty="0"/>
                  <a:t>50</a:t>
                </a:r>
                <a:r>
                  <a:rPr lang="zh-TW" altLang="en-US" dirty="0"/>
                  <a:t>， </a:t>
                </a:r>
                <a:r>
                  <a:rPr lang="en-US" altLang="zh-TW" dirty="0"/>
                  <a:t>t2 </a:t>
                </a:r>
                <a:r>
                  <a:rPr lang="zh-TW" altLang="en-US" dirty="0"/>
                  <a:t>表示是亮度</a:t>
                </a:r>
                <a:r>
                  <a:rPr lang="en-US" altLang="zh-TW" dirty="0"/>
                  <a:t>=100</a:t>
                </a:r>
                <a:r>
                  <a:rPr lang="zh-TW" altLang="en-US" dirty="0"/>
                  <a:t>。整個式子表示是</a:t>
                </a:r>
                <a:r>
                  <a:rPr lang="en-US" altLang="zh-TW" dirty="0"/>
                  <a:t>number of(</a:t>
                </a:r>
                <a:r>
                  <a:rPr lang="zh-TW" altLang="en-US" dirty="0"/>
                  <a:t>亮度是</a:t>
                </a:r>
                <a:r>
                  <a:rPr lang="en-US" altLang="zh-TW" dirty="0"/>
                  <a:t>50</a:t>
                </a:r>
                <a:r>
                  <a:rPr lang="zh-TW" altLang="en-US" dirty="0"/>
                  <a:t>且亮度是</a:t>
                </a:r>
                <a:r>
                  <a:rPr lang="en-US" altLang="zh-TW" dirty="0"/>
                  <a:t>100</a:t>
                </a:r>
                <a:r>
                  <a:rPr lang="zh-TW" altLang="en-US" dirty="0"/>
                  <a:t>的</a:t>
                </a:r>
                <a:r>
                  <a:rPr lang="en-US" altLang="zh-TW" dirty="0"/>
                  <a:t>primitive(</a:t>
                </a:r>
                <a:r>
                  <a:rPr lang="en-US" altLang="zh-TW" sz="1200" b="0" i="0">
                    <a:latin typeface="Cambria Math" panose="02040503050406030204" pitchFamily="18" charset="0"/>
                    <a:ea typeface="Cambria Math" panose="02040503050406030204" pitchFamily="18" charset="0"/>
                  </a:rPr>
                  <a:t>𝑓(𝑞_1 )=𝑡_1 𝑎𝑛𝑑 𝑓(𝑞_2 )=𝑡_2</a:t>
                </a:r>
                <a:r>
                  <a:rPr lang="en-US" altLang="zh-TW" dirty="0"/>
                  <a:t>)</a:t>
                </a:r>
                <a:r>
                  <a:rPr lang="zh-TW" altLang="en-US" dirty="0"/>
                  <a:t>的情況下，屬於</a:t>
                </a:r>
                <a:r>
                  <a:rPr lang="en-US" altLang="zh-TW" dirty="0"/>
                  <a:t>S</a:t>
                </a:r>
                <a:r>
                  <a:rPr lang="zh-TW" altLang="en-US" dirty="0"/>
                  <a:t>這個</a:t>
                </a:r>
                <a:r>
                  <a:rPr lang="en-US" altLang="zh-TW" dirty="0"/>
                  <a:t>property</a:t>
                </a:r>
                <a:r>
                  <a:rPr lang="zh-TW" altLang="en-US" dirty="0"/>
                  <a:t>的，也就是兩個一個是</a:t>
                </a:r>
                <a:r>
                  <a:rPr lang="en-US" altLang="zh-TW" dirty="0"/>
                  <a:t>50</a:t>
                </a:r>
                <a:r>
                  <a:rPr lang="zh-TW" altLang="en-US" dirty="0"/>
                  <a:t>亮度，另一個是</a:t>
                </a:r>
                <a:r>
                  <a:rPr lang="en-US" altLang="zh-TW" dirty="0"/>
                  <a:t>100</a:t>
                </a:r>
                <a:r>
                  <a:rPr lang="zh-TW" altLang="en-US" dirty="0"/>
                  <a:t>兩度的人又剛好距離相差</a:t>
                </a:r>
                <a:r>
                  <a:rPr lang="en-US" altLang="zh-TW" dirty="0"/>
                  <a:t>5</a:t>
                </a:r>
                <a:r>
                  <a:rPr lang="zh-TW" altLang="en-US" dirty="0"/>
                  <a:t>單位。總數就是分母</a:t>
                </a:r>
                <a:r>
                  <a:rPr lang="en-US" altLang="zh-TW" dirty="0"/>
                  <a:t>)</a:t>
                </a:r>
              </a:p>
              <a:p>
                <a:r>
                  <a:rPr lang="zh-TW" altLang="en-US" dirty="0"/>
                  <a:t>分子就是滿足這個空間關係</a:t>
                </a:r>
                <a:r>
                  <a:rPr lang="en-US" altLang="zh-TW" dirty="0"/>
                  <a:t>(</a:t>
                </a:r>
                <a:r>
                  <a:rPr lang="zh-TW" altLang="en-US" dirty="0"/>
                  <a:t>也就是距離</a:t>
                </a:r>
                <a:r>
                  <a:rPr lang="en-US" altLang="zh-TW" dirty="0"/>
                  <a:t>5</a:t>
                </a:r>
                <a:r>
                  <a:rPr lang="zh-TW" altLang="en-US" dirty="0"/>
                  <a:t>單位</a:t>
                </a:r>
                <a:r>
                  <a:rPr lang="en-US" altLang="zh-TW" dirty="0"/>
                  <a:t>)</a:t>
                </a:r>
                <a:r>
                  <a:rPr lang="zh-TW" altLang="en-US" dirty="0"/>
                  <a:t>的所有</a:t>
                </a:r>
                <a:r>
                  <a:rPr lang="en-US" altLang="zh-TW" dirty="0"/>
                  <a:t>primitive</a:t>
                </a:r>
                <a:r>
                  <a:rPr lang="zh-TW" altLang="en-US" dirty="0"/>
                  <a:t> </a:t>
                </a:r>
                <a:r>
                  <a:rPr lang="en-US" altLang="zh-TW" dirty="0"/>
                  <a:t>pair</a:t>
                </a:r>
                <a:r>
                  <a:rPr lang="zh-TW" altLang="en-US" dirty="0"/>
                  <a:t>數量。</a:t>
                </a:r>
                <a:endParaRPr lang="en-US" altLang="zh-TW" dirty="0"/>
              </a:p>
              <a:p>
                <a:endParaRPr lang="en-US" altLang="zh-TW" dirty="0"/>
              </a:p>
              <a:p>
                <a:endParaRPr lang="en-US" altLang="zh-TW" dirty="0"/>
              </a:p>
              <a:p>
                <a:r>
                  <a:rPr lang="zh-TW" altLang="en-US" dirty="0"/>
                  <a:t>類似前面</a:t>
                </a:r>
                <a:r>
                  <a:rPr lang="en-US" altLang="zh-TW" dirty="0"/>
                  <a:t>pixel</a:t>
                </a:r>
                <a:r>
                  <a:rPr lang="zh-TW" altLang="en-US" dirty="0"/>
                  <a:t> </a:t>
                </a:r>
                <a:r>
                  <a:rPr lang="en-US" altLang="zh-TW" dirty="0"/>
                  <a:t>co-occurrence</a:t>
                </a:r>
                <a:r>
                  <a:rPr lang="zh-TW" altLang="en-US" dirty="0"/>
                  <a:t> </a:t>
                </a:r>
                <a:r>
                  <a:rPr lang="en-US" altLang="zh-TW" dirty="0"/>
                  <a:t>matrix</a:t>
                </a:r>
              </a:p>
              <a:p>
                <a:r>
                  <a:rPr lang="zh-TW" altLang="en-US" dirty="0"/>
                  <a:t>只是</a:t>
                </a:r>
                <a:r>
                  <a:rPr lang="en-US" altLang="zh-TW" dirty="0"/>
                  <a:t>“pixel”</a:t>
                </a:r>
                <a:r>
                  <a:rPr lang="zh-TW" altLang="en-US" dirty="0"/>
                  <a:t>換成了</a:t>
                </a:r>
                <a:r>
                  <a:rPr lang="en-US" altLang="zh-TW" dirty="0"/>
                  <a:t>”</a:t>
                </a:r>
                <a:r>
                  <a:rPr lang="zh-TW" altLang="en-US" dirty="0"/>
                  <a:t>原質</a:t>
                </a:r>
                <a:r>
                  <a:rPr lang="en-US" altLang="zh-TW" dirty="0"/>
                  <a:t>”</a:t>
                </a:r>
              </a:p>
              <a:p>
                <a:r>
                  <a:rPr lang="en-US" altLang="zh-TW" dirty="0"/>
                  <a:t>(P464)</a:t>
                </a:r>
              </a:p>
              <a:p>
                <a:endParaRPr lang="en-US" altLang="zh-TW" dirty="0"/>
              </a:p>
              <a:p>
                <a:r>
                  <a:rPr lang="en-US" altLang="zh-TW" dirty="0">
                    <a:hlinkClick r:id="rId4"/>
                  </a:rPr>
                  <a:t>https://ieeexplore.ieee.org/stamp/stamp.jsp?tp=&amp;arnumber=4766921</a:t>
                </a:r>
                <a:endParaRPr lang="en-US" altLang="zh-TW" dirty="0"/>
              </a:p>
              <a:p>
                <a:endParaRPr lang="en-US" altLang="zh-TW" dirty="0"/>
              </a:p>
              <a:p>
                <a:r>
                  <a:rPr lang="en-US" altLang="zh-TW" dirty="0"/>
                  <a:t>Abstract-We present a new approach to texture analysis based on the spatial distribution of local features in unsegmented textures. The textures are described using features derived from generalized co-occurrence matrices (GCM). A GCM is determined by a spatial constraint predicate F and a set of local features P = {(Xi, Yi, di), </a:t>
                </a:r>
                <a:r>
                  <a:rPr lang="en-US" altLang="zh-TW" dirty="0" err="1"/>
                  <a:t>i</a:t>
                </a:r>
                <a:r>
                  <a:rPr lang="en-US" altLang="zh-TW" dirty="0"/>
                  <a:t> = 1,* m.* , } where (Xi, Yi) is the location of the </a:t>
                </a:r>
                <a:r>
                  <a:rPr lang="en-US" altLang="zh-TW" dirty="0" err="1"/>
                  <a:t>ith</a:t>
                </a:r>
                <a:r>
                  <a:rPr lang="en-US" altLang="zh-TW" dirty="0"/>
                  <a:t> feature, and di is a description of the </a:t>
                </a:r>
                <a:r>
                  <a:rPr lang="en-US" altLang="zh-TW" dirty="0" err="1"/>
                  <a:t>ith</a:t>
                </a:r>
                <a:r>
                  <a:rPr lang="en-US" altLang="zh-TW" dirty="0"/>
                  <a:t> feature. The GCM of P under F, GF, is defined by GF(</a:t>
                </a:r>
                <a:r>
                  <a:rPr lang="en-US" altLang="zh-TW" dirty="0" err="1"/>
                  <a:t>i</a:t>
                </a:r>
                <a:r>
                  <a:rPr lang="en-US" altLang="zh-TW" dirty="0"/>
                  <a:t>, j) = number of pairs, </a:t>
                </a:r>
                <a:r>
                  <a:rPr lang="en-US" altLang="zh-TW" dirty="0" err="1"/>
                  <a:t>Pk</a:t>
                </a:r>
                <a:r>
                  <a:rPr lang="en-US" altLang="zh-TW" dirty="0"/>
                  <a:t>, PI such that F(pk, PI) is true and di and di are the descriptions of </a:t>
                </a:r>
                <a:r>
                  <a:rPr lang="en-US" altLang="zh-TW" dirty="0" err="1"/>
                  <a:t>Pk</a:t>
                </a:r>
                <a:r>
                  <a:rPr lang="en-US" altLang="zh-TW" dirty="0"/>
                  <a:t> and Pi, respectively. We discuss features derived from GCM's and present an experimental study using natural textures. </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144</a:t>
            </a:fld>
            <a:endParaRPr lang="zh-TW" altLang="en-US"/>
          </a:p>
        </p:txBody>
      </p:sp>
    </p:spTree>
    <p:extLst>
      <p:ext uri="{BB962C8B-B14F-4D97-AF65-F5344CB8AC3E}">
        <p14:creationId xmlns:p14="http://schemas.microsoft.com/office/powerpoint/2010/main" val="318693168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t>
            </a:r>
            <a:r>
              <a:rPr lang="zh-TW" altLang="en-US" dirty="0"/>
              <a:t> 紋理：可以探討</a:t>
            </a:r>
            <a:r>
              <a:rPr lang="en-US" altLang="zh-TW" dirty="0"/>
              <a:t>Primitive (</a:t>
            </a:r>
            <a:r>
              <a:rPr lang="zh-TW" altLang="en-US" dirty="0"/>
              <a:t>原質</a:t>
            </a:r>
            <a:r>
              <a:rPr lang="en-US" altLang="zh-TW" dirty="0"/>
              <a:t>) (or </a:t>
            </a:r>
            <a:r>
              <a:rPr lang="en-US" altLang="zh-TW" dirty="0" err="1"/>
              <a:t>texel</a:t>
            </a:r>
            <a:r>
              <a:rPr lang="en-US" altLang="zh-TW" dirty="0"/>
              <a:t> (</a:t>
            </a:r>
            <a:r>
              <a:rPr lang="zh-TW" altLang="en-US" dirty="0"/>
              <a:t>紋素</a:t>
            </a:r>
            <a:r>
              <a:rPr lang="en-US" altLang="zh-TW" dirty="0"/>
              <a:t>) )</a:t>
            </a:r>
            <a:r>
              <a:rPr lang="zh-TW" altLang="en-US" dirty="0"/>
              <a:t>跟</a:t>
            </a:r>
            <a:r>
              <a:rPr lang="en-US" altLang="zh-TW" dirty="0" err="1"/>
              <a:t>Prrmitive</a:t>
            </a:r>
            <a:r>
              <a:rPr lang="zh-TW" altLang="en-US" dirty="0"/>
              <a:t>在空間中的關係</a:t>
            </a:r>
            <a:endParaRPr lang="en-US" altLang="zh-TW" dirty="0"/>
          </a:p>
          <a:p>
            <a:endParaRPr lang="zh-TW" altLang="en-US" dirty="0"/>
          </a:p>
          <a:p>
            <a:r>
              <a:rPr lang="en-US" altLang="zh-TW" dirty="0"/>
              <a:t>-</a:t>
            </a:r>
            <a:r>
              <a:rPr lang="zh-TW" altLang="en-US" dirty="0"/>
              <a:t> 我們回顧了許多不同的紋理特徵提取技術，前面為統計，後面為模型</a:t>
            </a:r>
            <a:endParaRPr lang="en-US" altLang="zh-TW" dirty="0"/>
          </a:p>
          <a:p>
            <a:endParaRPr lang="en-US" altLang="zh-TW" dirty="0"/>
          </a:p>
          <a:p>
            <a:r>
              <a:rPr lang="zh-TW" altLang="en-US" dirty="0"/>
              <a:t>主要是後面兩點</a:t>
            </a:r>
            <a:endParaRPr lang="en-US" altLang="zh-TW" dirty="0"/>
          </a:p>
          <a:p>
            <a:endParaRPr lang="en-US" altLang="zh-TW" dirty="0"/>
          </a:p>
          <a:p>
            <a:r>
              <a:rPr lang="en-US" altLang="zh-TW" dirty="0"/>
              <a:t>-</a:t>
            </a:r>
            <a:r>
              <a:rPr lang="zh-TW" altLang="en-US" dirty="0"/>
              <a:t> 定性來說，紋理分析是有用的 </a:t>
            </a:r>
            <a:r>
              <a:rPr lang="en-US" altLang="zh-TW" dirty="0"/>
              <a:t>(</a:t>
            </a:r>
            <a:r>
              <a:rPr lang="zh-TW" altLang="en-US" dirty="0"/>
              <a:t>分辨不同紋理可行、建立紋理模型可行、依紋理切塊可行、合成紋理可行</a:t>
            </a:r>
            <a:r>
              <a:rPr lang="en-US" altLang="zh-TW" dirty="0"/>
              <a:t>)</a:t>
            </a:r>
          </a:p>
          <a:p>
            <a:endParaRPr lang="en-US" altLang="zh-TW" dirty="0"/>
          </a:p>
          <a:p>
            <a:pPr marL="171450" indent="-171450">
              <a:buFontTx/>
              <a:buChar char="-"/>
            </a:pPr>
            <a:r>
              <a:rPr lang="zh-TW" altLang="en-US" dirty="0"/>
              <a:t>定量來說，目前的分析技術尚不可靠</a:t>
            </a:r>
            <a:r>
              <a:rPr lang="en-US" altLang="zh-TW" dirty="0"/>
              <a:t>:</a:t>
            </a:r>
            <a:r>
              <a:rPr lang="zh-TW" altLang="en-US" dirty="0"/>
              <a:t> 紋理種類不同分析容易失效、前設條件多，容易不滿足</a:t>
            </a:r>
            <a:endParaRPr lang="en-US" altLang="zh-TW" dirty="0"/>
          </a:p>
          <a:p>
            <a:pPr marL="0" indent="0">
              <a:buFontTx/>
              <a:buNone/>
            </a:pPr>
            <a:r>
              <a:rPr lang="zh-TW" altLang="en-US" dirty="0"/>
              <a:t>     </a:t>
            </a:r>
            <a:r>
              <a:rPr lang="en-US" altLang="zh-TW" dirty="0"/>
              <a:t>(ad hoc</a:t>
            </a:r>
            <a:r>
              <a:rPr lang="zh-TW" altLang="en-US" dirty="0"/>
              <a:t>方式</a:t>
            </a:r>
            <a:r>
              <a:rPr lang="en-US" altLang="zh-TW" dirty="0"/>
              <a:t>:</a:t>
            </a:r>
            <a:r>
              <a:rPr lang="zh-TW" altLang="en-US" dirty="0"/>
              <a:t> 只會為了某種特定的方法而產生某種特定的分析結果，並不能說一個分析結果就能代表所有</a:t>
            </a:r>
            <a:r>
              <a:rPr lang="en-US" altLang="zh-TW"/>
              <a:t>)</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145</a:t>
            </a:fld>
            <a:endParaRPr lang="zh-TW" altLang="en-US"/>
          </a:p>
        </p:txBody>
      </p:sp>
    </p:spTree>
    <p:extLst>
      <p:ext uri="{BB962C8B-B14F-4D97-AF65-F5344CB8AC3E}">
        <p14:creationId xmlns:p14="http://schemas.microsoft.com/office/powerpoint/2010/main" val="161531328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146</a:t>
            </a:fld>
            <a:endParaRPr lang="zh-TW" altLang="en-US"/>
          </a:p>
        </p:txBody>
      </p:sp>
    </p:spTree>
    <p:extLst>
      <p:ext uri="{BB962C8B-B14F-4D97-AF65-F5344CB8AC3E}">
        <p14:creationId xmlns:p14="http://schemas.microsoft.com/office/powerpoint/2010/main" val="4151242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a:t>比較哪張圖是粗糙或細緻</a:t>
            </a:r>
            <a:endParaRPr lang="en-US" altLang="zh-TW" sz="1200" dirty="0"/>
          </a:p>
          <a:p>
            <a:r>
              <a:rPr lang="zh-TW" altLang="en-US" sz="1200" dirty="0"/>
              <a:t>可能乍看之下是左邊粗糙，右邊細緻</a:t>
            </a:r>
            <a:endParaRPr lang="en-US" altLang="zh-TW" sz="1200" dirty="0"/>
          </a:p>
          <a:p>
            <a:endParaRPr lang="en-US" altLang="zh-TW" sz="1200" dirty="0"/>
          </a:p>
          <a:p>
            <a:r>
              <a:rPr lang="zh-TW" altLang="en-US" sz="1200" dirty="0"/>
              <a:t>其實兩張是影像是同一張圖，只是一張近拍，一張遠拍</a:t>
            </a:r>
            <a:endParaRPr lang="en-US" altLang="zh-TW" sz="1200" dirty="0"/>
          </a:p>
          <a:p>
            <a:endParaRPr lang="en-US" altLang="zh-TW" sz="1200" dirty="0"/>
          </a:p>
          <a:p>
            <a:r>
              <a:rPr lang="zh-TW" altLang="en-US" sz="1200" dirty="0"/>
              <a:t>先看影片</a:t>
            </a:r>
            <a:endParaRPr lang="en-US" altLang="zh-TW" sz="120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16</a:t>
            </a:fld>
            <a:endParaRPr lang="zh-TW" altLang="en-US"/>
          </a:p>
        </p:txBody>
      </p:sp>
    </p:spTree>
    <p:extLst>
      <p:ext uri="{BB962C8B-B14F-4D97-AF65-F5344CB8AC3E}">
        <p14:creationId xmlns:p14="http://schemas.microsoft.com/office/powerpoint/2010/main" val="1973034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對於任何紋理表面，都有一個刻度，</a:t>
            </a:r>
            <a:r>
              <a:rPr lang="zh-TW" altLang="en-US" dirty="0"/>
              <a:t>若以無限遠的距離來觀測東西表面，看到的表面將會非常平順、</a:t>
            </a:r>
            <a:r>
              <a:rPr lang="en-US" altLang="zh-TW" dirty="0"/>
              <a:t>”</a:t>
            </a:r>
            <a:r>
              <a:rPr lang="zh-TW" altLang="en-US" dirty="0"/>
              <a:t>看起來沒紋理特性</a:t>
            </a:r>
            <a:r>
              <a:rPr lang="en-US" altLang="zh-TW" dirty="0"/>
              <a:t>”</a:t>
            </a:r>
            <a:endParaRPr lang="en-US" altLang="zh-TW" sz="1200" b="1" dirty="0"/>
          </a:p>
          <a:p>
            <a:endParaRPr lang="zh-TW" altLang="en-US" sz="1200" dirty="0"/>
          </a:p>
          <a:p>
            <a:r>
              <a:rPr lang="zh-TW" altLang="en-US" sz="1200" dirty="0"/>
              <a:t>隨著分辨率的提高，就算是精緻的表面其實都會有很粗糙的紋理存在的。然後這些很粗糙的紋理可能又是由很多重複循環的其他不同紋理所構成的。</a:t>
            </a:r>
            <a:endParaRPr lang="en-US" altLang="zh-TW" sz="120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17</a:t>
            </a:fld>
            <a:endParaRPr lang="zh-TW" altLang="en-US"/>
          </a:p>
        </p:txBody>
      </p:sp>
    </p:spTree>
    <p:extLst>
      <p:ext uri="{BB962C8B-B14F-4D97-AF65-F5344CB8AC3E}">
        <p14:creationId xmlns:p14="http://schemas.microsoft.com/office/powerpoint/2010/main" val="3007510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表面上看起來很平滑的紋理可能是由很多很小的單位組成的。</a:t>
            </a:r>
            <a:endParaRPr lang="en-US" altLang="zh-TW" sz="120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18</a:t>
            </a:fld>
            <a:endParaRPr lang="zh-TW" altLang="en-US"/>
          </a:p>
        </p:txBody>
      </p:sp>
    </p:spTree>
    <p:extLst>
      <p:ext uri="{BB962C8B-B14F-4D97-AF65-F5344CB8AC3E}">
        <p14:creationId xmlns:p14="http://schemas.microsoft.com/office/powerpoint/2010/main" val="34948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因此，沒有</a:t>
            </a:r>
            <a:r>
              <a:rPr lang="en-US" altLang="zh-TW" sz="1200" dirty="0">
                <a:latin typeface="Times New Roman" panose="02020603050405020304" pitchFamily="18" charset="0"/>
                <a:cs typeface="Times New Roman" panose="02020603050405020304" pitchFamily="18" charset="0"/>
              </a:rPr>
              <a:t>scale(</a:t>
            </a:r>
            <a:r>
              <a:rPr lang="zh-TW" altLang="en-US" dirty="0"/>
              <a:t>尺度</a:t>
            </a:r>
            <a:r>
              <a:rPr lang="en-US" altLang="zh-TW" dirty="0"/>
              <a:t>)</a:t>
            </a:r>
            <a:r>
              <a:rPr lang="zh-TW" altLang="en-US" dirty="0"/>
              <a:t>或</a:t>
            </a:r>
            <a:r>
              <a:rPr lang="en-US" altLang="zh-TW" sz="1200" dirty="0">
                <a:latin typeface="Times New Roman" panose="02020603050405020304" pitchFamily="18" charset="0"/>
                <a:cs typeface="Times New Roman" panose="02020603050405020304" pitchFamily="18" charset="0"/>
              </a:rPr>
              <a:t>resolution(</a:t>
            </a:r>
            <a:r>
              <a:rPr lang="zh-TW" altLang="en-US" dirty="0"/>
              <a:t>分辨率</a:t>
            </a:r>
            <a:r>
              <a:rPr lang="en-US" altLang="zh-TW" dirty="0"/>
              <a:t>)</a:t>
            </a:r>
            <a:r>
              <a:rPr lang="zh-TW" altLang="en-US" dirty="0"/>
              <a:t>的參照就無法分析紋理。</a:t>
            </a:r>
          </a:p>
          <a:p>
            <a:endParaRPr lang="zh-TW" altLang="en-US" dirty="0"/>
          </a:p>
          <a:p>
            <a:endParaRPr lang="zh-TW" altLang="en-US" dirty="0"/>
          </a:p>
          <a:p>
            <a:r>
              <a:rPr lang="zh-TW" altLang="en-US" dirty="0"/>
              <a:t>紋理是與比例有關的現象。</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19</a:t>
            </a:fld>
            <a:endParaRPr lang="zh-TW" altLang="en-US"/>
          </a:p>
        </p:txBody>
      </p:sp>
    </p:spTree>
    <p:extLst>
      <p:ext uri="{BB962C8B-B14F-4D97-AF65-F5344CB8AC3E}">
        <p14:creationId xmlns:p14="http://schemas.microsoft.com/office/powerpoint/2010/main" val="4277623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900" dirty="0"/>
              <a:t>考試的小重點</a:t>
            </a:r>
            <a:endParaRPr lang="en-US" altLang="zh-TW" sz="900" dirty="0"/>
          </a:p>
          <a:p>
            <a:endParaRPr lang="en-US" altLang="zh-TW"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900" dirty="0"/>
              <a:t>圖形識別</a:t>
            </a:r>
            <a:endParaRPr lang="en-US" altLang="zh-TW" sz="900" dirty="0"/>
          </a:p>
          <a:p>
            <a:r>
              <a:rPr lang="zh-TW" altLang="en-US" sz="900" dirty="0"/>
              <a:t>產生模型</a:t>
            </a:r>
            <a:endParaRPr lang="en-US" altLang="zh-TW" sz="900" dirty="0"/>
          </a:p>
          <a:p>
            <a:r>
              <a:rPr lang="zh-TW" altLang="en-US" sz="900" dirty="0"/>
              <a:t>紋理分段</a:t>
            </a:r>
            <a:endParaRPr lang="en-US" altLang="zh-TW" sz="900" dirty="0"/>
          </a:p>
          <a:p>
            <a:endParaRPr lang="en-US" altLang="zh-TW" sz="900" dirty="0"/>
          </a:p>
          <a:p>
            <a:r>
              <a:rPr lang="zh-TW" altLang="en-US" sz="900" dirty="0"/>
              <a:t>這三個是針對紋理分析的較重要的部分</a:t>
            </a:r>
            <a:endParaRPr lang="en-US" altLang="zh-TW" sz="90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22</a:t>
            </a:fld>
            <a:endParaRPr lang="zh-TW" altLang="en-US"/>
          </a:p>
        </p:txBody>
      </p:sp>
    </p:spTree>
    <p:extLst>
      <p:ext uri="{BB962C8B-B14F-4D97-AF65-F5344CB8AC3E}">
        <p14:creationId xmlns:p14="http://schemas.microsoft.com/office/powerpoint/2010/main" val="2273595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900" dirty="0"/>
              <a:t>圖形識別</a:t>
            </a:r>
            <a:endParaRPr lang="en-US" altLang="zh-TW" sz="900" dirty="0"/>
          </a:p>
          <a:p>
            <a:r>
              <a:rPr lang="zh-TW" altLang="en-US" sz="900" dirty="0"/>
              <a:t>給圖片要辨識出是什麼東西</a:t>
            </a:r>
            <a:endParaRPr lang="en-US" altLang="zh-TW" sz="900" dirty="0"/>
          </a:p>
          <a:p>
            <a:r>
              <a:rPr lang="zh-TW" altLang="en-US" sz="900" dirty="0"/>
              <a:t>鱗片 </a:t>
            </a:r>
            <a:endParaRPr lang="en-US" altLang="zh-TW" sz="900" dirty="0"/>
          </a:p>
          <a:p>
            <a:r>
              <a:rPr lang="zh-TW" altLang="en-US" sz="900" dirty="0"/>
              <a:t>麻布 </a:t>
            </a:r>
            <a:endParaRPr lang="en-US" altLang="zh-TW" sz="900" dirty="0"/>
          </a:p>
          <a:p>
            <a:r>
              <a:rPr lang="zh-TW" altLang="en-US" sz="900" dirty="0"/>
              <a:t>尼龍布</a:t>
            </a:r>
            <a:endParaRPr lang="en-US" altLang="zh-TW" sz="900" dirty="0"/>
          </a:p>
          <a:p>
            <a:r>
              <a:rPr lang="zh-TW" altLang="en-US" sz="900" dirty="0"/>
              <a:t>磚牆 </a:t>
            </a:r>
            <a:endParaRPr lang="en-US" altLang="zh-TW" sz="900" dirty="0"/>
          </a:p>
          <a:p>
            <a:r>
              <a:rPr lang="zh-TW" altLang="en-US" sz="900" dirty="0"/>
              <a:t>紗布 </a:t>
            </a:r>
            <a:endParaRPr lang="en-US" altLang="zh-TW" sz="900" dirty="0"/>
          </a:p>
          <a:p>
            <a:r>
              <a:rPr lang="zh-TW" altLang="en-US" sz="900" dirty="0"/>
              <a:t>毛皮</a:t>
            </a:r>
            <a:endParaRPr lang="en-US" altLang="zh-TW" sz="900" dirty="0"/>
          </a:p>
          <a:p>
            <a:endParaRPr lang="en-US" altLang="zh-TW" sz="90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23</a:t>
            </a:fld>
            <a:endParaRPr lang="zh-TW" altLang="en-US"/>
          </a:p>
        </p:txBody>
      </p:sp>
    </p:spTree>
    <p:extLst>
      <p:ext uri="{BB962C8B-B14F-4D97-AF65-F5344CB8AC3E}">
        <p14:creationId xmlns:p14="http://schemas.microsoft.com/office/powerpoint/2010/main" val="2423073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a:t>
            </a:fld>
            <a:endParaRPr lang="zh-TW" altLang="en-US"/>
          </a:p>
        </p:txBody>
      </p:sp>
    </p:spTree>
    <p:extLst>
      <p:ext uri="{BB962C8B-B14F-4D97-AF65-F5344CB8AC3E}">
        <p14:creationId xmlns:p14="http://schemas.microsoft.com/office/powerpoint/2010/main" val="2095850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產生模型</a:t>
            </a:r>
            <a:endParaRPr lang="en-US" altLang="zh-TW" dirty="0"/>
          </a:p>
          <a:p>
            <a:r>
              <a:rPr lang="zh-TW" altLang="en-US" dirty="0"/>
              <a:t>給定一個紋理區域為</a:t>
            </a:r>
            <a:r>
              <a:rPr lang="en-US" altLang="zh-TW" dirty="0"/>
              <a:t>model</a:t>
            </a:r>
            <a:r>
              <a:rPr lang="zh-TW" altLang="en-US" dirty="0"/>
              <a:t>，重複排列組合這個</a:t>
            </a:r>
            <a:r>
              <a:rPr lang="en-US" altLang="zh-TW" dirty="0"/>
              <a:t>model</a:t>
            </a:r>
            <a:r>
              <a:rPr lang="zh-TW" altLang="en-US" dirty="0"/>
              <a:t>可以產生原本的</a:t>
            </a:r>
            <a:r>
              <a:rPr lang="en-US" altLang="zh-TW" dirty="0"/>
              <a:t>image</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24</a:t>
            </a:fld>
            <a:endParaRPr lang="zh-TW" altLang="en-US"/>
          </a:p>
        </p:txBody>
      </p:sp>
    </p:spTree>
    <p:extLst>
      <p:ext uri="{BB962C8B-B14F-4D97-AF65-F5344CB8AC3E}">
        <p14:creationId xmlns:p14="http://schemas.microsoft.com/office/powerpoint/2010/main" val="688525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紋理分段</a:t>
            </a:r>
            <a:endParaRPr lang="en-US" altLang="zh-TW" dirty="0"/>
          </a:p>
          <a:p>
            <a:r>
              <a:rPr lang="zh-TW" altLang="en-US" dirty="0"/>
              <a:t>要如何針對</a:t>
            </a:r>
            <a:r>
              <a:rPr lang="en-US" altLang="zh-TW" dirty="0"/>
              <a:t>image</a:t>
            </a:r>
            <a:r>
              <a:rPr lang="zh-TW" altLang="en-US" dirty="0"/>
              <a:t>作分割</a:t>
            </a:r>
            <a:endParaRPr lang="en-US" altLang="zh-TW" dirty="0"/>
          </a:p>
          <a:p>
            <a:endParaRPr lang="en-US" altLang="zh-TW" dirty="0"/>
          </a:p>
          <a:p>
            <a:r>
              <a:rPr lang="zh-TW" altLang="en-US" dirty="0"/>
              <a:t>可以針對</a:t>
            </a:r>
            <a:r>
              <a:rPr lang="en-US" altLang="zh-TW" dirty="0"/>
              <a:t>pixel</a:t>
            </a:r>
            <a:r>
              <a:rPr lang="zh-TW" altLang="en-US" dirty="0"/>
              <a:t>做分類，可以把斑馬很標準的畫出來</a:t>
            </a:r>
            <a:endParaRPr lang="en-US" dirty="0"/>
          </a:p>
        </p:txBody>
      </p:sp>
      <p:sp>
        <p:nvSpPr>
          <p:cNvPr id="4" name="Slide Number Placeholder 3"/>
          <p:cNvSpPr>
            <a:spLocks noGrp="1"/>
          </p:cNvSpPr>
          <p:nvPr>
            <p:ph type="sldNum" sz="quarter" idx="10"/>
          </p:nvPr>
        </p:nvSpPr>
        <p:spPr/>
        <p:txBody>
          <a:bodyPr/>
          <a:lstStyle/>
          <a:p>
            <a:fld id="{3E079603-A446-4351-803F-97E8D98C8489}" type="slidenum">
              <a:rPr lang="en-US" smtClean="0"/>
              <a:t>25</a:t>
            </a:fld>
            <a:endParaRPr lang="en-US"/>
          </a:p>
        </p:txBody>
      </p:sp>
    </p:spTree>
    <p:extLst>
      <p:ext uri="{BB962C8B-B14F-4D97-AF65-F5344CB8AC3E}">
        <p14:creationId xmlns:p14="http://schemas.microsoft.com/office/powerpoint/2010/main" val="1231488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sz="90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26</a:t>
            </a:fld>
            <a:endParaRPr lang="zh-TW" altLang="en-US"/>
          </a:p>
        </p:txBody>
      </p:sp>
    </p:spTree>
    <p:extLst>
      <p:ext uri="{BB962C8B-B14F-4D97-AF65-F5344CB8AC3E}">
        <p14:creationId xmlns:p14="http://schemas.microsoft.com/office/powerpoint/2010/main" val="704499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關於</a:t>
            </a:r>
            <a:r>
              <a:rPr lang="en-US" altLang="zh-TW" dirty="0"/>
              <a:t>”</a:t>
            </a:r>
            <a:r>
              <a:rPr lang="zh-TW" altLang="en-US" dirty="0"/>
              <a:t>以統計來描述紋理</a:t>
            </a:r>
            <a:r>
              <a:rPr lang="en-US" altLang="zh-TW" dirty="0"/>
              <a:t>”</a:t>
            </a:r>
            <a:r>
              <a:rPr lang="zh-TW" altLang="en-US" dirty="0"/>
              <a:t>這種方式，課本列舉了幾種</a:t>
            </a:r>
            <a:endParaRPr lang="en-US" altLang="zh-TW" dirty="0"/>
          </a:p>
          <a:p>
            <a:pPr marL="171450" indent="-171450">
              <a:buFontTx/>
              <a:buChar char="-"/>
            </a:pPr>
            <a:r>
              <a:rPr lang="zh-TW" altLang="en-US" dirty="0"/>
              <a:t>空間灰階共生機率</a:t>
            </a:r>
            <a:endParaRPr lang="en-US" altLang="zh-TW" dirty="0"/>
          </a:p>
          <a:p>
            <a:pPr marL="171450" indent="-171450">
              <a:buFontTx/>
              <a:buChar char="-"/>
            </a:pPr>
            <a:r>
              <a:rPr lang="zh-TW" altLang="en-US" dirty="0"/>
              <a:t>自相關函數</a:t>
            </a:r>
            <a:endParaRPr lang="en-US" altLang="zh-TW" dirty="0"/>
          </a:p>
          <a:p>
            <a:pPr marL="171450" indent="-171450">
              <a:buFontTx/>
              <a:buChar char="-"/>
            </a:pPr>
            <a:r>
              <a:rPr lang="zh-TW" altLang="en-US" dirty="0"/>
              <a:t>單位面積邊界密度</a:t>
            </a:r>
            <a:endParaRPr lang="en-US" altLang="zh-TW" dirty="0"/>
          </a:p>
          <a:p>
            <a:pPr marL="171450" indent="-171450">
              <a:buFontTx/>
              <a:buChar char="-"/>
            </a:pPr>
            <a:r>
              <a:rPr lang="zh-TW" altLang="en-US" dirty="0"/>
              <a:t>相對極值分布</a:t>
            </a:r>
            <a:endParaRPr lang="en-US" altLang="zh-TW" dirty="0"/>
          </a:p>
          <a:p>
            <a:pPr marL="171450" indent="-171450">
              <a:buFontTx/>
              <a:buChar char="-"/>
            </a:pPr>
            <a:r>
              <a:rPr lang="zh-TW" altLang="en-US" dirty="0"/>
              <a:t>數學型態學</a:t>
            </a:r>
            <a:endParaRPr lang="en-US" altLang="zh-TW" dirty="0"/>
          </a:p>
          <a:p>
            <a:pPr marL="171450" indent="-171450">
              <a:buFontTx/>
              <a:buChar char="-"/>
            </a:pPr>
            <a:r>
              <a:rPr lang="zh-TW" altLang="en-US" dirty="0"/>
              <a:t>光譜功率密度函數</a:t>
            </a:r>
            <a:endParaRPr lang="en-US" altLang="zh-TW" dirty="0"/>
          </a:p>
          <a:p>
            <a:pPr marL="171450" indent="-171450">
              <a:buFontTx/>
              <a:buChar char="-"/>
            </a:pPr>
            <a:r>
              <a:rPr lang="zh-TW" altLang="en-US" dirty="0"/>
              <a:t>灰階行程長度分布</a:t>
            </a:r>
            <a:endParaRPr lang="en-US" altLang="zh-TW" dirty="0"/>
          </a:p>
          <a:p>
            <a:pPr marL="171450" indent="-171450">
              <a:buFontTx/>
              <a:buChar char="-"/>
            </a:pPr>
            <a:endParaRPr lang="en-US" altLang="zh-TW" dirty="0"/>
          </a:p>
          <a:p>
            <a:pPr marL="0" indent="0">
              <a:buFontTx/>
              <a:buNone/>
            </a:pPr>
            <a:r>
              <a:rPr lang="en-US" altLang="zh-TW" sz="1200" dirty="0">
                <a:latin typeface="Times New Roman" panose="02020603050405020304" pitchFamily="18" charset="0"/>
                <a:cs typeface="Times New Roman" panose="02020603050405020304" pitchFamily="18" charset="0"/>
              </a:rPr>
              <a:t>Spatial</a:t>
            </a:r>
            <a:r>
              <a:rPr lang="zh-TW" altLang="en-US" sz="1200" dirty="0">
                <a:latin typeface="Times New Roman" panose="02020603050405020304" pitchFamily="18" charset="0"/>
                <a:cs typeface="Times New Roman" panose="02020603050405020304" pitchFamily="18" charset="0"/>
              </a:rPr>
              <a:t> 空間的</a:t>
            </a:r>
            <a:endParaRPr lang="en-US" altLang="zh-TW" dirty="0"/>
          </a:p>
          <a:p>
            <a:pPr marL="0" indent="0">
              <a:buFontTx/>
              <a:buNone/>
            </a:pPr>
            <a:r>
              <a:rPr lang="en-US" altLang="zh-TW" dirty="0"/>
              <a:t>Co-occurrence</a:t>
            </a:r>
            <a:r>
              <a:rPr lang="en-US" altLang="zh-TW" baseline="0" dirty="0"/>
              <a:t> </a:t>
            </a:r>
            <a:r>
              <a:rPr lang="zh-TW" altLang="en-US" baseline="0" dirty="0"/>
              <a:t>共同發生</a:t>
            </a:r>
            <a:endParaRPr lang="en-US" altLang="zh-TW" baseline="0" dirty="0"/>
          </a:p>
          <a:p>
            <a:pPr marL="0" indent="0">
              <a:buFontTx/>
              <a:buNone/>
            </a:pPr>
            <a:r>
              <a:rPr lang="en-US" altLang="zh-TW" dirty="0"/>
              <a:t>Probability </a:t>
            </a:r>
            <a:r>
              <a:rPr lang="zh-TW" altLang="en-US" dirty="0"/>
              <a:t>機率</a:t>
            </a:r>
            <a:endParaRPr lang="en-US" altLang="zh-TW" dirty="0"/>
          </a:p>
          <a:p>
            <a:pPr marL="0" indent="0">
              <a:buFontTx/>
              <a:buNone/>
            </a:pPr>
            <a:r>
              <a:rPr lang="en-US" altLang="zh-TW" dirty="0"/>
              <a:t>Autocorrelation</a:t>
            </a:r>
            <a:r>
              <a:rPr lang="zh-TW" altLang="en-US" dirty="0"/>
              <a:t> 自相關函數 </a:t>
            </a:r>
            <a:r>
              <a:rPr lang="en-US" altLang="zh-TW" dirty="0"/>
              <a:t>f(x) time domain vs.</a:t>
            </a:r>
            <a:r>
              <a:rPr lang="en-US" altLang="zh-TW" baseline="0" dirty="0"/>
              <a:t> spatial domain</a:t>
            </a:r>
            <a:endParaRPr lang="en-US" altLang="zh-TW" dirty="0"/>
          </a:p>
          <a:p>
            <a:pPr marL="0" indent="0">
              <a:buFontTx/>
              <a:buNone/>
            </a:pPr>
            <a:r>
              <a:rPr lang="en-US" altLang="zh-TW" dirty="0"/>
              <a:t>Cross-correlation</a:t>
            </a:r>
            <a:r>
              <a:rPr lang="en-US" altLang="zh-TW" baseline="0" dirty="0"/>
              <a:t> </a:t>
            </a:r>
            <a:r>
              <a:rPr lang="zh-TW" altLang="en-US" baseline="0" dirty="0"/>
              <a:t>交互相關函數 </a:t>
            </a:r>
            <a:r>
              <a:rPr lang="en-US" altLang="zh-TW" baseline="0" dirty="0"/>
              <a:t>f(x) vs. g(x)</a:t>
            </a:r>
          </a:p>
          <a:p>
            <a:pPr marL="0" indent="0">
              <a:buFontTx/>
              <a:buNone/>
            </a:pPr>
            <a:r>
              <a:rPr lang="en-US" altLang="zh-TW" baseline="0" dirty="0"/>
              <a:t>Extrema </a:t>
            </a:r>
            <a:r>
              <a:rPr lang="zh-TW" altLang="en-US" baseline="0" dirty="0"/>
              <a:t>極值</a:t>
            </a:r>
            <a:endParaRPr lang="en-US" altLang="zh-TW" baseline="0" dirty="0"/>
          </a:p>
          <a:p>
            <a:pPr marL="0" indent="0">
              <a:buFontTx/>
              <a:buNone/>
            </a:pPr>
            <a:r>
              <a:rPr lang="en-US" altLang="zh-TW" baseline="0" dirty="0"/>
              <a:t>Distribution </a:t>
            </a:r>
            <a:r>
              <a:rPr lang="zh-TW" altLang="en-US" baseline="0" dirty="0"/>
              <a:t>分布</a:t>
            </a:r>
            <a:endParaRPr lang="en-US" altLang="zh-TW" baseline="0" dirty="0"/>
          </a:p>
          <a:p>
            <a:pPr marL="0" indent="0">
              <a:buFontTx/>
              <a:buNone/>
            </a:pPr>
            <a:r>
              <a:rPr lang="en-US" altLang="zh-TW" baseline="0" dirty="0"/>
              <a:t>Morphology </a:t>
            </a:r>
            <a:r>
              <a:rPr lang="zh-TW" altLang="en-US" baseline="0" dirty="0"/>
              <a:t>形態學</a:t>
            </a:r>
            <a:endParaRPr lang="en-US" altLang="zh-TW"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t>Spectral power density function</a:t>
            </a:r>
            <a:r>
              <a:rPr lang="zh-TW" altLang="en-US" sz="1200" dirty="0"/>
              <a:t> 頻譜功率密度函數</a:t>
            </a:r>
            <a:endParaRPr lang="en-US" altLang="zh-TW"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t>0001111011100000</a:t>
            </a:r>
            <a:r>
              <a:rPr lang="zh-TW" altLang="en-US" sz="1200" dirty="0"/>
              <a:t> </a:t>
            </a:r>
            <a:r>
              <a:rPr lang="en-US" altLang="zh-TW" sz="1200" dirty="0"/>
              <a:t>run-length</a:t>
            </a:r>
            <a:r>
              <a:rPr lang="en-US" altLang="zh-TW" sz="1200" baseline="0" dirty="0"/>
              <a:t> encoding </a:t>
            </a:r>
            <a:r>
              <a:rPr lang="zh-TW" altLang="en-US" sz="1200" baseline="0" dirty="0"/>
              <a:t>串列長度編碼</a:t>
            </a:r>
            <a:endParaRPr lang="en-US" altLang="zh-TW" sz="1200"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altLang="zh-TW" sz="1200" dirty="0"/>
          </a:p>
          <a:p>
            <a:pPr marL="171450" indent="-171450">
              <a:buFontTx/>
              <a:buChar char="-"/>
            </a:pPr>
            <a:endParaRPr lang="en-US" altLang="zh-TW" baseline="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27</a:t>
            </a:fld>
            <a:endParaRPr lang="zh-TW" altLang="en-US"/>
          </a:p>
        </p:txBody>
      </p:sp>
    </p:spTree>
    <p:extLst>
      <p:ext uri="{BB962C8B-B14F-4D97-AF65-F5344CB8AC3E}">
        <p14:creationId xmlns:p14="http://schemas.microsoft.com/office/powerpoint/2010/main" val="266840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關於建構模型的方式，課本列出以下幾種</a:t>
            </a:r>
            <a:endParaRPr lang="en-US" altLang="zh-TW" dirty="0"/>
          </a:p>
          <a:p>
            <a:r>
              <a:rPr lang="en-US" altLang="zh-TW" dirty="0"/>
              <a:t>– </a:t>
            </a:r>
            <a:r>
              <a:rPr lang="zh-TW" altLang="en-US" dirty="0"/>
              <a:t>自回歸</a:t>
            </a:r>
            <a:endParaRPr lang="en-US" altLang="zh-TW" dirty="0"/>
          </a:p>
          <a:p>
            <a:r>
              <a:rPr lang="en-US" altLang="zh-TW" dirty="0"/>
              <a:t>– </a:t>
            </a:r>
            <a:r>
              <a:rPr lang="zh-TW" altLang="en-US" dirty="0"/>
              <a:t>馬卡夫隨機場</a:t>
            </a:r>
            <a:endParaRPr lang="en-US" altLang="zh-TW" dirty="0"/>
          </a:p>
          <a:p>
            <a:r>
              <a:rPr lang="en-US" altLang="zh-TW" dirty="0"/>
              <a:t>–</a:t>
            </a:r>
            <a:r>
              <a:rPr lang="zh-TW" altLang="en-US" dirty="0"/>
              <a:t> 隨機馬賽克</a:t>
            </a:r>
            <a:endParaRPr lang="en-US" altLang="zh-TW" dirty="0"/>
          </a:p>
          <a:p>
            <a:r>
              <a:rPr lang="en-US" altLang="zh-TW" dirty="0"/>
              <a:t>–</a:t>
            </a:r>
            <a:r>
              <a:rPr lang="en-US" altLang="zh-TW" baseline="0" dirty="0"/>
              <a:t> </a:t>
            </a:r>
            <a:r>
              <a:rPr lang="zh-TW" altLang="en-US" baseline="0" dirty="0"/>
              <a:t>移動平均</a:t>
            </a:r>
            <a:endParaRPr lang="en-US" altLang="zh-TW" baseline="0" dirty="0"/>
          </a:p>
          <a:p>
            <a:r>
              <a:rPr lang="en-US" altLang="zh-TW" dirty="0"/>
              <a:t>–</a:t>
            </a:r>
            <a:r>
              <a:rPr lang="zh-TW" altLang="en-US" dirty="0"/>
              <a:t> 時間序列</a:t>
            </a:r>
            <a:endParaRPr lang="en-US" altLang="zh-TW" dirty="0"/>
          </a:p>
          <a:p>
            <a:endParaRPr lang="en-US" altLang="zh-TW" dirty="0"/>
          </a:p>
          <a:p>
            <a:r>
              <a:rPr lang="en-US" altLang="zh-TW" dirty="0"/>
              <a:t>Auto-regression</a:t>
            </a:r>
            <a:r>
              <a:rPr lang="en-US" altLang="zh-TW" baseline="0" dirty="0"/>
              <a:t> </a:t>
            </a:r>
            <a:r>
              <a:rPr lang="zh-TW" altLang="en-US" baseline="0" dirty="0"/>
              <a:t>自回歸</a:t>
            </a:r>
            <a:endParaRPr lang="en-US" altLang="zh-TW" baseline="0" dirty="0"/>
          </a:p>
          <a:p>
            <a:r>
              <a:rPr lang="en-US" altLang="zh-TW" dirty="0"/>
              <a:t>Fields</a:t>
            </a:r>
            <a:r>
              <a:rPr lang="zh-TW" altLang="en-US" dirty="0"/>
              <a:t>場</a:t>
            </a:r>
            <a:endParaRPr lang="en-US" altLang="zh-TW" dirty="0"/>
          </a:p>
          <a:p>
            <a:r>
              <a:rPr lang="en-US" altLang="zh-TW" dirty="0"/>
              <a:t>Mosaic model</a:t>
            </a:r>
            <a:r>
              <a:rPr lang="en-US" altLang="zh-TW" baseline="0" dirty="0"/>
              <a:t> </a:t>
            </a:r>
            <a:r>
              <a:rPr lang="zh-TW" altLang="en-US" baseline="0" dirty="0"/>
              <a:t>馬賽克模型</a:t>
            </a:r>
            <a:endParaRPr lang="en-US" altLang="zh-TW" baseline="0" dirty="0"/>
          </a:p>
          <a:p>
            <a:r>
              <a:rPr lang="en-US" altLang="zh-TW" dirty="0"/>
              <a:t>Extend </a:t>
            </a:r>
            <a:r>
              <a:rPr lang="zh-TW" altLang="en-US" dirty="0"/>
              <a:t>延伸</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28</a:t>
            </a:fld>
            <a:endParaRPr lang="zh-TW" altLang="en-US"/>
          </a:p>
        </p:txBody>
      </p:sp>
    </p:spTree>
    <p:extLst>
      <p:ext uri="{BB962C8B-B14F-4D97-AF65-F5344CB8AC3E}">
        <p14:creationId xmlns:p14="http://schemas.microsoft.com/office/powerpoint/2010/main" val="2351449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30</a:t>
            </a:fld>
            <a:endParaRPr lang="zh-TW" altLang="en-US"/>
          </a:p>
        </p:txBody>
      </p:sp>
    </p:spTree>
    <p:extLst>
      <p:ext uri="{BB962C8B-B14F-4D97-AF65-F5344CB8AC3E}">
        <p14:creationId xmlns:p14="http://schemas.microsoft.com/office/powerpoint/2010/main" val="700662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latin typeface="Times New Roman" panose="02020603050405020304" pitchFamily="18" charset="0"/>
                <a:cs typeface="Times New Roman" panose="02020603050405020304" pitchFamily="18" charset="0"/>
              </a:rPr>
              <a:t>Gray-Level Statistics </a:t>
            </a:r>
            <a:r>
              <a:rPr lang="zh-TW" altLang="en-US" sz="1200" dirty="0">
                <a:latin typeface="Times New Roman" panose="02020603050405020304" pitchFamily="18" charset="0"/>
                <a:cs typeface="Times New Roman" panose="02020603050405020304" pitchFamily="18" charset="0"/>
              </a:rPr>
              <a:t>會分三個階段</a:t>
            </a:r>
            <a:endParaRPr lang="en-US" altLang="zh-TW" sz="1200" dirty="0">
              <a:latin typeface="Times New Roman" panose="02020603050405020304" pitchFamily="18" charset="0"/>
              <a:cs typeface="Times New Roman" panose="02020603050405020304" pitchFamily="18" charset="0"/>
            </a:endParaRPr>
          </a:p>
          <a:p>
            <a:endParaRPr lang="en-US" altLang="zh-TW" dirty="0"/>
          </a:p>
          <a:p>
            <a:r>
              <a:rPr lang="zh-TW" altLang="en-US" dirty="0"/>
              <a:t>首先是一階灰階統計量，也就是單個</a:t>
            </a:r>
            <a:r>
              <a:rPr lang="en-US" altLang="zh-TW" dirty="0"/>
              <a:t>pixel</a:t>
            </a:r>
            <a:r>
              <a:rPr lang="zh-TW" altLang="en-US" dirty="0"/>
              <a:t>的灰階拿來做統計</a:t>
            </a:r>
            <a:endParaRPr lang="en-US" altLang="zh-TW" dirty="0"/>
          </a:p>
          <a:p>
            <a:endParaRPr lang="en-US" altLang="zh-TW" dirty="0"/>
          </a:p>
          <a:p>
            <a:r>
              <a:rPr lang="en-US" altLang="zh-TW" dirty="0"/>
              <a:t>ex. </a:t>
            </a:r>
            <a:r>
              <a:rPr lang="zh-TW" altLang="en-US" dirty="0"/>
              <a:t>直方圖、平均、中位數、變異數、標準差</a:t>
            </a:r>
            <a:endParaRPr lang="en-US" altLang="zh-TW" dirty="0"/>
          </a:p>
          <a:p>
            <a:endParaRPr lang="en-US" altLang="zh-TW" dirty="0"/>
          </a:p>
          <a:p>
            <a:r>
              <a:rPr lang="zh-TW" altLang="en-US" dirty="0"/>
              <a:t>但只看單一個</a:t>
            </a:r>
            <a:r>
              <a:rPr lang="en-US" altLang="zh-TW" dirty="0"/>
              <a:t>pixel</a:t>
            </a:r>
            <a:r>
              <a:rPr lang="zh-TW" altLang="en-US" dirty="0"/>
              <a:t>沒辦法做到全觀的分析</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31</a:t>
            </a:fld>
            <a:endParaRPr lang="zh-TW" altLang="en-US"/>
          </a:p>
        </p:txBody>
      </p:sp>
    </p:spTree>
    <p:extLst>
      <p:ext uri="{BB962C8B-B14F-4D97-AF65-F5344CB8AC3E}">
        <p14:creationId xmlns:p14="http://schemas.microsoft.com/office/powerpoint/2010/main" val="3885559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二階灰階統計量</a:t>
            </a:r>
            <a:endParaRPr lang="en-US" altLang="zh-TW" dirty="0"/>
          </a:p>
          <a:p>
            <a:endParaRPr lang="en-US" altLang="zh-TW" dirty="0"/>
          </a:p>
          <a:p>
            <a:r>
              <a:rPr lang="zh-TW" altLang="en-US" dirty="0"/>
              <a:t>針對兩個</a:t>
            </a:r>
            <a:r>
              <a:rPr lang="en-US" altLang="zh-TW" dirty="0"/>
              <a:t>pixel</a:t>
            </a:r>
            <a:r>
              <a:rPr lang="zh-TW" altLang="en-US" dirty="0"/>
              <a:t>間的相關性，</a:t>
            </a:r>
            <a:r>
              <a:rPr lang="en-US" altLang="zh-TW" dirty="0"/>
              <a:t>pixel</a:t>
            </a:r>
            <a:r>
              <a:rPr lang="zh-TW" altLang="en-US" dirty="0"/>
              <a:t>會去看他鄰近的</a:t>
            </a:r>
            <a:r>
              <a:rPr lang="en-US" altLang="zh-TW" dirty="0"/>
              <a:t>pixel</a:t>
            </a:r>
            <a:r>
              <a:rPr lang="zh-TW" altLang="en-US" dirty="0"/>
              <a:t>對於他的相關性</a:t>
            </a:r>
            <a:endParaRPr lang="en-US" altLang="zh-TW" dirty="0"/>
          </a:p>
          <a:p>
            <a:r>
              <a:rPr lang="zh-TW" altLang="en-US" dirty="0"/>
              <a:t>兩個固定相對位置的</a:t>
            </a:r>
            <a:r>
              <a:rPr lang="en-US" altLang="zh-TW" dirty="0"/>
              <a:t>pixel</a:t>
            </a:r>
            <a:r>
              <a:rPr lang="zh-TW" altLang="en-US" dirty="0"/>
              <a:t>，他們聯合的灰階所做的統計</a:t>
            </a:r>
            <a:endParaRPr lang="en-US" altLang="zh-TW" dirty="0"/>
          </a:p>
          <a:p>
            <a:endParaRPr lang="en-US" altLang="zh-TW" dirty="0"/>
          </a:p>
          <a:p>
            <a:r>
              <a:rPr lang="en-US" altLang="zh-TW" dirty="0"/>
              <a:t>E.g.</a:t>
            </a:r>
            <a:r>
              <a:rPr lang="zh-TW" altLang="en-US" dirty="0"/>
              <a:t> 第三章，灰階共生矩陣</a:t>
            </a:r>
            <a:endParaRPr lang="en-US" altLang="zh-TW" dirty="0"/>
          </a:p>
          <a:p>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由共生灰階空間相關性</a:t>
            </a:r>
            <a:r>
              <a:rPr lang="en-US" altLang="zh-TW" dirty="0"/>
              <a:t>:</a:t>
            </a:r>
            <a:r>
              <a:rPr lang="zh-TW" altLang="en-US" dirty="0"/>
              <a:t> 由</a:t>
            </a:r>
            <a:r>
              <a:rPr lang="en-US" altLang="zh-TW" dirty="0"/>
              <a:t>pixel</a:t>
            </a:r>
            <a:r>
              <a:rPr lang="zh-TW" altLang="en-US" dirty="0"/>
              <a:t>灰階共生所產生的紋理特徵</a:t>
            </a:r>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32</a:t>
            </a:fld>
            <a:endParaRPr lang="zh-TW" altLang="en-US"/>
          </a:p>
        </p:txBody>
      </p:sp>
    </p:spTree>
    <p:extLst>
      <p:ext uri="{BB962C8B-B14F-4D97-AF65-F5344CB8AC3E}">
        <p14:creationId xmlns:p14="http://schemas.microsoft.com/office/powerpoint/2010/main" val="4188153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與第三章的 </a:t>
            </a:r>
            <a:r>
              <a:rPr lang="en-US" altLang="zh-TW" dirty="0"/>
              <a:t>Co-Occurrence Matrix</a:t>
            </a:r>
            <a:r>
              <a:rPr lang="zh-TW" altLang="en-US" dirty="0"/>
              <a:t> 相同</a:t>
            </a:r>
            <a:endParaRPr lang="en-US" altLang="zh-TW" dirty="0"/>
          </a:p>
          <a:p>
            <a:endParaRPr lang="en-US" altLang="zh-TW" dirty="0"/>
          </a:p>
          <a:p>
            <a:r>
              <a:rPr lang="zh-TW" altLang="en-US" dirty="0"/>
              <a:t>灰階共生矩陣可以分析相鄰</a:t>
            </a:r>
            <a:r>
              <a:rPr lang="en-US" altLang="zh-TW" dirty="0"/>
              <a:t>(</a:t>
            </a:r>
            <a:r>
              <a:rPr lang="zh-TW" altLang="en-US" dirty="0"/>
              <a:t>左右兩邊</a:t>
            </a:r>
            <a:r>
              <a:rPr lang="en-US" altLang="zh-TW" dirty="0"/>
              <a:t>)</a:t>
            </a:r>
            <a:r>
              <a:rPr lang="zh-TW" altLang="en-US" dirty="0"/>
              <a:t>兩個</a:t>
            </a:r>
            <a:r>
              <a:rPr lang="en-US" altLang="zh-TW" dirty="0"/>
              <a:t>pixel</a:t>
            </a:r>
            <a:r>
              <a:rPr lang="zh-TW" altLang="en-US" dirty="0"/>
              <a:t>之間的關聯：</a:t>
            </a:r>
            <a:endParaRPr lang="en-US" altLang="zh-TW" dirty="0"/>
          </a:p>
          <a:p>
            <a:r>
              <a:rPr lang="zh-TW" altLang="en-US" dirty="0"/>
              <a:t>要運算灰階共生矩陣需先在影像中給定一個距離</a:t>
            </a:r>
            <a:r>
              <a:rPr lang="en-US" altLang="zh-TW" dirty="0"/>
              <a:t>d</a:t>
            </a:r>
            <a:r>
              <a:rPr lang="zh-TW" altLang="en-US" dirty="0"/>
              <a:t>，並給予比較的角度，因為他有</a:t>
            </a:r>
            <a:r>
              <a:rPr lang="en-US" altLang="zh-TW" dirty="0"/>
              <a:t>0</a:t>
            </a:r>
            <a:r>
              <a:rPr lang="zh-TW" altLang="en-US" dirty="0"/>
              <a:t>度、</a:t>
            </a:r>
            <a:r>
              <a:rPr lang="en-US" altLang="zh-TW" dirty="0"/>
              <a:t>45</a:t>
            </a:r>
            <a:r>
              <a:rPr lang="zh-TW" altLang="en-US" dirty="0"/>
              <a:t>度、</a:t>
            </a:r>
            <a:r>
              <a:rPr lang="en-US" altLang="zh-TW" dirty="0"/>
              <a:t>90</a:t>
            </a:r>
            <a:r>
              <a:rPr lang="zh-TW" altLang="en-US" dirty="0"/>
              <a:t>度、</a:t>
            </a:r>
            <a:r>
              <a:rPr lang="en-US" altLang="zh-TW" dirty="0"/>
              <a:t>135</a:t>
            </a:r>
            <a:r>
              <a:rPr lang="zh-TW" altLang="en-US" dirty="0"/>
              <a:t>度</a:t>
            </a:r>
            <a:endParaRPr lang="en-US" altLang="zh-TW" dirty="0"/>
          </a:p>
          <a:p>
            <a:endParaRPr lang="en-US" altLang="zh-TW" dirty="0"/>
          </a:p>
          <a:p>
            <a:r>
              <a:rPr lang="zh-TW" altLang="en-US" dirty="0"/>
              <a:t>先</a:t>
            </a:r>
            <a:r>
              <a:rPr lang="en-US" altLang="zh-TW" dirty="0"/>
              <a:t>given</a:t>
            </a:r>
            <a:r>
              <a:rPr lang="zh-TW" altLang="en-US" dirty="0"/>
              <a:t> </a:t>
            </a:r>
            <a:r>
              <a:rPr lang="en-US" altLang="zh-TW" dirty="0"/>
              <a:t>d</a:t>
            </a:r>
          </a:p>
          <a:p>
            <a:r>
              <a:rPr lang="en-US" altLang="zh-TW" dirty="0"/>
              <a:t>2</a:t>
            </a:r>
            <a:r>
              <a:rPr lang="zh-TW" altLang="en-US" dirty="0"/>
              <a:t>個</a:t>
            </a:r>
            <a:r>
              <a:rPr lang="en-US" altLang="zh-TW" dirty="0"/>
              <a:t>pixel</a:t>
            </a:r>
            <a:r>
              <a:rPr lang="zh-TW" altLang="en-US" dirty="0"/>
              <a:t>距離多遠</a:t>
            </a:r>
            <a:endParaRPr lang="en-US" altLang="zh-TW" dirty="0"/>
          </a:p>
          <a:p>
            <a:r>
              <a:rPr lang="zh-TW" altLang="en-US" dirty="0"/>
              <a:t>還要給角度</a:t>
            </a:r>
            <a:endParaRPr lang="en-US" altLang="zh-TW" dirty="0"/>
          </a:p>
          <a:p>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33</a:t>
            </a:fld>
            <a:endParaRPr lang="zh-TW" altLang="en-US"/>
          </a:p>
        </p:txBody>
      </p:sp>
    </p:spTree>
    <p:extLst>
      <p:ext uri="{BB962C8B-B14F-4D97-AF65-F5344CB8AC3E}">
        <p14:creationId xmlns:p14="http://schemas.microsoft.com/office/powerpoint/2010/main" val="232638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最簡單的例子</a:t>
            </a:r>
            <a:r>
              <a:rPr lang="en-US" altLang="zh-TW" dirty="0"/>
              <a:t>:</a:t>
            </a:r>
          </a:p>
          <a:p>
            <a:r>
              <a:rPr lang="zh-TW" altLang="en-US" dirty="0"/>
              <a:t> 空間上距離是</a:t>
            </a:r>
            <a:r>
              <a:rPr lang="en-US" altLang="zh-TW" dirty="0"/>
              <a:t>1</a:t>
            </a:r>
            <a:r>
              <a:rPr lang="zh-TW" altLang="en-US" dirty="0"/>
              <a:t> 然後是水平的 然後圖上的每個</a:t>
            </a:r>
            <a:r>
              <a:rPr lang="en-US" altLang="zh-TW" dirty="0"/>
              <a:t>(k(x1) l(y1)   </a:t>
            </a:r>
            <a:r>
              <a:rPr lang="zh-TW" altLang="en-US" dirty="0"/>
              <a:t>和 </a:t>
            </a:r>
            <a:r>
              <a:rPr lang="en-US" altLang="zh-TW" dirty="0"/>
              <a:t>m(x2) n(y2) </a:t>
            </a:r>
            <a:r>
              <a:rPr lang="zh-TW" altLang="en-US" dirty="0"/>
              <a:t>就有這些關係</a:t>
            </a:r>
            <a:r>
              <a:rPr lang="en-US" altLang="zh-TW" dirty="0"/>
              <a:t>)</a:t>
            </a:r>
            <a:r>
              <a:rPr lang="zh-TW" altLang="en-US" dirty="0"/>
              <a:t> 。</a:t>
            </a:r>
            <a:endParaRPr lang="en-US" altLang="zh-TW" dirty="0"/>
          </a:p>
          <a:p>
            <a:r>
              <a:rPr lang="zh-TW" altLang="en-US" dirty="0"/>
              <a:t>也就是這張圖上的是</a:t>
            </a:r>
            <a:r>
              <a:rPr lang="en-US" altLang="zh-TW" dirty="0"/>
              <a:t>x y </a:t>
            </a:r>
            <a:r>
              <a:rPr lang="zh-TW" altLang="en-US" dirty="0"/>
              <a:t>座標 而不是最後的矩陣，只是為了解釋一下你要統計這些</a:t>
            </a:r>
            <a:r>
              <a:rPr lang="en-US" altLang="zh-TW" dirty="0"/>
              <a:t>pixel</a:t>
            </a:r>
            <a:r>
              <a:rPr lang="zh-TW" altLang="en-US" dirty="0"/>
              <a:t>之間的關係 </a:t>
            </a:r>
            <a:endParaRPr lang="en-US" altLang="zh-TW" dirty="0"/>
          </a:p>
          <a:p>
            <a:r>
              <a:rPr lang="zh-TW" altLang="en-US" dirty="0"/>
              <a:t>就是過去和回來都要去算。最上面的圖是我們的</a:t>
            </a:r>
            <a:r>
              <a:rPr lang="en-US" altLang="zh-TW" dirty="0"/>
              <a:t>image</a:t>
            </a:r>
            <a:r>
              <a:rPr lang="zh-TW" altLang="en-US" dirty="0"/>
              <a:t>，每一個格子代表著一個</a:t>
            </a:r>
            <a:r>
              <a:rPr lang="en-US" altLang="zh-TW" dirty="0"/>
              <a:t>pixel</a:t>
            </a:r>
            <a:r>
              <a:rPr lang="zh-TW" altLang="en-US" dirty="0"/>
              <a:t>，所以這個是一個</a:t>
            </a:r>
            <a:r>
              <a:rPr lang="en-US" altLang="zh-TW" dirty="0"/>
              <a:t>4*4 pixel</a:t>
            </a:r>
            <a:r>
              <a:rPr lang="zh-TW" altLang="en-US" dirty="0"/>
              <a:t>的</a:t>
            </a:r>
            <a:r>
              <a:rPr lang="en-US" altLang="zh-TW" dirty="0"/>
              <a:t>image</a:t>
            </a:r>
          </a:p>
          <a:p>
            <a:r>
              <a:rPr lang="en-US" altLang="zh-TW" dirty="0"/>
              <a:t>Relationship horizontal</a:t>
            </a:r>
          </a:p>
          <a:p>
            <a:endParaRPr lang="en-US" altLang="zh-TW" dirty="0"/>
          </a:p>
          <a:p>
            <a:r>
              <a:rPr lang="en-US" altLang="zh-TW" dirty="0"/>
              <a:t>x y </a:t>
            </a:r>
            <a:r>
              <a:rPr lang="zh-TW" altLang="en-US" dirty="0"/>
              <a:t>各是</a:t>
            </a:r>
            <a:r>
              <a:rPr lang="en-US" altLang="zh-TW" dirty="0"/>
              <a:t>1~4</a:t>
            </a:r>
          </a:p>
          <a:p>
            <a:endParaRPr lang="en-US" altLang="zh-TW" dirty="0"/>
          </a:p>
          <a:p>
            <a:r>
              <a:rPr lang="en-US" altLang="zh-TW" dirty="0"/>
              <a:t>(d=1)</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34</a:t>
            </a:fld>
            <a:endParaRPr lang="zh-TW" altLang="en-US"/>
          </a:p>
        </p:txBody>
      </p:sp>
    </p:spTree>
    <p:extLst>
      <p:ext uri="{BB962C8B-B14F-4D97-AF65-F5344CB8AC3E}">
        <p14:creationId xmlns:p14="http://schemas.microsoft.com/office/powerpoint/2010/main" val="2925187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找不到比較正規或精確定義</a:t>
            </a:r>
            <a:r>
              <a:rPr lang="en-US" altLang="zh-TW" dirty="0"/>
              <a:t>texture</a:t>
            </a:r>
            <a:r>
              <a:rPr lang="zh-TW" altLang="en-US" dirty="0"/>
              <a:t>的方法</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為什麼呢，如果我們要對</a:t>
            </a:r>
            <a:r>
              <a:rPr lang="en-US" altLang="zh-TW" dirty="0"/>
              <a:t>texture</a:t>
            </a:r>
            <a:r>
              <a:rPr lang="zh-TW" altLang="en-US" dirty="0"/>
              <a:t>做鑑別或分類，會是以</a:t>
            </a:r>
            <a:r>
              <a:rPr lang="en-US" altLang="zh-TW" dirty="0"/>
              <a:t>ad hoc</a:t>
            </a:r>
            <a:r>
              <a:rPr lang="zh-TW" altLang="en-US" dirty="0"/>
              <a:t>的方式，什麼是</a:t>
            </a:r>
            <a:r>
              <a:rPr lang="en-US" altLang="zh-TW" dirty="0"/>
              <a:t>ad hoc</a:t>
            </a:r>
            <a:r>
              <a:rPr lang="zh-TW" altLang="en-US" dirty="0"/>
              <a:t>，就是 </a:t>
            </a:r>
            <a:r>
              <a:rPr lang="en-US" altLang="zh-TW" sz="1200" b="1" dirty="0">
                <a:latin typeface="Times New Roman" panose="02020603050405020304" pitchFamily="18" charset="0"/>
                <a:cs typeface="Times New Roman" panose="02020603050405020304" pitchFamily="18" charset="0"/>
              </a:rPr>
              <a:t>created for a particular purpose only</a:t>
            </a:r>
            <a:r>
              <a:rPr lang="zh-TW" altLang="en-US" sz="1200" b="1" dirty="0">
                <a:latin typeface="Times New Roman" panose="02020603050405020304" pitchFamily="18" charset="0"/>
                <a:cs typeface="Times New Roman" panose="02020603050405020304" pitchFamily="18" charset="0"/>
              </a:rPr>
              <a:t> </a:t>
            </a:r>
            <a:endParaRPr lang="en-US" altLang="zh-TW" sz="1200" b="1" dirty="0">
              <a:latin typeface="Times New Roman" panose="02020603050405020304" pitchFamily="18" charset="0"/>
              <a:cs typeface="Times New Roman" panose="02020603050405020304" pitchFamily="18" charset="0"/>
            </a:endParaRPr>
          </a:p>
          <a:p>
            <a:r>
              <a:rPr lang="zh-TW" altLang="en-US" dirty="0"/>
              <a:t>我們會為了要得到某個結果，而去產生某些方法，去對紋理做分析，所以並沒有一個通用的方法可以針對每個紋理作分析。</a:t>
            </a:r>
            <a:endParaRPr lang="en-US" altLang="zh-TW" dirty="0"/>
          </a:p>
          <a:p>
            <a:endParaRPr lang="en-US" altLang="zh-TW" dirty="0"/>
          </a:p>
          <a:p>
            <a:r>
              <a:rPr lang="zh-TW" altLang="en-US" dirty="0"/>
              <a:t>雖然廣義的紋理辨識技術不存在，但可以對特定目的制定出特定的辨識方式，然而分析紋理的技術仍受限於紋理類別</a:t>
            </a:r>
            <a:endParaRPr lang="en-US" altLang="zh-TW" dirty="0"/>
          </a:p>
          <a:p>
            <a:r>
              <a:rPr lang="en-US" altLang="zh-TW" dirty="0"/>
              <a:t>Ex:”</a:t>
            </a:r>
            <a:r>
              <a:rPr lang="zh-TW" altLang="en-US" dirty="0"/>
              <a:t>辨識地貌紋理的方法</a:t>
            </a:r>
            <a:r>
              <a:rPr lang="en-US" altLang="zh-TW" dirty="0"/>
              <a:t>(</a:t>
            </a:r>
            <a:r>
              <a:rPr lang="zh-TW" altLang="en-US" dirty="0"/>
              <a:t>何種大自然環境，森林、沙漠、雪地</a:t>
            </a:r>
            <a:r>
              <a:rPr lang="en-US" altLang="zh-TW" dirty="0"/>
              <a:t>)”</a:t>
            </a:r>
            <a:r>
              <a:rPr lang="zh-TW" altLang="en-US" dirty="0"/>
              <a:t>用在</a:t>
            </a:r>
            <a:r>
              <a:rPr lang="en-US" altLang="zh-TW" dirty="0"/>
              <a:t>”</a:t>
            </a:r>
            <a:r>
              <a:rPr lang="zh-TW" altLang="en-US" dirty="0"/>
              <a:t>辨識普通照片中的紋理</a:t>
            </a:r>
            <a:r>
              <a:rPr lang="en-US" altLang="zh-TW" dirty="0"/>
              <a:t>(</a:t>
            </a:r>
            <a:r>
              <a:rPr lang="zh-TW" altLang="en-US" dirty="0"/>
              <a:t>人的性別、年紀、胖瘦</a:t>
            </a:r>
            <a:r>
              <a:rPr lang="en-US" altLang="zh-TW" dirty="0"/>
              <a:t>)”</a:t>
            </a:r>
            <a:r>
              <a:rPr lang="zh-TW" altLang="en-US" dirty="0"/>
              <a:t>效果也許就非常差</a:t>
            </a:r>
            <a:endParaRPr lang="en-US" altLang="zh-TW" dirty="0"/>
          </a:p>
          <a:p>
            <a:endParaRPr lang="en-US" altLang="zh-TW" dirty="0"/>
          </a:p>
          <a:p>
            <a:r>
              <a:rPr lang="zh-TW" altLang="en-US" dirty="0"/>
              <a:t>辨認每一種</a:t>
            </a:r>
            <a:r>
              <a:rPr lang="en-US" altLang="zh-TW" dirty="0"/>
              <a:t>texture </a:t>
            </a:r>
            <a:r>
              <a:rPr lang="zh-TW" altLang="en-US" dirty="0"/>
              <a:t>都是一個不一樣的</a:t>
            </a:r>
            <a:r>
              <a:rPr lang="en-US" altLang="zh-TW" dirty="0"/>
              <a:t>model</a:t>
            </a:r>
            <a:r>
              <a:rPr lang="zh-TW" altLang="en-US" dirty="0"/>
              <a:t> 稱為</a:t>
            </a:r>
            <a:r>
              <a:rPr lang="en-US" altLang="zh-TW" dirty="0"/>
              <a:t>ad</a:t>
            </a:r>
            <a:r>
              <a:rPr lang="zh-TW" altLang="en-US" dirty="0"/>
              <a:t> </a:t>
            </a:r>
            <a:r>
              <a:rPr lang="en-US" altLang="zh-TW" dirty="0"/>
              <a:t>hoc</a:t>
            </a:r>
          </a:p>
          <a:p>
            <a:r>
              <a:rPr lang="en-US" altLang="zh-TW" sz="900" dirty="0"/>
              <a:t>Formal </a:t>
            </a:r>
            <a:r>
              <a:rPr lang="zh-TW" altLang="en-US" sz="900" dirty="0"/>
              <a:t>正規的</a:t>
            </a:r>
            <a:endParaRPr lang="en-US" altLang="zh-TW" sz="900" dirty="0"/>
          </a:p>
          <a:p>
            <a:r>
              <a:rPr lang="en-US" altLang="zh-TW" sz="900" dirty="0"/>
              <a:t>Approach </a:t>
            </a:r>
            <a:r>
              <a:rPr lang="zh-TW" altLang="en-US" sz="900" dirty="0"/>
              <a:t>方法</a:t>
            </a:r>
            <a:endParaRPr lang="en-US" altLang="zh-TW" sz="900" dirty="0"/>
          </a:p>
          <a:p>
            <a:r>
              <a:rPr lang="en-US" altLang="zh-TW" sz="900" dirty="0"/>
              <a:t>Precise </a:t>
            </a:r>
            <a:r>
              <a:rPr lang="zh-TW" altLang="en-US" sz="900" dirty="0"/>
              <a:t>精準的</a:t>
            </a:r>
            <a:endParaRPr lang="en-US" altLang="zh-TW" sz="900" dirty="0"/>
          </a:p>
          <a:p>
            <a:r>
              <a:rPr lang="en-US" altLang="zh-TW" sz="900" dirty="0"/>
              <a:t>Ad hoc.</a:t>
            </a:r>
            <a:r>
              <a:rPr lang="zh-TW" altLang="en-US" sz="900" dirty="0"/>
              <a:t>特別的 </a:t>
            </a:r>
            <a:r>
              <a:rPr lang="en-US" altLang="zh-TW" sz="900" dirty="0"/>
              <a:t>(</a:t>
            </a:r>
            <a:r>
              <a:rPr lang="zh-TW" altLang="en-US" sz="900" dirty="0"/>
              <a:t>專門</a:t>
            </a:r>
            <a:r>
              <a:rPr lang="en-US" altLang="zh-TW" sz="900" dirty="0"/>
              <a:t>)</a:t>
            </a:r>
          </a:p>
          <a:p>
            <a:r>
              <a:rPr lang="en-US" altLang="zh-TW" sz="900" dirty="0"/>
              <a:t>For</a:t>
            </a:r>
            <a:r>
              <a:rPr lang="en-US" altLang="zh-TW" sz="900" baseline="0" dirty="0"/>
              <a:t> the most part</a:t>
            </a:r>
            <a:r>
              <a:rPr lang="zh-TW" altLang="en-US" sz="900" baseline="0" dirty="0"/>
              <a:t> 主要的</a:t>
            </a:r>
            <a:r>
              <a:rPr lang="en-US" altLang="zh-TW" sz="900" baseline="0" dirty="0"/>
              <a:t> </a:t>
            </a:r>
            <a:endParaRPr lang="en-US" altLang="zh-TW" sz="900" dirty="0"/>
          </a:p>
          <a:p>
            <a:endParaRPr lang="zh-TW" altLang="en-US" dirty="0"/>
          </a:p>
        </p:txBody>
      </p:sp>
      <p:sp>
        <p:nvSpPr>
          <p:cNvPr id="4" name="投影片編號版面配置區 3"/>
          <p:cNvSpPr>
            <a:spLocks noGrp="1"/>
          </p:cNvSpPr>
          <p:nvPr>
            <p:ph type="sldNum" sz="quarter" idx="5"/>
          </p:nvPr>
        </p:nvSpPr>
        <p:spPr/>
        <p:txBody>
          <a:bodyPr/>
          <a:lstStyle/>
          <a:p>
            <a:fld id="{7E609475-1550-4951-8791-E144F78FF4CC}" type="slidenum">
              <a:rPr lang="zh-TW" altLang="en-US" smtClean="0"/>
              <a:t>5</a:t>
            </a:fld>
            <a:endParaRPr lang="zh-TW" altLang="en-US"/>
          </a:p>
        </p:txBody>
      </p:sp>
    </p:spTree>
    <p:extLst>
      <p:ext uri="{BB962C8B-B14F-4D97-AF65-F5344CB8AC3E}">
        <p14:creationId xmlns:p14="http://schemas.microsoft.com/office/powerpoint/2010/main" val="2692834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Function </a:t>
            </a:r>
            <a:r>
              <a:rPr lang="zh-TW" altLang="en-US" dirty="0"/>
              <a:t>表示 </a:t>
            </a:r>
            <a:r>
              <a:rPr lang="en-US" altLang="zh-TW" dirty="0"/>
              <a:t>0</a:t>
            </a:r>
            <a:r>
              <a:rPr lang="zh-TW" altLang="en-US" dirty="0"/>
              <a:t>度 </a:t>
            </a:r>
            <a:r>
              <a:rPr lang="en-US" altLang="zh-TW" dirty="0"/>
              <a:t>&amp;</a:t>
            </a:r>
            <a:r>
              <a:rPr lang="zh-TW" altLang="en-US" dirty="0"/>
              <a:t> </a:t>
            </a:r>
            <a:r>
              <a:rPr lang="en-US" altLang="zh-TW" dirty="0"/>
              <a:t>45</a:t>
            </a:r>
            <a:r>
              <a:rPr lang="zh-TW" altLang="en-US" dirty="0"/>
              <a:t>度</a:t>
            </a:r>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35</a:t>
            </a:fld>
            <a:endParaRPr lang="zh-TW" altLang="en-US"/>
          </a:p>
        </p:txBody>
      </p:sp>
    </p:spTree>
    <p:extLst>
      <p:ext uri="{BB962C8B-B14F-4D97-AF65-F5344CB8AC3E}">
        <p14:creationId xmlns:p14="http://schemas.microsoft.com/office/powerpoint/2010/main" val="350710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Function </a:t>
            </a:r>
            <a:r>
              <a:rPr lang="zh-TW" altLang="en-US" dirty="0"/>
              <a:t>表示 </a:t>
            </a:r>
            <a:r>
              <a:rPr lang="en-US" altLang="zh-TW" dirty="0"/>
              <a:t>90</a:t>
            </a:r>
            <a:r>
              <a:rPr lang="zh-TW" altLang="en-US" dirty="0"/>
              <a:t>度 </a:t>
            </a:r>
            <a:r>
              <a:rPr lang="en-US" altLang="zh-TW" dirty="0"/>
              <a:t>&amp;</a:t>
            </a:r>
            <a:r>
              <a:rPr lang="zh-TW" altLang="en-US" dirty="0"/>
              <a:t> </a:t>
            </a:r>
            <a:r>
              <a:rPr lang="en-US" altLang="zh-TW" dirty="0"/>
              <a:t>135</a:t>
            </a:r>
            <a:r>
              <a:rPr lang="zh-TW" altLang="en-US" dirty="0"/>
              <a:t>度</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36</a:t>
            </a:fld>
            <a:endParaRPr lang="zh-TW" altLang="en-US"/>
          </a:p>
        </p:txBody>
      </p:sp>
    </p:spTree>
    <p:extLst>
      <p:ext uri="{BB962C8B-B14F-4D97-AF65-F5344CB8AC3E}">
        <p14:creationId xmlns:p14="http://schemas.microsoft.com/office/powerpoint/2010/main" val="42440404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舉例建立四個角度 </a:t>
            </a:r>
            <a:r>
              <a:rPr lang="en-US" altLang="zh-TW" dirty="0"/>
              <a:t>d=1 </a:t>
            </a:r>
            <a:r>
              <a:rPr lang="zh-TW" altLang="en-US" dirty="0"/>
              <a:t>的 </a:t>
            </a:r>
            <a:r>
              <a:rPr lang="en-US" altLang="zh-TW" dirty="0"/>
              <a:t>Co-Occurrence Matrix</a:t>
            </a:r>
            <a:endParaRPr lang="zh-TW" altLang="en-US" dirty="0"/>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37</a:t>
            </a:fld>
            <a:endParaRPr lang="zh-TW" altLang="en-US"/>
          </a:p>
        </p:txBody>
      </p:sp>
    </p:spTree>
    <p:extLst>
      <p:ext uri="{BB962C8B-B14F-4D97-AF65-F5344CB8AC3E}">
        <p14:creationId xmlns:p14="http://schemas.microsoft.com/office/powerpoint/2010/main" val="12947025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a:t>Co-Occurrence Matrix</a:t>
            </a:r>
            <a:r>
              <a:rPr lang="zh-TW" altLang="en-US" sz="1200" dirty="0"/>
              <a:t>的差異</a:t>
            </a:r>
            <a:endParaRPr lang="en-US" altLang="zh-TW" sz="1200" dirty="0"/>
          </a:p>
          <a:p>
            <a:endParaRPr lang="en-US" altLang="zh-TW" sz="1200" dirty="0"/>
          </a:p>
          <a:p>
            <a:r>
              <a:rPr lang="zh-TW" altLang="zh-TW" dirty="0"/>
              <a:t>灰度差異概率</a:t>
            </a:r>
            <a:endParaRPr lang="en-US" altLang="zh-TW" sz="1200" dirty="0"/>
          </a:p>
          <a:p>
            <a:endParaRPr lang="en-US" altLang="zh-TW" dirty="0"/>
          </a:p>
          <a:p>
            <a:r>
              <a:rPr lang="zh-TW" altLang="en-US" dirty="0"/>
              <a:t>一張圖上所有</a:t>
            </a:r>
            <a:r>
              <a:rPr lang="en-US" altLang="zh-TW" dirty="0"/>
              <a:t>intensity</a:t>
            </a:r>
            <a:r>
              <a:rPr lang="en-US" altLang="zh-TW" baseline="0" dirty="0"/>
              <a:t> </a:t>
            </a:r>
            <a:r>
              <a:rPr lang="zh-TW" altLang="en-US" baseline="0" dirty="0"/>
              <a:t>相差為</a:t>
            </a:r>
            <a:r>
              <a:rPr lang="en-US" altLang="zh-TW" baseline="0" dirty="0"/>
              <a:t>d</a:t>
            </a:r>
            <a:r>
              <a:rPr lang="zh-TW" altLang="en-US" baseline="0" dirty="0"/>
              <a:t>的這些</a:t>
            </a:r>
            <a:r>
              <a:rPr lang="en-US" altLang="zh-TW" baseline="0" dirty="0"/>
              <a:t>pixel</a:t>
            </a:r>
            <a:r>
              <a:rPr lang="zh-TW" altLang="en-US" baseline="0" dirty="0"/>
              <a:t> </a:t>
            </a:r>
            <a:r>
              <a:rPr lang="en-US" altLang="zh-TW" baseline="0" dirty="0"/>
              <a:t>pair</a:t>
            </a:r>
            <a:r>
              <a:rPr lang="zh-TW" altLang="en-US" baseline="0" dirty="0"/>
              <a:t>做</a:t>
            </a:r>
            <a:r>
              <a:rPr lang="en-US" altLang="zh-TW" baseline="0" dirty="0"/>
              <a:t>co-occurrence</a:t>
            </a:r>
            <a:r>
              <a:rPr lang="zh-TW" altLang="en-US" baseline="0" dirty="0"/>
              <a:t>後再累加的結果</a:t>
            </a:r>
            <a:endParaRPr lang="en-US" altLang="zh-TW" baseline="0" dirty="0"/>
          </a:p>
          <a:p>
            <a:endParaRPr lang="en-US" altLang="zh-TW" baseline="0" dirty="0"/>
          </a:p>
          <a:p>
            <a:r>
              <a:rPr lang="en-US" altLang="zh-TW" baseline="0" dirty="0"/>
              <a:t>If d=2</a:t>
            </a:r>
          </a:p>
          <a:p>
            <a:r>
              <a:rPr lang="en-US" altLang="zh-TW" baseline="0" dirty="0" err="1"/>
              <a:t>i</a:t>
            </a:r>
            <a:r>
              <a:rPr lang="en-US" altLang="zh-TW" baseline="0" dirty="0"/>
              <a:t>=2 j=0</a:t>
            </a:r>
          </a:p>
          <a:p>
            <a:r>
              <a:rPr lang="en-US" altLang="zh-TW" baseline="0" dirty="0" err="1"/>
              <a:t>i</a:t>
            </a:r>
            <a:r>
              <a:rPr lang="en-US" altLang="zh-TW" baseline="0" dirty="0"/>
              <a:t>=3 j=1</a:t>
            </a:r>
          </a:p>
          <a:p>
            <a:endParaRPr lang="en-US" altLang="zh-TW" baseline="0" dirty="0"/>
          </a:p>
          <a:p>
            <a:endParaRPr lang="en-US" altLang="zh-TW" baseline="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38</a:t>
            </a:fld>
            <a:endParaRPr lang="zh-TW" altLang="en-US"/>
          </a:p>
        </p:txBody>
      </p:sp>
    </p:spTree>
    <p:extLst>
      <p:ext uri="{BB962C8B-B14F-4D97-AF65-F5344CB8AC3E}">
        <p14:creationId xmlns:p14="http://schemas.microsoft.com/office/powerpoint/2010/main" val="28886486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左邊顆粒大 </a:t>
            </a:r>
            <a:r>
              <a:rPr lang="en-US" altLang="zh-TW" dirty="0"/>
              <a:t>d</a:t>
            </a:r>
            <a:r>
              <a:rPr lang="zh-TW" altLang="en-US" dirty="0"/>
              <a:t>小時 </a:t>
            </a:r>
            <a:r>
              <a:rPr lang="en-US" altLang="zh-TW" dirty="0"/>
              <a:t>p(d)</a:t>
            </a:r>
            <a:r>
              <a:rPr lang="zh-TW" altLang="en-US" dirty="0"/>
              <a:t>大</a:t>
            </a:r>
            <a:endParaRPr lang="en-US" altLang="zh-TW" dirty="0"/>
          </a:p>
          <a:p>
            <a:endParaRPr lang="en-US" altLang="zh-TW" dirty="0"/>
          </a:p>
          <a:p>
            <a:r>
              <a:rPr lang="zh-TW" altLang="en-US" dirty="0"/>
              <a:t>反之 相反</a:t>
            </a:r>
            <a:endParaRPr lang="en-US" altLang="zh-TW" dirty="0"/>
          </a:p>
          <a:p>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0</a:t>
            </a:r>
            <a:r>
              <a:rPr lang="zh-TW" altLang="en-US" dirty="0"/>
              <a:t>是黑 </a:t>
            </a:r>
            <a:r>
              <a:rPr lang="en-US" altLang="zh-TW" dirty="0"/>
              <a:t>1</a:t>
            </a:r>
            <a:r>
              <a:rPr lang="zh-TW" altLang="en-US" dirty="0"/>
              <a:t>是白</a:t>
            </a:r>
            <a:endParaRPr lang="en-US" altLang="zh-TW" dirty="0"/>
          </a:p>
          <a:p>
            <a:endParaRPr lang="en-US" altLang="zh-TW" dirty="0"/>
          </a:p>
          <a:p>
            <a:r>
              <a:rPr lang="en-US" altLang="zh-TW" dirty="0"/>
              <a:t>Coarse</a:t>
            </a:r>
            <a:r>
              <a:rPr lang="zh-TW" altLang="en-US" dirty="0"/>
              <a:t>之矩陣之</a:t>
            </a:r>
            <a:r>
              <a:rPr lang="en-US" altLang="zh-TW" dirty="0"/>
              <a:t>P(0)</a:t>
            </a:r>
            <a:r>
              <a:rPr lang="zh-TW" altLang="en-US" dirty="0"/>
              <a:t>值會大於</a:t>
            </a:r>
            <a:r>
              <a:rPr lang="en-US" altLang="zh-TW" dirty="0"/>
              <a:t>fine</a:t>
            </a:r>
            <a:r>
              <a:rPr lang="zh-TW" altLang="en-US" dirty="0"/>
              <a:t>的</a:t>
            </a:r>
            <a:endParaRPr lang="en-US" altLang="zh-TW"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39</a:t>
            </a:fld>
            <a:endParaRPr lang="en-US"/>
          </a:p>
        </p:txBody>
      </p:sp>
    </p:spTree>
    <p:extLst>
      <p:ext uri="{BB962C8B-B14F-4D97-AF65-F5344CB8AC3E}">
        <p14:creationId xmlns:p14="http://schemas.microsoft.com/office/powerpoint/2010/main" val="4059530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粗糙紋理的小對比度</a:t>
            </a:r>
            <a:r>
              <a:rPr lang="en-US" altLang="zh-TW" sz="1200" b="0" i="0" kern="1200" dirty="0">
                <a:solidFill>
                  <a:schemeClr val="tx1"/>
                </a:solidFill>
                <a:effectLst/>
                <a:latin typeface="+mn-lt"/>
                <a:ea typeface="+mn-ea"/>
                <a:cs typeface="+mn-cs"/>
              </a:rPr>
              <a:t>d</a:t>
            </a:r>
            <a:r>
              <a:rPr lang="zh-TW" altLang="en-US" sz="1200" b="0" i="0" kern="1200" dirty="0">
                <a:solidFill>
                  <a:schemeClr val="tx1"/>
                </a:solidFill>
                <a:effectLst/>
                <a:latin typeface="+mn-lt"/>
                <a:ea typeface="+mn-ea"/>
                <a:cs typeface="+mn-cs"/>
              </a:rPr>
              <a:t>的可能性比精細紋理的大得多。</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zh-TW" altLang="en-US" dirty="0"/>
              <a:t>左邊顆粒大</a:t>
            </a:r>
            <a:r>
              <a:rPr lang="en-US" altLang="zh-TW" dirty="0"/>
              <a:t>:</a:t>
            </a:r>
            <a:r>
              <a:rPr lang="zh-TW" altLang="en-US" dirty="0"/>
              <a:t> </a:t>
            </a:r>
            <a:r>
              <a:rPr lang="en-US" altLang="zh-TW" dirty="0"/>
              <a:t>d</a:t>
            </a:r>
            <a:r>
              <a:rPr lang="zh-TW" altLang="en-US" dirty="0"/>
              <a:t>小時 </a:t>
            </a:r>
            <a:r>
              <a:rPr lang="en-US" altLang="zh-TW" dirty="0"/>
              <a:t>p(d)</a:t>
            </a:r>
            <a:r>
              <a:rPr lang="zh-TW" altLang="en-US" dirty="0"/>
              <a:t>大</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右邊顆粒小</a:t>
            </a:r>
            <a:r>
              <a:rPr lang="en-US" altLang="zh-TW" dirty="0"/>
              <a:t>:</a:t>
            </a:r>
            <a:r>
              <a:rPr lang="zh-TW" altLang="en-US" dirty="0"/>
              <a:t> </a:t>
            </a:r>
            <a:r>
              <a:rPr lang="en-US" altLang="zh-TW" dirty="0"/>
              <a:t>d</a:t>
            </a:r>
            <a:r>
              <a:rPr lang="zh-TW" altLang="en-US" dirty="0"/>
              <a:t>大時 </a:t>
            </a:r>
            <a:r>
              <a:rPr lang="en-US" altLang="zh-TW" dirty="0"/>
              <a:t>p(d)</a:t>
            </a:r>
            <a:r>
              <a:rPr lang="zh-TW" altLang="en-US" dirty="0"/>
              <a:t>大</a:t>
            </a:r>
            <a:endParaRPr lang="en-US" altLang="zh-TW" dirty="0"/>
          </a:p>
          <a:p>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0</a:t>
            </a:r>
            <a:r>
              <a:rPr lang="zh-TW" altLang="en-US" dirty="0"/>
              <a:t>是黑 </a:t>
            </a:r>
            <a:r>
              <a:rPr lang="en-US" altLang="zh-TW" dirty="0"/>
              <a:t>1</a:t>
            </a:r>
            <a:r>
              <a:rPr lang="zh-TW" altLang="en-US" dirty="0"/>
              <a:t>是白</a:t>
            </a:r>
            <a:endParaRPr lang="en-US" altLang="zh-TW" dirty="0"/>
          </a:p>
          <a:p>
            <a:endParaRPr lang="en-US" altLang="zh-TW" dirty="0"/>
          </a:p>
          <a:p>
            <a:r>
              <a:rPr lang="zh-TW" altLang="en-US" dirty="0"/>
              <a:t>區分粗糙還是精細的第一個方法</a:t>
            </a:r>
            <a:endParaRPr lang="en-US" altLang="zh-TW"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40</a:t>
            </a:fld>
            <a:endParaRPr lang="en-US"/>
          </a:p>
        </p:txBody>
      </p:sp>
    </p:spTree>
    <p:extLst>
      <p:ext uri="{BB962C8B-B14F-4D97-AF65-F5344CB8AC3E}">
        <p14:creationId xmlns:p14="http://schemas.microsoft.com/office/powerpoint/2010/main" val="19712786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好處</a:t>
            </a:r>
            <a:endParaRPr lang="en-US" altLang="zh-TW" dirty="0"/>
          </a:p>
          <a:p>
            <a:r>
              <a:rPr lang="zh-TW" altLang="en-US" dirty="0"/>
              <a:t>是固定的，不用因為不同</a:t>
            </a:r>
            <a:r>
              <a:rPr lang="en-US" altLang="zh-TW" dirty="0"/>
              <a:t>texture</a:t>
            </a:r>
            <a:r>
              <a:rPr lang="zh-TW" altLang="en-US" dirty="0"/>
              <a:t>改變算法</a:t>
            </a:r>
          </a:p>
          <a:p>
            <a:r>
              <a:rPr lang="zh-TW" altLang="en-US" dirty="0"/>
              <a:t>使用灰階的空間相互關係來描述紋理。</a:t>
            </a:r>
          </a:p>
          <a:p>
            <a:endParaRPr lang="zh-TW" altLang="en-US" dirty="0"/>
          </a:p>
          <a:p>
            <a:r>
              <a:rPr lang="zh-TW" altLang="en-US" dirty="0"/>
              <a:t>弱點</a:t>
            </a:r>
          </a:p>
          <a:p>
            <a:pPr marL="228600" indent="-228600">
              <a:buAutoNum type="arabicPeriod"/>
            </a:pPr>
            <a:r>
              <a:rPr lang="zh-TW" altLang="en-US" dirty="0"/>
              <a:t>無法利用灰階 </a:t>
            </a:r>
            <a:r>
              <a:rPr lang="en-US" altLang="zh-TW" sz="1200" dirty="0">
                <a:latin typeface="Times New Roman" panose="02020603050405020304" pitchFamily="18" charset="0"/>
                <a:cs typeface="Times New Roman" panose="02020603050405020304" pitchFamily="18" charset="0"/>
              </a:rPr>
              <a:t>primitive</a:t>
            </a:r>
            <a:r>
              <a:rPr lang="zh-TW" altLang="en-US" sz="1200" dirty="0">
                <a:latin typeface="Times New Roman" panose="02020603050405020304" pitchFamily="18" charset="0"/>
                <a:cs typeface="Times New Roman" panose="02020603050405020304" pitchFamily="18" charset="0"/>
              </a:rPr>
              <a:t> </a:t>
            </a:r>
            <a:r>
              <a:rPr lang="en-US" altLang="zh-TW" sz="1200" dirty="0">
                <a:latin typeface="Times New Roman" panose="02020603050405020304" pitchFamily="18" charset="0"/>
                <a:cs typeface="Times New Roman" panose="02020603050405020304" pitchFamily="18" charset="0"/>
              </a:rPr>
              <a:t>(</a:t>
            </a:r>
            <a:r>
              <a:rPr lang="zh-TW" altLang="en-US" dirty="0"/>
              <a:t>圖元</a:t>
            </a:r>
            <a:r>
              <a:rPr lang="en-US" altLang="zh-TW" dirty="0"/>
              <a:t>)</a:t>
            </a:r>
            <a:r>
              <a:rPr lang="zh-TW" altLang="en-US" dirty="0"/>
              <a:t> 的</a:t>
            </a:r>
            <a:r>
              <a:rPr lang="zh-TW" altLang="en-US" b="1" dirty="0"/>
              <a:t>形狀</a:t>
            </a:r>
            <a:r>
              <a:rPr lang="zh-TW" altLang="en-US" dirty="0"/>
              <a:t>方面去做分析，他只有</a:t>
            </a:r>
            <a:r>
              <a:rPr lang="en-US" altLang="zh-TW" dirty="0"/>
              <a:t>pixel</a:t>
            </a:r>
            <a:r>
              <a:rPr lang="zh-TW" altLang="en-US" dirty="0"/>
              <a:t>彼此之間的關係而已。</a:t>
            </a:r>
            <a:endParaRPr lang="en-US" altLang="zh-TW" dirty="0"/>
          </a:p>
          <a:p>
            <a:pPr marL="228600" indent="-228600">
              <a:buAutoNum type="arabicPeriod"/>
            </a:pPr>
            <a:r>
              <a:rPr lang="zh-TW" altLang="en-US" dirty="0"/>
              <a:t>對於由</a:t>
            </a:r>
            <a:r>
              <a:rPr lang="zh-TW" altLang="en-US" b="1" dirty="0"/>
              <a:t>大面積 </a:t>
            </a:r>
            <a:r>
              <a:rPr lang="en-US" altLang="zh-TW" sz="1200" dirty="0">
                <a:latin typeface="Times New Roman" panose="02020603050405020304" pitchFamily="18" charset="0"/>
                <a:cs typeface="Times New Roman" panose="02020603050405020304" pitchFamily="18" charset="0"/>
              </a:rPr>
              <a:t>primitive</a:t>
            </a:r>
            <a:r>
              <a:rPr lang="zh-TW" altLang="en-US" sz="1200" dirty="0">
                <a:latin typeface="Times New Roman" panose="02020603050405020304" pitchFamily="18" charset="0"/>
                <a:cs typeface="Times New Roman" panose="02020603050405020304" pitchFamily="18" charset="0"/>
              </a:rPr>
              <a:t> </a:t>
            </a:r>
            <a:r>
              <a:rPr lang="en-US" altLang="zh-TW" sz="1200" dirty="0">
                <a:latin typeface="Times New Roman" panose="02020603050405020304" pitchFamily="18" charset="0"/>
                <a:cs typeface="Times New Roman" panose="02020603050405020304" pitchFamily="18" charset="0"/>
              </a:rPr>
              <a:t>(</a:t>
            </a:r>
            <a:r>
              <a:rPr lang="zh-TW" altLang="en-US" dirty="0"/>
              <a:t>圖元</a:t>
            </a:r>
            <a:r>
              <a:rPr lang="en-US" altLang="zh-TW" dirty="0"/>
              <a:t>)</a:t>
            </a:r>
            <a:r>
              <a:rPr lang="zh-TW" altLang="en-US" dirty="0"/>
              <a:t> 組成的紋理或是</a:t>
            </a:r>
            <a:r>
              <a:rPr lang="en-US" altLang="zh-TW" b="1" dirty="0"/>
              <a:t>primitive</a:t>
            </a:r>
            <a:r>
              <a:rPr lang="zh-TW" altLang="en-US" b="1" dirty="0"/>
              <a:t>不是單一</a:t>
            </a:r>
            <a:r>
              <a:rPr lang="en-US" altLang="zh-TW" b="1" dirty="0"/>
              <a:t>pixel</a:t>
            </a:r>
            <a:r>
              <a:rPr lang="zh-TW" altLang="en-US" dirty="0"/>
              <a:t>的類型不太能很好地分析。</a:t>
            </a:r>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41</a:t>
            </a:fld>
            <a:endParaRPr lang="zh-TW" altLang="en-US"/>
          </a:p>
        </p:txBody>
      </p:sp>
    </p:spTree>
    <p:extLst>
      <p:ext uri="{BB962C8B-B14F-4D97-AF65-F5344CB8AC3E}">
        <p14:creationId xmlns:p14="http://schemas.microsoft.com/office/powerpoint/2010/main" val="6707241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廣義灰階空間相關模型</a:t>
            </a:r>
            <a:endParaRPr lang="en-US" altLang="zh-TW" dirty="0"/>
          </a:p>
          <a:p>
            <a:endParaRPr lang="en-US" altLang="zh-TW" dirty="0"/>
          </a:p>
          <a:p>
            <a:r>
              <a:rPr lang="zh-TW" altLang="en-US" dirty="0"/>
              <a:t>前面所提的是考慮兩個</a:t>
            </a:r>
            <a:r>
              <a:rPr lang="en-US" altLang="zh-TW" dirty="0"/>
              <a:t>pixel</a:t>
            </a:r>
            <a:r>
              <a:rPr lang="zh-TW" altLang="en-US" dirty="0"/>
              <a:t>的關係，這邊是一次看更多</a:t>
            </a:r>
            <a:r>
              <a:rPr lang="en-US" altLang="zh-TW" dirty="0"/>
              <a:t>pixel</a:t>
            </a:r>
          </a:p>
          <a:p>
            <a:r>
              <a:rPr lang="zh-TW" altLang="en-US" dirty="0"/>
              <a:t>接著利用聯合機率分布納入更多</a:t>
            </a:r>
            <a:r>
              <a:rPr lang="en-US" altLang="zh-TW" dirty="0"/>
              <a:t>pixels</a:t>
            </a:r>
            <a:r>
              <a:rPr lang="zh-TW" altLang="en-US" dirty="0"/>
              <a:t>間的資訊</a:t>
            </a:r>
          </a:p>
          <a:p>
            <a:endParaRPr lang="en-US" altLang="zh-TW" dirty="0"/>
          </a:p>
          <a:p>
            <a:r>
              <a:rPr lang="zh-TW" altLang="en-US" dirty="0"/>
              <a:t>右下角這個就是一個描述</a:t>
            </a:r>
            <a:r>
              <a:rPr lang="en-US" altLang="zh-TW" dirty="0"/>
              <a:t>5</a:t>
            </a:r>
            <a:r>
              <a:rPr lang="zh-TW" altLang="en-US" dirty="0"/>
              <a:t>*</a:t>
            </a:r>
            <a:r>
              <a:rPr lang="en-US" altLang="zh-TW" dirty="0"/>
              <a:t>5</a:t>
            </a:r>
            <a:r>
              <a:rPr lang="zh-TW" altLang="en-US" dirty="0"/>
              <a:t>的機率分布的圖</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43</a:t>
            </a:fld>
            <a:endParaRPr lang="zh-TW" altLang="en-US"/>
          </a:p>
        </p:txBody>
      </p:sp>
    </p:spTree>
    <p:extLst>
      <p:ext uri="{BB962C8B-B14F-4D97-AF65-F5344CB8AC3E}">
        <p14:creationId xmlns:p14="http://schemas.microsoft.com/office/powerpoint/2010/main" val="33229782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44</a:t>
            </a:fld>
            <a:endParaRPr lang="zh-TW" altLang="en-US"/>
          </a:p>
        </p:txBody>
      </p:sp>
    </p:spTree>
    <p:extLst>
      <p:ext uri="{BB962C8B-B14F-4D97-AF65-F5344CB8AC3E}">
        <p14:creationId xmlns:p14="http://schemas.microsoft.com/office/powerpoint/2010/main" val="16662463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前面是</a:t>
            </a:r>
            <a:r>
              <a:rPr lang="en-US" altLang="zh-TW" dirty="0"/>
              <a:t>pixel</a:t>
            </a:r>
            <a:r>
              <a:rPr lang="zh-TW" altLang="en-US" dirty="0"/>
              <a:t>與</a:t>
            </a:r>
            <a:r>
              <a:rPr lang="en-US" altLang="zh-TW" dirty="0"/>
              <a:t>pixel</a:t>
            </a:r>
            <a:r>
              <a:rPr lang="zh-TW" altLang="en-US" dirty="0"/>
              <a:t>的關係</a:t>
            </a:r>
            <a:endParaRPr lang="en-US" altLang="zh-TW" dirty="0"/>
          </a:p>
          <a:p>
            <a:r>
              <a:rPr lang="zh-TW" altLang="en-US" dirty="0"/>
              <a:t>此處分析 </a:t>
            </a:r>
            <a:r>
              <a:rPr lang="en-US" altLang="zh-TW" dirty="0"/>
              <a:t>primitive </a:t>
            </a:r>
            <a:r>
              <a:rPr lang="zh-TW" altLang="en-US" dirty="0"/>
              <a:t>跟 </a:t>
            </a:r>
            <a:r>
              <a:rPr lang="en-US" altLang="zh-TW" dirty="0"/>
              <a:t>primitive</a:t>
            </a:r>
            <a:r>
              <a:rPr lang="zh-TW" altLang="en-US" dirty="0"/>
              <a:t>之間的關係</a:t>
            </a:r>
            <a:endParaRPr lang="en-US" altLang="zh-TW" dirty="0"/>
          </a:p>
          <a:p>
            <a:r>
              <a:rPr lang="zh-TW" altLang="en-US" dirty="0"/>
              <a:t>根據一個群體跟一個群體去分析，會比較清楚了解</a:t>
            </a:r>
            <a:r>
              <a:rPr lang="en-US" altLang="zh-TW" dirty="0"/>
              <a:t>image</a:t>
            </a:r>
            <a:r>
              <a:rPr lang="zh-TW" altLang="en-US" dirty="0"/>
              <a:t>有一個怎麼樣的特性</a:t>
            </a:r>
            <a:endParaRPr lang="en-US" altLang="zh-TW" dirty="0"/>
          </a:p>
          <a:p>
            <a:r>
              <a:rPr lang="en-US" altLang="zh-TW" dirty="0"/>
              <a:t>Primitive</a:t>
            </a:r>
            <a:r>
              <a:rPr lang="zh-TW" altLang="en-US" dirty="0"/>
              <a:t>的部分就是具有相同屬性的</a:t>
            </a:r>
            <a:r>
              <a:rPr lang="en-US" altLang="zh-TW" dirty="0"/>
              <a:t>pixel</a:t>
            </a:r>
            <a:r>
              <a:rPr lang="zh-TW" altLang="en-US" dirty="0"/>
              <a:t>所成的最大集合</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若比較</a:t>
            </a:r>
            <a:r>
              <a:rPr lang="en-US" altLang="zh-TW" dirty="0"/>
              <a:t>primitive</a:t>
            </a:r>
            <a:r>
              <a:rPr lang="zh-TW" altLang="en-US" dirty="0"/>
              <a:t>之間的關聯會增加分析的完整性</a:t>
            </a:r>
          </a:p>
          <a:p>
            <a:endParaRPr lang="en-US" altLang="zh-TW" dirty="0"/>
          </a:p>
          <a:p>
            <a:endParaRPr lang="en-US" altLang="zh-TW" dirty="0"/>
          </a:p>
          <a:p>
            <a:r>
              <a:rPr lang="en-US" altLang="zh-TW" dirty="0"/>
              <a:t>PPT</a:t>
            </a:r>
            <a:r>
              <a:rPr lang="zh-TW" altLang="en-US" dirty="0"/>
              <a:t>內容</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dirty="0"/>
              <a:t>強大的紋理量度考慮到了紋理基元之間而不是像素之間的共現。 </a:t>
            </a:r>
            <a:endParaRPr lang="en-US" altLang="zh-TW" dirty="0"/>
          </a:p>
          <a:p>
            <a:r>
              <a:rPr lang="zh-TW" altLang="zh-TW" dirty="0"/>
              <a:t>使用</a:t>
            </a:r>
            <a:r>
              <a:rPr lang="en-US" altLang="zh-TW" sz="1200" dirty="0">
                <a:latin typeface="Times New Roman" panose="02020603050405020304" pitchFamily="18" charset="0"/>
                <a:cs typeface="Times New Roman" panose="02020603050405020304" pitchFamily="18" charset="0"/>
              </a:rPr>
              <a:t>primitives</a:t>
            </a:r>
            <a:r>
              <a:rPr lang="zh-TW" altLang="zh-TW" dirty="0"/>
              <a:t>是具有特定屬性的</a:t>
            </a:r>
            <a:r>
              <a:rPr lang="en-US" altLang="zh-TW" sz="1200" dirty="0">
                <a:latin typeface="Times New Roman" panose="02020603050405020304" pitchFamily="18" charset="0"/>
                <a:cs typeface="Times New Roman" panose="02020603050405020304" pitchFamily="18" charset="0"/>
              </a:rPr>
              <a:t>pixels</a:t>
            </a:r>
            <a:r>
              <a:rPr lang="zh-TW" altLang="en-US" sz="1200" dirty="0">
                <a:latin typeface="Times New Roman" panose="02020603050405020304" pitchFamily="18" charset="0"/>
                <a:cs typeface="Times New Roman" panose="02020603050405020304" pitchFamily="18" charset="0"/>
              </a:rPr>
              <a:t>最大聯集組成</a:t>
            </a:r>
            <a:r>
              <a:rPr lang="zh-TW" altLang="zh-TW" dirty="0"/>
              <a:t>。</a:t>
            </a:r>
            <a:endParaRPr lang="en-US" altLang="zh-TW" dirty="0"/>
          </a:p>
          <a:p>
            <a:r>
              <a:rPr lang="en-US" altLang="zh-TW" b="0" i="0" dirty="0">
                <a:solidFill>
                  <a:srgbClr val="252525"/>
                </a:solidFill>
                <a:effectLst/>
                <a:latin typeface="Roboto" panose="020B0604020202020204" pitchFamily="2" charset="0"/>
              </a:rPr>
              <a:t>(</a:t>
            </a:r>
            <a:r>
              <a:rPr lang="zh-TW" altLang="en-US" b="0" i="0" dirty="0">
                <a:solidFill>
                  <a:srgbClr val="252525"/>
                </a:solidFill>
                <a:effectLst/>
                <a:latin typeface="Roboto" panose="020B0604020202020204" pitchFamily="2" charset="0"/>
              </a:rPr>
              <a:t>使用具有特定屬性的最大連接像素集的圖元非常有用。</a:t>
            </a:r>
            <a:r>
              <a:rPr lang="en-US" altLang="zh-TW" b="0" i="0" dirty="0">
                <a:solidFill>
                  <a:srgbClr val="252525"/>
                </a:solidFill>
                <a:effectLst/>
                <a:latin typeface="Roboto" panose="020B0604020202020204" pitchFamily="2" charset="0"/>
              </a:rPr>
              <a:t>)</a:t>
            </a:r>
            <a:endParaRPr lang="en-US" altLang="zh-TW" dirty="0"/>
          </a:p>
          <a:p>
            <a:r>
              <a:rPr lang="zh-TW" altLang="en-US" dirty="0"/>
              <a:t>若比較</a:t>
            </a:r>
            <a:r>
              <a:rPr lang="en-US" altLang="zh-TW" dirty="0"/>
              <a:t>primitive</a:t>
            </a:r>
            <a:r>
              <a:rPr lang="zh-TW" altLang="en-US" dirty="0"/>
              <a:t>之間的關聯會增加分析的完整性</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45</a:t>
            </a:fld>
            <a:endParaRPr lang="zh-TW" altLang="en-US"/>
          </a:p>
        </p:txBody>
      </p:sp>
    </p:spTree>
    <p:extLst>
      <p:ext uri="{BB962C8B-B14F-4D97-AF65-F5344CB8AC3E}">
        <p14:creationId xmlns:p14="http://schemas.microsoft.com/office/powerpoint/2010/main" val="3875505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既然沒有定義，那該怎麼</a:t>
            </a:r>
            <a:r>
              <a:rPr lang="en-US" altLang="zh-TW" dirty="0"/>
              <a:t>”</a:t>
            </a:r>
            <a:r>
              <a:rPr lang="zh-TW" altLang="en-US" dirty="0"/>
              <a:t>描述</a:t>
            </a:r>
            <a:r>
              <a:rPr lang="en-US" altLang="zh-TW" dirty="0"/>
              <a:t>”</a:t>
            </a:r>
            <a:r>
              <a:rPr lang="zh-TW" altLang="en-US" dirty="0"/>
              <a:t>紋理</a:t>
            </a:r>
            <a:r>
              <a:rPr lang="en-US" altLang="zh-TW" dirty="0"/>
              <a:t>??</a:t>
            </a:r>
          </a:p>
          <a:p>
            <a:pPr marL="171450" indent="-171450">
              <a:buFontTx/>
              <a:buChar char="-"/>
            </a:pPr>
            <a:r>
              <a:rPr lang="zh-TW" altLang="en-US" dirty="0"/>
              <a:t>他會服從一些屬性。</a:t>
            </a:r>
            <a:r>
              <a:rPr lang="en-US" altLang="zh-TW" dirty="0"/>
              <a:t>(</a:t>
            </a:r>
            <a:r>
              <a:rPr lang="zh-TW" altLang="en-US" dirty="0"/>
              <a:t>影像的各式各樣統計數值 </a:t>
            </a:r>
            <a:r>
              <a:rPr lang="en-US" altLang="zh-TW" dirty="0"/>
              <a:t>(ex.</a:t>
            </a:r>
            <a:r>
              <a:rPr lang="en-US" altLang="zh-TW" baseline="0" dirty="0"/>
              <a:t> local</a:t>
            </a:r>
            <a:r>
              <a:rPr lang="zh-TW" altLang="en-US" baseline="0" dirty="0"/>
              <a:t>的</a:t>
            </a:r>
            <a:r>
              <a:rPr lang="en-US" altLang="zh-TW" baseline="0" dirty="0"/>
              <a:t>variation</a:t>
            </a:r>
            <a:r>
              <a:rPr lang="zh-TW" altLang="en-US" baseline="0" dirty="0"/>
              <a:t>大致相同等等</a:t>
            </a:r>
            <a:r>
              <a:rPr lang="en-US" altLang="zh-TW" baseline="0" dirty="0"/>
              <a:t>)</a:t>
            </a:r>
            <a:r>
              <a:rPr lang="zh-TW" altLang="en-US" baseline="0" dirty="0"/>
              <a:t> 、符合特定的排列方式</a:t>
            </a:r>
            <a:r>
              <a:rPr lang="en-US" altLang="zh-TW" baseline="0" dirty="0"/>
              <a:t>)</a:t>
            </a:r>
            <a:endParaRPr lang="en-US" altLang="zh-TW"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zh-TW" altLang="en-US" dirty="0"/>
              <a:t>類似的結構不斷重複</a:t>
            </a:r>
            <a:r>
              <a:rPr lang="en-US" altLang="zh-TW" dirty="0"/>
              <a:t>(ex.</a:t>
            </a:r>
            <a:r>
              <a:rPr lang="zh-TW" altLang="en-US" dirty="0"/>
              <a:t>一個黑點被其他六個黑點圍起來、兩層磚頭交錯排列，位差半個磚頭</a:t>
            </a:r>
            <a:r>
              <a:rPr lang="en-US" altLang="zh-TW" dirty="0"/>
              <a:t>)</a:t>
            </a:r>
          </a:p>
          <a:p>
            <a:pPr marL="171450" indent="-171450">
              <a:buFontTx/>
              <a:buChar char="-"/>
            </a:pPr>
            <a:r>
              <a:rPr lang="zh-TW" altLang="en-US" dirty="0"/>
              <a:t>可能含有某些程度上的隨機性</a:t>
            </a:r>
            <a:r>
              <a:rPr lang="en-US" altLang="zh-TW" dirty="0"/>
              <a:t>(ex.</a:t>
            </a:r>
            <a:r>
              <a:rPr lang="zh-TW" altLang="en-US" dirty="0"/>
              <a:t>木頭紋路並不是整塊都一至、磚頭大小不一</a:t>
            </a:r>
            <a:r>
              <a:rPr lang="en-US" altLang="zh-TW" dirty="0"/>
              <a:t>)</a:t>
            </a:r>
            <a:endParaRPr lang="zh-TW" altLang="en-US" dirty="0"/>
          </a:p>
          <a:p>
            <a:endParaRPr lang="en-US" altLang="zh-TW" dirty="0"/>
          </a:p>
          <a:p>
            <a:r>
              <a:rPr lang="en-US" altLang="zh-TW" dirty="0"/>
              <a:t>Obey </a:t>
            </a:r>
            <a:r>
              <a:rPr lang="zh-TW" altLang="en-US" dirty="0"/>
              <a:t>服從 一些屬性 </a:t>
            </a:r>
            <a:endParaRPr lang="en-US" altLang="zh-TW" dirty="0"/>
          </a:p>
          <a:p>
            <a:r>
              <a:rPr lang="en-US" altLang="zh-TW" dirty="0"/>
              <a:t>(</a:t>
            </a:r>
            <a:r>
              <a:rPr lang="zh-TW" altLang="en-US" dirty="0"/>
              <a:t>某些區塊一職重複</a:t>
            </a:r>
            <a:r>
              <a:rPr lang="en-US" altLang="zh-TW" dirty="0"/>
              <a:t>)</a:t>
            </a:r>
          </a:p>
          <a:p>
            <a:r>
              <a:rPr lang="en-US" altLang="zh-TW" dirty="0"/>
              <a:t>Degree </a:t>
            </a:r>
            <a:r>
              <a:rPr lang="zh-TW" altLang="en-US" dirty="0"/>
              <a:t>程度 </a:t>
            </a:r>
            <a:r>
              <a:rPr lang="en-US" altLang="zh-TW" dirty="0"/>
              <a:t>(</a:t>
            </a:r>
            <a:r>
              <a:rPr lang="zh-TW" altLang="en-US" dirty="0"/>
              <a:t>左一</a:t>
            </a:r>
            <a:r>
              <a:rPr lang="en-US" altLang="zh-TW" dirty="0"/>
              <a:t>)</a:t>
            </a:r>
            <a:r>
              <a:rPr lang="zh-TW" altLang="en-US" dirty="0"/>
              <a:t> </a:t>
            </a:r>
          </a:p>
          <a:p>
            <a:endParaRPr lang="zh-TW" altLang="en-US" dirty="0"/>
          </a:p>
        </p:txBody>
      </p:sp>
      <p:sp>
        <p:nvSpPr>
          <p:cNvPr id="4" name="投影片編號版面配置區 3"/>
          <p:cNvSpPr>
            <a:spLocks noGrp="1"/>
          </p:cNvSpPr>
          <p:nvPr>
            <p:ph type="sldNum" sz="quarter" idx="5"/>
          </p:nvPr>
        </p:nvSpPr>
        <p:spPr/>
        <p:txBody>
          <a:bodyPr/>
          <a:lstStyle/>
          <a:p>
            <a:fld id="{7E609475-1550-4951-8791-E144F78FF4CC}" type="slidenum">
              <a:rPr lang="zh-TW" altLang="en-US" smtClean="0"/>
              <a:t>6</a:t>
            </a:fld>
            <a:endParaRPr lang="zh-TW" altLang="en-US"/>
          </a:p>
        </p:txBody>
      </p:sp>
    </p:spTree>
    <p:extLst>
      <p:ext uri="{BB962C8B-B14F-4D97-AF65-F5344CB8AC3E}">
        <p14:creationId xmlns:p14="http://schemas.microsoft.com/office/powerpoint/2010/main" val="28441410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第一步需要建立完善的</a:t>
            </a:r>
            <a:r>
              <a:rPr lang="en-US" altLang="zh-TW" dirty="0"/>
              <a:t>primitive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TW" altLang="zh-TW" dirty="0"/>
              <a:t>其他屬性包括形狀的度量，或其局部屬性的變化。 </a:t>
            </a:r>
            <a:endParaRPr lang="en-US" altLang="zh-TW" dirty="0"/>
          </a:p>
          <a:p>
            <a:r>
              <a:rPr lang="zh-TW" altLang="zh-TW" dirty="0"/>
              <a:t>連接的組件 </a:t>
            </a:r>
            <a:endParaRPr lang="en-US" altLang="zh-TW" dirty="0"/>
          </a:p>
          <a:p>
            <a:r>
              <a:rPr lang="zh-TW" altLang="zh-TW" dirty="0"/>
              <a:t>升序/降序組件 </a:t>
            </a:r>
            <a:endParaRPr lang="en-US" altLang="zh-TW" dirty="0"/>
          </a:p>
          <a:p>
            <a:r>
              <a:rPr lang="zh-TW" altLang="zh-TW" dirty="0"/>
              <a:t>鞍座組件 </a:t>
            </a:r>
            <a:endParaRPr lang="en-US" altLang="zh-TW" dirty="0"/>
          </a:p>
          <a:p>
            <a:r>
              <a:rPr lang="zh-TW" altLang="zh-TW" dirty="0"/>
              <a:t>相對最大\最小分量 </a:t>
            </a:r>
            <a:endParaRPr lang="en-US" altLang="zh-TW" dirty="0"/>
          </a:p>
          <a:p>
            <a:r>
              <a:rPr lang="zh-TW" altLang="zh-TW" dirty="0"/>
              <a:t>中心軸組件</a:t>
            </a:r>
            <a:endParaRPr lang="en-US" altLang="zh-TW" dirty="0"/>
          </a:p>
          <a:p>
            <a:endParaRPr lang="en-US" altLang="zh-TW" dirty="0"/>
          </a:p>
          <a:p>
            <a:r>
              <a:rPr lang="zh-TW" altLang="en-US" dirty="0"/>
              <a:t>都可以作為</a:t>
            </a:r>
            <a:r>
              <a:rPr lang="en-US" altLang="zh-TW" dirty="0"/>
              <a:t>primitive</a:t>
            </a:r>
            <a:r>
              <a:rPr lang="zh-TW" altLang="en-US" dirty="0"/>
              <a:t>的選取方式</a:t>
            </a:r>
            <a:endParaRPr lang="en-US" altLang="zh-TW" dirty="0"/>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46</a:t>
            </a:fld>
            <a:endParaRPr lang="zh-TW" altLang="en-US"/>
          </a:p>
        </p:txBody>
      </p:sp>
    </p:spTree>
    <p:extLst>
      <p:ext uri="{BB962C8B-B14F-4D97-AF65-F5344CB8AC3E}">
        <p14:creationId xmlns:p14="http://schemas.microsoft.com/office/powerpoint/2010/main" val="8663668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選完</a:t>
            </a:r>
            <a:r>
              <a:rPr lang="en-US" altLang="zh-TW" dirty="0"/>
              <a:t>primitive</a:t>
            </a:r>
            <a:r>
              <a:rPr lang="zh-TW" altLang="en-US" dirty="0"/>
              <a:t>之後會得到</a:t>
            </a:r>
            <a:r>
              <a:rPr lang="en-US" altLang="zh-TW" dirty="0"/>
              <a:t>primitive</a:t>
            </a:r>
            <a:r>
              <a:rPr lang="zh-TW" altLang="en-US" dirty="0"/>
              <a:t>的一些性質</a:t>
            </a:r>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會得到 </a:t>
            </a:r>
            <a:r>
              <a:rPr lang="en-US" altLang="zh-TW" sz="1200" dirty="0">
                <a:latin typeface="Times New Roman" panose="02020603050405020304" pitchFamily="18" charset="0"/>
                <a:cs typeface="Times New Roman" panose="02020603050405020304" pitchFamily="18" charset="0"/>
              </a:rPr>
              <a:t>a list of primitives</a:t>
            </a:r>
            <a:r>
              <a:rPr lang="zh-TW" altLang="en-US" sz="1200" dirty="0">
                <a:latin typeface="Times New Roman" panose="02020603050405020304" pitchFamily="18" charset="0"/>
                <a:cs typeface="Times New Roman" panose="02020603050405020304" pitchFamily="18" charset="0"/>
              </a:rPr>
              <a:t> 還有中心座標跟屬性</a:t>
            </a:r>
            <a:endParaRPr lang="en-US" altLang="zh-TW" sz="1200" dirty="0">
              <a:latin typeface="Times New Roman" panose="02020603050405020304" pitchFamily="18" charset="0"/>
              <a:cs typeface="Times New Roman" panose="02020603050405020304" pitchFamily="18" charset="0"/>
            </a:endParaRPr>
          </a:p>
          <a:p>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47</a:t>
            </a:fld>
            <a:endParaRPr lang="zh-TW" altLang="en-US"/>
          </a:p>
        </p:txBody>
      </p:sp>
    </p:spTree>
    <p:extLst>
      <p:ext uri="{BB962C8B-B14F-4D97-AF65-F5344CB8AC3E}">
        <p14:creationId xmlns:p14="http://schemas.microsoft.com/office/powerpoint/2010/main" val="33199037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r>
                  <a:rPr lang="zh-TW" altLang="en-US" dirty="0"/>
                  <a:t>把</a:t>
                </a:r>
                <a:r>
                  <a:rPr lang="en-US" altLang="zh-TW" dirty="0"/>
                  <a:t>primitive</a:t>
                </a:r>
                <a:r>
                  <a:rPr lang="zh-TW" altLang="en-US" dirty="0"/>
                  <a:t>跟屬性都分析好之後，接下來要做運算</a:t>
                </a:r>
                <a:endParaRPr lang="en-US" altLang="zh-TW" dirty="0"/>
              </a:p>
              <a:p>
                <a:r>
                  <a:rPr lang="zh-TW" altLang="en-US" dirty="0"/>
                  <a:t>先定義參數</a:t>
                </a:r>
                <a:endParaRPr lang="en-US" altLang="zh-TW" dirty="0"/>
              </a:p>
              <a:p>
                <a:endParaRPr lang="en-US" altLang="zh-TW" dirty="0"/>
              </a:p>
              <a:p>
                <a:r>
                  <a:rPr lang="en-US" altLang="zh-TW" dirty="0"/>
                  <a:t>Q</a:t>
                </a:r>
                <a:r>
                  <a:rPr lang="zh-TW" altLang="en-US" dirty="0"/>
                  <a:t> </a:t>
                </a:r>
                <a:r>
                  <a:rPr lang="en-US" altLang="zh-TW" dirty="0"/>
                  <a:t>set {primitive1, primmitive2, ….}</a:t>
                </a:r>
                <a:r>
                  <a:rPr lang="zh-TW" altLang="en-US" dirty="0"/>
                  <a:t> </a:t>
                </a:r>
                <a:r>
                  <a:rPr lang="en-US" altLang="zh-TW" dirty="0"/>
                  <a:t>(Q</a:t>
                </a:r>
                <a:r>
                  <a:rPr lang="zh-TW" altLang="en-US" dirty="0"/>
                  <a:t>是</a:t>
                </a:r>
                <a:r>
                  <a:rPr lang="en-US" altLang="zh-TW" dirty="0" err="1"/>
                  <a:t>primitiv</a:t>
                </a:r>
                <a:r>
                  <a:rPr lang="zh-TW" altLang="en-US" dirty="0"/>
                  <a:t>的</a:t>
                </a:r>
                <a:r>
                  <a:rPr lang="en-US" altLang="zh-TW" dirty="0"/>
                  <a:t>set)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T set {f(Q1)=</a:t>
                </a:r>
                <a:r>
                  <a:rPr lang="en-US" altLang="zh-TW" sz="1200" dirty="0">
                    <a:latin typeface="Times New Roman" panose="02020603050405020304" pitchFamily="18" charset="0"/>
                    <a:cs typeface="Times New Roman" panose="02020603050405020304" pitchFamily="18" charset="0"/>
                  </a:rPr>
                  <a:t>properties</a:t>
                </a:r>
                <a:r>
                  <a:rPr lang="en-US" altLang="zh-TW" dirty="0"/>
                  <a:t>, f(Q2)=</a:t>
                </a:r>
                <a:r>
                  <a:rPr lang="en-US" altLang="zh-TW" sz="1200" dirty="0">
                    <a:latin typeface="Times New Roman" panose="02020603050405020304" pitchFamily="18" charset="0"/>
                    <a:cs typeface="Times New Roman" panose="02020603050405020304" pitchFamily="18" charset="0"/>
                  </a:rPr>
                  <a:t>properties</a:t>
                </a:r>
                <a:r>
                  <a:rPr lang="en-US" altLang="zh-TW" dirty="0"/>
                  <a:t>, ….}</a:t>
                </a:r>
                <a:r>
                  <a:rPr lang="zh-TW" altLang="en-US" dirty="0"/>
                  <a:t> </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F(Q1)=</a:t>
                </a:r>
                <a:r>
                  <a:rPr lang="en-US" altLang="zh-TW" sz="1200" dirty="0">
                    <a:latin typeface="Times New Roman" panose="02020603050405020304" pitchFamily="18" charset="0"/>
                    <a:cs typeface="Times New Roman" panose="02020603050405020304" pitchFamily="18" charset="0"/>
                  </a:rPr>
                  <a:t>properties=t1</a:t>
                </a:r>
                <a:endParaRPr lang="en-US" altLang="zh-TW" dirty="0"/>
              </a:p>
              <a:p>
                <a:r>
                  <a:rPr lang="en-US" altLang="zh-TW" dirty="0"/>
                  <a:t>F function</a:t>
                </a:r>
                <a:r>
                  <a:rPr lang="en-US" altLang="zh-TW" baseline="0" dirty="0"/>
                  <a:t> </a:t>
                </a:r>
                <a:r>
                  <a:rPr lang="en-US" altLang="zh-TW" baseline="0" dirty="0">
                    <a:sym typeface="Wingdings" panose="05000000000000000000" pitchFamily="2" charset="2"/>
                  </a:rPr>
                  <a:t></a:t>
                </a:r>
                <a:r>
                  <a:rPr lang="zh-TW" altLang="en-US" baseline="0" dirty="0">
                    <a:sym typeface="Wingdings" panose="05000000000000000000" pitchFamily="2" charset="2"/>
                  </a:rPr>
                  <a:t>針對</a:t>
                </a:r>
                <a:r>
                  <a:rPr lang="en-US" altLang="zh-TW" baseline="0" dirty="0">
                    <a:sym typeface="Wingdings" panose="05000000000000000000" pitchFamily="2" charset="2"/>
                  </a:rPr>
                  <a:t>Q</a:t>
                </a:r>
                <a:r>
                  <a:rPr lang="zh-TW" altLang="en-US" baseline="0" dirty="0">
                    <a:sym typeface="Wingdings" panose="05000000000000000000" pitchFamily="2" charset="2"/>
                  </a:rPr>
                  <a:t>做統一處理 </a:t>
                </a:r>
                <a:r>
                  <a:rPr lang="en-US" altLang="zh-TW" baseline="0" dirty="0">
                    <a:sym typeface="Wingdings" panose="05000000000000000000" pitchFamily="2" charset="2"/>
                  </a:rPr>
                  <a:t>(</a:t>
                </a:r>
                <a:r>
                  <a:rPr lang="zh-TW" altLang="en-US" baseline="0" dirty="0">
                    <a:sym typeface="Wingdings" panose="05000000000000000000" pitchFamily="2" charset="2"/>
                  </a:rPr>
                  <a:t>計算平均亮度</a:t>
                </a:r>
                <a:r>
                  <a:rPr lang="en-US" altLang="zh-TW" baseline="0" dirty="0">
                    <a:sym typeface="Wingdings" panose="05000000000000000000" pitchFamily="2" charset="2"/>
                  </a:rPr>
                  <a:t>)</a:t>
                </a:r>
              </a:p>
              <a:p>
                <a:r>
                  <a:rPr lang="en-US" altLang="zh-TW" baseline="0" dirty="0">
                    <a:sym typeface="Wingdings" panose="05000000000000000000" pitchFamily="2" charset="2"/>
                  </a:rPr>
                  <a:t>S </a:t>
                </a:r>
                <a:r>
                  <a:rPr lang="zh-TW" altLang="en-US" baseline="0" dirty="0">
                    <a:sym typeface="Wingdings" panose="05000000000000000000" pitchFamily="2" charset="2"/>
                  </a:rPr>
                  <a:t>空間中的關係或者說距離 </a:t>
                </a:r>
                <a:r>
                  <a:rPr lang="en-US" altLang="zh-TW" baseline="0" dirty="0">
                    <a:sym typeface="Wingdings" panose="05000000000000000000" pitchFamily="2" charset="2"/>
                  </a:rPr>
                  <a:t>(</a:t>
                </a:r>
                <a:r>
                  <a:rPr lang="en-US" altLang="zh-TW" dirty="0"/>
                  <a:t>primitive1</a:t>
                </a:r>
                <a:r>
                  <a:rPr lang="zh-TW" altLang="en-US" dirty="0"/>
                  <a:t>的中心 與 </a:t>
                </a:r>
                <a:r>
                  <a:rPr lang="en-US" altLang="zh-TW" dirty="0"/>
                  <a:t>primmitive2</a:t>
                </a:r>
                <a:r>
                  <a:rPr lang="zh-TW" altLang="en-US" dirty="0"/>
                  <a:t>的中心距離差異</a:t>
                </a:r>
                <a:r>
                  <a:rPr lang="en-US" altLang="zh-TW" baseline="0" dirty="0">
                    <a:sym typeface="Wingdings" panose="05000000000000000000" pitchFamily="2" charset="2"/>
                  </a:rPr>
                  <a:t>)</a:t>
                </a:r>
                <a:r>
                  <a:rPr lang="zh-TW" altLang="en-US" baseline="0" dirty="0">
                    <a:sym typeface="Wingdings" panose="05000000000000000000" pitchFamily="2" charset="2"/>
                  </a:rPr>
                  <a:t> </a:t>
                </a:r>
                <a:r>
                  <a:rPr lang="en-US" altLang="zh-TW" dirty="0"/>
                  <a:t>primitive1, primitive2</a:t>
                </a:r>
                <a:r>
                  <a:rPr lang="zh-TW" altLang="en-US" dirty="0"/>
                  <a:t>可以表示為兩種不同的石頭</a:t>
                </a:r>
                <a:endParaRPr lang="en-US" altLang="zh-TW" dirty="0"/>
              </a:p>
              <a:p>
                <a:r>
                  <a:rPr lang="en-US" altLang="zh-TW" dirty="0"/>
                  <a:t>#</a:t>
                </a:r>
                <a:r>
                  <a:rPr lang="en-US" altLang="zh-TW" baseline="0" dirty="0"/>
                  <a:t> number of </a:t>
                </a:r>
              </a:p>
              <a:p>
                <a:r>
                  <a:rPr lang="zh-TW" altLang="en-US" baseline="0" dirty="0"/>
                  <a:t>比較</a:t>
                </a:r>
                <a:r>
                  <a:rPr lang="en-US" altLang="zh-TW" baseline="0" dirty="0"/>
                  <a:t>P(t1, t2) = q1</a:t>
                </a:r>
                <a:r>
                  <a:rPr lang="zh-TW" altLang="en-US" baseline="0" dirty="0"/>
                  <a:t>與</a:t>
                </a:r>
                <a:r>
                  <a:rPr lang="en-US" altLang="zh-TW" baseline="0" dirty="0"/>
                  <a:t>q2</a:t>
                </a:r>
                <a:r>
                  <a:rPr lang="zh-TW" altLang="en-US" baseline="0" dirty="0"/>
                  <a:t>屬於某空間距離後滿足</a:t>
                </a:r>
                <a:r>
                  <a:rPr lang="en-US" altLang="zh-TW" baseline="0" dirty="0"/>
                  <a:t>f(q1)=t1</a:t>
                </a:r>
                <a:r>
                  <a:rPr lang="zh-TW" altLang="en-US" baseline="0" dirty="0"/>
                  <a:t>且</a:t>
                </a:r>
                <a:r>
                  <a:rPr lang="en-US" altLang="zh-TW" baseline="0" dirty="0"/>
                  <a:t>f(q2)=t2/</a:t>
                </a:r>
                <a:r>
                  <a:rPr lang="zh-TW" altLang="en-US" baseline="0" dirty="0"/>
                  <a:t>空間中的距離 </a:t>
                </a:r>
                <a:endParaRPr lang="en-US" altLang="zh-TW" baseline="0" dirty="0"/>
              </a:p>
              <a:p>
                <a:r>
                  <a:rPr lang="en-US" altLang="zh-TW" dirty="0"/>
                  <a:t>t1</a:t>
                </a:r>
                <a:r>
                  <a:rPr lang="en-US" altLang="zh-TW" baseline="0" dirty="0"/>
                  <a:t> t2 </a:t>
                </a:r>
                <a:r>
                  <a:rPr lang="zh-TW" altLang="en-US" baseline="0" dirty="0"/>
                  <a:t>在</a:t>
                </a:r>
                <a:r>
                  <a:rPr lang="en-US" altLang="zh-TW" baseline="0" dirty="0"/>
                  <a:t>S</a:t>
                </a:r>
                <a:r>
                  <a:rPr lang="zh-TW" altLang="en-US" baseline="0" dirty="0"/>
                  <a:t>空間中，滿足條件的</a:t>
                </a:r>
                <a:r>
                  <a:rPr lang="zh-TW" altLang="en-US" dirty="0"/>
                  <a:t>比率有多少</a:t>
                </a:r>
                <a:endParaRPr lang="en-US" altLang="zh-TW" dirty="0"/>
              </a:p>
              <a:p>
                <a:endParaRPr lang="en-US" altLang="zh-TW" baseline="0" dirty="0"/>
              </a:p>
            </p:txBody>
          </p:sp>
        </mc:Choice>
        <mc:Fallback xmlns="">
          <p:sp>
            <p:nvSpPr>
              <p:cNvPr id="3" name="備忘稿版面配置區 2"/>
              <p:cNvSpPr>
                <a:spLocks noGrp="1"/>
              </p:cNvSpPr>
              <p:nvPr>
                <p:ph type="body" idx="1"/>
              </p:nvPr>
            </p:nvSpPr>
            <p:spPr/>
            <p:txBody>
              <a:bodyPr/>
              <a:lstStyle/>
              <a:p>
                <a:r>
                  <a:rPr lang="en-US" altLang="zh-TW" dirty="0"/>
                  <a:t>S: </a:t>
                </a:r>
                <a:r>
                  <a:rPr lang="zh-TW" altLang="en-US" dirty="0"/>
                  <a:t>滿足某種空間關係的</a:t>
                </a:r>
                <a:r>
                  <a:rPr lang="en-US" altLang="zh-TW" dirty="0"/>
                  <a:t>primitive</a:t>
                </a:r>
                <a:r>
                  <a:rPr lang="zh-TW" altLang="en-US" dirty="0"/>
                  <a:t>，例如兩個 </a:t>
                </a:r>
                <a:r>
                  <a:rPr lang="en-US" altLang="zh-TW" dirty="0"/>
                  <a:t>primitive </a:t>
                </a:r>
                <a:r>
                  <a:rPr lang="zh-TW" altLang="en-US" dirty="0"/>
                  <a:t>的距離為</a:t>
                </a:r>
                <a:r>
                  <a:rPr lang="en-US" altLang="zh-TW" dirty="0"/>
                  <a:t>5</a:t>
                </a:r>
                <a:r>
                  <a:rPr lang="zh-TW" altLang="en-US" dirty="0"/>
                  <a:t>單位。</a:t>
                </a:r>
                <a:r>
                  <a:rPr lang="en-US" altLang="zh-TW" dirty="0"/>
                  <a:t>f()</a:t>
                </a:r>
                <a:r>
                  <a:rPr lang="zh-TW" altLang="en-US" dirty="0"/>
                  <a:t>可以是測亮度的</a:t>
                </a:r>
                <a:r>
                  <a:rPr lang="en-US" altLang="zh-TW" dirty="0"/>
                  <a:t>function</a:t>
                </a:r>
                <a:r>
                  <a:rPr lang="zh-TW" altLang="en-US" dirty="0"/>
                  <a:t>。 </a:t>
                </a:r>
                <a:r>
                  <a:rPr lang="en-US" altLang="zh-TW" dirty="0"/>
                  <a:t>f(q1)</a:t>
                </a:r>
                <a:r>
                  <a:rPr lang="zh-TW" altLang="en-US" dirty="0"/>
                  <a:t>表示是</a:t>
                </a:r>
                <a:r>
                  <a:rPr lang="en-US" altLang="zh-TW" dirty="0"/>
                  <a:t>primitive q1</a:t>
                </a:r>
                <a:r>
                  <a:rPr lang="zh-TW" altLang="en-US" dirty="0"/>
                  <a:t>的亮度</a:t>
                </a:r>
                <a:r>
                  <a:rPr lang="en-US" altLang="zh-TW" dirty="0"/>
                  <a:t> f(q2)</a:t>
                </a:r>
                <a:r>
                  <a:rPr lang="zh-TW" altLang="en-US" dirty="0"/>
                  <a:t>表示是</a:t>
                </a:r>
                <a:r>
                  <a:rPr lang="en-US" altLang="zh-TW" dirty="0"/>
                  <a:t>primitive q2</a:t>
                </a:r>
                <a:r>
                  <a:rPr lang="zh-TW" altLang="en-US" dirty="0"/>
                  <a:t>的亮度。若 </a:t>
                </a:r>
                <a:r>
                  <a:rPr lang="en-US" altLang="zh-TW" dirty="0"/>
                  <a:t>t1 </a:t>
                </a:r>
                <a:r>
                  <a:rPr lang="zh-TW" altLang="en-US" dirty="0"/>
                  <a:t>是亮度</a:t>
                </a:r>
                <a:r>
                  <a:rPr lang="en-US" altLang="zh-TW" dirty="0"/>
                  <a:t>=</a:t>
                </a:r>
                <a:r>
                  <a:rPr lang="zh-TW" altLang="en-US" dirty="0"/>
                  <a:t> </a:t>
                </a:r>
                <a:r>
                  <a:rPr lang="en-US" altLang="zh-TW" dirty="0"/>
                  <a:t>50</a:t>
                </a:r>
                <a:r>
                  <a:rPr lang="zh-TW" altLang="en-US" dirty="0"/>
                  <a:t>， </a:t>
                </a:r>
                <a:r>
                  <a:rPr lang="en-US" altLang="zh-TW" dirty="0"/>
                  <a:t>t2 </a:t>
                </a:r>
                <a:r>
                  <a:rPr lang="zh-TW" altLang="en-US" dirty="0"/>
                  <a:t>表示是亮度</a:t>
                </a:r>
                <a:r>
                  <a:rPr lang="en-US" altLang="zh-TW" dirty="0"/>
                  <a:t>=100</a:t>
                </a:r>
                <a:r>
                  <a:rPr lang="zh-TW" altLang="en-US" dirty="0"/>
                  <a:t>。整個式子表示是</a:t>
                </a:r>
                <a:r>
                  <a:rPr lang="en-US" altLang="zh-TW" dirty="0"/>
                  <a:t>number of(</a:t>
                </a:r>
                <a:r>
                  <a:rPr lang="zh-TW" altLang="en-US" dirty="0"/>
                  <a:t>亮度是</a:t>
                </a:r>
                <a:r>
                  <a:rPr lang="en-US" altLang="zh-TW" dirty="0"/>
                  <a:t>50</a:t>
                </a:r>
                <a:r>
                  <a:rPr lang="zh-TW" altLang="en-US" dirty="0"/>
                  <a:t>且亮度是</a:t>
                </a:r>
                <a:r>
                  <a:rPr lang="en-US" altLang="zh-TW" dirty="0"/>
                  <a:t>100</a:t>
                </a:r>
                <a:r>
                  <a:rPr lang="zh-TW" altLang="en-US" dirty="0"/>
                  <a:t>的</a:t>
                </a:r>
                <a:r>
                  <a:rPr lang="en-US" altLang="zh-TW" dirty="0"/>
                  <a:t>primitive(</a:t>
                </a:r>
                <a:r>
                  <a:rPr lang="en-US" altLang="zh-TW" sz="1200" b="0" i="0">
                    <a:latin typeface="Cambria Math" panose="02040503050406030204" pitchFamily="18" charset="0"/>
                    <a:ea typeface="Cambria Math" panose="02040503050406030204" pitchFamily="18" charset="0"/>
                  </a:rPr>
                  <a:t>𝑓(𝑞_1 )=𝑡_1 𝑎𝑛𝑑 𝑓(𝑞_2 )=𝑡_2</a:t>
                </a:r>
                <a:r>
                  <a:rPr lang="en-US" altLang="zh-TW" dirty="0"/>
                  <a:t>)</a:t>
                </a:r>
                <a:r>
                  <a:rPr lang="zh-TW" altLang="en-US" dirty="0"/>
                  <a:t>的情況下，屬於</a:t>
                </a:r>
                <a:r>
                  <a:rPr lang="en-US" altLang="zh-TW" dirty="0"/>
                  <a:t>S</a:t>
                </a:r>
                <a:r>
                  <a:rPr lang="zh-TW" altLang="en-US" dirty="0"/>
                  <a:t>這個</a:t>
                </a:r>
                <a:r>
                  <a:rPr lang="en-US" altLang="zh-TW" dirty="0"/>
                  <a:t>property</a:t>
                </a:r>
                <a:r>
                  <a:rPr lang="zh-TW" altLang="en-US" dirty="0"/>
                  <a:t>的，也就是兩個一個是</a:t>
                </a:r>
                <a:r>
                  <a:rPr lang="en-US" altLang="zh-TW" dirty="0"/>
                  <a:t>50</a:t>
                </a:r>
                <a:r>
                  <a:rPr lang="zh-TW" altLang="en-US" dirty="0"/>
                  <a:t>亮度，另一個是</a:t>
                </a:r>
                <a:r>
                  <a:rPr lang="en-US" altLang="zh-TW" dirty="0"/>
                  <a:t>100</a:t>
                </a:r>
                <a:r>
                  <a:rPr lang="zh-TW" altLang="en-US" dirty="0"/>
                  <a:t>兩度的人又剛好距離相差</a:t>
                </a:r>
                <a:r>
                  <a:rPr lang="en-US" altLang="zh-TW" dirty="0"/>
                  <a:t>5</a:t>
                </a:r>
                <a:r>
                  <a:rPr lang="zh-TW" altLang="en-US" dirty="0"/>
                  <a:t>單位。總數就是分母</a:t>
                </a:r>
                <a:r>
                  <a:rPr lang="en-US" altLang="zh-TW" dirty="0"/>
                  <a:t>)</a:t>
                </a:r>
              </a:p>
              <a:p>
                <a:r>
                  <a:rPr lang="zh-TW" altLang="en-US" dirty="0"/>
                  <a:t>分子就是滿足這個空間關係</a:t>
                </a:r>
                <a:r>
                  <a:rPr lang="en-US" altLang="zh-TW" dirty="0"/>
                  <a:t>(</a:t>
                </a:r>
                <a:r>
                  <a:rPr lang="zh-TW" altLang="en-US" dirty="0"/>
                  <a:t>也就是距離</a:t>
                </a:r>
                <a:r>
                  <a:rPr lang="en-US" altLang="zh-TW" dirty="0"/>
                  <a:t>5</a:t>
                </a:r>
                <a:r>
                  <a:rPr lang="zh-TW" altLang="en-US" dirty="0"/>
                  <a:t>單位</a:t>
                </a:r>
                <a:r>
                  <a:rPr lang="en-US" altLang="zh-TW" dirty="0"/>
                  <a:t>)</a:t>
                </a:r>
                <a:r>
                  <a:rPr lang="zh-TW" altLang="en-US" dirty="0"/>
                  <a:t>的所有</a:t>
                </a:r>
                <a:r>
                  <a:rPr lang="en-US" altLang="zh-TW" dirty="0"/>
                  <a:t>primitive</a:t>
                </a:r>
                <a:r>
                  <a:rPr lang="zh-TW" altLang="en-US" dirty="0"/>
                  <a:t> </a:t>
                </a:r>
                <a:r>
                  <a:rPr lang="en-US" altLang="zh-TW" dirty="0"/>
                  <a:t>pair</a:t>
                </a:r>
                <a:r>
                  <a:rPr lang="zh-TW" altLang="en-US" dirty="0"/>
                  <a:t>數量。</a:t>
                </a:r>
                <a:endParaRPr lang="en-US" altLang="zh-TW" dirty="0"/>
              </a:p>
              <a:p>
                <a:endParaRPr lang="en-US" altLang="zh-TW" dirty="0"/>
              </a:p>
              <a:p>
                <a:endParaRPr lang="en-US" altLang="zh-TW" dirty="0"/>
              </a:p>
              <a:p>
                <a:r>
                  <a:rPr lang="zh-TW" altLang="en-US" dirty="0"/>
                  <a:t>類似前面</a:t>
                </a:r>
                <a:r>
                  <a:rPr lang="en-US" altLang="zh-TW" dirty="0"/>
                  <a:t>pixel</a:t>
                </a:r>
                <a:r>
                  <a:rPr lang="zh-TW" altLang="en-US" dirty="0"/>
                  <a:t> </a:t>
                </a:r>
                <a:r>
                  <a:rPr lang="en-US" altLang="zh-TW" dirty="0"/>
                  <a:t>co-occurrence</a:t>
                </a:r>
                <a:r>
                  <a:rPr lang="zh-TW" altLang="en-US" dirty="0"/>
                  <a:t> </a:t>
                </a:r>
                <a:r>
                  <a:rPr lang="en-US" altLang="zh-TW" dirty="0"/>
                  <a:t>matrix</a:t>
                </a:r>
              </a:p>
              <a:p>
                <a:r>
                  <a:rPr lang="zh-TW" altLang="en-US" dirty="0"/>
                  <a:t>只是</a:t>
                </a:r>
                <a:r>
                  <a:rPr lang="en-US" altLang="zh-TW" dirty="0"/>
                  <a:t>“pixel”</a:t>
                </a:r>
                <a:r>
                  <a:rPr lang="zh-TW" altLang="en-US" dirty="0"/>
                  <a:t>換成了</a:t>
                </a:r>
                <a:r>
                  <a:rPr lang="en-US" altLang="zh-TW" dirty="0"/>
                  <a:t>”</a:t>
                </a:r>
                <a:r>
                  <a:rPr lang="zh-TW" altLang="en-US" dirty="0"/>
                  <a:t>原質</a:t>
                </a:r>
                <a:r>
                  <a:rPr lang="en-US" altLang="zh-TW" dirty="0"/>
                  <a:t>”</a:t>
                </a:r>
              </a:p>
              <a:p>
                <a:r>
                  <a:rPr lang="en-US" altLang="zh-TW" dirty="0"/>
                  <a:t>(P464)</a:t>
                </a:r>
              </a:p>
              <a:p>
                <a:endParaRPr lang="en-US" altLang="zh-TW" dirty="0"/>
              </a:p>
              <a:p>
                <a:r>
                  <a:rPr lang="en-US" altLang="zh-TW" dirty="0">
                    <a:hlinkClick r:id="rId4"/>
                  </a:rPr>
                  <a:t>https://ieeexplore.ieee.org/stamp/stamp.jsp?tp=&amp;arnumber=4766921</a:t>
                </a:r>
                <a:endParaRPr lang="en-US" altLang="zh-TW" dirty="0"/>
              </a:p>
              <a:p>
                <a:endParaRPr lang="en-US" altLang="zh-TW" dirty="0"/>
              </a:p>
              <a:p>
                <a:r>
                  <a:rPr lang="en-US" altLang="zh-TW" dirty="0"/>
                  <a:t>Abstract-We present a new approach to texture analysis based on the spatial distribution of local features in unsegmented textures. The textures are described using features derived from generalized co-occurrence matrices (GCM). A GCM is determined by a spatial constraint predicate F and a set of local features P = {(Xi, Yi, di), </a:t>
                </a:r>
                <a:r>
                  <a:rPr lang="en-US" altLang="zh-TW" dirty="0" err="1"/>
                  <a:t>i</a:t>
                </a:r>
                <a:r>
                  <a:rPr lang="en-US" altLang="zh-TW" dirty="0"/>
                  <a:t> = 1,* m.* , } where (Xi, Yi) is the location of the </a:t>
                </a:r>
                <a:r>
                  <a:rPr lang="en-US" altLang="zh-TW" dirty="0" err="1"/>
                  <a:t>ith</a:t>
                </a:r>
                <a:r>
                  <a:rPr lang="en-US" altLang="zh-TW" dirty="0"/>
                  <a:t> feature, and di is a description of the </a:t>
                </a:r>
                <a:r>
                  <a:rPr lang="en-US" altLang="zh-TW" dirty="0" err="1"/>
                  <a:t>ith</a:t>
                </a:r>
                <a:r>
                  <a:rPr lang="en-US" altLang="zh-TW" dirty="0"/>
                  <a:t> feature. The GCM of P under F, GF, is defined by GF(</a:t>
                </a:r>
                <a:r>
                  <a:rPr lang="en-US" altLang="zh-TW" dirty="0" err="1"/>
                  <a:t>i</a:t>
                </a:r>
                <a:r>
                  <a:rPr lang="en-US" altLang="zh-TW" dirty="0"/>
                  <a:t>, j) = number of pairs, </a:t>
                </a:r>
                <a:r>
                  <a:rPr lang="en-US" altLang="zh-TW" dirty="0" err="1"/>
                  <a:t>Pk</a:t>
                </a:r>
                <a:r>
                  <a:rPr lang="en-US" altLang="zh-TW" dirty="0"/>
                  <a:t>, PI such that F(pk, PI) is true and di and di are the descriptions of </a:t>
                </a:r>
                <a:r>
                  <a:rPr lang="en-US" altLang="zh-TW" dirty="0" err="1"/>
                  <a:t>Pk</a:t>
                </a:r>
                <a:r>
                  <a:rPr lang="en-US" altLang="zh-TW" dirty="0"/>
                  <a:t> and Pi, respectively. We discuss features derived from GCM's and present an experimental study using natural textures. </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48</a:t>
            </a:fld>
            <a:endParaRPr lang="zh-TW" altLang="en-US"/>
          </a:p>
        </p:txBody>
      </p:sp>
    </p:spTree>
    <p:extLst>
      <p:ext uri="{BB962C8B-B14F-4D97-AF65-F5344CB8AC3E}">
        <p14:creationId xmlns:p14="http://schemas.microsoft.com/office/powerpoint/2010/main" val="22590851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endParaRPr lang="en-US" altLang="zh-TW" baseline="0" dirty="0"/>
              </a:p>
            </p:txBody>
          </p:sp>
        </mc:Choice>
        <mc:Fallback xmlns="">
          <p:sp>
            <p:nvSpPr>
              <p:cNvPr id="3" name="備忘稿版面配置區 2"/>
              <p:cNvSpPr>
                <a:spLocks noGrp="1"/>
              </p:cNvSpPr>
              <p:nvPr>
                <p:ph type="body" idx="1"/>
              </p:nvPr>
            </p:nvSpPr>
            <p:spPr/>
            <p:txBody>
              <a:bodyPr/>
              <a:lstStyle/>
              <a:p>
                <a:r>
                  <a:rPr lang="en-US" altLang="zh-TW" dirty="0"/>
                  <a:t>S: </a:t>
                </a:r>
                <a:r>
                  <a:rPr lang="zh-TW" altLang="en-US" dirty="0"/>
                  <a:t>滿足某種空間關係的</a:t>
                </a:r>
                <a:r>
                  <a:rPr lang="en-US" altLang="zh-TW" dirty="0"/>
                  <a:t>primitive</a:t>
                </a:r>
                <a:r>
                  <a:rPr lang="zh-TW" altLang="en-US" dirty="0"/>
                  <a:t>，例如兩個 </a:t>
                </a:r>
                <a:r>
                  <a:rPr lang="en-US" altLang="zh-TW" dirty="0"/>
                  <a:t>primitive </a:t>
                </a:r>
                <a:r>
                  <a:rPr lang="zh-TW" altLang="en-US" dirty="0"/>
                  <a:t>的距離為</a:t>
                </a:r>
                <a:r>
                  <a:rPr lang="en-US" altLang="zh-TW" dirty="0"/>
                  <a:t>5</a:t>
                </a:r>
                <a:r>
                  <a:rPr lang="zh-TW" altLang="en-US" dirty="0"/>
                  <a:t>單位。</a:t>
                </a:r>
                <a:r>
                  <a:rPr lang="en-US" altLang="zh-TW" dirty="0"/>
                  <a:t>f()</a:t>
                </a:r>
                <a:r>
                  <a:rPr lang="zh-TW" altLang="en-US" dirty="0"/>
                  <a:t>可以是測亮度的</a:t>
                </a:r>
                <a:r>
                  <a:rPr lang="en-US" altLang="zh-TW" dirty="0"/>
                  <a:t>function</a:t>
                </a:r>
                <a:r>
                  <a:rPr lang="zh-TW" altLang="en-US" dirty="0"/>
                  <a:t>。 </a:t>
                </a:r>
                <a:r>
                  <a:rPr lang="en-US" altLang="zh-TW" dirty="0"/>
                  <a:t>f(q1)</a:t>
                </a:r>
                <a:r>
                  <a:rPr lang="zh-TW" altLang="en-US" dirty="0"/>
                  <a:t>表示是</a:t>
                </a:r>
                <a:r>
                  <a:rPr lang="en-US" altLang="zh-TW" dirty="0"/>
                  <a:t>primitive q1</a:t>
                </a:r>
                <a:r>
                  <a:rPr lang="zh-TW" altLang="en-US" dirty="0"/>
                  <a:t>的亮度</a:t>
                </a:r>
                <a:r>
                  <a:rPr lang="en-US" altLang="zh-TW" dirty="0"/>
                  <a:t> f(q2)</a:t>
                </a:r>
                <a:r>
                  <a:rPr lang="zh-TW" altLang="en-US" dirty="0"/>
                  <a:t>表示是</a:t>
                </a:r>
                <a:r>
                  <a:rPr lang="en-US" altLang="zh-TW" dirty="0"/>
                  <a:t>primitive q2</a:t>
                </a:r>
                <a:r>
                  <a:rPr lang="zh-TW" altLang="en-US" dirty="0"/>
                  <a:t>的亮度。若 </a:t>
                </a:r>
                <a:r>
                  <a:rPr lang="en-US" altLang="zh-TW" dirty="0"/>
                  <a:t>t1 </a:t>
                </a:r>
                <a:r>
                  <a:rPr lang="zh-TW" altLang="en-US" dirty="0"/>
                  <a:t>是亮度</a:t>
                </a:r>
                <a:r>
                  <a:rPr lang="en-US" altLang="zh-TW" dirty="0"/>
                  <a:t>=</a:t>
                </a:r>
                <a:r>
                  <a:rPr lang="zh-TW" altLang="en-US" dirty="0"/>
                  <a:t> </a:t>
                </a:r>
                <a:r>
                  <a:rPr lang="en-US" altLang="zh-TW" dirty="0"/>
                  <a:t>50</a:t>
                </a:r>
                <a:r>
                  <a:rPr lang="zh-TW" altLang="en-US" dirty="0"/>
                  <a:t>， </a:t>
                </a:r>
                <a:r>
                  <a:rPr lang="en-US" altLang="zh-TW" dirty="0"/>
                  <a:t>t2 </a:t>
                </a:r>
                <a:r>
                  <a:rPr lang="zh-TW" altLang="en-US" dirty="0"/>
                  <a:t>表示是亮度</a:t>
                </a:r>
                <a:r>
                  <a:rPr lang="en-US" altLang="zh-TW" dirty="0"/>
                  <a:t>=100</a:t>
                </a:r>
                <a:r>
                  <a:rPr lang="zh-TW" altLang="en-US" dirty="0"/>
                  <a:t>。整個式子表示是</a:t>
                </a:r>
                <a:r>
                  <a:rPr lang="en-US" altLang="zh-TW" dirty="0"/>
                  <a:t>number of(</a:t>
                </a:r>
                <a:r>
                  <a:rPr lang="zh-TW" altLang="en-US" dirty="0"/>
                  <a:t>亮度是</a:t>
                </a:r>
                <a:r>
                  <a:rPr lang="en-US" altLang="zh-TW" dirty="0"/>
                  <a:t>50</a:t>
                </a:r>
                <a:r>
                  <a:rPr lang="zh-TW" altLang="en-US" dirty="0"/>
                  <a:t>且亮度是</a:t>
                </a:r>
                <a:r>
                  <a:rPr lang="en-US" altLang="zh-TW" dirty="0"/>
                  <a:t>100</a:t>
                </a:r>
                <a:r>
                  <a:rPr lang="zh-TW" altLang="en-US" dirty="0"/>
                  <a:t>的</a:t>
                </a:r>
                <a:r>
                  <a:rPr lang="en-US" altLang="zh-TW" dirty="0"/>
                  <a:t>primitive(</a:t>
                </a:r>
                <a:r>
                  <a:rPr lang="en-US" altLang="zh-TW" sz="1200" b="0" i="0">
                    <a:latin typeface="Cambria Math" panose="02040503050406030204" pitchFamily="18" charset="0"/>
                    <a:ea typeface="Cambria Math" panose="02040503050406030204" pitchFamily="18" charset="0"/>
                  </a:rPr>
                  <a:t>𝑓(𝑞_1 )=𝑡_1 𝑎𝑛𝑑 𝑓(𝑞_2 )=𝑡_2</a:t>
                </a:r>
                <a:r>
                  <a:rPr lang="en-US" altLang="zh-TW" dirty="0"/>
                  <a:t>)</a:t>
                </a:r>
                <a:r>
                  <a:rPr lang="zh-TW" altLang="en-US" dirty="0"/>
                  <a:t>的情況下，屬於</a:t>
                </a:r>
                <a:r>
                  <a:rPr lang="en-US" altLang="zh-TW" dirty="0"/>
                  <a:t>S</a:t>
                </a:r>
                <a:r>
                  <a:rPr lang="zh-TW" altLang="en-US" dirty="0"/>
                  <a:t>這個</a:t>
                </a:r>
                <a:r>
                  <a:rPr lang="en-US" altLang="zh-TW" dirty="0"/>
                  <a:t>property</a:t>
                </a:r>
                <a:r>
                  <a:rPr lang="zh-TW" altLang="en-US" dirty="0"/>
                  <a:t>的，也就是兩個一個是</a:t>
                </a:r>
                <a:r>
                  <a:rPr lang="en-US" altLang="zh-TW" dirty="0"/>
                  <a:t>50</a:t>
                </a:r>
                <a:r>
                  <a:rPr lang="zh-TW" altLang="en-US" dirty="0"/>
                  <a:t>亮度，另一個是</a:t>
                </a:r>
                <a:r>
                  <a:rPr lang="en-US" altLang="zh-TW" dirty="0"/>
                  <a:t>100</a:t>
                </a:r>
                <a:r>
                  <a:rPr lang="zh-TW" altLang="en-US" dirty="0"/>
                  <a:t>兩度的人又剛好距離相差</a:t>
                </a:r>
                <a:r>
                  <a:rPr lang="en-US" altLang="zh-TW" dirty="0"/>
                  <a:t>5</a:t>
                </a:r>
                <a:r>
                  <a:rPr lang="zh-TW" altLang="en-US" dirty="0"/>
                  <a:t>單位。總數就是分母</a:t>
                </a:r>
                <a:r>
                  <a:rPr lang="en-US" altLang="zh-TW" dirty="0"/>
                  <a:t>)</a:t>
                </a:r>
              </a:p>
              <a:p>
                <a:r>
                  <a:rPr lang="zh-TW" altLang="en-US" dirty="0"/>
                  <a:t>分子就是滿足這個空間關係</a:t>
                </a:r>
                <a:r>
                  <a:rPr lang="en-US" altLang="zh-TW" dirty="0"/>
                  <a:t>(</a:t>
                </a:r>
                <a:r>
                  <a:rPr lang="zh-TW" altLang="en-US" dirty="0"/>
                  <a:t>也就是距離</a:t>
                </a:r>
                <a:r>
                  <a:rPr lang="en-US" altLang="zh-TW" dirty="0"/>
                  <a:t>5</a:t>
                </a:r>
                <a:r>
                  <a:rPr lang="zh-TW" altLang="en-US" dirty="0"/>
                  <a:t>單位</a:t>
                </a:r>
                <a:r>
                  <a:rPr lang="en-US" altLang="zh-TW" dirty="0"/>
                  <a:t>)</a:t>
                </a:r>
                <a:r>
                  <a:rPr lang="zh-TW" altLang="en-US" dirty="0"/>
                  <a:t>的所有</a:t>
                </a:r>
                <a:r>
                  <a:rPr lang="en-US" altLang="zh-TW" dirty="0"/>
                  <a:t>primitive</a:t>
                </a:r>
                <a:r>
                  <a:rPr lang="zh-TW" altLang="en-US" dirty="0"/>
                  <a:t> </a:t>
                </a:r>
                <a:r>
                  <a:rPr lang="en-US" altLang="zh-TW" dirty="0"/>
                  <a:t>pair</a:t>
                </a:r>
                <a:r>
                  <a:rPr lang="zh-TW" altLang="en-US" dirty="0"/>
                  <a:t>數量。</a:t>
                </a:r>
                <a:endParaRPr lang="en-US" altLang="zh-TW" dirty="0"/>
              </a:p>
              <a:p>
                <a:endParaRPr lang="en-US" altLang="zh-TW" dirty="0"/>
              </a:p>
              <a:p>
                <a:endParaRPr lang="en-US" altLang="zh-TW" dirty="0"/>
              </a:p>
              <a:p>
                <a:r>
                  <a:rPr lang="zh-TW" altLang="en-US" dirty="0"/>
                  <a:t>類似前面</a:t>
                </a:r>
                <a:r>
                  <a:rPr lang="en-US" altLang="zh-TW" dirty="0"/>
                  <a:t>pixel</a:t>
                </a:r>
                <a:r>
                  <a:rPr lang="zh-TW" altLang="en-US" dirty="0"/>
                  <a:t> </a:t>
                </a:r>
                <a:r>
                  <a:rPr lang="en-US" altLang="zh-TW" dirty="0"/>
                  <a:t>co-occurrence</a:t>
                </a:r>
                <a:r>
                  <a:rPr lang="zh-TW" altLang="en-US" dirty="0"/>
                  <a:t> </a:t>
                </a:r>
                <a:r>
                  <a:rPr lang="en-US" altLang="zh-TW" dirty="0"/>
                  <a:t>matrix</a:t>
                </a:r>
              </a:p>
              <a:p>
                <a:r>
                  <a:rPr lang="zh-TW" altLang="en-US" dirty="0"/>
                  <a:t>只是</a:t>
                </a:r>
                <a:r>
                  <a:rPr lang="en-US" altLang="zh-TW" dirty="0"/>
                  <a:t>“pixel”</a:t>
                </a:r>
                <a:r>
                  <a:rPr lang="zh-TW" altLang="en-US" dirty="0"/>
                  <a:t>換成了</a:t>
                </a:r>
                <a:r>
                  <a:rPr lang="en-US" altLang="zh-TW" dirty="0"/>
                  <a:t>”</a:t>
                </a:r>
                <a:r>
                  <a:rPr lang="zh-TW" altLang="en-US" dirty="0"/>
                  <a:t>原質</a:t>
                </a:r>
                <a:r>
                  <a:rPr lang="en-US" altLang="zh-TW" dirty="0"/>
                  <a:t>”</a:t>
                </a:r>
              </a:p>
              <a:p>
                <a:r>
                  <a:rPr lang="en-US" altLang="zh-TW" dirty="0"/>
                  <a:t>(P464)</a:t>
                </a:r>
              </a:p>
              <a:p>
                <a:endParaRPr lang="en-US" altLang="zh-TW" dirty="0"/>
              </a:p>
              <a:p>
                <a:r>
                  <a:rPr lang="en-US" altLang="zh-TW" dirty="0">
                    <a:hlinkClick r:id="rId4"/>
                  </a:rPr>
                  <a:t>https://ieeexplore.ieee.org/stamp/stamp.jsp?tp=&amp;arnumber=4766921</a:t>
                </a:r>
                <a:endParaRPr lang="en-US" altLang="zh-TW" dirty="0"/>
              </a:p>
              <a:p>
                <a:endParaRPr lang="en-US" altLang="zh-TW" dirty="0"/>
              </a:p>
              <a:p>
                <a:r>
                  <a:rPr lang="en-US" altLang="zh-TW" dirty="0"/>
                  <a:t>Abstract-We present a new approach to texture analysis based on the spatial distribution of local features in unsegmented textures. The textures are described using features derived from generalized co-occurrence matrices (GCM). A GCM is determined by a spatial constraint predicate F and a set of local features P = {(Xi, Yi, di), </a:t>
                </a:r>
                <a:r>
                  <a:rPr lang="en-US" altLang="zh-TW" dirty="0" err="1"/>
                  <a:t>i</a:t>
                </a:r>
                <a:r>
                  <a:rPr lang="en-US" altLang="zh-TW" dirty="0"/>
                  <a:t> = 1,* m.* , } where (Xi, Yi) is the location of the </a:t>
                </a:r>
                <a:r>
                  <a:rPr lang="en-US" altLang="zh-TW" dirty="0" err="1"/>
                  <a:t>ith</a:t>
                </a:r>
                <a:r>
                  <a:rPr lang="en-US" altLang="zh-TW" dirty="0"/>
                  <a:t> feature, and di is a description of the </a:t>
                </a:r>
                <a:r>
                  <a:rPr lang="en-US" altLang="zh-TW" dirty="0" err="1"/>
                  <a:t>ith</a:t>
                </a:r>
                <a:r>
                  <a:rPr lang="en-US" altLang="zh-TW" dirty="0"/>
                  <a:t> feature. The GCM of P under F, GF, is defined by GF(</a:t>
                </a:r>
                <a:r>
                  <a:rPr lang="en-US" altLang="zh-TW" dirty="0" err="1"/>
                  <a:t>i</a:t>
                </a:r>
                <a:r>
                  <a:rPr lang="en-US" altLang="zh-TW" dirty="0"/>
                  <a:t>, j) = number of pairs, </a:t>
                </a:r>
                <a:r>
                  <a:rPr lang="en-US" altLang="zh-TW" dirty="0" err="1"/>
                  <a:t>Pk</a:t>
                </a:r>
                <a:r>
                  <a:rPr lang="en-US" altLang="zh-TW" dirty="0"/>
                  <a:t>, PI such that F(pk, PI) is true and di and di are the descriptions of </a:t>
                </a:r>
                <a:r>
                  <a:rPr lang="en-US" altLang="zh-TW" dirty="0" err="1"/>
                  <a:t>Pk</a:t>
                </a:r>
                <a:r>
                  <a:rPr lang="en-US" altLang="zh-TW" dirty="0"/>
                  <a:t> and Pi, respectively. We discuss features derived from GCM's and present an experimental study using natural textures. </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49</a:t>
            </a:fld>
            <a:endParaRPr lang="zh-TW" altLang="en-US"/>
          </a:p>
        </p:txBody>
      </p:sp>
    </p:spTree>
    <p:extLst>
      <p:ext uri="{BB962C8B-B14F-4D97-AF65-F5344CB8AC3E}">
        <p14:creationId xmlns:p14="http://schemas.microsoft.com/office/powerpoint/2010/main" val="726805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50</a:t>
            </a:fld>
            <a:endParaRPr lang="zh-TW" altLang="en-US"/>
          </a:p>
        </p:txBody>
      </p:sp>
    </p:spTree>
    <p:extLst>
      <p:ext uri="{BB962C8B-B14F-4D97-AF65-F5344CB8AC3E}">
        <p14:creationId xmlns:p14="http://schemas.microsoft.com/office/powerpoint/2010/main" val="3749222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自相關 </a:t>
            </a:r>
            <a:r>
              <a:rPr lang="en-US" altLang="zh-TW" dirty="0"/>
              <a:t>autocorrelation</a:t>
            </a:r>
          </a:p>
          <a:p>
            <a:r>
              <a:rPr lang="zh-TW" altLang="en-US" dirty="0"/>
              <a:t>每個</a:t>
            </a:r>
            <a:r>
              <a:rPr lang="en-US" altLang="zh-TW" dirty="0"/>
              <a:t>primitive</a:t>
            </a:r>
            <a:r>
              <a:rPr lang="zh-TW" altLang="en-US" dirty="0"/>
              <a:t>會自己跟自己做比較，會分析它會是</a:t>
            </a:r>
            <a:r>
              <a:rPr lang="en-US" altLang="zh-TW" dirty="0"/>
              <a:t>fine</a:t>
            </a:r>
            <a:r>
              <a:rPr lang="zh-TW" altLang="en-US" dirty="0"/>
              <a:t>的或是</a:t>
            </a:r>
            <a:r>
              <a:rPr lang="en-US" altLang="zh-TW" dirty="0"/>
              <a:t>coarse</a:t>
            </a:r>
            <a:r>
              <a:rPr lang="zh-TW" altLang="en-US" dirty="0"/>
              <a:t>的</a:t>
            </a:r>
            <a:endParaRPr lang="en-US" altLang="zh-TW" dirty="0"/>
          </a:p>
          <a:p>
            <a:pPr marL="228600" indent="-228600">
              <a:buAutoNum type="arabicPeriod"/>
            </a:pPr>
            <a:r>
              <a:rPr lang="zh-TW" altLang="en-US" dirty="0"/>
              <a:t>先找出</a:t>
            </a:r>
            <a:r>
              <a:rPr lang="en-US" altLang="zh-TW" dirty="0"/>
              <a:t>primitive </a:t>
            </a:r>
            <a:r>
              <a:rPr lang="zh-TW" altLang="en-US" dirty="0"/>
              <a:t>大小</a:t>
            </a:r>
            <a:r>
              <a:rPr lang="en-US" altLang="zh-TW" dirty="0"/>
              <a:t>(</a:t>
            </a:r>
            <a:r>
              <a:rPr lang="en-US" altLang="zh-TW" dirty="0" err="1"/>
              <a:t>Corase</a:t>
            </a:r>
            <a:r>
              <a:rPr lang="zh-TW" altLang="en-US" dirty="0"/>
              <a:t> </a:t>
            </a:r>
            <a:r>
              <a:rPr lang="en-US" altLang="zh-TW" dirty="0"/>
              <a:t>or fine)</a:t>
            </a:r>
          </a:p>
          <a:p>
            <a:pPr marL="228600" indent="-228600">
              <a:buAutoNum type="arabicPeriod"/>
            </a:pPr>
            <a:endParaRPr lang="en-US" altLang="zh-TW" dirty="0"/>
          </a:p>
          <a:p>
            <a:r>
              <a:rPr lang="zh-TW" altLang="zh-TW" dirty="0"/>
              <a:t>紋理與圖像上灰度的空間大小有關 </a:t>
            </a:r>
            <a:endParaRPr lang="en-US" altLang="zh-TW" dirty="0"/>
          </a:p>
          <a:p>
            <a:r>
              <a:rPr lang="zh-TW" altLang="zh-TW" dirty="0"/>
              <a:t>較大</a:t>
            </a:r>
            <a:r>
              <a:rPr lang="en-US" altLang="zh-TW" dirty="0"/>
              <a:t>size </a:t>
            </a:r>
            <a:r>
              <a:rPr lang="zh-TW" altLang="en-US" dirty="0"/>
              <a:t>的</a:t>
            </a:r>
            <a:r>
              <a:rPr lang="en-US" altLang="zh-TW" sz="1200" dirty="0">
                <a:latin typeface="Times New Roman" panose="02020603050405020304" pitchFamily="18" charset="0"/>
                <a:cs typeface="Times New Roman" panose="02020603050405020304" pitchFamily="18" charset="0"/>
              </a:rPr>
              <a:t>gray level primitives</a:t>
            </a:r>
            <a:r>
              <a:rPr lang="zh-TW" altLang="zh-TW" dirty="0"/>
              <a:t>表示較粗糙的紋理 </a:t>
            </a:r>
            <a:endParaRPr lang="en-US" altLang="zh-TW" dirty="0"/>
          </a:p>
          <a:p>
            <a:r>
              <a:rPr lang="zh-TW" altLang="zh-TW" dirty="0"/>
              <a:t>較小</a:t>
            </a:r>
            <a:r>
              <a:rPr lang="en-US" altLang="zh-TW" dirty="0"/>
              <a:t>size</a:t>
            </a:r>
            <a:r>
              <a:rPr lang="zh-TW" altLang="en-US" dirty="0"/>
              <a:t> </a:t>
            </a:r>
            <a:r>
              <a:rPr lang="zh-TW" altLang="zh-TW" dirty="0"/>
              <a:t>的</a:t>
            </a:r>
            <a:r>
              <a:rPr lang="en-US" altLang="zh-TW" sz="1200" dirty="0">
                <a:latin typeface="Times New Roman" panose="02020603050405020304" pitchFamily="18" charset="0"/>
                <a:cs typeface="Times New Roman" panose="02020603050405020304" pitchFamily="18" charset="0"/>
              </a:rPr>
              <a:t>gray level primitives</a:t>
            </a:r>
            <a:r>
              <a:rPr lang="zh-TW" altLang="zh-TW" dirty="0"/>
              <a:t>表示較精細的紋理 </a:t>
            </a:r>
            <a:endParaRPr lang="en-US" altLang="zh-TW" dirty="0"/>
          </a:p>
          <a:p>
            <a:r>
              <a:rPr lang="zh-TW" altLang="zh-TW" dirty="0"/>
              <a:t>自相關</a:t>
            </a:r>
            <a:r>
              <a:rPr lang="zh-TW" altLang="en-US" dirty="0"/>
              <a:t>函數</a:t>
            </a:r>
            <a:r>
              <a:rPr lang="zh-TW" altLang="zh-TW" dirty="0"/>
              <a:t>是描述</a:t>
            </a:r>
            <a:r>
              <a:rPr lang="zh-TW" altLang="en-US" dirty="0"/>
              <a:t>、判斷 </a:t>
            </a:r>
            <a:r>
              <a:rPr lang="en-US" altLang="zh-TW" sz="1200" dirty="0">
                <a:latin typeface="Times New Roman" panose="02020603050405020304" pitchFamily="18" charset="0"/>
                <a:cs typeface="Times New Roman" panose="02020603050405020304" pitchFamily="18" charset="0"/>
              </a:rPr>
              <a:t>gray level primitives</a:t>
            </a:r>
            <a:r>
              <a:rPr lang="zh-TW" altLang="en-US" sz="1200" dirty="0">
                <a:latin typeface="Times New Roman" panose="02020603050405020304" pitchFamily="18" charset="0"/>
                <a:cs typeface="Times New Roman" panose="02020603050405020304" pitchFamily="18" charset="0"/>
              </a:rPr>
              <a:t> 的大小</a:t>
            </a:r>
            <a:endParaRPr lang="en-US" altLang="zh-TW" sz="1200" dirty="0">
              <a:latin typeface="Times New Roman" panose="02020603050405020304" pitchFamily="18" charset="0"/>
              <a:cs typeface="Times New Roman" panose="02020603050405020304" pitchFamily="18" charset="0"/>
            </a:endParaRPr>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51</a:t>
            </a:fld>
            <a:endParaRPr lang="zh-TW" altLang="en-US"/>
          </a:p>
        </p:txBody>
      </p:sp>
    </p:spTree>
    <p:extLst>
      <p:ext uri="{BB962C8B-B14F-4D97-AF65-F5344CB8AC3E}">
        <p14:creationId xmlns:p14="http://schemas.microsoft.com/office/powerpoint/2010/main" val="3112835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以</a:t>
            </a:r>
            <a:r>
              <a:rPr lang="en-US" altLang="zh-TW" dirty="0"/>
              <a:t>1D</a:t>
            </a:r>
            <a:r>
              <a:rPr lang="zh-TW" altLang="en-US" dirty="0"/>
              <a:t>來比較的話</a:t>
            </a:r>
            <a:endParaRPr lang="en-US" altLang="zh-TW" dirty="0"/>
          </a:p>
          <a:p>
            <a:r>
              <a:rPr lang="zh-TW" altLang="en-US" dirty="0"/>
              <a:t>自己跟自己的相關程度比較</a:t>
            </a:r>
            <a:endParaRPr lang="en-US" altLang="zh-TW" dirty="0"/>
          </a:p>
          <a:p>
            <a:endParaRPr lang="en-US" altLang="zh-TW" dirty="0"/>
          </a:p>
          <a:p>
            <a:r>
              <a:rPr lang="zh-TW" altLang="en-US" dirty="0"/>
              <a:t>藍色是本來要做比較的</a:t>
            </a:r>
            <a:r>
              <a:rPr lang="en-US" altLang="zh-TW" dirty="0"/>
              <a:t>primitive</a:t>
            </a:r>
          </a:p>
          <a:p>
            <a:r>
              <a:rPr lang="zh-TW" altLang="en-US" dirty="0"/>
              <a:t>紅色是一膜一樣的，去做重疊的比較</a:t>
            </a:r>
          </a:p>
        </p:txBody>
      </p:sp>
      <p:sp>
        <p:nvSpPr>
          <p:cNvPr id="4" name="投影片編號版面配置區 3"/>
          <p:cNvSpPr>
            <a:spLocks noGrp="1"/>
          </p:cNvSpPr>
          <p:nvPr>
            <p:ph type="sldNum" sz="quarter" idx="5"/>
          </p:nvPr>
        </p:nvSpPr>
        <p:spPr/>
        <p:txBody>
          <a:bodyPr/>
          <a:lstStyle/>
          <a:p>
            <a:fld id="{3E079603-A446-4351-803F-97E8D98C8489}" type="slidenum">
              <a:rPr lang="en-US" smtClean="0"/>
              <a:t>52</a:t>
            </a:fld>
            <a:endParaRPr lang="en-US"/>
          </a:p>
        </p:txBody>
      </p:sp>
    </p:spTree>
    <p:extLst>
      <p:ext uri="{BB962C8B-B14F-4D97-AF65-F5344CB8AC3E}">
        <p14:creationId xmlns:p14="http://schemas.microsoft.com/office/powerpoint/2010/main" val="21820448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他的算式就會像這個樣子</a:t>
            </a:r>
            <a:endParaRPr lang="en-US" altLang="zh-TW" dirty="0"/>
          </a:p>
          <a:p>
            <a:r>
              <a:rPr lang="zh-TW" altLang="en-US" dirty="0"/>
              <a:t>那為什麼這邊會有積分是連續的，因為這個 </a:t>
            </a:r>
            <a:r>
              <a:rPr lang="en-US" altLang="zh-TW" dirty="0">
                <a:latin typeface="Times New Roman" panose="02020603050405020304" pitchFamily="18" charset="0"/>
                <a:cs typeface="Times New Roman" panose="02020603050405020304" pitchFamily="18" charset="0"/>
              </a:rPr>
              <a:t>Autocorrelation</a:t>
            </a:r>
            <a:r>
              <a:rPr lang="zh-TW" altLang="en-US" dirty="0">
                <a:latin typeface="Times New Roman" panose="02020603050405020304" pitchFamily="18" charset="0"/>
                <a:cs typeface="Times New Roman" panose="02020603050405020304" pitchFamily="18" charset="0"/>
              </a:rPr>
              <a:t> ，不只有針對</a:t>
            </a:r>
            <a:r>
              <a:rPr lang="en-US" altLang="zh-TW" dirty="0">
                <a:latin typeface="Times New Roman" panose="02020603050405020304" pitchFamily="18" charset="0"/>
                <a:cs typeface="Times New Roman" panose="02020603050405020304" pitchFamily="18" charset="0"/>
              </a:rPr>
              <a:t>image</a:t>
            </a:r>
            <a:r>
              <a:rPr lang="zh-TW" altLang="en-US" dirty="0">
                <a:latin typeface="Times New Roman" panose="02020603050405020304" pitchFamily="18" charset="0"/>
                <a:cs typeface="Times New Roman" panose="02020603050405020304" pitchFamily="18" charset="0"/>
              </a:rPr>
              <a:t>做處理，在</a:t>
            </a:r>
            <a:r>
              <a:rPr lang="en-US" altLang="zh-TW" dirty="0">
                <a:latin typeface="Times New Roman" panose="02020603050405020304" pitchFamily="18" charset="0"/>
                <a:cs typeface="Times New Roman" panose="02020603050405020304" pitchFamily="18" charset="0"/>
              </a:rPr>
              <a:t>signal</a:t>
            </a:r>
            <a:r>
              <a:rPr lang="zh-TW" altLang="en-US" dirty="0">
                <a:latin typeface="Times New Roman" panose="02020603050405020304" pitchFamily="18" charset="0"/>
                <a:cs typeface="Times New Roman" panose="02020603050405020304" pitchFamily="18" charset="0"/>
              </a:rPr>
              <a:t>也可以做處理</a:t>
            </a:r>
            <a:endParaRPr lang="en-US" altLang="zh-TW" dirty="0">
              <a:latin typeface="Times New Roman" panose="02020603050405020304" pitchFamily="18" charset="0"/>
              <a:cs typeface="Times New Roman" panose="02020603050405020304" pitchFamily="18" charset="0"/>
            </a:endParaRPr>
          </a:p>
          <a:p>
            <a:r>
              <a:rPr lang="zh-TW" altLang="en-US" dirty="0">
                <a:latin typeface="Times New Roman" panose="02020603050405020304" pitchFamily="18" charset="0"/>
                <a:cs typeface="Times New Roman" panose="02020603050405020304" pitchFamily="18" charset="0"/>
              </a:rPr>
              <a:t>所以他會有連續跟離散的算法，我們主要是用下面這一個公式去做運算。</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53</a:t>
            </a:fld>
            <a:endParaRPr lang="zh-TW" altLang="en-US"/>
          </a:p>
        </p:txBody>
      </p:sp>
    </p:spTree>
    <p:extLst>
      <p:ext uri="{BB962C8B-B14F-4D97-AF65-F5344CB8AC3E}">
        <p14:creationId xmlns:p14="http://schemas.microsoft.com/office/powerpoint/2010/main" val="10519220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N </a:t>
            </a:r>
            <a:r>
              <a:rPr lang="zh-TW" altLang="en-US" dirty="0"/>
              <a:t>棋盤上多少塊</a:t>
            </a:r>
            <a:r>
              <a:rPr lang="en-US" altLang="zh-TW" dirty="0"/>
              <a:t>(8</a:t>
            </a:r>
            <a:r>
              <a:rPr lang="zh-TW" altLang="en-US" dirty="0"/>
              <a:t>塊</a:t>
            </a:r>
            <a:r>
              <a:rPr lang="en-US" altLang="zh-TW" dirty="0"/>
              <a:t>)</a:t>
            </a:r>
          </a:p>
          <a:p>
            <a:r>
              <a:rPr lang="en-US" altLang="zh-TW" dirty="0"/>
              <a:t>K stride(</a:t>
            </a:r>
            <a:r>
              <a:rPr lang="zh-TW" altLang="en-US" dirty="0"/>
              <a:t>位移量</a:t>
            </a:r>
            <a:r>
              <a:rPr lang="en-US" altLang="zh-TW" dirty="0"/>
              <a:t>)</a:t>
            </a:r>
          </a:p>
          <a:p>
            <a:r>
              <a:rPr lang="en-US" altLang="zh-TW" dirty="0"/>
              <a:t>F intensity(</a:t>
            </a:r>
            <a:r>
              <a:rPr lang="zh-TW" altLang="en-US" dirty="0"/>
              <a:t>黑</a:t>
            </a:r>
            <a:r>
              <a:rPr lang="en-US" altLang="zh-TW" dirty="0"/>
              <a:t>0</a:t>
            </a:r>
            <a:r>
              <a:rPr lang="zh-TW" altLang="en-US" dirty="0"/>
              <a:t> 白</a:t>
            </a:r>
            <a:r>
              <a:rPr lang="en-US" altLang="zh-TW" dirty="0"/>
              <a:t>1)</a:t>
            </a:r>
            <a:endParaRPr lang="zh-TW" altLang="en-US" dirty="0"/>
          </a:p>
        </p:txBody>
      </p:sp>
      <p:sp>
        <p:nvSpPr>
          <p:cNvPr id="4" name="投影片編號版面配置區 3"/>
          <p:cNvSpPr>
            <a:spLocks noGrp="1"/>
          </p:cNvSpPr>
          <p:nvPr>
            <p:ph type="sldNum" sz="quarter" idx="10"/>
          </p:nvPr>
        </p:nvSpPr>
        <p:spPr/>
        <p:txBody>
          <a:bodyPr/>
          <a:lstStyle/>
          <a:p>
            <a:fld id="{3E079603-A446-4351-803F-97E8D98C8489}" type="slidenum">
              <a:rPr lang="en-US" smtClean="0"/>
              <a:t>54</a:t>
            </a:fld>
            <a:endParaRPr lang="en-US"/>
          </a:p>
        </p:txBody>
      </p:sp>
    </p:spTree>
    <p:extLst>
      <p:ext uri="{BB962C8B-B14F-4D97-AF65-F5344CB8AC3E}">
        <p14:creationId xmlns:p14="http://schemas.microsoft.com/office/powerpoint/2010/main" val="651688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0</a:t>
            </a:r>
            <a:r>
              <a:rPr lang="zh-TW" altLang="en-US" dirty="0"/>
              <a:t>是黑 </a:t>
            </a:r>
            <a:r>
              <a:rPr lang="en-US" altLang="zh-TW" dirty="0"/>
              <a:t>1</a:t>
            </a:r>
            <a:r>
              <a:rPr lang="zh-TW" altLang="en-US" dirty="0"/>
              <a:t>是白</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3E079603-A446-4351-803F-97E8D98C8489}" type="slidenum">
              <a:rPr lang="en-US" smtClean="0"/>
              <a:t>55</a:t>
            </a:fld>
            <a:endParaRPr lang="en-US"/>
          </a:p>
        </p:txBody>
      </p:sp>
    </p:spTree>
    <p:extLst>
      <p:ext uri="{BB962C8B-B14F-4D97-AF65-F5344CB8AC3E}">
        <p14:creationId xmlns:p14="http://schemas.microsoft.com/office/powerpoint/2010/main" val="3285373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zh-TW" dirty="0"/>
              <a:t>Texture</a:t>
            </a:r>
            <a:r>
              <a:rPr lang="zh-TW" altLang="en-US" dirty="0"/>
              <a:t>是一種</a:t>
            </a:r>
            <a:r>
              <a:rPr lang="en-US" altLang="zh-TW" dirty="0"/>
              <a:t>Non-local (</a:t>
            </a:r>
            <a:r>
              <a:rPr lang="zh-TW" altLang="en-US" dirty="0"/>
              <a:t>非區域性的</a:t>
            </a:r>
            <a:r>
              <a:rPr lang="en-US" altLang="zh-TW" dirty="0"/>
              <a:t>)</a:t>
            </a:r>
            <a:r>
              <a:rPr lang="zh-TW" altLang="en-US" dirty="0"/>
              <a:t>特性，只有一小塊是無法辨識的，必須觀察大範圍空間才可展現紋理的特性</a:t>
            </a:r>
            <a:endParaRPr lang="en-US" altLang="zh-TW" dirty="0"/>
          </a:p>
          <a:p>
            <a:pPr marL="171450" indent="-171450">
              <a:buFontTx/>
              <a:buChar char="-"/>
            </a:pPr>
            <a:r>
              <a:rPr lang="zh-TW" altLang="en-US" dirty="0"/>
              <a:t>一再重複的的結構應該視為相同的材質，而非不同的</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7E609475-1550-4951-8791-E144F78FF4CC}" type="slidenum">
              <a:rPr lang="zh-TW" altLang="en-US" smtClean="0"/>
              <a:t>7</a:t>
            </a:fld>
            <a:endParaRPr lang="zh-TW" altLang="en-US"/>
          </a:p>
        </p:txBody>
      </p:sp>
    </p:spTree>
    <p:extLst>
      <p:ext uri="{BB962C8B-B14F-4D97-AF65-F5344CB8AC3E}">
        <p14:creationId xmlns:p14="http://schemas.microsoft.com/office/powerpoint/2010/main" val="23329136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上面</a:t>
            </a:r>
            <a:r>
              <a:rPr lang="en-US" altLang="zh-TW" dirty="0"/>
              <a:t>coarse</a:t>
            </a:r>
          </a:p>
          <a:p>
            <a:r>
              <a:rPr lang="zh-TW" altLang="en-US" dirty="0"/>
              <a:t>下面 </a:t>
            </a:r>
            <a:r>
              <a:rPr lang="en-US" altLang="zh-TW" dirty="0"/>
              <a:t>fine</a:t>
            </a:r>
            <a:endParaRPr lang="zh-TW" altLang="en-US" dirty="0"/>
          </a:p>
        </p:txBody>
      </p:sp>
      <p:sp>
        <p:nvSpPr>
          <p:cNvPr id="4" name="投影片編號版面配置區 3"/>
          <p:cNvSpPr>
            <a:spLocks noGrp="1"/>
          </p:cNvSpPr>
          <p:nvPr>
            <p:ph type="sldNum" sz="quarter" idx="10"/>
          </p:nvPr>
        </p:nvSpPr>
        <p:spPr/>
        <p:txBody>
          <a:bodyPr/>
          <a:lstStyle/>
          <a:p>
            <a:fld id="{3E079603-A446-4351-803F-97E8D98C8489}" type="slidenum">
              <a:rPr lang="en-US" smtClean="0"/>
              <a:t>56</a:t>
            </a:fld>
            <a:endParaRPr lang="en-US"/>
          </a:p>
        </p:txBody>
      </p:sp>
    </p:spTree>
    <p:extLst>
      <p:ext uri="{BB962C8B-B14F-4D97-AF65-F5344CB8AC3E}">
        <p14:creationId xmlns:p14="http://schemas.microsoft.com/office/powerpoint/2010/main" val="3511473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用</a:t>
            </a:r>
            <a:r>
              <a:rPr lang="en-US" altLang="zh-TW" dirty="0">
                <a:latin typeface="Times New Roman" panose="02020603050405020304" pitchFamily="18" charset="0"/>
                <a:cs typeface="Times New Roman" panose="02020603050405020304" pitchFamily="18" charset="0"/>
              </a:rPr>
              <a:t>Autocorrelation</a:t>
            </a:r>
            <a:r>
              <a:rPr lang="zh-TW" altLang="en-US" dirty="0">
                <a:latin typeface="Times New Roman" panose="02020603050405020304" pitchFamily="18" charset="0"/>
                <a:cs typeface="Times New Roman" panose="02020603050405020304" pitchFamily="18" charset="0"/>
              </a:rPr>
              <a:t>分析出的結果會呈現</a:t>
            </a:r>
            <a:endParaRPr lang="en-US" altLang="zh-TW" dirty="0">
              <a:latin typeface="Times New Roman" panose="02020603050405020304" pitchFamily="18" charset="0"/>
              <a:cs typeface="Times New Roman" panose="02020603050405020304" pitchFamily="18" charset="0"/>
            </a:endParaRPr>
          </a:p>
          <a:p>
            <a:endParaRPr lang="en-US" altLang="zh-TW" dirty="0"/>
          </a:p>
          <a:p>
            <a:r>
              <a:rPr lang="zh-TW" altLang="en-US" dirty="0"/>
              <a:t>有規律</a:t>
            </a:r>
            <a:r>
              <a:rPr lang="zh-TW" altLang="zh-TW" dirty="0"/>
              <a:t>和隨機： </a:t>
            </a:r>
            <a:endParaRPr lang="en-US" altLang="zh-TW" dirty="0"/>
          </a:p>
          <a:p>
            <a:r>
              <a:rPr lang="zh-TW" altLang="en-US" dirty="0"/>
              <a:t>有規律的</a:t>
            </a:r>
            <a:r>
              <a:rPr lang="zh-TW" altLang="zh-TW" dirty="0"/>
              <a:t>紋理</a:t>
            </a:r>
            <a:r>
              <a:rPr lang="en-US" altLang="zh-TW" dirty="0">
                <a:sym typeface="Wingdings" panose="05000000000000000000" pitchFamily="2" charset="2"/>
              </a:rPr>
              <a:t></a:t>
            </a:r>
            <a:r>
              <a:rPr lang="zh-TW" altLang="en-US" dirty="0"/>
              <a:t>有明顯且規律的高峰、低谷</a:t>
            </a:r>
            <a:endParaRPr lang="en-US" altLang="zh-TW" dirty="0"/>
          </a:p>
          <a:p>
            <a:r>
              <a:rPr lang="zh-TW" altLang="zh-TW" dirty="0"/>
              <a:t>隨機</a:t>
            </a:r>
            <a:r>
              <a:rPr lang="zh-TW" altLang="en-US" dirty="0"/>
              <a:t>的</a:t>
            </a:r>
            <a:r>
              <a:rPr lang="zh-TW" altLang="zh-TW" dirty="0"/>
              <a:t>紋理</a:t>
            </a:r>
            <a:r>
              <a:rPr lang="en-US" altLang="zh-TW" dirty="0">
                <a:sym typeface="Wingdings" panose="05000000000000000000" pitchFamily="2" charset="2"/>
              </a:rPr>
              <a:t></a:t>
            </a:r>
            <a:r>
              <a:rPr lang="zh-TW" altLang="zh-TW" dirty="0"/>
              <a:t>僅在[0,0]達到峰值；峰寬給出了紋理的大小 </a:t>
            </a:r>
            <a:endParaRPr lang="en-US" altLang="zh-TW" dirty="0"/>
          </a:p>
          <a:p>
            <a:endParaRPr lang="en-US" altLang="zh-TW" dirty="0"/>
          </a:p>
          <a:p>
            <a:r>
              <a:rPr lang="zh-TW" altLang="zh-TW" dirty="0"/>
              <a:t>粗和細： </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dirty="0"/>
              <a:t>粗紋理</a:t>
            </a:r>
            <a:r>
              <a:rPr lang="en-US" altLang="zh-TW" dirty="0">
                <a:sym typeface="Wingdings" panose="05000000000000000000" pitchFamily="2" charset="2"/>
              </a:rPr>
              <a:t></a:t>
            </a:r>
            <a:r>
              <a:rPr lang="zh-TW" altLang="zh-TW" dirty="0"/>
              <a:t>緩慢下降</a:t>
            </a:r>
            <a:r>
              <a:rPr lang="zh-TW" altLang="en-US" dirty="0"/>
              <a:t>，高峰變到低谷時間長</a:t>
            </a:r>
            <a:endParaRPr lang="en-US" altLang="zh-TW" dirty="0"/>
          </a:p>
          <a:p>
            <a:r>
              <a:rPr lang="zh-TW" altLang="en-US" dirty="0">
                <a:latin typeface="Times New Roman" panose="02020603050405020304" pitchFamily="18" charset="0"/>
                <a:cs typeface="Times New Roman" panose="02020603050405020304" pitchFamily="18" charset="0"/>
                <a:sym typeface="Wingdings" panose="05000000000000000000" pitchFamily="2" charset="2"/>
              </a:rPr>
              <a:t>細紋理 </a:t>
            </a:r>
            <a:r>
              <a:rPr lang="en-US" altLang="zh-TW" dirty="0">
                <a:latin typeface="Times New Roman" panose="02020603050405020304" pitchFamily="18" charset="0"/>
                <a:cs typeface="Times New Roman" panose="02020603050405020304" pitchFamily="18" charset="0"/>
                <a:sym typeface="Wingdings" panose="05000000000000000000" pitchFamily="2" charset="2"/>
              </a:rPr>
              <a:t></a:t>
            </a:r>
            <a:r>
              <a:rPr lang="zh-TW" altLang="zh-TW" dirty="0"/>
              <a:t>迅速下降</a:t>
            </a:r>
            <a:r>
              <a:rPr lang="zh-TW" altLang="en-US" dirty="0"/>
              <a:t>，高峰變到低谷時間短</a:t>
            </a:r>
            <a:endParaRPr lang="zh-TW" altLang="en-US" b="1"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57</a:t>
            </a:fld>
            <a:endParaRPr lang="zh-TW" altLang="en-US"/>
          </a:p>
        </p:txBody>
      </p:sp>
    </p:spTree>
    <p:extLst>
      <p:ext uri="{BB962C8B-B14F-4D97-AF65-F5344CB8AC3E}">
        <p14:creationId xmlns:p14="http://schemas.microsoft.com/office/powerpoint/2010/main" val="1614299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58</a:t>
            </a:fld>
            <a:endParaRPr lang="zh-TW" altLang="en-US"/>
          </a:p>
        </p:txBody>
      </p:sp>
    </p:spTree>
    <p:extLst>
      <p:ext uri="{BB962C8B-B14F-4D97-AF65-F5344CB8AC3E}">
        <p14:creationId xmlns:p14="http://schemas.microsoft.com/office/powerpoint/2010/main" val="32162463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以往在分析</a:t>
            </a:r>
            <a:r>
              <a:rPr lang="en-US" altLang="zh-TW" dirty="0"/>
              <a:t>texture</a:t>
            </a:r>
            <a:r>
              <a:rPr lang="zh-TW" altLang="en-US" dirty="0"/>
              <a:t>可能都會是針對空間域的處理方式</a:t>
            </a:r>
            <a:endParaRPr lang="en-US" altLang="zh-TW" dirty="0"/>
          </a:p>
          <a:p>
            <a:endParaRPr lang="en-US" altLang="zh-TW" dirty="0"/>
          </a:p>
          <a:p>
            <a:r>
              <a:rPr lang="zh-TW" altLang="en-US" dirty="0"/>
              <a:t>這小節講解不一樣的方式，如：傅立葉轉換 </a:t>
            </a:r>
            <a:r>
              <a:rPr lang="en-US" altLang="zh-TW" dirty="0"/>
              <a:t>Spatial</a:t>
            </a:r>
            <a:r>
              <a:rPr lang="en-US" altLang="zh-TW" baseline="0" dirty="0"/>
              <a:t> domain </a:t>
            </a:r>
            <a:r>
              <a:rPr lang="en-US" altLang="zh-TW" baseline="0" dirty="0">
                <a:sym typeface="Wingdings" panose="05000000000000000000" pitchFamily="2" charset="2"/>
              </a:rPr>
              <a:t> frequency domain</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將不同向量在新的坐標系中重新表達。</a:t>
            </a:r>
          </a:p>
          <a:p>
            <a:endParaRPr lang="en-US" altLang="zh-TW" dirty="0"/>
          </a:p>
          <a:p>
            <a:r>
              <a:rPr lang="zh-TW" altLang="en-US" dirty="0"/>
              <a:t>在紋理分析的數字變換方法中，</a:t>
            </a:r>
            <a:r>
              <a:rPr lang="en-US" altLang="zh-TW" dirty="0"/>
              <a:t>frequency</a:t>
            </a:r>
            <a:r>
              <a:rPr lang="zh-TW" altLang="en-US" dirty="0"/>
              <a:t>比較可以凸顯紋理的方向性或是</a:t>
            </a:r>
            <a:r>
              <a:rPr lang="en-US" altLang="zh-TW" dirty="0"/>
              <a:t>fine</a:t>
            </a:r>
            <a:r>
              <a:rPr lang="zh-TW" altLang="en-US" dirty="0"/>
              <a:t>跟</a:t>
            </a:r>
            <a:r>
              <a:rPr lang="en-US" altLang="zh-TW" dirty="0"/>
              <a:t>coarse</a:t>
            </a:r>
            <a:r>
              <a:rPr lang="zh-TW" altLang="en-US" dirty="0"/>
              <a:t>的程度</a:t>
            </a:r>
            <a:endParaRPr lang="en-US" altLang="zh-TW" dirty="0"/>
          </a:p>
          <a:p>
            <a:r>
              <a:rPr lang="en-US" altLang="zh-TW" sz="1200" dirty="0">
                <a:latin typeface="Times New Roman" panose="02020603050405020304" pitchFamily="18" charset="0"/>
                <a:cs typeface="Times New Roman" panose="02020603050405020304" pitchFamily="18" charset="0"/>
              </a:rPr>
              <a:t>Digital Transform Methods</a:t>
            </a:r>
            <a:r>
              <a:rPr lang="zh-TW" altLang="en-US" dirty="0"/>
              <a:t>通常將圖像劃分為</a:t>
            </a:r>
            <a:r>
              <a:rPr lang="zh-TW" altLang="en-US" b="1" dirty="0"/>
              <a:t>不重疊的小正方形子圖像。 </a:t>
            </a:r>
            <a:r>
              <a:rPr lang="en-US" altLang="zh-TW" b="1" dirty="0"/>
              <a:t>(</a:t>
            </a:r>
            <a:r>
              <a:rPr lang="zh-TW" altLang="en-US" b="1" dirty="0"/>
              <a:t>達到更好的結果，每一塊都會得到不同的</a:t>
            </a:r>
            <a:r>
              <a:rPr lang="en-US" altLang="zh-TW" b="1" dirty="0"/>
              <a:t>property)</a:t>
            </a:r>
            <a:endParaRPr lang="zh-TW" altLang="en-US" b="1" dirty="0"/>
          </a:p>
          <a:p>
            <a:endParaRPr lang="zh-TW" altLang="en-US" dirty="0"/>
          </a:p>
          <a:p>
            <a:r>
              <a:rPr lang="zh-TW" altLang="en-US" dirty="0"/>
              <a:t>將不同向量在新的坐標系中重新表達。</a:t>
            </a:r>
          </a:p>
          <a:p>
            <a:endParaRPr lang="zh-TW" altLang="en-US" dirty="0"/>
          </a:p>
          <a:p>
            <a:r>
              <a:rPr lang="zh-TW" altLang="en-US" dirty="0"/>
              <a:t>傅立葉變換使用複數正弦基本集，哈達瑪變換使用</a:t>
            </a:r>
            <a:r>
              <a:rPr lang="en-US" altLang="zh-TW" dirty="0"/>
              <a:t>Walsh</a:t>
            </a:r>
            <a:r>
              <a:rPr lang="zh-TW" altLang="en-US" dirty="0"/>
              <a:t>函數基本集，</a:t>
            </a:r>
            <a:r>
              <a:rPr lang="en-US" altLang="zh-TW" dirty="0"/>
              <a:t>…..</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59</a:t>
            </a:fld>
            <a:endParaRPr lang="zh-TW" altLang="en-US"/>
          </a:p>
        </p:txBody>
      </p:sp>
    </p:spTree>
    <p:extLst>
      <p:ext uri="{BB962C8B-B14F-4D97-AF65-F5344CB8AC3E}">
        <p14:creationId xmlns:p14="http://schemas.microsoft.com/office/powerpoint/2010/main" val="9127238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Gray level</a:t>
            </a:r>
            <a:r>
              <a:rPr lang="zh-TW" altLang="en-US" dirty="0"/>
              <a:t>的圖片轉換到</a:t>
            </a:r>
            <a:r>
              <a:rPr lang="en-US" altLang="zh-TW" dirty="0"/>
              <a:t>Frequency domain</a:t>
            </a:r>
            <a:r>
              <a:rPr lang="zh-TW" altLang="en-US" dirty="0"/>
              <a:t>的圖</a:t>
            </a:r>
            <a:endParaRPr lang="en-US" altLang="zh-TW" dirty="0"/>
          </a:p>
          <a:p>
            <a:r>
              <a:rPr lang="zh-TW" altLang="en-US" dirty="0"/>
              <a:t>亮點的分布方向會與原圖紋理的分布方向垂直，如圖</a:t>
            </a:r>
            <a:r>
              <a:rPr lang="en-US" altLang="zh-TW" dirty="0"/>
              <a:t>(1)</a:t>
            </a:r>
          </a:p>
          <a:p>
            <a:endParaRPr lang="en-US" altLang="zh-TW" dirty="0"/>
          </a:p>
          <a:p>
            <a:r>
              <a:rPr lang="en-US" altLang="zh-TW" dirty="0"/>
              <a:t>Fine</a:t>
            </a:r>
            <a:r>
              <a:rPr lang="en-US" altLang="zh-TW" baseline="0" dirty="0"/>
              <a:t> texture </a:t>
            </a:r>
            <a:r>
              <a:rPr lang="zh-TW" altLang="en-US" baseline="0" dirty="0"/>
              <a:t>距離中心點越遠</a:t>
            </a:r>
            <a:endParaRPr lang="en-US" altLang="zh-TW" baseline="0" dirty="0"/>
          </a:p>
          <a:p>
            <a:r>
              <a:rPr lang="zh-TW" altLang="en-US" baseline="0" dirty="0"/>
              <a:t>反之 距離越近</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60</a:t>
            </a:fld>
            <a:endParaRPr lang="zh-TW" altLang="en-US"/>
          </a:p>
        </p:txBody>
      </p:sp>
    </p:spTree>
    <p:extLst>
      <p:ext uri="{BB962C8B-B14F-4D97-AF65-F5344CB8AC3E}">
        <p14:creationId xmlns:p14="http://schemas.microsoft.com/office/powerpoint/2010/main" val="30919965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轉換成頻譜圖後，</a:t>
            </a:r>
            <a:endParaRPr lang="en-US" altLang="zh-TW" dirty="0"/>
          </a:p>
          <a:p>
            <a:r>
              <a:rPr lang="en-US" altLang="zh-TW" dirty="0"/>
              <a:t>fine</a:t>
            </a:r>
            <a:r>
              <a:rPr lang="zh-TW" altLang="en-US" dirty="0"/>
              <a:t>距離原點會比較長，</a:t>
            </a:r>
            <a:r>
              <a:rPr lang="en-US" altLang="zh-TW" dirty="0"/>
              <a:t>coarse</a:t>
            </a:r>
            <a:r>
              <a:rPr lang="zh-TW" altLang="en-US" dirty="0"/>
              <a:t>會比較近</a:t>
            </a:r>
            <a:endParaRPr lang="en-US" altLang="zh-TW" dirty="0"/>
          </a:p>
          <a:p>
            <a:endParaRPr lang="en-US" altLang="zh-TW" dirty="0"/>
          </a:p>
          <a:p>
            <a:r>
              <a:rPr lang="en-US" altLang="zh-TW" dirty="0"/>
              <a:t>(</a:t>
            </a:r>
            <a:r>
              <a:rPr lang="zh-TW" altLang="en-US" dirty="0"/>
              <a:t>二</a:t>
            </a:r>
            <a:r>
              <a:rPr lang="en-US" altLang="zh-TW" dirty="0"/>
              <a:t>)</a:t>
            </a:r>
          </a:p>
          <a:p>
            <a:r>
              <a:rPr lang="zh-TW" altLang="en-US" dirty="0"/>
              <a:t>針對頻譜圖做二值化，會更好區分</a:t>
            </a:r>
            <a:br>
              <a:rPr lang="en-US" altLang="zh-TW" dirty="0"/>
            </a:br>
            <a:r>
              <a:rPr lang="en-US" altLang="zh-TW" dirty="0"/>
              <a:t>fine</a:t>
            </a:r>
            <a:r>
              <a:rPr lang="zh-TW" altLang="en-US" dirty="0"/>
              <a:t>的距離中心點較遠</a:t>
            </a:r>
            <a:endParaRPr lang="en-US" altLang="zh-TW" dirty="0"/>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61</a:t>
            </a:fld>
            <a:endParaRPr lang="zh-TW" altLang="en-US"/>
          </a:p>
        </p:txBody>
      </p:sp>
    </p:spTree>
    <p:extLst>
      <p:ext uri="{BB962C8B-B14F-4D97-AF65-F5344CB8AC3E}">
        <p14:creationId xmlns:p14="http://schemas.microsoft.com/office/powerpoint/2010/main" val="42599454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關鍵點：</a:t>
            </a:r>
          </a:p>
          <a:p>
            <a:r>
              <a:rPr lang="zh-TW" altLang="en-US" dirty="0"/>
              <a:t>新坐標系的基向量具有與</a:t>
            </a:r>
            <a:r>
              <a:rPr lang="zh-TW" altLang="en-US" b="1" dirty="0"/>
              <a:t>空間頻率</a:t>
            </a:r>
            <a:r>
              <a:rPr lang="zh-TW" altLang="en-US" dirty="0"/>
              <a:t>或</a:t>
            </a:r>
            <a:r>
              <a:rPr lang="zh-TW" altLang="en-US" b="1" dirty="0">
                <a:solidFill>
                  <a:schemeClr val="tx1"/>
                </a:solidFill>
              </a:rPr>
              <a:t>序列</a:t>
            </a:r>
            <a:r>
              <a:rPr lang="zh-TW" altLang="en-US" dirty="0"/>
              <a:t>有關的特性。</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t>
            </a:r>
            <a:r>
              <a:rPr lang="zh-TW" altLang="en-US" dirty="0"/>
              <a:t>用新的坐標系的向量去表示</a:t>
            </a:r>
            <a:r>
              <a:rPr lang="en-US" altLang="zh-TW" dirty="0"/>
              <a:t>spatial domain</a:t>
            </a:r>
            <a:r>
              <a:rPr lang="zh-TW" altLang="en-US" dirty="0"/>
              <a:t>的</a:t>
            </a:r>
            <a:r>
              <a:rPr lang="en-US" altLang="zh-TW" dirty="0"/>
              <a:t>texture)</a:t>
            </a:r>
          </a:p>
          <a:p>
            <a:endParaRPr lang="zh-TW" altLang="en-US" dirty="0"/>
          </a:p>
          <a:p>
            <a:r>
              <a:rPr lang="zh-TW" altLang="en-US" dirty="0"/>
              <a:t>由於</a:t>
            </a:r>
            <a:r>
              <a:rPr lang="zh-TW" altLang="en-US" b="1" dirty="0"/>
              <a:t>頻率</a:t>
            </a:r>
            <a:r>
              <a:rPr lang="zh-TW" altLang="en-US" dirty="0"/>
              <a:t>與</a:t>
            </a:r>
            <a:r>
              <a:rPr lang="zh-TW" altLang="en-US" b="1" dirty="0"/>
              <a:t>紋理密切相關</a:t>
            </a:r>
            <a:r>
              <a:rPr lang="zh-TW" altLang="en-US" dirty="0"/>
              <a:t>，所以做這些轉換對於紋理的分析是有幫助的。</a:t>
            </a:r>
            <a:endParaRPr lang="en-US" altLang="zh-TW" dirty="0"/>
          </a:p>
          <a:p>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62</a:t>
            </a:fld>
            <a:endParaRPr lang="zh-TW" altLang="en-US"/>
          </a:p>
        </p:txBody>
      </p:sp>
    </p:spTree>
    <p:extLst>
      <p:ext uri="{BB962C8B-B14F-4D97-AF65-F5344CB8AC3E}">
        <p14:creationId xmlns:p14="http://schemas.microsoft.com/office/powerpoint/2010/main" val="36735295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透過</a:t>
            </a:r>
            <a:r>
              <a:rPr lang="en-US" altLang="zh-TW" dirty="0"/>
              <a:t>digita</a:t>
            </a:r>
            <a:r>
              <a:rPr lang="en-US" altLang="zh-TW" baseline="0" dirty="0"/>
              <a:t>l transform method </a:t>
            </a:r>
            <a:r>
              <a:rPr lang="zh-TW" altLang="en-US" baseline="0" dirty="0"/>
              <a:t>可以知道</a:t>
            </a:r>
            <a:endParaRPr lang="en-US" altLang="zh-TW" baseline="0" dirty="0"/>
          </a:p>
          <a:p>
            <a:pPr marL="228600" indent="-228600">
              <a:buAutoNum type="arabicPeriod"/>
            </a:pPr>
            <a:r>
              <a:rPr lang="en-US" altLang="zh-TW" baseline="0" dirty="0"/>
              <a:t>Fine or coarse</a:t>
            </a:r>
          </a:p>
          <a:p>
            <a:pPr marL="228600" indent="-228600">
              <a:buAutoNum type="arabicPeriod"/>
            </a:pPr>
            <a:r>
              <a:rPr lang="zh-TW" altLang="en-US" baseline="0" dirty="0"/>
              <a:t>方向性</a:t>
            </a:r>
            <a:endParaRPr lang="en-US" altLang="zh-TW" baseline="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63</a:t>
            </a:fld>
            <a:endParaRPr lang="zh-TW" altLang="en-US"/>
          </a:p>
        </p:txBody>
      </p:sp>
    </p:spTree>
    <p:extLst>
      <p:ext uri="{BB962C8B-B14F-4D97-AF65-F5344CB8AC3E}">
        <p14:creationId xmlns:p14="http://schemas.microsoft.com/office/powerpoint/2010/main" val="24573375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大家可能有疑問，轉成頻率愈的處理是否比在空間愈處理來的好？</a:t>
            </a:r>
            <a:endParaRPr lang="en-US" altLang="zh-TW" dirty="0"/>
          </a:p>
          <a:p>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不一定，要以</a:t>
            </a:r>
            <a:r>
              <a:rPr lang="en-US" altLang="zh-TW" dirty="0"/>
              <a:t>image </a:t>
            </a:r>
            <a:r>
              <a:rPr lang="zh-TW" altLang="en-US" dirty="0"/>
              <a:t>的</a:t>
            </a:r>
            <a:r>
              <a:rPr lang="en-US" altLang="zh-TW" dirty="0"/>
              <a:t>texture </a:t>
            </a:r>
            <a:r>
              <a:rPr lang="zh-TW" altLang="en-US" dirty="0"/>
              <a:t>來比較 </a:t>
            </a:r>
            <a:r>
              <a:rPr lang="en-US" altLang="zh-TW" dirty="0"/>
              <a:t>(ad hoc)</a:t>
            </a:r>
          </a:p>
          <a:p>
            <a:endParaRPr lang="en-US" altLang="zh-TW" dirty="0"/>
          </a:p>
          <a:p>
            <a:r>
              <a:rPr lang="zh-TW" altLang="en-US" dirty="0"/>
              <a:t>不過，課本有說到，</a:t>
            </a:r>
            <a:r>
              <a:rPr lang="zh-TW" altLang="zh-TW" dirty="0"/>
              <a:t>通常，基於傅立葉功率譜的特徵</a:t>
            </a:r>
            <a:r>
              <a:rPr lang="zh-TW" altLang="en-US" dirty="0"/>
              <a:t>會比</a:t>
            </a:r>
            <a:endParaRPr lang="en-US" altLang="zh-TW" dirty="0"/>
          </a:p>
          <a:p>
            <a:r>
              <a:rPr lang="zh-TW" altLang="zh-TW" dirty="0"/>
              <a:t> 二階灰度共現統計 空間灰度差異的一階統計</a:t>
            </a:r>
            <a:endParaRPr lang="en-US" altLang="zh-TW" dirty="0"/>
          </a:p>
          <a:p>
            <a:r>
              <a:rPr lang="zh-TW" altLang="en-US" dirty="0"/>
              <a:t>表現更差</a:t>
            </a:r>
            <a:endParaRPr lang="en-US" altLang="zh-TW" dirty="0"/>
          </a:p>
          <a:p>
            <a:endParaRPr lang="en-US" altLang="zh-TW" dirty="0"/>
          </a:p>
          <a:p>
            <a:r>
              <a:rPr lang="zh-TW" altLang="en-US" dirty="0"/>
              <a:t>但也不依定，要依情況而定</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7E609475-1550-4951-8791-E144F78FF4CC}" type="slidenum">
              <a:rPr lang="zh-TW" altLang="en-US" smtClean="0"/>
              <a:t>64</a:t>
            </a:fld>
            <a:endParaRPr lang="zh-TW" altLang="en-US"/>
          </a:p>
        </p:txBody>
      </p:sp>
    </p:spTree>
    <p:extLst>
      <p:ext uri="{BB962C8B-B14F-4D97-AF65-F5344CB8AC3E}">
        <p14:creationId xmlns:p14="http://schemas.microsoft.com/office/powerpoint/2010/main" val="3175884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endParaRPr lang="en-US" altLang="zh-TW" baseline="0" dirty="0"/>
              </a:p>
            </p:txBody>
          </p:sp>
        </mc:Choice>
        <mc:Fallback xmlns="">
          <p:sp>
            <p:nvSpPr>
              <p:cNvPr id="3" name="備忘稿版面配置區 2"/>
              <p:cNvSpPr>
                <a:spLocks noGrp="1"/>
              </p:cNvSpPr>
              <p:nvPr>
                <p:ph type="body" idx="1"/>
              </p:nvPr>
            </p:nvSpPr>
            <p:spPr/>
            <p:txBody>
              <a:bodyPr/>
              <a:lstStyle/>
              <a:p>
                <a:r>
                  <a:rPr lang="en-US" altLang="zh-TW" dirty="0"/>
                  <a:t>S: </a:t>
                </a:r>
                <a:r>
                  <a:rPr lang="zh-TW" altLang="en-US" dirty="0"/>
                  <a:t>滿足某種空間關係的</a:t>
                </a:r>
                <a:r>
                  <a:rPr lang="en-US" altLang="zh-TW" dirty="0"/>
                  <a:t>primitive</a:t>
                </a:r>
                <a:r>
                  <a:rPr lang="zh-TW" altLang="en-US" dirty="0"/>
                  <a:t>，例如兩個 </a:t>
                </a:r>
                <a:r>
                  <a:rPr lang="en-US" altLang="zh-TW" dirty="0"/>
                  <a:t>primitive </a:t>
                </a:r>
                <a:r>
                  <a:rPr lang="zh-TW" altLang="en-US" dirty="0"/>
                  <a:t>的距離為</a:t>
                </a:r>
                <a:r>
                  <a:rPr lang="en-US" altLang="zh-TW" dirty="0"/>
                  <a:t>5</a:t>
                </a:r>
                <a:r>
                  <a:rPr lang="zh-TW" altLang="en-US" dirty="0"/>
                  <a:t>單位。</a:t>
                </a:r>
                <a:r>
                  <a:rPr lang="en-US" altLang="zh-TW" dirty="0"/>
                  <a:t>f()</a:t>
                </a:r>
                <a:r>
                  <a:rPr lang="zh-TW" altLang="en-US" dirty="0"/>
                  <a:t>可以是測亮度的</a:t>
                </a:r>
                <a:r>
                  <a:rPr lang="en-US" altLang="zh-TW" dirty="0"/>
                  <a:t>function</a:t>
                </a:r>
                <a:r>
                  <a:rPr lang="zh-TW" altLang="en-US" dirty="0"/>
                  <a:t>。 </a:t>
                </a:r>
                <a:r>
                  <a:rPr lang="en-US" altLang="zh-TW" dirty="0"/>
                  <a:t>f(q1)</a:t>
                </a:r>
                <a:r>
                  <a:rPr lang="zh-TW" altLang="en-US" dirty="0"/>
                  <a:t>表示是</a:t>
                </a:r>
                <a:r>
                  <a:rPr lang="en-US" altLang="zh-TW" dirty="0"/>
                  <a:t>primitive q1</a:t>
                </a:r>
                <a:r>
                  <a:rPr lang="zh-TW" altLang="en-US" dirty="0"/>
                  <a:t>的亮度</a:t>
                </a:r>
                <a:r>
                  <a:rPr lang="en-US" altLang="zh-TW" dirty="0"/>
                  <a:t> f(q2)</a:t>
                </a:r>
                <a:r>
                  <a:rPr lang="zh-TW" altLang="en-US" dirty="0"/>
                  <a:t>表示是</a:t>
                </a:r>
                <a:r>
                  <a:rPr lang="en-US" altLang="zh-TW" dirty="0"/>
                  <a:t>primitive q2</a:t>
                </a:r>
                <a:r>
                  <a:rPr lang="zh-TW" altLang="en-US" dirty="0"/>
                  <a:t>的亮度。若 </a:t>
                </a:r>
                <a:r>
                  <a:rPr lang="en-US" altLang="zh-TW" dirty="0"/>
                  <a:t>t1 </a:t>
                </a:r>
                <a:r>
                  <a:rPr lang="zh-TW" altLang="en-US" dirty="0"/>
                  <a:t>是亮度</a:t>
                </a:r>
                <a:r>
                  <a:rPr lang="en-US" altLang="zh-TW" dirty="0"/>
                  <a:t>=</a:t>
                </a:r>
                <a:r>
                  <a:rPr lang="zh-TW" altLang="en-US" dirty="0"/>
                  <a:t> </a:t>
                </a:r>
                <a:r>
                  <a:rPr lang="en-US" altLang="zh-TW" dirty="0"/>
                  <a:t>50</a:t>
                </a:r>
                <a:r>
                  <a:rPr lang="zh-TW" altLang="en-US" dirty="0"/>
                  <a:t>， </a:t>
                </a:r>
                <a:r>
                  <a:rPr lang="en-US" altLang="zh-TW" dirty="0"/>
                  <a:t>t2 </a:t>
                </a:r>
                <a:r>
                  <a:rPr lang="zh-TW" altLang="en-US" dirty="0"/>
                  <a:t>表示是亮度</a:t>
                </a:r>
                <a:r>
                  <a:rPr lang="en-US" altLang="zh-TW" dirty="0"/>
                  <a:t>=100</a:t>
                </a:r>
                <a:r>
                  <a:rPr lang="zh-TW" altLang="en-US" dirty="0"/>
                  <a:t>。整個式子表示是</a:t>
                </a:r>
                <a:r>
                  <a:rPr lang="en-US" altLang="zh-TW" dirty="0"/>
                  <a:t>number of(</a:t>
                </a:r>
                <a:r>
                  <a:rPr lang="zh-TW" altLang="en-US" dirty="0"/>
                  <a:t>亮度是</a:t>
                </a:r>
                <a:r>
                  <a:rPr lang="en-US" altLang="zh-TW" dirty="0"/>
                  <a:t>50</a:t>
                </a:r>
                <a:r>
                  <a:rPr lang="zh-TW" altLang="en-US" dirty="0"/>
                  <a:t>且亮度是</a:t>
                </a:r>
                <a:r>
                  <a:rPr lang="en-US" altLang="zh-TW" dirty="0"/>
                  <a:t>100</a:t>
                </a:r>
                <a:r>
                  <a:rPr lang="zh-TW" altLang="en-US" dirty="0"/>
                  <a:t>的</a:t>
                </a:r>
                <a:r>
                  <a:rPr lang="en-US" altLang="zh-TW" dirty="0"/>
                  <a:t>primitive(</a:t>
                </a:r>
                <a:r>
                  <a:rPr lang="en-US" altLang="zh-TW" sz="1200" b="0" i="0">
                    <a:latin typeface="Cambria Math" panose="02040503050406030204" pitchFamily="18" charset="0"/>
                    <a:ea typeface="Cambria Math" panose="02040503050406030204" pitchFamily="18" charset="0"/>
                  </a:rPr>
                  <a:t>𝑓(𝑞_1 )=𝑡_1 𝑎𝑛𝑑 𝑓(𝑞_2 )=𝑡_2</a:t>
                </a:r>
                <a:r>
                  <a:rPr lang="en-US" altLang="zh-TW" dirty="0"/>
                  <a:t>)</a:t>
                </a:r>
                <a:r>
                  <a:rPr lang="zh-TW" altLang="en-US" dirty="0"/>
                  <a:t>的情況下，屬於</a:t>
                </a:r>
                <a:r>
                  <a:rPr lang="en-US" altLang="zh-TW" dirty="0"/>
                  <a:t>S</a:t>
                </a:r>
                <a:r>
                  <a:rPr lang="zh-TW" altLang="en-US" dirty="0"/>
                  <a:t>這個</a:t>
                </a:r>
                <a:r>
                  <a:rPr lang="en-US" altLang="zh-TW" dirty="0"/>
                  <a:t>property</a:t>
                </a:r>
                <a:r>
                  <a:rPr lang="zh-TW" altLang="en-US" dirty="0"/>
                  <a:t>的，也就是兩個一個是</a:t>
                </a:r>
                <a:r>
                  <a:rPr lang="en-US" altLang="zh-TW" dirty="0"/>
                  <a:t>50</a:t>
                </a:r>
                <a:r>
                  <a:rPr lang="zh-TW" altLang="en-US" dirty="0"/>
                  <a:t>亮度，另一個是</a:t>
                </a:r>
                <a:r>
                  <a:rPr lang="en-US" altLang="zh-TW" dirty="0"/>
                  <a:t>100</a:t>
                </a:r>
                <a:r>
                  <a:rPr lang="zh-TW" altLang="en-US" dirty="0"/>
                  <a:t>兩度的人又剛好距離相差</a:t>
                </a:r>
                <a:r>
                  <a:rPr lang="en-US" altLang="zh-TW" dirty="0"/>
                  <a:t>5</a:t>
                </a:r>
                <a:r>
                  <a:rPr lang="zh-TW" altLang="en-US" dirty="0"/>
                  <a:t>單位。總數就是分母</a:t>
                </a:r>
                <a:r>
                  <a:rPr lang="en-US" altLang="zh-TW" dirty="0"/>
                  <a:t>)</a:t>
                </a:r>
              </a:p>
              <a:p>
                <a:r>
                  <a:rPr lang="zh-TW" altLang="en-US" dirty="0"/>
                  <a:t>分子就是滿足這個空間關係</a:t>
                </a:r>
                <a:r>
                  <a:rPr lang="en-US" altLang="zh-TW" dirty="0"/>
                  <a:t>(</a:t>
                </a:r>
                <a:r>
                  <a:rPr lang="zh-TW" altLang="en-US" dirty="0"/>
                  <a:t>也就是距離</a:t>
                </a:r>
                <a:r>
                  <a:rPr lang="en-US" altLang="zh-TW" dirty="0"/>
                  <a:t>5</a:t>
                </a:r>
                <a:r>
                  <a:rPr lang="zh-TW" altLang="en-US" dirty="0"/>
                  <a:t>單位</a:t>
                </a:r>
                <a:r>
                  <a:rPr lang="en-US" altLang="zh-TW" dirty="0"/>
                  <a:t>)</a:t>
                </a:r>
                <a:r>
                  <a:rPr lang="zh-TW" altLang="en-US" dirty="0"/>
                  <a:t>的所有</a:t>
                </a:r>
                <a:r>
                  <a:rPr lang="en-US" altLang="zh-TW" dirty="0"/>
                  <a:t>primitive</a:t>
                </a:r>
                <a:r>
                  <a:rPr lang="zh-TW" altLang="en-US" dirty="0"/>
                  <a:t> </a:t>
                </a:r>
                <a:r>
                  <a:rPr lang="en-US" altLang="zh-TW" dirty="0"/>
                  <a:t>pair</a:t>
                </a:r>
                <a:r>
                  <a:rPr lang="zh-TW" altLang="en-US" dirty="0"/>
                  <a:t>數量。</a:t>
                </a:r>
                <a:endParaRPr lang="en-US" altLang="zh-TW" dirty="0"/>
              </a:p>
              <a:p>
                <a:endParaRPr lang="en-US" altLang="zh-TW" dirty="0"/>
              </a:p>
              <a:p>
                <a:endParaRPr lang="en-US" altLang="zh-TW" dirty="0"/>
              </a:p>
              <a:p>
                <a:r>
                  <a:rPr lang="zh-TW" altLang="en-US" dirty="0"/>
                  <a:t>類似前面</a:t>
                </a:r>
                <a:r>
                  <a:rPr lang="en-US" altLang="zh-TW" dirty="0"/>
                  <a:t>pixel</a:t>
                </a:r>
                <a:r>
                  <a:rPr lang="zh-TW" altLang="en-US" dirty="0"/>
                  <a:t> </a:t>
                </a:r>
                <a:r>
                  <a:rPr lang="en-US" altLang="zh-TW" dirty="0"/>
                  <a:t>co-occurrence</a:t>
                </a:r>
                <a:r>
                  <a:rPr lang="zh-TW" altLang="en-US" dirty="0"/>
                  <a:t> </a:t>
                </a:r>
                <a:r>
                  <a:rPr lang="en-US" altLang="zh-TW" dirty="0"/>
                  <a:t>matrix</a:t>
                </a:r>
              </a:p>
              <a:p>
                <a:r>
                  <a:rPr lang="zh-TW" altLang="en-US" dirty="0"/>
                  <a:t>只是</a:t>
                </a:r>
                <a:r>
                  <a:rPr lang="en-US" altLang="zh-TW" dirty="0"/>
                  <a:t>“pixel”</a:t>
                </a:r>
                <a:r>
                  <a:rPr lang="zh-TW" altLang="en-US" dirty="0"/>
                  <a:t>換成了</a:t>
                </a:r>
                <a:r>
                  <a:rPr lang="en-US" altLang="zh-TW" dirty="0"/>
                  <a:t>”</a:t>
                </a:r>
                <a:r>
                  <a:rPr lang="zh-TW" altLang="en-US" dirty="0"/>
                  <a:t>原質</a:t>
                </a:r>
                <a:r>
                  <a:rPr lang="en-US" altLang="zh-TW" dirty="0"/>
                  <a:t>”</a:t>
                </a:r>
              </a:p>
              <a:p>
                <a:r>
                  <a:rPr lang="en-US" altLang="zh-TW" dirty="0"/>
                  <a:t>(P464)</a:t>
                </a:r>
              </a:p>
              <a:p>
                <a:endParaRPr lang="en-US" altLang="zh-TW" dirty="0"/>
              </a:p>
              <a:p>
                <a:r>
                  <a:rPr lang="en-US" altLang="zh-TW" dirty="0">
                    <a:hlinkClick r:id="rId4"/>
                  </a:rPr>
                  <a:t>https://ieeexplore.ieee.org/stamp/stamp.jsp?tp=&amp;arnumber=4766921</a:t>
                </a:r>
                <a:endParaRPr lang="en-US" altLang="zh-TW" dirty="0"/>
              </a:p>
              <a:p>
                <a:endParaRPr lang="en-US" altLang="zh-TW" dirty="0"/>
              </a:p>
              <a:p>
                <a:r>
                  <a:rPr lang="en-US" altLang="zh-TW" dirty="0"/>
                  <a:t>Abstract-We present a new approach to texture analysis based on the spatial distribution of local features in unsegmented textures. The textures are described using features derived from generalized co-occurrence matrices (GCM). A GCM is determined by a spatial constraint predicate F and a set of local features P = {(Xi, Yi, di), </a:t>
                </a:r>
                <a:r>
                  <a:rPr lang="en-US" altLang="zh-TW" dirty="0" err="1"/>
                  <a:t>i</a:t>
                </a:r>
                <a:r>
                  <a:rPr lang="en-US" altLang="zh-TW" dirty="0"/>
                  <a:t> = 1,* m.* , } where (Xi, Yi) is the location of the </a:t>
                </a:r>
                <a:r>
                  <a:rPr lang="en-US" altLang="zh-TW" dirty="0" err="1"/>
                  <a:t>ith</a:t>
                </a:r>
                <a:r>
                  <a:rPr lang="en-US" altLang="zh-TW" dirty="0"/>
                  <a:t> feature, and di is a description of the </a:t>
                </a:r>
                <a:r>
                  <a:rPr lang="en-US" altLang="zh-TW" dirty="0" err="1"/>
                  <a:t>ith</a:t>
                </a:r>
                <a:r>
                  <a:rPr lang="en-US" altLang="zh-TW" dirty="0"/>
                  <a:t> feature. The GCM of P under F, GF, is defined by GF(</a:t>
                </a:r>
                <a:r>
                  <a:rPr lang="en-US" altLang="zh-TW" dirty="0" err="1"/>
                  <a:t>i</a:t>
                </a:r>
                <a:r>
                  <a:rPr lang="en-US" altLang="zh-TW" dirty="0"/>
                  <a:t>, j) = number of pairs, </a:t>
                </a:r>
                <a:r>
                  <a:rPr lang="en-US" altLang="zh-TW" dirty="0" err="1"/>
                  <a:t>Pk</a:t>
                </a:r>
                <a:r>
                  <a:rPr lang="en-US" altLang="zh-TW" dirty="0"/>
                  <a:t>, PI such that F(pk, PI) is true and di and di are the descriptions of </a:t>
                </a:r>
                <a:r>
                  <a:rPr lang="en-US" altLang="zh-TW" dirty="0" err="1"/>
                  <a:t>Pk</a:t>
                </a:r>
                <a:r>
                  <a:rPr lang="en-US" altLang="zh-TW" dirty="0"/>
                  <a:t> and Pi, respectively. We discuss features derived from GCM's and present an experimental study using natural textures. </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65</a:t>
            </a:fld>
            <a:endParaRPr lang="zh-TW" altLang="en-US"/>
          </a:p>
        </p:txBody>
      </p:sp>
    </p:spTree>
    <p:extLst>
      <p:ext uri="{BB962C8B-B14F-4D97-AF65-F5344CB8AC3E}">
        <p14:creationId xmlns:p14="http://schemas.microsoft.com/office/powerpoint/2010/main" val="855367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在做影像處理的時候</a:t>
            </a:r>
            <a:r>
              <a:rPr lang="en-US" altLang="zh-TW" dirty="0"/>
              <a:t>image</a:t>
            </a:r>
            <a:r>
              <a:rPr lang="zh-TW" altLang="en-US" dirty="0"/>
              <a:t>裡面有</a:t>
            </a:r>
            <a:r>
              <a:rPr lang="en-US" altLang="zh-TW" dirty="0"/>
              <a:t>pixel</a:t>
            </a:r>
            <a:r>
              <a:rPr lang="zh-TW" altLang="en-US" dirty="0"/>
              <a:t> 那每一個</a:t>
            </a:r>
            <a:r>
              <a:rPr lang="en-US" altLang="zh-TW" dirty="0"/>
              <a:t>pixel</a:t>
            </a:r>
            <a:r>
              <a:rPr lang="zh-TW" altLang="en-US" dirty="0"/>
              <a:t>組成可以得到一個</a:t>
            </a:r>
            <a:r>
              <a:rPr lang="en-US" altLang="zh-TW" dirty="0"/>
              <a:t>image </a:t>
            </a:r>
          </a:p>
          <a:p>
            <a:r>
              <a:rPr lang="zh-TW" altLang="en-US" dirty="0"/>
              <a:t>那</a:t>
            </a:r>
            <a:r>
              <a:rPr lang="en-US" altLang="zh-TW" dirty="0"/>
              <a:t>texture</a:t>
            </a:r>
            <a:r>
              <a:rPr lang="zh-TW" altLang="en-US" dirty="0"/>
              <a:t>也有一個叫做</a:t>
            </a:r>
            <a:r>
              <a:rPr lang="en-US" altLang="zh-TW" dirty="0" err="1"/>
              <a:t>texel</a:t>
            </a:r>
            <a:r>
              <a:rPr lang="zh-TW" altLang="en-US" dirty="0"/>
              <a:t>的東西 </a:t>
            </a:r>
            <a:endParaRPr lang="en-US" altLang="zh-TW" dirty="0"/>
          </a:p>
          <a:p>
            <a:r>
              <a:rPr lang="zh-TW" altLang="en-US" dirty="0"/>
              <a:t>跟</a:t>
            </a:r>
            <a:r>
              <a:rPr lang="en-US" altLang="zh-TW" dirty="0" err="1"/>
              <a:t>texel</a:t>
            </a:r>
            <a:r>
              <a:rPr lang="zh-TW" altLang="en-US" dirty="0"/>
              <a:t>很像的東西叫做</a:t>
            </a:r>
            <a:r>
              <a:rPr lang="en-US" altLang="zh-TW" dirty="0">
                <a:latin typeface="Times New Roman" panose="02020603050405020304" pitchFamily="18" charset="0"/>
                <a:cs typeface="Times New Roman" panose="02020603050405020304" pitchFamily="18" charset="0"/>
              </a:rPr>
              <a:t>Texture Primitive</a:t>
            </a:r>
          </a:p>
          <a:p>
            <a:r>
              <a:rPr lang="zh-TW" altLang="en-US" dirty="0"/>
              <a:t>待會會做介紹</a:t>
            </a:r>
            <a:endParaRPr lang="en-US" altLang="zh-TW" dirty="0"/>
          </a:p>
          <a:p>
            <a:endParaRPr lang="en-US" altLang="zh-TW" baseline="0" dirty="0"/>
          </a:p>
          <a:p>
            <a:r>
              <a:rPr lang="en-US" altLang="zh-TW" dirty="0"/>
              <a:t>Primitive</a:t>
            </a:r>
            <a:r>
              <a:rPr lang="en-US" altLang="zh-TW" baseline="0" dirty="0"/>
              <a:t> </a:t>
            </a:r>
            <a:r>
              <a:rPr lang="zh-TW" altLang="en-US" baseline="0" dirty="0"/>
              <a:t>元件</a:t>
            </a:r>
            <a:endParaRPr lang="en-US" altLang="zh-TW" baseline="0" dirty="0"/>
          </a:p>
          <a:p>
            <a:endParaRPr lang="en-US" altLang="zh-TW" baseline="0" dirty="0"/>
          </a:p>
          <a:p>
            <a:r>
              <a:rPr lang="zh-TW" altLang="en-US" baseline="0" dirty="0"/>
              <a:t>如果要了解一個</a:t>
            </a:r>
            <a:r>
              <a:rPr lang="en-US" altLang="zh-TW" baseline="0" dirty="0"/>
              <a:t>texture</a:t>
            </a:r>
            <a:r>
              <a:rPr lang="zh-TW" altLang="en-US" baseline="0" dirty="0"/>
              <a:t>需要了解他的基本組成</a:t>
            </a:r>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8</a:t>
            </a:fld>
            <a:endParaRPr lang="en-US"/>
          </a:p>
        </p:txBody>
      </p:sp>
    </p:spTree>
    <p:extLst>
      <p:ext uri="{BB962C8B-B14F-4D97-AF65-F5344CB8AC3E}">
        <p14:creationId xmlns:p14="http://schemas.microsoft.com/office/powerpoint/2010/main" val="12024487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66</a:t>
            </a:fld>
            <a:endParaRPr lang="zh-TW" altLang="en-US"/>
          </a:p>
        </p:txBody>
      </p:sp>
    </p:spTree>
    <p:extLst>
      <p:ext uri="{BB962C8B-B14F-4D97-AF65-F5344CB8AC3E}">
        <p14:creationId xmlns:p14="http://schemas.microsoft.com/office/powerpoint/2010/main" val="19211766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Convolve (v.)</a:t>
            </a:r>
          </a:p>
          <a:p>
            <a:r>
              <a:rPr lang="en-US" altLang="zh-TW" dirty="0"/>
              <a:t>Convolution (n.)</a:t>
            </a:r>
          </a:p>
          <a:p>
            <a:r>
              <a:rPr lang="en-US" altLang="zh-TW" dirty="0">
                <a:latin typeface="Times New Roman" panose="02020603050405020304" pitchFamily="18" charset="0"/>
                <a:cs typeface="Times New Roman" panose="02020603050405020304" pitchFamily="18" charset="0"/>
              </a:rPr>
              <a:t>Texture Energy</a:t>
            </a:r>
            <a:r>
              <a:rPr lang="zh-TW" altLang="en-US" dirty="0">
                <a:latin typeface="Times New Roman" panose="02020603050405020304" pitchFamily="18" charset="0"/>
                <a:cs typeface="Times New Roman" panose="02020603050405020304" pitchFamily="18" charset="0"/>
              </a:rPr>
              <a:t> 跟</a:t>
            </a:r>
            <a:r>
              <a:rPr lang="en-US" altLang="zh-TW" dirty="0">
                <a:latin typeface="Times New Roman" panose="02020603050405020304" pitchFamily="18" charset="0"/>
                <a:cs typeface="Times New Roman" panose="02020603050405020304" pitchFamily="18" charset="0"/>
              </a:rPr>
              <a:t>digital Transform</a:t>
            </a:r>
            <a:r>
              <a:rPr lang="zh-TW" altLang="en-US" dirty="0">
                <a:latin typeface="Times New Roman" panose="02020603050405020304" pitchFamily="18" charset="0"/>
                <a:cs typeface="Times New Roman" panose="02020603050405020304" pitchFamily="18" charset="0"/>
              </a:rPr>
              <a:t> 有點類似，都是將</a:t>
            </a:r>
            <a:r>
              <a:rPr lang="en-US" altLang="zh-TW" dirty="0">
                <a:latin typeface="Times New Roman" panose="02020603050405020304" pitchFamily="18" charset="0"/>
                <a:cs typeface="Times New Roman" panose="02020603050405020304" pitchFamily="18" charset="0"/>
              </a:rPr>
              <a:t>texture</a:t>
            </a:r>
            <a:r>
              <a:rPr lang="zh-TW" altLang="en-US" dirty="0">
                <a:latin typeface="Times New Roman" panose="02020603050405020304" pitchFamily="18" charset="0"/>
                <a:cs typeface="Times New Roman" panose="02020603050405020304" pitchFamily="18" charset="0"/>
              </a:rPr>
              <a:t>上的</a:t>
            </a:r>
            <a:r>
              <a:rPr lang="en-US" altLang="zh-TW" dirty="0">
                <a:latin typeface="Times New Roman" panose="02020603050405020304" pitchFamily="18" charset="0"/>
                <a:cs typeface="Times New Roman" panose="02020603050405020304" pitchFamily="18" charset="0"/>
              </a:rPr>
              <a:t>pixel</a:t>
            </a:r>
            <a:r>
              <a:rPr lang="zh-TW" altLang="en-US" dirty="0">
                <a:latin typeface="Times New Roman" panose="02020603050405020304" pitchFamily="18" charset="0"/>
                <a:cs typeface="Times New Roman" panose="02020603050405020304" pitchFamily="18" charset="0"/>
              </a:rPr>
              <a:t>給予新的定義，藉由新的定義分析他是什麼樣類型的紋理。</a:t>
            </a:r>
            <a:endParaRPr lang="en-US" altLang="zh-TW" dirty="0">
              <a:latin typeface="Times New Roman" panose="02020603050405020304" pitchFamily="18" charset="0"/>
              <a:cs typeface="Times New Roman" panose="02020603050405020304" pitchFamily="18" charset="0"/>
            </a:endParaRPr>
          </a:p>
          <a:p>
            <a:endParaRPr lang="en-US" altLang="zh-TW" dirty="0"/>
          </a:p>
          <a:p>
            <a:r>
              <a:rPr lang="zh-TW" altLang="en-US" dirty="0"/>
              <a:t>第一步：</a:t>
            </a:r>
            <a:endParaRPr lang="en-US" altLang="zh-TW" dirty="0"/>
          </a:p>
          <a:p>
            <a:r>
              <a:rPr lang="zh-TW" altLang="en-US" dirty="0"/>
              <a:t>首先將映像與各種內核進行卷積</a:t>
            </a:r>
            <a:r>
              <a:rPr lang="en-US" altLang="zh-TW" dirty="0"/>
              <a:t>(convolve)</a:t>
            </a:r>
            <a:r>
              <a:rPr lang="zh-TW" altLang="en-US" dirty="0"/>
              <a:t>。 </a:t>
            </a:r>
          </a:p>
          <a:p>
            <a:endParaRPr lang="en-US" altLang="zh-TW" dirty="0"/>
          </a:p>
          <a:p>
            <a:r>
              <a:rPr lang="zh-TW" altLang="en-US" dirty="0"/>
              <a:t>第二步：</a:t>
            </a:r>
          </a:p>
          <a:p>
            <a:r>
              <a:rPr lang="zh-TW" altLang="en-US" dirty="0"/>
              <a:t>然後使用非線性算子</a:t>
            </a:r>
            <a:r>
              <a:rPr lang="en-US" altLang="zh-TW" dirty="0"/>
              <a:t>(non-linear operator)</a:t>
            </a:r>
            <a:r>
              <a:rPr lang="zh-TW" altLang="en-US" dirty="0"/>
              <a:t>對每個卷積過的圖像進行處理，針對每個</a:t>
            </a:r>
            <a:r>
              <a:rPr lang="en-US" altLang="zh-TW" dirty="0"/>
              <a:t>pixel</a:t>
            </a:r>
            <a:r>
              <a:rPr lang="zh-TW" altLang="en-US" dirty="0"/>
              <a:t>的鄰近區域計算得到他的</a:t>
            </a:r>
            <a:r>
              <a:rPr lang="en-US" altLang="zh-TW" dirty="0"/>
              <a:t>texture energy</a:t>
            </a:r>
            <a:r>
              <a:rPr lang="zh-TW" altLang="en-US" dirty="0"/>
              <a:t>。</a:t>
            </a:r>
            <a:endParaRPr lang="en-US" altLang="zh-TW" dirty="0"/>
          </a:p>
          <a:p>
            <a:endParaRPr lang="en-US" altLang="zh-TW" dirty="0"/>
          </a:p>
          <a:p>
            <a:r>
              <a:rPr lang="zh-TW" altLang="en-US" dirty="0"/>
              <a:t>做完這兩步之後，會得到他的</a:t>
            </a:r>
            <a:r>
              <a:rPr lang="en-US" altLang="zh-TW" dirty="0"/>
              <a:t>texture energy</a:t>
            </a:r>
            <a:r>
              <a:rPr lang="zh-TW" altLang="en-US" dirty="0"/>
              <a:t>，可以再進一步往下做分類之類的步驟</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67</a:t>
            </a:fld>
            <a:endParaRPr lang="zh-TW" altLang="en-US"/>
          </a:p>
        </p:txBody>
      </p:sp>
    </p:spTree>
    <p:extLst>
      <p:ext uri="{BB962C8B-B14F-4D97-AF65-F5344CB8AC3E}">
        <p14:creationId xmlns:p14="http://schemas.microsoft.com/office/powerpoint/2010/main" val="7506553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用一個新的</a:t>
            </a:r>
            <a:r>
              <a:rPr lang="en-US" altLang="zh-TW" dirty="0"/>
              <a:t>kernel</a:t>
            </a:r>
            <a:r>
              <a:rPr lang="zh-TW" altLang="en-US" dirty="0"/>
              <a:t>去分析每一個區域給予一個新的定義</a:t>
            </a:r>
            <a:endParaRPr lang="en-US" altLang="zh-TW" dirty="0"/>
          </a:p>
          <a:p>
            <a:endParaRPr lang="en-US" altLang="zh-TW" dirty="0"/>
          </a:p>
          <a:p>
            <a:r>
              <a:rPr lang="zh-TW" altLang="en-US" dirty="0"/>
              <a:t>紋理能量方法非常符合前面提到的</a:t>
            </a:r>
            <a:r>
              <a:rPr lang="en-US" altLang="zh-TW" dirty="0"/>
              <a:t>Fourier transform</a:t>
            </a:r>
            <a:r>
              <a:rPr lang="zh-TW" altLang="en-US" dirty="0"/>
              <a:t> </a:t>
            </a:r>
            <a:r>
              <a:rPr lang="en-US" altLang="zh-TW" dirty="0"/>
              <a:t>method</a:t>
            </a:r>
            <a:r>
              <a:rPr lang="zh-TW" altLang="en-US" dirty="0"/>
              <a:t>的精神 。</a:t>
            </a:r>
            <a:endParaRPr lang="en-US" altLang="zh-TW" dirty="0"/>
          </a:p>
          <a:p>
            <a:r>
              <a:rPr lang="en-US" altLang="zh-TW" dirty="0">
                <a:sym typeface="Wingdings" panose="05000000000000000000" pitchFamily="2" charset="2"/>
              </a:rPr>
              <a:t></a:t>
            </a:r>
            <a:r>
              <a:rPr lang="zh-TW" altLang="en-US" dirty="0">
                <a:sym typeface="Wingdings" panose="05000000000000000000" pitchFamily="2" charset="2"/>
              </a:rPr>
              <a:t>對每一個</a:t>
            </a:r>
            <a:r>
              <a:rPr lang="en-US" altLang="zh-TW" dirty="0">
                <a:sym typeface="Wingdings" panose="05000000000000000000" pitchFamily="2" charset="2"/>
              </a:rPr>
              <a:t>pixel</a:t>
            </a:r>
            <a:r>
              <a:rPr lang="zh-TW" altLang="en-US" dirty="0">
                <a:sym typeface="Wingdings" panose="05000000000000000000" pitchFamily="2" charset="2"/>
              </a:rPr>
              <a:t>都以另一種形式去描述他們</a:t>
            </a:r>
            <a:endParaRPr lang="en-US" altLang="zh-TW" dirty="0">
              <a:sym typeface="Wingdings" panose="05000000000000000000" pitchFamily="2" charset="2"/>
            </a:endParaRPr>
          </a:p>
          <a:p>
            <a:r>
              <a:rPr lang="en-US" altLang="zh-TW" dirty="0">
                <a:sym typeface="Wingdings" panose="05000000000000000000" pitchFamily="2" charset="2"/>
              </a:rPr>
              <a:t>spatial</a:t>
            </a:r>
            <a:r>
              <a:rPr lang="en-US" altLang="zh-TW" baseline="0" dirty="0">
                <a:sym typeface="Wingdings" panose="05000000000000000000" pitchFamily="2" charset="2"/>
              </a:rPr>
              <a:t> domain to frequency domain</a:t>
            </a:r>
          </a:p>
          <a:p>
            <a:r>
              <a:rPr lang="en-US" altLang="zh-TW" baseline="0" dirty="0">
                <a:sym typeface="Wingdings" panose="05000000000000000000" pitchFamily="2" charset="2"/>
              </a:rPr>
              <a:t></a:t>
            </a:r>
            <a:r>
              <a:rPr lang="zh-TW" altLang="en-US" baseline="0" dirty="0">
                <a:sym typeface="Wingdings" panose="05000000000000000000" pitchFamily="2" charset="2"/>
              </a:rPr>
              <a:t>先</a:t>
            </a:r>
            <a:r>
              <a:rPr lang="en-US" altLang="zh-TW" baseline="0" dirty="0">
                <a:sym typeface="Wingdings" panose="05000000000000000000" pitchFamily="2" charset="2"/>
              </a:rPr>
              <a:t>convolve</a:t>
            </a:r>
            <a:r>
              <a:rPr lang="zh-TW" altLang="en-US" baseline="0" dirty="0">
                <a:sym typeface="Wingdings" panose="05000000000000000000" pitchFamily="2" charset="2"/>
              </a:rPr>
              <a:t>再</a:t>
            </a:r>
            <a:r>
              <a:rPr lang="en-US" altLang="zh-TW" baseline="0" dirty="0">
                <a:sym typeface="Wingdings" panose="05000000000000000000" pitchFamily="2" charset="2"/>
              </a:rPr>
              <a:t>none-linear operator </a:t>
            </a:r>
            <a:r>
              <a:rPr lang="zh-TW" altLang="en-US" baseline="0" dirty="0">
                <a:sym typeface="Wingdings" panose="05000000000000000000" pitchFamily="2" charset="2"/>
              </a:rPr>
              <a:t>計算出</a:t>
            </a:r>
            <a:r>
              <a:rPr lang="en-US" altLang="zh-TW" baseline="0" dirty="0">
                <a:sym typeface="Wingdings" panose="05000000000000000000" pitchFamily="2" charset="2"/>
              </a:rPr>
              <a:t>pixel</a:t>
            </a:r>
            <a:r>
              <a:rPr lang="zh-TW" altLang="en-US" baseline="0" dirty="0">
                <a:sym typeface="Wingdings" panose="05000000000000000000" pitchFamily="2" charset="2"/>
              </a:rPr>
              <a:t>的</a:t>
            </a:r>
            <a:r>
              <a:rPr lang="en-US" altLang="zh-TW" baseline="0" dirty="0">
                <a:sym typeface="Wingdings" panose="05000000000000000000" pitchFamily="2" charset="2"/>
              </a:rPr>
              <a:t>texture energy</a:t>
            </a:r>
          </a:p>
          <a:p>
            <a:endParaRPr lang="zh-TW" altLang="en-US" dirty="0"/>
          </a:p>
          <a:p>
            <a:r>
              <a:rPr lang="zh-TW" altLang="en-US" dirty="0"/>
              <a:t>但它使用的</a:t>
            </a:r>
            <a:r>
              <a:rPr lang="en-US" altLang="zh-TW" dirty="0"/>
              <a:t>window</a:t>
            </a:r>
            <a:r>
              <a:rPr lang="zh-TW" altLang="en-US" dirty="0"/>
              <a:t> </a:t>
            </a:r>
            <a:r>
              <a:rPr lang="en-US" altLang="zh-TW" dirty="0"/>
              <a:t>size</a:t>
            </a:r>
            <a:r>
              <a:rPr lang="zh-TW" altLang="en-US" dirty="0"/>
              <a:t>較小，而且還有用上鄰居。</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68</a:t>
            </a:fld>
            <a:endParaRPr lang="zh-TW" altLang="en-US"/>
          </a:p>
        </p:txBody>
      </p:sp>
    </p:spTree>
    <p:extLst>
      <p:ext uri="{BB962C8B-B14F-4D97-AF65-F5344CB8AC3E}">
        <p14:creationId xmlns:p14="http://schemas.microsoft.com/office/powerpoint/2010/main" val="33099425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Non-</a:t>
            </a:r>
            <a:r>
              <a:rPr lang="en-US" altLang="zh-TW" dirty="0" err="1"/>
              <a:t>lineare</a:t>
            </a:r>
            <a:r>
              <a:rPr lang="zh-TW" altLang="en-US" dirty="0"/>
              <a:t>的</a:t>
            </a:r>
            <a:r>
              <a:rPr lang="en-US" altLang="zh-TW" dirty="0"/>
              <a:t>operator</a:t>
            </a:r>
            <a:r>
              <a:rPr lang="zh-TW" altLang="en-US" dirty="0"/>
              <a:t>算法會是這樣子</a:t>
            </a:r>
            <a:endParaRPr lang="en-US" altLang="zh-TW" dirty="0"/>
          </a:p>
          <a:p>
            <a:r>
              <a:rPr lang="zh-TW" altLang="en-US" dirty="0"/>
              <a:t>先對</a:t>
            </a:r>
            <a:r>
              <a:rPr lang="en-US" altLang="zh-TW" dirty="0"/>
              <a:t>pixel value</a:t>
            </a:r>
            <a:r>
              <a:rPr lang="zh-TW" altLang="en-US" dirty="0"/>
              <a:t>取絕對值後針對</a:t>
            </a:r>
            <a:r>
              <a:rPr lang="en-US" altLang="zh-TW" dirty="0"/>
              <a:t>neighborhood</a:t>
            </a:r>
            <a:r>
              <a:rPr lang="zh-TW" altLang="en-US" dirty="0"/>
              <a:t>做相加再取平均</a:t>
            </a:r>
            <a:endParaRPr lang="en-US" altLang="zh-TW" dirty="0"/>
          </a:p>
          <a:p>
            <a:endParaRPr lang="en-US" altLang="zh-TW" dirty="0"/>
          </a:p>
          <a:p>
            <a:endParaRPr lang="en-US" altLang="zh-TW" dirty="0"/>
          </a:p>
          <a:p>
            <a:r>
              <a:rPr lang="en-US" altLang="zh-TW" dirty="0"/>
              <a:t>DL</a:t>
            </a:r>
            <a:r>
              <a:rPr lang="zh-TW" altLang="en-US" dirty="0"/>
              <a:t>方式中，</a:t>
            </a:r>
            <a:r>
              <a:rPr lang="en-US" altLang="zh-TW" dirty="0"/>
              <a:t>kernel</a:t>
            </a:r>
            <a:r>
              <a:rPr lang="zh-TW" altLang="en-US" dirty="0"/>
              <a:t>的數值是針對每一次訓練，</a:t>
            </a:r>
            <a:r>
              <a:rPr lang="en-US" altLang="zh-TW" dirty="0"/>
              <a:t>loss function</a:t>
            </a:r>
            <a:r>
              <a:rPr lang="zh-TW" altLang="en-US" dirty="0"/>
              <a:t>跟</a:t>
            </a:r>
            <a:r>
              <a:rPr lang="en-US" altLang="zh-TW" dirty="0" err="1"/>
              <a:t>optimizor</a:t>
            </a:r>
            <a:r>
              <a:rPr lang="zh-TW" altLang="en-US" dirty="0"/>
              <a:t>進行運算得到的</a:t>
            </a:r>
            <a:endParaRPr lang="en-US" altLang="zh-TW" dirty="0"/>
          </a:p>
          <a:p>
            <a:endParaRPr lang="en-US" altLang="zh-TW" dirty="0"/>
          </a:p>
          <a:p>
            <a:r>
              <a:rPr lang="zh-TW" altLang="en-US" dirty="0"/>
              <a:t>此處的</a:t>
            </a:r>
            <a:r>
              <a:rPr lang="en-US" altLang="zh-TW" dirty="0"/>
              <a:t>kernel</a:t>
            </a:r>
            <a:r>
              <a:rPr lang="zh-TW" altLang="en-US" dirty="0"/>
              <a:t>如何運算？</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69</a:t>
            </a:fld>
            <a:endParaRPr lang="zh-TW" altLang="en-US"/>
          </a:p>
        </p:txBody>
      </p:sp>
    </p:spTree>
    <p:extLst>
      <p:ext uri="{BB962C8B-B14F-4D97-AF65-F5344CB8AC3E}">
        <p14:creationId xmlns:p14="http://schemas.microsoft.com/office/powerpoint/2010/main" val="3298305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舉例</a:t>
            </a:r>
            <a:r>
              <a:rPr lang="en-US" altLang="zh-TW" dirty="0"/>
              <a:t>:</a:t>
            </a:r>
            <a:r>
              <a:rPr lang="zh-TW" altLang="en-US" dirty="0"/>
              <a:t> </a:t>
            </a:r>
            <a:r>
              <a:rPr lang="en-US" altLang="zh-TW" dirty="0"/>
              <a:t>Law’s</a:t>
            </a:r>
            <a:r>
              <a:rPr lang="zh-TW" altLang="en-US" dirty="0"/>
              <a:t>自己定義了一</a:t>
            </a:r>
            <a:r>
              <a:rPr lang="en-US" altLang="zh-TW" dirty="0"/>
              <a:t>kernel</a:t>
            </a:r>
          </a:p>
          <a:p>
            <a:r>
              <a:rPr lang="zh-TW" altLang="en-US" dirty="0"/>
              <a:t>是針對某些特性會有比較好的結果的一些</a:t>
            </a:r>
            <a:r>
              <a:rPr lang="en-US" altLang="zh-TW" dirty="0"/>
              <a:t>kernel</a:t>
            </a:r>
          </a:p>
          <a:p>
            <a:endParaRPr lang="en-US" altLang="zh-TW" dirty="0"/>
          </a:p>
          <a:p>
            <a:r>
              <a:rPr lang="en-US" altLang="zh-TW" dirty="0"/>
              <a:t>Gaussian</a:t>
            </a:r>
            <a:r>
              <a:rPr lang="en-US" altLang="zh-TW" baseline="0" dirty="0"/>
              <a:t> </a:t>
            </a:r>
            <a:r>
              <a:rPr lang="en-US" altLang="zh-TW" baseline="0" dirty="0">
                <a:sym typeface="Wingdings" panose="05000000000000000000" pitchFamily="2" charset="2"/>
              </a:rPr>
              <a:t> 1 4 6 4 1</a:t>
            </a:r>
            <a:endParaRPr lang="en-US" altLang="zh-TW" dirty="0"/>
          </a:p>
          <a:p>
            <a:r>
              <a:rPr lang="en-US" altLang="zh-TW" dirty="0"/>
              <a:t>Spot </a:t>
            </a:r>
            <a:r>
              <a:rPr lang="zh-TW" altLang="en-US" dirty="0"/>
              <a:t>點</a:t>
            </a:r>
            <a:r>
              <a:rPr lang="en-US" altLang="zh-TW" dirty="0"/>
              <a:t>(</a:t>
            </a:r>
            <a:r>
              <a:rPr lang="zh-TW" altLang="en-US" dirty="0"/>
              <a:t>高點</a:t>
            </a:r>
            <a:r>
              <a:rPr lang="en-US" altLang="zh-TW" dirty="0"/>
              <a:t>)</a:t>
            </a:r>
            <a:r>
              <a:rPr lang="zh-TW" altLang="en-US" dirty="0"/>
              <a:t> </a:t>
            </a:r>
            <a:endParaRPr lang="en-US" altLang="zh-TW" dirty="0"/>
          </a:p>
          <a:p>
            <a:r>
              <a:rPr lang="en-US" altLang="zh-TW" dirty="0"/>
              <a:t>Ripple </a:t>
            </a:r>
            <a:r>
              <a:rPr lang="zh-TW" altLang="en-US" dirty="0"/>
              <a:t>漣漪 </a:t>
            </a:r>
            <a:endParaRPr lang="en-US" altLang="zh-TW" dirty="0"/>
          </a:p>
          <a:p>
            <a:r>
              <a:rPr lang="en-US" altLang="zh-TW" dirty="0"/>
              <a:t>Gabor (</a:t>
            </a:r>
            <a:r>
              <a:rPr lang="zh-TW" altLang="en-US" dirty="0"/>
              <a:t>ㄍㄚˇ ㄅㄡˋ</a:t>
            </a:r>
            <a:r>
              <a:rPr lang="en-US" altLang="zh-TW" dirty="0"/>
              <a:t>)</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這幾個</a:t>
            </a:r>
            <a:r>
              <a:rPr lang="en-US" altLang="zh-TW" dirty="0"/>
              <a:t>kernel</a:t>
            </a:r>
            <a:r>
              <a:rPr lang="zh-TW" altLang="en-US" dirty="0"/>
              <a:t>比較容易</a:t>
            </a:r>
            <a:r>
              <a:rPr lang="en-US" altLang="zh-TW" dirty="0"/>
              <a:t>activate</a:t>
            </a:r>
            <a:r>
              <a:rPr lang="zh-TW" altLang="en-US" dirty="0"/>
              <a:t>這些屬性</a:t>
            </a:r>
            <a:endParaRPr lang="en-US" altLang="zh-TW" dirty="0"/>
          </a:p>
          <a:p>
            <a:endParaRPr lang="en-US" altLang="zh-TW" dirty="0"/>
          </a:p>
          <a:p>
            <a:r>
              <a:rPr lang="zh-TW" altLang="en-US" dirty="0"/>
              <a:t>如果看課本，也會有</a:t>
            </a:r>
            <a:r>
              <a:rPr lang="en-US" altLang="zh-TW" dirty="0"/>
              <a:t>L3</a:t>
            </a:r>
            <a:r>
              <a:rPr lang="zh-TW" altLang="en-US" dirty="0"/>
              <a:t> </a:t>
            </a:r>
            <a:r>
              <a:rPr lang="en-US" altLang="zh-TW" dirty="0"/>
              <a:t>L7</a:t>
            </a:r>
            <a:r>
              <a:rPr lang="zh-TW" altLang="en-US" dirty="0"/>
              <a:t>這種</a:t>
            </a:r>
            <a:r>
              <a:rPr lang="en-US" altLang="zh-TW" dirty="0"/>
              <a:t>3</a:t>
            </a:r>
            <a:r>
              <a:rPr lang="zh-TW" altLang="en-US" dirty="0"/>
              <a:t>或</a:t>
            </a:r>
            <a:r>
              <a:rPr lang="en-US" altLang="zh-TW" dirty="0"/>
              <a:t>7</a:t>
            </a:r>
            <a:r>
              <a:rPr lang="zh-TW" altLang="en-US" dirty="0"/>
              <a:t>個</a:t>
            </a:r>
            <a:r>
              <a:rPr lang="en-US" altLang="zh-TW" dirty="0"/>
              <a:t>element</a:t>
            </a:r>
            <a:r>
              <a:rPr lang="zh-TW" altLang="en-US" dirty="0"/>
              <a:t>的陣列</a:t>
            </a:r>
            <a:endParaRPr lang="en-US" altLang="zh-TW" dirty="0"/>
          </a:p>
          <a:p>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70</a:t>
            </a:fld>
            <a:endParaRPr lang="zh-TW" altLang="en-US"/>
          </a:p>
        </p:txBody>
      </p:sp>
    </p:spTree>
    <p:extLst>
      <p:ext uri="{BB962C8B-B14F-4D97-AF65-F5344CB8AC3E}">
        <p14:creationId xmlns:p14="http://schemas.microsoft.com/office/powerpoint/2010/main" val="15060311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1D</a:t>
            </a:r>
            <a:r>
              <a:rPr lang="zh-TW" altLang="en-US" dirty="0"/>
              <a:t> 如何到 </a:t>
            </a:r>
            <a:r>
              <a:rPr lang="en-US" altLang="zh-TW" dirty="0"/>
              <a:t>2D</a:t>
            </a:r>
            <a:r>
              <a:rPr lang="zh-TW" altLang="en-US" dirty="0"/>
              <a:t>？</a:t>
            </a:r>
            <a:endParaRPr lang="en-US" altLang="zh-TW" dirty="0"/>
          </a:p>
          <a:p>
            <a:endParaRPr lang="en-US" altLang="zh-TW" dirty="0"/>
          </a:p>
          <a:p>
            <a:r>
              <a:rPr lang="en-US" altLang="zh-TW" dirty="0"/>
              <a:t>ELSR</a:t>
            </a:r>
            <a:r>
              <a:rPr lang="zh-TW" altLang="en-US" dirty="0"/>
              <a:t>取排列組合 </a:t>
            </a:r>
            <a:endParaRPr lang="en-US" altLang="zh-TW" dirty="0"/>
          </a:p>
          <a:p>
            <a:endParaRPr lang="en-US" altLang="zh-TW" dirty="0"/>
          </a:p>
          <a:p>
            <a:r>
              <a:rPr lang="zh-TW" altLang="en-US" dirty="0"/>
              <a:t>第一個</a:t>
            </a:r>
            <a:r>
              <a:rPr lang="en-US" altLang="zh-TW" dirty="0"/>
              <a:t>transpose</a:t>
            </a:r>
            <a:r>
              <a:rPr lang="zh-TW" altLang="en-US" dirty="0"/>
              <a:t>後與第二個相乘 可以得到 </a:t>
            </a:r>
            <a:r>
              <a:rPr lang="en-US" altLang="zh-TW" dirty="0"/>
              <a:t>2D</a:t>
            </a:r>
            <a:r>
              <a:rPr lang="zh-TW" altLang="en-US" dirty="0"/>
              <a:t> </a:t>
            </a:r>
            <a:r>
              <a:rPr lang="en-US" altLang="zh-TW" dirty="0"/>
              <a:t>kernel</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71</a:t>
            </a:fld>
            <a:endParaRPr lang="zh-TW" altLang="en-US"/>
          </a:p>
        </p:txBody>
      </p:sp>
    </p:spTree>
    <p:extLst>
      <p:ext uri="{BB962C8B-B14F-4D97-AF65-F5344CB8AC3E}">
        <p14:creationId xmlns:p14="http://schemas.microsoft.com/office/powerpoint/2010/main" val="39557051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共有</a:t>
            </a:r>
            <a:r>
              <a:rPr lang="en-US" altLang="zh-TW" sz="1200" b="0" i="0" kern="1200" dirty="0">
                <a:solidFill>
                  <a:schemeClr val="tx1"/>
                </a:solidFill>
                <a:effectLst/>
                <a:latin typeface="+mn-lt"/>
                <a:ea typeface="+mn-ea"/>
                <a:cs typeface="+mn-cs"/>
              </a:rPr>
              <a:t>16</a:t>
            </a:r>
            <a:r>
              <a:rPr lang="zh-TW" altLang="en-US" sz="1200" b="0" i="0" kern="1200" dirty="0">
                <a:solidFill>
                  <a:schemeClr val="tx1"/>
                </a:solidFill>
                <a:effectLst/>
                <a:latin typeface="+mn-lt"/>
                <a:ea typeface="+mn-ea"/>
                <a:cs typeface="+mn-cs"/>
              </a:rPr>
              <a:t>個</a:t>
            </a:r>
            <a:r>
              <a:rPr lang="en-US" altLang="zh-TW" sz="1200" b="0" i="0" kern="1200" dirty="0">
                <a:solidFill>
                  <a:schemeClr val="tx1"/>
                </a:solidFill>
                <a:effectLst/>
                <a:latin typeface="+mn-lt"/>
                <a:ea typeface="+mn-ea"/>
                <a:cs typeface="+mn-cs"/>
              </a:rPr>
              <a:t>5x5</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kernels</a:t>
            </a:r>
            <a:r>
              <a:rPr lang="zh-TW" altLang="en-US" sz="1200" b="0" i="0" kern="1200" dirty="0">
                <a:solidFill>
                  <a:schemeClr val="tx1"/>
                </a:solidFill>
                <a:effectLst/>
                <a:latin typeface="+mn-lt"/>
                <a:ea typeface="+mn-ea"/>
                <a:cs typeface="+mn-cs"/>
              </a:rPr>
              <a:t>，但有些重複，有些只有方向上的差異，不需要重複運算，最後剩下</a:t>
            </a:r>
            <a:r>
              <a:rPr lang="en-US" altLang="zh-TW" sz="1200" b="0" i="0" kern="1200" dirty="0">
                <a:solidFill>
                  <a:schemeClr val="tx1"/>
                </a:solidFill>
                <a:effectLst/>
                <a:latin typeface="+mn-lt"/>
                <a:ea typeface="+mn-ea"/>
                <a:cs typeface="+mn-cs"/>
              </a:rPr>
              <a:t>9</a:t>
            </a:r>
            <a:r>
              <a:rPr lang="zh-TW" altLang="en-US" sz="1200" b="0" i="0" kern="1200" dirty="0">
                <a:solidFill>
                  <a:schemeClr val="tx1"/>
                </a:solidFill>
                <a:effectLst/>
                <a:latin typeface="+mn-lt"/>
                <a:ea typeface="+mn-ea"/>
                <a:cs typeface="+mn-cs"/>
              </a:rPr>
              <a:t>個</a:t>
            </a:r>
            <a:r>
              <a:rPr lang="en-US" altLang="zh-TW" sz="1200" b="0" i="0" kern="1200" dirty="0" err="1">
                <a:solidFill>
                  <a:schemeClr val="tx1"/>
                </a:solidFill>
                <a:effectLst/>
                <a:latin typeface="+mn-lt"/>
                <a:ea typeface="+mn-ea"/>
                <a:cs typeface="+mn-cs"/>
              </a:rPr>
              <a:t>kenels</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 </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通過求和像素周圍附近的濾波器輸出的絕對值的總和來計算每個像素的能量 </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定義</a:t>
            </a:r>
            <a:r>
              <a:rPr lang="en-US" altLang="zh-TW" sz="1200" b="0" i="0" kern="1200" dirty="0">
                <a:solidFill>
                  <a:schemeClr val="tx1"/>
                </a:solidFill>
                <a:effectLst/>
                <a:latin typeface="+mn-lt"/>
                <a:ea typeface="+mn-ea"/>
                <a:cs typeface="+mn-cs"/>
              </a:rPr>
              <a:t>9</a:t>
            </a:r>
            <a:r>
              <a:rPr lang="zh-TW" altLang="en-US" sz="1200" b="0" i="0" kern="1200" dirty="0">
                <a:solidFill>
                  <a:schemeClr val="tx1"/>
                </a:solidFill>
                <a:effectLst/>
                <a:latin typeface="+mn-lt"/>
                <a:ea typeface="+mn-ea"/>
                <a:cs typeface="+mn-cs"/>
              </a:rPr>
              <a:t>個功能</a:t>
            </a:r>
            <a:r>
              <a:rPr lang="zh-TW" altLang="en-US" sz="1200" b="0" i="0" kern="1200" baseline="0" dirty="0">
                <a:solidFill>
                  <a:schemeClr val="tx1"/>
                </a:solidFill>
                <a:effectLst/>
                <a:latin typeface="+mn-lt"/>
                <a:ea typeface="+mn-ea"/>
                <a:cs typeface="+mn-cs"/>
              </a:rPr>
              <a:t> </a:t>
            </a:r>
            <a:r>
              <a:rPr lang="en-US" altLang="zh-TW" sz="1200" b="0" i="0" kern="1200" baseline="0" dirty="0">
                <a:solidFill>
                  <a:schemeClr val="tx1"/>
                </a:solidFill>
                <a:effectLst/>
                <a:latin typeface="+mn-lt"/>
                <a:ea typeface="+mn-ea"/>
                <a:cs typeface="+mn-cs"/>
              </a:rPr>
              <a:t>kernel</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72</a:t>
            </a:fld>
            <a:endParaRPr lang="zh-TW" altLang="en-US"/>
          </a:p>
        </p:txBody>
      </p:sp>
    </p:spTree>
    <p:extLst>
      <p:ext uri="{BB962C8B-B14F-4D97-AF65-F5344CB8AC3E}">
        <p14:creationId xmlns:p14="http://schemas.microsoft.com/office/powerpoint/2010/main" val="36603100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三張圖我們大致上可以分辨出這些物件</a:t>
            </a:r>
            <a:endParaRPr lang="en-US" altLang="zh-TW" dirty="0"/>
          </a:p>
          <a:p>
            <a:endParaRPr lang="en-US" altLang="zh-TW" dirty="0"/>
          </a:p>
          <a:p>
            <a:r>
              <a:rPr lang="en-US" altLang="zh-TW" dirty="0"/>
              <a:t>Ex</a:t>
            </a:r>
            <a:r>
              <a:rPr lang="zh-TW" altLang="en-US" dirty="0"/>
              <a:t>：</a:t>
            </a:r>
            <a:r>
              <a:rPr lang="en-US" altLang="zh-TW" dirty="0"/>
              <a:t>tiger</a:t>
            </a:r>
            <a:r>
              <a:rPr lang="en-US" altLang="zh-TW" baseline="0" dirty="0"/>
              <a:t> R5R5</a:t>
            </a:r>
            <a:r>
              <a:rPr lang="zh-TW" altLang="en-US" baseline="0" dirty="0"/>
              <a:t>，</a:t>
            </a:r>
            <a:r>
              <a:rPr lang="en-US" altLang="zh-TW" baseline="0" dirty="0"/>
              <a:t>S5L5</a:t>
            </a:r>
            <a:r>
              <a:rPr lang="zh-TW" altLang="en-US" baseline="0" dirty="0"/>
              <a:t>數值偏大，可以以此來分類</a:t>
            </a:r>
            <a:endParaRPr lang="en-US" altLang="zh-TW" baseline="0" dirty="0"/>
          </a:p>
          <a:p>
            <a:endParaRPr lang="en-US" altLang="zh-TW" baseline="0" dirty="0"/>
          </a:p>
          <a:p>
            <a:r>
              <a:rPr lang="en-US" altLang="zh-TW" baseline="0" dirty="0"/>
              <a:t>Grass </a:t>
            </a:r>
            <a:r>
              <a:rPr lang="zh-TW" altLang="en-US" baseline="0" dirty="0"/>
              <a:t>在</a:t>
            </a:r>
            <a:r>
              <a:rPr lang="en-US" altLang="zh-TW" baseline="0" dirty="0"/>
              <a:t>R5R5</a:t>
            </a:r>
            <a:r>
              <a:rPr lang="zh-TW" altLang="en-US" baseline="0" dirty="0"/>
              <a:t>會有最大的數值</a:t>
            </a:r>
            <a:endParaRPr lang="en-US" altLang="zh-TW" baseline="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73</a:t>
            </a:fld>
            <a:endParaRPr lang="zh-TW" altLang="en-US"/>
          </a:p>
        </p:txBody>
      </p:sp>
    </p:spTree>
    <p:extLst>
      <p:ext uri="{BB962C8B-B14F-4D97-AF65-F5344CB8AC3E}">
        <p14:creationId xmlns:p14="http://schemas.microsoft.com/office/powerpoint/2010/main" val="29111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可以大致將物體做區分，但我覺得比</a:t>
            </a:r>
            <a:r>
              <a:rPr lang="en-US" altLang="zh-TW" dirty="0"/>
              <a:t>DL</a:t>
            </a:r>
            <a:r>
              <a:rPr lang="zh-TW" altLang="en-US" dirty="0"/>
              <a:t>差很多，但在以前這是還不錯的結果</a:t>
            </a:r>
            <a:endParaRPr lang="en-US" altLang="zh-TW" dirty="0"/>
          </a:p>
          <a:p>
            <a:endParaRPr lang="en-US" altLang="zh-TW" dirty="0"/>
          </a:p>
          <a:p>
            <a:r>
              <a:rPr lang="zh-TW" altLang="en-US" dirty="0"/>
              <a:t>不過課本提到，此一方法與</a:t>
            </a:r>
            <a:r>
              <a:rPr lang="en-US" altLang="zh-TW" sz="1200" dirty="0">
                <a:latin typeface="Times New Roman" panose="02020603050405020304" pitchFamily="18" charset="0"/>
                <a:cs typeface="Times New Roman" panose="02020603050405020304" pitchFamily="18" charset="0"/>
              </a:rPr>
              <a:t>Co-Occurrence</a:t>
            </a:r>
            <a:r>
              <a:rPr lang="en-US" altLang="zh-TW" baseline="0" dirty="0"/>
              <a:t> matrix</a:t>
            </a:r>
            <a:r>
              <a:rPr lang="zh-TW" altLang="en-US" baseline="0" dirty="0"/>
              <a:t>相比效果好很多</a:t>
            </a:r>
            <a:endParaRPr lang="en-US" altLang="zh-TW" baseline="0" dirty="0"/>
          </a:p>
          <a:p>
            <a:endParaRPr lang="en-US" altLang="zh-TW" baseline="0" dirty="0"/>
          </a:p>
          <a:p>
            <a:r>
              <a:rPr lang="en-US" altLang="zh-TW" baseline="0" dirty="0"/>
              <a:t>(</a:t>
            </a:r>
            <a:r>
              <a:rPr lang="zh-TW" altLang="en-US" baseline="0" dirty="0"/>
              <a:t> </a:t>
            </a:r>
            <a:r>
              <a:rPr lang="en-US" altLang="zh-TW" baseline="0" dirty="0"/>
              <a:t>Law’s</a:t>
            </a:r>
            <a:r>
              <a:rPr lang="zh-TW" altLang="en-US" baseline="0" dirty="0"/>
              <a:t>有做一個實驗，他</a:t>
            </a:r>
            <a:r>
              <a:rPr lang="en-US" altLang="zh-TW" baseline="0" dirty="0"/>
              <a:t>8</a:t>
            </a:r>
            <a:r>
              <a:rPr lang="zh-TW" altLang="en-US" baseline="0" dirty="0"/>
              <a:t>種</a:t>
            </a:r>
            <a:r>
              <a:rPr lang="en-US" altLang="zh-TW" baseline="0" dirty="0"/>
              <a:t>texture</a:t>
            </a:r>
            <a:r>
              <a:rPr lang="zh-TW" altLang="en-US" baseline="0" dirty="0"/>
              <a:t>做比較，結果發現用這種方式的結果準確率達到</a:t>
            </a:r>
            <a:r>
              <a:rPr lang="en-US" altLang="zh-TW" baseline="0" dirty="0"/>
              <a:t>94%</a:t>
            </a:r>
            <a:r>
              <a:rPr lang="zh-TW" altLang="en-US" baseline="0" dirty="0"/>
              <a:t> 而</a:t>
            </a:r>
            <a:r>
              <a:rPr lang="en-US" altLang="zh-TW" baseline="0" dirty="0"/>
              <a:t>co-occurrence matrix</a:t>
            </a:r>
            <a:r>
              <a:rPr lang="zh-TW" altLang="en-US" baseline="0" dirty="0"/>
              <a:t>只有</a:t>
            </a:r>
            <a:r>
              <a:rPr lang="en-US" altLang="zh-TW" baseline="0" dirty="0"/>
              <a:t>72% )</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74</a:t>
            </a:fld>
            <a:endParaRPr lang="zh-TW" altLang="en-US"/>
          </a:p>
        </p:txBody>
      </p:sp>
    </p:spTree>
    <p:extLst>
      <p:ext uri="{BB962C8B-B14F-4D97-AF65-F5344CB8AC3E}">
        <p14:creationId xmlns:p14="http://schemas.microsoft.com/office/powerpoint/2010/main" val="33913481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75</a:t>
            </a:fld>
            <a:endParaRPr lang="zh-TW" altLang="en-US"/>
          </a:p>
        </p:txBody>
      </p:sp>
    </p:spTree>
    <p:extLst>
      <p:ext uri="{BB962C8B-B14F-4D97-AF65-F5344CB8AC3E}">
        <p14:creationId xmlns:p14="http://schemas.microsoft.com/office/powerpoint/2010/main" val="3636893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Texel(</a:t>
            </a:r>
            <a:r>
              <a:rPr lang="zh-TW" altLang="en-US" dirty="0"/>
              <a:t>紋素</a:t>
            </a:r>
            <a:r>
              <a:rPr lang="en-US" altLang="zh-TW"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Texel</a:t>
            </a:r>
            <a:r>
              <a:rPr lang="en-US" altLang="zh-TW" baseline="0" dirty="0"/>
              <a:t> = texture element </a:t>
            </a:r>
            <a:r>
              <a:rPr lang="zh-TW" altLang="en-US" baseline="0" dirty="0"/>
              <a:t>紋理元素</a:t>
            </a:r>
            <a:endParaRPr lang="en-US" alt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t>是</a:t>
            </a:r>
            <a:r>
              <a:rPr lang="en-US" altLang="zh-TW" baseline="0" dirty="0"/>
              <a:t>Texture</a:t>
            </a:r>
            <a:r>
              <a:rPr lang="zh-TW" altLang="en-US" baseline="0" dirty="0"/>
              <a:t>組成的最小單位</a:t>
            </a:r>
            <a:endParaRPr lang="en-US" altLang="zh-TW" baseline="0" dirty="0"/>
          </a:p>
          <a:p>
            <a:endParaRPr lang="en-US" altLang="zh-TW" dirty="0"/>
          </a:p>
          <a:p>
            <a:r>
              <a:rPr lang="zh-TW" altLang="en-US" dirty="0"/>
              <a:t>描述紋理的基本單位</a:t>
            </a:r>
            <a:endParaRPr lang="en-US" altLang="zh-TW" dirty="0"/>
          </a:p>
          <a:p>
            <a:endParaRPr lang="en-US" altLang="zh-TW" dirty="0"/>
          </a:p>
          <a:p>
            <a:r>
              <a:rPr lang="zh-TW" altLang="en-US" dirty="0"/>
              <a:t>紋理</a:t>
            </a:r>
            <a:r>
              <a:rPr lang="en-US" altLang="zh-TW" dirty="0"/>
              <a:t>(texture)</a:t>
            </a:r>
            <a:r>
              <a:rPr lang="zh-TW" altLang="en-US" dirty="0"/>
              <a:t>是紋素</a:t>
            </a:r>
            <a:r>
              <a:rPr lang="en-US" altLang="zh-TW" dirty="0"/>
              <a:t>(</a:t>
            </a:r>
            <a:r>
              <a:rPr lang="en-US" altLang="zh-TW" dirty="0" err="1"/>
              <a:t>texel</a:t>
            </a:r>
            <a:r>
              <a:rPr lang="en-US" altLang="zh-TW" dirty="0"/>
              <a:t>)</a:t>
            </a:r>
            <a:r>
              <a:rPr lang="zh-TW" altLang="en-US" dirty="0"/>
              <a:t>以某種固定或重複的方式排列所產生的</a:t>
            </a:r>
            <a:endParaRPr lang="en-US" altLang="zh-TW" dirty="0"/>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a:t>
            </a:fld>
            <a:endParaRPr lang="zh-TW" altLang="en-US"/>
          </a:p>
        </p:txBody>
      </p:sp>
    </p:spTree>
    <p:extLst>
      <p:ext uri="{BB962C8B-B14F-4D97-AF65-F5344CB8AC3E}">
        <p14:creationId xmlns:p14="http://schemas.microsoft.com/office/powerpoint/2010/main" val="29187872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剛剛都是以空間、頻率的方式</a:t>
            </a:r>
            <a:r>
              <a:rPr lang="zh-TW" altLang="en-US" dirty="0"/>
              <a:t>來判別紋理，現在試著</a:t>
            </a:r>
            <a:r>
              <a:rPr lang="zh-TW" altLang="en-US" sz="1200" b="0" i="0" kern="1200" dirty="0">
                <a:solidFill>
                  <a:schemeClr val="tx1"/>
                </a:solidFill>
                <a:effectLst/>
                <a:latin typeface="+mn-lt"/>
                <a:ea typeface="+mn-ea"/>
                <a:cs typeface="+mn-cs"/>
              </a:rPr>
              <a:t>根據</a:t>
            </a:r>
            <a:r>
              <a:rPr lang="zh-TW" altLang="en-US" sz="1200" b="1" i="0" kern="1200" dirty="0">
                <a:solidFill>
                  <a:schemeClr val="tx1"/>
                </a:solidFill>
                <a:effectLst/>
                <a:latin typeface="+mn-lt"/>
                <a:ea typeface="+mn-ea"/>
                <a:cs typeface="+mn-cs"/>
              </a:rPr>
              <a:t>每單位面積的邊緣度來判斷紋理</a:t>
            </a:r>
            <a:r>
              <a:rPr lang="en-US" altLang="zh-TW" dirty="0"/>
              <a:t>(</a:t>
            </a:r>
            <a:r>
              <a:rPr lang="zh-TW" altLang="en-US" dirty="0"/>
              <a:t>邊緣密度、邊緣方向</a:t>
            </a:r>
            <a:r>
              <a:rPr lang="en-US" altLang="zh-TW" dirty="0"/>
              <a:t>)</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可不講下面</a:t>
            </a:r>
            <a:r>
              <a:rPr lang="en-US" altLang="zh-TW" sz="1200" b="0" i="0" kern="1200" dirty="0">
                <a:solidFill>
                  <a:schemeClr val="tx1"/>
                </a:solidFill>
                <a:effectLst/>
                <a:latin typeface="+mn-lt"/>
                <a:ea typeface="+mn-ea"/>
                <a:cs typeface="+mn-cs"/>
              </a:rPr>
              <a:t>)</a:t>
            </a:r>
          </a:p>
          <a:p>
            <a:r>
              <a:rPr lang="zh-TW" altLang="en-US" sz="1200" b="0" i="0" kern="1200" dirty="0">
                <a:solidFill>
                  <a:schemeClr val="tx1"/>
                </a:solidFill>
                <a:effectLst/>
                <a:latin typeface="+mn-lt"/>
                <a:ea typeface="+mn-ea"/>
                <a:cs typeface="+mn-cs"/>
              </a:rPr>
              <a:t>也就是可以根據一個</a:t>
            </a:r>
            <a:r>
              <a:rPr lang="en-US" altLang="zh-TW" sz="1200" b="0" i="0" kern="1200" dirty="0">
                <a:solidFill>
                  <a:schemeClr val="tx1"/>
                </a:solidFill>
                <a:effectLst/>
                <a:latin typeface="+mn-lt"/>
                <a:ea typeface="+mn-ea"/>
                <a:cs typeface="+mn-cs"/>
              </a:rPr>
              <a:t>image</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edge</a:t>
            </a:r>
            <a:r>
              <a:rPr lang="zh-TW" altLang="en-US" sz="1200" b="0" i="0" kern="1200" dirty="0">
                <a:solidFill>
                  <a:schemeClr val="tx1"/>
                </a:solidFill>
                <a:effectLst/>
                <a:latin typeface="+mn-lt"/>
                <a:ea typeface="+mn-ea"/>
                <a:cs typeface="+mn-cs"/>
              </a:rPr>
              <a:t>的特性，來推出</a:t>
            </a:r>
            <a:r>
              <a:rPr lang="en-US" altLang="zh-TW" sz="1200" b="0" i="0" kern="1200" dirty="0">
                <a:solidFill>
                  <a:schemeClr val="tx1"/>
                </a:solidFill>
                <a:effectLst/>
                <a:latin typeface="+mn-lt"/>
                <a:ea typeface="+mn-ea"/>
                <a:cs typeface="+mn-cs"/>
              </a:rPr>
              <a:t>image</a:t>
            </a:r>
            <a:r>
              <a:rPr lang="zh-TW" altLang="en-US" sz="1200" b="0" i="0" kern="1200" dirty="0">
                <a:solidFill>
                  <a:schemeClr val="tx1"/>
                </a:solidFill>
                <a:effectLst/>
                <a:latin typeface="+mn-lt"/>
                <a:ea typeface="+mn-ea"/>
                <a:cs typeface="+mn-cs"/>
              </a:rPr>
              <a:t>的</a:t>
            </a:r>
            <a:r>
              <a:rPr lang="en-US" altLang="zh-TW" sz="1200" b="0" i="0" kern="1200" dirty="0">
                <a:solidFill>
                  <a:schemeClr val="tx1"/>
                </a:solidFill>
                <a:effectLst/>
                <a:latin typeface="+mn-lt"/>
                <a:ea typeface="+mn-ea"/>
                <a:cs typeface="+mn-cs"/>
              </a:rPr>
              <a:t>property</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76</a:t>
            </a:fld>
            <a:endParaRPr lang="zh-TW" altLang="en-US"/>
          </a:p>
        </p:txBody>
      </p:sp>
    </p:spTree>
    <p:extLst>
      <p:ext uri="{BB962C8B-B14F-4D97-AF65-F5344CB8AC3E}">
        <p14:creationId xmlns:p14="http://schemas.microsoft.com/office/powerpoint/2010/main" val="29680566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第七章提到的</a:t>
            </a:r>
            <a:r>
              <a:rPr lang="en-US" altLang="zh-TW" dirty="0"/>
              <a:t>edge</a:t>
            </a:r>
            <a:r>
              <a:rPr lang="zh-TW" altLang="en-US" dirty="0"/>
              <a:t> </a:t>
            </a:r>
            <a:r>
              <a:rPr lang="en-US" altLang="zh-TW" dirty="0"/>
              <a:t>detector</a:t>
            </a:r>
            <a:r>
              <a:rPr lang="zh-TW" altLang="en-US" dirty="0"/>
              <a:t>方式 </a:t>
            </a:r>
            <a:r>
              <a:rPr lang="en-US" altLang="zh-TW" dirty="0"/>
              <a:t>(</a:t>
            </a:r>
            <a:r>
              <a:rPr lang="en-US" altLang="zh-TW" dirty="0" err="1"/>
              <a:t>sobo</a:t>
            </a:r>
            <a:r>
              <a:rPr lang="zh-TW" altLang="en-US" dirty="0"/>
              <a:t>、</a:t>
            </a:r>
            <a:r>
              <a:rPr lang="en-US" altLang="zh-TW" dirty="0" err="1"/>
              <a:t>LoG</a:t>
            </a:r>
            <a:r>
              <a:rPr lang="zh-TW" altLang="en-US" dirty="0"/>
              <a:t>等等</a:t>
            </a:r>
            <a:r>
              <a:rPr lang="en-US" altLang="zh-TW" dirty="0"/>
              <a:t>)</a:t>
            </a:r>
          </a:p>
          <a:p>
            <a:endParaRPr lang="en-US" altLang="zh-TW" dirty="0"/>
          </a:p>
          <a:p>
            <a:r>
              <a:rPr lang="en-US" altLang="zh-TW" dirty="0"/>
              <a:t>Edge</a:t>
            </a:r>
            <a:r>
              <a:rPr lang="en-US" altLang="zh-TW" baseline="0" dirty="0"/>
              <a:t> detector </a:t>
            </a:r>
            <a:r>
              <a:rPr lang="zh-TW" altLang="en-US" baseline="0" dirty="0"/>
              <a:t>可以得到</a:t>
            </a:r>
            <a:r>
              <a:rPr lang="en-US" altLang="zh-TW" baseline="0" dirty="0"/>
              <a:t>edge</a:t>
            </a:r>
            <a:r>
              <a:rPr lang="zh-TW" altLang="en-US" baseline="0" dirty="0"/>
              <a:t>的</a:t>
            </a:r>
            <a:r>
              <a:rPr lang="en-US" altLang="zh-TW" baseline="0" dirty="0"/>
              <a:t>size(density)</a:t>
            </a:r>
            <a:r>
              <a:rPr lang="zh-TW" altLang="en-US" baseline="0" dirty="0"/>
              <a:t>或方向等</a:t>
            </a:r>
            <a:r>
              <a:rPr lang="en-US" altLang="zh-TW" baseline="0" dirty="0"/>
              <a:t> </a:t>
            </a:r>
            <a:endParaRPr lang="en-US" altLang="zh-TW" dirty="0"/>
          </a:p>
          <a:p>
            <a:r>
              <a:rPr lang="zh-TW" altLang="en-US" dirty="0"/>
              <a:t>再來做進一步的分析，再來藉由這些邊緣做</a:t>
            </a:r>
            <a:r>
              <a:rPr lang="en-US" altLang="zh-TW" dirty="0"/>
              <a:t>image</a:t>
            </a:r>
            <a:r>
              <a:rPr lang="zh-TW" altLang="en-US" dirty="0"/>
              <a:t>的分類</a:t>
            </a:r>
            <a:endParaRPr lang="en-US" altLang="zh-TW" dirty="0"/>
          </a:p>
          <a:p>
            <a:endParaRPr lang="en-US" altLang="zh-TW" dirty="0"/>
          </a:p>
          <a:p>
            <a:r>
              <a:rPr lang="en-US" altLang="zh-TW" dirty="0"/>
              <a:t>PPT</a:t>
            </a:r>
            <a:r>
              <a:rPr lang="zh-TW" altLang="en-US" dirty="0"/>
              <a:t>內文：</a:t>
            </a:r>
            <a:br>
              <a:rPr lang="zh-TW" altLang="en-US" dirty="0"/>
            </a:br>
            <a:r>
              <a:rPr lang="zh-TW" altLang="en-US" sz="1200" b="0" i="0" kern="1200" dirty="0">
                <a:solidFill>
                  <a:schemeClr val="tx1"/>
                </a:solidFill>
                <a:effectLst/>
                <a:latin typeface="+mn-lt"/>
                <a:ea typeface="+mn-ea"/>
                <a:cs typeface="+mn-cs"/>
              </a:rPr>
              <a:t>邊緣密度和方向 將邊緣檢測器用作紋理分析的第一步。</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固定大小區域中邊緣像素的數量告訴我們該區域有密集。 </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邊緣的方向也有助於表示紋理。</a:t>
            </a:r>
            <a:endParaRPr lang="en-US" altLang="zh-TW" sz="1200" b="0"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77</a:t>
            </a:fld>
            <a:endParaRPr lang="zh-TW" altLang="en-US"/>
          </a:p>
        </p:txBody>
      </p:sp>
    </p:spTree>
    <p:extLst>
      <p:ext uri="{BB962C8B-B14F-4D97-AF65-F5344CB8AC3E}">
        <p14:creationId xmlns:p14="http://schemas.microsoft.com/office/powerpoint/2010/main" val="3450302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r>
                  <a:rPr lang="zh-TW" altLang="en-US" dirty="0"/>
                  <a:t>課本舉了這兩個例子</a:t>
                </a:r>
                <a:endParaRPr lang="en-US" altLang="zh-TW" dirty="0"/>
              </a:p>
              <a:p>
                <a:endParaRPr lang="en-US" altLang="zh-TW" dirty="0"/>
              </a:p>
              <a:p>
                <a:r>
                  <a:rPr lang="en-US" altLang="zh-TW" dirty="0"/>
                  <a:t>1.</a:t>
                </a:r>
                <a:r>
                  <a:rPr lang="zh-TW" altLang="en-US" dirty="0"/>
                  <a:t>給定一個有</a:t>
                </a:r>
                <a:r>
                  <a:rPr lang="en-US" altLang="zh-TW" dirty="0"/>
                  <a:t>N</a:t>
                </a:r>
                <a:r>
                  <a:rPr lang="en-US" altLang="zh-TW" baseline="0" dirty="0"/>
                  <a:t> pixel</a:t>
                </a:r>
                <a:r>
                  <a:rPr lang="zh-TW" altLang="en-US" baseline="0" dirty="0"/>
                  <a:t>的</a:t>
                </a:r>
                <a:r>
                  <a:rPr lang="en-US" altLang="zh-TW" baseline="0" dirty="0"/>
                  <a:t>Region</a:t>
                </a:r>
                <a:r>
                  <a:rPr lang="zh-TW" altLang="en-US" baseline="0" dirty="0"/>
                  <a:t>，</a:t>
                </a:r>
                <a:r>
                  <a:rPr lang="en-US" altLang="zh-TW" baseline="0" dirty="0"/>
                  <a:t>p</a:t>
                </a:r>
                <a:r>
                  <a:rPr lang="zh-TW" altLang="en-US" baseline="0" dirty="0"/>
                  <a:t>占多少</a:t>
                </a:r>
                <a14:m>
                  <m:oMath xmlns:m="http://schemas.openxmlformats.org/officeDocument/2006/math">
                    <m:r>
                      <a:rPr lang="en-US" altLang="zh-TW" b="0" i="0" smtClean="0">
                        <a:latin typeface="Cambria Math" panose="02040503050406030204" pitchFamily="18" charset="0"/>
                      </a:rPr>
                      <m:t>, </m:t>
                    </m:r>
                    <m:r>
                      <m:rPr>
                        <m:sty m:val="p"/>
                      </m:rPr>
                      <a:rPr lang="en-US" altLang="zh-TW" b="0" i="0" smtClean="0">
                        <a:latin typeface="Cambria Math" panose="02040503050406030204" pitchFamily="18" charset="0"/>
                      </a:rPr>
                      <m:t>P</m:t>
                    </m:r>
                    <m:r>
                      <a:rPr lang="zh-TW" altLang="en-US" b="0" i="1" smtClean="0">
                        <a:latin typeface="Cambria Math" panose="02040503050406030204" pitchFamily="18" charset="0"/>
                      </a:rPr>
                      <m:t>屬於</m:t>
                    </m:r>
                    <m:r>
                      <a:rPr lang="zh-TW" altLang="en-US" b="0" i="1" smtClean="0">
                        <a:latin typeface="Cambria Math" panose="02040503050406030204" pitchFamily="18" charset="0"/>
                      </a:rPr>
                      <m:t> </m:t>
                    </m:r>
                    <m:r>
                      <a:rPr lang="en-US" altLang="zh-TW" i="1" smtClean="0">
                        <a:latin typeface="Cambria Math" panose="02040503050406030204" pitchFamily="18" charset="0"/>
                      </a:rPr>
                      <m:t>𝑔𝑟𝑎𝑑𝑖𝑒𝑛𝑡</m:t>
                    </m:r>
                    <m:r>
                      <a:rPr lang="en-US" altLang="zh-TW" b="0" i="1" smtClean="0">
                        <a:latin typeface="Cambria Math" panose="02040503050406030204" pitchFamily="18" charset="0"/>
                      </a:rPr>
                      <m:t>_</m:t>
                    </m:r>
                    <m:r>
                      <a:rPr lang="en-US" altLang="zh-TW" i="1">
                        <a:latin typeface="Cambria Math" panose="02040503050406030204" pitchFamily="18" charset="0"/>
                      </a:rPr>
                      <m:t>𝑚𝑎𝑔𝑛𝑖𝑡𝑢𝑑𝑒</m:t>
                    </m:r>
                    <m:r>
                      <a:rPr lang="en-US" altLang="zh-TW" i="1" smtClean="0">
                        <a:latin typeface="Cambria Math" panose="02040503050406030204" pitchFamily="18" charset="0"/>
                      </a:rPr>
                      <m:t>(</m:t>
                    </m:r>
                    <m:r>
                      <a:rPr lang="zh-TW" altLang="en-US" i="1" smtClean="0">
                        <a:latin typeface="Cambria Math" panose="02040503050406030204" pitchFamily="18" charset="0"/>
                      </a:rPr>
                      <m:t>傾斜大小</m:t>
                    </m:r>
                    <m:r>
                      <a:rPr lang="en-US" altLang="zh-TW" i="1" smtClean="0">
                        <a:latin typeface="Cambria Math" panose="02040503050406030204" pitchFamily="18" charset="0"/>
                      </a:rPr>
                      <m:t>)</m:t>
                    </m:r>
                    <m:r>
                      <a:rPr lang="zh-TW" altLang="en-US" i="1" smtClean="0">
                        <a:latin typeface="Cambria Math" panose="02040503050406030204" pitchFamily="18" charset="0"/>
                      </a:rPr>
                      <m:t> </m:t>
                    </m:r>
                    <m:r>
                      <a:rPr lang="en-US" altLang="zh-TW" i="1" smtClean="0">
                        <a:latin typeface="Cambria Math" panose="02040503050406030204" pitchFamily="18" charset="0"/>
                      </a:rPr>
                      <m:t>(</m:t>
                    </m:r>
                    <m:r>
                      <a:rPr lang="zh-TW" altLang="en-US" i="1">
                        <a:latin typeface="Cambria Math" panose="02040503050406030204" pitchFamily="18" charset="0"/>
                      </a:rPr>
                      <m:t>計算</m:t>
                    </m:r>
                  </m:oMath>
                </a14:m>
                <a:r>
                  <a:rPr lang="zh-TW" altLang="en-US" dirty="0"/>
                  <a:t>梯度強度，可以得到物體的骨架</a:t>
                </a:r>
                <a:r>
                  <a:rPr lang="en-US" altLang="zh-TW" dirty="0"/>
                  <a:t>)</a:t>
                </a:r>
                <a:r>
                  <a:rPr lang="zh-TW" altLang="en-US" dirty="0"/>
                  <a:t>，滿足某個數值的門檻</a:t>
                </a:r>
                <a:endParaRPr lang="en-US" altLang="zh-TW" dirty="0"/>
              </a:p>
              <a:p>
                <a:endParaRPr lang="en-US" altLang="zh-TW" dirty="0"/>
              </a:p>
              <a:p>
                <a:r>
                  <a:rPr lang="en-US" altLang="zh-TW" dirty="0"/>
                  <a:t>2.</a:t>
                </a:r>
                <a:r>
                  <a:rPr lang="zh-TW" altLang="en-US" dirty="0"/>
                  <a:t> 對於一個</a:t>
                </a:r>
                <a:r>
                  <a:rPr lang="en-US" altLang="zh-TW" dirty="0"/>
                  <a:t>Region R</a:t>
                </a:r>
                <a:r>
                  <a:rPr lang="zh-TW" altLang="en-US" dirty="0"/>
                  <a:t>來說，可以直接畫出他的</a:t>
                </a:r>
                <a:r>
                  <a:rPr lang="en-US" altLang="zh-TW" dirty="0"/>
                  <a:t>magnitude</a:t>
                </a:r>
                <a:r>
                  <a:rPr lang="zh-TW" altLang="en-US" dirty="0"/>
                  <a:t>與</a:t>
                </a:r>
                <a:r>
                  <a:rPr lang="en-US" altLang="zh-TW" dirty="0"/>
                  <a:t>direction</a:t>
                </a:r>
                <a:r>
                  <a:rPr lang="zh-TW" altLang="en-US" dirty="0"/>
                  <a:t>的</a:t>
                </a:r>
                <a:r>
                  <a:rPr lang="en-US" altLang="zh-TW" dirty="0"/>
                  <a:t>X,Y</a:t>
                </a:r>
                <a:r>
                  <a:rPr lang="zh-TW" altLang="en-US" dirty="0"/>
                  <a:t>圖 </a:t>
                </a:r>
                <a:r>
                  <a:rPr lang="en-US" altLang="zh-TW" dirty="0"/>
                  <a:t>(</a:t>
                </a:r>
                <a:r>
                  <a:rPr lang="zh-TW" altLang="en-US" dirty="0"/>
                  <a:t>邊緣強度直方圖和邊緣方向直方圖</a:t>
                </a:r>
                <a:r>
                  <a:rPr lang="en-US" altLang="zh-TW" dirty="0"/>
                  <a:t>)</a:t>
                </a:r>
                <a:r>
                  <a:rPr lang="zh-TW" altLang="en-US" dirty="0"/>
                  <a:t>，可以此分析出</a:t>
                </a:r>
                <a:r>
                  <a:rPr lang="en-US" altLang="zh-TW" dirty="0"/>
                  <a:t>region</a:t>
                </a:r>
                <a:r>
                  <a:rPr lang="zh-TW" altLang="en-US" dirty="0"/>
                  <a:t>的特性</a:t>
                </a:r>
                <a:endParaRPr lang="en-US" altLang="zh-TW" dirty="0"/>
              </a:p>
            </p:txBody>
          </p:sp>
        </mc:Choice>
        <mc:Fallback xmlns="">
          <p:sp>
            <p:nvSpPr>
              <p:cNvPr id="3" name="備忘稿版面配置區 2"/>
              <p:cNvSpPr>
                <a:spLocks noGrp="1"/>
              </p:cNvSpPr>
              <p:nvPr>
                <p:ph type="body" idx="1"/>
              </p:nvPr>
            </p:nvSpPr>
            <p:spPr/>
            <p:txBody>
              <a:bodyPr/>
              <a:lstStyle/>
              <a:p>
                <a:r>
                  <a:rPr lang="zh-TW" altLang="en-US" dirty="0"/>
                  <a:t>單位面積邊緣密度</a:t>
                </a:r>
                <a:r>
                  <a:rPr lang="en-US" altLang="zh-TW" dirty="0"/>
                  <a:t>:</a:t>
                </a:r>
                <a:r>
                  <a:rPr lang="zh-TW" altLang="en-US" dirty="0"/>
                  <a:t> 利用第七張提過的判斷邊緣方式，再多除一項面積 </a:t>
                </a:r>
                <a:r>
                  <a:rPr lang="en-US" altLang="zh-TW" dirty="0"/>
                  <a:t>N</a:t>
                </a:r>
              </a:p>
              <a:p>
                <a:r>
                  <a:rPr lang="en-US" altLang="zh-TW" sz="1200" dirty="0"/>
                  <a:t>Give pixels </a:t>
                </a:r>
                <a:r>
                  <a:rPr lang="en-US" altLang="zh-TW" sz="1200" i="0" dirty="0">
                    <a:latin typeface="Cambria Math" panose="02040503050406030204" pitchFamily="18" charset="0"/>
                  </a:rPr>
                  <a:t>𝑝</a:t>
                </a:r>
                <a:r>
                  <a:rPr lang="en-US" altLang="zh-TW" sz="1200" dirty="0"/>
                  <a:t> in a region:</a:t>
                </a:r>
                <a:r>
                  <a:rPr lang="zh-TW" altLang="en-US" sz="1200" dirty="0"/>
                  <a:t>給定一個區域，這個區域是</a:t>
                </a:r>
                <a:r>
                  <a:rPr lang="en-US" altLang="zh-TW" sz="1200" dirty="0"/>
                  <a:t>p </a:t>
                </a:r>
                <a:r>
                  <a:rPr lang="zh-TW" altLang="en-US" sz="1200" dirty="0"/>
                  <a:t>個</a:t>
                </a:r>
                <a:r>
                  <a:rPr lang="en-US" altLang="zh-TW" sz="1200" dirty="0"/>
                  <a:t>pixel</a:t>
                </a:r>
                <a:r>
                  <a:rPr lang="zh-TW" altLang="en-US" sz="1200" dirty="0"/>
                  <a:t>。</a:t>
                </a:r>
                <a:endParaRPr lang="en-US" altLang="zh-TW" b="0" i="1" dirty="0">
                  <a:latin typeface="Cambria Math" panose="02040503050406030204" pitchFamily="18" charset="0"/>
                  <a:ea typeface="Cambria Math" panose="02040503050406030204" pitchFamily="18" charset="0"/>
                </a:endParaRPr>
              </a:p>
              <a:p>
                <a:r>
                  <a:rPr lang="en-US" altLang="zh-TW" dirty="0"/>
                  <a:t>|P|</a:t>
                </a:r>
                <a:r>
                  <a:rPr lang="zh-TW" altLang="en-US" dirty="0"/>
                  <a:t> </a:t>
                </a:r>
                <a:r>
                  <a:rPr lang="en-US" altLang="zh-TW" dirty="0" err="1"/>
                  <a:t>gradient_magnitude</a:t>
                </a:r>
                <a:r>
                  <a:rPr lang="en-US" altLang="zh-TW" dirty="0"/>
                  <a:t>(p)&gt;= threshold|</a:t>
                </a:r>
                <a:r>
                  <a:rPr lang="zh-TW" altLang="en-US" dirty="0"/>
                  <a:t>表示是</a:t>
                </a:r>
                <a:r>
                  <a:rPr lang="en-US" altLang="zh-TW" dirty="0"/>
                  <a:t>edge</a:t>
                </a:r>
                <a:r>
                  <a:rPr lang="zh-TW" altLang="en-US" dirty="0"/>
                  <a:t>的人，整個式子表示單位面積下有多少屬於</a:t>
                </a:r>
                <a:r>
                  <a:rPr lang="en-US" altLang="zh-TW" dirty="0"/>
                  <a:t>edge</a:t>
                </a:r>
                <a:r>
                  <a:rPr lang="zh-TW" altLang="en-US" dirty="0"/>
                  <a:t>的</a:t>
                </a:r>
                <a:r>
                  <a:rPr lang="en-US" altLang="zh-TW" dirty="0"/>
                  <a:t>pixels</a:t>
                </a:r>
                <a:r>
                  <a:rPr lang="zh-TW" altLang="en-US" dirty="0"/>
                  <a:t>。</a:t>
                </a:r>
                <a:endParaRPr lang="en-US" altLang="zh-TW" dirty="0"/>
              </a:p>
              <a:p>
                <a:r>
                  <a:rPr lang="zh-TW" altLang="en-US" dirty="0"/>
                  <a:t>另外也可以去計算一個 範圍</a:t>
                </a:r>
                <a:r>
                  <a:rPr lang="en-US" altLang="zh-TW" dirty="0"/>
                  <a:t>R</a:t>
                </a:r>
                <a:r>
                  <a:rPr lang="zh-TW" altLang="en-US" dirty="0"/>
                  <a:t> 內的邊緣強度</a:t>
                </a:r>
                <a:r>
                  <a:rPr lang="en-US" altLang="zh-TW" dirty="0"/>
                  <a:t>(edge magnitude)</a:t>
                </a:r>
                <a:r>
                  <a:rPr lang="zh-TW" altLang="en-US" dirty="0"/>
                  <a:t>直方圖和邊緣方向直方圖</a:t>
                </a:r>
                <a:r>
                  <a:rPr lang="en-US" altLang="zh-TW" dirty="0"/>
                  <a:t>(edge direction)</a:t>
                </a:r>
              </a:p>
              <a:p>
                <a:endParaRPr lang="en-US" altLang="zh-TW" dirty="0"/>
              </a:p>
              <a:p>
                <a:r>
                  <a:rPr lang="zh-TW" altLang="en-US" dirty="0"/>
                  <a:t>都是去看</a:t>
                </a:r>
                <a:r>
                  <a:rPr lang="en-US" altLang="zh-TW" dirty="0"/>
                  <a:t>region</a:t>
                </a:r>
                <a:r>
                  <a:rPr lang="zh-TW" altLang="en-US" dirty="0"/>
                  <a:t>內的邊緣性質。</a:t>
                </a:r>
                <a:endParaRPr lang="en-US" altLang="zh-TW" dirty="0"/>
              </a:p>
              <a:p>
                <a:endParaRPr lang="en-US" altLang="zh-TW" dirty="0"/>
              </a:p>
              <a:p>
                <a:r>
                  <a:rPr lang="zh-TW" altLang="en-US" dirty="0"/>
                  <a:t>下面的式子 </a:t>
                </a:r>
                <a:r>
                  <a:rPr lang="en-US" altLang="zh-TW" sz="1200" b="0" i="0" kern="1200" dirty="0">
                    <a:solidFill>
                      <a:schemeClr val="tx1"/>
                    </a:solidFill>
                    <a:effectLst/>
                    <a:latin typeface="+mn-lt"/>
                    <a:ea typeface="+mn-ea"/>
                    <a:cs typeface="+mn-cs"/>
                  </a:rPr>
                  <a:t>is a quantitative texture description of region R.</a:t>
                </a:r>
                <a:endParaRPr lang="en-US" altLang="zh-TW" dirty="0"/>
              </a:p>
              <a:p>
                <a:endParaRPr lang="en-US" altLang="zh-TW" dirty="0"/>
              </a:p>
              <a:p>
                <a:r>
                  <a:rPr lang="en-US" altLang="zh-TW" dirty="0">
                    <a:hlinkClick r:id="rId4"/>
                  </a:rPr>
                  <a:t>https://en.wikipedia.org/wiki/Image_texture</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78</a:t>
            </a:fld>
            <a:endParaRPr lang="zh-TW" altLang="en-US"/>
          </a:p>
        </p:txBody>
      </p:sp>
    </p:spTree>
    <p:extLst>
      <p:ext uri="{BB962C8B-B14F-4D97-AF65-F5344CB8AC3E}">
        <p14:creationId xmlns:p14="http://schemas.microsoft.com/office/powerpoint/2010/main" val="4651494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對這張圖做邊緣偵測，用剛剛講的去做分析，框框中密度差很多，可能就會分析說是不同的物體</a:t>
            </a:r>
            <a:endParaRPr lang="en-US" altLang="zh-TW" dirty="0"/>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79</a:t>
            </a:fld>
            <a:endParaRPr lang="zh-TW" altLang="en-US"/>
          </a:p>
        </p:txBody>
      </p:sp>
    </p:spTree>
    <p:extLst>
      <p:ext uri="{BB962C8B-B14F-4D97-AF65-F5344CB8AC3E}">
        <p14:creationId xmlns:p14="http://schemas.microsoft.com/office/powerpoint/2010/main" val="38543503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endParaRPr lang="en-US" altLang="zh-TW" baseline="0" dirty="0"/>
              </a:p>
            </p:txBody>
          </p:sp>
        </mc:Choice>
        <mc:Fallback xmlns="">
          <p:sp>
            <p:nvSpPr>
              <p:cNvPr id="3" name="備忘稿版面配置區 2"/>
              <p:cNvSpPr>
                <a:spLocks noGrp="1"/>
              </p:cNvSpPr>
              <p:nvPr>
                <p:ph type="body" idx="1"/>
              </p:nvPr>
            </p:nvSpPr>
            <p:spPr/>
            <p:txBody>
              <a:bodyPr/>
              <a:lstStyle/>
              <a:p>
                <a:r>
                  <a:rPr lang="en-US" altLang="zh-TW" dirty="0"/>
                  <a:t>S: </a:t>
                </a:r>
                <a:r>
                  <a:rPr lang="zh-TW" altLang="en-US" dirty="0"/>
                  <a:t>滿足某種空間關係的</a:t>
                </a:r>
                <a:r>
                  <a:rPr lang="en-US" altLang="zh-TW" dirty="0"/>
                  <a:t>primitive</a:t>
                </a:r>
                <a:r>
                  <a:rPr lang="zh-TW" altLang="en-US" dirty="0"/>
                  <a:t>，例如兩個 </a:t>
                </a:r>
                <a:r>
                  <a:rPr lang="en-US" altLang="zh-TW" dirty="0"/>
                  <a:t>primitive </a:t>
                </a:r>
                <a:r>
                  <a:rPr lang="zh-TW" altLang="en-US" dirty="0"/>
                  <a:t>的距離為</a:t>
                </a:r>
                <a:r>
                  <a:rPr lang="en-US" altLang="zh-TW" dirty="0"/>
                  <a:t>5</a:t>
                </a:r>
                <a:r>
                  <a:rPr lang="zh-TW" altLang="en-US" dirty="0"/>
                  <a:t>單位。</a:t>
                </a:r>
                <a:r>
                  <a:rPr lang="en-US" altLang="zh-TW" dirty="0"/>
                  <a:t>f()</a:t>
                </a:r>
                <a:r>
                  <a:rPr lang="zh-TW" altLang="en-US" dirty="0"/>
                  <a:t>可以是測亮度的</a:t>
                </a:r>
                <a:r>
                  <a:rPr lang="en-US" altLang="zh-TW" dirty="0"/>
                  <a:t>function</a:t>
                </a:r>
                <a:r>
                  <a:rPr lang="zh-TW" altLang="en-US" dirty="0"/>
                  <a:t>。 </a:t>
                </a:r>
                <a:r>
                  <a:rPr lang="en-US" altLang="zh-TW" dirty="0"/>
                  <a:t>f(q1)</a:t>
                </a:r>
                <a:r>
                  <a:rPr lang="zh-TW" altLang="en-US" dirty="0"/>
                  <a:t>表示是</a:t>
                </a:r>
                <a:r>
                  <a:rPr lang="en-US" altLang="zh-TW" dirty="0"/>
                  <a:t>primitive q1</a:t>
                </a:r>
                <a:r>
                  <a:rPr lang="zh-TW" altLang="en-US" dirty="0"/>
                  <a:t>的亮度</a:t>
                </a:r>
                <a:r>
                  <a:rPr lang="en-US" altLang="zh-TW" dirty="0"/>
                  <a:t> f(q2)</a:t>
                </a:r>
                <a:r>
                  <a:rPr lang="zh-TW" altLang="en-US" dirty="0"/>
                  <a:t>表示是</a:t>
                </a:r>
                <a:r>
                  <a:rPr lang="en-US" altLang="zh-TW" dirty="0"/>
                  <a:t>primitive q2</a:t>
                </a:r>
                <a:r>
                  <a:rPr lang="zh-TW" altLang="en-US" dirty="0"/>
                  <a:t>的亮度。若 </a:t>
                </a:r>
                <a:r>
                  <a:rPr lang="en-US" altLang="zh-TW" dirty="0"/>
                  <a:t>t1 </a:t>
                </a:r>
                <a:r>
                  <a:rPr lang="zh-TW" altLang="en-US" dirty="0"/>
                  <a:t>是亮度</a:t>
                </a:r>
                <a:r>
                  <a:rPr lang="en-US" altLang="zh-TW" dirty="0"/>
                  <a:t>=</a:t>
                </a:r>
                <a:r>
                  <a:rPr lang="zh-TW" altLang="en-US" dirty="0"/>
                  <a:t> </a:t>
                </a:r>
                <a:r>
                  <a:rPr lang="en-US" altLang="zh-TW" dirty="0"/>
                  <a:t>50</a:t>
                </a:r>
                <a:r>
                  <a:rPr lang="zh-TW" altLang="en-US" dirty="0"/>
                  <a:t>， </a:t>
                </a:r>
                <a:r>
                  <a:rPr lang="en-US" altLang="zh-TW" dirty="0"/>
                  <a:t>t2 </a:t>
                </a:r>
                <a:r>
                  <a:rPr lang="zh-TW" altLang="en-US" dirty="0"/>
                  <a:t>表示是亮度</a:t>
                </a:r>
                <a:r>
                  <a:rPr lang="en-US" altLang="zh-TW" dirty="0"/>
                  <a:t>=100</a:t>
                </a:r>
                <a:r>
                  <a:rPr lang="zh-TW" altLang="en-US" dirty="0"/>
                  <a:t>。整個式子表示是</a:t>
                </a:r>
                <a:r>
                  <a:rPr lang="en-US" altLang="zh-TW" dirty="0"/>
                  <a:t>number of(</a:t>
                </a:r>
                <a:r>
                  <a:rPr lang="zh-TW" altLang="en-US" dirty="0"/>
                  <a:t>亮度是</a:t>
                </a:r>
                <a:r>
                  <a:rPr lang="en-US" altLang="zh-TW" dirty="0"/>
                  <a:t>50</a:t>
                </a:r>
                <a:r>
                  <a:rPr lang="zh-TW" altLang="en-US" dirty="0"/>
                  <a:t>且亮度是</a:t>
                </a:r>
                <a:r>
                  <a:rPr lang="en-US" altLang="zh-TW" dirty="0"/>
                  <a:t>100</a:t>
                </a:r>
                <a:r>
                  <a:rPr lang="zh-TW" altLang="en-US" dirty="0"/>
                  <a:t>的</a:t>
                </a:r>
                <a:r>
                  <a:rPr lang="en-US" altLang="zh-TW" dirty="0"/>
                  <a:t>primitive(</a:t>
                </a:r>
                <a:r>
                  <a:rPr lang="en-US" altLang="zh-TW" sz="1200" b="0" i="0">
                    <a:latin typeface="Cambria Math" panose="02040503050406030204" pitchFamily="18" charset="0"/>
                    <a:ea typeface="Cambria Math" panose="02040503050406030204" pitchFamily="18" charset="0"/>
                  </a:rPr>
                  <a:t>𝑓(𝑞_1 )=𝑡_1 𝑎𝑛𝑑 𝑓(𝑞_2 )=𝑡_2</a:t>
                </a:r>
                <a:r>
                  <a:rPr lang="en-US" altLang="zh-TW" dirty="0"/>
                  <a:t>)</a:t>
                </a:r>
                <a:r>
                  <a:rPr lang="zh-TW" altLang="en-US" dirty="0"/>
                  <a:t>的情況下，屬於</a:t>
                </a:r>
                <a:r>
                  <a:rPr lang="en-US" altLang="zh-TW" dirty="0"/>
                  <a:t>S</a:t>
                </a:r>
                <a:r>
                  <a:rPr lang="zh-TW" altLang="en-US" dirty="0"/>
                  <a:t>這個</a:t>
                </a:r>
                <a:r>
                  <a:rPr lang="en-US" altLang="zh-TW" dirty="0"/>
                  <a:t>property</a:t>
                </a:r>
                <a:r>
                  <a:rPr lang="zh-TW" altLang="en-US" dirty="0"/>
                  <a:t>的，也就是兩個一個是</a:t>
                </a:r>
                <a:r>
                  <a:rPr lang="en-US" altLang="zh-TW" dirty="0"/>
                  <a:t>50</a:t>
                </a:r>
                <a:r>
                  <a:rPr lang="zh-TW" altLang="en-US" dirty="0"/>
                  <a:t>亮度，另一個是</a:t>
                </a:r>
                <a:r>
                  <a:rPr lang="en-US" altLang="zh-TW" dirty="0"/>
                  <a:t>100</a:t>
                </a:r>
                <a:r>
                  <a:rPr lang="zh-TW" altLang="en-US" dirty="0"/>
                  <a:t>兩度的人又剛好距離相差</a:t>
                </a:r>
                <a:r>
                  <a:rPr lang="en-US" altLang="zh-TW" dirty="0"/>
                  <a:t>5</a:t>
                </a:r>
                <a:r>
                  <a:rPr lang="zh-TW" altLang="en-US" dirty="0"/>
                  <a:t>單位。總數就是分母</a:t>
                </a:r>
                <a:r>
                  <a:rPr lang="en-US" altLang="zh-TW" dirty="0"/>
                  <a:t>)</a:t>
                </a:r>
              </a:p>
              <a:p>
                <a:r>
                  <a:rPr lang="zh-TW" altLang="en-US" dirty="0"/>
                  <a:t>分子就是滿足這個空間關係</a:t>
                </a:r>
                <a:r>
                  <a:rPr lang="en-US" altLang="zh-TW" dirty="0"/>
                  <a:t>(</a:t>
                </a:r>
                <a:r>
                  <a:rPr lang="zh-TW" altLang="en-US" dirty="0"/>
                  <a:t>也就是距離</a:t>
                </a:r>
                <a:r>
                  <a:rPr lang="en-US" altLang="zh-TW" dirty="0"/>
                  <a:t>5</a:t>
                </a:r>
                <a:r>
                  <a:rPr lang="zh-TW" altLang="en-US" dirty="0"/>
                  <a:t>單位</a:t>
                </a:r>
                <a:r>
                  <a:rPr lang="en-US" altLang="zh-TW" dirty="0"/>
                  <a:t>)</a:t>
                </a:r>
                <a:r>
                  <a:rPr lang="zh-TW" altLang="en-US" dirty="0"/>
                  <a:t>的所有</a:t>
                </a:r>
                <a:r>
                  <a:rPr lang="en-US" altLang="zh-TW" dirty="0"/>
                  <a:t>primitive</a:t>
                </a:r>
                <a:r>
                  <a:rPr lang="zh-TW" altLang="en-US" dirty="0"/>
                  <a:t> </a:t>
                </a:r>
                <a:r>
                  <a:rPr lang="en-US" altLang="zh-TW" dirty="0"/>
                  <a:t>pair</a:t>
                </a:r>
                <a:r>
                  <a:rPr lang="zh-TW" altLang="en-US" dirty="0"/>
                  <a:t>數量。</a:t>
                </a:r>
                <a:endParaRPr lang="en-US" altLang="zh-TW" dirty="0"/>
              </a:p>
              <a:p>
                <a:endParaRPr lang="en-US" altLang="zh-TW" dirty="0"/>
              </a:p>
              <a:p>
                <a:endParaRPr lang="en-US" altLang="zh-TW" dirty="0"/>
              </a:p>
              <a:p>
                <a:r>
                  <a:rPr lang="zh-TW" altLang="en-US" dirty="0"/>
                  <a:t>類似前面</a:t>
                </a:r>
                <a:r>
                  <a:rPr lang="en-US" altLang="zh-TW" dirty="0"/>
                  <a:t>pixel</a:t>
                </a:r>
                <a:r>
                  <a:rPr lang="zh-TW" altLang="en-US" dirty="0"/>
                  <a:t> </a:t>
                </a:r>
                <a:r>
                  <a:rPr lang="en-US" altLang="zh-TW" dirty="0"/>
                  <a:t>co-occurrence</a:t>
                </a:r>
                <a:r>
                  <a:rPr lang="zh-TW" altLang="en-US" dirty="0"/>
                  <a:t> </a:t>
                </a:r>
                <a:r>
                  <a:rPr lang="en-US" altLang="zh-TW" dirty="0"/>
                  <a:t>matrix</a:t>
                </a:r>
              </a:p>
              <a:p>
                <a:r>
                  <a:rPr lang="zh-TW" altLang="en-US" dirty="0"/>
                  <a:t>只是</a:t>
                </a:r>
                <a:r>
                  <a:rPr lang="en-US" altLang="zh-TW" dirty="0"/>
                  <a:t>“pixel”</a:t>
                </a:r>
                <a:r>
                  <a:rPr lang="zh-TW" altLang="en-US" dirty="0"/>
                  <a:t>換成了</a:t>
                </a:r>
                <a:r>
                  <a:rPr lang="en-US" altLang="zh-TW" dirty="0"/>
                  <a:t>”</a:t>
                </a:r>
                <a:r>
                  <a:rPr lang="zh-TW" altLang="en-US" dirty="0"/>
                  <a:t>原質</a:t>
                </a:r>
                <a:r>
                  <a:rPr lang="en-US" altLang="zh-TW" dirty="0"/>
                  <a:t>”</a:t>
                </a:r>
              </a:p>
              <a:p>
                <a:r>
                  <a:rPr lang="en-US" altLang="zh-TW" dirty="0"/>
                  <a:t>(P464)</a:t>
                </a:r>
              </a:p>
              <a:p>
                <a:endParaRPr lang="en-US" altLang="zh-TW" dirty="0"/>
              </a:p>
              <a:p>
                <a:r>
                  <a:rPr lang="en-US" altLang="zh-TW" dirty="0">
                    <a:hlinkClick r:id="rId4"/>
                  </a:rPr>
                  <a:t>https://ieeexplore.ieee.org/stamp/stamp.jsp?tp=&amp;arnumber=4766921</a:t>
                </a:r>
                <a:endParaRPr lang="en-US" altLang="zh-TW" dirty="0"/>
              </a:p>
              <a:p>
                <a:endParaRPr lang="en-US" altLang="zh-TW" dirty="0"/>
              </a:p>
              <a:p>
                <a:r>
                  <a:rPr lang="en-US" altLang="zh-TW" dirty="0"/>
                  <a:t>Abstract-We present a new approach to texture analysis based on the spatial distribution of local features in unsegmented textures. The textures are described using features derived from generalized co-occurrence matrices (GCM). A GCM is determined by a spatial constraint predicate F and a set of local features P = {(Xi, Yi, di), </a:t>
                </a:r>
                <a:r>
                  <a:rPr lang="en-US" altLang="zh-TW" dirty="0" err="1"/>
                  <a:t>i</a:t>
                </a:r>
                <a:r>
                  <a:rPr lang="en-US" altLang="zh-TW" dirty="0"/>
                  <a:t> = 1,* m.* , } where (Xi, Yi) is the location of the </a:t>
                </a:r>
                <a:r>
                  <a:rPr lang="en-US" altLang="zh-TW" dirty="0" err="1"/>
                  <a:t>ith</a:t>
                </a:r>
                <a:r>
                  <a:rPr lang="en-US" altLang="zh-TW" dirty="0"/>
                  <a:t> feature, and di is a description of the </a:t>
                </a:r>
                <a:r>
                  <a:rPr lang="en-US" altLang="zh-TW" dirty="0" err="1"/>
                  <a:t>ith</a:t>
                </a:r>
                <a:r>
                  <a:rPr lang="en-US" altLang="zh-TW" dirty="0"/>
                  <a:t> feature. The GCM of P under F, GF, is defined by GF(</a:t>
                </a:r>
                <a:r>
                  <a:rPr lang="en-US" altLang="zh-TW" dirty="0" err="1"/>
                  <a:t>i</a:t>
                </a:r>
                <a:r>
                  <a:rPr lang="en-US" altLang="zh-TW" dirty="0"/>
                  <a:t>, j) = number of pairs, </a:t>
                </a:r>
                <a:r>
                  <a:rPr lang="en-US" altLang="zh-TW" dirty="0" err="1"/>
                  <a:t>Pk</a:t>
                </a:r>
                <a:r>
                  <a:rPr lang="en-US" altLang="zh-TW" dirty="0"/>
                  <a:t>, PI such that F(pk, PI) is true and di and di are the descriptions of </a:t>
                </a:r>
                <a:r>
                  <a:rPr lang="en-US" altLang="zh-TW" dirty="0" err="1"/>
                  <a:t>Pk</a:t>
                </a:r>
                <a:r>
                  <a:rPr lang="en-US" altLang="zh-TW" dirty="0"/>
                  <a:t> and Pi, respectively. We discuss features derived from GCM's and present an experimental study using natural textures. </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80</a:t>
            </a:fld>
            <a:endParaRPr lang="zh-TW" altLang="en-US"/>
          </a:p>
        </p:txBody>
      </p:sp>
    </p:spTree>
    <p:extLst>
      <p:ext uri="{BB962C8B-B14F-4D97-AF65-F5344CB8AC3E}">
        <p14:creationId xmlns:p14="http://schemas.microsoft.com/office/powerpoint/2010/main" val="21930154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81</a:t>
            </a:fld>
            <a:endParaRPr lang="zh-TW" altLang="en-US"/>
          </a:p>
        </p:txBody>
      </p:sp>
    </p:spTree>
    <p:extLst>
      <p:ext uri="{BB962C8B-B14F-4D97-AF65-F5344CB8AC3E}">
        <p14:creationId xmlns:p14="http://schemas.microsoft.com/office/powerpoint/2010/main" val="30693607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第八章學到的小平面方法</a:t>
            </a:r>
            <a:endParaRPr lang="en-US" altLang="zh-TW" dirty="0"/>
          </a:p>
          <a:p>
            <a:r>
              <a:rPr lang="zh-TW" altLang="en-US" dirty="0"/>
              <a:t>透過小平面方法的分析，去對紋理的崎嶇程度作比較</a:t>
            </a:r>
            <a:endParaRPr lang="en-US" altLang="zh-TW" dirty="0"/>
          </a:p>
          <a:p>
            <a:endParaRPr lang="en-US" altLang="zh-TW" dirty="0"/>
          </a:p>
          <a:p>
            <a:r>
              <a:rPr lang="zh-TW" altLang="en-US" dirty="0"/>
              <a:t>這部分</a:t>
            </a:r>
            <a:endParaRPr lang="en-US" altLang="zh-TW" dirty="0"/>
          </a:p>
          <a:p>
            <a:r>
              <a:rPr lang="zh-TW" altLang="en-US" dirty="0"/>
              <a:t>主要處理</a:t>
            </a:r>
            <a:r>
              <a:rPr lang="en-US" altLang="zh-TW" dirty="0"/>
              <a:t>image</a:t>
            </a:r>
            <a:r>
              <a:rPr lang="zh-TW" altLang="en-US" dirty="0"/>
              <a:t>是平坦還是崎嶇的</a:t>
            </a:r>
            <a:endParaRPr lang="en-US" altLang="zh-TW" dirty="0"/>
          </a:p>
          <a:p>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如果針對</a:t>
            </a:r>
            <a:r>
              <a:rPr lang="en-US" altLang="zh-TW" dirty="0"/>
              <a:t>image</a:t>
            </a:r>
            <a:r>
              <a:rPr lang="zh-TW" altLang="en-US" dirty="0"/>
              <a:t>的</a:t>
            </a:r>
            <a:r>
              <a:rPr lang="en-US" altLang="zh-TW" dirty="0" err="1"/>
              <a:t>x,y,z</a:t>
            </a:r>
            <a:r>
              <a:rPr lang="zh-TW" altLang="en-US" dirty="0"/>
              <a:t>軸表示的話，</a:t>
            </a:r>
            <a:r>
              <a:rPr lang="en-US" altLang="zh-TW" dirty="0"/>
              <a:t>Z</a:t>
            </a:r>
            <a:r>
              <a:rPr lang="zh-TW" altLang="en-US" dirty="0"/>
              <a:t>可以是</a:t>
            </a:r>
            <a:r>
              <a:rPr lang="en-US" altLang="zh-TW" dirty="0"/>
              <a:t>intensity</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然後可以找到法向量，可以利用法向量去知道他的方向性跟是否崎嶇</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PPT</a:t>
            </a:r>
            <a:r>
              <a:rPr lang="zh-TW" altLang="en-US" dirty="0"/>
              <a:t>內容：</a:t>
            </a:r>
            <a:endParaRPr lang="en-US" altLang="zh-TW" dirty="0"/>
          </a:p>
          <a:p>
            <a:r>
              <a:rPr lang="zh-TW" altLang="en-US" dirty="0"/>
              <a:t>將紋理劃分為互斥的鄰域 </a:t>
            </a:r>
            <a:r>
              <a:rPr lang="en-US" altLang="zh-TW" dirty="0"/>
              <a:t>(</a:t>
            </a:r>
            <a:r>
              <a:rPr lang="zh-TW" altLang="en-US" dirty="0"/>
              <a:t>每個平面最像，相互之間</a:t>
            </a:r>
            <a:r>
              <a:rPr lang="en-US" altLang="zh-TW" dirty="0"/>
              <a:t>error</a:t>
            </a:r>
            <a:r>
              <a:rPr lang="zh-TW" altLang="en-US" dirty="0"/>
              <a:t>最小的區域</a:t>
            </a:r>
            <a:r>
              <a:rPr lang="en-US" altLang="zh-TW" dirty="0"/>
              <a:t>)</a:t>
            </a:r>
            <a:endParaRPr lang="zh-TW" altLang="en-US" dirty="0"/>
          </a:p>
          <a:p>
            <a:endParaRPr lang="zh-TW" altLang="en-US" dirty="0"/>
          </a:p>
          <a:p>
            <a:r>
              <a:rPr lang="zh-TW" altLang="en-US" dirty="0"/>
              <a:t>為每個鄰域執行適合灰階的傾斜平面 </a:t>
            </a:r>
            <a:r>
              <a:rPr lang="en-US" altLang="zh-TW" dirty="0"/>
              <a:t>(</a:t>
            </a:r>
            <a:r>
              <a:rPr lang="zh-TW" altLang="en-US" dirty="0"/>
              <a:t>利用第八章提到的小平面方式去</a:t>
            </a:r>
            <a:r>
              <a:rPr lang="en-US" altLang="zh-TW" dirty="0"/>
              <a:t>fit</a:t>
            </a:r>
            <a:r>
              <a:rPr lang="zh-TW" altLang="en-US" dirty="0"/>
              <a:t>每個剛剛切出來的小區塊</a:t>
            </a:r>
            <a:r>
              <a:rPr lang="en-US" altLang="zh-TW" dirty="0"/>
              <a:t>)</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然後可以找到法向量，可以利用法向量去知道他的方向性跟是否崎嶇</a:t>
            </a:r>
            <a:endParaRPr lang="en-US" altLang="zh-TW" dirty="0"/>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82</a:t>
            </a:fld>
            <a:endParaRPr lang="zh-TW" altLang="en-US"/>
          </a:p>
        </p:txBody>
      </p:sp>
    </p:spTree>
    <p:extLst>
      <p:ext uri="{BB962C8B-B14F-4D97-AF65-F5344CB8AC3E}">
        <p14:creationId xmlns:p14="http://schemas.microsoft.com/office/powerpoint/2010/main" val="11994385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平面方程式：</a:t>
            </a:r>
            <a:endParaRPr lang="en-US" altLang="zh-TW" dirty="0"/>
          </a:p>
          <a:p>
            <a:r>
              <a:rPr lang="en-US" altLang="zh-TW" dirty="0"/>
              <a:t>Z=alpha*</a:t>
            </a:r>
            <a:r>
              <a:rPr lang="en-US" altLang="zh-TW" dirty="0" err="1"/>
              <a:t>X+beta</a:t>
            </a:r>
            <a:r>
              <a:rPr lang="en-US" altLang="zh-TW" dirty="0"/>
              <a:t>*</a:t>
            </a:r>
            <a:r>
              <a:rPr lang="en-US" altLang="zh-TW" dirty="0" err="1"/>
              <a:t>Y+gamma</a:t>
            </a:r>
            <a:endParaRPr lang="en-US" altLang="zh-TW" dirty="0"/>
          </a:p>
          <a:p>
            <a:r>
              <a:rPr lang="zh-TW" altLang="en-US" dirty="0"/>
              <a:t>移項</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alpha*</a:t>
            </a:r>
            <a:r>
              <a:rPr lang="en-US" altLang="zh-TW" dirty="0" err="1"/>
              <a:t>X+beta</a:t>
            </a:r>
            <a:r>
              <a:rPr lang="en-US" altLang="zh-TW" dirty="0"/>
              <a:t>*</a:t>
            </a:r>
            <a:r>
              <a:rPr lang="en-US" altLang="zh-TW" dirty="0" err="1"/>
              <a:t>Y-Z+gamma</a:t>
            </a:r>
            <a:r>
              <a:rPr lang="en-US" altLang="zh-TW" dirty="0"/>
              <a:t>=0</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Vector=(alpha, beta, -1) </a:t>
            </a:r>
            <a:r>
              <a:rPr lang="en-US" altLang="zh-TW" dirty="0">
                <a:sym typeface="Wingdings" panose="05000000000000000000" pitchFamily="2" charset="2"/>
              </a:rPr>
              <a:t></a:t>
            </a:r>
            <a:r>
              <a:rPr lang="zh-TW" altLang="en-US" dirty="0">
                <a:sym typeface="Wingdings" panose="05000000000000000000" pitchFamily="2" charset="2"/>
              </a:rPr>
              <a:t>法向量</a:t>
            </a:r>
            <a:endParaRPr lang="en-US" altLang="zh-TW" dirty="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此處是單位法向量：還要計算平方相加開根號</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L m n</a:t>
            </a:r>
            <a:r>
              <a:rPr lang="zh-TW" altLang="en-US" dirty="0"/>
              <a:t>就是每一個小平面的法向量 </a:t>
            </a:r>
            <a:r>
              <a:rPr lang="en-US" altLang="zh-TW" dirty="0"/>
              <a:t>(</a:t>
            </a:r>
            <a:r>
              <a:rPr lang="en-US" altLang="zh-TW" dirty="0" err="1"/>
              <a:t>i</a:t>
            </a:r>
            <a:r>
              <a:rPr lang="en-US" altLang="zh-TW" dirty="0"/>
              <a:t>)</a:t>
            </a:r>
            <a:r>
              <a:rPr lang="zh-TW" altLang="en-US" dirty="0"/>
              <a:t>指第</a:t>
            </a:r>
            <a:r>
              <a:rPr lang="en-US" altLang="zh-TW" dirty="0" err="1"/>
              <a:t>i</a:t>
            </a:r>
            <a:r>
              <a:rPr lang="zh-TW" altLang="en-US" dirty="0"/>
              <a:t>個</a:t>
            </a:r>
            <a:endParaRPr lang="en-US" altLang="zh-TW" dirty="0"/>
          </a:p>
          <a:p>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83</a:t>
            </a:fld>
            <a:endParaRPr lang="zh-TW" altLang="en-US"/>
          </a:p>
        </p:txBody>
      </p:sp>
    </p:spTree>
    <p:extLst>
      <p:ext uri="{BB962C8B-B14F-4D97-AF65-F5344CB8AC3E}">
        <p14:creationId xmlns:p14="http://schemas.microsoft.com/office/powerpoint/2010/main" val="35839282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根據係數去建立每個小區塊的單位法向量</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TW" altLang="en-US" dirty="0"/>
              <a:t>越是平滑的表面，這些單位法向量方向就會越一致</a:t>
            </a:r>
            <a:endParaRPr lang="en-US" altLang="zh-TW" dirty="0"/>
          </a:p>
          <a:p>
            <a:r>
              <a:rPr lang="zh-TW" altLang="en-US" dirty="0"/>
              <a:t>越是粗糙的表面，這些單位法向量方向就會越分散</a:t>
            </a:r>
          </a:p>
          <a:p>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84</a:t>
            </a:fld>
            <a:endParaRPr lang="zh-TW" altLang="en-US"/>
          </a:p>
        </p:txBody>
      </p:sp>
    </p:spTree>
    <p:extLst>
      <p:ext uri="{BB962C8B-B14F-4D97-AF65-F5344CB8AC3E}">
        <p14:creationId xmlns:p14="http://schemas.microsoft.com/office/powerpoint/2010/main" val="25731561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85</a:t>
            </a:fld>
            <a:endParaRPr lang="zh-TW" altLang="en-US"/>
          </a:p>
        </p:txBody>
      </p:sp>
    </p:spTree>
    <p:extLst>
      <p:ext uri="{BB962C8B-B14F-4D97-AF65-F5344CB8AC3E}">
        <p14:creationId xmlns:p14="http://schemas.microsoft.com/office/powerpoint/2010/main" val="1597110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描述一下磚塊特性：</a:t>
            </a:r>
            <a:endParaRPr lang="en-US" altLang="zh-TW" dirty="0"/>
          </a:p>
          <a:p>
            <a:r>
              <a:rPr lang="zh-TW" altLang="en-US" dirty="0"/>
              <a:t>垂直向：五個長的會有一短的</a:t>
            </a:r>
            <a:endParaRPr lang="en-US" altLang="zh-TW" dirty="0"/>
          </a:p>
          <a:p>
            <a:endParaRPr lang="en-US" altLang="zh-TW" dirty="0"/>
          </a:p>
          <a:p>
            <a:r>
              <a:rPr lang="en-US" altLang="zh-TW" dirty="0"/>
              <a:t>1,2,3,4</a:t>
            </a:r>
            <a:r>
              <a:rPr lang="zh-TW" altLang="en-US" dirty="0"/>
              <a:t>是</a:t>
            </a:r>
            <a:r>
              <a:rPr lang="en-US" altLang="zh-TW" dirty="0" err="1"/>
              <a:t>texel</a:t>
            </a:r>
            <a:endParaRPr lang="en-US" altLang="zh-TW" dirty="0"/>
          </a:p>
          <a:p>
            <a:r>
              <a:rPr lang="zh-TW" altLang="en-US" dirty="0"/>
              <a:t>經過重新排列組合可以組成</a:t>
            </a:r>
            <a:r>
              <a:rPr lang="en-US" altLang="zh-TW" dirty="0"/>
              <a:t>texture</a:t>
            </a:r>
          </a:p>
          <a:p>
            <a:r>
              <a:rPr lang="zh-TW" altLang="en-US" dirty="0"/>
              <a:t>紅框的不是</a:t>
            </a:r>
            <a:r>
              <a:rPr lang="en-US" altLang="zh-TW" dirty="0" err="1"/>
              <a:t>texel</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a:t>
            </a:fld>
            <a:endParaRPr lang="zh-TW" altLang="en-US"/>
          </a:p>
        </p:txBody>
      </p:sp>
    </p:spTree>
    <p:extLst>
      <p:ext uri="{BB962C8B-B14F-4D97-AF65-F5344CB8AC3E}">
        <p14:creationId xmlns:p14="http://schemas.microsoft.com/office/powerpoint/2010/main" val="8011241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這部分跟剛剛差不多，用圖來看的話可以比較快去理解，我們還是用比較數學的例子去說明</a:t>
            </a:r>
            <a:endParaRPr lang="en-US" altLang="zh-TW" dirty="0"/>
          </a:p>
          <a:p>
            <a:endParaRPr lang="en-US" altLang="zh-TW" dirty="0"/>
          </a:p>
          <a:p>
            <a:r>
              <a:rPr lang="zh-TW" altLang="en-US" dirty="0"/>
              <a:t>計算每單位面積的相對極值以進行紋理測量</a:t>
            </a:r>
            <a:endParaRPr lang="en-US" altLang="zh-TW" dirty="0"/>
          </a:p>
          <a:p>
            <a:endParaRPr lang="en-US" altLang="zh-TW" dirty="0"/>
          </a:p>
          <a:p>
            <a:r>
              <a:rPr lang="zh-TW" altLang="en-US" dirty="0"/>
              <a:t>一個</a:t>
            </a:r>
            <a:r>
              <a:rPr lang="en-US" altLang="zh-TW" dirty="0"/>
              <a:t>texture</a:t>
            </a:r>
            <a:r>
              <a:rPr lang="zh-TW" altLang="en-US" dirty="0"/>
              <a:t>中有多少個</a:t>
            </a:r>
            <a:r>
              <a:rPr lang="en-US" altLang="zh-TW" dirty="0"/>
              <a:t>max </a:t>
            </a:r>
            <a:r>
              <a:rPr lang="zh-TW" altLang="en-US" dirty="0"/>
              <a:t>跟 </a:t>
            </a:r>
            <a:r>
              <a:rPr lang="en-US" altLang="zh-TW" dirty="0"/>
              <a:t>min</a:t>
            </a:r>
          </a:p>
          <a:p>
            <a:endParaRPr lang="en-US" altLang="zh-TW" dirty="0"/>
          </a:p>
          <a:p>
            <a:r>
              <a:rPr lang="en-US" altLang="zh-TW" sz="1200" b="1" dirty="0">
                <a:latin typeface="Times New Roman" panose="02020603050405020304" pitchFamily="18" charset="0"/>
                <a:cs typeface="Times New Roman" panose="02020603050405020304" pitchFamily="18" charset="0"/>
              </a:rPr>
              <a:t>Relative extrema</a:t>
            </a:r>
            <a:r>
              <a:rPr lang="zh-TW" altLang="en-US" sz="1200" b="1" dirty="0">
                <a:latin typeface="Times New Roman" panose="02020603050405020304" pitchFamily="18" charset="0"/>
                <a:cs typeface="Times New Roman" panose="02020603050405020304" pitchFamily="18" charset="0"/>
              </a:rPr>
              <a:t> 可以分為相對最小值跟最大值</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86</a:t>
            </a:fld>
            <a:endParaRPr lang="zh-TW" altLang="en-US"/>
          </a:p>
        </p:txBody>
      </p:sp>
    </p:spTree>
    <p:extLst>
      <p:ext uri="{BB962C8B-B14F-4D97-AF65-F5344CB8AC3E}">
        <p14:creationId xmlns:p14="http://schemas.microsoft.com/office/powerpoint/2010/main" val="27583662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若要偵測</a:t>
            </a:r>
            <a:r>
              <a:rPr lang="en-US" altLang="zh-TW" dirty="0"/>
              <a:t>pixel </a:t>
            </a:r>
            <a:r>
              <a:rPr lang="en-US" altLang="zh-TW" dirty="0" err="1"/>
              <a:t>i</a:t>
            </a:r>
            <a:r>
              <a:rPr lang="zh-TW" altLang="en-US" dirty="0"/>
              <a:t>則比較前後的數值 </a:t>
            </a:r>
            <a:endParaRPr lang="en-US" altLang="zh-TW" dirty="0"/>
          </a:p>
          <a:p>
            <a:r>
              <a:rPr lang="en-US" altLang="zh-TW" dirty="0"/>
              <a:t>g</a:t>
            </a:r>
            <a:r>
              <a:rPr lang="zh-TW" altLang="en-US" dirty="0"/>
              <a:t>是指一個</a:t>
            </a:r>
            <a:r>
              <a:rPr lang="en-US" altLang="zh-TW" dirty="0"/>
              <a:t>function(</a:t>
            </a:r>
            <a:r>
              <a:rPr lang="zh-TW" altLang="en-US" dirty="0"/>
              <a:t>偵測</a:t>
            </a:r>
            <a:r>
              <a:rPr lang="en-US" altLang="zh-TW" dirty="0"/>
              <a:t>intensity)</a:t>
            </a:r>
            <a:r>
              <a:rPr lang="zh-TW" altLang="en-US" dirty="0"/>
              <a:t>之類的</a:t>
            </a:r>
            <a:endParaRPr lang="en-US" altLang="zh-TW" dirty="0"/>
          </a:p>
          <a:p>
            <a:endParaRPr lang="en-US" altLang="zh-TW" dirty="0"/>
          </a:p>
          <a:p>
            <a:r>
              <a:rPr lang="zh-TW" altLang="en-US" dirty="0"/>
              <a:t>比較若較小</a:t>
            </a:r>
            <a:r>
              <a:rPr lang="en-US" altLang="zh-TW" dirty="0"/>
              <a:t>min</a:t>
            </a:r>
            <a:r>
              <a:rPr lang="zh-TW" altLang="en-US" dirty="0"/>
              <a:t> 若較大 </a:t>
            </a:r>
            <a:r>
              <a:rPr lang="en-US" altLang="zh-TW" dirty="0"/>
              <a:t>max</a:t>
            </a:r>
          </a:p>
          <a:p>
            <a:r>
              <a:rPr lang="en-US" altLang="zh-TW" dirty="0"/>
              <a:t> </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87</a:t>
            </a:fld>
            <a:endParaRPr lang="zh-TW" altLang="en-US"/>
          </a:p>
        </p:txBody>
      </p:sp>
    </p:spTree>
    <p:extLst>
      <p:ext uri="{BB962C8B-B14F-4D97-AF65-F5344CB8AC3E}">
        <p14:creationId xmlns:p14="http://schemas.microsoft.com/office/powerpoint/2010/main" val="13419146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coarse</a:t>
            </a:r>
            <a:r>
              <a:rPr lang="zh-TW" altLang="en-US" dirty="0"/>
              <a:t>的紋理，相對極值出現的頻率較低</a:t>
            </a:r>
            <a:endParaRPr lang="en-US" altLang="zh-TW" dirty="0"/>
          </a:p>
          <a:p>
            <a:endParaRPr lang="en-US" altLang="zh-TW" dirty="0"/>
          </a:p>
          <a:p>
            <a:r>
              <a:rPr lang="en-US" altLang="zh-TW" dirty="0"/>
              <a:t>fine</a:t>
            </a:r>
            <a:r>
              <a:rPr lang="zh-TW" altLang="en-US" dirty="0"/>
              <a:t>的紋理，相對極值出現的頻率較高</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88</a:t>
            </a:fld>
            <a:endParaRPr lang="zh-TW" altLang="en-US"/>
          </a:p>
        </p:txBody>
      </p:sp>
    </p:spTree>
    <p:extLst>
      <p:ext uri="{BB962C8B-B14F-4D97-AF65-F5344CB8AC3E}">
        <p14:creationId xmlns:p14="http://schemas.microsoft.com/office/powerpoint/2010/main" val="5497294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0</a:t>
            </a:r>
            <a:r>
              <a:rPr lang="zh-TW" altLang="en-US" dirty="0"/>
              <a:t>是黑 </a:t>
            </a:r>
            <a:r>
              <a:rPr lang="en-US" altLang="zh-TW" dirty="0"/>
              <a:t>1</a:t>
            </a:r>
            <a:r>
              <a:rPr lang="zh-TW" altLang="en-US" dirty="0"/>
              <a:t>是白</a:t>
            </a:r>
            <a:endParaRPr lang="en-US" altLang="zh-TW" dirty="0"/>
          </a:p>
          <a:p>
            <a:endParaRPr lang="en-US" altLang="zh-TW" dirty="0"/>
          </a:p>
          <a:p>
            <a:r>
              <a:rPr lang="zh-TW" altLang="en-US" dirty="0"/>
              <a:t>比較後可以得知 </a:t>
            </a:r>
            <a:r>
              <a:rPr lang="en-US" altLang="zh-TW" dirty="0"/>
              <a:t>fine texture </a:t>
            </a:r>
            <a:r>
              <a:rPr lang="zh-TW" altLang="en-US" dirty="0"/>
              <a:t>的相對最大值跟相對最小值的數量會比</a:t>
            </a:r>
            <a:r>
              <a:rPr lang="en-US" altLang="zh-TW" dirty="0"/>
              <a:t>coarse texture</a:t>
            </a:r>
            <a:r>
              <a:rPr lang="zh-TW" altLang="en-US" dirty="0"/>
              <a:t>來的多</a:t>
            </a:r>
            <a:endParaRPr lang="en-US" altLang="zh-TW" dirty="0"/>
          </a:p>
          <a:p>
            <a:endParaRPr lang="en-US" altLang="zh-TW"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89</a:t>
            </a:fld>
            <a:endParaRPr lang="en-US"/>
          </a:p>
        </p:txBody>
      </p:sp>
    </p:spTree>
    <p:extLst>
      <p:ext uri="{BB962C8B-B14F-4D97-AF65-F5344CB8AC3E}">
        <p14:creationId xmlns:p14="http://schemas.microsoft.com/office/powerpoint/2010/main" val="17611474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solidFill>
                  <a:schemeClr val="accent5">
                    <a:lumMod val="75000"/>
                  </a:schemeClr>
                </a:solidFill>
              </a:rPr>
              <a:t>第五章</a:t>
            </a:r>
            <a:endParaRPr lang="en-US" altLang="zh-TW" dirty="0">
              <a:solidFill>
                <a:schemeClr val="accent5">
                  <a:lumMod val="75000"/>
                </a:schemeClr>
              </a:solidFill>
            </a:endParaRPr>
          </a:p>
          <a:p>
            <a:r>
              <a:rPr lang="en-US" altLang="zh-TW" dirty="0">
                <a:solidFill>
                  <a:schemeClr val="accent5">
                    <a:lumMod val="75000"/>
                  </a:schemeClr>
                </a:solidFill>
              </a:rPr>
              <a:t>Dilation erosion</a:t>
            </a:r>
            <a:r>
              <a:rPr lang="en-US" altLang="zh-TW" baseline="0" dirty="0">
                <a:solidFill>
                  <a:schemeClr val="accent5">
                    <a:lumMod val="75000"/>
                  </a:schemeClr>
                </a:solidFill>
              </a:rPr>
              <a:t> opening closing</a:t>
            </a:r>
            <a:endParaRPr lang="en-US" altLang="zh-TW" dirty="0">
              <a:solidFill>
                <a:schemeClr val="accent5">
                  <a:lumMod val="75000"/>
                </a:schemeClr>
              </a:solidFill>
            </a:endParaRPr>
          </a:p>
          <a:p>
            <a:r>
              <a:rPr lang="en-US" altLang="zh-TW" dirty="0">
                <a:solidFill>
                  <a:schemeClr val="accent5">
                    <a:lumMod val="75000"/>
                  </a:schemeClr>
                </a:solidFill>
              </a:rPr>
              <a:t>Morphology </a:t>
            </a:r>
            <a:r>
              <a:rPr lang="zh-TW" altLang="en-US" dirty="0">
                <a:solidFill>
                  <a:schemeClr val="accent5">
                    <a:lumMod val="75000"/>
                  </a:schemeClr>
                </a:solidFill>
              </a:rPr>
              <a:t>形態學</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90</a:t>
            </a:fld>
            <a:endParaRPr lang="zh-TW" altLang="en-US"/>
          </a:p>
        </p:txBody>
      </p:sp>
    </p:spTree>
    <p:extLst>
      <p:ext uri="{BB962C8B-B14F-4D97-AF65-F5344CB8AC3E}">
        <p14:creationId xmlns:p14="http://schemas.microsoft.com/office/powerpoint/2010/main" val="26417873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latin typeface="Times New Roman" panose="02020603050405020304" pitchFamily="18" charset="0"/>
                <a:cs typeface="Times New Roman" panose="02020603050405020304" pitchFamily="18" charset="0"/>
              </a:rPr>
              <a:t>Mathematical Morphology</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a:t>
            </a:r>
            <a:r>
              <a:rPr lang="zh-TW" altLang="en-US" dirty="0">
                <a:latin typeface="Times New Roman" panose="02020603050405020304" pitchFamily="18" charset="0"/>
                <a:cs typeface="Times New Roman" panose="02020603050405020304" pitchFamily="18" charset="0"/>
              </a:rPr>
              <a:t>數學形態學</a:t>
            </a:r>
            <a:r>
              <a:rPr lang="en-US" altLang="zh-TW" dirty="0">
                <a:latin typeface="Times New Roman" panose="02020603050405020304" pitchFamily="18" charset="0"/>
                <a:cs typeface="Times New Roman" panose="02020603050405020304" pitchFamily="18" charset="0"/>
              </a:rPr>
              <a:t>)</a:t>
            </a:r>
          </a:p>
          <a:p>
            <a:r>
              <a:rPr lang="zh-TW" altLang="en-US" sz="1200" b="1" dirty="0"/>
              <a:t>這小節會分析</a:t>
            </a:r>
            <a:r>
              <a:rPr lang="en-US" altLang="zh-TW" sz="1200" b="1" dirty="0"/>
              <a:t>G</a:t>
            </a:r>
            <a:r>
              <a:rPr lang="zh-TW" altLang="en-US" sz="1200" b="1" dirty="0"/>
              <a:t>跟</a:t>
            </a:r>
            <a:r>
              <a:rPr lang="en-US" altLang="zh-TW" sz="1200" b="1" dirty="0"/>
              <a:t>F</a:t>
            </a:r>
          </a:p>
          <a:p>
            <a:r>
              <a:rPr lang="en-US" altLang="zh-TW" sz="1200" b="1" dirty="0"/>
              <a:t>Granularity</a:t>
            </a:r>
            <a:r>
              <a:rPr lang="zh-TW" altLang="en-US" sz="1200" b="1" dirty="0"/>
              <a:t> 顆粒度</a:t>
            </a:r>
            <a:r>
              <a:rPr lang="en-US" altLang="zh-TW" sz="1200" b="1" dirty="0"/>
              <a:t>:</a:t>
            </a:r>
            <a:r>
              <a:rPr lang="zh-TW" altLang="en-US" sz="1200" b="1" dirty="0"/>
              <a:t> 分析他是</a:t>
            </a:r>
            <a:r>
              <a:rPr lang="en-US" altLang="zh-TW" sz="1200" b="1" dirty="0"/>
              <a:t>fine</a:t>
            </a:r>
            <a:r>
              <a:rPr lang="zh-TW" altLang="en-US" sz="1200" b="1" dirty="0"/>
              <a:t>還是</a:t>
            </a:r>
            <a:r>
              <a:rPr lang="en-US" altLang="zh-TW" sz="1200" b="1" dirty="0"/>
              <a:t>coarse</a:t>
            </a:r>
            <a:r>
              <a:rPr lang="zh-TW" altLang="en-US" sz="1200" b="1" dirty="0"/>
              <a:t>，顆粒度大還是小</a:t>
            </a:r>
            <a:endParaRPr lang="en-US" altLang="zh-TW" sz="1200" b="1" dirty="0"/>
          </a:p>
          <a:p>
            <a:endParaRPr lang="en-US" altLang="zh-TW" sz="1200" b="1" dirty="0"/>
          </a:p>
          <a:p>
            <a:r>
              <a:rPr lang="en-US" altLang="zh-TW" sz="1200" b="1" dirty="0"/>
              <a:t>Fractal </a:t>
            </a:r>
            <a:r>
              <a:rPr lang="zh-TW" altLang="en-US" sz="1200" b="1" dirty="0"/>
              <a:t>碎形</a:t>
            </a:r>
            <a:r>
              <a:rPr lang="en-US" altLang="zh-TW" sz="1200" b="1" dirty="0"/>
              <a:t>:</a:t>
            </a:r>
            <a:r>
              <a:rPr lang="zh-TW" altLang="en-US" sz="1200" b="1" dirty="0"/>
              <a:t> 後面會說明</a:t>
            </a:r>
            <a:endParaRPr lang="en-US" altLang="zh-TW" sz="1200" b="1"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91</a:t>
            </a:fld>
            <a:endParaRPr lang="zh-TW" altLang="en-US"/>
          </a:p>
        </p:txBody>
      </p:sp>
    </p:spTree>
    <p:extLst>
      <p:ext uri="{BB962C8B-B14F-4D97-AF65-F5344CB8AC3E}">
        <p14:creationId xmlns:p14="http://schemas.microsoft.com/office/powerpoint/2010/main" val="39082199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一張</a:t>
            </a:r>
            <a:r>
              <a:rPr lang="en-US" altLang="zh-TW" dirty="0"/>
              <a:t>binary image F</a:t>
            </a:r>
            <a:r>
              <a:rPr lang="en-US" altLang="zh-TW" baseline="0" dirty="0"/>
              <a:t> </a:t>
            </a:r>
            <a:r>
              <a:rPr lang="zh-TW" altLang="en-US" baseline="0" dirty="0"/>
              <a:t>透過</a:t>
            </a:r>
            <a:endParaRPr lang="en-US" altLang="zh-TW" dirty="0"/>
          </a:p>
          <a:p>
            <a:r>
              <a:rPr lang="zh-TW" altLang="en-US" dirty="0"/>
              <a:t>直徑為</a:t>
            </a:r>
            <a:r>
              <a:rPr lang="en-US" altLang="zh-TW" dirty="0"/>
              <a:t>d</a:t>
            </a:r>
            <a:r>
              <a:rPr lang="zh-TW" altLang="en-US" dirty="0"/>
              <a:t>的</a:t>
            </a:r>
            <a:r>
              <a:rPr lang="en-US" altLang="zh-TW" dirty="0"/>
              <a:t>structure</a:t>
            </a:r>
            <a:r>
              <a:rPr lang="en-US" altLang="zh-TW" baseline="0" dirty="0"/>
              <a:t> element opening </a:t>
            </a:r>
            <a:r>
              <a:rPr lang="zh-TW" altLang="en-US" baseline="0" dirty="0"/>
              <a:t>後佔整體的比例為多少</a:t>
            </a:r>
            <a:endParaRPr lang="en-US" altLang="zh-TW" baseline="0" dirty="0"/>
          </a:p>
          <a:p>
            <a:r>
              <a:rPr lang="en-US" altLang="zh-TW" baseline="0" dirty="0"/>
              <a:t>(Opening:</a:t>
            </a:r>
            <a:r>
              <a:rPr lang="zh-TW" altLang="en-US" baseline="0" dirty="0"/>
              <a:t> 要比這個</a:t>
            </a:r>
            <a:r>
              <a:rPr lang="en-US" altLang="zh-TW" baseline="0" dirty="0"/>
              <a:t>d</a:t>
            </a:r>
            <a:r>
              <a:rPr lang="zh-TW" altLang="en-US" baseline="0" dirty="0"/>
              <a:t>的顆粒度大的要保留</a:t>
            </a:r>
            <a:r>
              <a:rPr lang="en-US" altLang="zh-TW" baseline="0" dirty="0"/>
              <a:t>)</a:t>
            </a:r>
            <a:r>
              <a:rPr lang="zh-TW" altLang="en-US" baseline="0" dirty="0"/>
              <a:t> </a:t>
            </a:r>
            <a:endParaRPr lang="en-US" altLang="zh-TW" baseline="0" dirty="0"/>
          </a:p>
          <a:p>
            <a:endParaRPr lang="en-US" altLang="zh-TW" baseline="0" dirty="0"/>
          </a:p>
          <a:p>
            <a:r>
              <a:rPr lang="en-US" altLang="zh-TW" dirty="0"/>
              <a:t>Image </a:t>
            </a:r>
            <a:r>
              <a:rPr lang="zh-TW" altLang="en-US" dirty="0"/>
              <a:t>經過直徑為</a:t>
            </a:r>
            <a:r>
              <a:rPr lang="en-US" altLang="zh-TW" dirty="0"/>
              <a:t>d</a:t>
            </a:r>
            <a:r>
              <a:rPr lang="zh-TW" altLang="en-US" dirty="0"/>
              <a:t>的</a:t>
            </a:r>
            <a:r>
              <a:rPr lang="en-US" altLang="zh-TW" dirty="0"/>
              <a:t>structure</a:t>
            </a:r>
            <a:r>
              <a:rPr lang="en-US" altLang="zh-TW" baseline="0" dirty="0"/>
              <a:t> element </a:t>
            </a:r>
            <a:r>
              <a:rPr lang="zh-TW" altLang="en-US" baseline="0" dirty="0"/>
              <a:t> </a:t>
            </a:r>
            <a:r>
              <a:rPr lang="en-US" altLang="zh-TW" baseline="0" dirty="0"/>
              <a:t>Opening</a:t>
            </a:r>
            <a:r>
              <a:rPr lang="zh-TW" altLang="en-US" baseline="0" dirty="0"/>
              <a:t>  後</a:t>
            </a:r>
            <a:endParaRPr lang="en-US" altLang="zh-TW" baseline="0" dirty="0"/>
          </a:p>
          <a:p>
            <a:r>
              <a:rPr lang="zh-TW" altLang="en-US" baseline="0" dirty="0"/>
              <a:t>表示會留下顆粒度比</a:t>
            </a:r>
            <a:r>
              <a:rPr lang="en-US" altLang="zh-TW" baseline="0" dirty="0"/>
              <a:t>d</a:t>
            </a:r>
            <a:r>
              <a:rPr lang="zh-TW" altLang="en-US" baseline="0" dirty="0"/>
              <a:t>還要大的部分</a:t>
            </a:r>
            <a:endParaRPr lang="en-US" altLang="zh-TW" baseline="0" dirty="0"/>
          </a:p>
          <a:p>
            <a:r>
              <a:rPr lang="zh-TW" altLang="en-US" baseline="0" dirty="0"/>
              <a:t>再用</a:t>
            </a:r>
            <a:r>
              <a:rPr lang="en-US" altLang="zh-TW" baseline="0" dirty="0"/>
              <a:t>1</a:t>
            </a:r>
            <a:r>
              <a:rPr lang="zh-TW" altLang="en-US" baseline="0" dirty="0"/>
              <a:t>去扣掉，表示比</a:t>
            </a:r>
            <a:r>
              <a:rPr lang="en-US" altLang="zh-TW" baseline="0" dirty="0"/>
              <a:t>d</a:t>
            </a:r>
            <a:r>
              <a:rPr lang="zh-TW" altLang="en-US" baseline="0" dirty="0"/>
              <a:t>還小的部分</a:t>
            </a:r>
            <a:endParaRPr lang="en-US" altLang="zh-TW" baseline="0" dirty="0"/>
          </a:p>
          <a:p>
            <a:endParaRPr lang="en-US" altLang="zh-TW" baseline="0" dirty="0"/>
          </a:p>
          <a:p>
            <a:r>
              <a:rPr lang="zh-TW" altLang="en-US" baseline="0" dirty="0"/>
              <a:t>如果我們畫一個曲線</a:t>
            </a:r>
            <a:endParaRPr lang="en-US" altLang="zh-TW" baseline="0" dirty="0"/>
          </a:p>
          <a:p>
            <a:r>
              <a:rPr lang="zh-TW" altLang="en-US" baseline="0" dirty="0"/>
              <a:t>顆粒度小的</a:t>
            </a:r>
            <a:r>
              <a:rPr lang="en-US" altLang="zh-TW" baseline="0" dirty="0"/>
              <a:t>(fine) </a:t>
            </a:r>
            <a:r>
              <a:rPr lang="en-US" altLang="zh-TW" baseline="0" dirty="0">
                <a:sym typeface="Wingdings" panose="05000000000000000000" pitchFamily="2" charset="2"/>
              </a:rPr>
              <a:t></a:t>
            </a:r>
            <a:r>
              <a:rPr lang="zh-TW" altLang="en-US" baseline="0" dirty="0">
                <a:sym typeface="Wingdings" panose="05000000000000000000" pitchFamily="2" charset="2"/>
              </a:rPr>
              <a:t>曲線比較快達到</a:t>
            </a:r>
            <a:r>
              <a:rPr lang="en-US" altLang="zh-TW" baseline="0" dirty="0">
                <a:sym typeface="Wingdings" panose="05000000000000000000" pitchFamily="2" charset="2"/>
              </a:rPr>
              <a:t>100% (</a:t>
            </a:r>
            <a:r>
              <a:rPr lang="zh-TW" altLang="en-US" baseline="0" dirty="0">
                <a:sym typeface="Wingdings" panose="05000000000000000000" pitchFamily="2" charset="2"/>
              </a:rPr>
              <a:t>畫圖</a:t>
            </a:r>
            <a:r>
              <a:rPr lang="en-US" altLang="zh-TW" baseline="0" dirty="0">
                <a:sym typeface="Wingdings" panose="05000000000000000000" pitchFamily="2" charset="2"/>
              </a:rPr>
              <a:t>)</a:t>
            </a:r>
          </a:p>
          <a:p>
            <a:r>
              <a:rPr lang="zh-TW" altLang="en-US" baseline="0" dirty="0">
                <a:sym typeface="Wingdings" panose="05000000000000000000" pitchFamily="2" charset="2"/>
              </a:rPr>
              <a:t>反之</a:t>
            </a:r>
            <a:r>
              <a:rPr lang="en-US" altLang="zh-TW" baseline="0" dirty="0">
                <a:sym typeface="Wingdings" panose="05000000000000000000" pitchFamily="2" charset="2"/>
              </a:rPr>
              <a:t>(coarse)</a:t>
            </a:r>
            <a:r>
              <a:rPr lang="zh-TW" altLang="en-US" baseline="0" dirty="0">
                <a:sym typeface="Wingdings" panose="05000000000000000000" pitchFamily="2" charset="2"/>
              </a:rPr>
              <a:t> </a:t>
            </a:r>
            <a:r>
              <a:rPr lang="en-US" altLang="zh-TW" baseline="0" dirty="0">
                <a:sym typeface="Wingdings" panose="05000000000000000000" pitchFamily="2" charset="2"/>
              </a:rPr>
              <a:t></a:t>
            </a:r>
            <a:r>
              <a:rPr lang="zh-TW" altLang="en-US" baseline="0" dirty="0">
                <a:sym typeface="Wingdings" panose="05000000000000000000" pitchFamily="2" charset="2"/>
              </a:rPr>
              <a:t>曲線比較平緩達到</a:t>
            </a:r>
            <a:r>
              <a:rPr lang="en-US" altLang="zh-TW" baseline="0" dirty="0">
                <a:sym typeface="Wingdings" panose="05000000000000000000" pitchFamily="2" charset="2"/>
              </a:rPr>
              <a:t>100%</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92</a:t>
            </a:fld>
            <a:endParaRPr lang="zh-TW" altLang="en-US"/>
          </a:p>
        </p:txBody>
      </p:sp>
    </p:spTree>
    <p:extLst>
      <p:ext uri="{BB962C8B-B14F-4D97-AF65-F5344CB8AC3E}">
        <p14:creationId xmlns:p14="http://schemas.microsoft.com/office/powerpoint/2010/main" val="18930114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什麼是 </a:t>
            </a:r>
            <a:r>
              <a:rPr lang="en-US" altLang="zh-TW" dirty="0"/>
              <a:t>Fractal (</a:t>
            </a:r>
            <a:r>
              <a:rPr lang="zh-TW" altLang="en-US" dirty="0"/>
              <a:t>碎形</a:t>
            </a:r>
            <a:r>
              <a:rPr lang="en-US" altLang="zh-TW" dirty="0"/>
              <a:t>)</a:t>
            </a:r>
          </a:p>
          <a:p>
            <a:r>
              <a:rPr lang="zh-TW" altLang="en-US" dirty="0"/>
              <a:t>遞迴劃出相同的圖案</a:t>
            </a:r>
            <a:endParaRPr lang="en-US" altLang="zh-TW" dirty="0"/>
          </a:p>
          <a:p>
            <a:r>
              <a:rPr lang="zh-TW" altLang="en-US" dirty="0"/>
              <a:t>這一類</a:t>
            </a:r>
            <a:r>
              <a:rPr lang="en-US" altLang="zh-TW" dirty="0"/>
              <a:t>recursive</a:t>
            </a:r>
            <a:r>
              <a:rPr lang="zh-TW" altLang="en-US" dirty="0"/>
              <a:t>的動作畫出的</a:t>
            </a:r>
            <a:r>
              <a:rPr lang="en-US" altLang="zh-TW" dirty="0"/>
              <a:t>pattern</a:t>
            </a:r>
            <a:r>
              <a:rPr lang="zh-TW" altLang="en-US" dirty="0"/>
              <a:t>我們稱為</a:t>
            </a:r>
            <a:r>
              <a:rPr lang="en-US" altLang="zh-TW" dirty="0"/>
              <a:t>fractal</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93</a:t>
            </a:fld>
            <a:endParaRPr lang="zh-TW" altLang="en-US"/>
          </a:p>
        </p:txBody>
      </p:sp>
    </p:spTree>
    <p:extLst>
      <p:ext uri="{BB962C8B-B14F-4D97-AF65-F5344CB8AC3E}">
        <p14:creationId xmlns:p14="http://schemas.microsoft.com/office/powerpoint/2010/main" val="37426643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這邊用比較動態的方式來解釋</a:t>
            </a:r>
            <a:endParaRPr lang="en-US" altLang="zh-TW" dirty="0"/>
          </a:p>
          <a:p>
            <a:endParaRPr lang="en-US" altLang="zh-TW" dirty="0"/>
          </a:p>
          <a:p>
            <a:r>
              <a:rPr lang="zh-TW" altLang="en-US" dirty="0"/>
              <a:t>放大來看會看到重複的圖形</a:t>
            </a:r>
            <a:endParaRPr lang="en-US" altLang="zh-TW" dirty="0"/>
          </a:p>
          <a:p>
            <a:r>
              <a:rPr lang="zh-TW" altLang="en-US" dirty="0"/>
              <a:t>表現出在每個尺度上都顯示的重複模式。</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94</a:t>
            </a:fld>
            <a:endParaRPr lang="zh-TW" altLang="en-US"/>
          </a:p>
        </p:txBody>
      </p:sp>
    </p:spTree>
    <p:extLst>
      <p:ext uri="{BB962C8B-B14F-4D97-AF65-F5344CB8AC3E}">
        <p14:creationId xmlns:p14="http://schemas.microsoft.com/office/powerpoint/2010/main" val="31596215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這是針對一條線的操作</a:t>
            </a:r>
            <a:endParaRPr lang="en-US" altLang="zh-TW" dirty="0"/>
          </a:p>
          <a:p>
            <a:r>
              <a:rPr lang="zh-TW" altLang="en-US" dirty="0"/>
              <a:t>對每一個線段再做一樣的操作</a:t>
            </a:r>
            <a:endParaRPr lang="en-US" altLang="zh-TW" dirty="0"/>
          </a:p>
          <a:p>
            <a:r>
              <a:rPr lang="zh-TW" altLang="en-US" dirty="0"/>
              <a:t>會得到向第四條的樣子</a:t>
            </a:r>
          </a:p>
        </p:txBody>
      </p:sp>
      <p:sp>
        <p:nvSpPr>
          <p:cNvPr id="4" name="投影片編號版面配置區 3"/>
          <p:cNvSpPr>
            <a:spLocks noGrp="1"/>
          </p:cNvSpPr>
          <p:nvPr>
            <p:ph type="sldNum" sz="quarter" idx="5"/>
          </p:nvPr>
        </p:nvSpPr>
        <p:spPr/>
        <p:txBody>
          <a:bodyPr/>
          <a:lstStyle/>
          <a:p>
            <a:fld id="{3E079603-A446-4351-803F-97E8D98C8489}" type="slidenum">
              <a:rPr lang="en-US" smtClean="0"/>
              <a:t>95</a:t>
            </a:fld>
            <a:endParaRPr lang="en-US"/>
          </a:p>
        </p:txBody>
      </p:sp>
    </p:spTree>
    <p:extLst>
      <p:ext uri="{BB962C8B-B14F-4D97-AF65-F5344CB8AC3E}">
        <p14:creationId xmlns:p14="http://schemas.microsoft.com/office/powerpoint/2010/main" val="548249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以屬性集為特徵的連接的像素集。</a:t>
            </a:r>
            <a:endParaRPr lang="en-US" altLang="zh-TW" dirty="0"/>
          </a:p>
          <a:p>
            <a:r>
              <a:rPr lang="zh-TW" altLang="en-US" dirty="0"/>
              <a:t>他會把相同屬性的歸類為同一類</a:t>
            </a:r>
            <a:endParaRPr lang="en-US" altLang="zh-TW" dirty="0"/>
          </a:p>
          <a:p>
            <a:endParaRPr lang="zh-TW" altLang="en-US" dirty="0"/>
          </a:p>
          <a:p>
            <a:r>
              <a:rPr lang="zh-TW" altLang="en-US" dirty="0"/>
              <a:t>最簡單的圖元：具有灰階屬性的像素</a:t>
            </a:r>
          </a:p>
          <a:p>
            <a:r>
              <a:rPr lang="zh-TW" altLang="en-US" dirty="0"/>
              <a:t>更複雜的圖元：在像素級別相同，相連的像素集下，其特徵在於尺寸，伸長率</a:t>
            </a:r>
            <a:r>
              <a:rPr lang="en-US" altLang="zh-TW" dirty="0"/>
              <a:t>(</a:t>
            </a:r>
            <a:r>
              <a:rPr lang="zh-TW" altLang="en-US" dirty="0"/>
              <a:t>延展性</a:t>
            </a:r>
            <a:r>
              <a:rPr lang="en-US" altLang="zh-TW" dirty="0"/>
              <a:t>)</a:t>
            </a:r>
            <a:r>
              <a:rPr lang="zh-TW" altLang="en-US" dirty="0"/>
              <a:t>，方向和平均灰階</a:t>
            </a:r>
            <a:endParaRPr lang="en-US" altLang="zh-TW" dirty="0"/>
          </a:p>
          <a:p>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Primitive</a:t>
            </a:r>
            <a:r>
              <a:rPr lang="en-US" altLang="zh-TW" baseline="0" dirty="0"/>
              <a:t> </a:t>
            </a:r>
            <a:r>
              <a:rPr lang="zh-TW" altLang="en-US" baseline="0" dirty="0"/>
              <a:t>相同性質，越大塊越好</a:t>
            </a:r>
            <a:endParaRPr lang="en-US" altLang="zh-TW" baseline="0" dirty="0"/>
          </a:p>
          <a:p>
            <a:endParaRPr lang="en-US" altLang="zh-TW" dirty="0"/>
          </a:p>
          <a:p>
            <a:r>
              <a:rPr lang="en-US" altLang="zh-TW" dirty="0"/>
              <a:t>Attribute </a:t>
            </a:r>
            <a:r>
              <a:rPr lang="zh-TW" altLang="en-US" dirty="0"/>
              <a:t>屬性</a:t>
            </a:r>
            <a:endParaRPr lang="en-US" altLang="zh-TW" dirty="0"/>
          </a:p>
          <a:p>
            <a:r>
              <a:rPr lang="en-US" altLang="zh-TW" dirty="0"/>
              <a:t>Complicated </a:t>
            </a:r>
            <a:r>
              <a:rPr lang="zh-TW" altLang="en-US" dirty="0"/>
              <a:t>複雜</a:t>
            </a:r>
            <a:endParaRPr lang="en-US" altLang="zh-TW" dirty="0"/>
          </a:p>
          <a:p>
            <a:r>
              <a:rPr lang="en-US" altLang="zh-TW" dirty="0"/>
              <a:t>Elongation </a:t>
            </a:r>
            <a:r>
              <a:rPr lang="zh-TW" altLang="en-US" dirty="0"/>
              <a:t>拉長</a:t>
            </a:r>
            <a:endParaRPr lang="en-US" altLang="zh-TW" dirty="0"/>
          </a:p>
          <a:p>
            <a:r>
              <a:rPr lang="en-US" altLang="zh-TW" dirty="0"/>
              <a:t>Orientation</a:t>
            </a:r>
            <a:r>
              <a:rPr lang="en-US" altLang="zh-TW" baseline="0" dirty="0"/>
              <a:t> </a:t>
            </a:r>
            <a:r>
              <a:rPr lang="zh-TW" altLang="en-US" baseline="0" dirty="0"/>
              <a:t>方向</a:t>
            </a:r>
            <a:r>
              <a:rPr lang="en-US" altLang="zh-TW" baseline="0" dirty="0"/>
              <a:t>  </a:t>
            </a:r>
            <a:endParaRPr lang="en-US" altLang="zh-TW" dirty="0"/>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a:t>
            </a:fld>
            <a:endParaRPr lang="zh-TW" altLang="en-US"/>
          </a:p>
        </p:txBody>
      </p:sp>
    </p:spTree>
    <p:extLst>
      <p:ext uri="{BB962C8B-B14F-4D97-AF65-F5344CB8AC3E}">
        <p14:creationId xmlns:p14="http://schemas.microsoft.com/office/powerpoint/2010/main" val="31572011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要如何算兩個</a:t>
            </a:r>
            <a:r>
              <a:rPr lang="en-US" altLang="zh-TW" dirty="0"/>
              <a:t>fractal</a:t>
            </a:r>
            <a:r>
              <a:rPr lang="zh-TW" altLang="en-US" dirty="0"/>
              <a:t>之間的相似度</a:t>
            </a:r>
            <a:r>
              <a:rPr lang="en-US" altLang="zh-TW" dirty="0"/>
              <a:t>?</a:t>
            </a:r>
          </a:p>
          <a:p>
            <a:endParaRPr lang="en-US" altLang="zh-TW" dirty="0"/>
          </a:p>
          <a:p>
            <a:r>
              <a:rPr lang="zh-TW" altLang="en-US" dirty="0"/>
              <a:t>此種分析方式可適用於各式的</a:t>
            </a:r>
            <a:r>
              <a:rPr lang="en-US" altLang="zh-TW" dirty="0"/>
              <a:t>texture</a:t>
            </a:r>
            <a:r>
              <a:rPr lang="zh-TW" altLang="en-US" dirty="0"/>
              <a:t>上</a:t>
            </a:r>
            <a:endParaRPr lang="en-US" altLang="zh-TW" dirty="0"/>
          </a:p>
          <a:p>
            <a:endParaRPr lang="en-US" altLang="zh-TW" dirty="0"/>
          </a:p>
          <a:p>
            <a:r>
              <a:rPr lang="zh-TW" altLang="en-US" dirty="0"/>
              <a:t>此處定義一個體積為</a:t>
            </a:r>
            <a:r>
              <a:rPr lang="en-US" altLang="zh-TW" dirty="0"/>
              <a:t>k</a:t>
            </a:r>
            <a:r>
              <a:rPr lang="zh-TW" altLang="en-US" dirty="0"/>
              <a:t>且灰階強度為</a:t>
            </a:r>
            <a:r>
              <a:rPr lang="en-US" altLang="zh-TW" dirty="0"/>
              <a:t>I</a:t>
            </a:r>
            <a:r>
              <a:rPr lang="zh-TW" altLang="en-US" dirty="0"/>
              <a:t>的</a:t>
            </a:r>
            <a:r>
              <a:rPr lang="en-US" altLang="zh-TW" dirty="0"/>
              <a:t>blanket</a:t>
            </a:r>
          </a:p>
          <a:p>
            <a:endParaRPr lang="en-US" altLang="zh-TW" baseline="0" dirty="0"/>
          </a:p>
          <a:p>
            <a:r>
              <a:rPr lang="zh-TW" altLang="en-US" baseline="0" dirty="0"/>
              <a:t>這個式子表示針對影像做</a:t>
            </a:r>
            <a:r>
              <a:rPr lang="en-US" altLang="zh-TW" baseline="0" dirty="0"/>
              <a:t>k</a:t>
            </a:r>
            <a:r>
              <a:rPr lang="zh-TW" altLang="en-US" baseline="0" dirty="0"/>
              <a:t>次的</a:t>
            </a:r>
            <a:r>
              <a:rPr lang="en-US" altLang="zh-TW" baseline="0" dirty="0"/>
              <a:t>dilation</a:t>
            </a:r>
            <a:r>
              <a:rPr lang="zh-TW" altLang="en-US" baseline="0" dirty="0"/>
              <a:t> </a:t>
            </a:r>
            <a:r>
              <a:rPr lang="en-US" altLang="zh-TW" baseline="0" dirty="0"/>
              <a:t>-</a:t>
            </a:r>
            <a:r>
              <a:rPr lang="zh-TW" altLang="en-US" baseline="0" dirty="0"/>
              <a:t> </a:t>
            </a:r>
            <a:r>
              <a:rPr lang="en-US" altLang="zh-TW" baseline="0" dirty="0"/>
              <a:t>k</a:t>
            </a:r>
            <a:r>
              <a:rPr lang="zh-TW" altLang="en-US" baseline="0" dirty="0"/>
              <a:t>次的</a:t>
            </a:r>
            <a:r>
              <a:rPr lang="en-US" altLang="zh-TW" baseline="0" dirty="0"/>
              <a:t>erosion</a:t>
            </a:r>
            <a:r>
              <a:rPr lang="zh-TW" altLang="en-US" baseline="0" dirty="0"/>
              <a:t> </a:t>
            </a:r>
            <a:r>
              <a:rPr lang="en-US" altLang="zh-TW" baseline="0" dirty="0"/>
              <a:t>(opening - closing)</a:t>
            </a:r>
          </a:p>
          <a:p>
            <a:r>
              <a:rPr lang="zh-TW" altLang="en-US" baseline="0" dirty="0"/>
              <a:t>外包線與內包線的差異再做加總，可以得到面積的總和</a:t>
            </a:r>
            <a:endParaRPr lang="en-US" altLang="zh-TW" baseline="0" dirty="0"/>
          </a:p>
          <a:p>
            <a:endParaRPr lang="en-US" altLang="zh-TW" baseline="0" dirty="0"/>
          </a:p>
          <a:p>
            <a:r>
              <a:rPr lang="en-US" altLang="zh-TW" baseline="0" dirty="0"/>
              <a:t>A</a:t>
            </a:r>
            <a:r>
              <a:rPr lang="zh-TW" altLang="en-US" baseline="0" dirty="0"/>
              <a:t>表示</a:t>
            </a:r>
            <a:r>
              <a:rPr lang="en-US" altLang="zh-TW" baseline="0" dirty="0"/>
              <a:t>k</a:t>
            </a:r>
            <a:r>
              <a:rPr lang="zh-TW" altLang="en-US" baseline="0" dirty="0"/>
              <a:t>與</a:t>
            </a:r>
            <a:r>
              <a:rPr lang="en-US" altLang="zh-TW" baseline="0" dirty="0"/>
              <a:t>k-1</a:t>
            </a:r>
            <a:r>
              <a:rPr lang="zh-TW" altLang="en-US" baseline="0" dirty="0"/>
              <a:t>增長多少</a:t>
            </a:r>
            <a:endParaRPr lang="en-US" altLang="zh-TW" baseline="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96</a:t>
            </a:fld>
            <a:endParaRPr lang="zh-TW" altLang="en-US"/>
          </a:p>
        </p:txBody>
      </p:sp>
    </p:spTree>
    <p:extLst>
      <p:ext uri="{BB962C8B-B14F-4D97-AF65-F5344CB8AC3E}">
        <p14:creationId xmlns:p14="http://schemas.microsoft.com/office/powerpoint/2010/main" val="1322882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Fractal signature </a:t>
            </a:r>
          </a:p>
          <a:p>
            <a:endParaRPr lang="en-US" altLang="zh-TW" dirty="0"/>
          </a:p>
          <a:p>
            <a:r>
              <a:rPr lang="zh-TW" altLang="en-US" dirty="0"/>
              <a:t>定義在 </a:t>
            </a:r>
            <a:r>
              <a:rPr lang="en-US" altLang="zh-TW" dirty="0"/>
              <a:t>scale</a:t>
            </a:r>
            <a:r>
              <a:rPr lang="zh-TW" altLang="en-US" dirty="0"/>
              <a:t> </a:t>
            </a:r>
            <a:r>
              <a:rPr lang="en-US" altLang="zh-TW" dirty="0"/>
              <a:t>k</a:t>
            </a:r>
            <a:r>
              <a:rPr lang="zh-TW" altLang="en-US" dirty="0"/>
              <a:t> 時的碎形特徵 </a:t>
            </a:r>
            <a:r>
              <a:rPr lang="en-US" altLang="zh-TW" dirty="0"/>
              <a:t>S</a:t>
            </a:r>
          </a:p>
          <a:p>
            <a:endParaRPr lang="en-US" altLang="zh-TW" dirty="0"/>
          </a:p>
          <a:p>
            <a:r>
              <a:rPr lang="zh-TW" altLang="en-US" dirty="0"/>
              <a:t>主要是求最後的</a:t>
            </a:r>
            <a:r>
              <a:rPr lang="en-US" altLang="zh-TW" dirty="0"/>
              <a:t>difference</a:t>
            </a:r>
            <a:r>
              <a:rPr lang="zh-TW" altLang="en-US" dirty="0"/>
              <a:t>，用最後這個算式做計算</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這樣就可以比較兩個</a:t>
            </a:r>
            <a:r>
              <a:rPr lang="en-US" altLang="zh-TW" dirty="0"/>
              <a:t>texture</a:t>
            </a:r>
            <a:r>
              <a:rPr lang="zh-TW" altLang="en-US" dirty="0"/>
              <a:t>的相似度</a:t>
            </a:r>
            <a:endParaRPr lang="en-US" altLang="zh-TW" dirty="0"/>
          </a:p>
          <a:p>
            <a:endParaRPr lang="en-US" altLang="zh-TW" dirty="0"/>
          </a:p>
          <a:p>
            <a:r>
              <a:rPr lang="zh-TW" altLang="en-US" dirty="0"/>
              <a:t>計算碎形特徵的距離差</a:t>
            </a:r>
            <a:r>
              <a:rPr lang="en-US" altLang="zh-TW" dirty="0"/>
              <a:t>(D)</a:t>
            </a:r>
            <a:r>
              <a:rPr lang="zh-TW" altLang="en-US" dirty="0"/>
              <a:t>來分辨紋理是否相似</a:t>
            </a:r>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97</a:t>
            </a:fld>
            <a:endParaRPr lang="zh-TW" altLang="en-US"/>
          </a:p>
        </p:txBody>
      </p:sp>
    </p:spTree>
    <p:extLst>
      <p:ext uri="{BB962C8B-B14F-4D97-AF65-F5344CB8AC3E}">
        <p14:creationId xmlns:p14="http://schemas.microsoft.com/office/powerpoint/2010/main" val="14744913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endParaRPr lang="en-US" altLang="zh-TW" baseline="0" dirty="0"/>
              </a:p>
            </p:txBody>
          </p:sp>
        </mc:Choice>
        <mc:Fallback xmlns="">
          <p:sp>
            <p:nvSpPr>
              <p:cNvPr id="3" name="備忘稿版面配置區 2"/>
              <p:cNvSpPr>
                <a:spLocks noGrp="1"/>
              </p:cNvSpPr>
              <p:nvPr>
                <p:ph type="body" idx="1"/>
              </p:nvPr>
            </p:nvSpPr>
            <p:spPr/>
            <p:txBody>
              <a:bodyPr/>
              <a:lstStyle/>
              <a:p>
                <a:r>
                  <a:rPr lang="en-US" altLang="zh-TW" dirty="0"/>
                  <a:t>S: </a:t>
                </a:r>
                <a:r>
                  <a:rPr lang="zh-TW" altLang="en-US" dirty="0"/>
                  <a:t>滿足某種空間關係的</a:t>
                </a:r>
                <a:r>
                  <a:rPr lang="en-US" altLang="zh-TW" dirty="0"/>
                  <a:t>primitive</a:t>
                </a:r>
                <a:r>
                  <a:rPr lang="zh-TW" altLang="en-US" dirty="0"/>
                  <a:t>，例如兩個 </a:t>
                </a:r>
                <a:r>
                  <a:rPr lang="en-US" altLang="zh-TW" dirty="0"/>
                  <a:t>primitive </a:t>
                </a:r>
                <a:r>
                  <a:rPr lang="zh-TW" altLang="en-US" dirty="0"/>
                  <a:t>的距離為</a:t>
                </a:r>
                <a:r>
                  <a:rPr lang="en-US" altLang="zh-TW" dirty="0"/>
                  <a:t>5</a:t>
                </a:r>
                <a:r>
                  <a:rPr lang="zh-TW" altLang="en-US" dirty="0"/>
                  <a:t>單位。</a:t>
                </a:r>
                <a:r>
                  <a:rPr lang="en-US" altLang="zh-TW" dirty="0"/>
                  <a:t>f()</a:t>
                </a:r>
                <a:r>
                  <a:rPr lang="zh-TW" altLang="en-US" dirty="0"/>
                  <a:t>可以是測亮度的</a:t>
                </a:r>
                <a:r>
                  <a:rPr lang="en-US" altLang="zh-TW" dirty="0"/>
                  <a:t>function</a:t>
                </a:r>
                <a:r>
                  <a:rPr lang="zh-TW" altLang="en-US" dirty="0"/>
                  <a:t>。 </a:t>
                </a:r>
                <a:r>
                  <a:rPr lang="en-US" altLang="zh-TW" dirty="0"/>
                  <a:t>f(q1)</a:t>
                </a:r>
                <a:r>
                  <a:rPr lang="zh-TW" altLang="en-US" dirty="0"/>
                  <a:t>表示是</a:t>
                </a:r>
                <a:r>
                  <a:rPr lang="en-US" altLang="zh-TW" dirty="0"/>
                  <a:t>primitive q1</a:t>
                </a:r>
                <a:r>
                  <a:rPr lang="zh-TW" altLang="en-US" dirty="0"/>
                  <a:t>的亮度</a:t>
                </a:r>
                <a:r>
                  <a:rPr lang="en-US" altLang="zh-TW" dirty="0"/>
                  <a:t> f(q2)</a:t>
                </a:r>
                <a:r>
                  <a:rPr lang="zh-TW" altLang="en-US" dirty="0"/>
                  <a:t>表示是</a:t>
                </a:r>
                <a:r>
                  <a:rPr lang="en-US" altLang="zh-TW" dirty="0"/>
                  <a:t>primitive q2</a:t>
                </a:r>
                <a:r>
                  <a:rPr lang="zh-TW" altLang="en-US" dirty="0"/>
                  <a:t>的亮度。若 </a:t>
                </a:r>
                <a:r>
                  <a:rPr lang="en-US" altLang="zh-TW" dirty="0"/>
                  <a:t>t1 </a:t>
                </a:r>
                <a:r>
                  <a:rPr lang="zh-TW" altLang="en-US" dirty="0"/>
                  <a:t>是亮度</a:t>
                </a:r>
                <a:r>
                  <a:rPr lang="en-US" altLang="zh-TW" dirty="0"/>
                  <a:t>=</a:t>
                </a:r>
                <a:r>
                  <a:rPr lang="zh-TW" altLang="en-US" dirty="0"/>
                  <a:t> </a:t>
                </a:r>
                <a:r>
                  <a:rPr lang="en-US" altLang="zh-TW" dirty="0"/>
                  <a:t>50</a:t>
                </a:r>
                <a:r>
                  <a:rPr lang="zh-TW" altLang="en-US" dirty="0"/>
                  <a:t>， </a:t>
                </a:r>
                <a:r>
                  <a:rPr lang="en-US" altLang="zh-TW" dirty="0"/>
                  <a:t>t2 </a:t>
                </a:r>
                <a:r>
                  <a:rPr lang="zh-TW" altLang="en-US" dirty="0"/>
                  <a:t>表示是亮度</a:t>
                </a:r>
                <a:r>
                  <a:rPr lang="en-US" altLang="zh-TW" dirty="0"/>
                  <a:t>=100</a:t>
                </a:r>
                <a:r>
                  <a:rPr lang="zh-TW" altLang="en-US" dirty="0"/>
                  <a:t>。整個式子表示是</a:t>
                </a:r>
                <a:r>
                  <a:rPr lang="en-US" altLang="zh-TW" dirty="0"/>
                  <a:t>number of(</a:t>
                </a:r>
                <a:r>
                  <a:rPr lang="zh-TW" altLang="en-US" dirty="0"/>
                  <a:t>亮度是</a:t>
                </a:r>
                <a:r>
                  <a:rPr lang="en-US" altLang="zh-TW" dirty="0"/>
                  <a:t>50</a:t>
                </a:r>
                <a:r>
                  <a:rPr lang="zh-TW" altLang="en-US" dirty="0"/>
                  <a:t>且亮度是</a:t>
                </a:r>
                <a:r>
                  <a:rPr lang="en-US" altLang="zh-TW" dirty="0"/>
                  <a:t>100</a:t>
                </a:r>
                <a:r>
                  <a:rPr lang="zh-TW" altLang="en-US" dirty="0"/>
                  <a:t>的</a:t>
                </a:r>
                <a:r>
                  <a:rPr lang="en-US" altLang="zh-TW" dirty="0"/>
                  <a:t>primitive(</a:t>
                </a:r>
                <a:r>
                  <a:rPr lang="en-US" altLang="zh-TW" sz="1200" b="0" i="0">
                    <a:latin typeface="Cambria Math" panose="02040503050406030204" pitchFamily="18" charset="0"/>
                    <a:ea typeface="Cambria Math" panose="02040503050406030204" pitchFamily="18" charset="0"/>
                  </a:rPr>
                  <a:t>𝑓(𝑞_1 )=𝑡_1 𝑎𝑛𝑑 𝑓(𝑞_2 )=𝑡_2</a:t>
                </a:r>
                <a:r>
                  <a:rPr lang="en-US" altLang="zh-TW" dirty="0"/>
                  <a:t>)</a:t>
                </a:r>
                <a:r>
                  <a:rPr lang="zh-TW" altLang="en-US" dirty="0"/>
                  <a:t>的情況下，屬於</a:t>
                </a:r>
                <a:r>
                  <a:rPr lang="en-US" altLang="zh-TW" dirty="0"/>
                  <a:t>S</a:t>
                </a:r>
                <a:r>
                  <a:rPr lang="zh-TW" altLang="en-US" dirty="0"/>
                  <a:t>這個</a:t>
                </a:r>
                <a:r>
                  <a:rPr lang="en-US" altLang="zh-TW" dirty="0"/>
                  <a:t>property</a:t>
                </a:r>
                <a:r>
                  <a:rPr lang="zh-TW" altLang="en-US" dirty="0"/>
                  <a:t>的，也就是兩個一個是</a:t>
                </a:r>
                <a:r>
                  <a:rPr lang="en-US" altLang="zh-TW" dirty="0"/>
                  <a:t>50</a:t>
                </a:r>
                <a:r>
                  <a:rPr lang="zh-TW" altLang="en-US" dirty="0"/>
                  <a:t>亮度，另一個是</a:t>
                </a:r>
                <a:r>
                  <a:rPr lang="en-US" altLang="zh-TW" dirty="0"/>
                  <a:t>100</a:t>
                </a:r>
                <a:r>
                  <a:rPr lang="zh-TW" altLang="en-US" dirty="0"/>
                  <a:t>兩度的人又剛好距離相差</a:t>
                </a:r>
                <a:r>
                  <a:rPr lang="en-US" altLang="zh-TW" dirty="0"/>
                  <a:t>5</a:t>
                </a:r>
                <a:r>
                  <a:rPr lang="zh-TW" altLang="en-US" dirty="0"/>
                  <a:t>單位。總數就是分母</a:t>
                </a:r>
                <a:r>
                  <a:rPr lang="en-US" altLang="zh-TW" dirty="0"/>
                  <a:t>)</a:t>
                </a:r>
              </a:p>
              <a:p>
                <a:r>
                  <a:rPr lang="zh-TW" altLang="en-US" dirty="0"/>
                  <a:t>分子就是滿足這個空間關係</a:t>
                </a:r>
                <a:r>
                  <a:rPr lang="en-US" altLang="zh-TW" dirty="0"/>
                  <a:t>(</a:t>
                </a:r>
                <a:r>
                  <a:rPr lang="zh-TW" altLang="en-US" dirty="0"/>
                  <a:t>也就是距離</a:t>
                </a:r>
                <a:r>
                  <a:rPr lang="en-US" altLang="zh-TW" dirty="0"/>
                  <a:t>5</a:t>
                </a:r>
                <a:r>
                  <a:rPr lang="zh-TW" altLang="en-US" dirty="0"/>
                  <a:t>單位</a:t>
                </a:r>
                <a:r>
                  <a:rPr lang="en-US" altLang="zh-TW" dirty="0"/>
                  <a:t>)</a:t>
                </a:r>
                <a:r>
                  <a:rPr lang="zh-TW" altLang="en-US" dirty="0"/>
                  <a:t>的所有</a:t>
                </a:r>
                <a:r>
                  <a:rPr lang="en-US" altLang="zh-TW" dirty="0"/>
                  <a:t>primitive</a:t>
                </a:r>
                <a:r>
                  <a:rPr lang="zh-TW" altLang="en-US" dirty="0"/>
                  <a:t> </a:t>
                </a:r>
                <a:r>
                  <a:rPr lang="en-US" altLang="zh-TW" dirty="0"/>
                  <a:t>pair</a:t>
                </a:r>
                <a:r>
                  <a:rPr lang="zh-TW" altLang="en-US" dirty="0"/>
                  <a:t>數量。</a:t>
                </a:r>
                <a:endParaRPr lang="en-US" altLang="zh-TW" dirty="0"/>
              </a:p>
              <a:p>
                <a:endParaRPr lang="en-US" altLang="zh-TW" dirty="0"/>
              </a:p>
              <a:p>
                <a:endParaRPr lang="en-US" altLang="zh-TW" dirty="0"/>
              </a:p>
              <a:p>
                <a:r>
                  <a:rPr lang="zh-TW" altLang="en-US" dirty="0"/>
                  <a:t>類似前面</a:t>
                </a:r>
                <a:r>
                  <a:rPr lang="en-US" altLang="zh-TW" dirty="0"/>
                  <a:t>pixel</a:t>
                </a:r>
                <a:r>
                  <a:rPr lang="zh-TW" altLang="en-US" dirty="0"/>
                  <a:t> </a:t>
                </a:r>
                <a:r>
                  <a:rPr lang="en-US" altLang="zh-TW" dirty="0"/>
                  <a:t>co-occurrence</a:t>
                </a:r>
                <a:r>
                  <a:rPr lang="zh-TW" altLang="en-US" dirty="0"/>
                  <a:t> </a:t>
                </a:r>
                <a:r>
                  <a:rPr lang="en-US" altLang="zh-TW" dirty="0"/>
                  <a:t>matrix</a:t>
                </a:r>
              </a:p>
              <a:p>
                <a:r>
                  <a:rPr lang="zh-TW" altLang="en-US" dirty="0"/>
                  <a:t>只是</a:t>
                </a:r>
                <a:r>
                  <a:rPr lang="en-US" altLang="zh-TW" dirty="0"/>
                  <a:t>“pixel”</a:t>
                </a:r>
                <a:r>
                  <a:rPr lang="zh-TW" altLang="en-US" dirty="0"/>
                  <a:t>換成了</a:t>
                </a:r>
                <a:r>
                  <a:rPr lang="en-US" altLang="zh-TW" dirty="0"/>
                  <a:t>”</a:t>
                </a:r>
                <a:r>
                  <a:rPr lang="zh-TW" altLang="en-US" dirty="0"/>
                  <a:t>原質</a:t>
                </a:r>
                <a:r>
                  <a:rPr lang="en-US" altLang="zh-TW" dirty="0"/>
                  <a:t>”</a:t>
                </a:r>
              </a:p>
              <a:p>
                <a:r>
                  <a:rPr lang="en-US" altLang="zh-TW" dirty="0"/>
                  <a:t>(P464)</a:t>
                </a:r>
              </a:p>
              <a:p>
                <a:endParaRPr lang="en-US" altLang="zh-TW" dirty="0"/>
              </a:p>
              <a:p>
                <a:r>
                  <a:rPr lang="en-US" altLang="zh-TW" dirty="0">
                    <a:hlinkClick r:id="rId4"/>
                  </a:rPr>
                  <a:t>https://ieeexplore.ieee.org/stamp/stamp.jsp?tp=&amp;arnumber=4766921</a:t>
                </a:r>
                <a:endParaRPr lang="en-US" altLang="zh-TW" dirty="0"/>
              </a:p>
              <a:p>
                <a:endParaRPr lang="en-US" altLang="zh-TW" dirty="0"/>
              </a:p>
              <a:p>
                <a:r>
                  <a:rPr lang="en-US" altLang="zh-TW" dirty="0"/>
                  <a:t>Abstract-We present a new approach to texture analysis based on the spatial distribution of local features in unsegmented textures. The textures are described using features derived from generalized co-occurrence matrices (GCM). A GCM is determined by a spatial constraint predicate F and a set of local features P = {(Xi, Yi, di), </a:t>
                </a:r>
                <a:r>
                  <a:rPr lang="en-US" altLang="zh-TW" dirty="0" err="1"/>
                  <a:t>i</a:t>
                </a:r>
                <a:r>
                  <a:rPr lang="en-US" altLang="zh-TW" dirty="0"/>
                  <a:t> = 1,* m.* , } where (Xi, Yi) is the location of the </a:t>
                </a:r>
                <a:r>
                  <a:rPr lang="en-US" altLang="zh-TW" dirty="0" err="1"/>
                  <a:t>ith</a:t>
                </a:r>
                <a:r>
                  <a:rPr lang="en-US" altLang="zh-TW" dirty="0"/>
                  <a:t> feature, and di is a description of the </a:t>
                </a:r>
                <a:r>
                  <a:rPr lang="en-US" altLang="zh-TW" dirty="0" err="1"/>
                  <a:t>ith</a:t>
                </a:r>
                <a:r>
                  <a:rPr lang="en-US" altLang="zh-TW" dirty="0"/>
                  <a:t> feature. The GCM of P under F, GF, is defined by GF(</a:t>
                </a:r>
                <a:r>
                  <a:rPr lang="en-US" altLang="zh-TW" dirty="0" err="1"/>
                  <a:t>i</a:t>
                </a:r>
                <a:r>
                  <a:rPr lang="en-US" altLang="zh-TW" dirty="0"/>
                  <a:t>, j) = number of pairs, </a:t>
                </a:r>
                <a:r>
                  <a:rPr lang="en-US" altLang="zh-TW" dirty="0" err="1"/>
                  <a:t>Pk</a:t>
                </a:r>
                <a:r>
                  <a:rPr lang="en-US" altLang="zh-TW" dirty="0"/>
                  <a:t>, PI such that F(pk, PI) is true and di and di are the descriptions of </a:t>
                </a:r>
                <a:r>
                  <a:rPr lang="en-US" altLang="zh-TW" dirty="0" err="1"/>
                  <a:t>Pk</a:t>
                </a:r>
                <a:r>
                  <a:rPr lang="en-US" altLang="zh-TW" dirty="0"/>
                  <a:t> and Pi, respectively. We discuss features derived from GCM's and present an experimental study using natural textures. </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98</a:t>
            </a:fld>
            <a:endParaRPr lang="zh-TW" altLang="en-US"/>
          </a:p>
        </p:txBody>
      </p:sp>
    </p:spTree>
    <p:extLst>
      <p:ext uri="{BB962C8B-B14F-4D97-AF65-F5344CB8AC3E}">
        <p14:creationId xmlns:p14="http://schemas.microsoft.com/office/powerpoint/2010/main" val="35534719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99</a:t>
            </a:fld>
            <a:endParaRPr lang="en-US"/>
          </a:p>
        </p:txBody>
      </p:sp>
    </p:spTree>
    <p:extLst>
      <p:ext uri="{BB962C8B-B14F-4D97-AF65-F5344CB8AC3E}">
        <p14:creationId xmlns:p14="http://schemas.microsoft.com/office/powerpoint/2010/main" val="25083390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latin typeface="Times New Roman" panose="02020603050405020304" pitchFamily="18" charset="0"/>
                <a:cs typeface="Times New Roman" panose="02020603050405020304" pitchFamily="18" charset="0"/>
              </a:rPr>
              <a:t>Model</a:t>
            </a:r>
            <a:r>
              <a:rPr lang="zh-TW" altLang="en-US" sz="1200" dirty="0">
                <a:latin typeface="Times New Roman" panose="02020603050405020304" pitchFamily="18" charset="0"/>
                <a:cs typeface="Times New Roman" panose="02020603050405020304" pitchFamily="18" charset="0"/>
              </a:rPr>
              <a:t> </a:t>
            </a:r>
            <a:r>
              <a:rPr lang="en-US" altLang="zh-TW" sz="1200" dirty="0">
                <a:latin typeface="Times New Roman" panose="02020603050405020304" pitchFamily="18" charset="0"/>
                <a:cs typeface="Times New Roman" panose="02020603050405020304" pitchFamily="18" charset="0"/>
              </a:rPr>
              <a:t>Based Technique</a:t>
            </a:r>
            <a:r>
              <a:rPr lang="zh-TW" altLang="en-US" sz="1200" dirty="0">
                <a:latin typeface="Times New Roman" panose="02020603050405020304" pitchFamily="18" charset="0"/>
                <a:cs typeface="Times New Roman" panose="02020603050405020304" pitchFamily="18" charset="0"/>
              </a:rPr>
              <a:t>會分兩部分，</a:t>
            </a:r>
            <a:r>
              <a:rPr lang="zh-TW" altLang="en-US" sz="1200" kern="1200" dirty="0">
                <a:solidFill>
                  <a:schemeClr val="tx1"/>
                </a:solidFill>
                <a:latin typeface="+mn-lt"/>
                <a:ea typeface="+mn-ea"/>
                <a:cs typeface="+mn-cs"/>
              </a:rPr>
              <a:t>類似</a:t>
            </a:r>
            <a:r>
              <a:rPr lang="en-US" altLang="zh-TW" sz="1200" kern="1200" dirty="0">
                <a:solidFill>
                  <a:schemeClr val="tx1"/>
                </a:solidFill>
                <a:latin typeface="+mn-lt"/>
                <a:ea typeface="+mn-ea"/>
                <a:cs typeface="+mn-cs"/>
              </a:rPr>
              <a:t>DL</a:t>
            </a:r>
            <a:r>
              <a:rPr lang="zh-TW" altLang="en-US" sz="1200" kern="1200" dirty="0">
                <a:solidFill>
                  <a:schemeClr val="tx1"/>
                </a:solidFill>
                <a:latin typeface="+mn-lt"/>
                <a:ea typeface="+mn-ea"/>
                <a:cs typeface="+mn-cs"/>
              </a:rPr>
              <a:t>中的訓練</a:t>
            </a:r>
            <a:r>
              <a:rPr lang="en-US" altLang="zh-TW" sz="1200" kern="1200" dirty="0">
                <a:solidFill>
                  <a:schemeClr val="tx1"/>
                </a:solidFill>
                <a:latin typeface="+mn-lt"/>
                <a:ea typeface="+mn-ea"/>
                <a:cs typeface="+mn-cs"/>
              </a:rPr>
              <a:t>(training) </a:t>
            </a:r>
            <a:r>
              <a:rPr lang="zh-TW" altLang="en-US" sz="1200" kern="1200" dirty="0">
                <a:solidFill>
                  <a:schemeClr val="tx1"/>
                </a:solidFill>
                <a:latin typeface="+mn-lt"/>
                <a:ea typeface="+mn-ea"/>
                <a:cs typeface="+mn-cs"/>
              </a:rPr>
              <a:t>跟測試</a:t>
            </a:r>
            <a:r>
              <a:rPr lang="en-US" altLang="zh-TW" sz="1200" kern="1200" dirty="0">
                <a:solidFill>
                  <a:schemeClr val="tx1"/>
                </a:solidFill>
                <a:latin typeface="+mn-lt"/>
                <a:ea typeface="+mn-ea"/>
                <a:cs typeface="+mn-cs"/>
              </a:rPr>
              <a:t>(testing)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latin typeface="+mn-lt"/>
                <a:ea typeface="+mn-ea"/>
                <a:cs typeface="+mn-cs"/>
              </a:rPr>
              <a:t>估算：</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latin typeface="+mn-lt"/>
                <a:ea typeface="+mn-ea"/>
                <a:cs typeface="+mn-cs"/>
              </a:rPr>
              <a:t>根據觀察到的 </a:t>
            </a:r>
            <a:r>
              <a:rPr lang="en-US" altLang="zh-TW" sz="1200" dirty="0">
                <a:latin typeface="Times New Roman" panose="02020603050405020304" pitchFamily="18" charset="0"/>
                <a:cs typeface="Times New Roman" panose="02020603050405020304" pitchFamily="18" charset="0"/>
              </a:rPr>
              <a:t>model-based techniques</a:t>
            </a:r>
            <a:r>
              <a:rPr lang="zh-TW" altLang="en-US" sz="1200" dirty="0">
                <a:latin typeface="Times New Roman" panose="02020603050405020304" pitchFamily="18" charset="0"/>
                <a:cs typeface="Times New Roman" panose="02020603050405020304" pitchFamily="18" charset="0"/>
              </a:rPr>
              <a:t> </a:t>
            </a:r>
            <a:r>
              <a:rPr lang="zh-TW" altLang="en-US" sz="1200" kern="1200" dirty="0">
                <a:solidFill>
                  <a:schemeClr val="tx1"/>
                </a:solidFill>
                <a:latin typeface="+mn-lt"/>
                <a:ea typeface="+mn-ea"/>
                <a:cs typeface="+mn-cs"/>
              </a:rPr>
              <a:t>的樣本示例，估計模型參數的值。</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latin typeface="+mn-lt"/>
                <a:ea typeface="+mn-ea"/>
                <a:cs typeface="+mn-cs"/>
              </a:rPr>
              <a:t>(</a:t>
            </a:r>
            <a:r>
              <a:rPr lang="zh-TW" altLang="en-US" sz="1200" kern="1200" dirty="0">
                <a:solidFill>
                  <a:schemeClr val="tx1"/>
                </a:solidFill>
                <a:latin typeface="+mn-lt"/>
                <a:ea typeface="+mn-ea"/>
                <a:cs typeface="+mn-cs"/>
              </a:rPr>
              <a:t>對一個</a:t>
            </a:r>
            <a:r>
              <a:rPr lang="en-US" altLang="zh-TW" sz="1200" kern="1200" dirty="0">
                <a:solidFill>
                  <a:schemeClr val="tx1"/>
                </a:solidFill>
                <a:latin typeface="+mn-lt"/>
                <a:ea typeface="+mn-ea"/>
                <a:cs typeface="+mn-cs"/>
              </a:rPr>
              <a:t>region</a:t>
            </a:r>
            <a:r>
              <a:rPr lang="zh-TW" altLang="en-US" sz="1200" kern="1200" dirty="0">
                <a:solidFill>
                  <a:schemeClr val="tx1"/>
                </a:solidFill>
                <a:latin typeface="+mn-lt"/>
                <a:ea typeface="+mn-ea"/>
                <a:cs typeface="+mn-cs"/>
              </a:rPr>
              <a:t>作分析</a:t>
            </a:r>
            <a:r>
              <a:rPr lang="en-US" altLang="zh-TW" sz="1200" kern="1200" dirty="0">
                <a:solidFill>
                  <a:schemeClr val="tx1"/>
                </a:solidFill>
                <a:latin typeface="+mn-lt"/>
                <a:ea typeface="+mn-ea"/>
                <a:cs typeface="+mn-cs"/>
              </a:rPr>
              <a:t>)</a:t>
            </a:r>
            <a:endParaRPr lang="zh-TW" alt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latin typeface="+mn-lt"/>
                <a:ea typeface="+mn-ea"/>
                <a:cs typeface="+mn-cs"/>
              </a:rPr>
              <a:t>驗證：</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latin typeface="+mn-lt"/>
                <a:ea typeface="+mn-ea"/>
                <a:cs typeface="+mn-cs"/>
              </a:rPr>
              <a:t>驗證給定的圖像紋理樣本與模型一致或適合模型。</a:t>
            </a:r>
            <a:endParaRPr lang="en-US" altLang="zh-TW"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latin typeface="+mn-lt"/>
                <a:ea typeface="+mn-ea"/>
                <a:cs typeface="+mn-cs"/>
              </a:rPr>
              <a:t>(</a:t>
            </a:r>
            <a:r>
              <a:rPr lang="zh-TW" altLang="en-US" sz="1200" kern="1200" dirty="0">
                <a:solidFill>
                  <a:schemeClr val="tx1"/>
                </a:solidFill>
                <a:latin typeface="+mn-lt"/>
                <a:ea typeface="+mn-ea"/>
                <a:cs typeface="+mn-cs"/>
              </a:rPr>
              <a:t>分析完之後去驗證這個</a:t>
            </a:r>
            <a:r>
              <a:rPr lang="en-US" altLang="zh-TW" sz="1200" kern="1200" dirty="0">
                <a:solidFill>
                  <a:schemeClr val="tx1"/>
                </a:solidFill>
                <a:latin typeface="+mn-lt"/>
                <a:ea typeface="+mn-ea"/>
                <a:cs typeface="+mn-cs"/>
              </a:rPr>
              <a:t>model</a:t>
            </a:r>
            <a:r>
              <a:rPr lang="zh-TW" altLang="en-US" sz="1200" kern="1200" dirty="0">
                <a:solidFill>
                  <a:schemeClr val="tx1"/>
                </a:solidFill>
                <a:latin typeface="+mn-lt"/>
                <a:ea typeface="+mn-ea"/>
                <a:cs typeface="+mn-cs"/>
              </a:rPr>
              <a:t>是不是符合後續的使用</a:t>
            </a:r>
            <a:r>
              <a:rPr lang="en-US" altLang="zh-TW" sz="1200" kern="1200" dirty="0">
                <a:solidFill>
                  <a:schemeClr val="tx1"/>
                </a:solidFill>
                <a:latin typeface="+mn-lt"/>
                <a:ea typeface="+mn-ea"/>
                <a:cs typeface="+mn-cs"/>
              </a:rPr>
              <a:t>)</a:t>
            </a:r>
            <a:r>
              <a:rPr lang="zh-TW" altLang="en-US" sz="1200" kern="1200" dirty="0">
                <a:solidFill>
                  <a:schemeClr val="tx1"/>
                </a:solidFill>
                <a:latin typeface="+mn-lt"/>
                <a:ea typeface="+mn-ea"/>
                <a:cs typeface="+mn-cs"/>
              </a:rPr>
              <a:t> </a:t>
            </a:r>
            <a:endParaRPr lang="en-US" altLang="zh-TW" sz="1200" kern="1200" dirty="0">
              <a:solidFill>
                <a:schemeClr val="tx1"/>
              </a:solidFill>
              <a:latin typeface="+mn-lt"/>
              <a:ea typeface="+mn-ea"/>
              <a:cs typeface="+mn-cs"/>
            </a:endParaRP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100</a:t>
            </a:fld>
            <a:endParaRPr lang="zh-TW" altLang="en-US"/>
          </a:p>
        </p:txBody>
      </p:sp>
    </p:spTree>
    <p:extLst>
      <p:ext uri="{BB962C8B-B14F-4D97-AF65-F5344CB8AC3E}">
        <p14:creationId xmlns:p14="http://schemas.microsoft.com/office/powerpoint/2010/main" val="27861831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101</a:t>
            </a:fld>
            <a:endParaRPr lang="zh-TW" altLang="en-US"/>
          </a:p>
        </p:txBody>
      </p:sp>
    </p:spTree>
    <p:extLst>
      <p:ext uri="{BB962C8B-B14F-4D97-AF65-F5344CB8AC3E}">
        <p14:creationId xmlns:p14="http://schemas.microsoft.com/office/powerpoint/2010/main" val="39203490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Auto-regression</a:t>
            </a:r>
            <a:r>
              <a:rPr lang="zh-TW" altLang="en-US" dirty="0"/>
              <a:t>表示透過該位置前面幾個</a:t>
            </a:r>
            <a:r>
              <a:rPr lang="en-US" altLang="zh-TW" dirty="0"/>
              <a:t>pixel</a:t>
            </a:r>
            <a:r>
              <a:rPr lang="zh-TW" altLang="en-US" dirty="0"/>
              <a:t>的值來求得結果</a:t>
            </a:r>
            <a:endParaRPr lang="en-US" altLang="zh-TW" dirty="0"/>
          </a:p>
          <a:p>
            <a:endParaRPr lang="en-US" altLang="zh-TW" dirty="0"/>
          </a:p>
          <a:p>
            <a:r>
              <a:rPr lang="zh-TW" altLang="en-US" dirty="0"/>
              <a:t>粗糙的紋理，線性係數會比較相近</a:t>
            </a:r>
            <a:endParaRPr lang="en-US" altLang="zh-TW" dirty="0"/>
          </a:p>
          <a:p>
            <a:endParaRPr lang="en-US" altLang="zh-TW" dirty="0"/>
          </a:p>
          <a:p>
            <a:r>
              <a:rPr lang="zh-TW" altLang="en-US" dirty="0"/>
              <a:t>細緻的紋理，線性係數差異會較大</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102</a:t>
            </a:fld>
            <a:endParaRPr lang="zh-TW" altLang="en-US"/>
          </a:p>
        </p:txBody>
      </p:sp>
    </p:spTree>
    <p:extLst>
      <p:ext uri="{BB962C8B-B14F-4D97-AF65-F5344CB8AC3E}">
        <p14:creationId xmlns:p14="http://schemas.microsoft.com/office/powerpoint/2010/main" val="20834240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1D</a:t>
            </a:r>
            <a:r>
              <a:rPr lang="zh-TW" altLang="en-US" dirty="0"/>
              <a:t>範例，每一個</a:t>
            </a:r>
            <a:r>
              <a:rPr lang="en-US" altLang="zh-TW" dirty="0"/>
              <a:t>pixel</a:t>
            </a:r>
            <a:r>
              <a:rPr lang="zh-TW" altLang="en-US" dirty="0"/>
              <a:t>的灰階都是由前面的</a:t>
            </a:r>
            <a:r>
              <a:rPr lang="en-US" altLang="zh-TW" dirty="0"/>
              <a:t>pixel</a:t>
            </a:r>
            <a:r>
              <a:rPr lang="zh-TW" altLang="en-US" dirty="0"/>
              <a:t>的灰階 </a:t>
            </a:r>
            <a:r>
              <a:rPr lang="en-US" altLang="zh-TW" dirty="0"/>
              <a:t>+</a:t>
            </a:r>
            <a:r>
              <a:rPr lang="zh-TW" altLang="en-US" dirty="0"/>
              <a:t> </a:t>
            </a:r>
            <a:r>
              <a:rPr lang="en-US" altLang="zh-TW" dirty="0"/>
              <a:t>noise</a:t>
            </a:r>
            <a:r>
              <a:rPr lang="zh-TW" altLang="en-US" dirty="0"/>
              <a:t>所產生的</a:t>
            </a:r>
            <a:endParaRPr lang="en-US" altLang="zh-TW" dirty="0"/>
          </a:p>
          <a:p>
            <a:r>
              <a:rPr lang="zh-TW" altLang="en-US" dirty="0"/>
              <a:t>那我們來看下面的例子</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103</a:t>
            </a:fld>
            <a:endParaRPr lang="zh-TW" altLang="en-US"/>
          </a:p>
        </p:txBody>
      </p:sp>
    </p:spTree>
    <p:extLst>
      <p:ext uri="{BB962C8B-B14F-4D97-AF65-F5344CB8AC3E}">
        <p14:creationId xmlns:p14="http://schemas.microsoft.com/office/powerpoint/2010/main" val="3623385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針對每一個</a:t>
            </a:r>
            <a:r>
              <a:rPr lang="en-US" altLang="zh-TW" dirty="0"/>
              <a:t>a1 a2 a3…an</a:t>
            </a:r>
            <a:r>
              <a:rPr lang="zh-TW" altLang="en-US" dirty="0"/>
              <a:t>都有一個屬於他的計算方式</a:t>
            </a:r>
            <a:endParaRPr lang="en-US" altLang="zh-TW" dirty="0"/>
          </a:p>
          <a:p>
            <a:r>
              <a:rPr lang="zh-TW" altLang="en-US" dirty="0"/>
              <a:t>描述</a:t>
            </a:r>
            <a:r>
              <a:rPr lang="en-US" altLang="zh-TW" dirty="0"/>
              <a:t>pixel</a:t>
            </a:r>
            <a:r>
              <a:rPr lang="zh-TW" altLang="en-US" dirty="0"/>
              <a:t>的方式</a:t>
            </a:r>
            <a:endParaRPr lang="en-US" altLang="zh-TW" dirty="0"/>
          </a:p>
          <a:p>
            <a:endParaRPr lang="en-US" altLang="zh-TW" dirty="0"/>
          </a:p>
          <a:p>
            <a:r>
              <a:rPr lang="zh-TW" altLang="en-US" dirty="0"/>
              <a:t> </a:t>
            </a:r>
            <a:r>
              <a:rPr lang="en-US" altLang="zh-TW" dirty="0"/>
              <a:t>b</a:t>
            </a:r>
            <a:r>
              <a:rPr lang="zh-TW" altLang="en-US" dirty="0"/>
              <a:t>是隨機產生的</a:t>
            </a:r>
            <a:r>
              <a:rPr lang="en-US" altLang="zh-TW" dirty="0"/>
              <a:t>pattern</a:t>
            </a:r>
            <a:r>
              <a:rPr lang="zh-TW" altLang="en-US" dirty="0"/>
              <a:t>，</a:t>
            </a:r>
            <a:r>
              <a:rPr lang="en-US" altLang="zh-TW" dirty="0"/>
              <a:t>a</a:t>
            </a:r>
            <a:r>
              <a:rPr lang="zh-TW" altLang="en-US" dirty="0"/>
              <a:t>是原本的序列</a:t>
            </a:r>
            <a:endParaRPr lang="en-US" altLang="zh-TW" dirty="0"/>
          </a:p>
          <a:p>
            <a:endParaRPr lang="en-US" altLang="zh-TW" dirty="0"/>
          </a:p>
          <a:p>
            <a:r>
              <a:rPr lang="zh-TW" altLang="en-US" dirty="0"/>
              <a:t>根據該</a:t>
            </a:r>
            <a:r>
              <a:rPr lang="en-US" altLang="zh-TW" dirty="0"/>
              <a:t>pixel</a:t>
            </a:r>
            <a:r>
              <a:rPr lang="zh-TW" altLang="en-US" dirty="0"/>
              <a:t>的前幾個</a:t>
            </a:r>
            <a:r>
              <a:rPr lang="en-US" altLang="zh-TW" dirty="0"/>
              <a:t>pixel</a:t>
            </a:r>
            <a:r>
              <a:rPr lang="zh-TW" altLang="en-US" dirty="0"/>
              <a:t>決定</a:t>
            </a:r>
            <a:r>
              <a:rPr lang="en-US" altLang="zh-TW" dirty="0"/>
              <a:t>(</a:t>
            </a:r>
            <a:r>
              <a:rPr lang="zh-TW" altLang="en-US" dirty="0"/>
              <a:t>有幾個需要由</a:t>
            </a:r>
            <a:r>
              <a:rPr lang="en-US" altLang="zh-TW" dirty="0"/>
              <a:t>k</a:t>
            </a:r>
            <a:r>
              <a:rPr lang="zh-TW" altLang="en-US" dirty="0"/>
              <a:t>決定</a:t>
            </a:r>
            <a:r>
              <a:rPr lang="en-US" altLang="zh-TW" dirty="0"/>
              <a:t>)</a:t>
            </a:r>
            <a:r>
              <a:rPr lang="zh-TW" altLang="en-US" dirty="0"/>
              <a:t> </a:t>
            </a:r>
            <a:r>
              <a:rPr lang="en-US" altLang="zh-TW" dirty="0"/>
              <a:t>if</a:t>
            </a:r>
            <a:r>
              <a:rPr lang="en-US" altLang="zh-TW" baseline="0" dirty="0"/>
              <a:t> </a:t>
            </a:r>
            <a:r>
              <a:rPr lang="zh-TW" altLang="en-US" baseline="0" dirty="0"/>
              <a:t>兩個位置</a:t>
            </a:r>
            <a:r>
              <a:rPr lang="en-US" altLang="zh-TW" baseline="0" dirty="0"/>
              <a:t>k=2</a:t>
            </a:r>
          </a:p>
          <a:p>
            <a:r>
              <a:rPr lang="zh-TW" altLang="en-US" baseline="0" dirty="0"/>
              <a:t>對應到生成的</a:t>
            </a:r>
            <a:r>
              <a:rPr lang="en-US" altLang="zh-TW" baseline="0" dirty="0"/>
              <a:t>noise(</a:t>
            </a:r>
            <a:r>
              <a:rPr lang="en-US" altLang="zh-TW" dirty="0"/>
              <a:t>randomly generated </a:t>
            </a:r>
            <a:r>
              <a:rPr lang="en-US" altLang="zh-TW" baseline="0" dirty="0"/>
              <a:t>)</a:t>
            </a:r>
            <a:r>
              <a:rPr lang="zh-TW" altLang="en-US" baseline="0" dirty="0"/>
              <a:t> 的數量</a:t>
            </a:r>
            <a:r>
              <a:rPr lang="en-US" altLang="zh-TW" baseline="0" dirty="0"/>
              <a:t>(</a:t>
            </a:r>
            <a:r>
              <a:rPr lang="zh-TW" altLang="en-US" baseline="0" dirty="0"/>
              <a:t>不一定是</a:t>
            </a:r>
            <a:r>
              <a:rPr lang="en-US" altLang="zh-TW" baseline="0" dirty="0"/>
              <a:t>k</a:t>
            </a:r>
            <a:r>
              <a:rPr lang="zh-TW" altLang="en-US" baseline="0" dirty="0"/>
              <a:t>個</a:t>
            </a:r>
            <a:r>
              <a:rPr lang="en-US" altLang="zh-TW" baseline="0" dirty="0"/>
              <a:t>)</a:t>
            </a:r>
            <a:r>
              <a:rPr lang="zh-TW" altLang="en-US" baseline="0" dirty="0"/>
              <a:t>可以是</a:t>
            </a:r>
            <a:r>
              <a:rPr lang="en-US" altLang="zh-TW" baseline="0" dirty="0"/>
              <a:t>l</a:t>
            </a:r>
            <a:r>
              <a:rPr lang="zh-TW" altLang="en-US" baseline="0" dirty="0"/>
              <a:t>個 </a:t>
            </a:r>
            <a:r>
              <a:rPr lang="en-US" altLang="zh-TW" baseline="0" dirty="0"/>
              <a:t>if l=3</a:t>
            </a:r>
            <a:r>
              <a:rPr lang="zh-TW" altLang="en-US" baseline="0" dirty="0"/>
              <a:t> </a:t>
            </a:r>
            <a:r>
              <a:rPr lang="en-US" altLang="zh-TW" baseline="0" dirty="0">
                <a:sym typeface="Wingdings" panose="05000000000000000000" pitchFamily="2" charset="2"/>
              </a:rPr>
              <a:t>b1 b2 b3</a:t>
            </a:r>
            <a:r>
              <a:rPr lang="zh-TW" altLang="en-US" baseline="0" dirty="0"/>
              <a:t> </a:t>
            </a:r>
            <a:endParaRPr lang="en-US" altLang="zh-TW" baseline="0" dirty="0"/>
          </a:p>
          <a:p>
            <a:endParaRPr lang="en-US" altLang="zh-TW" baseline="0" dirty="0"/>
          </a:p>
          <a:p>
            <a:r>
              <a:rPr lang="en-US" altLang="zh-TW" baseline="0" dirty="0"/>
              <a:t>A4=a3*alpha3+a2*alpha2 (if k=2)</a:t>
            </a:r>
          </a:p>
          <a:p>
            <a:endParaRPr lang="en-US" altLang="zh-TW" baseline="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104</a:t>
            </a:fld>
            <a:endParaRPr lang="zh-TW" altLang="en-US"/>
          </a:p>
        </p:txBody>
      </p:sp>
    </p:spTree>
    <p:extLst>
      <p:ext uri="{BB962C8B-B14F-4D97-AF65-F5344CB8AC3E}">
        <p14:creationId xmlns:p14="http://schemas.microsoft.com/office/powerpoint/2010/main" val="42565035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2D</a:t>
            </a:r>
            <a:r>
              <a:rPr lang="zh-TW" altLang="en-US" dirty="0"/>
              <a:t>的算法也是一樣由前面的鄰居</a:t>
            </a:r>
            <a:r>
              <a:rPr lang="en-US" altLang="zh-TW" dirty="0"/>
              <a:t>pixel</a:t>
            </a:r>
            <a:r>
              <a:rPr lang="zh-TW" altLang="en-US" dirty="0"/>
              <a:t>們的灰階算出新</a:t>
            </a:r>
            <a:r>
              <a:rPr lang="en-US" altLang="zh-TW" dirty="0"/>
              <a:t>pixel</a:t>
            </a:r>
            <a:r>
              <a:rPr lang="zh-TW" altLang="en-US" dirty="0"/>
              <a:t>的灰階</a:t>
            </a:r>
            <a:endParaRPr lang="en-US" altLang="zh-TW" dirty="0"/>
          </a:p>
          <a:p>
            <a:endParaRPr lang="en-US" altLang="zh-TW" dirty="0"/>
          </a:p>
          <a:p>
            <a:r>
              <a:rPr lang="zh-TW" altLang="en-US" dirty="0"/>
              <a:t>其中</a:t>
            </a:r>
            <a:r>
              <a:rPr lang="en-US" altLang="zh-TW" dirty="0"/>
              <a:t>“</a:t>
            </a:r>
            <a:r>
              <a:rPr lang="zh-TW" altLang="en-US" dirty="0"/>
              <a:t>鄰居</a:t>
            </a:r>
            <a:r>
              <a:rPr lang="en-US" altLang="zh-TW" dirty="0"/>
              <a:t>”</a:t>
            </a:r>
            <a:r>
              <a:rPr lang="zh-TW" altLang="en-US" dirty="0"/>
              <a:t>定義與</a:t>
            </a:r>
            <a:r>
              <a:rPr lang="en-US" altLang="zh-TW" dirty="0"/>
              <a:t>1D</a:t>
            </a:r>
            <a:r>
              <a:rPr lang="zh-TW" altLang="en-US" dirty="0"/>
              <a:t>相仿</a:t>
            </a:r>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105</a:t>
            </a:fld>
            <a:endParaRPr lang="zh-TW" altLang="en-US"/>
          </a:p>
        </p:txBody>
      </p:sp>
    </p:spTree>
    <p:extLst>
      <p:ext uri="{BB962C8B-B14F-4D97-AF65-F5344CB8AC3E}">
        <p14:creationId xmlns:p14="http://schemas.microsoft.com/office/powerpoint/2010/main" val="3434727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BA6F2F52-1AEB-4220-84B5-B441EB9EC614}" type="datetime1">
              <a:rPr lang="zh-TW" altLang="en-US" smtClean="0"/>
              <a:t>2023/11/13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3408779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7368F42A-1DC9-491F-90EB-56F9BAFB4DCD}" type="datetime1">
              <a:rPr lang="zh-TW" altLang="en-US" smtClean="0"/>
              <a:t>2023/11/13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556070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90CCE70-8743-430B-B5AE-8D7D389450D7}" type="datetime1">
              <a:rPr lang="zh-TW" altLang="en-US" smtClean="0"/>
              <a:t>2023/11/13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406143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292617F3-85CE-4C7C-8603-587556AC6297}" type="datetime1">
              <a:rPr lang="zh-TW" altLang="en-US" smtClean="0"/>
              <a:t>2023/11/13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2448426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925" y="624110"/>
            <a:ext cx="8911687" cy="1280890"/>
          </a:xfrm>
        </p:spPr>
        <p:txBody>
          <a:bodyPr/>
          <a:lstStyle>
            <a:lvl1pPr>
              <a:defRPr>
                <a:latin typeface="Times New Roman" panose="02020603050405020304" pitchFamily="18" charset="0"/>
                <a:ea typeface="標楷體" panose="03000509000000000000" pitchFamily="65" charset="-120"/>
                <a:cs typeface="Times New Roman" panose="02020603050405020304" pitchFamily="18" charset="0"/>
              </a:defRPr>
            </a:lvl1pPr>
          </a:lstStyle>
          <a:p>
            <a:r>
              <a:rPr lang="zh-TW" altLang="en-US" dirty="0"/>
              <a:t>按一下以編輯母片標題樣式</a:t>
            </a:r>
            <a:br>
              <a:rPr lang="en-US" altLang="zh-TW" dirty="0"/>
            </a:br>
            <a:r>
              <a:rPr lang="en-US" altLang="zh-TW" dirty="0" err="1"/>
              <a:t>dsfgsdg</a:t>
            </a:r>
            <a:endParaRPr lang="en-US" dirty="0"/>
          </a:p>
        </p:txBody>
      </p:sp>
      <p:sp>
        <p:nvSpPr>
          <p:cNvPr id="3" name="Content Placeholder 2"/>
          <p:cNvSpPr>
            <a:spLocks noGrp="1"/>
          </p:cNvSpPr>
          <p:nvPr>
            <p:ph idx="1" hasCustomPrompt="1"/>
          </p:nvPr>
        </p:nvSpPr>
        <p:spPr>
          <a:xfrm>
            <a:off x="2589212" y="2133600"/>
            <a:ext cx="8915400" cy="3777622"/>
          </a:xfrm>
        </p:spPr>
        <p:txBody>
          <a:bodyPr>
            <a:normAutofit/>
          </a:bodyPr>
          <a:lstStyle>
            <a:lvl1pPr>
              <a:defRPr sz="3600">
                <a:latin typeface="Times New Roman" panose="02020603050405020304" pitchFamily="18" charset="0"/>
                <a:ea typeface="標楷體" panose="03000509000000000000" pitchFamily="65" charset="-120"/>
                <a:cs typeface="Times New Roman" panose="02020603050405020304" pitchFamily="18" charset="0"/>
              </a:defRPr>
            </a:lvl1pPr>
            <a:lvl2pPr>
              <a:defRPr sz="2800">
                <a:latin typeface="Times New Roman" panose="02020603050405020304" pitchFamily="18" charset="0"/>
                <a:ea typeface="標楷體" panose="03000509000000000000" pitchFamily="65" charset="-120"/>
                <a:cs typeface="Times New Roman" panose="02020603050405020304" pitchFamily="18" charset="0"/>
              </a:defRPr>
            </a:lvl2pPr>
            <a:lvl3pPr>
              <a:defRPr sz="2400">
                <a:latin typeface="Times New Roman" panose="02020603050405020304" pitchFamily="18" charset="0"/>
                <a:ea typeface="標楷體" panose="03000509000000000000" pitchFamily="65" charset="-120"/>
                <a:cs typeface="Times New Roman" panose="02020603050405020304" pitchFamily="18" charset="0"/>
              </a:defRPr>
            </a:lvl3pPr>
            <a:lvl4pPr>
              <a:defRPr sz="2400">
                <a:latin typeface="Times New Roman" panose="02020603050405020304" pitchFamily="18" charset="0"/>
                <a:ea typeface="標楷體" panose="03000509000000000000" pitchFamily="65" charset="-120"/>
                <a:cs typeface="Times New Roman" panose="02020603050405020304" pitchFamily="18" charset="0"/>
              </a:defRPr>
            </a:lvl4pPr>
            <a:lvl5pPr>
              <a:defRPr sz="2400">
                <a:latin typeface="Times New Roman" panose="02020603050405020304" pitchFamily="18" charset="0"/>
                <a:ea typeface="標楷體" panose="03000509000000000000" pitchFamily="65" charset="-120"/>
                <a:cs typeface="Times New Roman" panose="02020603050405020304" pitchFamily="18" charset="0"/>
              </a:defRPr>
            </a:lvl5pPr>
          </a:lstStyle>
          <a:p>
            <a:pPr lvl="0"/>
            <a:r>
              <a:rPr lang="zh-TW" altLang="en-US" dirty="0"/>
              <a:t>按一下以編輯母片文字樣式 </a:t>
            </a:r>
            <a:r>
              <a:rPr lang="en-US" altLang="zh-TW" dirty="0" err="1"/>
              <a:t>asfasfasfas</a:t>
            </a:r>
            <a:endParaRPr lang="zh-TW" altLang="en-US" dirty="0"/>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fld id="{035593C3-4326-4E03-BB3D-1EEFD9C3B1F9}" type="datetime1">
              <a:rPr lang="zh-TW" altLang="en-US" smtClean="0"/>
              <a:t>2023/11/13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1848410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2058750"/>
            <a:ext cx="8915399" cy="1468800"/>
          </a:xfrm>
        </p:spPr>
        <p:txBody>
          <a:bodyPr anchor="b"/>
          <a:lstStyle>
            <a:lvl1pPr algn="l">
              <a:defRPr sz="4000" b="0" cap="none">
                <a:latin typeface="Times New Roman" panose="02020603050405020304" pitchFamily="18" charset="0"/>
                <a:ea typeface="標楷體" panose="03000509000000000000" pitchFamily="65" charset="-120"/>
                <a:cs typeface="Times New Roman" panose="02020603050405020304" pitchFamily="18" charset="0"/>
              </a:defRPr>
            </a:lvl1pPr>
          </a:lstStyle>
          <a:p>
            <a:r>
              <a:rPr lang="zh-TW" altLang="en-US" dirty="0"/>
              <a:t>按一下以編輯母片標題樣式 </a:t>
            </a:r>
            <a:r>
              <a:rPr lang="en-US" altLang="zh-TW" dirty="0" err="1"/>
              <a:t>dgfsdgsd</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C9BF79E0-37DB-43C4-B3E2-817908130743}" type="datetime1">
              <a:rPr lang="zh-TW" altLang="en-US" smtClean="0"/>
              <a:t>2023/11/13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2174792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7281CF27-CA18-4E2C-A5E7-052AB1730EDC}" type="datetime1">
              <a:rPr lang="zh-TW" altLang="en-US" smtClean="0"/>
              <a:t>2023/11/13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3749154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FD449EEE-0377-42F6-A888-B3E6C8E4E13A}" type="datetime1">
              <a:rPr lang="zh-TW" altLang="en-US" smtClean="0"/>
              <a:t>2023/11/13</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3281049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8525ABF9-DE16-44F8-81EE-E97BA1FE09E8}" type="datetime1">
              <a:rPr lang="zh-TW" altLang="en-US" smtClean="0"/>
              <a:t>2023/11/13</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2789836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A8AE3F-712C-4032-BC9B-4E68706567EE}" type="datetime1">
              <a:rPr lang="zh-TW" altLang="en-US" smtClean="0"/>
              <a:t>2023/11/13</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3323975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5DD49AF2-2A39-442C-809A-8E406413ADC3}" type="datetime1">
              <a:rPr lang="zh-TW" altLang="en-US" smtClean="0"/>
              <a:t>2023/11/13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127848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381DC61-4B8F-4532-AA36-FC96793D6433}" type="datetime1">
              <a:rPr lang="zh-TW" altLang="en-US" smtClean="0"/>
              <a:t>2023/11/13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2405505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05A9E0B-2AB1-49C9-B45E-E1A75E068594}" type="datetime1">
              <a:rPr lang="zh-TW" altLang="en-US" smtClean="0"/>
              <a:t>2023/11/13</a:t>
            </a:fld>
            <a:endParaRPr lang="zh-TW" alt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2639509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7E06F35D-7A41-4A0E-B438-63620B9B9696}" type="datetime1">
              <a:rPr lang="zh-TW" altLang="en-US" smtClean="0"/>
              <a:t>2023/11/13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546260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F2DC330C-D6BB-4B6A-8468-1774DCD121DD}" type="datetime1">
              <a:rPr lang="zh-TW" altLang="en-US" smtClean="0"/>
              <a:t>2023/11/13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9E0E74B-BC82-44BF-A0FE-CEF171C425CC}" type="slidenum">
              <a:rPr lang="zh-TW" altLang="en-US" smtClean="0"/>
              <a:t>‹#›</a:t>
            </a:fld>
            <a:endParaRPr lang="zh-TW"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03328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5B8867A0-7C55-4758-97D7-54DFB14EB76D}" type="datetime1">
              <a:rPr lang="zh-TW" altLang="en-US" smtClean="0"/>
              <a:t>2023/11/13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760124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F2E08FEA-58A8-4B9A-B2EE-F43516A233E4}" type="datetime1">
              <a:rPr lang="zh-TW" altLang="en-US" smtClean="0"/>
              <a:t>2023/11/13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9E0E74B-BC82-44BF-A0FE-CEF171C425CC}" type="slidenum">
              <a:rPr lang="zh-TW" altLang="en-US" smtClean="0"/>
              <a:t>‹#›</a:t>
            </a:fld>
            <a:endParaRPr lang="zh-TW"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06140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6209ECAF-DBBE-4E23-B5E0-1D5305F23F7B}" type="datetime1">
              <a:rPr lang="zh-TW" altLang="en-US" smtClean="0"/>
              <a:t>2023/11/13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2250696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D6260CC-BC0E-4838-82FA-E0452F35B5D1}" type="datetime1">
              <a:rPr lang="zh-TW" altLang="en-US" smtClean="0"/>
              <a:t>2023/11/13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972255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6D9CE08-6A47-48A0-816E-8E1522E041A0}" type="datetime1">
              <a:rPr lang="zh-TW" altLang="en-US" smtClean="0"/>
              <a:t>2023/11/13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2577666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21FC6CB0-F33A-4BA7-A247-DA8BD92A3C59}" type="datetime1">
              <a:rPr lang="zh-TW" altLang="en-US" smtClean="0"/>
              <a:t>2023/11/13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274642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D5FC9E60-E60E-4A41-940D-CA4C97384784}" type="datetime1">
              <a:rPr lang="zh-TW" altLang="en-US" smtClean="0"/>
              <a:t>2023/11/13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3980782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45127" y="2507550"/>
            <a:ext cx="5156200" cy="3680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7550"/>
            <a:ext cx="5181601" cy="3680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6E9E4899-557A-4F8C-AC03-FB58A13885E2}" type="datetime1">
              <a:rPr lang="zh-TW" altLang="en-US" smtClean="0"/>
              <a:t>2023/11/13</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59E0E74B-BC82-44BF-A0FE-CEF171C425CC}" type="slidenum">
              <a:rPr lang="zh-TW" altLang="en-US" smtClean="0"/>
              <a:t>‹#›</a:t>
            </a:fld>
            <a:endParaRPr lang="zh-TW" altLang="en-US"/>
          </a:p>
        </p:txBody>
      </p:sp>
      <p:sp>
        <p:nvSpPr>
          <p:cNvPr id="10" name="Title 9"/>
          <p:cNvSpPr>
            <a:spLocks noGrp="1"/>
          </p:cNvSpPr>
          <p:nvPr>
            <p:ph type="title"/>
          </p:nvPr>
        </p:nvSpPr>
        <p:spPr/>
        <p:txBody>
          <a:bodyPr/>
          <a:lstStyle/>
          <a:p>
            <a:r>
              <a:rPr lang="zh-TW" altLang="en-US"/>
              <a:t>按一下以編輯母片標題樣式</a:t>
            </a:r>
            <a:endParaRPr lang="en-US" dirty="0"/>
          </a:p>
        </p:txBody>
      </p:sp>
    </p:spTree>
    <p:extLst>
      <p:ext uri="{BB962C8B-B14F-4D97-AF65-F5344CB8AC3E}">
        <p14:creationId xmlns:p14="http://schemas.microsoft.com/office/powerpoint/2010/main" val="3142240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只有標題">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FB1343D-BAB0-4005-891E-8EE4A46140A5}" type="datetime1">
              <a:rPr lang="zh-TW" altLang="en-US" smtClean="0"/>
              <a:t>2023/11/13</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59E0E74B-BC82-44BF-A0FE-CEF171C425CC}" type="slidenum">
              <a:rPr lang="zh-TW" altLang="en-US" smtClean="0"/>
              <a:t>‹#›</a:t>
            </a:fld>
            <a:endParaRPr lang="zh-TW" altLang="en-US"/>
          </a:p>
        </p:txBody>
      </p:sp>
      <p:sp>
        <p:nvSpPr>
          <p:cNvPr id="6" name="Title 5"/>
          <p:cNvSpPr>
            <a:spLocks noGrp="1"/>
          </p:cNvSpPr>
          <p:nvPr>
            <p:ph type="title"/>
          </p:nvPr>
        </p:nvSpPr>
        <p:spPr/>
        <p:txBody>
          <a:bodyPr/>
          <a:lstStyle/>
          <a:p>
            <a:r>
              <a:rPr lang="zh-TW" altLang="en-US"/>
              <a:t>按一下以編輯母片標題樣式</a:t>
            </a:r>
            <a:endParaRPr lang="en-US"/>
          </a:p>
        </p:txBody>
      </p:sp>
    </p:spTree>
    <p:extLst>
      <p:ext uri="{BB962C8B-B14F-4D97-AF65-F5344CB8AC3E}">
        <p14:creationId xmlns:p14="http://schemas.microsoft.com/office/powerpoint/2010/main" val="247296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109DFD-ABE6-49EC-AD35-A8F58EAD8501}" type="datetime1">
              <a:rPr lang="zh-TW" altLang="en-US" smtClean="0"/>
              <a:t>2023/11/13</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212914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zh-TW" altLang="en-US"/>
              <a:t>按一下以編輯母片標題樣式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AA7F660-1B0D-414B-93BD-B1D59F91AB8F}" type="datetime1">
              <a:rPr lang="zh-TW" altLang="en-US" smtClean="0"/>
              <a:t>2023/11/13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3057999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zh-TW" altLang="en-US"/>
              <a:t>按一下以編輯母片標題樣式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6199E257-8DA6-455D-9716-3A151B658E03}" type="datetime1">
              <a:rPr lang="zh-TW" altLang="en-US" smtClean="0"/>
              <a:t>2023/11/13</a:t>
            </a:fld>
            <a:endParaRPr lang="zh-TW" alt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1697705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1B7BCBE4-0A2D-431D-A557-F8EF1F85A794}" type="datetime1">
              <a:rPr lang="zh-TW" altLang="en-US" smtClean="0"/>
              <a:t>2023/11/13</a:t>
            </a:fld>
            <a:endParaRPr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zh-TW"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124406353"/>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1519FA2-4BB7-4824-9FEC-9E9DA840D527}" type="datetime1">
              <a:rPr lang="zh-TW" altLang="en-US" smtClean="0"/>
              <a:t>2023/11/13</a:t>
            </a:fld>
            <a:endParaRPr lang="zh-TW"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3031854241"/>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33" r:id="rId12"/>
    <p:sldLayoutId id="2147484234" r:id="rId13"/>
    <p:sldLayoutId id="2147484235" r:id="rId14"/>
    <p:sldLayoutId id="2147484236" r:id="rId15"/>
    <p:sldLayoutId id="2147484237"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8.xml"/><Relationship Id="rId1" Type="http://schemas.openxmlformats.org/officeDocument/2006/relationships/slideLayout" Target="../slideLayouts/slideLayout13.xml"/><Relationship Id="rId5" Type="http://schemas.openxmlformats.org/officeDocument/2006/relationships/image" Target="../media/image113.png"/><Relationship Id="rId4" Type="http://schemas.openxmlformats.org/officeDocument/2006/relationships/image" Target="../media/image112.png"/></Relationships>
</file>

<file path=ppt/slides/_rels/slide10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0.xml"/><Relationship Id="rId1" Type="http://schemas.openxmlformats.org/officeDocument/2006/relationships/slideLayout" Target="../slideLayouts/slideLayout13.xml"/><Relationship Id="rId5" Type="http://schemas.openxmlformats.org/officeDocument/2006/relationships/image" Target="../media/image117.png"/><Relationship Id="rId4" Type="http://schemas.openxmlformats.org/officeDocument/2006/relationships/image" Target="../media/image116.png"/></Relationships>
</file>

<file path=ppt/slides/_rels/slide10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1.xml"/><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10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6.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36.png"/><Relationship Id="rId4" Type="http://schemas.openxmlformats.org/officeDocument/2006/relationships/image" Target="../media/image35.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0.xml"/><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1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1.xm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2.xml"/><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1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3.xml"/><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1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4.xml"/><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1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5.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1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6.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1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7.xml"/><Relationship Id="rId1" Type="http://schemas.openxmlformats.org/officeDocument/2006/relationships/slideLayout" Target="../slideLayouts/slideLayout13.xml"/><Relationship Id="rId5" Type="http://schemas.openxmlformats.org/officeDocument/2006/relationships/image" Target="../media/image101.png"/><Relationship Id="rId4" Type="http://schemas.openxmlformats.org/officeDocument/2006/relationships/image" Target="../media/image94.png"/></Relationships>
</file>

<file path=ppt/slides/_rels/slide1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g"/></Relationships>
</file>

<file path=ppt/slides/_rels/slide1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33.xml"/><Relationship Id="rId1" Type="http://schemas.openxmlformats.org/officeDocument/2006/relationships/slideLayout" Target="../slideLayouts/slideLayout13.xml"/><Relationship Id="rId4" Type="http://schemas.openxmlformats.org/officeDocument/2006/relationships/image" Target="../media/image107.jpg"/></Relationships>
</file>

<file path=ppt/slides/_rels/slide1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0vnA_KIojLg"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slide" Target="slide25.xml"/><Relationship Id="rId4" Type="http://schemas.openxmlformats.org/officeDocument/2006/relationships/slide" Target="slide24.xml"/></Relationships>
</file>

<file path=ppt/slides/_rels/slide2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slide" Target="slide22.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slide" Target="slide22.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image" Target="../media/image39.jpg"/><Relationship Id="rId7" Type="http://schemas.openxmlformats.org/officeDocument/2006/relationships/image" Target="../media/image490.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480.png"/><Relationship Id="rId11" Type="http://schemas.openxmlformats.org/officeDocument/2006/relationships/image" Target="../media/image530.png"/><Relationship Id="rId5" Type="http://schemas.openxmlformats.org/officeDocument/2006/relationships/image" Target="../media/image470.png"/><Relationship Id="rId10" Type="http://schemas.openxmlformats.org/officeDocument/2006/relationships/image" Target="../media/image520.png"/><Relationship Id="rId4" Type="http://schemas.openxmlformats.org/officeDocument/2006/relationships/image" Target="../media/image6.jpg"/><Relationship Id="rId9" Type="http://schemas.openxmlformats.org/officeDocument/2006/relationships/image" Target="../media/image5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9.jpg"/><Relationship Id="rId7"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540.png"/><Relationship Id="rId5" Type="http://schemas.openxmlformats.org/officeDocument/2006/relationships/image" Target="../media/image460.png"/><Relationship Id="rId4" Type="http://schemas.openxmlformats.org/officeDocument/2006/relationships/image" Target="../media/image6.jpg"/><Relationship Id="rId9"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4.gif"/><Relationship Id="rId7"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250.png"/><Relationship Id="rId4" Type="http://schemas.openxmlformats.org/officeDocument/2006/relationships/image" Target="../media/image240.pn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image" Target="../media/image68.png"/><Relationship Id="rId3" Type="http://schemas.openxmlformats.org/officeDocument/2006/relationships/image" Target="../media/image45.jpg"/><Relationship Id="rId7" Type="http://schemas.openxmlformats.org/officeDocument/2006/relationships/image" Target="../media/image48.jpg"/><Relationship Id="rId12"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47.jpg"/><Relationship Id="rId11" Type="http://schemas.openxmlformats.org/officeDocument/2006/relationships/image" Target="../media/image66.png"/><Relationship Id="rId5" Type="http://schemas.openxmlformats.org/officeDocument/2006/relationships/image" Target="../media/image46.jp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61.png"/><Relationship Id="rId9" Type="http://schemas.openxmlformats.org/officeDocument/2006/relationships/image" Target="../media/image50.jpg"/><Relationship Id="rId14" Type="http://schemas.openxmlformats.org/officeDocument/2006/relationships/image" Target="../media/image69.png"/></Relationships>
</file>

<file path=ppt/slides/_rels/slide55.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51.jpg"/><Relationship Id="rId7" Type="http://schemas.openxmlformats.org/officeDocument/2006/relationships/image" Target="../media/image53.jpg"/><Relationship Id="rId12"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52.jpg"/><Relationship Id="rId11" Type="http://schemas.openxmlformats.org/officeDocument/2006/relationships/image" Target="../media/image77.png"/><Relationship Id="rId5" Type="http://schemas.openxmlformats.org/officeDocument/2006/relationships/image" Target="../media/image46.jpg"/><Relationship Id="rId10" Type="http://schemas.openxmlformats.org/officeDocument/2006/relationships/image" Target="../media/image76.png"/><Relationship Id="rId4" Type="http://schemas.openxmlformats.org/officeDocument/2006/relationships/image" Target="../media/image590.png"/><Relationship Id="rId9" Type="http://schemas.openxmlformats.org/officeDocument/2006/relationships/image" Target="../media/image55.jpg"/></Relationships>
</file>

<file path=ppt/slides/_rels/slide5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55.jpg"/><Relationship Id="rId5" Type="http://schemas.openxmlformats.org/officeDocument/2006/relationships/image" Target="../media/image50.jpg"/><Relationship Id="rId4" Type="http://schemas.openxmlformats.org/officeDocument/2006/relationships/image" Target="../media/image56.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image" Target="../media/image62.bmp"/><Relationship Id="rId3" Type="http://schemas.openxmlformats.org/officeDocument/2006/relationships/image" Target="../media/image57.emf"/><Relationship Id="rId7" Type="http://schemas.openxmlformats.org/officeDocument/2006/relationships/image" Target="../media/image61.bmp"/><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60.bmp"/><Relationship Id="rId5" Type="http://schemas.openxmlformats.org/officeDocument/2006/relationships/image" Target="../media/image59.bmp"/><Relationship Id="rId4" Type="http://schemas.openxmlformats.org/officeDocument/2006/relationships/image" Target="../media/image58.bmp"/><Relationship Id="rId9" Type="http://schemas.openxmlformats.org/officeDocument/2006/relationships/image" Target="../media/image63.bmp"/></Relationships>
</file>

<file path=ppt/slides/_rels/slide6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4.JPG"/><Relationship Id="rId7"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jpg"/><Relationship Id="rId4" Type="http://schemas.openxmlformats.org/officeDocument/2006/relationships/image" Target="../media/image3.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880.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75.emf"/><Relationship Id="rId4" Type="http://schemas.openxmlformats.org/officeDocument/2006/relationships/image" Target="../media/image74.emf"/></Relationships>
</file>

<file path=ppt/slides/_rels/slide74.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73.emf"/><Relationship Id="rId7" Type="http://schemas.openxmlformats.org/officeDocument/2006/relationships/image" Target="../media/image77.emf"/><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8" Type="http://schemas.openxmlformats.org/officeDocument/2006/relationships/image" Target="../media/image1010.png"/><Relationship Id="rId3" Type="http://schemas.openxmlformats.org/officeDocument/2006/relationships/image" Target="../media/image81.jpg"/><Relationship Id="rId7" Type="http://schemas.openxmlformats.org/officeDocument/2006/relationships/image" Target="../media/image1000.png"/><Relationship Id="rId2" Type="http://schemas.openxmlformats.org/officeDocument/2006/relationships/notesSlide" Target="../notesSlides/notesSlide83.xml"/><Relationship Id="rId1" Type="http://schemas.openxmlformats.org/officeDocument/2006/relationships/slideLayout" Target="../slideLayouts/slideLayout13.xml"/><Relationship Id="rId6" Type="http://schemas.openxmlformats.org/officeDocument/2006/relationships/image" Target="../media/image990.png"/><Relationship Id="rId5" Type="http://schemas.openxmlformats.org/officeDocument/2006/relationships/image" Target="../media/image980.png"/><Relationship Id="rId4" Type="http://schemas.openxmlformats.org/officeDocument/2006/relationships/image" Target="../media/image82.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88.xml"/><Relationship Id="rId1" Type="http://schemas.openxmlformats.org/officeDocument/2006/relationships/slideLayout" Target="../slideLayouts/slideLayout13.xml"/><Relationship Id="rId4" Type="http://schemas.openxmlformats.org/officeDocument/2006/relationships/image" Target="../media/image85.gif"/></Relationships>
</file>

<file path=ppt/slides/_rels/slide9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600200" y="1368435"/>
            <a:ext cx="8991600" cy="1645920"/>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pPr algn="ctr"/>
            <a:r>
              <a:rPr lang="en-US" altLang="zh-TW" sz="6000" dirty="0">
                <a:ln w="0"/>
                <a:solidFill>
                  <a:schemeClr val="accent4">
                    <a:lumMod val="60000"/>
                    <a:lumOff val="40000"/>
                  </a:schemeClr>
                </a:solidFill>
                <a:effectLst>
                  <a:outerShdw blurRad="50800" dist="38100" dir="2700000" algn="tl" rotWithShape="0">
                    <a:prstClr val="black">
                      <a:alpha val="40000"/>
                    </a:prstClr>
                  </a:outerShdw>
                </a:effectLst>
                <a:latin typeface="Impact" panose="020B0806030902050204" pitchFamily="34" charset="0"/>
                <a:cs typeface="Times New Roman" panose="02020603050405020304" pitchFamily="18" charset="0"/>
              </a:rPr>
              <a:t>Chapter 9 </a:t>
            </a:r>
            <a:br>
              <a:rPr lang="en-US" altLang="zh-TW" sz="6000" dirty="0">
                <a:ln w="0"/>
                <a:solidFill>
                  <a:schemeClr val="accent4">
                    <a:lumMod val="60000"/>
                    <a:lumOff val="40000"/>
                  </a:schemeClr>
                </a:solidFill>
                <a:effectLst>
                  <a:outerShdw blurRad="50800" dist="38100" dir="2700000" algn="tl" rotWithShape="0">
                    <a:prstClr val="black">
                      <a:alpha val="40000"/>
                    </a:prstClr>
                  </a:outerShdw>
                </a:effectLst>
                <a:latin typeface="Impact" panose="020B0806030902050204" pitchFamily="34" charset="0"/>
                <a:cs typeface="Times New Roman" panose="02020603050405020304" pitchFamily="18" charset="0"/>
              </a:rPr>
            </a:br>
            <a:r>
              <a:rPr lang="en-US" altLang="zh-TW" sz="6000" dirty="0">
                <a:ln w="0"/>
                <a:solidFill>
                  <a:schemeClr val="accent4">
                    <a:lumMod val="60000"/>
                    <a:lumOff val="40000"/>
                  </a:schemeClr>
                </a:solidFill>
                <a:effectLst>
                  <a:outerShdw blurRad="50800" dist="38100" dir="2700000" algn="tl" rotWithShape="0">
                    <a:prstClr val="black">
                      <a:alpha val="40000"/>
                    </a:prstClr>
                  </a:outerShdw>
                </a:effectLst>
                <a:latin typeface="Impact" panose="020B0806030902050204" pitchFamily="34" charset="0"/>
                <a:cs typeface="Times New Roman" panose="02020603050405020304" pitchFamily="18" charset="0"/>
              </a:rPr>
              <a:t>Texture</a:t>
            </a:r>
            <a:endParaRPr lang="zh-TW" altLang="en-US" sz="6000" dirty="0">
              <a:ln w="0"/>
              <a:solidFill>
                <a:schemeClr val="accent4">
                  <a:lumMod val="60000"/>
                  <a:lumOff val="40000"/>
                </a:schemeClr>
              </a:solidFill>
              <a:effectLst>
                <a:outerShdw blurRad="50800" dist="38100" dir="2700000" algn="tl" rotWithShape="0">
                  <a:prstClr val="black">
                    <a:alpha val="40000"/>
                  </a:prstClr>
                </a:outerShdw>
              </a:effectLst>
              <a:latin typeface="Impact" panose="020B0806030902050204" pitchFamily="34" charset="0"/>
              <a:cs typeface="Times New Roman" panose="02020603050405020304" pitchFamily="18" charset="0"/>
            </a:endParaRPr>
          </a:p>
        </p:txBody>
      </p:sp>
      <p:sp>
        <p:nvSpPr>
          <p:cNvPr id="3" name="副標題 2"/>
          <p:cNvSpPr>
            <a:spLocks noGrp="1"/>
          </p:cNvSpPr>
          <p:nvPr>
            <p:ph type="subTitle" idx="1"/>
          </p:nvPr>
        </p:nvSpPr>
        <p:spPr>
          <a:xfrm>
            <a:off x="1524000" y="3602038"/>
            <a:ext cx="9144000" cy="2058098"/>
          </a:xfrm>
        </p:spPr>
        <p:txBody>
          <a:bodyPr>
            <a:normAutofit lnSpcReduction="10000"/>
          </a:bodyPr>
          <a:lstStyle/>
          <a:p>
            <a:pPr algn="ctr"/>
            <a:r>
              <a:rPr lang="en-US" altLang="zh-TW" sz="1900" b="1" dirty="0">
                <a:latin typeface="Times New Roman" panose="02020603050405020304" pitchFamily="18" charset="0"/>
                <a:ea typeface="標楷體" panose="03000509000000000000" pitchFamily="65" charset="-120"/>
                <a:cs typeface="Times New Roman" panose="02020603050405020304" pitchFamily="18" charset="0"/>
              </a:rPr>
              <a:t>Presenter: Hao-</a:t>
            </a:r>
            <a:r>
              <a:rPr lang="en-US" altLang="zh-TW" sz="1900" b="1" dirty="0" err="1">
                <a:latin typeface="Times New Roman" panose="02020603050405020304" pitchFamily="18" charset="0"/>
                <a:ea typeface="標楷體" panose="03000509000000000000" pitchFamily="65" charset="-120"/>
                <a:cs typeface="Times New Roman" panose="02020603050405020304" pitchFamily="18" charset="0"/>
              </a:rPr>
              <a:t>Hsuan</a:t>
            </a:r>
            <a:r>
              <a:rPr lang="en-US" altLang="zh-TW" sz="1900" b="1" dirty="0">
                <a:latin typeface="Times New Roman" panose="02020603050405020304" pitchFamily="18" charset="0"/>
                <a:ea typeface="標楷體" panose="03000509000000000000" pitchFamily="65" charset="-120"/>
                <a:cs typeface="Times New Roman" panose="02020603050405020304" pitchFamily="18" charset="0"/>
              </a:rPr>
              <a:t> Ting (</a:t>
            </a:r>
            <a:r>
              <a:rPr lang="zh-TW" altLang="en-US" sz="1900" b="1" dirty="0">
                <a:latin typeface="Times New Roman" panose="02020603050405020304" pitchFamily="18" charset="0"/>
                <a:ea typeface="標楷體" panose="03000509000000000000" pitchFamily="65" charset="-120"/>
                <a:cs typeface="Times New Roman" panose="02020603050405020304" pitchFamily="18" charset="0"/>
              </a:rPr>
              <a:t>丁浩軒</a:t>
            </a:r>
            <a:r>
              <a:rPr lang="en-US" altLang="zh-TW" sz="1900" b="1" dirty="0">
                <a:latin typeface="Times New Roman" panose="02020603050405020304" pitchFamily="18" charset="0"/>
                <a:ea typeface="標楷體" panose="03000509000000000000" pitchFamily="65" charset="-120"/>
                <a:cs typeface="Times New Roman" panose="02020603050405020304" pitchFamily="18" charset="0"/>
              </a:rPr>
              <a:t>)</a:t>
            </a:r>
          </a:p>
          <a:p>
            <a:pPr algn="ctr">
              <a:lnSpc>
                <a:spcPct val="150000"/>
              </a:lnSpc>
              <a:tabLst>
                <a:tab pos="1243013" algn="l"/>
              </a:tabLst>
            </a:pPr>
            <a:r>
              <a:rPr lang="en-US" altLang="zh-TW" sz="1900" b="1" dirty="0">
                <a:latin typeface="Times New Roman" panose="02020603050405020304" pitchFamily="18" charset="0"/>
                <a:ea typeface="標楷體" panose="03000509000000000000" pitchFamily="65" charset="-120"/>
                <a:cs typeface="Times New Roman" panose="02020603050405020304" pitchFamily="18" charset="0"/>
              </a:rPr>
              <a:t>Phone:</a:t>
            </a:r>
            <a:r>
              <a:rPr lang="zh-TW" altLang="en-US" sz="19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900" b="1" dirty="0">
                <a:latin typeface="Times New Roman" panose="02020603050405020304" pitchFamily="18" charset="0"/>
                <a:ea typeface="標楷體" panose="03000509000000000000" pitchFamily="65" charset="-120"/>
                <a:cs typeface="Times New Roman" panose="02020603050405020304" pitchFamily="18" charset="0"/>
              </a:rPr>
              <a:t>0972332008</a:t>
            </a:r>
            <a:endParaRPr lang="de-DE" altLang="zh-CN" sz="1900" b="1" dirty="0">
              <a:latin typeface="Times New Roman" panose="02020603050405020304" pitchFamily="18" charset="0"/>
              <a:ea typeface="標楷體" panose="03000509000000000000" pitchFamily="65" charset="-120"/>
              <a:cs typeface="Times New Roman" panose="02020603050405020304" pitchFamily="18" charset="0"/>
            </a:endParaRPr>
          </a:p>
          <a:p>
            <a:pPr algn="ctr">
              <a:lnSpc>
                <a:spcPct val="150000"/>
              </a:lnSpc>
              <a:tabLst>
                <a:tab pos="1243013" algn="l"/>
              </a:tabLst>
            </a:pPr>
            <a:r>
              <a:rPr lang="de-DE" altLang="zh-CN" sz="1900" b="1" spc="-40" dirty="0">
                <a:latin typeface="Times New Roman" panose="02020603050405020304" pitchFamily="18" charset="0"/>
                <a:ea typeface="標楷體" panose="03000509000000000000" pitchFamily="65" charset="-120"/>
                <a:cs typeface="Times New Roman" panose="02020603050405020304" pitchFamily="18" charset="0"/>
              </a:rPr>
              <a:t>E-Mail</a:t>
            </a:r>
            <a:r>
              <a:rPr lang="en-US" altLang="zh-TW" sz="1900" b="1" dirty="0">
                <a:latin typeface="Times New Roman" panose="02020603050405020304" pitchFamily="18" charset="0"/>
                <a:ea typeface="標楷體" panose="03000509000000000000" pitchFamily="65" charset="-120"/>
                <a:cs typeface="Times New Roman" panose="02020603050405020304" pitchFamily="18" charset="0"/>
              </a:rPr>
              <a:t>: r12944052@ntu.edu.tw</a:t>
            </a:r>
          </a:p>
          <a:p>
            <a:pPr algn="ctr">
              <a:lnSpc>
                <a:spcPct val="150000"/>
              </a:lnSpc>
              <a:tabLst>
                <a:tab pos="1243013" algn="l"/>
              </a:tabLst>
            </a:pPr>
            <a:r>
              <a:rPr lang="en-US" altLang="zh-TW" sz="1900" b="1" dirty="0">
                <a:latin typeface="Times New Roman" panose="02020603050405020304" pitchFamily="18" charset="0"/>
                <a:ea typeface="標楷體" panose="03000509000000000000" pitchFamily="65" charset="-120"/>
                <a:cs typeface="Times New Roman" panose="02020603050405020304" pitchFamily="18" charset="0"/>
              </a:rPr>
              <a:t>Advisor:</a:t>
            </a:r>
            <a:r>
              <a:rPr lang="zh-TW" altLang="en-US" sz="1900" b="1" dirty="0">
                <a:latin typeface="Times New Roman" panose="02020603050405020304" pitchFamily="18" charset="0"/>
                <a:ea typeface="標楷體" panose="03000509000000000000" pitchFamily="65" charset="-120"/>
                <a:cs typeface="Times New Roman" panose="02020603050405020304" pitchFamily="18" charset="0"/>
              </a:rPr>
              <a:t> </a:t>
            </a:r>
            <a:r>
              <a:rPr lang="de-DE" altLang="zh-CN" sz="1900" b="1" dirty="0">
                <a:latin typeface="Times New Roman" panose="02020603050405020304" pitchFamily="18" charset="0"/>
                <a:ea typeface="標楷體" panose="03000509000000000000" pitchFamily="65" charset="-120"/>
                <a:cs typeface="Times New Roman" panose="02020603050405020304" pitchFamily="18" charset="0"/>
              </a:rPr>
              <a:t>Prof. Chiou</a:t>
            </a:r>
            <a:r>
              <a:rPr lang="en-US" altLang="zh-TW" sz="1900" b="1" dirty="0">
                <a:latin typeface="Times New Roman" panose="02020603050405020304" pitchFamily="18" charset="0"/>
                <a:ea typeface="標楷體" panose="03000509000000000000" pitchFamily="65" charset="-120"/>
                <a:cs typeface="Times New Roman" panose="02020603050405020304" pitchFamily="18" charset="0"/>
              </a:rPr>
              <a:t>-</a:t>
            </a:r>
            <a:r>
              <a:rPr lang="de-DE" altLang="zh-CN" sz="1900" b="1" dirty="0">
                <a:latin typeface="Times New Roman" panose="02020603050405020304" pitchFamily="18" charset="0"/>
                <a:ea typeface="標楷體" panose="03000509000000000000" pitchFamily="65" charset="-120"/>
                <a:cs typeface="Times New Roman" panose="02020603050405020304" pitchFamily="18" charset="0"/>
              </a:rPr>
              <a:t>Shann</a:t>
            </a:r>
            <a:r>
              <a:rPr lang="zh-TW" altLang="en-US" sz="1900" b="1" dirty="0">
                <a:latin typeface="Times New Roman" panose="02020603050405020304" pitchFamily="18" charset="0"/>
                <a:ea typeface="標楷體" panose="03000509000000000000" pitchFamily="65" charset="-120"/>
                <a:cs typeface="Times New Roman" panose="02020603050405020304" pitchFamily="18" charset="0"/>
              </a:rPr>
              <a:t> </a:t>
            </a:r>
            <a:r>
              <a:rPr lang="de-DE" altLang="zh-CN" sz="1900" b="1" dirty="0">
                <a:latin typeface="Times New Roman" panose="02020603050405020304" pitchFamily="18" charset="0"/>
                <a:ea typeface="標楷體" panose="03000509000000000000" pitchFamily="65" charset="-120"/>
                <a:cs typeface="Times New Roman" panose="02020603050405020304" pitchFamily="18" charset="0"/>
              </a:rPr>
              <a:t>Fuh</a:t>
            </a:r>
            <a:endParaRPr lang="en-US" altLang="zh-TW" sz="1900" b="1" dirty="0">
              <a:latin typeface="Times New Roman" panose="02020603050405020304" pitchFamily="18" charset="0"/>
              <a:ea typeface="標楷體" panose="03000509000000000000" pitchFamily="65" charset="-120"/>
              <a:cs typeface="Times New Roman" panose="02020603050405020304" pitchFamily="18" charset="0"/>
            </a:endParaRPr>
          </a:p>
          <a:p>
            <a:pPr algn="ctr"/>
            <a:endParaRPr lang="zh-TW" altLang="en-US" dirty="0">
              <a:latin typeface="Times New Roman" panose="02020603050405020304" pitchFamily="18" charset="0"/>
              <a:cs typeface="Times New Roman" panose="02020603050405020304" pitchFamily="18" charset="0"/>
            </a:endParaRPr>
          </a:p>
          <a:p>
            <a:pPr algn="ct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1F74C05-B590-41FD-8A64-ECB26AFE88D3}"/>
              </a:ext>
            </a:extLst>
          </p:cNvPr>
          <p:cNvSpPr>
            <a:spLocks noGrp="1"/>
          </p:cNvSpPr>
          <p:nvPr>
            <p:ph type="sldNum" sz="quarter" idx="12"/>
          </p:nvPr>
        </p:nvSpPr>
        <p:spPr/>
        <p:txBody>
          <a:bodyPr/>
          <a:lstStyle/>
          <a:p>
            <a:fld id="{59E0E74B-BC82-44BF-A0FE-CEF171C425CC}" type="slidenum">
              <a:rPr lang="zh-TW" altLang="en-US" smtClean="0"/>
              <a:t>1</a:t>
            </a:fld>
            <a:endParaRPr lang="zh-TW" altLang="en-US"/>
          </a:p>
        </p:txBody>
      </p:sp>
    </p:spTree>
    <p:extLst>
      <p:ext uri="{BB962C8B-B14F-4D97-AF65-F5344CB8AC3E}">
        <p14:creationId xmlns:p14="http://schemas.microsoft.com/office/powerpoint/2010/main" val="2868648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Texel</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D25DB8F4-0F0A-47AE-8ACE-05A3C3983D85}"/>
              </a:ext>
            </a:extLst>
          </p:cNvPr>
          <p:cNvSpPr>
            <a:spLocks noGrp="1"/>
          </p:cNvSpPr>
          <p:nvPr>
            <p:ph idx="1"/>
          </p:nvPr>
        </p:nvSpPr>
        <p:spPr/>
        <p:txBody>
          <a:bodyPr/>
          <a:lstStyle/>
          <a:p>
            <a:endParaRPr lang="zh-TW" alt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657" y="1690690"/>
            <a:ext cx="7949527" cy="4940735"/>
          </a:xfrm>
          <a:prstGeom prst="rect">
            <a:avLst/>
          </a:prstGeom>
        </p:spPr>
      </p:pic>
      <p:sp>
        <p:nvSpPr>
          <p:cNvPr id="5" name="矩形 4">
            <a:extLst>
              <a:ext uri="{FF2B5EF4-FFF2-40B4-BE49-F238E27FC236}">
                <a16:creationId xmlns:a16="http://schemas.microsoft.com/office/drawing/2014/main" id="{D616B584-DA6E-4DD6-834A-7A7A149B71FF}"/>
              </a:ext>
            </a:extLst>
          </p:cNvPr>
          <p:cNvSpPr/>
          <p:nvPr/>
        </p:nvSpPr>
        <p:spPr>
          <a:xfrm>
            <a:off x="6672577" y="5167312"/>
            <a:ext cx="1309373" cy="992856"/>
          </a:xfrm>
          <a:prstGeom prst="rect">
            <a:avLst/>
          </a:prstGeom>
          <a:noFill/>
          <a:ln w="762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srgbClr val="FF0000"/>
              </a:solidFill>
            </a:endParaRPr>
          </a:p>
        </p:txBody>
      </p:sp>
      <p:sp>
        <p:nvSpPr>
          <p:cNvPr id="6" name="投影片編號版面配置區 5">
            <a:extLst>
              <a:ext uri="{FF2B5EF4-FFF2-40B4-BE49-F238E27FC236}">
                <a16:creationId xmlns:a16="http://schemas.microsoft.com/office/drawing/2014/main" id="{0430CF59-1640-42CB-AEDE-D9C7CFBEC304}"/>
              </a:ext>
            </a:extLst>
          </p:cNvPr>
          <p:cNvSpPr>
            <a:spLocks noGrp="1"/>
          </p:cNvSpPr>
          <p:nvPr>
            <p:ph type="sldNum" sz="quarter" idx="12"/>
          </p:nvPr>
        </p:nvSpPr>
        <p:spPr/>
        <p:txBody>
          <a:bodyPr/>
          <a:lstStyle/>
          <a:p>
            <a:fld id="{59E0E74B-BC82-44BF-A0FE-CEF171C425CC}" type="slidenum">
              <a:rPr lang="zh-TW" altLang="en-US" smtClean="0"/>
              <a:t>10</a:t>
            </a:fld>
            <a:endParaRPr lang="zh-TW" altLang="en-US"/>
          </a:p>
        </p:txBody>
      </p:sp>
    </p:spTree>
    <p:extLst>
      <p:ext uri="{BB962C8B-B14F-4D97-AF65-F5344CB8AC3E}">
        <p14:creationId xmlns:p14="http://schemas.microsoft.com/office/powerpoint/2010/main" val="300253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latin typeface="Times New Roman" panose="02020603050405020304" pitchFamily="18" charset="0"/>
                <a:cs typeface="Times New Roman" panose="02020603050405020304" pitchFamily="18" charset="0"/>
              </a:rPr>
              <a:t>Model</a:t>
            </a:r>
            <a:r>
              <a:rPr lang="zh-TW" altLang="en-US" sz="4000" dirty="0">
                <a:latin typeface="Times New Roman" panose="02020603050405020304" pitchFamily="18" charset="0"/>
                <a:cs typeface="Times New Roman" panose="02020603050405020304" pitchFamily="18" charset="0"/>
              </a:rPr>
              <a:t> </a:t>
            </a:r>
            <a:r>
              <a:rPr lang="en-US" altLang="zh-TW" sz="4000" dirty="0">
                <a:latin typeface="Times New Roman" panose="02020603050405020304" pitchFamily="18" charset="0"/>
                <a:cs typeface="Times New Roman" panose="02020603050405020304" pitchFamily="18" charset="0"/>
              </a:rPr>
              <a:t>Based Technique</a:t>
            </a:r>
          </a:p>
        </p:txBody>
      </p:sp>
      <p:sp>
        <p:nvSpPr>
          <p:cNvPr id="6" name="內容版面配置區 2">
            <a:extLst>
              <a:ext uri="{FF2B5EF4-FFF2-40B4-BE49-F238E27FC236}">
                <a16:creationId xmlns:a16="http://schemas.microsoft.com/office/drawing/2014/main" id="{0D2EA68D-3A93-1641-181E-595487922053}"/>
              </a:ext>
            </a:extLst>
          </p:cNvPr>
          <p:cNvSpPr>
            <a:spLocks noGrp="1"/>
          </p:cNvSpPr>
          <p:nvPr>
            <p:ph idx="1"/>
          </p:nvPr>
        </p:nvSpPr>
        <p:spPr>
          <a:xfrm>
            <a:off x="2589212" y="2133600"/>
            <a:ext cx="8915400" cy="4236720"/>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Estimation: 	</a:t>
            </a:r>
          </a:p>
          <a:p>
            <a:pPr lvl="1"/>
            <a:r>
              <a:rPr lang="en-US" altLang="zh-TW" dirty="0">
                <a:latin typeface="Times New Roman" panose="02020603050405020304" pitchFamily="18" charset="0"/>
                <a:cs typeface="Times New Roman" panose="02020603050405020304" pitchFamily="18" charset="0"/>
              </a:rPr>
              <a:t>Estimate values of model parameters based on observed sample examples of model-based techniques.</a:t>
            </a:r>
          </a:p>
          <a:p>
            <a:endParaRPr lang="en-US" altLang="zh-TW" sz="28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Verification: </a:t>
            </a:r>
          </a:p>
          <a:p>
            <a:pPr lvl="1"/>
            <a:r>
              <a:rPr lang="en-US" altLang="zh-TW" dirty="0">
                <a:latin typeface="Times New Roman" panose="02020603050405020304" pitchFamily="18" charset="0"/>
                <a:cs typeface="Times New Roman" panose="02020603050405020304" pitchFamily="18" charset="0"/>
              </a:rPr>
              <a:t>Verify given image texture sample is consistent with or fits the model.</a:t>
            </a:r>
          </a:p>
          <a:p>
            <a:endParaRPr lang="en-US" altLang="zh-TW" sz="2800" dirty="0">
              <a:latin typeface="Times New Roman" panose="02020603050405020304" pitchFamily="18" charset="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319E08B5-3803-4894-81E9-22B34723C9A2}"/>
              </a:ext>
            </a:extLst>
          </p:cNvPr>
          <p:cNvSpPr>
            <a:spLocks noGrp="1"/>
          </p:cNvSpPr>
          <p:nvPr>
            <p:ph type="sldNum" sz="quarter" idx="12"/>
          </p:nvPr>
        </p:nvSpPr>
        <p:spPr/>
        <p:txBody>
          <a:bodyPr/>
          <a:lstStyle/>
          <a:p>
            <a:fld id="{59E0E74B-BC82-44BF-A0FE-CEF171C425CC}" type="slidenum">
              <a:rPr lang="zh-TW" altLang="en-US" smtClean="0"/>
              <a:t>100</a:t>
            </a:fld>
            <a:endParaRPr lang="zh-TW" altLang="en-US"/>
          </a:p>
        </p:txBody>
      </p:sp>
    </p:spTree>
    <p:extLst>
      <p:ext uri="{BB962C8B-B14F-4D97-AF65-F5344CB8AC3E}">
        <p14:creationId xmlns:p14="http://schemas.microsoft.com/office/powerpoint/2010/main" val="31757738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128">
            <a:extLst>
              <a:ext uri="{FF2B5EF4-FFF2-40B4-BE49-F238E27FC236}">
                <a16:creationId xmlns:a16="http://schemas.microsoft.com/office/drawing/2014/main" id="{416E83D6-B4CF-128E-E989-BE83C9512D44}"/>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
        <p:nvSpPr>
          <p:cNvPr id="6" name="圓角矩形 127">
            <a:extLst>
              <a:ext uri="{FF2B5EF4-FFF2-40B4-BE49-F238E27FC236}">
                <a16:creationId xmlns:a16="http://schemas.microsoft.com/office/drawing/2014/main" id="{16E4A0B5-1AB7-4B42-72B9-9D4CE99F01FA}"/>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9" name="橢圓 218"/>
          <p:cNvSpPr/>
          <p:nvPr/>
        </p:nvSpPr>
        <p:spPr>
          <a:xfrm>
            <a:off x="6183992" y="2599761"/>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0" name="橢圓 219"/>
          <p:cNvSpPr/>
          <p:nvPr/>
        </p:nvSpPr>
        <p:spPr>
          <a:xfrm>
            <a:off x="6743057" y="2597627"/>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1" name="圓角矩形圖說文字 140"/>
          <p:cNvSpPr/>
          <p:nvPr/>
        </p:nvSpPr>
        <p:spPr>
          <a:xfrm>
            <a:off x="5798549" y="1434388"/>
            <a:ext cx="2747980" cy="742730"/>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rPr>
              <a:t>Mathematical Morphology</a:t>
            </a:r>
            <a:endParaRPr lang="zh-TW" altLang="en-US" dirty="0">
              <a:solidFill>
                <a:schemeClr val="accent5">
                  <a:lumMod val="75000"/>
                </a:schemeClr>
              </a:solidFill>
            </a:endParaRPr>
          </a:p>
        </p:txBody>
      </p:sp>
      <p:sp>
        <p:nvSpPr>
          <p:cNvPr id="142" name="圓角矩形圖說文字 141"/>
          <p:cNvSpPr/>
          <p:nvPr/>
        </p:nvSpPr>
        <p:spPr>
          <a:xfrm>
            <a:off x="6408220" y="1950721"/>
            <a:ext cx="2376952" cy="378848"/>
          </a:xfrm>
          <a:prstGeom prst="wedgeRoundRectCallout">
            <a:avLst>
              <a:gd name="adj1" fmla="val -33407"/>
              <a:gd name="adj2" fmla="val 85258"/>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Auto-regression Model</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53" name="＞形箭號 152"/>
          <p:cNvSpPr/>
          <p:nvPr/>
        </p:nvSpPr>
        <p:spPr>
          <a:xfrm rot="16200000">
            <a:off x="6147541" y="2779619"/>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 name="圓角矩形 129">
            <a:extLst>
              <a:ext uri="{FF2B5EF4-FFF2-40B4-BE49-F238E27FC236}">
                <a16:creationId xmlns:a16="http://schemas.microsoft.com/office/drawing/2014/main" id="{F9908407-0F43-6E26-092A-E8B7024EA598}"/>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2" name="投影片編號版面配置區 1">
            <a:extLst>
              <a:ext uri="{FF2B5EF4-FFF2-40B4-BE49-F238E27FC236}">
                <a16:creationId xmlns:a16="http://schemas.microsoft.com/office/drawing/2014/main" id="{7C55CBD4-049D-4321-BDE7-7B4986223983}"/>
              </a:ext>
            </a:extLst>
          </p:cNvPr>
          <p:cNvSpPr>
            <a:spLocks noGrp="1"/>
          </p:cNvSpPr>
          <p:nvPr>
            <p:ph type="sldNum" sz="quarter" idx="12"/>
          </p:nvPr>
        </p:nvSpPr>
        <p:spPr/>
        <p:txBody>
          <a:bodyPr/>
          <a:lstStyle/>
          <a:p>
            <a:fld id="{59E0E74B-BC82-44BF-A0FE-CEF171C425CC}" type="slidenum">
              <a:rPr lang="zh-TW" altLang="en-US" smtClean="0"/>
              <a:t>101</a:t>
            </a:fld>
            <a:endParaRPr lang="zh-TW" altLang="en-US"/>
          </a:p>
        </p:txBody>
      </p:sp>
    </p:spTree>
    <p:extLst>
      <p:ext uri="{BB962C8B-B14F-4D97-AF65-F5344CB8AC3E}">
        <p14:creationId xmlns:p14="http://schemas.microsoft.com/office/powerpoint/2010/main" val="300934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37" presetClass="entr" presetSubtype="0" fill="hold" grpId="1"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anim calcmode="lin" valueType="num">
                                      <p:cBhvr>
                                        <p:cTn id="20" dur="1000" fill="hold"/>
                                        <p:tgtEl>
                                          <p:spTgt spid="153"/>
                                        </p:tgtEl>
                                        <p:attrNameLst>
                                          <p:attrName>ppt_x</p:attrName>
                                        </p:attrNameLst>
                                      </p:cBhvr>
                                      <p:tavLst>
                                        <p:tav tm="0">
                                          <p:val>
                                            <p:strVal val="#ppt_x"/>
                                          </p:val>
                                        </p:tav>
                                        <p:tav tm="100000">
                                          <p:val>
                                            <p:strVal val="#ppt_x"/>
                                          </p:val>
                                        </p:tav>
                                      </p:tavLst>
                                    </p:anim>
                                    <p:anim calcmode="lin" valueType="num">
                                      <p:cBhvr>
                                        <p:cTn id="21" dur="900" decel="100000" fill="hold"/>
                                        <p:tgtEl>
                                          <p:spTgt spid="15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23" presetID="41" presetClass="entr" presetSubtype="0" fill="hold" grpId="0" nodeType="withEffect">
                                  <p:stCondLst>
                                    <p:cond delay="0"/>
                                  </p:stCondLst>
                                  <p:childTnLst>
                                    <p:set>
                                      <p:cBhvr>
                                        <p:cTn id="24" dur="1" fill="hold">
                                          <p:stCondLst>
                                            <p:cond delay="0"/>
                                          </p:stCondLst>
                                        </p:cTn>
                                        <p:tgtEl>
                                          <p:spTgt spid="141"/>
                                        </p:tgtEl>
                                        <p:attrNameLst>
                                          <p:attrName>style.visibility</p:attrName>
                                        </p:attrNameLst>
                                      </p:cBhvr>
                                      <p:to>
                                        <p:strVal val="visible"/>
                                      </p:to>
                                    </p:set>
                                    <p:anim calcmode="lin" valueType="num">
                                      <p:cBhvr>
                                        <p:cTn id="25" dur="3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1"/>
                                        </p:tgtEl>
                                        <p:attrNameLst>
                                          <p:attrName>ppt_y</p:attrName>
                                        </p:attrNameLst>
                                      </p:cBhvr>
                                      <p:tavLst>
                                        <p:tav tm="0">
                                          <p:val>
                                            <p:strVal val="#ppt_y"/>
                                          </p:val>
                                        </p:tav>
                                        <p:tav tm="100000">
                                          <p:val>
                                            <p:strVal val="#ppt_y"/>
                                          </p:val>
                                        </p:tav>
                                      </p:tavLst>
                                    </p:anim>
                                    <p:anim calcmode="lin" valueType="num">
                                      <p:cBhvr>
                                        <p:cTn id="27" dur="3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9"/>
                                        </p:tgtEl>
                                        <p:attrNameLst>
                                          <p:attrName>style.visibility</p:attrName>
                                        </p:attrNameLst>
                                      </p:cBhvr>
                                      <p:to>
                                        <p:strVal val="visible"/>
                                      </p:to>
                                    </p:set>
                                    <p:animEffect transition="in" filter="fade">
                                      <p:cBhvr>
                                        <p:cTn id="32" dur="300"/>
                                        <p:tgtEl>
                                          <p:spTgt spid="219"/>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1"/>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1"/>
                                        </p:tgtEl>
                                        <p:attrNameLst>
                                          <p:attrName>ppt_y</p:attrName>
                                        </p:attrNameLst>
                                      </p:cBhvr>
                                      <p:tavLst>
                                        <p:tav tm="0">
                                          <p:val>
                                            <p:strVal val="ppt_y"/>
                                          </p:val>
                                        </p:tav>
                                        <p:tav tm="100000">
                                          <p:val>
                                            <p:strVal val="ppt_y"/>
                                          </p:val>
                                        </p:tav>
                                      </p:tavLst>
                                    </p:anim>
                                    <p:anim calcmode="lin" valueType="num">
                                      <p:cBhvr>
                                        <p:cTn id="41" dur="200"/>
                                        <p:tgtEl>
                                          <p:spTgt spid="141"/>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1"/>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1"/>
                                        </p:tgtEl>
                                      </p:cBhvr>
                                    </p:animEffect>
                                    <p:set>
                                      <p:cBhvr>
                                        <p:cTn id="44" dur="1" fill="hold">
                                          <p:stCondLst>
                                            <p:cond delay="199"/>
                                          </p:stCondLst>
                                        </p:cTn>
                                        <p:tgtEl>
                                          <p:spTgt spid="14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9"/>
                                        </p:tgtEl>
                                      </p:cBhvr>
                                    </p:animEffect>
                                    <p:set>
                                      <p:cBhvr>
                                        <p:cTn id="47" dur="1" fill="hold">
                                          <p:stCondLst>
                                            <p:cond delay="299"/>
                                          </p:stCondLst>
                                        </p:cTn>
                                        <p:tgtEl>
                                          <p:spTgt spid="219"/>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471 0.00046 L 0.04584 0.00046 " pathEditMode="relative" rAng="0" ptsTypes="AA">
                                      <p:cBhvr>
                                        <p:cTn id="49" dur="700" fill="hold"/>
                                        <p:tgtEl>
                                          <p:spTgt spid="153"/>
                                        </p:tgtEl>
                                        <p:attrNameLst>
                                          <p:attrName>ppt_x</p:attrName>
                                          <p:attrName>ppt_y</p:attrName>
                                        </p:attrNameLst>
                                      </p:cBhvr>
                                      <p:rCtr x="3021"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2"/>
                                        </p:tgtEl>
                                        <p:attrNameLst>
                                          <p:attrName>style.visibility</p:attrName>
                                        </p:attrNameLst>
                                      </p:cBhvr>
                                      <p:to>
                                        <p:strVal val="visible"/>
                                      </p:to>
                                    </p:set>
                                    <p:anim calcmode="lin" valueType="num">
                                      <p:cBhvr>
                                        <p:cTn id="53" dur="300" fill="hold"/>
                                        <p:tgtEl>
                                          <p:spTgt spid="142"/>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2"/>
                                        </p:tgtEl>
                                        <p:attrNameLst>
                                          <p:attrName>ppt_y</p:attrName>
                                        </p:attrNameLst>
                                      </p:cBhvr>
                                      <p:tavLst>
                                        <p:tav tm="0">
                                          <p:val>
                                            <p:strVal val="#ppt_y"/>
                                          </p:val>
                                        </p:tav>
                                        <p:tav tm="100000">
                                          <p:val>
                                            <p:strVal val="#ppt_y"/>
                                          </p:val>
                                        </p:tav>
                                      </p:tavLst>
                                    </p:anim>
                                    <p:anim calcmode="lin" valueType="num">
                                      <p:cBhvr>
                                        <p:cTn id="55" dur="300" fill="hold"/>
                                        <p:tgtEl>
                                          <p:spTgt spid="142"/>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2"/>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0"/>
                                        </p:tgtEl>
                                        <p:attrNameLst>
                                          <p:attrName>style.visibility</p:attrName>
                                        </p:attrNameLst>
                                      </p:cBhvr>
                                      <p:to>
                                        <p:strVal val="visible"/>
                                      </p:to>
                                    </p:set>
                                    <p:animEffect transition="in" filter="fade">
                                      <p:cBhvr>
                                        <p:cTn id="60" dur="300"/>
                                        <p:tgtEl>
                                          <p:spTgt spid="220"/>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2"/>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2"/>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2"/>
                                        </p:tgtEl>
                                        <p:attrNameLst>
                                          <p:attrName>ppt_y</p:attrName>
                                        </p:attrNameLst>
                                      </p:cBhvr>
                                      <p:tavLst>
                                        <p:tav tm="0">
                                          <p:val>
                                            <p:strVal val="ppt_y"/>
                                          </p:val>
                                        </p:tav>
                                        <p:tav tm="100000">
                                          <p:val>
                                            <p:strVal val="ppt_y"/>
                                          </p:val>
                                        </p:tav>
                                      </p:tavLst>
                                    </p:anim>
                                    <p:anim calcmode="lin" valueType="num">
                                      <p:cBhvr>
                                        <p:cTn id="69" dur="200"/>
                                        <p:tgtEl>
                                          <p:spTgt spid="142"/>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2"/>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2"/>
                                        </p:tgtEl>
                                      </p:cBhvr>
                                    </p:animEffect>
                                    <p:set>
                                      <p:cBhvr>
                                        <p:cTn id="72" dur="1" fill="hold">
                                          <p:stCondLst>
                                            <p:cond delay="199"/>
                                          </p:stCondLst>
                                        </p:cTn>
                                        <p:tgtEl>
                                          <p:spTgt spid="14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20"/>
                                        </p:tgtEl>
                                      </p:cBhvr>
                                    </p:animEffect>
                                    <p:set>
                                      <p:cBhvr>
                                        <p:cTn id="75" dur="1" fill="hold">
                                          <p:stCondLst>
                                            <p:cond delay="299"/>
                                          </p:stCondLst>
                                        </p:cTn>
                                        <p:tgtEl>
                                          <p:spTgt spid="220"/>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219" grpId="0" animBg="1"/>
      <p:bldP spid="219" grpId="1" animBg="1"/>
      <p:bldP spid="220" grpId="0" animBg="1"/>
      <p:bldP spid="220" grpId="1" animBg="1"/>
      <p:bldP spid="141" grpId="0" animBg="1"/>
      <p:bldP spid="141" grpId="1" animBg="1"/>
      <p:bldP spid="141" grpId="2" animBg="1"/>
      <p:bldP spid="142" grpId="0" animBg="1"/>
      <p:bldP spid="142" grpId="1" animBg="1"/>
      <p:bldP spid="142" grpId="2" animBg="1"/>
      <p:bldP spid="153" grpId="0" animBg="1"/>
      <p:bldP spid="153" grpId="1" animBg="1"/>
      <p:bldP spid="153" grpId="2" animBg="1"/>
      <p:bldP spid="3" grpId="0" animBg="1"/>
      <p:bldP spid="3" grpId="1"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CC4DA8E2-1299-9B83-EC77-A9956B6D3CAC}"/>
              </a:ext>
            </a:extLst>
          </p:cNvPr>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Auto-regression Models</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numCol="1">
            <a:noAutofit/>
          </a:bodyPr>
          <a:lstStyle/>
          <a:p>
            <a:r>
              <a:rPr lang="en-US" altLang="zh-TW" sz="3200" dirty="0">
                <a:latin typeface="Times New Roman" panose="02020603050405020304" pitchFamily="18" charset="0"/>
                <a:cs typeface="Times New Roman" panose="02020603050405020304" pitchFamily="18" charset="0"/>
              </a:rPr>
              <a:t>Doing linear estimates of a pixel’s gray level with the gray levels in the neighborhood</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For coarse texture, coefficient will be similar</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For fine texture, coefficient will vary widely</a:t>
            </a:r>
          </a:p>
        </p:txBody>
      </p:sp>
      <p:sp>
        <p:nvSpPr>
          <p:cNvPr id="2" name="投影片編號版面配置區 1">
            <a:extLst>
              <a:ext uri="{FF2B5EF4-FFF2-40B4-BE49-F238E27FC236}">
                <a16:creationId xmlns:a16="http://schemas.microsoft.com/office/drawing/2014/main" id="{5F07A4AB-0ED9-4E4C-B8FF-219DCD79879C}"/>
              </a:ext>
            </a:extLst>
          </p:cNvPr>
          <p:cNvSpPr>
            <a:spLocks noGrp="1"/>
          </p:cNvSpPr>
          <p:nvPr>
            <p:ph type="sldNum" sz="quarter" idx="12"/>
          </p:nvPr>
        </p:nvSpPr>
        <p:spPr/>
        <p:txBody>
          <a:bodyPr/>
          <a:lstStyle/>
          <a:p>
            <a:fld id="{59E0E74B-BC82-44BF-A0FE-CEF171C425CC}" type="slidenum">
              <a:rPr lang="zh-TW" altLang="en-US" smtClean="0"/>
              <a:t>102</a:t>
            </a:fld>
            <a:endParaRPr lang="zh-TW" altLang="en-US"/>
          </a:p>
        </p:txBody>
      </p:sp>
    </p:spTree>
    <p:extLst>
      <p:ext uri="{BB962C8B-B14F-4D97-AF65-F5344CB8AC3E}">
        <p14:creationId xmlns:p14="http://schemas.microsoft.com/office/powerpoint/2010/main" val="39994627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t>Auto-regression Models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589212" y="2133600"/>
                <a:ext cx="8915400" cy="4572000"/>
              </a:xfrm>
            </p:spPr>
            <p:txBody>
              <a:bodyPr numCol="1">
                <a:normAutofit/>
              </a:bodyPr>
              <a:lstStyle/>
              <a:p>
                <a:r>
                  <a:rPr lang="en-US" altLang="zh-TW" sz="3200" dirty="0"/>
                  <a:t>One-dimensional auto-regression model:</a:t>
                </a:r>
              </a:p>
              <a:p>
                <a:pPr lvl="1" indent="-360000">
                  <a:buFont typeface="Wingdings" panose="05000000000000000000" pitchFamily="2" charset="2"/>
                  <a:buChar char="Ø"/>
                </a:pPr>
                <a:r>
                  <a:rPr lang="en-US" altLang="zh-TW" sz="2800" dirty="0"/>
                  <a:t>Next gray value </a:t>
                </a:r>
                <a14:m>
                  <m:oMath xmlns:m="http://schemas.openxmlformats.org/officeDocument/2006/math">
                    <m:sSub>
                      <m:sSubPr>
                        <m:ctrlPr>
                          <a:rPr lang="en-US" altLang="zh-TW" sz="2800" i="1" dirty="0">
                            <a:latin typeface="Cambria Math" panose="02040503050406030204" pitchFamily="18" charset="0"/>
                          </a:rPr>
                        </m:ctrlPr>
                      </m:sSubPr>
                      <m:e>
                        <m:r>
                          <a:rPr lang="en-US" altLang="zh-TW" sz="2800" i="1" dirty="0">
                            <a:latin typeface="Cambria Math" panose="02040503050406030204" pitchFamily="18" charset="0"/>
                          </a:rPr>
                          <m:t>𝑎</m:t>
                        </m:r>
                      </m:e>
                      <m:sub>
                        <m:r>
                          <a:rPr lang="en-US" altLang="zh-TW" sz="2800" i="1" dirty="0">
                            <a:latin typeface="Cambria Math" panose="02040503050406030204" pitchFamily="18" charset="0"/>
                          </a:rPr>
                          <m:t>𝑁</m:t>
                        </m:r>
                        <m:r>
                          <a:rPr lang="en-US" altLang="zh-TW" sz="2800" i="1" dirty="0">
                            <a:latin typeface="Cambria Math" panose="02040503050406030204" pitchFamily="18" charset="0"/>
                          </a:rPr>
                          <m:t>+1</m:t>
                        </m:r>
                      </m:sub>
                    </m:sSub>
                  </m:oMath>
                </a14:m>
                <a:r>
                  <a:rPr lang="en-US" altLang="zh-TW" sz="2800" dirty="0"/>
                  <a:t>: linear combination of synthesized data and noise value</a:t>
                </a:r>
                <a:endParaRPr lang="en-US" altLang="zh-TW" sz="3200" dirty="0"/>
              </a:p>
              <a:p>
                <a:pPr marL="0" indent="0">
                  <a:buNone/>
                </a:pPr>
                <a:endParaRPr lang="en-US" altLang="zh-TW" sz="800" dirty="0"/>
              </a:p>
              <a:p>
                <a:pPr marL="0" indent="0">
                  <a:buNone/>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𝑎</m:t>
                          </m:r>
                        </m:e>
                        <m:sub>
                          <m:r>
                            <a:rPr lang="en-US" altLang="zh-TW" sz="2400" i="1">
                              <a:latin typeface="Cambria Math" panose="02040503050406030204" pitchFamily="18" charset="0"/>
                            </a:rPr>
                            <m:t>𝑁</m:t>
                          </m:r>
                          <m:r>
                            <a:rPr lang="en-US" altLang="zh-TW" sz="2400" i="1">
                              <a:latin typeface="Cambria Math" panose="02040503050406030204" pitchFamily="18" charset="0"/>
                            </a:rPr>
                            <m:t>+1</m:t>
                          </m:r>
                        </m:sub>
                      </m:sSub>
                      <m:r>
                        <a:rPr lang="en-US" altLang="zh-TW" sz="2400" i="1">
                          <a:latin typeface="Cambria Math" panose="02040503050406030204" pitchFamily="18" charset="0"/>
                        </a:rPr>
                        <m:t>=</m:t>
                      </m:r>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𝑘</m:t>
                          </m:r>
                          <m:r>
                            <a:rPr lang="en-US" altLang="zh-TW" sz="2400" i="1">
                              <a:latin typeface="Cambria Math" panose="02040503050406030204" pitchFamily="18" charset="0"/>
                            </a:rPr>
                            <m:t>=0</m:t>
                          </m:r>
                        </m:sub>
                        <m:sup>
                          <m:r>
                            <a:rPr lang="en-US" altLang="zh-TW" sz="2400" i="1">
                              <a:latin typeface="Cambria Math" panose="02040503050406030204" pitchFamily="18" charset="0"/>
                            </a:rPr>
                            <m:t>𝐾</m:t>
                          </m:r>
                          <m:r>
                            <a:rPr lang="en-US" altLang="zh-TW" sz="2400" i="1">
                              <a:latin typeface="Cambria Math" panose="02040503050406030204" pitchFamily="18" charset="0"/>
                            </a:rPr>
                            <m:t>−1</m:t>
                          </m:r>
                        </m:sup>
                        <m:e>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𝑘</m:t>
                              </m:r>
                            </m:sub>
                          </m:sSub>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𝑎</m:t>
                              </m:r>
                            </m:e>
                            <m:sub>
                              <m:r>
                                <a:rPr lang="en-US" altLang="zh-TW" sz="2400" i="1">
                                  <a:latin typeface="Cambria Math" panose="02040503050406030204" pitchFamily="18" charset="0"/>
                                </a:rPr>
                                <m:t>𝑁</m:t>
                              </m:r>
                              <m:r>
                                <a:rPr lang="en-US" altLang="zh-TW" sz="2400" i="1">
                                  <a:latin typeface="Cambria Math" panose="02040503050406030204" pitchFamily="18" charset="0"/>
                                </a:rPr>
                                <m:t>−</m:t>
                              </m:r>
                              <m:r>
                                <a:rPr lang="en-US" altLang="zh-TW" sz="2400" i="1">
                                  <a:latin typeface="Cambria Math" panose="02040503050406030204" pitchFamily="18" charset="0"/>
                                </a:rPr>
                                <m:t>𝑘</m:t>
                              </m:r>
                            </m:sub>
                          </m:sSub>
                          <m:r>
                            <a:rPr lang="en-US" altLang="zh-TW" sz="2400" i="1">
                              <a:latin typeface="Cambria Math" panose="02040503050406030204" pitchFamily="18" charset="0"/>
                            </a:rPr>
                            <m:t>+</m:t>
                          </m:r>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𝑙</m:t>
                              </m:r>
                              <m:r>
                                <a:rPr lang="en-US" altLang="zh-TW" sz="2400" i="1">
                                  <a:latin typeface="Cambria Math" panose="02040503050406030204" pitchFamily="18" charset="0"/>
                                </a:rPr>
                                <m:t>=0</m:t>
                              </m:r>
                            </m:sub>
                            <m:sup>
                              <m:r>
                                <a:rPr lang="en-US" altLang="zh-TW" sz="2400" i="1">
                                  <a:latin typeface="Cambria Math" panose="02040503050406030204" pitchFamily="18" charset="0"/>
                                </a:rPr>
                                <m:t>𝐿</m:t>
                              </m:r>
                              <m:r>
                                <a:rPr lang="en-US" altLang="zh-TW" sz="2400" i="1">
                                  <a:latin typeface="Cambria Math" panose="02040503050406030204" pitchFamily="18" charset="0"/>
                                </a:rPr>
                                <m:t>−1</m:t>
                              </m:r>
                            </m:sup>
                            <m:e>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𝛽</m:t>
                                  </m:r>
                                </m:e>
                                <m:sub>
                                  <m:r>
                                    <a:rPr lang="en-US" altLang="zh-TW" sz="2400" i="1">
                                      <a:latin typeface="Cambria Math" panose="02040503050406030204" pitchFamily="18" charset="0"/>
                                    </a:rPr>
                                    <m:t>𝑙</m:t>
                                  </m:r>
                                </m:sub>
                              </m:sSub>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𝑏</m:t>
                                  </m:r>
                                </m:e>
                                <m:sub>
                                  <m:r>
                                    <a:rPr lang="en-US" altLang="zh-TW" sz="2400" i="1">
                                      <a:latin typeface="Cambria Math" panose="02040503050406030204" pitchFamily="18" charset="0"/>
                                    </a:rPr>
                                    <m:t>𝑁</m:t>
                                  </m:r>
                                  <m:r>
                                    <a:rPr lang="en-US" altLang="zh-TW" sz="2400" i="1">
                                      <a:latin typeface="Cambria Math" panose="02040503050406030204" pitchFamily="18" charset="0"/>
                                    </a:rPr>
                                    <m:t>−</m:t>
                                  </m:r>
                                  <m:r>
                                    <a:rPr lang="en-US" altLang="zh-TW" sz="2400" i="1">
                                      <a:latin typeface="Cambria Math" panose="02040503050406030204" pitchFamily="18" charset="0"/>
                                    </a:rPr>
                                    <m:t>𝑙</m:t>
                                  </m:r>
                                </m:sub>
                              </m:sSub>
                            </m:e>
                          </m:nary>
                        </m:e>
                      </m:nary>
                    </m:oMath>
                  </m:oMathPara>
                </a14:m>
                <a:endParaRPr lang="en-US" altLang="zh-TW" sz="2400" dirty="0"/>
              </a:p>
              <a:p>
                <a:pPr marL="457200" lvl="1" indent="0" algn="ctr">
                  <a:buNone/>
                </a:pPr>
                <a:endParaRPr lang="en-US" altLang="zh-TW" i="1" dirty="0"/>
              </a:p>
              <a:p>
                <a:pPr marL="457200" lvl="1" indent="0" algn="ctr">
                  <a:buNone/>
                </a:pP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𝑘</m:t>
                        </m:r>
                      </m:sub>
                    </m:sSub>
                  </m:oMath>
                </a14:m>
                <a:r>
                  <a:rPr lang="en-US" altLang="zh-TW" dirty="0"/>
                  <a:t>: given starting sequence</a:t>
                </a:r>
              </a:p>
              <a:p>
                <a:pPr marL="457200" lvl="1" indent="0" algn="ctr">
                  <a:buNone/>
                </a:pP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𝑏</m:t>
                        </m:r>
                      </m:e>
                      <m:sub>
                        <m:r>
                          <a:rPr lang="en-US" altLang="zh-TW" i="1">
                            <a:latin typeface="Cambria Math" panose="02040503050406030204" pitchFamily="18" charset="0"/>
                          </a:rPr>
                          <m:t>𝑘</m:t>
                        </m:r>
                      </m:sub>
                    </m:sSub>
                  </m:oMath>
                </a14:m>
                <a:r>
                  <a:rPr lang="en-US" altLang="zh-TW" dirty="0"/>
                  <a:t>: randomly generated noise image</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589212" y="2133600"/>
                <a:ext cx="8915400" cy="4572000"/>
              </a:xfrm>
              <a:blipFill>
                <a:blip r:embed="rId3"/>
                <a:stretch>
                  <a:fillRect l="-1642" t="-1867" b="-2133"/>
                </a:stretch>
              </a:blipFill>
            </p:spPr>
            <p:txBody>
              <a:bodyPr/>
              <a:lstStyle/>
              <a:p>
                <a:r>
                  <a:rPr lang="zh-TW" altLang="en-US">
                    <a:noFill/>
                  </a:rPr>
                  <a:t> </a:t>
                </a:r>
              </a:p>
            </p:txBody>
          </p:sp>
        </mc:Fallback>
      </mc:AlternateContent>
      <p:sp>
        <p:nvSpPr>
          <p:cNvPr id="7" name="左大括弧 6"/>
          <p:cNvSpPr/>
          <p:nvPr/>
        </p:nvSpPr>
        <p:spPr>
          <a:xfrm rot="16200000">
            <a:off x="6548489" y="4366156"/>
            <a:ext cx="209016" cy="1471447"/>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Times New Roman" panose="02020603050405020304" pitchFamily="18" charset="0"/>
              <a:cs typeface="Times New Roman" panose="02020603050405020304" pitchFamily="18" charset="0"/>
            </a:endParaRPr>
          </a:p>
        </p:txBody>
      </p:sp>
      <p:sp>
        <p:nvSpPr>
          <p:cNvPr id="8" name="左大括弧 7"/>
          <p:cNvSpPr/>
          <p:nvPr/>
        </p:nvSpPr>
        <p:spPr>
          <a:xfrm rot="16200000">
            <a:off x="8298037" y="4366156"/>
            <a:ext cx="209016" cy="1471447"/>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Times New Roman" panose="02020603050405020304" pitchFamily="18" charset="0"/>
              <a:cs typeface="Times New Roman" panose="02020603050405020304" pitchFamily="18" charset="0"/>
            </a:endParaRPr>
          </a:p>
        </p:txBody>
      </p:sp>
      <p:sp>
        <p:nvSpPr>
          <p:cNvPr id="9" name="文字方塊 8"/>
          <p:cNvSpPr txBox="1"/>
          <p:nvPr/>
        </p:nvSpPr>
        <p:spPr>
          <a:xfrm>
            <a:off x="5189962" y="5251880"/>
            <a:ext cx="2615401" cy="307777"/>
          </a:xfrm>
          <a:prstGeom prst="rect">
            <a:avLst/>
          </a:prstGeom>
          <a:noFill/>
        </p:spPr>
        <p:txBody>
          <a:bodyPr wrap="square" rtlCol="0">
            <a:spAutoFit/>
          </a:bodyPr>
          <a:lstStyle/>
          <a:p>
            <a:pPr algn="ctr"/>
            <a:r>
              <a:rPr lang="en-US" altLang="zh-TW" sz="1400" dirty="0">
                <a:latin typeface="Times New Roman" panose="02020603050405020304" pitchFamily="18" charset="0"/>
                <a:cs typeface="Times New Roman" panose="02020603050405020304" pitchFamily="18" charset="0"/>
              </a:rPr>
              <a:t>Auto-regression Terms</a:t>
            </a:r>
            <a:endParaRPr lang="zh-TW" altLang="en-US" sz="1400" dirty="0">
              <a:latin typeface="Times New Roman" panose="02020603050405020304" pitchFamily="18" charset="0"/>
              <a:cs typeface="Times New Roman" panose="02020603050405020304" pitchFamily="18" charset="0"/>
            </a:endParaRPr>
          </a:p>
        </p:txBody>
      </p:sp>
      <p:sp>
        <p:nvSpPr>
          <p:cNvPr id="10" name="文字方塊 9"/>
          <p:cNvSpPr txBox="1"/>
          <p:nvPr/>
        </p:nvSpPr>
        <p:spPr>
          <a:xfrm>
            <a:off x="7310841" y="5251880"/>
            <a:ext cx="2615401" cy="307777"/>
          </a:xfrm>
          <a:prstGeom prst="rect">
            <a:avLst/>
          </a:prstGeom>
          <a:noFill/>
        </p:spPr>
        <p:txBody>
          <a:bodyPr wrap="square" rtlCol="0">
            <a:spAutoFit/>
          </a:bodyPr>
          <a:lstStyle/>
          <a:p>
            <a:pPr algn="ctr"/>
            <a:r>
              <a:rPr lang="en-US" altLang="zh-TW" sz="1400" dirty="0">
                <a:latin typeface="Times New Roman" panose="02020603050405020304" pitchFamily="18" charset="0"/>
                <a:cs typeface="Times New Roman" panose="02020603050405020304" pitchFamily="18" charset="0"/>
              </a:rPr>
              <a:t>Moving Average Terms</a:t>
            </a:r>
            <a:endParaRPr lang="zh-TW" altLang="en-US" sz="14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DB3C4402-AAEC-4729-A3BC-CF6762B1FBFD}"/>
              </a:ext>
            </a:extLst>
          </p:cNvPr>
          <p:cNvSpPr>
            <a:spLocks noGrp="1"/>
          </p:cNvSpPr>
          <p:nvPr>
            <p:ph type="sldNum" sz="quarter" idx="12"/>
          </p:nvPr>
        </p:nvSpPr>
        <p:spPr/>
        <p:txBody>
          <a:bodyPr/>
          <a:lstStyle/>
          <a:p>
            <a:fld id="{59E0E74B-BC82-44BF-A0FE-CEF171C425CC}" type="slidenum">
              <a:rPr lang="zh-TW" altLang="en-US" smtClean="0"/>
              <a:t>103</a:t>
            </a:fld>
            <a:endParaRPr lang="zh-TW" altLang="en-US"/>
          </a:p>
        </p:txBody>
      </p:sp>
    </p:spTree>
    <p:extLst>
      <p:ext uri="{BB962C8B-B14F-4D97-AF65-F5344CB8AC3E}">
        <p14:creationId xmlns:p14="http://schemas.microsoft.com/office/powerpoint/2010/main" val="35964779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19598BA1-1FC4-5FA8-708C-D18199EC4FFA}"/>
              </a:ext>
            </a:extLst>
          </p:cNvPr>
          <p:cNvSpPr>
            <a:spLocks noGrp="1"/>
          </p:cNvSpPr>
          <p:nvPr>
            <p:ph type="title"/>
          </p:nvPr>
        </p:nvSpPr>
        <p:spPr/>
        <p:txBody>
          <a:bodyPr>
            <a:normAutofit/>
          </a:bodyPr>
          <a:lstStyle/>
          <a:p>
            <a:r>
              <a:rPr lang="en-US" altLang="zh-TW" dirty="0"/>
              <a:t>Auto-regression Models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589212" y="2133600"/>
                <a:ext cx="8915400" cy="4937760"/>
              </a:xfrm>
            </p:spPr>
            <p:txBody>
              <a:bodyPr numCol="1">
                <a:normAutofit/>
              </a:bodyPr>
              <a:lstStyle/>
              <a:p>
                <a:pPr marL="0" indent="0">
                  <a:buNone/>
                </a:pPr>
                <a:endParaRPr lang="en-US" altLang="zh-TW" sz="3200" dirty="0">
                  <a:solidFill>
                    <a:schemeClr val="bg1"/>
                  </a:solidFill>
                </a:endParaRPr>
              </a:p>
              <a:p>
                <a:pPr marL="0" indent="0">
                  <a:buNone/>
                </a:pPr>
                <a:endParaRPr lang="en-US" altLang="zh-TW" sz="3200" dirty="0">
                  <a:solidFill>
                    <a:schemeClr val="bg1"/>
                  </a:solidFill>
                </a:endParaRPr>
              </a:p>
              <a:p>
                <a:pPr marL="0" indent="0">
                  <a:buNone/>
                </a:pPr>
                <a:endParaRPr lang="en-US" altLang="zh-TW" sz="1200" dirty="0"/>
              </a:p>
              <a:p>
                <a:pPr marL="0" indent="0">
                  <a:buNone/>
                </a:pPr>
                <a:endParaRPr lang="en-US" altLang="zh-TW" sz="800" dirty="0"/>
              </a:p>
              <a:p>
                <a:pPr marL="0" indent="0">
                  <a:buNone/>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𝑎</m:t>
                          </m:r>
                        </m:e>
                        <m:sub>
                          <m:r>
                            <a:rPr lang="en-US" altLang="zh-TW" sz="2400" i="1">
                              <a:latin typeface="Cambria Math" panose="02040503050406030204" pitchFamily="18" charset="0"/>
                            </a:rPr>
                            <m:t>𝑁</m:t>
                          </m:r>
                          <m:r>
                            <a:rPr lang="en-US" altLang="zh-TW" sz="2400" i="1">
                              <a:latin typeface="Cambria Math" panose="02040503050406030204" pitchFamily="18" charset="0"/>
                            </a:rPr>
                            <m:t>+1</m:t>
                          </m:r>
                        </m:sub>
                      </m:sSub>
                      <m:r>
                        <a:rPr lang="en-US" altLang="zh-TW" sz="2400" i="1">
                          <a:latin typeface="Cambria Math" panose="02040503050406030204" pitchFamily="18" charset="0"/>
                        </a:rPr>
                        <m:t>=</m:t>
                      </m:r>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𝑘</m:t>
                          </m:r>
                          <m:r>
                            <a:rPr lang="en-US" altLang="zh-TW" sz="2400" i="1">
                              <a:latin typeface="Cambria Math" panose="02040503050406030204" pitchFamily="18" charset="0"/>
                            </a:rPr>
                            <m:t>=0</m:t>
                          </m:r>
                        </m:sub>
                        <m:sup>
                          <m:r>
                            <a:rPr lang="en-US" altLang="zh-TW" sz="2400" i="1">
                              <a:latin typeface="Cambria Math" panose="02040503050406030204" pitchFamily="18" charset="0"/>
                            </a:rPr>
                            <m:t>𝐾</m:t>
                          </m:r>
                          <m:r>
                            <a:rPr lang="en-US" altLang="zh-TW" sz="2400" i="1">
                              <a:latin typeface="Cambria Math" panose="02040503050406030204" pitchFamily="18" charset="0"/>
                            </a:rPr>
                            <m:t>−1</m:t>
                          </m:r>
                        </m:sup>
                        <m:e>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𝑘</m:t>
                              </m:r>
                            </m:sub>
                          </m:sSub>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𝑎</m:t>
                              </m:r>
                            </m:e>
                            <m:sub>
                              <m:r>
                                <a:rPr lang="en-US" altLang="zh-TW" sz="2400" i="1">
                                  <a:latin typeface="Cambria Math" panose="02040503050406030204" pitchFamily="18" charset="0"/>
                                </a:rPr>
                                <m:t>𝑁</m:t>
                              </m:r>
                              <m:r>
                                <a:rPr lang="en-US" altLang="zh-TW" sz="2400" i="1">
                                  <a:latin typeface="Cambria Math" panose="02040503050406030204" pitchFamily="18" charset="0"/>
                                </a:rPr>
                                <m:t>−</m:t>
                              </m:r>
                              <m:r>
                                <a:rPr lang="en-US" altLang="zh-TW" sz="2400" i="1">
                                  <a:latin typeface="Cambria Math" panose="02040503050406030204" pitchFamily="18" charset="0"/>
                                </a:rPr>
                                <m:t>𝑘</m:t>
                              </m:r>
                            </m:sub>
                          </m:sSub>
                          <m:r>
                            <a:rPr lang="en-US" altLang="zh-TW" sz="2400" i="1">
                              <a:latin typeface="Cambria Math" panose="02040503050406030204" pitchFamily="18" charset="0"/>
                            </a:rPr>
                            <m:t>+</m:t>
                          </m:r>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𝑙</m:t>
                              </m:r>
                              <m:r>
                                <a:rPr lang="en-US" altLang="zh-TW" sz="2400" i="1">
                                  <a:latin typeface="Cambria Math" panose="02040503050406030204" pitchFamily="18" charset="0"/>
                                </a:rPr>
                                <m:t>=0</m:t>
                              </m:r>
                            </m:sub>
                            <m:sup>
                              <m:r>
                                <a:rPr lang="en-US" altLang="zh-TW" sz="2400" i="1">
                                  <a:latin typeface="Cambria Math" panose="02040503050406030204" pitchFamily="18" charset="0"/>
                                </a:rPr>
                                <m:t>𝐿</m:t>
                              </m:r>
                              <m:r>
                                <a:rPr lang="en-US" altLang="zh-TW" sz="2400" i="1">
                                  <a:latin typeface="Cambria Math" panose="02040503050406030204" pitchFamily="18" charset="0"/>
                                </a:rPr>
                                <m:t>−1</m:t>
                              </m:r>
                            </m:sup>
                            <m:e>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𝛽</m:t>
                                  </m:r>
                                </m:e>
                                <m:sub>
                                  <m:r>
                                    <a:rPr lang="en-US" altLang="zh-TW" sz="2400" i="1">
                                      <a:latin typeface="Cambria Math" panose="02040503050406030204" pitchFamily="18" charset="0"/>
                                    </a:rPr>
                                    <m:t>𝑙</m:t>
                                  </m:r>
                                </m:sub>
                              </m:sSub>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𝑏</m:t>
                                  </m:r>
                                </m:e>
                                <m:sub>
                                  <m:r>
                                    <a:rPr lang="en-US" altLang="zh-TW" sz="2400" i="1">
                                      <a:latin typeface="Cambria Math" panose="02040503050406030204" pitchFamily="18" charset="0"/>
                                    </a:rPr>
                                    <m:t>𝑁</m:t>
                                  </m:r>
                                  <m:r>
                                    <a:rPr lang="en-US" altLang="zh-TW" sz="2400" i="1">
                                      <a:latin typeface="Cambria Math" panose="02040503050406030204" pitchFamily="18" charset="0"/>
                                    </a:rPr>
                                    <m:t>−</m:t>
                                  </m:r>
                                  <m:r>
                                    <a:rPr lang="en-US" altLang="zh-TW" sz="2400" i="1">
                                      <a:latin typeface="Cambria Math" panose="02040503050406030204" pitchFamily="18" charset="0"/>
                                    </a:rPr>
                                    <m:t>𝑙</m:t>
                                  </m:r>
                                </m:sub>
                              </m:sSub>
                            </m:e>
                          </m:nary>
                        </m:e>
                      </m:nary>
                    </m:oMath>
                  </m:oMathPara>
                </a14:m>
                <a:endParaRPr lang="en-US" altLang="zh-TW" sz="2400" dirty="0"/>
              </a:p>
              <a:p>
                <a:pPr marL="0" indent="0">
                  <a:buNone/>
                </a:pPr>
                <a:endParaRPr lang="en-US" altLang="zh-TW" sz="800" dirty="0"/>
              </a:p>
              <a:p>
                <a:pPr marL="0" indent="0">
                  <a:buNone/>
                </a:pPr>
                <a:endParaRPr lang="en-US" altLang="zh-TW" sz="800" dirty="0"/>
              </a:p>
              <a:p>
                <a:pPr marL="0" indent="0">
                  <a:buNone/>
                </a:pPr>
                <a:endParaRPr lang="en-US" altLang="zh-TW" sz="500" dirty="0"/>
              </a:p>
              <a:p>
                <a:pPr marL="457200" lvl="1" indent="0" algn="ctr">
                  <a:buNone/>
                </a:pP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𝑘</m:t>
                        </m:r>
                      </m:sub>
                    </m:sSub>
                  </m:oMath>
                </a14:m>
                <a:r>
                  <a:rPr lang="en-US" altLang="zh-TW" dirty="0"/>
                  <a:t>: given starting sequence</a:t>
                </a:r>
              </a:p>
              <a:p>
                <a:pPr marL="457200" lvl="1" indent="0" algn="ctr">
                  <a:buNone/>
                </a:pP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𝑏</m:t>
                        </m:r>
                      </m:e>
                      <m:sub>
                        <m:r>
                          <a:rPr lang="en-US" altLang="zh-TW" i="1">
                            <a:latin typeface="Cambria Math" panose="02040503050406030204" pitchFamily="18" charset="0"/>
                          </a:rPr>
                          <m:t>𝑘</m:t>
                        </m:r>
                      </m:sub>
                    </m:sSub>
                  </m:oMath>
                </a14:m>
                <a:r>
                  <a:rPr lang="en-US" altLang="zh-TW" dirty="0"/>
                  <a:t>: randomly generated noise image</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589212" y="2133600"/>
                <a:ext cx="8915400" cy="4937760"/>
              </a:xfr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graphicFrame>
            <p:nvGraphicFramePr>
              <p:cNvPr id="2" name="表格 1"/>
              <p:cNvGraphicFramePr>
                <a:graphicFrameLocks noGrp="1"/>
              </p:cNvGraphicFramePr>
              <p:nvPr>
                <p:extLst>
                  <p:ext uri="{D42A27DB-BD31-4B8C-83A1-F6EECF244321}">
                    <p14:modId xmlns:p14="http://schemas.microsoft.com/office/powerpoint/2010/main" val="3163998532"/>
                  </p:ext>
                </p:extLst>
              </p:nvPr>
            </p:nvGraphicFramePr>
            <p:xfrm>
              <a:off x="3329676" y="1697594"/>
              <a:ext cx="2898228" cy="1828800"/>
            </p:xfrm>
            <a:graphic>
              <a:graphicData uri="http://schemas.openxmlformats.org/drawingml/2006/table">
                <a:tbl>
                  <a:tblPr firstRow="1" bandRow="1">
                    <a:tableStyleId>{5940675A-B579-460E-94D1-54222C63F5DA}</a:tableStyleId>
                  </a:tblPr>
                  <a:tblGrid>
                    <a:gridCol w="483038">
                      <a:extLst>
                        <a:ext uri="{9D8B030D-6E8A-4147-A177-3AD203B41FA5}">
                          <a16:colId xmlns:a16="http://schemas.microsoft.com/office/drawing/2014/main" val="20000"/>
                        </a:ext>
                      </a:extLst>
                    </a:gridCol>
                    <a:gridCol w="483038">
                      <a:extLst>
                        <a:ext uri="{9D8B030D-6E8A-4147-A177-3AD203B41FA5}">
                          <a16:colId xmlns:a16="http://schemas.microsoft.com/office/drawing/2014/main" val="20001"/>
                        </a:ext>
                      </a:extLst>
                    </a:gridCol>
                    <a:gridCol w="483038">
                      <a:extLst>
                        <a:ext uri="{9D8B030D-6E8A-4147-A177-3AD203B41FA5}">
                          <a16:colId xmlns:a16="http://schemas.microsoft.com/office/drawing/2014/main" val="20002"/>
                        </a:ext>
                      </a:extLst>
                    </a:gridCol>
                    <a:gridCol w="483038">
                      <a:extLst>
                        <a:ext uri="{9D8B030D-6E8A-4147-A177-3AD203B41FA5}">
                          <a16:colId xmlns:a16="http://schemas.microsoft.com/office/drawing/2014/main" val="20003"/>
                        </a:ext>
                      </a:extLst>
                    </a:gridCol>
                    <a:gridCol w="483038">
                      <a:extLst>
                        <a:ext uri="{9D8B030D-6E8A-4147-A177-3AD203B41FA5}">
                          <a16:colId xmlns:a16="http://schemas.microsoft.com/office/drawing/2014/main" val="20004"/>
                        </a:ext>
                      </a:extLst>
                    </a:gridCol>
                    <a:gridCol w="483038">
                      <a:extLst>
                        <a:ext uri="{9D8B030D-6E8A-4147-A177-3AD203B41FA5}">
                          <a16:colId xmlns:a16="http://schemas.microsoft.com/office/drawing/2014/main" val="20005"/>
                        </a:ext>
                      </a:extLst>
                    </a:gridCol>
                  </a:tblGrid>
                  <a:tr h="308654">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1</m:t>
                                    </m:r>
                                  </m:sub>
                                </m:sSub>
                              </m:oMath>
                            </m:oMathPara>
                          </a14:m>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2</m:t>
                                    </m:r>
                                  </m:sub>
                                </m:sSub>
                              </m:oMath>
                            </m:oMathPara>
                          </a14:m>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3</m:t>
                                    </m:r>
                                  </m:sub>
                                </m:sSub>
                              </m:oMath>
                            </m:oMathPara>
                          </a14:m>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4</m:t>
                                    </m:r>
                                  </m:sub>
                                </m:sSub>
                              </m:oMath>
                            </m:oMathPara>
                          </a14:m>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0"/>
                      </a:ext>
                    </a:extLst>
                  </a:tr>
                  <a:tr h="308654">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1"/>
                      </a:ext>
                    </a:extLst>
                  </a:tr>
                  <a:tr h="308654">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2"/>
                      </a:ext>
                    </a:extLst>
                  </a:tr>
                  <a:tr h="308654">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𝑛</m:t>
                                    </m:r>
                                  </m:sub>
                                </m:sSub>
                              </m:oMath>
                            </m:oMathPara>
                          </a14:m>
                          <a:endParaRPr lang="zh-TW" altLang="en-US" dirty="0"/>
                        </a:p>
                      </a:txBody>
                      <a:tcPr anchor="ctr"/>
                    </a:tc>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a:p>
                      </a:txBody>
                      <a:tcPr anchor="ctr"/>
                    </a:tc>
                    <a:extLst>
                      <a:ext uri="{0D108BD9-81ED-4DB2-BD59-A6C34878D82A}">
                        <a16:rowId xmlns:a16="http://schemas.microsoft.com/office/drawing/2014/main" val="10003"/>
                      </a:ext>
                    </a:extLst>
                  </a:tr>
                  <a:tr h="308654">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dirty="0"/>
                        </a:p>
                      </a:txBody>
                      <a:tcPr anchor="ctr"/>
                    </a:tc>
                    <a:extLst>
                      <a:ext uri="{0D108BD9-81ED-4DB2-BD59-A6C34878D82A}">
                        <a16:rowId xmlns:a16="http://schemas.microsoft.com/office/drawing/2014/main" val="10004"/>
                      </a:ext>
                    </a:extLst>
                  </a:tr>
                </a:tbl>
              </a:graphicData>
            </a:graphic>
          </p:graphicFrame>
        </mc:Choice>
        <mc:Fallback xmlns="">
          <p:graphicFrame>
            <p:nvGraphicFramePr>
              <p:cNvPr id="2" name="表格 1"/>
              <p:cNvGraphicFramePr>
                <a:graphicFrameLocks noGrp="1"/>
              </p:cNvGraphicFramePr>
              <p:nvPr>
                <p:extLst>
                  <p:ext uri="{D42A27DB-BD31-4B8C-83A1-F6EECF244321}">
                    <p14:modId xmlns:p14="http://schemas.microsoft.com/office/powerpoint/2010/main" val="3163998532"/>
                  </p:ext>
                </p:extLst>
              </p:nvPr>
            </p:nvGraphicFramePr>
            <p:xfrm>
              <a:off x="3329676" y="1697594"/>
              <a:ext cx="2898228" cy="1828800"/>
            </p:xfrm>
            <a:graphic>
              <a:graphicData uri="http://schemas.openxmlformats.org/drawingml/2006/table">
                <a:tbl>
                  <a:tblPr firstRow="1" bandRow="1">
                    <a:tableStyleId>{5940675A-B579-460E-94D1-54222C63F5DA}</a:tableStyleId>
                  </a:tblPr>
                  <a:tblGrid>
                    <a:gridCol w="483038">
                      <a:extLst>
                        <a:ext uri="{9D8B030D-6E8A-4147-A177-3AD203B41FA5}">
                          <a16:colId xmlns:a16="http://schemas.microsoft.com/office/drawing/2014/main" val="20000"/>
                        </a:ext>
                      </a:extLst>
                    </a:gridCol>
                    <a:gridCol w="483038">
                      <a:extLst>
                        <a:ext uri="{9D8B030D-6E8A-4147-A177-3AD203B41FA5}">
                          <a16:colId xmlns:a16="http://schemas.microsoft.com/office/drawing/2014/main" val="20001"/>
                        </a:ext>
                      </a:extLst>
                    </a:gridCol>
                    <a:gridCol w="483038">
                      <a:extLst>
                        <a:ext uri="{9D8B030D-6E8A-4147-A177-3AD203B41FA5}">
                          <a16:colId xmlns:a16="http://schemas.microsoft.com/office/drawing/2014/main" val="20002"/>
                        </a:ext>
                      </a:extLst>
                    </a:gridCol>
                    <a:gridCol w="483038">
                      <a:extLst>
                        <a:ext uri="{9D8B030D-6E8A-4147-A177-3AD203B41FA5}">
                          <a16:colId xmlns:a16="http://schemas.microsoft.com/office/drawing/2014/main" val="20003"/>
                        </a:ext>
                      </a:extLst>
                    </a:gridCol>
                    <a:gridCol w="483038">
                      <a:extLst>
                        <a:ext uri="{9D8B030D-6E8A-4147-A177-3AD203B41FA5}">
                          <a16:colId xmlns:a16="http://schemas.microsoft.com/office/drawing/2014/main" val="20004"/>
                        </a:ext>
                      </a:extLst>
                    </a:gridCol>
                    <a:gridCol w="483038">
                      <a:extLst>
                        <a:ext uri="{9D8B030D-6E8A-4147-A177-3AD203B41FA5}">
                          <a16:colId xmlns:a16="http://schemas.microsoft.com/office/drawing/2014/main" val="20005"/>
                        </a:ext>
                      </a:extLst>
                    </a:gridCol>
                  </a:tblGrid>
                  <a:tr h="365760">
                    <a:tc>
                      <a:txBody>
                        <a:bodyPr/>
                        <a:lstStyle/>
                        <a:p>
                          <a:endParaRPr lang="zh-TW"/>
                        </a:p>
                      </a:txBody>
                      <a:tcPr anchor="ctr">
                        <a:blipFill>
                          <a:blip r:embed="rId4"/>
                          <a:stretch>
                            <a:fillRect l="-1266" t="-8333" r="-505063" b="-405000"/>
                          </a:stretch>
                        </a:blipFill>
                      </a:tcPr>
                    </a:tc>
                    <a:tc>
                      <a:txBody>
                        <a:bodyPr/>
                        <a:lstStyle/>
                        <a:p>
                          <a:endParaRPr lang="zh-TW"/>
                        </a:p>
                      </a:txBody>
                      <a:tcPr anchor="ctr">
                        <a:blipFill>
                          <a:blip r:embed="rId4"/>
                          <a:stretch>
                            <a:fillRect l="-100000" t="-8333" r="-398750" b="-405000"/>
                          </a:stretch>
                        </a:blipFill>
                      </a:tcPr>
                    </a:tc>
                    <a:tc>
                      <a:txBody>
                        <a:bodyPr/>
                        <a:lstStyle/>
                        <a:p>
                          <a:endParaRPr lang="zh-TW"/>
                        </a:p>
                      </a:txBody>
                      <a:tcPr anchor="ctr">
                        <a:blipFill>
                          <a:blip r:embed="rId4"/>
                          <a:stretch>
                            <a:fillRect l="-202532" t="-8333" r="-303797" b="-405000"/>
                          </a:stretch>
                        </a:blipFill>
                      </a:tcPr>
                    </a:tc>
                    <a:tc>
                      <a:txBody>
                        <a:bodyPr/>
                        <a:lstStyle/>
                        <a:p>
                          <a:endParaRPr lang="zh-TW"/>
                        </a:p>
                      </a:txBody>
                      <a:tcPr anchor="ctr">
                        <a:blipFill>
                          <a:blip r:embed="rId4"/>
                          <a:stretch>
                            <a:fillRect l="-302532" t="-8333" r="-203797" b="-405000"/>
                          </a:stretch>
                        </a:blipFill>
                      </a:tcP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0"/>
                      </a:ext>
                    </a:extLst>
                  </a:tr>
                  <a:tr h="365760">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1"/>
                      </a:ext>
                    </a:extLst>
                  </a:tr>
                  <a:tr h="365760">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2"/>
                      </a:ext>
                    </a:extLst>
                  </a:tr>
                  <a:tr h="365760">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endParaRPr lang="zh-TW"/>
                        </a:p>
                      </a:txBody>
                      <a:tcPr anchor="ctr">
                        <a:blipFill>
                          <a:blip r:embed="rId4"/>
                          <a:stretch>
                            <a:fillRect l="-202532" t="-310000" r="-303797" b="-103333"/>
                          </a:stretch>
                        </a:blipFill>
                      </a:tcPr>
                    </a:tc>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a:p>
                      </a:txBody>
                      <a:tcPr anchor="ctr"/>
                    </a:tc>
                    <a:extLst>
                      <a:ext uri="{0D108BD9-81ED-4DB2-BD59-A6C34878D82A}">
                        <a16:rowId xmlns:a16="http://schemas.microsoft.com/office/drawing/2014/main" val="10003"/>
                      </a:ext>
                    </a:extLst>
                  </a:tr>
                  <a:tr h="365760">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dirty="0"/>
                        </a:p>
                      </a:txBody>
                      <a:tcPr anchor="ctr"/>
                    </a:tc>
                    <a:extLst>
                      <a:ext uri="{0D108BD9-81ED-4DB2-BD59-A6C34878D82A}">
                        <a16:rowId xmlns:a16="http://schemas.microsoft.com/office/drawing/2014/main" val="1000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表格 7"/>
              <p:cNvGraphicFramePr>
                <a:graphicFrameLocks noGrp="1"/>
              </p:cNvGraphicFramePr>
              <p:nvPr>
                <p:extLst>
                  <p:ext uri="{D42A27DB-BD31-4B8C-83A1-F6EECF244321}">
                    <p14:modId xmlns:p14="http://schemas.microsoft.com/office/powerpoint/2010/main" val="2761435764"/>
                  </p:ext>
                </p:extLst>
              </p:nvPr>
            </p:nvGraphicFramePr>
            <p:xfrm>
              <a:off x="7706998" y="1697594"/>
              <a:ext cx="2898228" cy="1828800"/>
            </p:xfrm>
            <a:graphic>
              <a:graphicData uri="http://schemas.openxmlformats.org/drawingml/2006/table">
                <a:tbl>
                  <a:tblPr firstRow="1" bandRow="1">
                    <a:tableStyleId>{5940675A-B579-460E-94D1-54222C63F5DA}</a:tableStyleId>
                  </a:tblPr>
                  <a:tblGrid>
                    <a:gridCol w="483038">
                      <a:extLst>
                        <a:ext uri="{9D8B030D-6E8A-4147-A177-3AD203B41FA5}">
                          <a16:colId xmlns:a16="http://schemas.microsoft.com/office/drawing/2014/main" val="20000"/>
                        </a:ext>
                      </a:extLst>
                    </a:gridCol>
                    <a:gridCol w="483038">
                      <a:extLst>
                        <a:ext uri="{9D8B030D-6E8A-4147-A177-3AD203B41FA5}">
                          <a16:colId xmlns:a16="http://schemas.microsoft.com/office/drawing/2014/main" val="20001"/>
                        </a:ext>
                      </a:extLst>
                    </a:gridCol>
                    <a:gridCol w="483038">
                      <a:extLst>
                        <a:ext uri="{9D8B030D-6E8A-4147-A177-3AD203B41FA5}">
                          <a16:colId xmlns:a16="http://schemas.microsoft.com/office/drawing/2014/main" val="20002"/>
                        </a:ext>
                      </a:extLst>
                    </a:gridCol>
                    <a:gridCol w="483038">
                      <a:extLst>
                        <a:ext uri="{9D8B030D-6E8A-4147-A177-3AD203B41FA5}">
                          <a16:colId xmlns:a16="http://schemas.microsoft.com/office/drawing/2014/main" val="20003"/>
                        </a:ext>
                      </a:extLst>
                    </a:gridCol>
                    <a:gridCol w="483038">
                      <a:extLst>
                        <a:ext uri="{9D8B030D-6E8A-4147-A177-3AD203B41FA5}">
                          <a16:colId xmlns:a16="http://schemas.microsoft.com/office/drawing/2014/main" val="20004"/>
                        </a:ext>
                      </a:extLst>
                    </a:gridCol>
                    <a:gridCol w="483038">
                      <a:extLst>
                        <a:ext uri="{9D8B030D-6E8A-4147-A177-3AD203B41FA5}">
                          <a16:colId xmlns:a16="http://schemas.microsoft.com/office/drawing/2014/main" val="20005"/>
                        </a:ext>
                      </a:extLst>
                    </a:gridCol>
                  </a:tblGrid>
                  <a:tr h="308654">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𝑏</m:t>
                                    </m:r>
                                  </m:e>
                                  <m:sub>
                                    <m:r>
                                      <a:rPr lang="en-US" altLang="zh-TW" b="0" i="1" smtClean="0">
                                        <a:latin typeface="Cambria Math" panose="02040503050406030204" pitchFamily="18" charset="0"/>
                                      </a:rPr>
                                      <m:t>1</m:t>
                                    </m:r>
                                  </m:sub>
                                </m:sSub>
                              </m:oMath>
                            </m:oMathPara>
                          </a14:m>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𝑏</m:t>
                                    </m:r>
                                  </m:e>
                                  <m:sub>
                                    <m:r>
                                      <a:rPr lang="en-US" altLang="zh-TW" b="0" i="1" smtClean="0">
                                        <a:latin typeface="Cambria Math" panose="02040503050406030204" pitchFamily="18" charset="0"/>
                                      </a:rPr>
                                      <m:t>2</m:t>
                                    </m:r>
                                  </m:sub>
                                </m:sSub>
                              </m:oMath>
                            </m:oMathPara>
                          </a14:m>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𝑏</m:t>
                                    </m:r>
                                  </m:e>
                                  <m:sub>
                                    <m:r>
                                      <a:rPr lang="en-US" altLang="zh-TW" b="0" i="1" smtClean="0">
                                        <a:latin typeface="Cambria Math" panose="02040503050406030204" pitchFamily="18" charset="0"/>
                                      </a:rPr>
                                      <m:t>3</m:t>
                                    </m:r>
                                  </m:sub>
                                </m:sSub>
                              </m:oMath>
                            </m:oMathPara>
                          </a14:m>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𝑏</m:t>
                                    </m:r>
                                  </m:e>
                                  <m:sub>
                                    <m:r>
                                      <a:rPr lang="en-US" altLang="zh-TW" b="0" i="1" smtClean="0">
                                        <a:latin typeface="Cambria Math" panose="02040503050406030204" pitchFamily="18" charset="0"/>
                                      </a:rPr>
                                      <m:t>4</m:t>
                                    </m:r>
                                  </m:sub>
                                </m:sSub>
                              </m:oMath>
                            </m:oMathPara>
                          </a14:m>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0"/>
                      </a:ext>
                    </a:extLst>
                  </a:tr>
                  <a:tr h="308654">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1"/>
                      </a:ext>
                    </a:extLst>
                  </a:tr>
                  <a:tr h="308654">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2"/>
                      </a:ext>
                    </a:extLst>
                  </a:tr>
                  <a:tr h="308654">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𝑏</m:t>
                                    </m:r>
                                  </m:e>
                                  <m:sub>
                                    <m:r>
                                      <a:rPr lang="en-US" altLang="zh-TW" b="0" i="1" smtClean="0">
                                        <a:latin typeface="Cambria Math" panose="02040503050406030204" pitchFamily="18" charset="0"/>
                                      </a:rPr>
                                      <m:t>𝑛</m:t>
                                    </m:r>
                                  </m:sub>
                                </m:sSub>
                              </m:oMath>
                            </m:oMathPara>
                          </a14:m>
                          <a:endParaRPr lang="zh-TW" altLang="en-US" dirty="0"/>
                        </a:p>
                      </a:txBody>
                      <a:tcPr anchor="ctr"/>
                    </a:tc>
                    <a:tc>
                      <a:txBody>
                        <a:bodyPr/>
                        <a:lstStyle/>
                        <a:p>
                          <a:pPr algn="ctr"/>
                          <a:endParaRPr lang="zh-TW" altLang="en-US" dirty="0"/>
                        </a:p>
                      </a:txBody>
                      <a:tcPr anchor="ctr"/>
                    </a:tc>
                    <a:tc>
                      <a:txBody>
                        <a:bodyPr/>
                        <a:lstStyle/>
                        <a:p>
                          <a:pPr algn="ctr"/>
                          <a:endParaRPr lang="zh-TW" altLang="en-US"/>
                        </a:p>
                      </a:txBody>
                      <a:tcPr anchor="ctr"/>
                    </a:tc>
                    <a:tc>
                      <a:txBody>
                        <a:bodyPr/>
                        <a:lstStyle/>
                        <a:p>
                          <a:pPr algn="ctr"/>
                          <a:endParaRPr lang="zh-TW" altLang="en-US"/>
                        </a:p>
                      </a:txBody>
                      <a:tcPr anchor="ctr"/>
                    </a:tc>
                    <a:extLst>
                      <a:ext uri="{0D108BD9-81ED-4DB2-BD59-A6C34878D82A}">
                        <a16:rowId xmlns:a16="http://schemas.microsoft.com/office/drawing/2014/main" val="10003"/>
                      </a:ext>
                    </a:extLst>
                  </a:tr>
                  <a:tr h="308654">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dirty="0"/>
                        </a:p>
                      </a:txBody>
                      <a:tcPr anchor="ctr"/>
                    </a:tc>
                    <a:extLst>
                      <a:ext uri="{0D108BD9-81ED-4DB2-BD59-A6C34878D82A}">
                        <a16:rowId xmlns:a16="http://schemas.microsoft.com/office/drawing/2014/main" val="10004"/>
                      </a:ext>
                    </a:extLst>
                  </a:tr>
                </a:tbl>
              </a:graphicData>
            </a:graphic>
          </p:graphicFrame>
        </mc:Choice>
        <mc:Fallback xmlns="">
          <p:graphicFrame>
            <p:nvGraphicFramePr>
              <p:cNvPr id="8" name="表格 7"/>
              <p:cNvGraphicFramePr>
                <a:graphicFrameLocks noGrp="1"/>
              </p:cNvGraphicFramePr>
              <p:nvPr>
                <p:extLst>
                  <p:ext uri="{D42A27DB-BD31-4B8C-83A1-F6EECF244321}">
                    <p14:modId xmlns:p14="http://schemas.microsoft.com/office/powerpoint/2010/main" val="2761435764"/>
                  </p:ext>
                </p:extLst>
              </p:nvPr>
            </p:nvGraphicFramePr>
            <p:xfrm>
              <a:off x="7706998" y="1697594"/>
              <a:ext cx="2898228" cy="1828800"/>
            </p:xfrm>
            <a:graphic>
              <a:graphicData uri="http://schemas.openxmlformats.org/drawingml/2006/table">
                <a:tbl>
                  <a:tblPr firstRow="1" bandRow="1">
                    <a:tableStyleId>{5940675A-B579-460E-94D1-54222C63F5DA}</a:tableStyleId>
                  </a:tblPr>
                  <a:tblGrid>
                    <a:gridCol w="483038">
                      <a:extLst>
                        <a:ext uri="{9D8B030D-6E8A-4147-A177-3AD203B41FA5}">
                          <a16:colId xmlns:a16="http://schemas.microsoft.com/office/drawing/2014/main" val="20000"/>
                        </a:ext>
                      </a:extLst>
                    </a:gridCol>
                    <a:gridCol w="483038">
                      <a:extLst>
                        <a:ext uri="{9D8B030D-6E8A-4147-A177-3AD203B41FA5}">
                          <a16:colId xmlns:a16="http://schemas.microsoft.com/office/drawing/2014/main" val="20001"/>
                        </a:ext>
                      </a:extLst>
                    </a:gridCol>
                    <a:gridCol w="483038">
                      <a:extLst>
                        <a:ext uri="{9D8B030D-6E8A-4147-A177-3AD203B41FA5}">
                          <a16:colId xmlns:a16="http://schemas.microsoft.com/office/drawing/2014/main" val="20002"/>
                        </a:ext>
                      </a:extLst>
                    </a:gridCol>
                    <a:gridCol w="483038">
                      <a:extLst>
                        <a:ext uri="{9D8B030D-6E8A-4147-A177-3AD203B41FA5}">
                          <a16:colId xmlns:a16="http://schemas.microsoft.com/office/drawing/2014/main" val="20003"/>
                        </a:ext>
                      </a:extLst>
                    </a:gridCol>
                    <a:gridCol w="483038">
                      <a:extLst>
                        <a:ext uri="{9D8B030D-6E8A-4147-A177-3AD203B41FA5}">
                          <a16:colId xmlns:a16="http://schemas.microsoft.com/office/drawing/2014/main" val="20004"/>
                        </a:ext>
                      </a:extLst>
                    </a:gridCol>
                    <a:gridCol w="483038">
                      <a:extLst>
                        <a:ext uri="{9D8B030D-6E8A-4147-A177-3AD203B41FA5}">
                          <a16:colId xmlns:a16="http://schemas.microsoft.com/office/drawing/2014/main" val="20005"/>
                        </a:ext>
                      </a:extLst>
                    </a:gridCol>
                  </a:tblGrid>
                  <a:tr h="365760">
                    <a:tc>
                      <a:txBody>
                        <a:bodyPr/>
                        <a:lstStyle/>
                        <a:p>
                          <a:endParaRPr lang="zh-TW"/>
                        </a:p>
                      </a:txBody>
                      <a:tcPr anchor="ctr">
                        <a:blipFill>
                          <a:blip r:embed="rId5"/>
                          <a:stretch>
                            <a:fillRect l="-1266" t="-8333" r="-505063" b="-405000"/>
                          </a:stretch>
                        </a:blipFill>
                      </a:tcPr>
                    </a:tc>
                    <a:tc>
                      <a:txBody>
                        <a:bodyPr/>
                        <a:lstStyle/>
                        <a:p>
                          <a:endParaRPr lang="zh-TW"/>
                        </a:p>
                      </a:txBody>
                      <a:tcPr anchor="ctr">
                        <a:blipFill>
                          <a:blip r:embed="rId5"/>
                          <a:stretch>
                            <a:fillRect l="-100000" t="-8333" r="-398750" b="-405000"/>
                          </a:stretch>
                        </a:blipFill>
                      </a:tcPr>
                    </a:tc>
                    <a:tc>
                      <a:txBody>
                        <a:bodyPr/>
                        <a:lstStyle/>
                        <a:p>
                          <a:endParaRPr lang="zh-TW"/>
                        </a:p>
                      </a:txBody>
                      <a:tcPr anchor="ctr">
                        <a:blipFill>
                          <a:blip r:embed="rId5"/>
                          <a:stretch>
                            <a:fillRect l="-202532" t="-8333" r="-303797" b="-405000"/>
                          </a:stretch>
                        </a:blipFill>
                      </a:tcPr>
                    </a:tc>
                    <a:tc>
                      <a:txBody>
                        <a:bodyPr/>
                        <a:lstStyle/>
                        <a:p>
                          <a:endParaRPr lang="zh-TW"/>
                        </a:p>
                      </a:txBody>
                      <a:tcPr anchor="ctr">
                        <a:blipFill>
                          <a:blip r:embed="rId5"/>
                          <a:stretch>
                            <a:fillRect l="-302532" t="-8333" r="-203797" b="-405000"/>
                          </a:stretch>
                        </a:blipFill>
                      </a:tcP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0"/>
                      </a:ext>
                    </a:extLst>
                  </a:tr>
                  <a:tr h="365760">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1"/>
                      </a:ext>
                    </a:extLst>
                  </a:tr>
                  <a:tr h="365760">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2"/>
                      </a:ext>
                    </a:extLst>
                  </a:tr>
                  <a:tr h="365760">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endParaRPr lang="zh-TW"/>
                        </a:p>
                      </a:txBody>
                      <a:tcPr anchor="ctr">
                        <a:blipFill>
                          <a:blip r:embed="rId5"/>
                          <a:stretch>
                            <a:fillRect l="-202532" t="-310000" r="-303797" b="-103333"/>
                          </a:stretch>
                        </a:blipFill>
                      </a:tcPr>
                    </a:tc>
                    <a:tc>
                      <a:txBody>
                        <a:bodyPr/>
                        <a:lstStyle/>
                        <a:p>
                          <a:pPr algn="ctr"/>
                          <a:endParaRPr lang="zh-TW" altLang="en-US" dirty="0"/>
                        </a:p>
                      </a:txBody>
                      <a:tcPr anchor="ctr"/>
                    </a:tc>
                    <a:tc>
                      <a:txBody>
                        <a:bodyPr/>
                        <a:lstStyle/>
                        <a:p>
                          <a:pPr algn="ctr"/>
                          <a:endParaRPr lang="zh-TW" altLang="en-US"/>
                        </a:p>
                      </a:txBody>
                      <a:tcPr anchor="ctr"/>
                    </a:tc>
                    <a:tc>
                      <a:txBody>
                        <a:bodyPr/>
                        <a:lstStyle/>
                        <a:p>
                          <a:pPr algn="ctr"/>
                          <a:endParaRPr lang="zh-TW" altLang="en-US"/>
                        </a:p>
                      </a:txBody>
                      <a:tcPr anchor="ctr"/>
                    </a:tc>
                    <a:extLst>
                      <a:ext uri="{0D108BD9-81ED-4DB2-BD59-A6C34878D82A}">
                        <a16:rowId xmlns:a16="http://schemas.microsoft.com/office/drawing/2014/main" val="10003"/>
                      </a:ext>
                    </a:extLst>
                  </a:tr>
                  <a:tr h="365760">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dirty="0"/>
                        </a:p>
                      </a:txBody>
                      <a:tcPr anchor="ctr"/>
                    </a:tc>
                    <a:extLst>
                      <a:ext uri="{0D108BD9-81ED-4DB2-BD59-A6C34878D82A}">
                        <a16:rowId xmlns:a16="http://schemas.microsoft.com/office/drawing/2014/main" val="10004"/>
                      </a:ext>
                    </a:extLst>
                  </a:tr>
                </a:tbl>
              </a:graphicData>
            </a:graphic>
          </p:graphicFrame>
        </mc:Fallback>
      </mc:AlternateContent>
      <p:sp>
        <p:nvSpPr>
          <p:cNvPr id="10" name="左大括弧 9"/>
          <p:cNvSpPr/>
          <p:nvPr/>
        </p:nvSpPr>
        <p:spPr>
          <a:xfrm rot="16200000">
            <a:off x="6441363" y="4266131"/>
            <a:ext cx="209016" cy="1471447"/>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Times New Roman" panose="02020603050405020304" pitchFamily="18" charset="0"/>
              <a:cs typeface="Times New Roman" panose="02020603050405020304" pitchFamily="18" charset="0"/>
            </a:endParaRPr>
          </a:p>
        </p:txBody>
      </p:sp>
      <p:sp>
        <p:nvSpPr>
          <p:cNvPr id="11" name="左大括弧 10"/>
          <p:cNvSpPr/>
          <p:nvPr/>
        </p:nvSpPr>
        <p:spPr>
          <a:xfrm rot="16200000">
            <a:off x="8195513" y="4258289"/>
            <a:ext cx="209016" cy="1471447"/>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Times New Roman" panose="02020603050405020304" pitchFamily="18" charset="0"/>
              <a:cs typeface="Times New Roman" panose="02020603050405020304" pitchFamily="18" charset="0"/>
            </a:endParaRPr>
          </a:p>
        </p:txBody>
      </p:sp>
      <p:sp>
        <p:nvSpPr>
          <p:cNvPr id="12" name="文字方塊 11"/>
          <p:cNvSpPr txBox="1"/>
          <p:nvPr/>
        </p:nvSpPr>
        <p:spPr>
          <a:xfrm>
            <a:off x="5080511" y="5157511"/>
            <a:ext cx="2615401" cy="307777"/>
          </a:xfrm>
          <a:prstGeom prst="rect">
            <a:avLst/>
          </a:prstGeom>
          <a:noFill/>
        </p:spPr>
        <p:txBody>
          <a:bodyPr wrap="square" rtlCol="0">
            <a:spAutoFit/>
          </a:bodyPr>
          <a:lstStyle/>
          <a:p>
            <a:pPr algn="ctr"/>
            <a:r>
              <a:rPr lang="en-US" altLang="zh-TW" sz="1400" dirty="0">
                <a:latin typeface="Times New Roman" panose="02020603050405020304" pitchFamily="18" charset="0"/>
                <a:cs typeface="Times New Roman" panose="02020603050405020304" pitchFamily="18" charset="0"/>
              </a:rPr>
              <a:t>Auto-regression Terms</a:t>
            </a:r>
            <a:endParaRPr lang="zh-TW" altLang="en-US" sz="1400" dirty="0">
              <a:latin typeface="Times New Roman" panose="02020603050405020304" pitchFamily="18" charset="0"/>
              <a:cs typeface="Times New Roman" panose="02020603050405020304" pitchFamily="18" charset="0"/>
            </a:endParaRPr>
          </a:p>
        </p:txBody>
      </p:sp>
      <p:sp>
        <p:nvSpPr>
          <p:cNvPr id="13" name="文字方塊 12"/>
          <p:cNvSpPr txBox="1"/>
          <p:nvPr/>
        </p:nvSpPr>
        <p:spPr>
          <a:xfrm>
            <a:off x="7142098" y="5157511"/>
            <a:ext cx="2615401" cy="307777"/>
          </a:xfrm>
          <a:prstGeom prst="rect">
            <a:avLst/>
          </a:prstGeom>
          <a:noFill/>
        </p:spPr>
        <p:txBody>
          <a:bodyPr wrap="square" rtlCol="0">
            <a:spAutoFit/>
          </a:bodyPr>
          <a:lstStyle/>
          <a:p>
            <a:pPr algn="ctr"/>
            <a:r>
              <a:rPr lang="en-US" altLang="zh-TW" sz="1400" dirty="0">
                <a:latin typeface="Times New Roman" panose="02020603050405020304" pitchFamily="18" charset="0"/>
                <a:cs typeface="Times New Roman" panose="02020603050405020304" pitchFamily="18" charset="0"/>
              </a:rPr>
              <a:t>Moving Average Terms</a:t>
            </a:r>
            <a:endParaRPr lang="zh-TW" altLang="en-US" sz="14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373D8F49-A014-4757-8066-7B2C1DBC6E2D}"/>
              </a:ext>
            </a:extLst>
          </p:cNvPr>
          <p:cNvSpPr>
            <a:spLocks noGrp="1"/>
          </p:cNvSpPr>
          <p:nvPr>
            <p:ph type="sldNum" sz="quarter" idx="12"/>
          </p:nvPr>
        </p:nvSpPr>
        <p:spPr/>
        <p:txBody>
          <a:bodyPr/>
          <a:lstStyle/>
          <a:p>
            <a:fld id="{59E0E74B-BC82-44BF-A0FE-CEF171C425CC}" type="slidenum">
              <a:rPr lang="zh-TW" altLang="en-US" smtClean="0"/>
              <a:t>104</a:t>
            </a:fld>
            <a:endParaRPr lang="zh-TW" altLang="en-US"/>
          </a:p>
        </p:txBody>
      </p:sp>
    </p:spTree>
    <p:extLst>
      <p:ext uri="{BB962C8B-B14F-4D97-AF65-F5344CB8AC3E}">
        <p14:creationId xmlns:p14="http://schemas.microsoft.com/office/powerpoint/2010/main" val="15190485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
            <a:extLst>
              <a:ext uri="{FF2B5EF4-FFF2-40B4-BE49-F238E27FC236}">
                <a16:creationId xmlns:a16="http://schemas.microsoft.com/office/drawing/2014/main" id="{AC0027AB-0225-D2E7-C8CE-DF7198587E91}"/>
              </a:ext>
            </a:extLst>
          </p:cNvPr>
          <p:cNvSpPr>
            <a:spLocks noGrp="1"/>
          </p:cNvSpPr>
          <p:nvPr>
            <p:ph type="title"/>
          </p:nvPr>
        </p:nvSpPr>
        <p:spPr/>
        <p:txBody>
          <a:bodyPr>
            <a:normAutofit/>
          </a:bodyPr>
          <a:lstStyle/>
          <a:p>
            <a:r>
              <a:rPr lang="en-US" altLang="zh-TW" dirty="0"/>
              <a:t>Auto-regression Models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589212" y="2133600"/>
                <a:ext cx="8915400" cy="4724400"/>
              </a:xfrm>
            </p:spPr>
            <p:txBody>
              <a:bodyPr numCol="1">
                <a:normAutofit/>
              </a:bodyPr>
              <a:lstStyle/>
              <a:p>
                <a:r>
                  <a:rPr lang="en-US" altLang="zh-TW" sz="3200" dirty="0"/>
                  <a:t>Two-dimensional auto-regression model:</a:t>
                </a:r>
              </a:p>
              <a:p>
                <a:pPr marL="0" indent="0">
                  <a:buNone/>
                </a:pPr>
                <a:endParaRPr lang="en-US" altLang="zh-TW" sz="800" dirty="0"/>
              </a:p>
              <a:p>
                <a:pPr marL="0" indent="0">
                  <a:buNone/>
                </a:pPr>
                <a14:m>
                  <m:oMathPara xmlns:m="http://schemas.openxmlformats.org/officeDocument/2006/math">
                    <m:oMathParaPr>
                      <m:jc m:val="centerGroup"/>
                    </m:oMathParaPr>
                    <m:oMath xmlns:m="http://schemas.openxmlformats.org/officeDocument/2006/math">
                      <m:r>
                        <a:rPr lang="en-US" altLang="zh-TW" sz="2000" i="1">
                          <a:latin typeface="Cambria Math" panose="02040503050406030204" pitchFamily="18" charset="0"/>
                        </a:rPr>
                        <m:t>𝑎</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𝑗</m:t>
                          </m:r>
                        </m:e>
                      </m:d>
                      <m:r>
                        <a:rPr lang="en-US" altLang="zh-TW" sz="2000" i="1">
                          <a:latin typeface="Cambria Math" panose="02040503050406030204" pitchFamily="18" charset="0"/>
                        </a:rPr>
                        <m:t>=</m:t>
                      </m:r>
                      <m:nary>
                        <m:naryPr>
                          <m:chr m:val="∑"/>
                          <m:supHide m:val="on"/>
                          <m:ctrlPr>
                            <a:rPr lang="en-US" altLang="zh-TW" sz="2000" i="1">
                              <a:latin typeface="Cambria Math" panose="02040503050406030204" pitchFamily="18" charset="0"/>
                            </a:rPr>
                          </m:ctrlPr>
                        </m:naryPr>
                        <m:sub>
                          <m:d>
                            <m:dPr>
                              <m:ctrlPr>
                                <a:rPr lang="en-US" altLang="zh-TW" sz="2000" i="1">
                                  <a:latin typeface="Cambria Math" panose="02040503050406030204" pitchFamily="18" charset="0"/>
                                </a:rPr>
                              </m:ctrlPr>
                            </m:dPr>
                            <m:e>
                              <m:r>
                                <m:rPr>
                                  <m:brk m:alnAt="7"/>
                                </m:rPr>
                                <a:rPr lang="en-US" altLang="zh-TW" sz="2000" i="1">
                                  <a:latin typeface="Cambria Math" panose="02040503050406030204" pitchFamily="18" charset="0"/>
                                </a:rPr>
                                <m:t>𝑘</m:t>
                              </m:r>
                              <m:r>
                                <a:rPr lang="en-US" altLang="zh-TW" sz="2000" i="1">
                                  <a:latin typeface="Cambria Math" panose="02040503050406030204" pitchFamily="18" charset="0"/>
                                </a:rPr>
                                <m:t>,</m:t>
                              </m:r>
                              <m:r>
                                <a:rPr lang="en-US" altLang="zh-TW" sz="2000" i="1">
                                  <a:latin typeface="Cambria Math" panose="02040503050406030204" pitchFamily="18" charset="0"/>
                                </a:rPr>
                                <m:t>𝑙</m:t>
                              </m:r>
                            </m:e>
                          </m:d>
                          <m:r>
                            <m:rPr>
                              <m:brk m:alnAt="7"/>
                            </m:rP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𝑁</m:t>
                          </m:r>
                          <m:d>
                            <m:dPr>
                              <m:ctrlPr>
                                <a:rPr lang="en-US" altLang="zh-TW" sz="2000" i="1">
                                  <a:latin typeface="Cambria Math" panose="02040503050406030204" pitchFamily="18" charset="0"/>
                                  <a:ea typeface="Cambria Math" panose="02040503050406030204" pitchFamily="18" charset="0"/>
                                </a:rPr>
                              </m:ctrlPr>
                            </m:dPr>
                            <m:e>
                              <m:r>
                                <m:rPr>
                                  <m:brk m:alnAt="7"/>
                                </m:rPr>
                                <a:rPr lang="en-US" altLang="zh-TW" sz="2000" i="1">
                                  <a:latin typeface="Cambria Math" panose="02040503050406030204" pitchFamily="18" charset="0"/>
                                  <a:ea typeface="Cambria Math" panose="02040503050406030204" pitchFamily="18" charset="0"/>
                                </a:rPr>
                                <m:t>𝑖</m:t>
                              </m:r>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𝑗</m:t>
                              </m:r>
                            </m:e>
                          </m:d>
                        </m:sub>
                        <m:sup/>
                        <m:e>
                          <m:r>
                            <a:rPr lang="zh-TW" altLang="en-US" sz="2000" i="1">
                              <a:latin typeface="Cambria Math" panose="02040503050406030204" pitchFamily="18" charset="0"/>
                            </a:rPr>
                            <m:t>𝛼</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𝑘</m:t>
                              </m:r>
                              <m:r>
                                <a:rPr lang="en-US" altLang="zh-TW" sz="2000" i="1">
                                  <a:latin typeface="Cambria Math" panose="02040503050406030204" pitchFamily="18" charset="0"/>
                                </a:rPr>
                                <m:t>,</m:t>
                              </m:r>
                              <m:r>
                                <a:rPr lang="en-US" altLang="zh-TW" sz="2000" i="1">
                                  <a:latin typeface="Cambria Math" panose="02040503050406030204" pitchFamily="18" charset="0"/>
                                </a:rPr>
                                <m:t>𝑗</m:t>
                              </m:r>
                              <m:r>
                                <a:rPr lang="en-US" altLang="zh-TW" sz="2000" i="1">
                                  <a:latin typeface="Cambria Math" panose="02040503050406030204" pitchFamily="18" charset="0"/>
                                </a:rPr>
                                <m:t>−</m:t>
                              </m:r>
                              <m:r>
                                <a:rPr lang="en-US" altLang="zh-TW" sz="2000" i="1">
                                  <a:latin typeface="Cambria Math" panose="02040503050406030204" pitchFamily="18" charset="0"/>
                                </a:rPr>
                                <m:t>𝑙</m:t>
                              </m:r>
                            </m:e>
                          </m:d>
                          <m:r>
                            <a:rPr lang="en-US" altLang="zh-TW" sz="2000" i="1">
                              <a:latin typeface="Cambria Math" panose="02040503050406030204" pitchFamily="18" charset="0"/>
                            </a:rPr>
                            <m:t>𝑎</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𝑘</m:t>
                              </m:r>
                              <m:r>
                                <a:rPr lang="en-US" altLang="zh-TW" sz="2000" i="1">
                                  <a:latin typeface="Cambria Math" panose="02040503050406030204" pitchFamily="18" charset="0"/>
                                </a:rPr>
                                <m:t>,</m:t>
                              </m:r>
                              <m:r>
                                <a:rPr lang="en-US" altLang="zh-TW" sz="2000" i="1">
                                  <a:latin typeface="Cambria Math" panose="02040503050406030204" pitchFamily="18" charset="0"/>
                                </a:rPr>
                                <m:t>𝑙</m:t>
                              </m:r>
                            </m:e>
                          </m:d>
                        </m:e>
                      </m:nary>
                      <m:r>
                        <a:rPr lang="en-US" altLang="zh-TW" sz="2000" i="1">
                          <a:latin typeface="Cambria Math" panose="02040503050406030204" pitchFamily="18" charset="0"/>
                        </a:rPr>
                        <m:t>+</m:t>
                      </m:r>
                      <m:nary>
                        <m:naryPr>
                          <m:chr m:val="∑"/>
                          <m:supHide m:val="on"/>
                          <m:ctrlPr>
                            <a:rPr lang="en-US" altLang="zh-TW" sz="2000" i="1">
                              <a:latin typeface="Cambria Math" panose="02040503050406030204" pitchFamily="18" charset="0"/>
                            </a:rPr>
                          </m:ctrlPr>
                        </m:naryPr>
                        <m:sub>
                          <m:d>
                            <m:dPr>
                              <m:ctrlPr>
                                <a:rPr lang="en-US" altLang="zh-TW" sz="2000" i="1">
                                  <a:latin typeface="Cambria Math" panose="02040503050406030204" pitchFamily="18" charset="0"/>
                                </a:rPr>
                              </m:ctrlPr>
                            </m:dPr>
                            <m:e>
                              <m:r>
                                <m:rPr>
                                  <m:brk m:alnAt="7"/>
                                </m:rPr>
                                <a:rPr lang="en-US" altLang="zh-TW" sz="2000" i="1">
                                  <a:latin typeface="Cambria Math" panose="02040503050406030204" pitchFamily="18" charset="0"/>
                                </a:rPr>
                                <m:t>𝑘</m:t>
                              </m:r>
                              <m:r>
                                <a:rPr lang="en-US" altLang="zh-TW" sz="2000" i="1">
                                  <a:latin typeface="Cambria Math" panose="02040503050406030204" pitchFamily="18" charset="0"/>
                                </a:rPr>
                                <m:t>,</m:t>
                              </m:r>
                              <m:r>
                                <a:rPr lang="en-US" altLang="zh-TW" sz="2000" i="1">
                                  <a:latin typeface="Cambria Math" panose="02040503050406030204" pitchFamily="18" charset="0"/>
                                </a:rPr>
                                <m:t>𝑙</m:t>
                              </m:r>
                            </m:e>
                          </m:d>
                          <m:r>
                            <m:rPr>
                              <m:brk m:alnAt="7"/>
                            </m:rP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𝑁</m:t>
                          </m:r>
                          <m:d>
                            <m:dPr>
                              <m:ctrlPr>
                                <a:rPr lang="en-US" altLang="zh-TW" sz="2000" i="1">
                                  <a:latin typeface="Cambria Math" panose="02040503050406030204" pitchFamily="18" charset="0"/>
                                  <a:ea typeface="Cambria Math" panose="02040503050406030204" pitchFamily="18" charset="0"/>
                                </a:rPr>
                              </m:ctrlPr>
                            </m:dPr>
                            <m:e>
                              <m:r>
                                <m:rPr>
                                  <m:brk m:alnAt="7"/>
                                </m:rPr>
                                <a:rPr lang="en-US" altLang="zh-TW" sz="2000" i="1">
                                  <a:latin typeface="Cambria Math" panose="02040503050406030204" pitchFamily="18" charset="0"/>
                                  <a:ea typeface="Cambria Math" panose="02040503050406030204" pitchFamily="18" charset="0"/>
                                </a:rPr>
                                <m:t>𝑖</m:t>
                              </m:r>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𝑗</m:t>
                              </m:r>
                            </m:e>
                          </m:d>
                        </m:sub>
                        <m:sup/>
                        <m:e>
                          <m:r>
                            <a:rPr lang="zh-TW" altLang="en-US" sz="2000" i="1">
                              <a:latin typeface="Cambria Math" panose="02040503050406030204" pitchFamily="18" charset="0"/>
                            </a:rPr>
                            <m:t>𝛽</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𝑘</m:t>
                              </m:r>
                              <m:r>
                                <a:rPr lang="en-US" altLang="zh-TW" sz="2000" i="1">
                                  <a:latin typeface="Cambria Math" panose="02040503050406030204" pitchFamily="18" charset="0"/>
                                </a:rPr>
                                <m:t>,</m:t>
                              </m:r>
                              <m:r>
                                <a:rPr lang="en-US" altLang="zh-TW" sz="2000" i="1">
                                  <a:latin typeface="Cambria Math" panose="02040503050406030204" pitchFamily="18" charset="0"/>
                                </a:rPr>
                                <m:t>𝑗</m:t>
                              </m:r>
                              <m:r>
                                <a:rPr lang="en-US" altLang="zh-TW" sz="2000" i="1">
                                  <a:latin typeface="Cambria Math" panose="02040503050406030204" pitchFamily="18" charset="0"/>
                                </a:rPr>
                                <m:t>−</m:t>
                              </m:r>
                              <m:r>
                                <a:rPr lang="en-US" altLang="zh-TW" sz="2000" i="1">
                                  <a:latin typeface="Cambria Math" panose="02040503050406030204" pitchFamily="18" charset="0"/>
                                </a:rPr>
                                <m:t>𝑙</m:t>
                              </m:r>
                            </m:e>
                          </m:d>
                          <m:r>
                            <a:rPr lang="en-US" altLang="zh-TW" sz="2000" i="1">
                              <a:latin typeface="Cambria Math" panose="02040503050406030204" pitchFamily="18" charset="0"/>
                            </a:rPr>
                            <m:t>𝑏</m:t>
                          </m:r>
                          <m:r>
                            <a:rPr lang="en-US" altLang="zh-TW" sz="2000" i="1">
                              <a:latin typeface="Cambria Math" panose="02040503050406030204" pitchFamily="18" charset="0"/>
                            </a:rPr>
                            <m:t>(</m:t>
                          </m:r>
                          <m:r>
                            <a:rPr lang="en-US" altLang="zh-TW" sz="2000" i="1">
                              <a:latin typeface="Cambria Math" panose="02040503050406030204" pitchFamily="18" charset="0"/>
                            </a:rPr>
                            <m:t>𝑘</m:t>
                          </m:r>
                          <m:r>
                            <a:rPr lang="en-US" altLang="zh-TW" sz="2000" i="1">
                              <a:latin typeface="Cambria Math" panose="02040503050406030204" pitchFamily="18" charset="0"/>
                            </a:rPr>
                            <m:t>,</m:t>
                          </m:r>
                          <m:r>
                            <a:rPr lang="en-US" altLang="zh-TW" sz="2000" i="1">
                              <a:latin typeface="Cambria Math" panose="02040503050406030204" pitchFamily="18" charset="0"/>
                            </a:rPr>
                            <m:t>𝑙</m:t>
                          </m:r>
                          <m:r>
                            <a:rPr lang="en-US" altLang="zh-TW" sz="2000" i="1">
                              <a:latin typeface="Cambria Math" panose="02040503050406030204" pitchFamily="18" charset="0"/>
                            </a:rPr>
                            <m:t>)</m:t>
                          </m:r>
                        </m:e>
                      </m:nary>
                    </m:oMath>
                  </m:oMathPara>
                </a14:m>
                <a:endParaRPr lang="en-US" altLang="zh-TW" sz="4000" dirty="0"/>
              </a:p>
              <a:p>
                <a:pPr marL="0" indent="0">
                  <a:buNone/>
                </a:pPr>
                <a:endParaRPr lang="en-US" altLang="zh-TW" sz="4000" dirty="0"/>
              </a:p>
              <a:p>
                <a:pPr marL="0" indent="0">
                  <a:buNone/>
                </a:pPr>
                <a:endParaRPr lang="en-US" altLang="zh-TW" sz="1400" dirty="0"/>
              </a:p>
              <a:p>
                <a:pPr marL="0" indent="0">
                  <a:buNone/>
                </a:pPr>
                <a14:m>
                  <m:oMathPara xmlns:m="http://schemas.openxmlformats.org/officeDocument/2006/math">
                    <m:oMathParaPr>
                      <m:jc m:val="centerGroup"/>
                    </m:oMathParaPr>
                    <m:oMath xmlns:m="http://schemas.openxmlformats.org/officeDocument/2006/math">
                      <m:r>
                        <a:rPr lang="en-US" altLang="zh-TW" sz="2000" i="1" dirty="0">
                          <a:latin typeface="Cambria Math" panose="02040503050406030204" pitchFamily="18" charset="0"/>
                        </a:rPr>
                        <m:t>𝑁</m:t>
                      </m:r>
                      <m:d>
                        <m:dPr>
                          <m:ctrlPr>
                            <a:rPr lang="en-US" altLang="zh-TW" sz="2000" i="1" dirty="0">
                              <a:latin typeface="Cambria Math" panose="02040503050406030204" pitchFamily="18" charset="0"/>
                            </a:rPr>
                          </m:ctrlPr>
                        </m:dPr>
                        <m:e>
                          <m:r>
                            <a:rPr lang="en-US" altLang="zh-TW" sz="2000" i="1" dirty="0">
                              <a:latin typeface="Cambria Math" panose="02040503050406030204" pitchFamily="18" charset="0"/>
                            </a:rPr>
                            <m:t>𝑖</m:t>
                          </m:r>
                          <m:r>
                            <a:rPr lang="en-US" altLang="zh-TW" sz="2000" i="1" dirty="0">
                              <a:latin typeface="Cambria Math" panose="02040503050406030204" pitchFamily="18" charset="0"/>
                            </a:rPr>
                            <m:t>,</m:t>
                          </m:r>
                          <m:r>
                            <a:rPr lang="en-US" altLang="zh-TW" sz="2000" i="1" dirty="0">
                              <a:latin typeface="Cambria Math" panose="02040503050406030204" pitchFamily="18" charset="0"/>
                            </a:rPr>
                            <m:t>𝑗</m:t>
                          </m:r>
                        </m:e>
                      </m:d>
                      <m:r>
                        <a:rPr lang="en-US" altLang="zh-TW" sz="2000" i="1" dirty="0">
                          <a:latin typeface="Cambria Math" panose="02040503050406030204" pitchFamily="18" charset="0"/>
                        </a:rPr>
                        <m:t>=</m:t>
                      </m:r>
                      <m:d>
                        <m:dPr>
                          <m:begChr m:val="{"/>
                          <m:endChr m:val="|"/>
                          <m:ctrlPr>
                            <a:rPr lang="en-US" altLang="zh-TW" sz="2000" i="1" dirty="0">
                              <a:latin typeface="Cambria Math" panose="02040503050406030204" pitchFamily="18" charset="0"/>
                            </a:rPr>
                          </m:ctrlPr>
                        </m:dPr>
                        <m:e>
                          <m:d>
                            <m:dPr>
                              <m:ctrlPr>
                                <a:rPr lang="en-US" altLang="zh-TW" sz="2000" i="1" dirty="0">
                                  <a:latin typeface="Cambria Math" panose="02040503050406030204" pitchFamily="18" charset="0"/>
                                </a:rPr>
                              </m:ctrlPr>
                            </m:dPr>
                            <m:e>
                              <m:r>
                                <a:rPr lang="en-US" altLang="zh-TW" sz="2000" i="1" dirty="0">
                                  <a:latin typeface="Cambria Math" panose="02040503050406030204" pitchFamily="18" charset="0"/>
                                </a:rPr>
                                <m:t>𝑘</m:t>
                              </m:r>
                              <m:r>
                                <a:rPr lang="en-US" altLang="zh-TW" sz="2000" i="1" dirty="0">
                                  <a:latin typeface="Cambria Math" panose="02040503050406030204" pitchFamily="18" charset="0"/>
                                </a:rPr>
                                <m:t>,</m:t>
                              </m:r>
                              <m:r>
                                <a:rPr lang="en-US" altLang="zh-TW" sz="2000" i="1" dirty="0">
                                  <a:latin typeface="Cambria Math" panose="02040503050406030204" pitchFamily="18" charset="0"/>
                                </a:rPr>
                                <m:t>𝑙</m:t>
                              </m:r>
                            </m:e>
                          </m:d>
                        </m:e>
                      </m:d>
                      <m:r>
                        <a:rPr lang="en-US" altLang="zh-TW" sz="2000" i="1" dirty="0">
                          <a:latin typeface="Cambria Math" panose="02040503050406030204" pitchFamily="18" charset="0"/>
                        </a:rPr>
                        <m:t> </m:t>
                      </m:r>
                      <m:d>
                        <m:dPr>
                          <m:ctrlPr>
                            <a:rPr lang="en-US" altLang="zh-TW" sz="2000" i="1" dirty="0">
                              <a:latin typeface="Cambria Math" panose="02040503050406030204" pitchFamily="18" charset="0"/>
                            </a:rPr>
                          </m:ctrlPr>
                        </m:dPr>
                        <m:e>
                          <m:r>
                            <a:rPr lang="en-US" altLang="zh-TW" sz="2000" i="1" dirty="0">
                              <a:latin typeface="Cambria Math" panose="02040503050406030204" pitchFamily="18" charset="0"/>
                            </a:rPr>
                            <m:t>𝑖</m:t>
                          </m:r>
                          <m:r>
                            <a:rPr lang="en-US" altLang="zh-TW" sz="2000" i="1" dirty="0">
                              <a:latin typeface="Cambria Math" panose="02040503050406030204" pitchFamily="18" charset="0"/>
                            </a:rPr>
                            <m:t>−</m:t>
                          </m:r>
                          <m:r>
                            <a:rPr lang="en-US" altLang="zh-TW" sz="2000" i="1" dirty="0">
                              <a:latin typeface="Cambria Math" panose="02040503050406030204" pitchFamily="18" charset="0"/>
                            </a:rPr>
                            <m:t>𝐷</m:t>
                          </m:r>
                          <m:r>
                            <a:rPr lang="en-US" altLang="zh-TW" sz="2000" i="1" dirty="0">
                              <a:latin typeface="Cambria Math" panose="02040503050406030204" pitchFamily="18" charset="0"/>
                              <a:ea typeface="Cambria Math" panose="02040503050406030204" pitchFamily="18" charset="0"/>
                            </a:rPr>
                            <m:t>≤</m:t>
                          </m:r>
                          <m:r>
                            <a:rPr lang="en-US" altLang="zh-TW" sz="2000" i="1" dirty="0">
                              <a:latin typeface="Cambria Math" panose="02040503050406030204" pitchFamily="18" charset="0"/>
                              <a:ea typeface="Cambria Math" panose="02040503050406030204" pitchFamily="18" charset="0"/>
                            </a:rPr>
                            <m:t>𝑘</m:t>
                          </m:r>
                          <m:r>
                            <a:rPr lang="en-US" altLang="zh-TW" sz="2000" i="1" dirty="0">
                              <a:latin typeface="Cambria Math" panose="02040503050406030204" pitchFamily="18" charset="0"/>
                              <a:ea typeface="Cambria Math" panose="02040503050406030204" pitchFamily="18" charset="0"/>
                            </a:rPr>
                            <m:t>&lt;</m:t>
                          </m:r>
                          <m:r>
                            <a:rPr lang="en-US" altLang="zh-TW" sz="2000" i="1" dirty="0">
                              <a:latin typeface="Cambria Math" panose="02040503050406030204" pitchFamily="18" charset="0"/>
                              <a:ea typeface="Cambria Math" panose="02040503050406030204" pitchFamily="18" charset="0"/>
                            </a:rPr>
                            <m:t>𝑖</m:t>
                          </m:r>
                          <m:r>
                            <a:rPr lang="en-US" altLang="zh-TW" sz="2000" i="1" dirty="0">
                              <a:latin typeface="Cambria Math" panose="02040503050406030204" pitchFamily="18" charset="0"/>
                              <a:ea typeface="Cambria Math" panose="02040503050406030204" pitchFamily="18" charset="0"/>
                            </a:rPr>
                            <m:t>  </m:t>
                          </m:r>
                          <m:r>
                            <a:rPr lang="en-US" altLang="zh-TW" sz="2000" i="1" dirty="0">
                              <a:latin typeface="Cambria Math" panose="02040503050406030204" pitchFamily="18" charset="0"/>
                              <a:ea typeface="Cambria Math" panose="02040503050406030204" pitchFamily="18" charset="0"/>
                            </a:rPr>
                            <m:t>𝑎𝑛𝑑</m:t>
                          </m:r>
                          <m:r>
                            <a:rPr lang="en-US" altLang="zh-TW" sz="2000" i="1" dirty="0">
                              <a:latin typeface="Cambria Math" panose="02040503050406030204" pitchFamily="18" charset="0"/>
                              <a:ea typeface="Cambria Math" panose="02040503050406030204" pitchFamily="18" charset="0"/>
                            </a:rPr>
                            <m:t>  </m:t>
                          </m:r>
                          <m:r>
                            <a:rPr lang="en-US" altLang="zh-TW" sz="2000" i="1" dirty="0">
                              <a:latin typeface="Cambria Math" panose="02040503050406030204" pitchFamily="18" charset="0"/>
                              <a:ea typeface="Cambria Math" panose="02040503050406030204" pitchFamily="18" charset="0"/>
                            </a:rPr>
                            <m:t>𝑗</m:t>
                          </m:r>
                          <m:r>
                            <a:rPr lang="en-US" altLang="zh-TW" sz="2000" i="1" dirty="0">
                              <a:latin typeface="Cambria Math" panose="02040503050406030204" pitchFamily="18" charset="0"/>
                              <a:ea typeface="Cambria Math" panose="02040503050406030204" pitchFamily="18" charset="0"/>
                            </a:rPr>
                            <m:t>−</m:t>
                          </m:r>
                          <m:r>
                            <a:rPr lang="en-US" altLang="zh-TW" sz="2000" i="1" dirty="0">
                              <a:latin typeface="Cambria Math" panose="02040503050406030204" pitchFamily="18" charset="0"/>
                              <a:ea typeface="Cambria Math" panose="02040503050406030204" pitchFamily="18" charset="0"/>
                            </a:rPr>
                            <m:t>𝐷</m:t>
                          </m:r>
                          <m:r>
                            <a:rPr lang="en-US" altLang="zh-TW" sz="2000" i="1" dirty="0">
                              <a:latin typeface="Cambria Math" panose="02040503050406030204" pitchFamily="18" charset="0"/>
                              <a:ea typeface="Cambria Math" panose="02040503050406030204" pitchFamily="18" charset="0"/>
                            </a:rPr>
                            <m:t>≤</m:t>
                          </m:r>
                          <m:r>
                            <a:rPr lang="en-US" altLang="zh-TW" sz="2000" i="1" dirty="0">
                              <a:latin typeface="Cambria Math" panose="02040503050406030204" pitchFamily="18" charset="0"/>
                              <a:ea typeface="Cambria Math" panose="02040503050406030204" pitchFamily="18" charset="0"/>
                            </a:rPr>
                            <m:t>𝑙</m:t>
                          </m:r>
                          <m:r>
                            <a:rPr lang="en-US" altLang="zh-TW" sz="2000" i="1" dirty="0">
                              <a:latin typeface="Cambria Math" panose="02040503050406030204" pitchFamily="18" charset="0"/>
                              <a:ea typeface="Cambria Math" panose="02040503050406030204" pitchFamily="18" charset="0"/>
                            </a:rPr>
                            <m:t>≤</m:t>
                          </m:r>
                          <m:r>
                            <a:rPr lang="en-US" altLang="zh-TW" sz="2000" i="1" dirty="0">
                              <a:latin typeface="Cambria Math" panose="02040503050406030204" pitchFamily="18" charset="0"/>
                              <a:ea typeface="Cambria Math" panose="02040503050406030204" pitchFamily="18" charset="0"/>
                            </a:rPr>
                            <m:t>𝑗</m:t>
                          </m:r>
                          <m:r>
                            <a:rPr lang="en-US" altLang="zh-TW" sz="2000" i="1" dirty="0">
                              <a:latin typeface="Cambria Math" panose="02040503050406030204" pitchFamily="18" charset="0"/>
                              <a:ea typeface="Cambria Math" panose="02040503050406030204" pitchFamily="18" charset="0"/>
                            </a:rPr>
                            <m:t>+</m:t>
                          </m:r>
                          <m:r>
                            <a:rPr lang="en-US" altLang="zh-TW" sz="2000" i="1" dirty="0">
                              <a:latin typeface="Cambria Math" panose="02040503050406030204" pitchFamily="18" charset="0"/>
                              <a:ea typeface="Cambria Math" panose="02040503050406030204" pitchFamily="18" charset="0"/>
                            </a:rPr>
                            <m:t>𝐷</m:t>
                          </m:r>
                        </m:e>
                      </m:d>
                    </m:oMath>
                  </m:oMathPara>
                </a14:m>
                <a:endParaRPr lang="en-US" altLang="zh-TW" sz="2000" i="1" dirty="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2000" i="1" dirty="0">
                          <a:latin typeface="Cambria Math" panose="02040503050406030204" pitchFamily="18" charset="0"/>
                        </a:rPr>
                        <m:t>𝑜𝑟</m:t>
                      </m:r>
                      <m:r>
                        <a:rPr lang="en-US" altLang="zh-TW" sz="2000" i="1" dirty="0">
                          <a:latin typeface="Cambria Math" panose="02040503050406030204" pitchFamily="18" charset="0"/>
                        </a:rPr>
                        <m:t>  (</m:t>
                      </m:r>
                      <m:r>
                        <a:rPr lang="en-US" altLang="zh-TW" sz="2000" i="1" dirty="0">
                          <a:latin typeface="Cambria Math" panose="02040503050406030204" pitchFamily="18" charset="0"/>
                        </a:rPr>
                        <m:t>𝑘</m:t>
                      </m:r>
                      <m:r>
                        <a:rPr lang="en-US" altLang="zh-TW" sz="2000" i="1" dirty="0">
                          <a:latin typeface="Cambria Math" panose="02040503050406030204" pitchFamily="18" charset="0"/>
                        </a:rPr>
                        <m:t>=</m:t>
                      </m:r>
                      <m:r>
                        <a:rPr lang="en-US" altLang="zh-TW" sz="2000" i="1" dirty="0">
                          <a:latin typeface="Cambria Math" panose="02040503050406030204" pitchFamily="18" charset="0"/>
                        </a:rPr>
                        <m:t>𝑖</m:t>
                      </m:r>
                      <m:r>
                        <a:rPr lang="en-US" altLang="zh-TW" sz="2000" i="1" dirty="0">
                          <a:latin typeface="Cambria Math" panose="02040503050406030204" pitchFamily="18" charset="0"/>
                        </a:rPr>
                        <m:t>  </m:t>
                      </m:r>
                      <m:r>
                        <a:rPr lang="en-US" altLang="zh-TW" sz="2000" i="1" dirty="0">
                          <a:latin typeface="Cambria Math" panose="02040503050406030204" pitchFamily="18" charset="0"/>
                        </a:rPr>
                        <m:t>𝑎𝑛𝑑</m:t>
                      </m:r>
                      <m:r>
                        <a:rPr lang="en-US" altLang="zh-TW" sz="2000" i="1" dirty="0">
                          <a:latin typeface="Cambria Math" panose="02040503050406030204" pitchFamily="18" charset="0"/>
                        </a:rPr>
                        <m:t>  </m:t>
                      </m:r>
                      <m:r>
                        <a:rPr lang="en-US" altLang="zh-TW" sz="2000" i="1" dirty="0">
                          <a:latin typeface="Cambria Math" panose="02040503050406030204" pitchFamily="18" charset="0"/>
                        </a:rPr>
                        <m:t>𝑗</m:t>
                      </m:r>
                      <m:r>
                        <a:rPr lang="en-US" altLang="zh-TW" sz="2000" i="1" dirty="0">
                          <a:latin typeface="Cambria Math" panose="02040503050406030204" pitchFamily="18" charset="0"/>
                        </a:rPr>
                        <m:t>−</m:t>
                      </m:r>
                      <m:r>
                        <a:rPr lang="en-US" altLang="zh-TW" sz="2000" i="1" dirty="0">
                          <a:latin typeface="Cambria Math" panose="02040503050406030204" pitchFamily="18" charset="0"/>
                        </a:rPr>
                        <m:t>𝐷</m:t>
                      </m:r>
                      <m:r>
                        <a:rPr lang="en-US" altLang="zh-TW" sz="2000" i="1" dirty="0">
                          <a:latin typeface="Cambria Math" panose="02040503050406030204" pitchFamily="18" charset="0"/>
                          <a:ea typeface="Cambria Math" panose="02040503050406030204" pitchFamily="18" charset="0"/>
                        </a:rPr>
                        <m:t>≤</m:t>
                      </m:r>
                      <m:r>
                        <a:rPr lang="en-US" altLang="zh-TW" sz="2000" i="1" dirty="0">
                          <a:latin typeface="Cambria Math" panose="02040503050406030204" pitchFamily="18" charset="0"/>
                          <a:ea typeface="Cambria Math" panose="02040503050406030204" pitchFamily="18" charset="0"/>
                        </a:rPr>
                        <m:t>𝑙</m:t>
                      </m:r>
                      <m:r>
                        <a:rPr lang="en-US" altLang="zh-TW" sz="2000" i="1" dirty="0">
                          <a:latin typeface="Cambria Math" panose="02040503050406030204" pitchFamily="18" charset="0"/>
                          <a:ea typeface="Cambria Math" panose="02040503050406030204" pitchFamily="18" charset="0"/>
                        </a:rPr>
                        <m:t>&lt;</m:t>
                      </m:r>
                      <m:r>
                        <a:rPr lang="en-US" altLang="zh-TW" sz="2000" i="1" dirty="0">
                          <a:latin typeface="Cambria Math" panose="02040503050406030204" pitchFamily="18" charset="0"/>
                          <a:ea typeface="Cambria Math" panose="02040503050406030204" pitchFamily="18" charset="0"/>
                        </a:rPr>
                        <m:t>𝑗</m:t>
                      </m:r>
                      <m:r>
                        <a:rPr lang="en-US" altLang="zh-TW" sz="2000" i="1" dirty="0">
                          <a:latin typeface="Cambria Math" panose="02040503050406030204" pitchFamily="18" charset="0"/>
                        </a:rPr>
                        <m:t>)}</m:t>
                      </m:r>
                    </m:oMath>
                  </m:oMathPara>
                </a14:m>
                <a:endParaRPr lang="en-US" altLang="zh-TW" sz="20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589212" y="2133600"/>
                <a:ext cx="8915400" cy="4724400"/>
              </a:xfrm>
              <a:blipFill>
                <a:blip r:embed="rId3"/>
                <a:stretch>
                  <a:fillRect l="-1642" t="-1806"/>
                </a:stretch>
              </a:blipFill>
            </p:spPr>
            <p:txBody>
              <a:bodyPr/>
              <a:lstStyle/>
              <a:p>
                <a:r>
                  <a:rPr lang="zh-TW" altLang="en-US">
                    <a:noFill/>
                  </a:rPr>
                  <a:t> </a:t>
                </a:r>
              </a:p>
            </p:txBody>
          </p:sp>
        </mc:Fallback>
      </mc:AlternateContent>
      <p:sp>
        <p:nvSpPr>
          <p:cNvPr id="7" name="左大括弧 6"/>
          <p:cNvSpPr/>
          <p:nvPr/>
        </p:nvSpPr>
        <p:spPr>
          <a:xfrm rot="16200000">
            <a:off x="5830481" y="2610381"/>
            <a:ext cx="236483" cy="2850461"/>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Times New Roman" panose="02020603050405020304" pitchFamily="18" charset="0"/>
              <a:cs typeface="Times New Roman" panose="02020603050405020304" pitchFamily="18" charset="0"/>
            </a:endParaRPr>
          </a:p>
        </p:txBody>
      </p:sp>
      <p:sp>
        <p:nvSpPr>
          <p:cNvPr id="8" name="左大括弧 7"/>
          <p:cNvSpPr/>
          <p:nvPr/>
        </p:nvSpPr>
        <p:spPr>
          <a:xfrm rot="16200000">
            <a:off x="9007532" y="2599985"/>
            <a:ext cx="236483" cy="2850461"/>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dirty="0">
              <a:latin typeface="Times New Roman" panose="02020603050405020304" pitchFamily="18" charset="0"/>
              <a:cs typeface="Times New Roman" panose="02020603050405020304" pitchFamily="18" charset="0"/>
            </a:endParaRPr>
          </a:p>
        </p:txBody>
      </p:sp>
      <p:sp>
        <p:nvSpPr>
          <p:cNvPr id="9" name="文字方塊 8"/>
          <p:cNvSpPr txBox="1"/>
          <p:nvPr/>
        </p:nvSpPr>
        <p:spPr>
          <a:xfrm>
            <a:off x="4641021" y="4166414"/>
            <a:ext cx="2615401" cy="307777"/>
          </a:xfrm>
          <a:prstGeom prst="rect">
            <a:avLst/>
          </a:prstGeom>
          <a:noFill/>
        </p:spPr>
        <p:txBody>
          <a:bodyPr wrap="square" rtlCol="0">
            <a:spAutoFit/>
          </a:bodyPr>
          <a:lstStyle/>
          <a:p>
            <a:pPr algn="ctr"/>
            <a:r>
              <a:rPr lang="en-US" altLang="zh-TW" sz="1400" dirty="0">
                <a:latin typeface="Times New Roman" panose="02020603050405020304" pitchFamily="18" charset="0"/>
                <a:cs typeface="Times New Roman" panose="02020603050405020304" pitchFamily="18" charset="0"/>
              </a:rPr>
              <a:t>Auto-regression Terms</a:t>
            </a:r>
            <a:endParaRPr lang="zh-TW" altLang="en-US" sz="1400" dirty="0">
              <a:latin typeface="Times New Roman" panose="02020603050405020304" pitchFamily="18" charset="0"/>
              <a:cs typeface="Times New Roman" panose="02020603050405020304" pitchFamily="18" charset="0"/>
            </a:endParaRPr>
          </a:p>
        </p:txBody>
      </p:sp>
      <p:sp>
        <p:nvSpPr>
          <p:cNvPr id="10" name="文字方塊 9"/>
          <p:cNvSpPr txBox="1"/>
          <p:nvPr/>
        </p:nvSpPr>
        <p:spPr>
          <a:xfrm>
            <a:off x="7818072" y="4166413"/>
            <a:ext cx="2615401" cy="307777"/>
          </a:xfrm>
          <a:prstGeom prst="rect">
            <a:avLst/>
          </a:prstGeom>
          <a:noFill/>
        </p:spPr>
        <p:txBody>
          <a:bodyPr wrap="square" rtlCol="0">
            <a:spAutoFit/>
          </a:bodyPr>
          <a:lstStyle/>
          <a:p>
            <a:pPr algn="ctr"/>
            <a:r>
              <a:rPr lang="en-US" altLang="zh-TW" sz="1400" dirty="0">
                <a:latin typeface="Times New Roman" panose="02020603050405020304" pitchFamily="18" charset="0"/>
                <a:cs typeface="Times New Roman" panose="02020603050405020304" pitchFamily="18" charset="0"/>
              </a:rPr>
              <a:t>Moving Average Terms</a:t>
            </a:r>
            <a:endParaRPr lang="zh-TW" altLang="en-US" sz="14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D4433512-83A8-4CD8-90A9-E7D1B14205BE}"/>
              </a:ext>
            </a:extLst>
          </p:cNvPr>
          <p:cNvSpPr>
            <a:spLocks noGrp="1"/>
          </p:cNvSpPr>
          <p:nvPr>
            <p:ph type="sldNum" sz="quarter" idx="12"/>
          </p:nvPr>
        </p:nvSpPr>
        <p:spPr/>
        <p:txBody>
          <a:bodyPr/>
          <a:lstStyle/>
          <a:p>
            <a:fld id="{59E0E74B-BC82-44BF-A0FE-CEF171C425CC}" type="slidenum">
              <a:rPr lang="zh-TW" altLang="en-US" smtClean="0"/>
              <a:t>105</a:t>
            </a:fld>
            <a:endParaRPr lang="zh-TW" altLang="en-US"/>
          </a:p>
        </p:txBody>
      </p:sp>
    </p:spTree>
    <p:extLst>
      <p:ext uri="{BB962C8B-B14F-4D97-AF65-F5344CB8AC3E}">
        <p14:creationId xmlns:p14="http://schemas.microsoft.com/office/powerpoint/2010/main" val="29505582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t>Auto-regression Models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589212" y="2133600"/>
                <a:ext cx="8915400" cy="5013960"/>
              </a:xfrm>
            </p:spPr>
            <p:txBody>
              <a:bodyPr numCol="1">
                <a:normAutofit/>
              </a:bodyPr>
              <a:lstStyle/>
              <a:p>
                <a:pPr marL="0" indent="0">
                  <a:buNone/>
                </a:pPr>
                <a:endParaRPr lang="en-US" altLang="zh-TW" sz="3200" dirty="0">
                  <a:solidFill>
                    <a:schemeClr val="bg1"/>
                  </a:solidFill>
                </a:endParaRPr>
              </a:p>
              <a:p>
                <a:pPr marL="0" indent="0">
                  <a:buNone/>
                </a:pPr>
                <a:endParaRPr lang="en-US" altLang="zh-TW" sz="3200" dirty="0"/>
              </a:p>
              <a:p>
                <a:pPr marL="0" indent="0">
                  <a:buNone/>
                </a:pPr>
                <a:endParaRPr lang="en-US" altLang="zh-TW" sz="3200" dirty="0"/>
              </a:p>
              <a:p>
                <a:pPr marL="0" indent="0">
                  <a:buNone/>
                </a:pPr>
                <a:endParaRPr lang="en-US" altLang="zh-TW" sz="800" dirty="0"/>
              </a:p>
              <a:p>
                <a:pPr marL="0" indent="0">
                  <a:buNone/>
                </a:pPr>
                <a14:m>
                  <m:oMathPara xmlns:m="http://schemas.openxmlformats.org/officeDocument/2006/math">
                    <m:oMathParaPr>
                      <m:jc m:val="centerGroup"/>
                    </m:oMathParaPr>
                    <m:oMath xmlns:m="http://schemas.openxmlformats.org/officeDocument/2006/math">
                      <m:r>
                        <a:rPr lang="en-US" altLang="zh-TW" sz="1800" i="1">
                          <a:latin typeface="Cambria Math" panose="02040503050406030204" pitchFamily="18" charset="0"/>
                        </a:rPr>
                        <m:t>𝑎</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𝑖</m:t>
                          </m:r>
                          <m:r>
                            <a:rPr lang="en-US" altLang="zh-TW" sz="1800" i="1">
                              <a:latin typeface="Cambria Math" panose="02040503050406030204" pitchFamily="18" charset="0"/>
                            </a:rPr>
                            <m:t>,</m:t>
                          </m:r>
                          <m:r>
                            <a:rPr lang="en-US" altLang="zh-TW" sz="1800" i="1">
                              <a:latin typeface="Cambria Math" panose="02040503050406030204" pitchFamily="18" charset="0"/>
                            </a:rPr>
                            <m:t>𝑗</m:t>
                          </m:r>
                        </m:e>
                      </m:d>
                      <m:r>
                        <a:rPr lang="en-US" altLang="zh-TW" sz="1800" i="1">
                          <a:latin typeface="Cambria Math" panose="02040503050406030204" pitchFamily="18" charset="0"/>
                        </a:rPr>
                        <m:t>=</m:t>
                      </m:r>
                      <m:nary>
                        <m:naryPr>
                          <m:chr m:val="∑"/>
                          <m:supHide m:val="on"/>
                          <m:ctrlPr>
                            <a:rPr lang="en-US" altLang="zh-TW" sz="1800" i="1">
                              <a:latin typeface="Cambria Math" panose="02040503050406030204" pitchFamily="18" charset="0"/>
                            </a:rPr>
                          </m:ctrlPr>
                        </m:naryPr>
                        <m:sub>
                          <m:d>
                            <m:dPr>
                              <m:ctrlPr>
                                <a:rPr lang="en-US" altLang="zh-TW" sz="1800" i="1">
                                  <a:latin typeface="Cambria Math" panose="02040503050406030204" pitchFamily="18" charset="0"/>
                                </a:rPr>
                              </m:ctrlPr>
                            </m:dPr>
                            <m:e>
                              <m:r>
                                <m:rPr>
                                  <m:brk m:alnAt="7"/>
                                </m:rP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𝑙</m:t>
                              </m:r>
                            </m:e>
                          </m:d>
                          <m:r>
                            <m:rPr>
                              <m:brk m:alnAt="7"/>
                            </m:rP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𝑁</m:t>
                          </m:r>
                          <m:d>
                            <m:dPr>
                              <m:ctrlPr>
                                <a:rPr lang="en-US" altLang="zh-TW" sz="1800" i="1">
                                  <a:latin typeface="Cambria Math" panose="02040503050406030204" pitchFamily="18" charset="0"/>
                                  <a:ea typeface="Cambria Math" panose="02040503050406030204" pitchFamily="18" charset="0"/>
                                </a:rPr>
                              </m:ctrlPr>
                            </m:dPr>
                            <m:e>
                              <m:r>
                                <m:rPr>
                                  <m:brk m:alnAt="7"/>
                                </m:rPr>
                                <a:rPr lang="en-US" altLang="zh-TW" sz="1800" i="1">
                                  <a:latin typeface="Cambria Math" panose="02040503050406030204" pitchFamily="18" charset="0"/>
                                  <a:ea typeface="Cambria Math" panose="02040503050406030204" pitchFamily="18" charset="0"/>
                                </a:rPr>
                                <m:t>𝑖</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𝑗</m:t>
                              </m:r>
                            </m:e>
                          </m:d>
                        </m:sub>
                        <m:sup/>
                        <m:e>
                          <m:r>
                            <a:rPr lang="zh-TW" altLang="en-US" sz="1800" i="1">
                              <a:latin typeface="Cambria Math" panose="02040503050406030204" pitchFamily="18" charset="0"/>
                            </a:rPr>
                            <m:t>𝛼</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𝑖</m:t>
                              </m:r>
                              <m:r>
                                <a:rPr lang="en-US" altLang="zh-TW" sz="1800" i="1">
                                  <a:latin typeface="Cambria Math" panose="02040503050406030204" pitchFamily="18" charset="0"/>
                                </a:rPr>
                                <m:t>−</m:t>
                              </m:r>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𝑗</m:t>
                              </m:r>
                              <m:r>
                                <a:rPr lang="en-US" altLang="zh-TW" sz="1800" i="1">
                                  <a:latin typeface="Cambria Math" panose="02040503050406030204" pitchFamily="18" charset="0"/>
                                </a:rPr>
                                <m:t>−</m:t>
                              </m:r>
                              <m:r>
                                <a:rPr lang="en-US" altLang="zh-TW" sz="1800" i="1">
                                  <a:latin typeface="Cambria Math" panose="02040503050406030204" pitchFamily="18" charset="0"/>
                                </a:rPr>
                                <m:t>𝑙</m:t>
                              </m:r>
                            </m:e>
                          </m:d>
                          <m:r>
                            <a:rPr lang="en-US" altLang="zh-TW" sz="1800" i="1">
                              <a:latin typeface="Cambria Math" panose="02040503050406030204" pitchFamily="18" charset="0"/>
                            </a:rPr>
                            <m:t>𝑎</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𝑙</m:t>
                              </m:r>
                            </m:e>
                          </m:d>
                        </m:e>
                      </m:nary>
                      <m:r>
                        <a:rPr lang="en-US" altLang="zh-TW" sz="1800" i="1">
                          <a:latin typeface="Cambria Math" panose="02040503050406030204" pitchFamily="18" charset="0"/>
                        </a:rPr>
                        <m:t>+</m:t>
                      </m:r>
                      <m:nary>
                        <m:naryPr>
                          <m:chr m:val="∑"/>
                          <m:supHide m:val="on"/>
                          <m:ctrlPr>
                            <a:rPr lang="en-US" altLang="zh-TW" sz="1800" i="1">
                              <a:latin typeface="Cambria Math" panose="02040503050406030204" pitchFamily="18" charset="0"/>
                            </a:rPr>
                          </m:ctrlPr>
                        </m:naryPr>
                        <m:sub>
                          <m:d>
                            <m:dPr>
                              <m:ctrlPr>
                                <a:rPr lang="en-US" altLang="zh-TW" sz="1800" i="1">
                                  <a:latin typeface="Cambria Math" panose="02040503050406030204" pitchFamily="18" charset="0"/>
                                </a:rPr>
                              </m:ctrlPr>
                            </m:dPr>
                            <m:e>
                              <m:r>
                                <m:rPr>
                                  <m:brk m:alnAt="7"/>
                                </m:rP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𝑙</m:t>
                              </m:r>
                            </m:e>
                          </m:d>
                          <m:r>
                            <m:rPr>
                              <m:brk m:alnAt="7"/>
                            </m:rP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𝑁</m:t>
                          </m:r>
                          <m:d>
                            <m:dPr>
                              <m:ctrlPr>
                                <a:rPr lang="en-US" altLang="zh-TW" sz="1800" i="1">
                                  <a:latin typeface="Cambria Math" panose="02040503050406030204" pitchFamily="18" charset="0"/>
                                  <a:ea typeface="Cambria Math" panose="02040503050406030204" pitchFamily="18" charset="0"/>
                                </a:rPr>
                              </m:ctrlPr>
                            </m:dPr>
                            <m:e>
                              <m:r>
                                <m:rPr>
                                  <m:brk m:alnAt="7"/>
                                </m:rPr>
                                <a:rPr lang="en-US" altLang="zh-TW" sz="1800" i="1">
                                  <a:latin typeface="Cambria Math" panose="02040503050406030204" pitchFamily="18" charset="0"/>
                                  <a:ea typeface="Cambria Math" panose="02040503050406030204" pitchFamily="18" charset="0"/>
                                </a:rPr>
                                <m:t>𝑖</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𝑗</m:t>
                              </m:r>
                            </m:e>
                          </m:d>
                        </m:sub>
                        <m:sup/>
                        <m:e>
                          <m:r>
                            <a:rPr lang="zh-TW" altLang="en-US" sz="1800" i="1">
                              <a:latin typeface="Cambria Math" panose="02040503050406030204" pitchFamily="18" charset="0"/>
                            </a:rPr>
                            <m:t>𝛽</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𝑖</m:t>
                              </m:r>
                              <m:r>
                                <a:rPr lang="en-US" altLang="zh-TW" sz="1800" i="1">
                                  <a:latin typeface="Cambria Math" panose="02040503050406030204" pitchFamily="18" charset="0"/>
                                </a:rPr>
                                <m:t>−</m:t>
                              </m:r>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𝑗</m:t>
                              </m:r>
                              <m:r>
                                <a:rPr lang="en-US" altLang="zh-TW" sz="1800" i="1">
                                  <a:latin typeface="Cambria Math" panose="02040503050406030204" pitchFamily="18" charset="0"/>
                                </a:rPr>
                                <m:t>−</m:t>
                              </m:r>
                              <m:r>
                                <a:rPr lang="en-US" altLang="zh-TW" sz="1800" i="1">
                                  <a:latin typeface="Cambria Math" panose="02040503050406030204" pitchFamily="18" charset="0"/>
                                </a:rPr>
                                <m:t>𝑙</m:t>
                              </m:r>
                            </m:e>
                          </m:d>
                          <m:r>
                            <a:rPr lang="en-US" altLang="zh-TW" sz="1800" i="1">
                              <a:latin typeface="Cambria Math" panose="02040503050406030204" pitchFamily="18" charset="0"/>
                            </a:rPr>
                            <m:t>𝑏</m:t>
                          </m:r>
                          <m:r>
                            <a:rPr lang="en-US" altLang="zh-TW" sz="1800" i="1">
                              <a:latin typeface="Cambria Math" panose="02040503050406030204" pitchFamily="18" charset="0"/>
                            </a:rPr>
                            <m:t>(</m:t>
                          </m:r>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𝑙</m:t>
                          </m:r>
                          <m:r>
                            <a:rPr lang="en-US" altLang="zh-TW" sz="1800" i="1">
                              <a:latin typeface="Cambria Math" panose="02040503050406030204" pitchFamily="18" charset="0"/>
                            </a:rPr>
                            <m:t>)</m:t>
                          </m:r>
                        </m:e>
                      </m:nary>
                    </m:oMath>
                  </m:oMathPara>
                </a14:m>
                <a:endParaRPr lang="en-US" altLang="zh-TW" dirty="0"/>
              </a:p>
              <a:p>
                <a:pPr marL="0" indent="0">
                  <a:buNone/>
                </a:pPr>
                <a:endParaRPr lang="en-US" altLang="zh-TW" dirty="0"/>
              </a:p>
              <a:p>
                <a:pPr marL="0" indent="0">
                  <a:buNone/>
                </a:pPr>
                <a:endParaRPr lang="en-US" altLang="zh-TW" sz="1200" dirty="0"/>
              </a:p>
              <a:p>
                <a:pPr marL="0" indent="0">
                  <a:buNone/>
                </a:pPr>
                <a14:m>
                  <m:oMathPara xmlns:m="http://schemas.openxmlformats.org/officeDocument/2006/math">
                    <m:oMathParaPr>
                      <m:jc m:val="centerGroup"/>
                    </m:oMathParaPr>
                    <m:oMath xmlns:m="http://schemas.openxmlformats.org/officeDocument/2006/math">
                      <m:r>
                        <a:rPr lang="en-US" altLang="zh-TW" sz="1800" i="1" dirty="0">
                          <a:latin typeface="Cambria Math" panose="02040503050406030204" pitchFamily="18" charset="0"/>
                        </a:rPr>
                        <m:t>𝑁</m:t>
                      </m:r>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𝑖</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e>
                      </m:d>
                      <m:r>
                        <a:rPr lang="en-US" altLang="zh-TW" sz="1800" i="1" dirty="0">
                          <a:latin typeface="Cambria Math" panose="02040503050406030204" pitchFamily="18" charset="0"/>
                        </a:rPr>
                        <m:t>=</m:t>
                      </m:r>
                      <m:d>
                        <m:dPr>
                          <m:begChr m:val="{"/>
                          <m:endChr m:val="|"/>
                          <m:ctrlPr>
                            <a:rPr lang="en-US" altLang="zh-TW" sz="1800" i="1" dirty="0">
                              <a:latin typeface="Cambria Math" panose="02040503050406030204" pitchFamily="18" charset="0"/>
                            </a:rPr>
                          </m:ctrlPr>
                        </m:dPr>
                        <m:e>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𝑙</m:t>
                              </m:r>
                            </m:e>
                          </m:d>
                        </m:e>
                      </m:d>
                      <m:r>
                        <a:rPr lang="en-US" altLang="zh-TW" sz="1800" i="1" dirty="0">
                          <a:latin typeface="Cambria Math" panose="02040503050406030204" pitchFamily="18" charset="0"/>
                        </a:rPr>
                        <m:t> </m:t>
                      </m:r>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𝑖</m:t>
                          </m:r>
                          <m:r>
                            <a:rPr lang="en-US" altLang="zh-TW" sz="1800" i="1" dirty="0">
                              <a:latin typeface="Cambria Math" panose="02040503050406030204" pitchFamily="18" charset="0"/>
                            </a:rPr>
                            <m:t>−</m:t>
                          </m:r>
                          <m:r>
                            <a:rPr lang="en-US" altLang="zh-TW" sz="1800" i="1" dirty="0">
                              <a:latin typeface="Cambria Math" panose="02040503050406030204" pitchFamily="18" charset="0"/>
                            </a:rPr>
                            <m:t>𝐷</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𝑘</m:t>
                          </m:r>
                          <m:r>
                            <a:rPr lang="en-US" altLang="zh-TW" sz="1800" i="1" dirty="0">
                              <a:latin typeface="Cambria Math" panose="02040503050406030204" pitchFamily="18" charset="0"/>
                              <a:ea typeface="Cambria Math" panose="02040503050406030204" pitchFamily="18" charset="0"/>
                            </a:rPr>
                            <m:t>&lt;</m:t>
                          </m:r>
                          <m:r>
                            <a:rPr lang="en-US" altLang="zh-TW" sz="1800" i="1" dirty="0">
                              <a:latin typeface="Cambria Math" panose="02040503050406030204" pitchFamily="18" charset="0"/>
                              <a:ea typeface="Cambria Math" panose="02040503050406030204" pitchFamily="18" charset="0"/>
                            </a:rPr>
                            <m:t>𝑖</m:t>
                          </m:r>
                          <m:r>
                            <a:rPr lang="en-US" altLang="zh-TW" sz="1800" i="1" dirty="0">
                              <a:latin typeface="Cambria Math" panose="02040503050406030204" pitchFamily="18" charset="0"/>
                              <a:ea typeface="Cambria Math" panose="02040503050406030204" pitchFamily="18" charset="0"/>
                            </a:rPr>
                            <m:t>  </m:t>
                          </m:r>
                          <m:r>
                            <a:rPr lang="en-US" altLang="zh-TW" sz="1800" i="1" dirty="0">
                              <a:latin typeface="Cambria Math" panose="02040503050406030204" pitchFamily="18" charset="0"/>
                              <a:ea typeface="Cambria Math" panose="02040503050406030204" pitchFamily="18" charset="0"/>
                            </a:rPr>
                            <m:t>𝑎𝑛𝑑</m:t>
                          </m:r>
                          <m:r>
                            <a:rPr lang="en-US" altLang="zh-TW" sz="1800" i="1" dirty="0">
                              <a:latin typeface="Cambria Math" panose="02040503050406030204" pitchFamily="18" charset="0"/>
                              <a:ea typeface="Cambria Math" panose="02040503050406030204" pitchFamily="18" charset="0"/>
                            </a:rPr>
                            <m:t>  </m:t>
                          </m:r>
                          <m:r>
                            <a:rPr lang="en-US" altLang="zh-TW" sz="1800" i="1" dirty="0">
                              <a:latin typeface="Cambria Math" panose="02040503050406030204" pitchFamily="18" charset="0"/>
                              <a:ea typeface="Cambria Math" panose="02040503050406030204" pitchFamily="18" charset="0"/>
                            </a:rPr>
                            <m:t>𝑗</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𝐷</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𝑙</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𝑗</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𝐷</m:t>
                          </m:r>
                        </m:e>
                      </m:d>
                    </m:oMath>
                  </m:oMathPara>
                </a14:m>
                <a:endParaRPr lang="en-US" altLang="zh-TW" sz="1800" i="1" dirty="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1800" i="1" dirty="0">
                          <a:latin typeface="Cambria Math" panose="02040503050406030204" pitchFamily="18" charset="0"/>
                        </a:rPr>
                        <m:t>𝑜𝑟</m:t>
                      </m:r>
                      <m:r>
                        <a:rPr lang="en-US" altLang="zh-TW" sz="1800" i="1" dirty="0">
                          <a:latin typeface="Cambria Math" panose="02040503050406030204" pitchFamily="18" charset="0"/>
                        </a:rPr>
                        <m:t>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𝑎𝑛𝑑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r>
                        <a:rPr lang="en-US" altLang="zh-TW" sz="1800" i="1" dirty="0">
                          <a:latin typeface="Cambria Math" panose="02040503050406030204" pitchFamily="18" charset="0"/>
                        </a:rPr>
                        <m:t>𝐷</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𝑙</m:t>
                      </m:r>
                      <m:r>
                        <a:rPr lang="en-US" altLang="zh-TW" sz="1800" i="1" dirty="0">
                          <a:latin typeface="Cambria Math" panose="02040503050406030204" pitchFamily="18" charset="0"/>
                          <a:ea typeface="Cambria Math" panose="02040503050406030204" pitchFamily="18" charset="0"/>
                        </a:rPr>
                        <m:t>&lt;</m:t>
                      </m:r>
                      <m:r>
                        <a:rPr lang="en-US" altLang="zh-TW" sz="1800" i="1" dirty="0">
                          <a:latin typeface="Cambria Math" panose="02040503050406030204" pitchFamily="18" charset="0"/>
                          <a:ea typeface="Cambria Math" panose="02040503050406030204" pitchFamily="18" charset="0"/>
                        </a:rPr>
                        <m:t>𝑗</m:t>
                      </m:r>
                      <m:r>
                        <a:rPr lang="en-US" altLang="zh-TW" sz="1800" i="1" dirty="0">
                          <a:latin typeface="Cambria Math" panose="02040503050406030204" pitchFamily="18" charset="0"/>
                        </a:rPr>
                        <m:t>)}</m:t>
                      </m:r>
                    </m:oMath>
                  </m:oMathPara>
                </a14:m>
                <a:endParaRPr lang="en-US" altLang="zh-TW" sz="18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589212" y="2133600"/>
                <a:ext cx="8915400" cy="5013960"/>
              </a:xfr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graphicFrame>
            <p:nvGraphicFramePr>
              <p:cNvPr id="2" name="表格 1"/>
              <p:cNvGraphicFramePr>
                <a:graphicFrameLocks noGrp="1"/>
              </p:cNvGraphicFramePr>
              <p:nvPr>
                <p:extLst>
                  <p:ext uri="{D42A27DB-BD31-4B8C-83A1-F6EECF244321}">
                    <p14:modId xmlns:p14="http://schemas.microsoft.com/office/powerpoint/2010/main" val="265612430"/>
                  </p:ext>
                </p:extLst>
              </p:nvPr>
            </p:nvGraphicFramePr>
            <p:xfrm>
              <a:off x="4115010" y="2752266"/>
              <a:ext cx="2996160" cy="1097280"/>
            </p:xfrm>
            <a:graphic>
              <a:graphicData uri="http://schemas.openxmlformats.org/drawingml/2006/table">
                <a:tbl>
                  <a:tblPr firstRow="1" bandRow="1">
                    <a:tableStyleId>{5940675A-B579-460E-94D1-54222C63F5DA}</a:tableStyleId>
                  </a:tblPr>
                  <a:tblGrid>
                    <a:gridCol w="599232">
                      <a:extLst>
                        <a:ext uri="{9D8B030D-6E8A-4147-A177-3AD203B41FA5}">
                          <a16:colId xmlns:a16="http://schemas.microsoft.com/office/drawing/2014/main" val="20000"/>
                        </a:ext>
                      </a:extLst>
                    </a:gridCol>
                    <a:gridCol w="599232">
                      <a:extLst>
                        <a:ext uri="{9D8B030D-6E8A-4147-A177-3AD203B41FA5}">
                          <a16:colId xmlns:a16="http://schemas.microsoft.com/office/drawing/2014/main" val="20001"/>
                        </a:ext>
                      </a:extLst>
                    </a:gridCol>
                    <a:gridCol w="599232">
                      <a:extLst>
                        <a:ext uri="{9D8B030D-6E8A-4147-A177-3AD203B41FA5}">
                          <a16:colId xmlns:a16="http://schemas.microsoft.com/office/drawing/2014/main" val="20002"/>
                        </a:ext>
                      </a:extLst>
                    </a:gridCol>
                    <a:gridCol w="599232">
                      <a:extLst>
                        <a:ext uri="{9D8B030D-6E8A-4147-A177-3AD203B41FA5}">
                          <a16:colId xmlns:a16="http://schemas.microsoft.com/office/drawing/2014/main" val="20003"/>
                        </a:ext>
                      </a:extLst>
                    </a:gridCol>
                    <a:gridCol w="599232">
                      <a:extLst>
                        <a:ext uri="{9D8B030D-6E8A-4147-A177-3AD203B41FA5}">
                          <a16:colId xmlns:a16="http://schemas.microsoft.com/office/drawing/2014/main" val="20004"/>
                        </a:ext>
                      </a:extLst>
                    </a:gridCol>
                  </a:tblGrid>
                  <a:tr h="273488">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a:p>
                      </a:txBody>
                      <a:tcPr anchor="ctr"/>
                    </a:tc>
                    <a:extLst>
                      <a:ext uri="{0D108BD9-81ED-4DB2-BD59-A6C34878D82A}">
                        <a16:rowId xmlns:a16="http://schemas.microsoft.com/office/drawing/2014/main" val="10000"/>
                      </a:ext>
                    </a:extLst>
                  </a:tr>
                  <a:tr h="273488">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a:p>
                      </a:txBody>
                      <a:tcPr anchor="ctr">
                        <a:lnB w="12700" cap="flat" cmpd="sng" algn="ctr">
                          <a:solidFill>
                            <a:schemeClr val="tx1"/>
                          </a:solidFill>
                          <a:prstDash val="solid"/>
                          <a:round/>
                          <a:headEnd type="none" w="med" len="med"/>
                          <a:tailEnd type="none" w="med" len="med"/>
                        </a:lnB>
                      </a:tcPr>
                    </a:tc>
                    <a:tc>
                      <a:txBody>
                        <a:bodyPr/>
                        <a:lstStyle/>
                        <a:p>
                          <a:pPr algn="ctr"/>
                          <a:endParaRPr lang="zh-TW" altLang="en-US"/>
                        </a:p>
                      </a:txBody>
                      <a:tcPr anchor="ctr"/>
                    </a:tc>
                    <a:tc>
                      <a:txBody>
                        <a:bodyPr/>
                        <a:lstStyle/>
                        <a:p>
                          <a:pPr algn="ctr"/>
                          <a:endParaRPr lang="zh-TW" altLang="en-US"/>
                        </a:p>
                      </a:txBody>
                      <a:tcPr anchor="ctr"/>
                    </a:tc>
                    <a:extLst>
                      <a:ext uri="{0D108BD9-81ED-4DB2-BD59-A6C34878D82A}">
                        <a16:rowId xmlns:a16="http://schemas.microsoft.com/office/drawing/2014/main" val="10001"/>
                      </a:ext>
                    </a:extLst>
                  </a:tr>
                  <a:tr h="273488">
                    <a:tc>
                      <a:txBody>
                        <a:bodyPr/>
                        <a:lstStyle/>
                        <a:p>
                          <a:pPr algn="ctr"/>
                          <a:endParaRPr lang="zh-TW" altLang="en-US"/>
                        </a:p>
                      </a:txBody>
                      <a:tcPr anchor="ctr"/>
                    </a:tc>
                    <a:tc>
                      <a:txBody>
                        <a:bodyPr/>
                        <a:lstStyle/>
                        <a:p>
                          <a:pPr algn="ctr"/>
                          <a:endParaRPr lang="zh-TW" altLang="en-US" dirty="0"/>
                        </a:p>
                      </a:txBody>
                      <a:tcPr anchor="ctr">
                        <a:lnR w="12700" cap="flat" cmpd="sng" algn="ctr">
                          <a:solidFill>
                            <a:schemeClr val="tx1"/>
                          </a:solidFill>
                          <a:prstDash val="solid"/>
                          <a:round/>
                          <a:headEnd type="none" w="med" len="med"/>
                          <a:tailEnd type="none" w="med" len="med"/>
                        </a:lnR>
                      </a:tcPr>
                    </a:tc>
                    <a:tc>
                      <a:txBody>
                        <a:bodyPr/>
                        <a:lstStyle/>
                        <a:p>
                          <a:pPr algn="ctr"/>
                          <a14:m>
                            <m:oMathPara xmlns:m="http://schemas.openxmlformats.org/officeDocument/2006/math">
                              <m:oMathParaPr>
                                <m:jc m:val="center"/>
                              </m:oMathParaPr>
                              <m:oMath xmlns:m="http://schemas.openxmlformats.org/officeDocument/2006/math">
                                <m:r>
                                  <a:rPr lang="en-US" altLang="zh-TW" sz="1600" b="0" i="1" smtClean="0">
                                    <a:latin typeface="Cambria Math" panose="02040503050406030204" pitchFamily="18" charset="0"/>
                                  </a:rPr>
                                  <m:t>𝑎</m:t>
                                </m:r>
                                <m:d>
                                  <m:dPr>
                                    <m:ctrlPr>
                                      <a:rPr lang="en-US" altLang="zh-TW" sz="1600" b="0" i="1" smtClean="0">
                                        <a:latin typeface="Cambria Math" panose="02040503050406030204" pitchFamily="18" charset="0"/>
                                      </a:rPr>
                                    </m:ctrlPr>
                                  </m:dPr>
                                  <m:e>
                                    <m:r>
                                      <a:rPr lang="en-US" altLang="zh-TW" sz="1600" b="0" i="1" smtClean="0">
                                        <a:latin typeface="Cambria Math" panose="02040503050406030204" pitchFamily="18" charset="0"/>
                                      </a:rPr>
                                      <m:t>𝑖</m:t>
                                    </m:r>
                                    <m:r>
                                      <a:rPr lang="en-US" altLang="zh-TW" sz="1600" b="0" i="1" smtClean="0">
                                        <a:latin typeface="Cambria Math" panose="02040503050406030204" pitchFamily="18" charset="0"/>
                                      </a:rPr>
                                      <m:t>,</m:t>
                                    </m:r>
                                    <m:r>
                                      <a:rPr lang="en-US" altLang="zh-TW" sz="1600" b="0" i="1" smtClean="0">
                                        <a:latin typeface="Cambria Math" panose="02040503050406030204" pitchFamily="18" charset="0"/>
                                      </a:rPr>
                                      <m:t>𝑗</m:t>
                                    </m:r>
                                  </m:e>
                                </m:d>
                              </m:oMath>
                            </m:oMathPara>
                          </a14:m>
                          <a:endParaRPr lang="zh-TW"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lang="zh-TW" altLang="en-US" dirty="0"/>
                        </a:p>
                      </a:txBody>
                      <a:tcPr anchor="ctr">
                        <a:lnL w="12700" cap="flat" cmpd="sng" algn="ctr">
                          <a:solidFill>
                            <a:schemeClr val="bg1"/>
                          </a:solidFill>
                          <a:prstDash val="solid"/>
                          <a:round/>
                          <a:headEnd type="none" w="med" len="med"/>
                          <a:tailEnd type="none" w="med" len="med"/>
                        </a:lnL>
                        <a:lnR w="12700" cmpd="sng">
                          <a:noFill/>
                        </a:lnR>
                        <a:lnB w="12700" cmpd="sng">
                          <a:noFill/>
                        </a:lnB>
                      </a:tcPr>
                    </a:tc>
                    <a:extLst>
                      <a:ext uri="{0D108BD9-81ED-4DB2-BD59-A6C34878D82A}">
                        <a16:rowId xmlns:a16="http://schemas.microsoft.com/office/drawing/2014/main" val="10002"/>
                      </a:ext>
                    </a:extLst>
                  </a:tr>
                </a:tbl>
              </a:graphicData>
            </a:graphic>
          </p:graphicFrame>
        </mc:Choice>
        <mc:Fallback xmlns="">
          <p:graphicFrame>
            <p:nvGraphicFramePr>
              <p:cNvPr id="2" name="表格 1"/>
              <p:cNvGraphicFramePr>
                <a:graphicFrameLocks noGrp="1"/>
              </p:cNvGraphicFramePr>
              <p:nvPr>
                <p:extLst>
                  <p:ext uri="{D42A27DB-BD31-4B8C-83A1-F6EECF244321}">
                    <p14:modId xmlns:p14="http://schemas.microsoft.com/office/powerpoint/2010/main" val="265612430"/>
                  </p:ext>
                </p:extLst>
              </p:nvPr>
            </p:nvGraphicFramePr>
            <p:xfrm>
              <a:off x="4115010" y="2752266"/>
              <a:ext cx="2996160" cy="1097280"/>
            </p:xfrm>
            <a:graphic>
              <a:graphicData uri="http://schemas.openxmlformats.org/drawingml/2006/table">
                <a:tbl>
                  <a:tblPr firstRow="1" bandRow="1">
                    <a:tableStyleId>{5940675A-B579-460E-94D1-54222C63F5DA}</a:tableStyleId>
                  </a:tblPr>
                  <a:tblGrid>
                    <a:gridCol w="599232">
                      <a:extLst>
                        <a:ext uri="{9D8B030D-6E8A-4147-A177-3AD203B41FA5}">
                          <a16:colId xmlns:a16="http://schemas.microsoft.com/office/drawing/2014/main" val="20000"/>
                        </a:ext>
                      </a:extLst>
                    </a:gridCol>
                    <a:gridCol w="599232">
                      <a:extLst>
                        <a:ext uri="{9D8B030D-6E8A-4147-A177-3AD203B41FA5}">
                          <a16:colId xmlns:a16="http://schemas.microsoft.com/office/drawing/2014/main" val="20001"/>
                        </a:ext>
                      </a:extLst>
                    </a:gridCol>
                    <a:gridCol w="599232">
                      <a:extLst>
                        <a:ext uri="{9D8B030D-6E8A-4147-A177-3AD203B41FA5}">
                          <a16:colId xmlns:a16="http://schemas.microsoft.com/office/drawing/2014/main" val="20002"/>
                        </a:ext>
                      </a:extLst>
                    </a:gridCol>
                    <a:gridCol w="599232">
                      <a:extLst>
                        <a:ext uri="{9D8B030D-6E8A-4147-A177-3AD203B41FA5}">
                          <a16:colId xmlns:a16="http://schemas.microsoft.com/office/drawing/2014/main" val="20003"/>
                        </a:ext>
                      </a:extLst>
                    </a:gridCol>
                    <a:gridCol w="599232">
                      <a:extLst>
                        <a:ext uri="{9D8B030D-6E8A-4147-A177-3AD203B41FA5}">
                          <a16:colId xmlns:a16="http://schemas.microsoft.com/office/drawing/2014/main" val="20004"/>
                        </a:ext>
                      </a:extLst>
                    </a:gridCol>
                  </a:tblGrid>
                  <a:tr h="365760">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a:p>
                      </a:txBody>
                      <a:tcPr anchor="ctr"/>
                    </a:tc>
                    <a:extLst>
                      <a:ext uri="{0D108BD9-81ED-4DB2-BD59-A6C34878D82A}">
                        <a16:rowId xmlns:a16="http://schemas.microsoft.com/office/drawing/2014/main" val="10000"/>
                      </a:ext>
                    </a:extLst>
                  </a:tr>
                  <a:tr h="365760">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a:p>
                      </a:txBody>
                      <a:tcPr anchor="ctr">
                        <a:lnB w="12700" cap="flat" cmpd="sng" algn="ctr">
                          <a:solidFill>
                            <a:schemeClr val="tx1"/>
                          </a:solidFill>
                          <a:prstDash val="solid"/>
                          <a:round/>
                          <a:headEnd type="none" w="med" len="med"/>
                          <a:tailEnd type="none" w="med" len="med"/>
                        </a:lnB>
                      </a:tcPr>
                    </a:tc>
                    <a:tc>
                      <a:txBody>
                        <a:bodyPr/>
                        <a:lstStyle/>
                        <a:p>
                          <a:pPr algn="ctr"/>
                          <a:endParaRPr lang="zh-TW" altLang="en-US"/>
                        </a:p>
                      </a:txBody>
                      <a:tcPr anchor="ctr"/>
                    </a:tc>
                    <a:tc>
                      <a:txBody>
                        <a:bodyPr/>
                        <a:lstStyle/>
                        <a:p>
                          <a:pPr algn="ctr"/>
                          <a:endParaRPr lang="zh-TW" altLang="en-US"/>
                        </a:p>
                      </a:txBody>
                      <a:tcPr anchor="ctr"/>
                    </a:tc>
                    <a:extLst>
                      <a:ext uri="{0D108BD9-81ED-4DB2-BD59-A6C34878D82A}">
                        <a16:rowId xmlns:a16="http://schemas.microsoft.com/office/drawing/2014/main" val="10001"/>
                      </a:ext>
                    </a:extLst>
                  </a:tr>
                  <a:tr h="365760">
                    <a:tc>
                      <a:txBody>
                        <a:bodyPr/>
                        <a:lstStyle/>
                        <a:p>
                          <a:pPr algn="ctr"/>
                          <a:endParaRPr lang="zh-TW" altLang="en-US"/>
                        </a:p>
                      </a:txBody>
                      <a:tcPr anchor="ctr"/>
                    </a:tc>
                    <a:tc>
                      <a:txBody>
                        <a:bodyPr/>
                        <a:lstStyle/>
                        <a:p>
                          <a:pPr algn="ctr"/>
                          <a:endParaRPr lang="zh-TW" altLang="en-US" dirty="0"/>
                        </a:p>
                      </a:txBody>
                      <a:tcPr anchor="ctr">
                        <a:lnR w="12700" cap="flat" cmpd="sng" algn="ctr">
                          <a:solidFill>
                            <a:schemeClr val="tx1"/>
                          </a:solidFill>
                          <a:prstDash val="solid"/>
                          <a:round/>
                          <a:headEnd type="none" w="med" len="med"/>
                          <a:tailEnd type="none" w="med" len="med"/>
                        </a:lnR>
                      </a:tcPr>
                    </a:tc>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3061" t="-203333" r="-203061" b="-6667"/>
                          </a:stretch>
                        </a:blipFill>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lang="zh-TW" altLang="en-US" dirty="0"/>
                        </a:p>
                      </a:txBody>
                      <a:tcPr anchor="ctr">
                        <a:lnL w="12700" cap="flat" cmpd="sng" algn="ctr">
                          <a:solidFill>
                            <a:schemeClr val="bg1"/>
                          </a:solidFill>
                          <a:prstDash val="solid"/>
                          <a:round/>
                          <a:headEnd type="none" w="med" len="med"/>
                          <a:tailEnd type="none" w="med" len="med"/>
                        </a:lnL>
                        <a:lnR w="12700" cmpd="sng">
                          <a:noFill/>
                        </a:lnR>
                        <a:lnB w="12700" cmpd="sng">
                          <a:noFill/>
                        </a:lnB>
                      </a:tcPr>
                    </a:tc>
                    <a:extLst>
                      <a:ext uri="{0D108BD9-81ED-4DB2-BD59-A6C34878D82A}">
                        <a16:rowId xmlns:a16="http://schemas.microsoft.com/office/drawing/2014/main" val="10002"/>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 name="表格 9"/>
              <p:cNvGraphicFramePr>
                <a:graphicFrameLocks noGrp="1"/>
              </p:cNvGraphicFramePr>
              <p:nvPr>
                <p:extLst>
                  <p:ext uri="{D42A27DB-BD31-4B8C-83A1-F6EECF244321}">
                    <p14:modId xmlns:p14="http://schemas.microsoft.com/office/powerpoint/2010/main" val="684149616"/>
                  </p:ext>
                </p:extLst>
              </p:nvPr>
            </p:nvGraphicFramePr>
            <p:xfrm>
              <a:off x="7729485" y="2752266"/>
              <a:ext cx="3006000" cy="1097280"/>
            </p:xfrm>
            <a:graphic>
              <a:graphicData uri="http://schemas.openxmlformats.org/drawingml/2006/table">
                <a:tbl>
                  <a:tblPr firstRow="1" bandRow="1">
                    <a:tableStyleId>{5940675A-B579-460E-94D1-54222C63F5DA}</a:tableStyleId>
                  </a:tblPr>
                  <a:tblGrid>
                    <a:gridCol w="601200">
                      <a:extLst>
                        <a:ext uri="{9D8B030D-6E8A-4147-A177-3AD203B41FA5}">
                          <a16:colId xmlns:a16="http://schemas.microsoft.com/office/drawing/2014/main" val="20000"/>
                        </a:ext>
                      </a:extLst>
                    </a:gridCol>
                    <a:gridCol w="601200">
                      <a:extLst>
                        <a:ext uri="{9D8B030D-6E8A-4147-A177-3AD203B41FA5}">
                          <a16:colId xmlns:a16="http://schemas.microsoft.com/office/drawing/2014/main" val="20001"/>
                        </a:ext>
                      </a:extLst>
                    </a:gridCol>
                    <a:gridCol w="601200">
                      <a:extLst>
                        <a:ext uri="{9D8B030D-6E8A-4147-A177-3AD203B41FA5}">
                          <a16:colId xmlns:a16="http://schemas.microsoft.com/office/drawing/2014/main" val="20002"/>
                        </a:ext>
                      </a:extLst>
                    </a:gridCol>
                    <a:gridCol w="601200">
                      <a:extLst>
                        <a:ext uri="{9D8B030D-6E8A-4147-A177-3AD203B41FA5}">
                          <a16:colId xmlns:a16="http://schemas.microsoft.com/office/drawing/2014/main" val="20003"/>
                        </a:ext>
                      </a:extLst>
                    </a:gridCol>
                    <a:gridCol w="601200">
                      <a:extLst>
                        <a:ext uri="{9D8B030D-6E8A-4147-A177-3AD203B41FA5}">
                          <a16:colId xmlns:a16="http://schemas.microsoft.com/office/drawing/2014/main" val="20004"/>
                        </a:ext>
                      </a:extLst>
                    </a:gridCol>
                  </a:tblGrid>
                  <a:tr h="273488">
                    <a:tc>
                      <a:txBody>
                        <a:bodyPr/>
                        <a:lstStyle/>
                        <a:p>
                          <a:endParaRPr lang="zh-TW" altLang="en-US" dirty="0"/>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tc>
                      <a:txBody>
                        <a:bodyPr/>
                        <a:lstStyle/>
                        <a:p>
                          <a:endParaRPr lang="zh-TW" altLang="en-US" dirty="0"/>
                        </a:p>
                      </a:txBody>
                      <a:tcPr/>
                    </a:tc>
                    <a:extLst>
                      <a:ext uri="{0D108BD9-81ED-4DB2-BD59-A6C34878D82A}">
                        <a16:rowId xmlns:a16="http://schemas.microsoft.com/office/drawing/2014/main" val="10000"/>
                      </a:ext>
                    </a:extLst>
                  </a:tr>
                  <a:tr h="273488">
                    <a:tc>
                      <a:txBody>
                        <a:bodyPr/>
                        <a:lstStyle/>
                        <a:p>
                          <a:endParaRPr lang="zh-TW" altLang="en-US"/>
                        </a:p>
                      </a:txBody>
                      <a:tcPr/>
                    </a:tc>
                    <a:tc>
                      <a:txBody>
                        <a:bodyPr/>
                        <a:lstStyle/>
                        <a:p>
                          <a:endParaRPr lang="zh-TW" altLang="en-US"/>
                        </a:p>
                      </a:txBody>
                      <a:tcPr/>
                    </a:tc>
                    <a:tc>
                      <a:txBody>
                        <a:bodyPr/>
                        <a:lstStyle/>
                        <a:p>
                          <a:endParaRPr lang="zh-TW" altLang="en-US"/>
                        </a:p>
                      </a:txBody>
                      <a:tcPr>
                        <a:lnB w="12700" cap="flat" cmpd="sng" algn="ctr">
                          <a:solidFill>
                            <a:schemeClr val="tx1"/>
                          </a:solidFill>
                          <a:prstDash val="solid"/>
                          <a:round/>
                          <a:headEnd type="none" w="med" len="med"/>
                          <a:tailEnd type="none" w="med" len="med"/>
                        </a:lnB>
                      </a:tcPr>
                    </a:tc>
                    <a:tc>
                      <a:txBody>
                        <a:bodyPr/>
                        <a:lstStyle/>
                        <a:p>
                          <a:endParaRPr lang="zh-TW" altLang="en-US"/>
                        </a:p>
                      </a:txBody>
                      <a:tcPr/>
                    </a:tc>
                    <a:tc>
                      <a:txBody>
                        <a:bodyPr/>
                        <a:lstStyle/>
                        <a:p>
                          <a:endParaRPr lang="zh-TW" altLang="en-US"/>
                        </a:p>
                      </a:txBody>
                      <a:tcPr/>
                    </a:tc>
                    <a:extLst>
                      <a:ext uri="{0D108BD9-81ED-4DB2-BD59-A6C34878D82A}">
                        <a16:rowId xmlns:a16="http://schemas.microsoft.com/office/drawing/2014/main" val="10001"/>
                      </a:ext>
                    </a:extLst>
                  </a:tr>
                  <a:tr h="273488">
                    <a:tc>
                      <a:txBody>
                        <a:bodyPr/>
                        <a:lstStyle/>
                        <a:p>
                          <a:endParaRPr lang="zh-TW" altLang="en-US"/>
                        </a:p>
                      </a:txBody>
                      <a:tcPr/>
                    </a:tc>
                    <a:tc>
                      <a:txBody>
                        <a:bodyPr/>
                        <a:lstStyle/>
                        <a:p>
                          <a:endParaRPr lang="zh-TW" altLang="en-US"/>
                        </a:p>
                      </a:txBody>
                      <a:tcPr>
                        <a:lnR w="12700" cap="flat" cmpd="sng" algn="ctr">
                          <a:solidFill>
                            <a:schemeClr val="tx1"/>
                          </a:solidFill>
                          <a:prstDash val="solid"/>
                          <a:round/>
                          <a:headEnd type="none" w="med" len="med"/>
                          <a:tailEnd type="none" w="med" len="med"/>
                        </a:lnR>
                      </a:tcPr>
                    </a:tc>
                    <a:tc>
                      <a:txBody>
                        <a:bodyPr/>
                        <a:lstStyle/>
                        <a:p>
                          <a:pPr algn="ctr"/>
                          <a14:m>
                            <m:oMathPara xmlns:m="http://schemas.openxmlformats.org/officeDocument/2006/math">
                              <m:oMathParaPr>
                                <m:jc m:val="center"/>
                              </m:oMathParaPr>
                              <m:oMath xmlns:m="http://schemas.openxmlformats.org/officeDocument/2006/math">
                                <m:r>
                                  <a:rPr lang="en-US" altLang="zh-TW" sz="1600" b="0" i="1" smtClean="0">
                                    <a:latin typeface="Cambria Math" panose="02040503050406030204" pitchFamily="18" charset="0"/>
                                  </a:rPr>
                                  <m:t>𝑏</m:t>
                                </m:r>
                                <m:d>
                                  <m:dPr>
                                    <m:ctrlPr>
                                      <a:rPr lang="en-US" altLang="zh-TW" sz="1600" b="0" i="1" smtClean="0">
                                        <a:latin typeface="Cambria Math" panose="02040503050406030204" pitchFamily="18" charset="0"/>
                                      </a:rPr>
                                    </m:ctrlPr>
                                  </m:dPr>
                                  <m:e>
                                    <m:r>
                                      <a:rPr lang="en-US" altLang="zh-TW" sz="1600" b="0" i="1" smtClean="0">
                                        <a:latin typeface="Cambria Math" panose="02040503050406030204" pitchFamily="18" charset="0"/>
                                      </a:rPr>
                                      <m:t>𝑖</m:t>
                                    </m:r>
                                    <m:r>
                                      <a:rPr lang="en-US" altLang="zh-TW" sz="1600" b="0" i="1" smtClean="0">
                                        <a:latin typeface="Cambria Math" panose="02040503050406030204" pitchFamily="18" charset="0"/>
                                      </a:rPr>
                                      <m:t>,</m:t>
                                    </m:r>
                                    <m:r>
                                      <a:rPr lang="en-US" altLang="zh-TW" sz="1600" b="0" i="1" smtClean="0">
                                        <a:latin typeface="Cambria Math" panose="02040503050406030204" pitchFamily="18" charset="0"/>
                                      </a:rPr>
                                      <m:t>𝑗</m:t>
                                    </m:r>
                                  </m:e>
                                </m:d>
                              </m:oMath>
                            </m:oMathPara>
                          </a14:m>
                          <a:endParaRPr lang="zh-TW"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endParaRPr lang="zh-TW" altLang="en-US" dirty="0"/>
                        </a:p>
                      </a:txBody>
                      <a:tcPr>
                        <a:lnL w="12700" cap="flat" cmpd="sng" algn="ctr">
                          <a:solidFill>
                            <a:schemeClr val="bg1"/>
                          </a:solidFill>
                          <a:prstDash val="solid"/>
                          <a:round/>
                          <a:headEnd type="none" w="med" len="med"/>
                          <a:tailEnd type="none" w="med" len="med"/>
                        </a:lnL>
                        <a:lnR w="12700" cmpd="sng">
                          <a:noFill/>
                        </a:lnR>
                        <a:lnB w="12700" cmpd="sng">
                          <a:noFill/>
                        </a:lnB>
                      </a:tcPr>
                    </a:tc>
                    <a:extLst>
                      <a:ext uri="{0D108BD9-81ED-4DB2-BD59-A6C34878D82A}">
                        <a16:rowId xmlns:a16="http://schemas.microsoft.com/office/drawing/2014/main" val="10002"/>
                      </a:ext>
                    </a:extLst>
                  </a:tr>
                </a:tbl>
              </a:graphicData>
            </a:graphic>
          </p:graphicFrame>
        </mc:Choice>
        <mc:Fallback xmlns="">
          <p:graphicFrame>
            <p:nvGraphicFramePr>
              <p:cNvPr id="10" name="表格 9"/>
              <p:cNvGraphicFramePr>
                <a:graphicFrameLocks noGrp="1"/>
              </p:cNvGraphicFramePr>
              <p:nvPr>
                <p:extLst>
                  <p:ext uri="{D42A27DB-BD31-4B8C-83A1-F6EECF244321}">
                    <p14:modId xmlns:p14="http://schemas.microsoft.com/office/powerpoint/2010/main" val="684149616"/>
                  </p:ext>
                </p:extLst>
              </p:nvPr>
            </p:nvGraphicFramePr>
            <p:xfrm>
              <a:off x="7729485" y="2752266"/>
              <a:ext cx="3006000" cy="1097280"/>
            </p:xfrm>
            <a:graphic>
              <a:graphicData uri="http://schemas.openxmlformats.org/drawingml/2006/table">
                <a:tbl>
                  <a:tblPr firstRow="1" bandRow="1">
                    <a:tableStyleId>{5940675A-B579-460E-94D1-54222C63F5DA}</a:tableStyleId>
                  </a:tblPr>
                  <a:tblGrid>
                    <a:gridCol w="601200">
                      <a:extLst>
                        <a:ext uri="{9D8B030D-6E8A-4147-A177-3AD203B41FA5}">
                          <a16:colId xmlns:a16="http://schemas.microsoft.com/office/drawing/2014/main" val="20000"/>
                        </a:ext>
                      </a:extLst>
                    </a:gridCol>
                    <a:gridCol w="601200">
                      <a:extLst>
                        <a:ext uri="{9D8B030D-6E8A-4147-A177-3AD203B41FA5}">
                          <a16:colId xmlns:a16="http://schemas.microsoft.com/office/drawing/2014/main" val="20001"/>
                        </a:ext>
                      </a:extLst>
                    </a:gridCol>
                    <a:gridCol w="601200">
                      <a:extLst>
                        <a:ext uri="{9D8B030D-6E8A-4147-A177-3AD203B41FA5}">
                          <a16:colId xmlns:a16="http://schemas.microsoft.com/office/drawing/2014/main" val="20002"/>
                        </a:ext>
                      </a:extLst>
                    </a:gridCol>
                    <a:gridCol w="601200">
                      <a:extLst>
                        <a:ext uri="{9D8B030D-6E8A-4147-A177-3AD203B41FA5}">
                          <a16:colId xmlns:a16="http://schemas.microsoft.com/office/drawing/2014/main" val="20003"/>
                        </a:ext>
                      </a:extLst>
                    </a:gridCol>
                    <a:gridCol w="601200">
                      <a:extLst>
                        <a:ext uri="{9D8B030D-6E8A-4147-A177-3AD203B41FA5}">
                          <a16:colId xmlns:a16="http://schemas.microsoft.com/office/drawing/2014/main" val="20004"/>
                        </a:ext>
                      </a:extLst>
                    </a:gridCol>
                  </a:tblGrid>
                  <a:tr h="365760">
                    <a:tc>
                      <a:txBody>
                        <a:bodyPr/>
                        <a:lstStyle/>
                        <a:p>
                          <a:endParaRPr lang="zh-TW" altLang="en-US" dirty="0"/>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tc>
                      <a:txBody>
                        <a:bodyPr/>
                        <a:lstStyle/>
                        <a:p>
                          <a:endParaRPr lang="zh-TW" altLang="en-US" dirty="0"/>
                        </a:p>
                      </a:txBody>
                      <a:tcPr/>
                    </a:tc>
                    <a:extLst>
                      <a:ext uri="{0D108BD9-81ED-4DB2-BD59-A6C34878D82A}">
                        <a16:rowId xmlns:a16="http://schemas.microsoft.com/office/drawing/2014/main" val="10000"/>
                      </a:ext>
                    </a:extLst>
                  </a:tr>
                  <a:tr h="365760">
                    <a:tc>
                      <a:txBody>
                        <a:bodyPr/>
                        <a:lstStyle/>
                        <a:p>
                          <a:endParaRPr lang="zh-TW" altLang="en-US"/>
                        </a:p>
                      </a:txBody>
                      <a:tcPr/>
                    </a:tc>
                    <a:tc>
                      <a:txBody>
                        <a:bodyPr/>
                        <a:lstStyle/>
                        <a:p>
                          <a:endParaRPr lang="zh-TW" altLang="en-US"/>
                        </a:p>
                      </a:txBody>
                      <a:tcPr/>
                    </a:tc>
                    <a:tc>
                      <a:txBody>
                        <a:bodyPr/>
                        <a:lstStyle/>
                        <a:p>
                          <a:endParaRPr lang="zh-TW" altLang="en-US"/>
                        </a:p>
                      </a:txBody>
                      <a:tcPr>
                        <a:lnB w="12700" cap="flat" cmpd="sng" algn="ctr">
                          <a:solidFill>
                            <a:schemeClr val="tx1"/>
                          </a:solidFill>
                          <a:prstDash val="solid"/>
                          <a:round/>
                          <a:headEnd type="none" w="med" len="med"/>
                          <a:tailEnd type="none" w="med" len="med"/>
                        </a:lnB>
                      </a:tcPr>
                    </a:tc>
                    <a:tc>
                      <a:txBody>
                        <a:bodyPr/>
                        <a:lstStyle/>
                        <a:p>
                          <a:endParaRPr lang="zh-TW" altLang="en-US"/>
                        </a:p>
                      </a:txBody>
                      <a:tcPr/>
                    </a:tc>
                    <a:tc>
                      <a:txBody>
                        <a:bodyPr/>
                        <a:lstStyle/>
                        <a:p>
                          <a:endParaRPr lang="zh-TW" altLang="en-US"/>
                        </a:p>
                      </a:txBody>
                      <a:tcPr/>
                    </a:tc>
                    <a:extLst>
                      <a:ext uri="{0D108BD9-81ED-4DB2-BD59-A6C34878D82A}">
                        <a16:rowId xmlns:a16="http://schemas.microsoft.com/office/drawing/2014/main" val="10001"/>
                      </a:ext>
                    </a:extLst>
                  </a:tr>
                  <a:tr h="365760">
                    <a:tc>
                      <a:txBody>
                        <a:bodyPr/>
                        <a:lstStyle/>
                        <a:p>
                          <a:endParaRPr lang="zh-TW" altLang="en-US"/>
                        </a:p>
                      </a:txBody>
                      <a:tcPr/>
                    </a:tc>
                    <a:tc>
                      <a:txBody>
                        <a:bodyPr/>
                        <a:lstStyle/>
                        <a:p>
                          <a:endParaRPr lang="zh-TW" altLang="en-US"/>
                        </a:p>
                      </a:txBody>
                      <a:tcPr>
                        <a:lnR w="12700" cap="flat" cmpd="sng" algn="ctr">
                          <a:solidFill>
                            <a:schemeClr val="tx1"/>
                          </a:solidFill>
                          <a:prstDash val="solid"/>
                          <a:round/>
                          <a:headEnd type="none" w="med" len="med"/>
                          <a:tailEnd type="none" w="med" len="med"/>
                        </a:lnR>
                      </a:tcPr>
                    </a:tc>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01010" t="-203333" r="-202020" b="-6667"/>
                          </a:stretch>
                        </a:blipFill>
                      </a:tcPr>
                    </a:tc>
                    <a:tc>
                      <a:txBody>
                        <a:bodyPr/>
                        <a:lstStyle/>
                        <a:p>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endParaRPr lang="zh-TW" altLang="en-US" dirty="0"/>
                        </a:p>
                      </a:txBody>
                      <a:tcPr>
                        <a:lnL w="12700" cap="flat" cmpd="sng" algn="ctr">
                          <a:solidFill>
                            <a:schemeClr val="bg1"/>
                          </a:solidFill>
                          <a:prstDash val="solid"/>
                          <a:round/>
                          <a:headEnd type="none" w="med" len="med"/>
                          <a:tailEnd type="none" w="med" len="med"/>
                        </a:lnL>
                        <a:lnR w="12700" cmpd="sng">
                          <a:noFill/>
                        </a:lnR>
                        <a:lnB w="12700" cmpd="sng">
                          <a:noFill/>
                        </a:lnB>
                      </a:tcPr>
                    </a:tc>
                    <a:extLst>
                      <a:ext uri="{0D108BD9-81ED-4DB2-BD59-A6C34878D82A}">
                        <a16:rowId xmlns:a16="http://schemas.microsoft.com/office/drawing/2014/main" val="10002"/>
                      </a:ext>
                    </a:extLst>
                  </a:tr>
                </a:tbl>
              </a:graphicData>
            </a:graphic>
          </p:graphicFrame>
        </mc:Fallback>
      </mc:AlternateContent>
      <p:cxnSp>
        <p:nvCxnSpPr>
          <p:cNvPr id="7" name="直線單箭頭接點 6"/>
          <p:cNvCxnSpPr>
            <a:cxnSpLocks/>
          </p:cNvCxnSpPr>
          <p:nvPr/>
        </p:nvCxnSpPr>
        <p:spPr>
          <a:xfrm>
            <a:off x="3842319" y="2752266"/>
            <a:ext cx="0" cy="742386"/>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2870457" y="2784905"/>
            <a:ext cx="935396" cy="338554"/>
          </a:xfrm>
          <a:prstGeom prst="rect">
            <a:avLst/>
          </a:prstGeom>
          <a:noFill/>
        </p:spPr>
        <p:txBody>
          <a:bodyPr wrap="square" rtlCol="0">
            <a:spAutoFit/>
          </a:bodyPr>
          <a:lstStyle/>
          <a:p>
            <a:pPr algn="ctr"/>
            <a:r>
              <a:rPr lang="en-US" altLang="zh-TW" sz="1600" b="1" dirty="0">
                <a:latin typeface="Times New Roman" panose="02020603050405020304" pitchFamily="18" charset="0"/>
                <a:cs typeface="Times New Roman" panose="02020603050405020304" pitchFamily="18" charset="0"/>
              </a:rPr>
              <a:t>D Pixels</a:t>
            </a:r>
            <a:endParaRPr lang="zh-TW" altLang="en-US" sz="1600" b="1" dirty="0">
              <a:latin typeface="Times New Roman" panose="02020603050405020304" pitchFamily="18" charset="0"/>
              <a:cs typeface="Times New Roman" panose="02020603050405020304" pitchFamily="18" charset="0"/>
            </a:endParaRPr>
          </a:p>
        </p:txBody>
      </p:sp>
      <p:sp>
        <p:nvSpPr>
          <p:cNvPr id="11" name="左大括弧 10"/>
          <p:cNvSpPr/>
          <p:nvPr/>
        </p:nvSpPr>
        <p:spPr>
          <a:xfrm rot="16200000">
            <a:off x="5799057" y="3639605"/>
            <a:ext cx="236483" cy="2850461"/>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Times New Roman" panose="02020603050405020304" pitchFamily="18" charset="0"/>
              <a:cs typeface="Times New Roman" panose="02020603050405020304" pitchFamily="18" charset="0"/>
            </a:endParaRPr>
          </a:p>
        </p:txBody>
      </p:sp>
      <p:sp>
        <p:nvSpPr>
          <p:cNvPr id="16" name="左大括弧 15"/>
          <p:cNvSpPr/>
          <p:nvPr/>
        </p:nvSpPr>
        <p:spPr>
          <a:xfrm rot="16200000">
            <a:off x="8978436" y="3639605"/>
            <a:ext cx="236483" cy="2850461"/>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Times New Roman" panose="02020603050405020304" pitchFamily="18" charset="0"/>
              <a:cs typeface="Times New Roman" panose="02020603050405020304" pitchFamily="18" charset="0"/>
            </a:endParaRPr>
          </a:p>
        </p:txBody>
      </p:sp>
      <p:sp>
        <p:nvSpPr>
          <p:cNvPr id="17" name="文字方塊 16"/>
          <p:cNvSpPr txBox="1"/>
          <p:nvPr/>
        </p:nvSpPr>
        <p:spPr>
          <a:xfrm>
            <a:off x="4609597" y="5201036"/>
            <a:ext cx="2615401" cy="307777"/>
          </a:xfrm>
          <a:prstGeom prst="rect">
            <a:avLst/>
          </a:prstGeom>
          <a:noFill/>
        </p:spPr>
        <p:txBody>
          <a:bodyPr wrap="square" rtlCol="0">
            <a:spAutoFit/>
          </a:bodyPr>
          <a:lstStyle/>
          <a:p>
            <a:pPr algn="ctr"/>
            <a:r>
              <a:rPr lang="en-US" altLang="zh-TW" sz="1400" dirty="0">
                <a:latin typeface="Times New Roman" panose="02020603050405020304" pitchFamily="18" charset="0"/>
                <a:cs typeface="Times New Roman" panose="02020603050405020304" pitchFamily="18" charset="0"/>
              </a:rPr>
              <a:t>Auto-regression Terms</a:t>
            </a:r>
            <a:endParaRPr lang="zh-TW" altLang="en-US" sz="1400" dirty="0">
              <a:latin typeface="Times New Roman" panose="02020603050405020304" pitchFamily="18" charset="0"/>
              <a:cs typeface="Times New Roman" panose="02020603050405020304" pitchFamily="18" charset="0"/>
            </a:endParaRPr>
          </a:p>
        </p:txBody>
      </p:sp>
      <p:sp>
        <p:nvSpPr>
          <p:cNvPr id="18" name="文字方塊 17"/>
          <p:cNvSpPr txBox="1"/>
          <p:nvPr/>
        </p:nvSpPr>
        <p:spPr>
          <a:xfrm>
            <a:off x="7788978" y="5183077"/>
            <a:ext cx="2615401" cy="307777"/>
          </a:xfrm>
          <a:prstGeom prst="rect">
            <a:avLst/>
          </a:prstGeom>
          <a:noFill/>
        </p:spPr>
        <p:txBody>
          <a:bodyPr wrap="square" rtlCol="0">
            <a:spAutoFit/>
          </a:bodyPr>
          <a:lstStyle/>
          <a:p>
            <a:pPr algn="ctr"/>
            <a:r>
              <a:rPr lang="en-US" altLang="zh-TW" sz="1400" dirty="0">
                <a:latin typeface="Times New Roman" panose="02020603050405020304" pitchFamily="18" charset="0"/>
                <a:cs typeface="Times New Roman" panose="02020603050405020304" pitchFamily="18" charset="0"/>
              </a:rPr>
              <a:t>Moving Average Terms</a:t>
            </a:r>
            <a:endParaRPr lang="zh-TW" altLang="en-US" sz="1400" dirty="0">
              <a:latin typeface="Times New Roman" panose="02020603050405020304" pitchFamily="18" charset="0"/>
              <a:cs typeface="Times New Roman" panose="02020603050405020304" pitchFamily="18" charset="0"/>
            </a:endParaRPr>
          </a:p>
        </p:txBody>
      </p:sp>
      <p:cxnSp>
        <p:nvCxnSpPr>
          <p:cNvPr id="19" name="直線單箭頭接點 18">
            <a:extLst>
              <a:ext uri="{FF2B5EF4-FFF2-40B4-BE49-F238E27FC236}">
                <a16:creationId xmlns:a16="http://schemas.microsoft.com/office/drawing/2014/main" id="{8A6DC212-3B8D-4F2E-8239-27F8C0C90595}"/>
              </a:ext>
            </a:extLst>
          </p:cNvPr>
          <p:cNvCxnSpPr>
            <a:cxnSpLocks/>
          </p:cNvCxnSpPr>
          <p:nvPr/>
        </p:nvCxnSpPr>
        <p:spPr>
          <a:xfrm flipV="1">
            <a:off x="4127814" y="2564143"/>
            <a:ext cx="1152041" cy="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DE89736C-1DAA-4B51-9026-20D3254DEBF6}"/>
              </a:ext>
            </a:extLst>
          </p:cNvPr>
          <p:cNvSpPr txBox="1"/>
          <p:nvPr/>
        </p:nvSpPr>
        <p:spPr>
          <a:xfrm>
            <a:off x="4236136" y="1971146"/>
            <a:ext cx="935396" cy="338554"/>
          </a:xfrm>
          <a:prstGeom prst="rect">
            <a:avLst/>
          </a:prstGeom>
          <a:noFill/>
        </p:spPr>
        <p:txBody>
          <a:bodyPr wrap="square" rtlCol="0">
            <a:spAutoFit/>
          </a:bodyPr>
          <a:lstStyle/>
          <a:p>
            <a:pPr algn="ctr"/>
            <a:r>
              <a:rPr lang="en-US" altLang="zh-TW" sz="1600" b="1" dirty="0">
                <a:latin typeface="Times New Roman" panose="02020603050405020304" pitchFamily="18" charset="0"/>
                <a:cs typeface="Times New Roman" panose="02020603050405020304" pitchFamily="18" charset="0"/>
              </a:rPr>
              <a:t>D Pixels</a:t>
            </a:r>
            <a:endParaRPr lang="zh-TW" altLang="en-US" sz="1600" b="1" dirty="0">
              <a:latin typeface="Times New Roman" panose="02020603050405020304" pitchFamily="18" charset="0"/>
              <a:cs typeface="Times New Roman" panose="02020603050405020304" pitchFamily="18" charset="0"/>
            </a:endParaRPr>
          </a:p>
        </p:txBody>
      </p:sp>
      <p:cxnSp>
        <p:nvCxnSpPr>
          <p:cNvPr id="22" name="直線單箭頭接點 21">
            <a:extLst>
              <a:ext uri="{FF2B5EF4-FFF2-40B4-BE49-F238E27FC236}">
                <a16:creationId xmlns:a16="http://schemas.microsoft.com/office/drawing/2014/main" id="{596DD4AD-74D8-48EF-8A46-1A2A28900497}"/>
              </a:ext>
            </a:extLst>
          </p:cNvPr>
          <p:cNvCxnSpPr>
            <a:cxnSpLocks/>
          </p:cNvCxnSpPr>
          <p:nvPr/>
        </p:nvCxnSpPr>
        <p:spPr>
          <a:xfrm flipV="1">
            <a:off x="5935921" y="2564143"/>
            <a:ext cx="1152041" cy="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D5282B53-7157-4F25-A95F-D2AB37DDCE43}"/>
              </a:ext>
            </a:extLst>
          </p:cNvPr>
          <p:cNvSpPr txBox="1"/>
          <p:nvPr/>
        </p:nvSpPr>
        <p:spPr>
          <a:xfrm>
            <a:off x="6044243" y="1971146"/>
            <a:ext cx="935396" cy="338554"/>
          </a:xfrm>
          <a:prstGeom prst="rect">
            <a:avLst/>
          </a:prstGeom>
          <a:noFill/>
        </p:spPr>
        <p:txBody>
          <a:bodyPr wrap="square" rtlCol="0">
            <a:spAutoFit/>
          </a:bodyPr>
          <a:lstStyle/>
          <a:p>
            <a:pPr algn="ctr"/>
            <a:r>
              <a:rPr lang="en-US" altLang="zh-TW" sz="1600" b="1" dirty="0">
                <a:latin typeface="Times New Roman" panose="02020603050405020304" pitchFamily="18" charset="0"/>
                <a:cs typeface="Times New Roman" panose="02020603050405020304" pitchFamily="18" charset="0"/>
              </a:rPr>
              <a:t>D Pixels</a:t>
            </a:r>
            <a:endParaRPr lang="zh-TW" altLang="en-US" sz="1600" b="1"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7FC03D2B-1258-4E7A-9F7C-1916B4D5ACAC}"/>
              </a:ext>
            </a:extLst>
          </p:cNvPr>
          <p:cNvSpPr>
            <a:spLocks noGrp="1"/>
          </p:cNvSpPr>
          <p:nvPr>
            <p:ph type="sldNum" sz="quarter" idx="12"/>
          </p:nvPr>
        </p:nvSpPr>
        <p:spPr/>
        <p:txBody>
          <a:bodyPr/>
          <a:lstStyle/>
          <a:p>
            <a:fld id="{59E0E74B-BC82-44BF-A0FE-CEF171C425CC}" type="slidenum">
              <a:rPr lang="zh-TW" altLang="en-US" smtClean="0"/>
              <a:t>106</a:t>
            </a:fld>
            <a:endParaRPr lang="zh-TW" altLang="en-US"/>
          </a:p>
        </p:txBody>
      </p:sp>
    </p:spTree>
    <p:extLst>
      <p:ext uri="{BB962C8B-B14F-4D97-AF65-F5344CB8AC3E}">
        <p14:creationId xmlns:p14="http://schemas.microsoft.com/office/powerpoint/2010/main" val="21976224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t>Auto-regression Models</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589212" y="2133600"/>
                <a:ext cx="8911687" cy="4587240"/>
              </a:xfrm>
            </p:spPr>
            <p:txBody>
              <a:bodyPr numCol="1">
                <a:normAutofit/>
              </a:bodyPr>
              <a:lstStyle/>
              <a:p>
                <a:r>
                  <a:rPr lang="en-US" altLang="zh-TW" sz="3200" dirty="0"/>
                  <a:t>Estimate gray value for pixel </a:t>
                </a:r>
                <a14:m>
                  <m:oMath xmlns:m="http://schemas.openxmlformats.org/officeDocument/2006/math">
                    <m:r>
                      <a:rPr lang="en-US" altLang="zh-TW" i="1" dirty="0" smtClean="0">
                        <a:latin typeface="Cambria Math" panose="02040503050406030204" pitchFamily="18" charset="0"/>
                      </a:rPr>
                      <m:t>(</m:t>
                    </m:r>
                    <m:r>
                      <a:rPr lang="en-US" altLang="zh-TW" b="0" i="1" dirty="0" smtClean="0">
                        <a:latin typeface="Cambria Math" panose="02040503050406030204" pitchFamily="18" charset="0"/>
                      </a:rPr>
                      <m:t>𝑖</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𝑗</m:t>
                    </m:r>
                    <m:r>
                      <a:rPr lang="en-US" altLang="zh-TW" i="1" dirty="0" smtClean="0">
                        <a:latin typeface="Cambria Math" panose="02040503050406030204" pitchFamily="18" charset="0"/>
                      </a:rPr>
                      <m:t>)</m:t>
                    </m:r>
                  </m:oMath>
                </a14:m>
                <a:r>
                  <a:rPr lang="en-US" altLang="zh-TW" dirty="0"/>
                  <a:t> </a:t>
                </a:r>
                <a:r>
                  <a:rPr lang="en-US" altLang="zh-TW" sz="3200" dirty="0"/>
                  <a:t>by using the  differences between the actual values and the estimated value</a:t>
                </a:r>
                <a:endParaRPr lang="en-US" altLang="zh-TW" sz="800" dirty="0"/>
              </a:p>
              <a:p>
                <a:pPr marL="0" indent="0">
                  <a:buNone/>
                </a:pPr>
                <a14:m>
                  <m:oMathPara xmlns:m="http://schemas.openxmlformats.org/officeDocument/2006/math">
                    <m:oMathParaPr>
                      <m:jc m:val="centerGroup"/>
                    </m:oMathParaPr>
                    <m:oMath xmlns:m="http://schemas.openxmlformats.org/officeDocument/2006/math">
                      <m:acc>
                        <m:accPr>
                          <m:chr m:val="̂"/>
                          <m:ctrlPr>
                            <a:rPr lang="en-US" altLang="zh-TW" sz="1600" i="1">
                              <a:latin typeface="Cambria Math" panose="02040503050406030204" pitchFamily="18" charset="0"/>
                            </a:rPr>
                          </m:ctrlPr>
                        </m:accPr>
                        <m:e>
                          <m:r>
                            <a:rPr lang="en-US" altLang="zh-TW" sz="1600" i="1">
                              <a:latin typeface="Cambria Math" panose="02040503050406030204" pitchFamily="18" charset="0"/>
                            </a:rPr>
                            <m:t>𝑎</m:t>
                          </m:r>
                        </m:e>
                      </m:acc>
                      <m:d>
                        <m:dPr>
                          <m:ctrlPr>
                            <a:rPr lang="en-US" altLang="zh-TW" sz="1600" i="1">
                              <a:latin typeface="Cambria Math" panose="02040503050406030204" pitchFamily="18" charset="0"/>
                            </a:rPr>
                          </m:ctrlPr>
                        </m:dPr>
                        <m:e>
                          <m:r>
                            <a:rPr lang="en-US" altLang="zh-TW" sz="1600" i="1">
                              <a:latin typeface="Cambria Math" panose="02040503050406030204" pitchFamily="18" charset="0"/>
                            </a:rPr>
                            <m:t>𝑖</m:t>
                          </m:r>
                          <m:r>
                            <a:rPr lang="en-US" altLang="zh-TW" sz="1600" i="1">
                              <a:latin typeface="Cambria Math" panose="02040503050406030204" pitchFamily="18" charset="0"/>
                            </a:rPr>
                            <m:t>,</m:t>
                          </m:r>
                          <m:r>
                            <a:rPr lang="en-US" altLang="zh-TW" sz="1600" i="1">
                              <a:latin typeface="Cambria Math" panose="02040503050406030204" pitchFamily="18" charset="0"/>
                            </a:rPr>
                            <m:t>𝑗</m:t>
                          </m:r>
                        </m:e>
                      </m:d>
                      <m:r>
                        <a:rPr lang="en-US" altLang="zh-TW" sz="1600" i="1">
                          <a:latin typeface="Cambria Math" panose="02040503050406030204" pitchFamily="18" charset="0"/>
                        </a:rPr>
                        <m:t>=</m:t>
                      </m:r>
                      <m:nary>
                        <m:naryPr>
                          <m:chr m:val="∑"/>
                          <m:supHide m:val="on"/>
                          <m:ctrlPr>
                            <a:rPr lang="en-US" altLang="zh-TW" sz="1600" i="1">
                              <a:latin typeface="Cambria Math" panose="02040503050406030204" pitchFamily="18" charset="0"/>
                            </a:rPr>
                          </m:ctrlPr>
                        </m:naryPr>
                        <m:sub>
                          <m:d>
                            <m:dPr>
                              <m:ctrlPr>
                                <a:rPr lang="en-US" altLang="zh-TW" sz="1600" i="1">
                                  <a:latin typeface="Cambria Math" panose="02040503050406030204" pitchFamily="18" charset="0"/>
                                </a:rPr>
                              </m:ctrlPr>
                            </m:dPr>
                            <m:e>
                              <m:r>
                                <m:rPr>
                                  <m:brk m:alnAt="7"/>
                                </m:rP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r>
                            <m:rPr>
                              <m:brk m:alnAt="7"/>
                            </m:rP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𝑁</m:t>
                          </m:r>
                          <m:d>
                            <m:dPr>
                              <m:ctrlPr>
                                <a:rPr lang="en-US" altLang="zh-TW" sz="1600" i="1">
                                  <a:latin typeface="Cambria Math" panose="02040503050406030204" pitchFamily="18" charset="0"/>
                                  <a:ea typeface="Cambria Math" panose="02040503050406030204" pitchFamily="18" charset="0"/>
                                </a:rPr>
                              </m:ctrlPr>
                            </m:dPr>
                            <m:e>
                              <m:r>
                                <m:rPr>
                                  <m:brk m:alnAt="7"/>
                                </m:rPr>
                                <a:rPr lang="en-US" altLang="zh-TW" sz="1600" i="1">
                                  <a:latin typeface="Cambria Math" panose="02040503050406030204" pitchFamily="18" charset="0"/>
                                  <a:ea typeface="Cambria Math" panose="02040503050406030204" pitchFamily="18" charset="0"/>
                                </a:rPr>
                                <m:t>𝑖</m:t>
                              </m:r>
                              <m: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𝑗</m:t>
                              </m:r>
                            </m:e>
                          </m:d>
                        </m:sub>
                        <m:sup/>
                        <m:e>
                          <m:r>
                            <a:rPr lang="zh-TW" altLang="en-US" sz="1600" i="1">
                              <a:latin typeface="Cambria Math" panose="02040503050406030204" pitchFamily="18" charset="0"/>
                            </a:rPr>
                            <m:t>𝛼</m:t>
                          </m:r>
                          <m:d>
                            <m:dPr>
                              <m:ctrlPr>
                                <a:rPr lang="en-US" altLang="zh-TW" sz="1600" i="1">
                                  <a:latin typeface="Cambria Math" panose="02040503050406030204" pitchFamily="18" charset="0"/>
                                </a:rPr>
                              </m:ctrlPr>
                            </m:dPr>
                            <m:e>
                              <m:r>
                                <a:rPr lang="en-US" altLang="zh-TW" sz="1600" i="1">
                                  <a:latin typeface="Cambria Math" panose="02040503050406030204" pitchFamily="18" charset="0"/>
                                </a:rPr>
                                <m:t>𝑖</m:t>
                              </m:r>
                              <m:r>
                                <a:rPr lang="en-US" altLang="zh-TW" sz="1600" i="1">
                                  <a:latin typeface="Cambria Math" panose="02040503050406030204" pitchFamily="18" charset="0"/>
                                </a:rPr>
                                <m:t>−</m:t>
                              </m:r>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𝑗</m:t>
                              </m:r>
                              <m:r>
                                <a:rPr lang="en-US" altLang="zh-TW" sz="1600" i="1">
                                  <a:latin typeface="Cambria Math" panose="02040503050406030204" pitchFamily="18" charset="0"/>
                                </a:rPr>
                                <m:t>−</m:t>
                              </m:r>
                              <m:r>
                                <a:rPr lang="en-US" altLang="zh-TW" sz="1600" i="1">
                                  <a:latin typeface="Cambria Math" panose="02040503050406030204" pitchFamily="18" charset="0"/>
                                </a:rPr>
                                <m:t>𝑙</m:t>
                              </m:r>
                            </m:e>
                          </m:d>
                          <m:r>
                            <a:rPr lang="en-US" altLang="zh-TW" sz="1600" i="1">
                              <a:latin typeface="Cambria Math" panose="02040503050406030204" pitchFamily="18" charset="0"/>
                            </a:rPr>
                            <m:t>𝑎</m:t>
                          </m:r>
                          <m:d>
                            <m:dPr>
                              <m:ctrlPr>
                                <a:rPr lang="en-US" altLang="zh-TW" sz="1600" i="1">
                                  <a:latin typeface="Cambria Math" panose="02040503050406030204" pitchFamily="18" charset="0"/>
                                </a:rPr>
                              </m:ctrlPr>
                            </m:dPr>
                            <m:e>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e>
                      </m:nary>
                      <m:r>
                        <a:rPr lang="en-US" altLang="zh-TW" sz="1600" i="1">
                          <a:latin typeface="Cambria Math" panose="02040503050406030204" pitchFamily="18" charset="0"/>
                        </a:rPr>
                        <m:t>+</m:t>
                      </m:r>
                      <m:r>
                        <a:rPr lang="en-US" altLang="zh-TW" sz="1600" b="0" i="1" smtClean="0">
                          <a:latin typeface="Cambria Math" panose="02040503050406030204" pitchFamily="18" charset="0"/>
                        </a:rPr>
                        <m:t>     </m:t>
                      </m:r>
                      <m:nary>
                        <m:naryPr>
                          <m:chr m:val="∑"/>
                          <m:supHide m:val="on"/>
                          <m:ctrlPr>
                            <a:rPr lang="en-US" altLang="zh-TW" sz="1600" i="1">
                              <a:latin typeface="Cambria Math" panose="02040503050406030204" pitchFamily="18" charset="0"/>
                            </a:rPr>
                          </m:ctrlPr>
                        </m:naryPr>
                        <m:sub>
                          <m:d>
                            <m:dPr>
                              <m:ctrlPr>
                                <a:rPr lang="en-US" altLang="zh-TW" sz="1600" i="1">
                                  <a:latin typeface="Cambria Math" panose="02040503050406030204" pitchFamily="18" charset="0"/>
                                </a:rPr>
                              </m:ctrlPr>
                            </m:dPr>
                            <m:e>
                              <m:r>
                                <m:rPr>
                                  <m:brk m:alnAt="7"/>
                                </m:rP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r>
                            <m:rPr>
                              <m:brk m:alnAt="7"/>
                            </m:rP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𝑁</m:t>
                          </m:r>
                          <m:d>
                            <m:dPr>
                              <m:ctrlPr>
                                <a:rPr lang="en-US" altLang="zh-TW" sz="1600" i="1">
                                  <a:latin typeface="Cambria Math" panose="02040503050406030204" pitchFamily="18" charset="0"/>
                                  <a:ea typeface="Cambria Math" panose="02040503050406030204" pitchFamily="18" charset="0"/>
                                </a:rPr>
                              </m:ctrlPr>
                            </m:dPr>
                            <m:e>
                              <m:r>
                                <m:rPr>
                                  <m:brk m:alnAt="7"/>
                                </m:rPr>
                                <a:rPr lang="en-US" altLang="zh-TW" sz="1600" i="1">
                                  <a:latin typeface="Cambria Math" panose="02040503050406030204" pitchFamily="18" charset="0"/>
                                  <a:ea typeface="Cambria Math" panose="02040503050406030204" pitchFamily="18" charset="0"/>
                                </a:rPr>
                                <m:t>𝑖</m:t>
                              </m:r>
                              <m: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𝑗</m:t>
                              </m:r>
                            </m:e>
                          </m:d>
                        </m:sub>
                        <m:sup/>
                        <m:e>
                          <m:r>
                            <a:rPr lang="zh-TW" altLang="en-US" sz="1600" i="1">
                              <a:latin typeface="Cambria Math" panose="02040503050406030204" pitchFamily="18" charset="0"/>
                            </a:rPr>
                            <m:t>𝛽</m:t>
                          </m:r>
                          <m:d>
                            <m:dPr>
                              <m:ctrlPr>
                                <a:rPr lang="en-US" altLang="zh-TW" sz="1600" i="1">
                                  <a:latin typeface="Cambria Math" panose="02040503050406030204" pitchFamily="18" charset="0"/>
                                </a:rPr>
                              </m:ctrlPr>
                            </m:dPr>
                            <m:e>
                              <m:r>
                                <a:rPr lang="en-US" altLang="zh-TW" sz="1600" i="1">
                                  <a:latin typeface="Cambria Math" panose="02040503050406030204" pitchFamily="18" charset="0"/>
                                </a:rPr>
                                <m:t>𝑖</m:t>
                              </m:r>
                              <m:r>
                                <a:rPr lang="en-US" altLang="zh-TW" sz="1600" i="1">
                                  <a:latin typeface="Cambria Math" panose="02040503050406030204" pitchFamily="18" charset="0"/>
                                </a:rPr>
                                <m:t>−</m:t>
                              </m:r>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𝑗</m:t>
                              </m:r>
                              <m:r>
                                <a:rPr lang="en-US" altLang="zh-TW" sz="1600" i="1">
                                  <a:latin typeface="Cambria Math" panose="02040503050406030204" pitchFamily="18" charset="0"/>
                                </a:rPr>
                                <m:t>−</m:t>
                              </m:r>
                              <m:r>
                                <a:rPr lang="en-US" altLang="zh-TW" sz="1600" i="1">
                                  <a:latin typeface="Cambria Math" panose="02040503050406030204" pitchFamily="18" charset="0"/>
                                </a:rPr>
                                <m:t>𝑙</m:t>
                              </m:r>
                            </m:e>
                          </m:d>
                          <m:d>
                            <m:dPr>
                              <m:begChr m:val="["/>
                              <m:endChr m:val="]"/>
                              <m:ctrlPr>
                                <a:rPr lang="en-US" altLang="zh-TW" sz="1600" i="1">
                                  <a:latin typeface="Cambria Math" panose="02040503050406030204" pitchFamily="18" charset="0"/>
                                </a:rPr>
                              </m:ctrlPr>
                            </m:dPr>
                            <m:e>
                              <m:r>
                                <a:rPr lang="en-US" altLang="zh-TW" sz="1600" i="1">
                                  <a:latin typeface="Cambria Math" panose="02040503050406030204" pitchFamily="18" charset="0"/>
                                </a:rPr>
                                <m:t>𝑎</m:t>
                              </m:r>
                              <m:d>
                                <m:dPr>
                                  <m:ctrlPr>
                                    <a:rPr lang="en-US" altLang="zh-TW" sz="1600" i="1">
                                      <a:latin typeface="Cambria Math" panose="02040503050406030204" pitchFamily="18" charset="0"/>
                                    </a:rPr>
                                  </m:ctrlPr>
                                </m:dPr>
                                <m:e>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r>
                                <a:rPr lang="en-US" altLang="zh-TW" sz="1600" i="1">
                                  <a:latin typeface="Cambria Math" panose="02040503050406030204" pitchFamily="18" charset="0"/>
                                </a:rPr>
                                <m:t>−</m:t>
                              </m:r>
                              <m:acc>
                                <m:accPr>
                                  <m:chr m:val="̂"/>
                                  <m:ctrlPr>
                                    <a:rPr lang="en-US" altLang="zh-TW" sz="1600" i="1">
                                      <a:latin typeface="Cambria Math" panose="02040503050406030204" pitchFamily="18" charset="0"/>
                                    </a:rPr>
                                  </m:ctrlPr>
                                </m:accPr>
                                <m:e>
                                  <m:r>
                                    <a:rPr lang="en-US" altLang="zh-TW" sz="1600" i="1">
                                      <a:latin typeface="Cambria Math" panose="02040503050406030204" pitchFamily="18" charset="0"/>
                                    </a:rPr>
                                    <m:t>𝑎</m:t>
                                  </m:r>
                                </m:e>
                              </m:acc>
                              <m:r>
                                <a:rPr lang="en-US" altLang="zh-TW" sz="1600" i="1">
                                  <a:latin typeface="Cambria Math" panose="02040503050406030204" pitchFamily="18" charset="0"/>
                                </a:rPr>
                                <m:t>(</m:t>
                              </m:r>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r>
                                <a:rPr lang="en-US" altLang="zh-TW" sz="1600" i="1">
                                  <a:latin typeface="Cambria Math" panose="02040503050406030204" pitchFamily="18" charset="0"/>
                                </a:rPr>
                                <m:t>)</m:t>
                              </m:r>
                            </m:e>
                          </m:d>
                        </m:e>
                      </m:nary>
                    </m:oMath>
                  </m:oMathPara>
                </a14:m>
                <a:endParaRPr lang="en-US" altLang="zh-TW" sz="800" dirty="0"/>
              </a:p>
              <a:p>
                <a:r>
                  <a:rPr lang="en-US" altLang="zh-TW" sz="3200" dirty="0"/>
                  <a:t>For texture category </a:t>
                </a:r>
                <a:r>
                  <a:rPr lang="en-US" altLang="zh-TW" sz="3200" i="1" dirty="0"/>
                  <a:t>c</a:t>
                </a:r>
                <a:r>
                  <a:rPr lang="en-US" altLang="zh-TW" sz="3200" dirty="0"/>
                  <a:t>, define the estimated gray value for pixel </a:t>
                </a:r>
                <a14:m>
                  <m:oMath xmlns:m="http://schemas.openxmlformats.org/officeDocument/2006/math">
                    <m:r>
                      <a:rPr lang="en-US" altLang="zh-TW" i="1" dirty="0" smtClean="0">
                        <a:latin typeface="Cambria Math" panose="02040503050406030204" pitchFamily="18" charset="0"/>
                      </a:rPr>
                      <m:t>(</m:t>
                    </m:r>
                    <m:r>
                      <a:rPr lang="en-US" altLang="zh-TW" b="0" i="1" dirty="0" smtClean="0">
                        <a:latin typeface="Cambria Math" panose="02040503050406030204" pitchFamily="18" charset="0"/>
                      </a:rPr>
                      <m:t>𝑖</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𝑗</m:t>
                    </m:r>
                    <m:r>
                      <a:rPr lang="en-US" altLang="zh-TW" i="1" dirty="0" smtClean="0">
                        <a:latin typeface="Cambria Math" panose="02040503050406030204" pitchFamily="18" charset="0"/>
                      </a:rPr>
                      <m:t>)</m:t>
                    </m:r>
                  </m:oMath>
                </a14:m>
                <a:r>
                  <a:rPr lang="en-US" altLang="zh-TW" dirty="0"/>
                  <a:t>:</a:t>
                </a:r>
                <a:endParaRPr lang="en-US" altLang="zh-TW" sz="800" dirty="0"/>
              </a:p>
              <a:p>
                <a:pPr marL="0" indent="0">
                  <a:buNone/>
                </a:pPr>
                <a14:m>
                  <m:oMathPara xmlns:m="http://schemas.openxmlformats.org/officeDocument/2006/math">
                    <m:oMathParaPr>
                      <m:jc m:val="centerGroup"/>
                    </m:oMathParaPr>
                    <m:oMath xmlns:m="http://schemas.openxmlformats.org/officeDocument/2006/math">
                      <m:sSub>
                        <m:sSubPr>
                          <m:ctrlPr>
                            <a:rPr lang="en-US" altLang="zh-TW" sz="1600" i="1">
                              <a:latin typeface="Cambria Math" panose="02040503050406030204" pitchFamily="18" charset="0"/>
                            </a:rPr>
                          </m:ctrlPr>
                        </m:sSubPr>
                        <m:e>
                          <m:acc>
                            <m:accPr>
                              <m:chr m:val="̂"/>
                              <m:ctrlPr>
                                <a:rPr lang="en-US" altLang="zh-TW" sz="1600" i="1">
                                  <a:latin typeface="Cambria Math" panose="02040503050406030204" pitchFamily="18" charset="0"/>
                                </a:rPr>
                              </m:ctrlPr>
                            </m:accPr>
                            <m:e>
                              <m:r>
                                <a:rPr lang="en-US" altLang="zh-TW" sz="1600" i="1">
                                  <a:latin typeface="Cambria Math" panose="02040503050406030204" pitchFamily="18" charset="0"/>
                                </a:rPr>
                                <m:t>𝑎</m:t>
                              </m:r>
                            </m:e>
                          </m:acc>
                        </m:e>
                        <m:sub>
                          <m:r>
                            <a:rPr lang="en-US" altLang="zh-TW" sz="1600" i="1">
                              <a:latin typeface="Cambria Math" panose="02040503050406030204" pitchFamily="18" charset="0"/>
                            </a:rPr>
                            <m:t>𝑐</m:t>
                          </m:r>
                        </m:sub>
                      </m:sSub>
                      <m:d>
                        <m:dPr>
                          <m:ctrlPr>
                            <a:rPr lang="en-US" altLang="zh-TW" sz="1600" i="1">
                              <a:latin typeface="Cambria Math" panose="02040503050406030204" pitchFamily="18" charset="0"/>
                            </a:rPr>
                          </m:ctrlPr>
                        </m:dPr>
                        <m:e>
                          <m:r>
                            <a:rPr lang="en-US" altLang="zh-TW" sz="1600" i="1">
                              <a:latin typeface="Cambria Math" panose="02040503050406030204" pitchFamily="18" charset="0"/>
                            </a:rPr>
                            <m:t>𝑖</m:t>
                          </m:r>
                          <m:r>
                            <a:rPr lang="en-US" altLang="zh-TW" sz="1600" i="1">
                              <a:latin typeface="Cambria Math" panose="02040503050406030204" pitchFamily="18" charset="0"/>
                            </a:rPr>
                            <m:t>,</m:t>
                          </m:r>
                          <m:r>
                            <a:rPr lang="en-US" altLang="zh-TW" sz="1600" i="1">
                              <a:latin typeface="Cambria Math" panose="02040503050406030204" pitchFamily="18" charset="0"/>
                            </a:rPr>
                            <m:t>𝑗</m:t>
                          </m:r>
                        </m:e>
                      </m:d>
                      <m:r>
                        <a:rPr lang="en-US" altLang="zh-TW" sz="1600" i="1">
                          <a:latin typeface="Cambria Math" panose="02040503050406030204" pitchFamily="18" charset="0"/>
                        </a:rPr>
                        <m:t>=</m:t>
                      </m:r>
                      <m:nary>
                        <m:naryPr>
                          <m:chr m:val="∑"/>
                          <m:supHide m:val="on"/>
                          <m:ctrlPr>
                            <a:rPr lang="en-US" altLang="zh-TW" sz="1600" i="1">
                              <a:latin typeface="Cambria Math" panose="02040503050406030204" pitchFamily="18" charset="0"/>
                            </a:rPr>
                          </m:ctrlPr>
                        </m:naryPr>
                        <m:sub>
                          <m:d>
                            <m:dPr>
                              <m:ctrlPr>
                                <a:rPr lang="en-US" altLang="zh-TW" sz="1600" i="1">
                                  <a:latin typeface="Cambria Math" panose="02040503050406030204" pitchFamily="18" charset="0"/>
                                </a:rPr>
                              </m:ctrlPr>
                            </m:dPr>
                            <m:e>
                              <m:r>
                                <m:rPr>
                                  <m:brk m:alnAt="7"/>
                                </m:rP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r>
                            <m:rPr>
                              <m:brk m:alnAt="7"/>
                            </m:rP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𝑁</m:t>
                          </m:r>
                          <m:d>
                            <m:dPr>
                              <m:ctrlPr>
                                <a:rPr lang="en-US" altLang="zh-TW" sz="1600" i="1">
                                  <a:latin typeface="Cambria Math" panose="02040503050406030204" pitchFamily="18" charset="0"/>
                                  <a:ea typeface="Cambria Math" panose="02040503050406030204" pitchFamily="18" charset="0"/>
                                </a:rPr>
                              </m:ctrlPr>
                            </m:dPr>
                            <m:e>
                              <m:r>
                                <m:rPr>
                                  <m:brk m:alnAt="7"/>
                                </m:rPr>
                                <a:rPr lang="en-US" altLang="zh-TW" sz="1600" i="1">
                                  <a:latin typeface="Cambria Math" panose="02040503050406030204" pitchFamily="18" charset="0"/>
                                  <a:ea typeface="Cambria Math" panose="02040503050406030204" pitchFamily="18" charset="0"/>
                                </a:rPr>
                                <m:t>𝑖</m:t>
                              </m:r>
                              <m: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𝑗</m:t>
                              </m:r>
                            </m:e>
                          </m:d>
                        </m:sub>
                        <m:sup/>
                        <m:e>
                          <m:sSub>
                            <m:sSubPr>
                              <m:ctrlPr>
                                <a:rPr lang="en-US" altLang="zh-TW" sz="1600" i="1">
                                  <a:latin typeface="Cambria Math" panose="02040503050406030204" pitchFamily="18" charset="0"/>
                                  <a:ea typeface="Cambria Math" panose="02040503050406030204" pitchFamily="18" charset="0"/>
                                </a:rPr>
                              </m:ctrlPr>
                            </m:sSubPr>
                            <m:e>
                              <m:r>
                                <a:rPr lang="zh-TW" altLang="en-US" sz="1600" i="1">
                                  <a:latin typeface="Cambria Math" panose="02040503050406030204" pitchFamily="18" charset="0"/>
                                  <a:ea typeface="Cambria Math" panose="02040503050406030204" pitchFamily="18" charset="0"/>
                                </a:rPr>
                                <m:t>𝛼</m:t>
                              </m:r>
                            </m:e>
                            <m:sub>
                              <m:r>
                                <a:rPr lang="en-US" altLang="zh-TW" sz="1600" i="1">
                                  <a:latin typeface="Cambria Math" panose="02040503050406030204" pitchFamily="18" charset="0"/>
                                  <a:ea typeface="Cambria Math" panose="02040503050406030204" pitchFamily="18" charset="0"/>
                                </a:rPr>
                                <m:t>𝑐</m:t>
                              </m:r>
                            </m:sub>
                          </m:sSub>
                          <m:d>
                            <m:dPr>
                              <m:ctrlPr>
                                <a:rPr lang="en-US" altLang="zh-TW" sz="1600" i="1">
                                  <a:latin typeface="Cambria Math" panose="02040503050406030204" pitchFamily="18" charset="0"/>
                                </a:rPr>
                              </m:ctrlPr>
                            </m:dPr>
                            <m:e>
                              <m:r>
                                <a:rPr lang="en-US" altLang="zh-TW" sz="1600" i="1">
                                  <a:latin typeface="Cambria Math" panose="02040503050406030204" pitchFamily="18" charset="0"/>
                                </a:rPr>
                                <m:t>𝑖</m:t>
                              </m:r>
                              <m:r>
                                <a:rPr lang="en-US" altLang="zh-TW" sz="1600" i="1">
                                  <a:latin typeface="Cambria Math" panose="02040503050406030204" pitchFamily="18" charset="0"/>
                                </a:rPr>
                                <m:t>−</m:t>
                              </m:r>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𝑗</m:t>
                              </m:r>
                              <m:r>
                                <a:rPr lang="en-US" altLang="zh-TW" sz="1600" i="1">
                                  <a:latin typeface="Cambria Math" panose="02040503050406030204" pitchFamily="18" charset="0"/>
                                </a:rPr>
                                <m:t>−</m:t>
                              </m:r>
                              <m:r>
                                <a:rPr lang="en-US" altLang="zh-TW" sz="1600" i="1">
                                  <a:latin typeface="Cambria Math" panose="02040503050406030204" pitchFamily="18" charset="0"/>
                                </a:rPr>
                                <m:t>𝑙</m:t>
                              </m:r>
                            </m:e>
                          </m:d>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𝑎</m:t>
                              </m:r>
                            </m:e>
                            <m:sub>
                              <m:r>
                                <a:rPr lang="en-US" altLang="zh-TW" sz="1600" i="1">
                                  <a:latin typeface="Cambria Math" panose="02040503050406030204" pitchFamily="18" charset="0"/>
                                </a:rPr>
                                <m:t>𝑐</m:t>
                              </m:r>
                            </m:sub>
                          </m:sSub>
                          <m:d>
                            <m:dPr>
                              <m:ctrlPr>
                                <a:rPr lang="en-US" altLang="zh-TW" sz="1600" i="1">
                                  <a:latin typeface="Cambria Math" panose="02040503050406030204" pitchFamily="18" charset="0"/>
                                </a:rPr>
                              </m:ctrlPr>
                            </m:dPr>
                            <m:e>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e>
                      </m:nary>
                      <m:r>
                        <a:rPr lang="en-US" altLang="zh-TW" sz="1600" i="1">
                          <a:latin typeface="Cambria Math" panose="02040503050406030204" pitchFamily="18" charset="0"/>
                        </a:rPr>
                        <m:t>+</m:t>
                      </m:r>
                      <m:nary>
                        <m:naryPr>
                          <m:chr m:val="∑"/>
                          <m:supHide m:val="on"/>
                          <m:ctrlPr>
                            <a:rPr lang="en-US" altLang="zh-TW" sz="1600" i="1">
                              <a:latin typeface="Cambria Math" panose="02040503050406030204" pitchFamily="18" charset="0"/>
                            </a:rPr>
                          </m:ctrlPr>
                        </m:naryPr>
                        <m:sub>
                          <m:d>
                            <m:dPr>
                              <m:ctrlPr>
                                <a:rPr lang="en-US" altLang="zh-TW" sz="1600" i="1">
                                  <a:latin typeface="Cambria Math" panose="02040503050406030204" pitchFamily="18" charset="0"/>
                                </a:rPr>
                              </m:ctrlPr>
                            </m:dPr>
                            <m:e>
                              <m:r>
                                <m:rPr>
                                  <m:brk m:alnAt="7"/>
                                </m:rP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r>
                            <m:rPr>
                              <m:brk m:alnAt="7"/>
                            </m:rP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𝑁</m:t>
                          </m:r>
                          <m:d>
                            <m:dPr>
                              <m:ctrlPr>
                                <a:rPr lang="en-US" altLang="zh-TW" sz="1600" i="1">
                                  <a:latin typeface="Cambria Math" panose="02040503050406030204" pitchFamily="18" charset="0"/>
                                  <a:ea typeface="Cambria Math" panose="02040503050406030204" pitchFamily="18" charset="0"/>
                                </a:rPr>
                              </m:ctrlPr>
                            </m:dPr>
                            <m:e>
                              <m:r>
                                <m:rPr>
                                  <m:brk m:alnAt="7"/>
                                </m:rPr>
                                <a:rPr lang="en-US" altLang="zh-TW" sz="1600" i="1">
                                  <a:latin typeface="Cambria Math" panose="02040503050406030204" pitchFamily="18" charset="0"/>
                                  <a:ea typeface="Cambria Math" panose="02040503050406030204" pitchFamily="18" charset="0"/>
                                </a:rPr>
                                <m:t>𝑖</m:t>
                              </m:r>
                              <m: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𝑗</m:t>
                              </m:r>
                            </m:e>
                          </m:d>
                        </m:sub>
                        <m:sup/>
                        <m:e>
                          <m:sSub>
                            <m:sSubPr>
                              <m:ctrlPr>
                                <a:rPr lang="en-US" altLang="zh-TW" sz="1600" i="1">
                                  <a:latin typeface="Cambria Math" panose="02040503050406030204" pitchFamily="18" charset="0"/>
                                  <a:ea typeface="Cambria Math" panose="02040503050406030204" pitchFamily="18" charset="0"/>
                                </a:rPr>
                              </m:ctrlPr>
                            </m:sSubPr>
                            <m:e>
                              <m:r>
                                <a:rPr lang="zh-TW" altLang="en-US" sz="1600" i="1">
                                  <a:latin typeface="Cambria Math" panose="02040503050406030204" pitchFamily="18" charset="0"/>
                                  <a:ea typeface="Cambria Math" panose="02040503050406030204" pitchFamily="18" charset="0"/>
                                </a:rPr>
                                <m:t>𝛽</m:t>
                              </m:r>
                            </m:e>
                            <m:sub>
                              <m:r>
                                <a:rPr lang="en-US" altLang="zh-TW" sz="1600" i="1">
                                  <a:latin typeface="Cambria Math" panose="02040503050406030204" pitchFamily="18" charset="0"/>
                                  <a:ea typeface="Cambria Math" panose="02040503050406030204" pitchFamily="18" charset="0"/>
                                </a:rPr>
                                <m:t>𝑐</m:t>
                              </m:r>
                            </m:sub>
                          </m:sSub>
                          <m:d>
                            <m:dPr>
                              <m:ctrlPr>
                                <a:rPr lang="en-US" altLang="zh-TW" sz="1600" i="1">
                                  <a:latin typeface="Cambria Math" panose="02040503050406030204" pitchFamily="18" charset="0"/>
                                </a:rPr>
                              </m:ctrlPr>
                            </m:dPr>
                            <m:e>
                              <m:r>
                                <a:rPr lang="en-US" altLang="zh-TW" sz="1600" i="1">
                                  <a:latin typeface="Cambria Math" panose="02040503050406030204" pitchFamily="18" charset="0"/>
                                </a:rPr>
                                <m:t>𝑖</m:t>
                              </m:r>
                              <m:r>
                                <a:rPr lang="en-US" altLang="zh-TW" sz="1600" i="1">
                                  <a:latin typeface="Cambria Math" panose="02040503050406030204" pitchFamily="18" charset="0"/>
                                </a:rPr>
                                <m:t>−</m:t>
                              </m:r>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𝑗</m:t>
                              </m:r>
                              <m:r>
                                <a:rPr lang="en-US" altLang="zh-TW" sz="1600" i="1">
                                  <a:latin typeface="Cambria Math" panose="02040503050406030204" pitchFamily="18" charset="0"/>
                                </a:rPr>
                                <m:t>−</m:t>
                              </m:r>
                              <m:r>
                                <a:rPr lang="en-US" altLang="zh-TW" sz="1600" i="1">
                                  <a:latin typeface="Cambria Math" panose="02040503050406030204" pitchFamily="18" charset="0"/>
                                </a:rPr>
                                <m:t>𝑙</m:t>
                              </m:r>
                            </m:e>
                          </m:d>
                          <m:d>
                            <m:dPr>
                              <m:begChr m:val="["/>
                              <m:endChr m:val="]"/>
                              <m:ctrlPr>
                                <a:rPr lang="en-US" altLang="zh-TW" sz="1600" i="1">
                                  <a:latin typeface="Cambria Math" panose="02040503050406030204" pitchFamily="18" charset="0"/>
                                </a:rPr>
                              </m:ctrlPr>
                            </m:dPr>
                            <m:e>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𝑎</m:t>
                                  </m:r>
                                </m:e>
                                <m:sub>
                                  <m:r>
                                    <a:rPr lang="en-US" altLang="zh-TW" sz="1600" i="1">
                                      <a:latin typeface="Cambria Math" panose="02040503050406030204" pitchFamily="18" charset="0"/>
                                    </a:rPr>
                                    <m:t>𝑐</m:t>
                                  </m:r>
                                </m:sub>
                              </m:sSub>
                              <m:d>
                                <m:dPr>
                                  <m:ctrlPr>
                                    <a:rPr lang="en-US" altLang="zh-TW" sz="1600" i="1">
                                      <a:latin typeface="Cambria Math" panose="02040503050406030204" pitchFamily="18" charset="0"/>
                                    </a:rPr>
                                  </m:ctrlPr>
                                </m:dPr>
                                <m:e>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r>
                                <a:rPr lang="en-US" altLang="zh-TW" sz="1600" i="1">
                                  <a:latin typeface="Cambria Math" panose="02040503050406030204" pitchFamily="18" charset="0"/>
                                </a:rPr>
                                <m:t>−</m:t>
                              </m:r>
                              <m:sSub>
                                <m:sSubPr>
                                  <m:ctrlPr>
                                    <a:rPr lang="en-US" altLang="zh-TW" sz="1600" i="1">
                                      <a:latin typeface="Cambria Math" panose="02040503050406030204" pitchFamily="18" charset="0"/>
                                    </a:rPr>
                                  </m:ctrlPr>
                                </m:sSubPr>
                                <m:e>
                                  <m:acc>
                                    <m:accPr>
                                      <m:chr m:val="̂"/>
                                      <m:ctrlPr>
                                        <a:rPr lang="en-US" altLang="zh-TW" sz="1600" i="1">
                                          <a:latin typeface="Cambria Math" panose="02040503050406030204" pitchFamily="18" charset="0"/>
                                        </a:rPr>
                                      </m:ctrlPr>
                                    </m:accPr>
                                    <m:e>
                                      <m:r>
                                        <a:rPr lang="en-US" altLang="zh-TW" sz="1600" i="1">
                                          <a:latin typeface="Cambria Math" panose="02040503050406030204" pitchFamily="18" charset="0"/>
                                        </a:rPr>
                                        <m:t>𝑎</m:t>
                                      </m:r>
                                    </m:e>
                                  </m:acc>
                                </m:e>
                                <m:sub>
                                  <m:r>
                                    <a:rPr lang="en-US" altLang="zh-TW" sz="1600" i="1">
                                      <a:latin typeface="Cambria Math" panose="02040503050406030204" pitchFamily="18" charset="0"/>
                                    </a:rPr>
                                    <m:t>𝑐</m:t>
                                  </m:r>
                                </m:sub>
                              </m:sSub>
                              <m:r>
                                <a:rPr lang="en-US" altLang="zh-TW" sz="1600" i="1">
                                  <a:latin typeface="Cambria Math" panose="02040503050406030204" pitchFamily="18" charset="0"/>
                                </a:rPr>
                                <m:t>(</m:t>
                              </m:r>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r>
                                <a:rPr lang="en-US" altLang="zh-TW" sz="1600" i="1">
                                  <a:latin typeface="Cambria Math" panose="02040503050406030204" pitchFamily="18" charset="0"/>
                                </a:rPr>
                                <m:t>)</m:t>
                              </m:r>
                            </m:e>
                          </m:d>
                        </m:e>
                      </m:nary>
                    </m:oMath>
                  </m:oMathPara>
                </a14:m>
                <a:endParaRPr lang="en-US" altLang="zh-TW" sz="16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589212" y="2133600"/>
                <a:ext cx="8911687" cy="4587240"/>
              </a:xfrm>
              <a:blipFill>
                <a:blip r:embed="rId3"/>
                <a:stretch>
                  <a:fillRect l="-1642" t="-79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4324866" y="6233890"/>
                <a:ext cx="5440377" cy="338554"/>
              </a:xfrm>
              <a:prstGeom prst="rect">
                <a:avLst/>
              </a:prstGeom>
            </p:spPr>
            <p:txBody>
              <a:bodyPr wrap="square">
                <a:spAutoFit/>
              </a:bodyPr>
              <a:lstStyle/>
              <a:p>
                <a14:m>
                  <m:oMath xmlns:m="http://schemas.openxmlformats.org/officeDocument/2006/math">
                    <m:r>
                      <a:rPr lang="en-US" altLang="zh-TW" sz="1600" i="1" dirty="0">
                        <a:latin typeface="Cambria Math" panose="02040503050406030204" pitchFamily="18" charset="0"/>
                      </a:rPr>
                      <m:t>{</m:t>
                    </m:r>
                    <m:sSub>
                      <m:sSubPr>
                        <m:ctrlPr>
                          <a:rPr lang="en-US" altLang="zh-TW" sz="1600" i="1" dirty="0">
                            <a:latin typeface="Cambria Math" panose="02040503050406030204" pitchFamily="18" charset="0"/>
                          </a:rPr>
                        </m:ctrlPr>
                      </m:sSubPr>
                      <m:e>
                        <m:r>
                          <a:rPr lang="zh-TW" altLang="en-US" sz="1600" i="1" dirty="0">
                            <a:latin typeface="Cambria Math" panose="02040503050406030204" pitchFamily="18" charset="0"/>
                          </a:rPr>
                          <m:t>𝛼</m:t>
                        </m:r>
                      </m:e>
                      <m:sub>
                        <m:r>
                          <a:rPr lang="en-US" altLang="zh-TW" sz="1600" i="1" dirty="0">
                            <a:latin typeface="Cambria Math" panose="02040503050406030204" pitchFamily="18" charset="0"/>
                          </a:rPr>
                          <m:t>𝑐</m:t>
                        </m:r>
                      </m:sub>
                    </m:sSub>
                    <m:d>
                      <m:dPr>
                        <m:ctrlPr>
                          <a:rPr lang="en-US" altLang="zh-TW" sz="1600" i="1" dirty="0">
                            <a:latin typeface="Cambria Math" panose="02040503050406030204" pitchFamily="18" charset="0"/>
                          </a:rPr>
                        </m:ctrlPr>
                      </m:dPr>
                      <m:e>
                        <m:r>
                          <a:rPr lang="en-US" altLang="zh-TW" sz="1600" i="1" dirty="0">
                            <a:latin typeface="Cambria Math" panose="02040503050406030204" pitchFamily="18" charset="0"/>
                          </a:rPr>
                          <m:t>𝑚</m:t>
                        </m:r>
                        <m:r>
                          <a:rPr lang="en-US" altLang="zh-TW" sz="1600" i="1" dirty="0">
                            <a:latin typeface="Cambria Math" panose="02040503050406030204" pitchFamily="18" charset="0"/>
                          </a:rPr>
                          <m:t>,</m:t>
                        </m:r>
                        <m:r>
                          <a:rPr lang="en-US" altLang="zh-TW" sz="1600" i="1" dirty="0">
                            <a:latin typeface="Cambria Math" panose="02040503050406030204" pitchFamily="18" charset="0"/>
                          </a:rPr>
                          <m:t>𝑛</m:t>
                        </m:r>
                      </m:e>
                    </m:d>
                    <m:r>
                      <a:rPr lang="en-US" altLang="zh-TW" sz="1600" i="1" dirty="0">
                        <a:latin typeface="Cambria Math" panose="02040503050406030204" pitchFamily="18" charset="0"/>
                      </a:rPr>
                      <m:t>,</m:t>
                    </m:r>
                    <m:sSub>
                      <m:sSubPr>
                        <m:ctrlPr>
                          <a:rPr lang="en-US" altLang="zh-TW" sz="1600" i="1" dirty="0">
                            <a:latin typeface="Cambria Math" panose="02040503050406030204" pitchFamily="18" charset="0"/>
                          </a:rPr>
                        </m:ctrlPr>
                      </m:sSubPr>
                      <m:e>
                        <m:r>
                          <a:rPr lang="zh-TW" altLang="en-US" sz="1600" i="1" dirty="0">
                            <a:latin typeface="Cambria Math" panose="02040503050406030204" pitchFamily="18" charset="0"/>
                          </a:rPr>
                          <m:t>𝛽</m:t>
                        </m:r>
                      </m:e>
                      <m:sub>
                        <m:r>
                          <a:rPr lang="en-US" altLang="zh-TW" sz="1600" i="1" dirty="0">
                            <a:latin typeface="Cambria Math" panose="02040503050406030204" pitchFamily="18" charset="0"/>
                          </a:rPr>
                          <m:t>𝑐</m:t>
                        </m:r>
                      </m:sub>
                    </m:sSub>
                    <m:r>
                      <a:rPr lang="en-US" altLang="zh-TW" sz="1600" i="1" dirty="0">
                        <a:latin typeface="Cambria Math" panose="02040503050406030204" pitchFamily="18" charset="0"/>
                      </a:rPr>
                      <m:t>(</m:t>
                    </m:r>
                    <m:r>
                      <a:rPr lang="en-US" altLang="zh-TW" sz="1600" i="1" dirty="0">
                        <a:latin typeface="Cambria Math" panose="02040503050406030204" pitchFamily="18" charset="0"/>
                      </a:rPr>
                      <m:t>𝑚</m:t>
                    </m:r>
                    <m:r>
                      <a:rPr lang="en-US" altLang="zh-TW" sz="1600" i="1" dirty="0">
                        <a:latin typeface="Cambria Math" panose="02040503050406030204" pitchFamily="18" charset="0"/>
                      </a:rPr>
                      <m:t>,</m:t>
                    </m:r>
                    <m:r>
                      <a:rPr lang="en-US" altLang="zh-TW" sz="1600" i="1" dirty="0">
                        <a:latin typeface="Cambria Math" panose="02040503050406030204" pitchFamily="18" charset="0"/>
                      </a:rPr>
                      <m:t>𝑛</m:t>
                    </m:r>
                    <m:r>
                      <a:rPr lang="en-US" altLang="zh-TW" sz="1600" i="1" dirty="0">
                        <a:latin typeface="Cambria Math" panose="02040503050406030204" pitchFamily="18" charset="0"/>
                      </a:rPr>
                      <m:t>)}</m:t>
                    </m:r>
                  </m:oMath>
                </a14:m>
                <a:r>
                  <a:rPr lang="en-US" altLang="zh-TW" sz="1600" dirty="0">
                    <a:latin typeface="Times New Roman" panose="02020603050405020304" pitchFamily="18" charset="0"/>
                    <a:cs typeface="Times New Roman" panose="02020603050405020304" pitchFamily="18" charset="0"/>
                  </a:rPr>
                  <a:t> are the coefficients for texture category </a:t>
                </a:r>
                <a:r>
                  <a:rPr lang="en-US" altLang="zh-TW" sz="1600" i="1" dirty="0">
                    <a:latin typeface="Times New Roman" panose="02020603050405020304" pitchFamily="18" charset="0"/>
                    <a:cs typeface="Times New Roman" panose="02020603050405020304" pitchFamily="18" charset="0"/>
                  </a:rPr>
                  <a:t>c</a:t>
                </a:r>
                <a:r>
                  <a:rPr lang="en-US" altLang="zh-TW" sz="1600" dirty="0">
                    <a:latin typeface="Times New Roman" panose="02020603050405020304" pitchFamily="18" charset="0"/>
                    <a:cs typeface="Times New Roman" panose="02020603050405020304" pitchFamily="18" charset="0"/>
                  </a:rPr>
                  <a:t>. </a:t>
                </a:r>
                <a:endParaRPr lang="zh-TW" altLang="en-US" sz="1600" dirty="0">
                  <a:latin typeface="Times New Roman" panose="02020603050405020304" pitchFamily="18"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4324866" y="6233890"/>
                <a:ext cx="5440377" cy="338554"/>
              </a:xfrm>
              <a:prstGeom prst="rect">
                <a:avLst/>
              </a:prstGeom>
              <a:blipFill>
                <a:blip r:embed="rId4"/>
                <a:stretch>
                  <a:fillRect t="-5455" b="-23636"/>
                </a:stretch>
              </a:blipFill>
            </p:spPr>
            <p:txBody>
              <a:bodyPr/>
              <a:lstStyle/>
              <a:p>
                <a:r>
                  <a:rPr lang="zh-TW" altLang="en-US">
                    <a:noFill/>
                  </a:rPr>
                  <a:t> </a:t>
                </a:r>
              </a:p>
            </p:txBody>
          </p:sp>
        </mc:Fallback>
      </mc:AlternateContent>
      <p:sp>
        <p:nvSpPr>
          <p:cNvPr id="5" name="矩形 4"/>
          <p:cNvSpPr/>
          <p:nvPr/>
        </p:nvSpPr>
        <p:spPr>
          <a:xfrm>
            <a:off x="7045054" y="3627120"/>
            <a:ext cx="3912506" cy="8001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F6813449-2EA5-42E6-B769-9D26441AB524}"/>
              </a:ext>
            </a:extLst>
          </p:cNvPr>
          <p:cNvSpPr>
            <a:spLocks noGrp="1"/>
          </p:cNvSpPr>
          <p:nvPr>
            <p:ph type="sldNum" sz="quarter" idx="12"/>
          </p:nvPr>
        </p:nvSpPr>
        <p:spPr/>
        <p:txBody>
          <a:bodyPr/>
          <a:lstStyle/>
          <a:p>
            <a:fld id="{59E0E74B-BC82-44BF-A0FE-CEF171C425CC}" type="slidenum">
              <a:rPr lang="zh-TW" altLang="en-US" smtClean="0"/>
              <a:t>107</a:t>
            </a:fld>
            <a:endParaRPr lang="zh-TW" altLang="en-US"/>
          </a:p>
        </p:txBody>
      </p:sp>
    </p:spTree>
    <p:extLst>
      <p:ext uri="{BB962C8B-B14F-4D97-AF65-F5344CB8AC3E}">
        <p14:creationId xmlns:p14="http://schemas.microsoft.com/office/powerpoint/2010/main" val="33105081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Auto-regression Models</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589212" y="2133600"/>
                <a:ext cx="8915400" cy="5440680"/>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Pixel </a:t>
                </a:r>
                <a14:m>
                  <m:oMath xmlns:m="http://schemas.openxmlformats.org/officeDocument/2006/math">
                    <m:r>
                      <a:rPr lang="en-US" altLang="zh-TW" i="1" dirty="0" smtClean="0">
                        <a:latin typeface="Cambria Math" panose="02040503050406030204" pitchFamily="18" charset="0"/>
                      </a:rPr>
                      <m:t>(</m:t>
                    </m:r>
                    <m:r>
                      <a:rPr lang="en-US" altLang="zh-TW" b="0" i="1" dirty="0" smtClean="0">
                        <a:latin typeface="Cambria Math" panose="02040503050406030204" pitchFamily="18" charset="0"/>
                      </a:rPr>
                      <m:t>𝑖</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𝑗</m:t>
                    </m:r>
                    <m:r>
                      <a:rPr lang="en-US" altLang="zh-TW" i="1" dirty="0" smtClean="0">
                        <a:latin typeface="Cambria Math" panose="02040503050406030204" pitchFamily="18" charset="0"/>
                      </a:rPr>
                      <m:t>)</m:t>
                    </m:r>
                  </m:oMath>
                </a14:m>
                <a:r>
                  <a:rPr lang="en-US" altLang="zh-TW" sz="3200" dirty="0">
                    <a:latin typeface="Times New Roman" panose="02020603050405020304" pitchFamily="18" charset="0"/>
                    <a:cs typeface="Times New Roman" panose="02020603050405020304" pitchFamily="18" charset="0"/>
                  </a:rPr>
                  <a:t> has texture category </a:t>
                </a:r>
                <a:r>
                  <a:rPr lang="en-US" altLang="zh-TW" sz="3200" i="1" dirty="0">
                    <a:latin typeface="Times New Roman" panose="02020603050405020304" pitchFamily="18" charset="0"/>
                    <a:cs typeface="Times New Roman" panose="02020603050405020304" pitchFamily="18" charset="0"/>
                  </a:rPr>
                  <a:t>c</a:t>
                </a:r>
                <a:r>
                  <a:rPr lang="en-US" altLang="zh-TW" sz="3200" dirty="0">
                    <a:latin typeface="Times New Roman" panose="02020603050405020304" pitchFamily="18" charset="0"/>
                    <a:cs typeface="Times New Roman" panose="02020603050405020304" pitchFamily="18" charset="0"/>
                  </a:rPr>
                  <a:t> if</a:t>
                </a:r>
              </a:p>
              <a:p>
                <a:pPr marL="0" indent="0">
                  <a:buNone/>
                </a:pPr>
                <a:endParaRPr lang="en-US" altLang="zh-TW" sz="800" dirty="0">
                  <a:latin typeface="Times New Roman" panose="02020603050405020304" pitchFamily="18" charset="0"/>
                  <a:cs typeface="Times New Roman" panose="02020603050405020304" pitchFamily="18" charset="0"/>
                </a:endParaRPr>
              </a:p>
              <a:p>
                <a:pPr marL="457200" lvl="1" indent="0">
                  <a:buNone/>
                </a:pPr>
                <a14:m>
                  <m:oMath xmlns:m="http://schemas.openxmlformats.org/officeDocument/2006/math">
                    <m:d>
                      <m:dPr>
                        <m:begChr m:val="|"/>
                        <m:endChr m:val="|"/>
                        <m:ctrlPr>
                          <a:rPr lang="en-US" altLang="zh-TW" sz="2000" i="1">
                            <a:latin typeface="Cambria Math" panose="02040503050406030204" pitchFamily="18" charset="0"/>
                          </a:rPr>
                        </m:ctrlPr>
                      </m:dPr>
                      <m:e>
                        <m:r>
                          <a:rPr lang="en-US" altLang="zh-TW" sz="2000" i="1">
                            <a:latin typeface="Cambria Math" panose="02040503050406030204" pitchFamily="18" charset="0"/>
                          </a:rPr>
                          <m:t>𝑎</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𝑗</m:t>
                            </m:r>
                          </m:e>
                        </m:d>
                        <m:r>
                          <a:rPr lang="en-US" altLang="zh-TW" sz="2000" i="1">
                            <a:latin typeface="Cambria Math" panose="02040503050406030204" pitchFamily="18" charset="0"/>
                          </a:rPr>
                          <m:t>−</m:t>
                        </m:r>
                        <m:sSub>
                          <m:sSubPr>
                            <m:ctrlPr>
                              <a:rPr lang="en-US" altLang="zh-TW" sz="2000" i="1">
                                <a:latin typeface="Cambria Math" panose="02040503050406030204" pitchFamily="18" charset="0"/>
                              </a:rPr>
                            </m:ctrlPr>
                          </m:sSubPr>
                          <m:e>
                            <m:acc>
                              <m:accPr>
                                <m:chr m:val="̂"/>
                                <m:ctrlPr>
                                  <a:rPr lang="en-US" altLang="zh-TW" sz="2000" i="1">
                                    <a:latin typeface="Cambria Math" panose="02040503050406030204" pitchFamily="18" charset="0"/>
                                  </a:rPr>
                                </m:ctrlPr>
                              </m:accPr>
                              <m:e>
                                <m:r>
                                  <a:rPr lang="en-US" altLang="zh-TW" sz="2000" i="1">
                                    <a:latin typeface="Cambria Math" panose="02040503050406030204" pitchFamily="18" charset="0"/>
                                  </a:rPr>
                                  <m:t>𝑎</m:t>
                                </m:r>
                              </m:e>
                            </m:acc>
                          </m:e>
                          <m:sub>
                            <m:r>
                              <a:rPr lang="en-US" altLang="zh-TW" sz="2000" i="1">
                                <a:latin typeface="Cambria Math" panose="02040503050406030204" pitchFamily="18" charset="0"/>
                              </a:rPr>
                              <m:t>𝑐</m:t>
                            </m:r>
                          </m:sub>
                        </m:sSub>
                        <m:r>
                          <a:rPr lang="en-US" altLang="zh-TW" sz="2000" i="1">
                            <a:latin typeface="Cambria Math" panose="02040503050406030204" pitchFamily="18" charset="0"/>
                          </a:rPr>
                          <m:t>(</m:t>
                        </m:r>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𝑗</m:t>
                        </m:r>
                        <m:r>
                          <a:rPr lang="en-US" altLang="zh-TW" sz="2000" i="1">
                            <a:latin typeface="Cambria Math" panose="02040503050406030204" pitchFamily="18" charset="0"/>
                          </a:rPr>
                          <m:t>)</m:t>
                        </m:r>
                      </m:e>
                    </m:d>
                    <m:r>
                      <a:rPr lang="en-US" altLang="zh-TW" sz="2000" i="1">
                        <a:latin typeface="Cambria Math" panose="02040503050406030204" pitchFamily="18" charset="0"/>
                        <a:ea typeface="Cambria Math" panose="02040503050406030204" pitchFamily="18" charset="0"/>
                      </a:rPr>
                      <m:t>≤</m:t>
                    </m:r>
                    <m:d>
                      <m:dPr>
                        <m:begChr m:val="|"/>
                        <m:endChr m:val="|"/>
                        <m:ctrlPr>
                          <a:rPr lang="en-US" altLang="zh-TW" sz="2000" i="1">
                            <a:latin typeface="Cambria Math" panose="02040503050406030204" pitchFamily="18" charset="0"/>
                          </a:rPr>
                        </m:ctrlPr>
                      </m:dPr>
                      <m:e>
                        <m:r>
                          <a:rPr lang="en-US" altLang="zh-TW" sz="2000" i="1">
                            <a:latin typeface="Cambria Math" panose="02040503050406030204" pitchFamily="18" charset="0"/>
                          </a:rPr>
                          <m:t>𝑎</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𝑗</m:t>
                            </m:r>
                          </m:e>
                        </m:d>
                        <m:r>
                          <a:rPr lang="en-US" altLang="zh-TW" sz="2000" i="1">
                            <a:latin typeface="Cambria Math" panose="02040503050406030204" pitchFamily="18" charset="0"/>
                          </a:rPr>
                          <m:t>−</m:t>
                        </m:r>
                        <m:sSub>
                          <m:sSubPr>
                            <m:ctrlPr>
                              <a:rPr lang="en-US" altLang="zh-TW" sz="2000" i="1">
                                <a:latin typeface="Cambria Math" panose="02040503050406030204" pitchFamily="18" charset="0"/>
                              </a:rPr>
                            </m:ctrlPr>
                          </m:sSubPr>
                          <m:e>
                            <m:acc>
                              <m:accPr>
                                <m:chr m:val="̂"/>
                                <m:ctrlPr>
                                  <a:rPr lang="en-US" altLang="zh-TW" sz="2000" i="1">
                                    <a:latin typeface="Cambria Math" panose="02040503050406030204" pitchFamily="18" charset="0"/>
                                  </a:rPr>
                                </m:ctrlPr>
                              </m:accPr>
                              <m:e>
                                <m:r>
                                  <a:rPr lang="en-US" altLang="zh-TW" sz="2000" i="1">
                                    <a:latin typeface="Cambria Math" panose="02040503050406030204" pitchFamily="18" charset="0"/>
                                  </a:rPr>
                                  <m:t>𝑎</m:t>
                                </m:r>
                              </m:e>
                            </m:acc>
                          </m:e>
                          <m:sub>
                            <m:r>
                              <a:rPr lang="en-US" altLang="zh-TW" sz="2000" i="1">
                                <a:latin typeface="Cambria Math" panose="02040503050406030204" pitchFamily="18" charset="0"/>
                              </a:rPr>
                              <m:t>𝑑</m:t>
                            </m:r>
                          </m:sub>
                        </m:sSub>
                        <m:r>
                          <a:rPr lang="en-US" altLang="zh-TW" sz="2000" i="1">
                            <a:latin typeface="Cambria Math" panose="02040503050406030204" pitchFamily="18" charset="0"/>
                          </a:rPr>
                          <m:t>(</m:t>
                        </m:r>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𝑗</m:t>
                        </m:r>
                        <m:r>
                          <a:rPr lang="en-US" altLang="zh-TW" sz="2000" i="1">
                            <a:latin typeface="Cambria Math" panose="02040503050406030204" pitchFamily="18" charset="0"/>
                          </a:rPr>
                          <m:t>)</m:t>
                        </m:r>
                      </m:e>
                    </m:d>
                  </m:oMath>
                </a14:m>
                <a:r>
                  <a:rPr lang="en-US" altLang="zh-TW" sz="2400" dirty="0">
                    <a:latin typeface="Times New Roman" panose="02020603050405020304" pitchFamily="18" charset="0"/>
                    <a:cs typeface="Times New Roman" panose="02020603050405020304" pitchFamily="18" charset="0"/>
                  </a:rPr>
                  <a:t> for every texture category </a:t>
                </a:r>
                <a:r>
                  <a:rPr lang="en-US" altLang="zh-TW" sz="2400" i="1" dirty="0">
                    <a:latin typeface="Times New Roman" panose="02020603050405020304" pitchFamily="18" charset="0"/>
                    <a:cs typeface="Times New Roman" panose="02020603050405020304" pitchFamily="18" charset="0"/>
                  </a:rPr>
                  <a:t>d, </a:t>
                </a:r>
                <a:r>
                  <a:rPr lang="en-US" altLang="zh-TW" sz="2400" dirty="0">
                    <a:latin typeface="Times New Roman" panose="02020603050405020304" pitchFamily="18" charset="0"/>
                    <a:cs typeface="Times New Roman" panose="02020603050405020304" pitchFamily="18" charset="0"/>
                  </a:rPr>
                  <a:t>and </a:t>
                </a:r>
                <a14:m>
                  <m:oMath xmlns:m="http://schemas.openxmlformats.org/officeDocument/2006/math">
                    <m:d>
                      <m:dPr>
                        <m:begChr m:val="|"/>
                        <m:endChr m:val="|"/>
                        <m:ctrlPr>
                          <a:rPr lang="en-US" altLang="zh-TW" sz="2000" i="1">
                            <a:latin typeface="Cambria Math" panose="02040503050406030204" pitchFamily="18" charset="0"/>
                          </a:rPr>
                        </m:ctrlPr>
                      </m:dPr>
                      <m:e>
                        <m:r>
                          <a:rPr lang="en-US" altLang="zh-TW" sz="2000" i="1">
                            <a:latin typeface="Cambria Math" panose="02040503050406030204" pitchFamily="18" charset="0"/>
                          </a:rPr>
                          <m:t>𝑎</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𝑗</m:t>
                            </m:r>
                          </m:e>
                        </m:d>
                        <m:r>
                          <a:rPr lang="en-US" altLang="zh-TW" sz="2000" i="1">
                            <a:latin typeface="Cambria Math" panose="02040503050406030204" pitchFamily="18" charset="0"/>
                          </a:rPr>
                          <m:t>−</m:t>
                        </m:r>
                        <m:sSub>
                          <m:sSubPr>
                            <m:ctrlPr>
                              <a:rPr lang="en-US" altLang="zh-TW" sz="2000" i="1">
                                <a:latin typeface="Cambria Math" panose="02040503050406030204" pitchFamily="18" charset="0"/>
                              </a:rPr>
                            </m:ctrlPr>
                          </m:sSubPr>
                          <m:e>
                            <m:acc>
                              <m:accPr>
                                <m:chr m:val="̂"/>
                                <m:ctrlPr>
                                  <a:rPr lang="en-US" altLang="zh-TW" sz="2000" i="1">
                                    <a:latin typeface="Cambria Math" panose="02040503050406030204" pitchFamily="18" charset="0"/>
                                  </a:rPr>
                                </m:ctrlPr>
                              </m:accPr>
                              <m:e>
                                <m:r>
                                  <a:rPr lang="en-US" altLang="zh-TW" sz="2000" i="1">
                                    <a:latin typeface="Cambria Math" panose="02040503050406030204" pitchFamily="18" charset="0"/>
                                  </a:rPr>
                                  <m:t>𝑎</m:t>
                                </m:r>
                              </m:e>
                            </m:acc>
                          </m:e>
                          <m:sub>
                            <m:r>
                              <a:rPr lang="en-US" altLang="zh-TW" sz="2000" i="1">
                                <a:latin typeface="Cambria Math" panose="02040503050406030204" pitchFamily="18" charset="0"/>
                              </a:rPr>
                              <m:t>𝑐</m:t>
                            </m:r>
                          </m:sub>
                        </m:sSub>
                        <m:r>
                          <a:rPr lang="en-US" altLang="zh-TW" sz="2000" i="1">
                            <a:latin typeface="Cambria Math" panose="02040503050406030204" pitchFamily="18" charset="0"/>
                          </a:rPr>
                          <m:t>(</m:t>
                        </m:r>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𝑗</m:t>
                        </m:r>
                        <m:r>
                          <a:rPr lang="en-US" altLang="zh-TW" sz="2000" i="1">
                            <a:latin typeface="Cambria Math" panose="02040503050406030204" pitchFamily="18" charset="0"/>
                          </a:rPr>
                          <m:t>)</m:t>
                        </m:r>
                      </m:e>
                    </m:d>
                    <m:r>
                      <a:rPr lang="en-US" altLang="zh-TW" sz="2000" i="1">
                        <a:latin typeface="Cambria Math" panose="02040503050406030204" pitchFamily="18" charset="0"/>
                        <a:ea typeface="Cambria Math" panose="02040503050406030204" pitchFamily="18" charset="0"/>
                      </a:rPr>
                      <m:t>≤</m:t>
                    </m:r>
                    <m:r>
                      <a:rPr lang="zh-TW" altLang="en-US" sz="2000" i="1">
                        <a:latin typeface="Cambria Math" panose="02040503050406030204" pitchFamily="18" charset="0"/>
                      </a:rPr>
                      <m:t>𝜃</m:t>
                    </m:r>
                  </m:oMath>
                </a14:m>
                <a:endParaRPr lang="en-US" altLang="zh-TW" sz="2000" dirty="0"/>
              </a:p>
              <a:p>
                <a:pPr marL="0" indent="0" algn="ctr">
                  <a:buNone/>
                </a:pPr>
                <a14:m>
                  <m:oMath xmlns:m="http://schemas.openxmlformats.org/officeDocument/2006/math">
                    <m:r>
                      <a:rPr lang="zh-TW" altLang="en-US" sz="2000" i="1">
                        <a:latin typeface="Cambria Math" panose="02040503050406030204" pitchFamily="18" charset="0"/>
                      </a:rPr>
                      <m:t>𝜃</m:t>
                    </m:r>
                    <m:r>
                      <a:rPr lang="en-US" altLang="zh-TW" sz="2000" i="1">
                        <a:latin typeface="Cambria Math" panose="02040503050406030204" pitchFamily="18" charset="0"/>
                      </a:rPr>
                      <m:t>:</m:t>
                    </m:r>
                  </m:oMath>
                </a14:m>
                <a:r>
                  <a:rPr lang="en-US" altLang="zh-TW" sz="2000" dirty="0"/>
                  <a:t> threshold</a:t>
                </a:r>
              </a:p>
              <a:p>
                <a:pPr marL="0" indent="0" algn="ctr">
                  <a:buNone/>
                </a:pPr>
                <a14:m>
                  <m:oMath xmlns:m="http://schemas.openxmlformats.org/officeDocument/2006/math">
                    <m:r>
                      <a:rPr lang="en-US" altLang="zh-TW" sz="2400" i="1" dirty="0">
                        <a:latin typeface="Cambria Math" panose="02040503050406030204" pitchFamily="18" charset="0"/>
                      </a:rPr>
                      <m:t>(</m:t>
                    </m:r>
                    <m:r>
                      <a:rPr lang="en-US" altLang="zh-TW" sz="2400" i="1" dirty="0">
                        <a:latin typeface="Cambria Math" panose="02040503050406030204" pitchFamily="18" charset="0"/>
                      </a:rPr>
                      <m:t>𝑖</m:t>
                    </m:r>
                    <m:r>
                      <a:rPr lang="en-US" altLang="zh-TW" sz="2400" i="1" dirty="0">
                        <a:latin typeface="Cambria Math" panose="02040503050406030204" pitchFamily="18" charset="0"/>
                      </a:rPr>
                      <m:t>,</m:t>
                    </m:r>
                    <m:r>
                      <a:rPr lang="en-US" altLang="zh-TW" sz="2400" i="1" dirty="0">
                        <a:latin typeface="Cambria Math" panose="02040503050406030204" pitchFamily="18" charset="0"/>
                      </a:rPr>
                      <m:t>𝑗</m:t>
                    </m:r>
                    <m:r>
                      <a:rPr lang="en-US" altLang="zh-TW" sz="2400" i="1" dirty="0">
                        <a:latin typeface="Cambria Math" panose="02040503050406030204" pitchFamily="18" charset="0"/>
                      </a:rPr>
                      <m:t>)</m:t>
                    </m:r>
                  </m:oMath>
                </a14:m>
                <a:r>
                  <a:rPr lang="en-US" altLang="zh-TW" sz="2400" dirty="0"/>
                  <a:t> is a boundary pixel if </a:t>
                </a:r>
                <a14:m>
                  <m:oMath xmlns:m="http://schemas.openxmlformats.org/officeDocument/2006/math">
                    <m:d>
                      <m:dPr>
                        <m:begChr m:val="|"/>
                        <m:endChr m:val="|"/>
                        <m:ctrlPr>
                          <a:rPr lang="en-US" altLang="zh-TW" sz="2400" i="1">
                            <a:latin typeface="Cambria Math" panose="02040503050406030204" pitchFamily="18" charset="0"/>
                          </a:rPr>
                        </m:ctrlPr>
                      </m:dPr>
                      <m:e>
                        <m:r>
                          <a:rPr lang="en-US" altLang="zh-TW" sz="2400" i="1">
                            <a:latin typeface="Cambria Math" panose="02040503050406030204" pitchFamily="18" charset="0"/>
                          </a:rPr>
                          <m:t>𝑎</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𝑖</m:t>
                            </m:r>
                            <m:r>
                              <a:rPr lang="en-US" altLang="zh-TW" sz="2400" i="1">
                                <a:latin typeface="Cambria Math" panose="02040503050406030204" pitchFamily="18" charset="0"/>
                              </a:rPr>
                              <m:t>,</m:t>
                            </m:r>
                            <m:r>
                              <a:rPr lang="en-US" altLang="zh-TW" sz="2400" i="1">
                                <a:latin typeface="Cambria Math" panose="02040503050406030204" pitchFamily="18" charset="0"/>
                              </a:rPr>
                              <m:t>𝑗</m:t>
                            </m:r>
                          </m:e>
                        </m:d>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𝑎</m:t>
                                </m:r>
                              </m:e>
                            </m:acc>
                          </m:e>
                          <m:sub>
                            <m:r>
                              <a:rPr lang="en-US" altLang="zh-TW" sz="2400" i="1">
                                <a:latin typeface="Cambria Math" panose="02040503050406030204" pitchFamily="18" charset="0"/>
                              </a:rPr>
                              <m:t>𝑐</m:t>
                            </m:r>
                          </m:sub>
                        </m:sSub>
                        <m:r>
                          <a:rPr lang="en-US" altLang="zh-TW" sz="2400" i="1">
                            <a:latin typeface="Cambria Math" panose="02040503050406030204" pitchFamily="18" charset="0"/>
                          </a:rPr>
                          <m:t>(</m:t>
                        </m:r>
                        <m:r>
                          <a:rPr lang="en-US" altLang="zh-TW" sz="2400" i="1">
                            <a:latin typeface="Cambria Math" panose="02040503050406030204" pitchFamily="18" charset="0"/>
                          </a:rPr>
                          <m:t>𝑖</m:t>
                        </m:r>
                        <m:r>
                          <a:rPr lang="en-US" altLang="zh-TW" sz="2400" i="1">
                            <a:latin typeface="Cambria Math" panose="02040503050406030204" pitchFamily="18" charset="0"/>
                          </a:rPr>
                          <m:t>,</m:t>
                        </m:r>
                        <m:r>
                          <a:rPr lang="en-US" altLang="zh-TW" sz="2400" i="1">
                            <a:latin typeface="Cambria Math" panose="02040503050406030204" pitchFamily="18" charset="0"/>
                          </a:rPr>
                          <m:t>𝑗</m:t>
                        </m:r>
                        <m:r>
                          <a:rPr lang="en-US" altLang="zh-TW" sz="2400" i="1">
                            <a:latin typeface="Cambria Math" panose="02040503050406030204" pitchFamily="18" charset="0"/>
                          </a:rPr>
                          <m:t>)</m:t>
                        </m:r>
                      </m:e>
                    </m:d>
                    <m:r>
                      <a:rPr lang="en-US" altLang="zh-TW" sz="2400" i="1">
                        <a:latin typeface="Cambria Math" panose="02040503050406030204" pitchFamily="18" charset="0"/>
                        <a:ea typeface="Cambria Math" panose="02040503050406030204" pitchFamily="18" charset="0"/>
                      </a:rPr>
                      <m:t>&gt;</m:t>
                    </m:r>
                    <m:r>
                      <a:rPr lang="zh-TW" altLang="en-US" sz="2400" i="1">
                        <a:latin typeface="Cambria Math" panose="02040503050406030204" pitchFamily="18" charset="0"/>
                      </a:rPr>
                      <m:t>𝜃</m:t>
                    </m:r>
                  </m:oMath>
                </a14:m>
                <a:endParaRPr lang="en-US" altLang="zh-TW" sz="9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Can be employed in texture segmentation applications as well as texture synthesis applications.</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589212" y="2133600"/>
                <a:ext cx="8915400" cy="5440680"/>
              </a:xfrm>
              <a:blipFill>
                <a:blip r:embed="rId3"/>
                <a:stretch>
                  <a:fillRect l="-1642" t="-784"/>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B9831F68-E520-4FB4-B0E2-DEE297176272}"/>
              </a:ext>
            </a:extLst>
          </p:cNvPr>
          <p:cNvSpPr>
            <a:spLocks noGrp="1"/>
          </p:cNvSpPr>
          <p:nvPr>
            <p:ph type="sldNum" sz="quarter" idx="12"/>
          </p:nvPr>
        </p:nvSpPr>
        <p:spPr/>
        <p:txBody>
          <a:bodyPr/>
          <a:lstStyle/>
          <a:p>
            <a:fld id="{59E0E74B-BC82-44BF-A0FE-CEF171C425CC}" type="slidenum">
              <a:rPr lang="zh-TW" altLang="en-US" smtClean="0"/>
              <a:t>108</a:t>
            </a:fld>
            <a:endParaRPr lang="zh-TW" altLang="en-US"/>
          </a:p>
        </p:txBody>
      </p:sp>
    </p:spTree>
    <p:extLst>
      <p:ext uri="{BB962C8B-B14F-4D97-AF65-F5344CB8AC3E}">
        <p14:creationId xmlns:p14="http://schemas.microsoft.com/office/powerpoint/2010/main" val="29646091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圓角矩形 128">
            <a:extLst>
              <a:ext uri="{FF2B5EF4-FFF2-40B4-BE49-F238E27FC236}">
                <a16:creationId xmlns:a16="http://schemas.microsoft.com/office/drawing/2014/main" id="{E84EAA65-CA56-5041-2159-F2174A582DEC}"/>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0" name="橢圓 219"/>
          <p:cNvSpPr/>
          <p:nvPr/>
        </p:nvSpPr>
        <p:spPr>
          <a:xfrm>
            <a:off x="6743057" y="2597627"/>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1" name="橢圓 220"/>
          <p:cNvSpPr/>
          <p:nvPr/>
        </p:nvSpPr>
        <p:spPr>
          <a:xfrm>
            <a:off x="7202935" y="2597626"/>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4" name="圓角矩形圖說文字 143"/>
          <p:cNvSpPr/>
          <p:nvPr/>
        </p:nvSpPr>
        <p:spPr>
          <a:xfrm>
            <a:off x="6966924" y="1746320"/>
            <a:ext cx="1794934" cy="587521"/>
          </a:xfrm>
          <a:prstGeom prst="wedgeRoundRectCallout">
            <a:avLst>
              <a:gd name="adj1" fmla="val -33407"/>
              <a:gd name="adj2" fmla="val 68397"/>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Discrete Markov Random Field</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53" name="＞形箭號 152"/>
          <p:cNvSpPr/>
          <p:nvPr/>
        </p:nvSpPr>
        <p:spPr>
          <a:xfrm rot="16200000">
            <a:off x="6698986"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7" name="圓角矩形圖說文字 141">
            <a:extLst>
              <a:ext uri="{FF2B5EF4-FFF2-40B4-BE49-F238E27FC236}">
                <a16:creationId xmlns:a16="http://schemas.microsoft.com/office/drawing/2014/main" id="{DA0AA8D6-5D98-2AC3-67FD-3EA48F81E4D8}"/>
              </a:ext>
            </a:extLst>
          </p:cNvPr>
          <p:cNvSpPr/>
          <p:nvPr/>
        </p:nvSpPr>
        <p:spPr>
          <a:xfrm>
            <a:off x="6408220" y="1950721"/>
            <a:ext cx="2376952" cy="378848"/>
          </a:xfrm>
          <a:prstGeom prst="wedgeRoundRectCallout">
            <a:avLst>
              <a:gd name="adj1" fmla="val -33407"/>
              <a:gd name="adj2" fmla="val 85258"/>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Auto-regression Model</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8" name="圓角矩形 129">
            <a:extLst>
              <a:ext uri="{FF2B5EF4-FFF2-40B4-BE49-F238E27FC236}">
                <a16:creationId xmlns:a16="http://schemas.microsoft.com/office/drawing/2014/main" id="{5F310ED9-B9FF-9E63-0877-53086110BD80}"/>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000" dirty="0"/>
          </a:p>
          <a:p>
            <a:pPr algn="ctr"/>
            <a:r>
              <a:rPr lang="en-US" altLang="zh-TW" sz="1400" dirty="0"/>
              <a:t>Application</a:t>
            </a:r>
            <a:endParaRPr lang="zh-TW" altLang="en-US" sz="1400" dirty="0"/>
          </a:p>
        </p:txBody>
      </p:sp>
      <p:sp>
        <p:nvSpPr>
          <p:cNvPr id="10" name="圓角矩形 127">
            <a:extLst>
              <a:ext uri="{FF2B5EF4-FFF2-40B4-BE49-F238E27FC236}">
                <a16:creationId xmlns:a16="http://schemas.microsoft.com/office/drawing/2014/main" id="{46D6B62D-15CA-005D-27C8-2410C0526020}"/>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sp>
        <p:nvSpPr>
          <p:cNvPr id="2" name="投影片編號版面配置區 1">
            <a:extLst>
              <a:ext uri="{FF2B5EF4-FFF2-40B4-BE49-F238E27FC236}">
                <a16:creationId xmlns:a16="http://schemas.microsoft.com/office/drawing/2014/main" id="{22147CB0-3C67-4141-B614-4A4182D86737}"/>
              </a:ext>
            </a:extLst>
          </p:cNvPr>
          <p:cNvSpPr>
            <a:spLocks noGrp="1"/>
          </p:cNvSpPr>
          <p:nvPr>
            <p:ph type="sldNum" sz="quarter" idx="12"/>
          </p:nvPr>
        </p:nvSpPr>
        <p:spPr/>
        <p:txBody>
          <a:bodyPr/>
          <a:lstStyle/>
          <a:p>
            <a:fld id="{59E0E74B-BC82-44BF-A0FE-CEF171C425CC}" type="slidenum">
              <a:rPr lang="zh-TW" altLang="en-US" smtClean="0"/>
              <a:t>109</a:t>
            </a:fld>
            <a:endParaRPr lang="zh-TW" altLang="en-US"/>
          </a:p>
        </p:txBody>
      </p:sp>
    </p:spTree>
    <p:extLst>
      <p:ext uri="{BB962C8B-B14F-4D97-AF65-F5344CB8AC3E}">
        <p14:creationId xmlns:p14="http://schemas.microsoft.com/office/powerpoint/2010/main" val="225814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37" presetClass="entr" presetSubtype="0" fill="hold" grpId="1"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anim calcmode="lin" valueType="num">
                                      <p:cBhvr>
                                        <p:cTn id="20" dur="1000" fill="hold"/>
                                        <p:tgtEl>
                                          <p:spTgt spid="153"/>
                                        </p:tgtEl>
                                        <p:attrNameLst>
                                          <p:attrName>ppt_x</p:attrName>
                                        </p:attrNameLst>
                                      </p:cBhvr>
                                      <p:tavLst>
                                        <p:tav tm="0">
                                          <p:val>
                                            <p:strVal val="#ppt_x"/>
                                          </p:val>
                                        </p:tav>
                                        <p:tav tm="100000">
                                          <p:val>
                                            <p:strVal val="#ppt_x"/>
                                          </p:val>
                                        </p:tav>
                                      </p:tavLst>
                                    </p:anim>
                                    <p:anim calcmode="lin" valueType="num">
                                      <p:cBhvr>
                                        <p:cTn id="21" dur="900" decel="100000" fill="hold"/>
                                        <p:tgtEl>
                                          <p:spTgt spid="15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41"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3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7" dur="300" fill="hold"/>
                                        <p:tgtEl>
                                          <p:spTgt spid="7"/>
                                        </p:tgtEl>
                                        <p:attrNameLst>
                                          <p:attrName>ppt_y</p:attrName>
                                        </p:attrNameLst>
                                      </p:cBhvr>
                                      <p:tavLst>
                                        <p:tav tm="0">
                                          <p:val>
                                            <p:strVal val="#ppt_y"/>
                                          </p:val>
                                        </p:tav>
                                        <p:tav tm="100000">
                                          <p:val>
                                            <p:strVal val="#ppt_y"/>
                                          </p:val>
                                        </p:tav>
                                      </p:tavLst>
                                    </p:anim>
                                    <p:anim calcmode="lin" valueType="num">
                                      <p:cBhvr>
                                        <p:cTn id="28" dur="3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9" dur="3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0" dur="300" tmFilter="0,0; .5, 1; 1, 1"/>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0"/>
                                        </p:tgtEl>
                                        <p:attrNameLst>
                                          <p:attrName>style.visibility</p:attrName>
                                        </p:attrNameLst>
                                      </p:cBhvr>
                                      <p:to>
                                        <p:strVal val="visible"/>
                                      </p:to>
                                    </p:set>
                                    <p:animEffect transition="in" filter="fade">
                                      <p:cBhvr>
                                        <p:cTn id="33" dur="300"/>
                                        <p:tgtEl>
                                          <p:spTgt spid="220"/>
                                        </p:tgtEl>
                                      </p:cBhvr>
                                    </p:animEffect>
                                  </p:childTnLst>
                                </p:cTn>
                              </p:par>
                            </p:childTnLst>
                          </p:cTn>
                        </p:par>
                        <p:par>
                          <p:cTn id="34" fill="hold">
                            <p:stCondLst>
                              <p:cond delay="1300"/>
                            </p:stCondLst>
                            <p:childTnLst>
                              <p:par>
                                <p:cTn id="35"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6" dur="1000" fill="hold"/>
                                        <p:tgtEl>
                                          <p:spTgt spid="7"/>
                                        </p:tgtEl>
                                      </p:cBhvr>
                                      <p:by x="104000" y="104000"/>
                                    </p:animScale>
                                  </p:childTnLst>
                                </p:cTn>
                              </p:par>
                            </p:childTnLst>
                          </p:cTn>
                        </p:par>
                      </p:childTnLst>
                    </p:cTn>
                  </p:par>
                  <p:par>
                    <p:cTn id="37" fill="hold">
                      <p:stCondLst>
                        <p:cond delay="indefinite"/>
                      </p:stCondLst>
                      <p:childTnLst>
                        <p:par>
                          <p:cTn id="38" fill="hold">
                            <p:stCondLst>
                              <p:cond delay="0"/>
                            </p:stCondLst>
                            <p:childTnLst>
                              <p:par>
                                <p:cTn id="39" presetID="41" presetClass="exit" presetSubtype="0" fill="hold" grpId="1" nodeType="clickEffect">
                                  <p:stCondLst>
                                    <p:cond delay="0"/>
                                  </p:stCondLst>
                                  <p:childTnLst>
                                    <p:anim calcmode="lin" valueType="num">
                                      <p:cBhvr>
                                        <p:cTn id="40" dur="200"/>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41" dur="200"/>
                                        <p:tgtEl>
                                          <p:spTgt spid="7"/>
                                        </p:tgtEl>
                                        <p:attrNameLst>
                                          <p:attrName>ppt_y</p:attrName>
                                        </p:attrNameLst>
                                      </p:cBhvr>
                                      <p:tavLst>
                                        <p:tav tm="0">
                                          <p:val>
                                            <p:strVal val="ppt_y"/>
                                          </p:val>
                                        </p:tav>
                                        <p:tav tm="100000">
                                          <p:val>
                                            <p:strVal val="ppt_y"/>
                                          </p:val>
                                        </p:tav>
                                      </p:tavLst>
                                    </p:anim>
                                    <p:anim calcmode="lin" valueType="num">
                                      <p:cBhvr>
                                        <p:cTn id="42" dur="200"/>
                                        <p:tgtEl>
                                          <p:spTgt spid="7"/>
                                        </p:tgtEl>
                                        <p:attrNameLst>
                                          <p:attrName>ppt_h</p:attrName>
                                        </p:attrNameLst>
                                      </p:cBhvr>
                                      <p:tavLst>
                                        <p:tav tm="0">
                                          <p:val>
                                            <p:strVal val="ppt_h"/>
                                          </p:val>
                                        </p:tav>
                                        <p:tav tm="50000">
                                          <p:val>
                                            <p:strVal val="ppt_h+.01"/>
                                          </p:val>
                                        </p:tav>
                                        <p:tav tm="100000">
                                          <p:val>
                                            <p:strVal val="ppt_h/10"/>
                                          </p:val>
                                        </p:tav>
                                      </p:tavLst>
                                    </p:anim>
                                    <p:anim calcmode="lin" valueType="num">
                                      <p:cBhvr>
                                        <p:cTn id="43" dur="200"/>
                                        <p:tgtEl>
                                          <p:spTgt spid="7"/>
                                        </p:tgtEl>
                                        <p:attrNameLst>
                                          <p:attrName>ppt_w</p:attrName>
                                        </p:attrNameLst>
                                      </p:cBhvr>
                                      <p:tavLst>
                                        <p:tav tm="0">
                                          <p:val>
                                            <p:strVal val="ppt_w"/>
                                          </p:val>
                                        </p:tav>
                                        <p:tav tm="50000">
                                          <p:val>
                                            <p:strVal val="ppt_w+.01"/>
                                          </p:val>
                                        </p:tav>
                                        <p:tav tm="100000">
                                          <p:val>
                                            <p:strVal val="ppt_w/10"/>
                                          </p:val>
                                        </p:tav>
                                      </p:tavLst>
                                    </p:anim>
                                    <p:animEffect transition="out" filter="fade">
                                      <p:cBhvr>
                                        <p:cTn id="44" dur="200" tmFilter="0,0; .5, 0; 1, 1"/>
                                        <p:tgtEl>
                                          <p:spTgt spid="7"/>
                                        </p:tgtEl>
                                      </p:cBhvr>
                                    </p:animEffect>
                                    <p:set>
                                      <p:cBhvr>
                                        <p:cTn id="45" dur="1" fill="hold">
                                          <p:stCondLst>
                                            <p:cond delay="1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300"/>
                                        <p:tgtEl>
                                          <p:spTgt spid="220"/>
                                        </p:tgtEl>
                                      </p:cBhvr>
                                    </p:animEffect>
                                    <p:set>
                                      <p:cBhvr>
                                        <p:cTn id="48" dur="1" fill="hold">
                                          <p:stCondLst>
                                            <p:cond delay="299"/>
                                          </p:stCondLst>
                                        </p:cTn>
                                        <p:tgtEl>
                                          <p:spTgt spid="220"/>
                                        </p:tgtEl>
                                        <p:attrNameLst>
                                          <p:attrName>style.visibility</p:attrName>
                                        </p:attrNameLst>
                                      </p:cBhvr>
                                      <p:to>
                                        <p:strVal val="hidden"/>
                                      </p:to>
                                    </p:set>
                                  </p:childTnLst>
                                </p:cTn>
                              </p:par>
                              <p:par>
                                <p:cTn id="49" presetID="63" presetClass="path" presetSubtype="0" decel="100000" fill="hold" grpId="2" nodeType="withEffect">
                                  <p:stCondLst>
                                    <p:cond delay="0"/>
                                  </p:stCondLst>
                                  <p:childTnLst>
                                    <p:animMotion origin="layout" path="M -0.01185 -0.00046 L 0.03815 -0.00046 " pathEditMode="relative" rAng="0" ptsTypes="AA">
                                      <p:cBhvr>
                                        <p:cTn id="50" dur="700" fill="hold"/>
                                        <p:tgtEl>
                                          <p:spTgt spid="153"/>
                                        </p:tgtEl>
                                        <p:attrNameLst>
                                          <p:attrName>ppt_x</p:attrName>
                                          <p:attrName>ppt_y</p:attrName>
                                        </p:attrNameLst>
                                      </p:cBhvr>
                                      <p:rCtr x="2500" y="0"/>
                                    </p:animMotion>
                                  </p:childTnLst>
                                </p:cTn>
                              </p:par>
                            </p:childTnLst>
                          </p:cTn>
                        </p:par>
                        <p:par>
                          <p:cTn id="51" fill="hold">
                            <p:stCondLst>
                              <p:cond delay="700"/>
                            </p:stCondLst>
                            <p:childTnLst>
                              <p:par>
                                <p:cTn id="52" presetID="41" presetClass="entr" presetSubtype="0" fill="hold" grpId="0" nodeType="afterEffect">
                                  <p:stCondLst>
                                    <p:cond delay="0"/>
                                  </p:stCondLst>
                                  <p:childTnLst>
                                    <p:set>
                                      <p:cBhvr>
                                        <p:cTn id="53" dur="1" fill="hold">
                                          <p:stCondLst>
                                            <p:cond delay="0"/>
                                          </p:stCondLst>
                                        </p:cTn>
                                        <p:tgtEl>
                                          <p:spTgt spid="144"/>
                                        </p:tgtEl>
                                        <p:attrNameLst>
                                          <p:attrName>style.visibility</p:attrName>
                                        </p:attrNameLst>
                                      </p:cBhvr>
                                      <p:to>
                                        <p:strVal val="visible"/>
                                      </p:to>
                                    </p:set>
                                    <p:anim calcmode="lin" valueType="num">
                                      <p:cBhvr>
                                        <p:cTn id="54" dur="300" fill="hold"/>
                                        <p:tgtEl>
                                          <p:spTgt spid="144"/>
                                        </p:tgtEl>
                                        <p:attrNameLst>
                                          <p:attrName>ppt_x</p:attrName>
                                        </p:attrNameLst>
                                      </p:cBhvr>
                                      <p:tavLst>
                                        <p:tav tm="0">
                                          <p:val>
                                            <p:strVal val="#ppt_x"/>
                                          </p:val>
                                        </p:tav>
                                        <p:tav tm="50000">
                                          <p:val>
                                            <p:strVal val="#ppt_x+.1"/>
                                          </p:val>
                                        </p:tav>
                                        <p:tav tm="100000">
                                          <p:val>
                                            <p:strVal val="#ppt_x"/>
                                          </p:val>
                                        </p:tav>
                                      </p:tavLst>
                                    </p:anim>
                                    <p:anim calcmode="lin" valueType="num">
                                      <p:cBhvr>
                                        <p:cTn id="55" dur="300" fill="hold"/>
                                        <p:tgtEl>
                                          <p:spTgt spid="144"/>
                                        </p:tgtEl>
                                        <p:attrNameLst>
                                          <p:attrName>ppt_y</p:attrName>
                                        </p:attrNameLst>
                                      </p:cBhvr>
                                      <p:tavLst>
                                        <p:tav tm="0">
                                          <p:val>
                                            <p:strVal val="#ppt_y"/>
                                          </p:val>
                                        </p:tav>
                                        <p:tav tm="100000">
                                          <p:val>
                                            <p:strVal val="#ppt_y"/>
                                          </p:val>
                                        </p:tav>
                                      </p:tavLst>
                                    </p:anim>
                                    <p:anim calcmode="lin" valueType="num">
                                      <p:cBhvr>
                                        <p:cTn id="56" dur="300" fill="hold"/>
                                        <p:tgtEl>
                                          <p:spTgt spid="144"/>
                                        </p:tgtEl>
                                        <p:attrNameLst>
                                          <p:attrName>ppt_h</p:attrName>
                                        </p:attrNameLst>
                                      </p:cBhvr>
                                      <p:tavLst>
                                        <p:tav tm="0">
                                          <p:val>
                                            <p:strVal val="#ppt_h/10"/>
                                          </p:val>
                                        </p:tav>
                                        <p:tav tm="50000">
                                          <p:val>
                                            <p:strVal val="#ppt_h+.01"/>
                                          </p:val>
                                        </p:tav>
                                        <p:tav tm="100000">
                                          <p:val>
                                            <p:strVal val="#ppt_h"/>
                                          </p:val>
                                        </p:tav>
                                      </p:tavLst>
                                    </p:anim>
                                    <p:anim calcmode="lin" valueType="num">
                                      <p:cBhvr>
                                        <p:cTn id="57" dur="300" fill="hold"/>
                                        <p:tgtEl>
                                          <p:spTgt spid="144"/>
                                        </p:tgtEl>
                                        <p:attrNameLst>
                                          <p:attrName>ppt_w</p:attrName>
                                        </p:attrNameLst>
                                      </p:cBhvr>
                                      <p:tavLst>
                                        <p:tav tm="0">
                                          <p:val>
                                            <p:strVal val="#ppt_w/10"/>
                                          </p:val>
                                        </p:tav>
                                        <p:tav tm="50000">
                                          <p:val>
                                            <p:strVal val="#ppt_w+.01"/>
                                          </p:val>
                                        </p:tav>
                                        <p:tav tm="100000">
                                          <p:val>
                                            <p:strVal val="#ppt_w"/>
                                          </p:val>
                                        </p:tav>
                                      </p:tavLst>
                                    </p:anim>
                                    <p:animEffect transition="in" filter="fade">
                                      <p:cBhvr>
                                        <p:cTn id="58" dur="300" tmFilter="0,0; .5, 1; 1, 1"/>
                                        <p:tgtEl>
                                          <p:spTgt spid="14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1"/>
                                        </p:tgtEl>
                                        <p:attrNameLst>
                                          <p:attrName>style.visibility</p:attrName>
                                        </p:attrNameLst>
                                      </p:cBhvr>
                                      <p:to>
                                        <p:strVal val="visible"/>
                                      </p:to>
                                    </p:set>
                                    <p:animEffect transition="in" filter="fade">
                                      <p:cBhvr>
                                        <p:cTn id="61" dur="300"/>
                                        <p:tgtEl>
                                          <p:spTgt spid="221"/>
                                        </p:tgtEl>
                                      </p:cBhvr>
                                    </p:animEffect>
                                  </p:childTnLst>
                                </p:cTn>
                              </p:par>
                            </p:childTnLst>
                          </p:cTn>
                        </p:par>
                        <p:par>
                          <p:cTn id="62" fill="hold">
                            <p:stCondLst>
                              <p:cond delay="1000"/>
                            </p:stCondLst>
                            <p:childTnLst>
                              <p:par>
                                <p:cTn id="63"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4" dur="1000" fill="hold"/>
                                        <p:tgtEl>
                                          <p:spTgt spid="144"/>
                                        </p:tgtEl>
                                      </p:cBhvr>
                                      <p:by x="104000" y="104000"/>
                                    </p:animScale>
                                  </p:childTnLst>
                                </p:cTn>
                              </p:par>
                            </p:childTnLst>
                          </p:cTn>
                        </p:par>
                      </p:childTnLst>
                    </p:cTn>
                  </p:par>
                  <p:par>
                    <p:cTn id="65" fill="hold">
                      <p:stCondLst>
                        <p:cond delay="indefinite"/>
                      </p:stCondLst>
                      <p:childTnLst>
                        <p:par>
                          <p:cTn id="66" fill="hold">
                            <p:stCondLst>
                              <p:cond delay="0"/>
                            </p:stCondLst>
                            <p:childTnLst>
                              <p:par>
                                <p:cTn id="67" presetID="41" presetClass="exit" presetSubtype="0" fill="hold" grpId="1" nodeType="clickEffect">
                                  <p:stCondLst>
                                    <p:cond delay="0"/>
                                  </p:stCondLst>
                                  <p:childTnLst>
                                    <p:anim calcmode="lin" valueType="num">
                                      <p:cBhvr>
                                        <p:cTn id="68" dur="200"/>
                                        <p:tgtEl>
                                          <p:spTgt spid="144"/>
                                        </p:tgtEl>
                                        <p:attrNameLst>
                                          <p:attrName>ppt_x</p:attrName>
                                        </p:attrNameLst>
                                      </p:cBhvr>
                                      <p:tavLst>
                                        <p:tav tm="0">
                                          <p:val>
                                            <p:strVal val="ppt_x"/>
                                          </p:val>
                                        </p:tav>
                                        <p:tav tm="50000">
                                          <p:val>
                                            <p:strVal val="ppt_x+.1"/>
                                          </p:val>
                                        </p:tav>
                                        <p:tav tm="100000">
                                          <p:val>
                                            <p:strVal val="ppt_x"/>
                                          </p:val>
                                        </p:tav>
                                      </p:tavLst>
                                    </p:anim>
                                    <p:anim calcmode="lin" valueType="num">
                                      <p:cBhvr>
                                        <p:cTn id="69" dur="200"/>
                                        <p:tgtEl>
                                          <p:spTgt spid="144"/>
                                        </p:tgtEl>
                                        <p:attrNameLst>
                                          <p:attrName>ppt_y</p:attrName>
                                        </p:attrNameLst>
                                      </p:cBhvr>
                                      <p:tavLst>
                                        <p:tav tm="0">
                                          <p:val>
                                            <p:strVal val="ppt_y"/>
                                          </p:val>
                                        </p:tav>
                                        <p:tav tm="100000">
                                          <p:val>
                                            <p:strVal val="ppt_y"/>
                                          </p:val>
                                        </p:tav>
                                      </p:tavLst>
                                    </p:anim>
                                    <p:anim calcmode="lin" valueType="num">
                                      <p:cBhvr>
                                        <p:cTn id="70" dur="200"/>
                                        <p:tgtEl>
                                          <p:spTgt spid="144"/>
                                        </p:tgtEl>
                                        <p:attrNameLst>
                                          <p:attrName>ppt_h</p:attrName>
                                        </p:attrNameLst>
                                      </p:cBhvr>
                                      <p:tavLst>
                                        <p:tav tm="0">
                                          <p:val>
                                            <p:strVal val="ppt_h"/>
                                          </p:val>
                                        </p:tav>
                                        <p:tav tm="50000">
                                          <p:val>
                                            <p:strVal val="ppt_h+.01"/>
                                          </p:val>
                                        </p:tav>
                                        <p:tav tm="100000">
                                          <p:val>
                                            <p:strVal val="ppt_h/10"/>
                                          </p:val>
                                        </p:tav>
                                      </p:tavLst>
                                    </p:anim>
                                    <p:anim calcmode="lin" valueType="num">
                                      <p:cBhvr>
                                        <p:cTn id="71" dur="200"/>
                                        <p:tgtEl>
                                          <p:spTgt spid="144"/>
                                        </p:tgtEl>
                                        <p:attrNameLst>
                                          <p:attrName>ppt_w</p:attrName>
                                        </p:attrNameLst>
                                      </p:cBhvr>
                                      <p:tavLst>
                                        <p:tav tm="0">
                                          <p:val>
                                            <p:strVal val="ppt_w"/>
                                          </p:val>
                                        </p:tav>
                                        <p:tav tm="50000">
                                          <p:val>
                                            <p:strVal val="ppt_w+.01"/>
                                          </p:val>
                                        </p:tav>
                                        <p:tav tm="100000">
                                          <p:val>
                                            <p:strVal val="ppt_w/10"/>
                                          </p:val>
                                        </p:tav>
                                      </p:tavLst>
                                    </p:anim>
                                    <p:animEffect transition="out" filter="fade">
                                      <p:cBhvr>
                                        <p:cTn id="72" dur="200" tmFilter="0,0; .5, 0; 1, 1"/>
                                        <p:tgtEl>
                                          <p:spTgt spid="144"/>
                                        </p:tgtEl>
                                      </p:cBhvr>
                                    </p:animEffect>
                                    <p:set>
                                      <p:cBhvr>
                                        <p:cTn id="73" dur="1" fill="hold">
                                          <p:stCondLst>
                                            <p:cond delay="199"/>
                                          </p:stCondLst>
                                        </p:cTn>
                                        <p:tgtEl>
                                          <p:spTgt spid="14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300"/>
                                        <p:tgtEl>
                                          <p:spTgt spid="221"/>
                                        </p:tgtEl>
                                      </p:cBhvr>
                                    </p:animEffect>
                                    <p:set>
                                      <p:cBhvr>
                                        <p:cTn id="76" dur="1" fill="hold">
                                          <p:stCondLst>
                                            <p:cond delay="299"/>
                                          </p:stCondLst>
                                        </p:cTn>
                                        <p:tgtEl>
                                          <p:spTgt spid="221"/>
                                        </p:tgtEl>
                                        <p:attrNameLst>
                                          <p:attrName>style.visibility</p:attrName>
                                        </p:attrNameLst>
                                      </p:cBhvr>
                                      <p:to>
                                        <p:strVal val="hidden"/>
                                      </p:to>
                                    </p:set>
                                  </p:childTnLst>
                                </p:cTn>
                              </p:par>
                              <p:par>
                                <p:cTn id="77" presetID="37" presetClass="exit" presetSubtype="0" fill="hold" grpId="0" nodeType="withEffect">
                                  <p:stCondLst>
                                    <p:cond delay="0"/>
                                  </p:stCondLst>
                                  <p:childTnLst>
                                    <p:animEffect transition="out" filter="fade">
                                      <p:cBhvr>
                                        <p:cTn id="78" dur="500"/>
                                        <p:tgtEl>
                                          <p:spTgt spid="153"/>
                                        </p:tgtEl>
                                      </p:cBhvr>
                                    </p:animEffect>
                                    <p:anim calcmode="lin" valueType="num">
                                      <p:cBhvr>
                                        <p:cTn id="79" dur="500"/>
                                        <p:tgtEl>
                                          <p:spTgt spid="153"/>
                                        </p:tgtEl>
                                        <p:attrNameLst>
                                          <p:attrName>ppt_x</p:attrName>
                                        </p:attrNameLst>
                                      </p:cBhvr>
                                      <p:tavLst>
                                        <p:tav tm="0">
                                          <p:val>
                                            <p:strVal val="ppt_x"/>
                                          </p:val>
                                        </p:tav>
                                        <p:tav tm="100000">
                                          <p:val>
                                            <p:strVal val="ppt_x"/>
                                          </p:val>
                                        </p:tav>
                                      </p:tavLst>
                                    </p:anim>
                                    <p:anim calcmode="lin" valueType="num">
                                      <p:cBhvr>
                                        <p:cTn id="80" dur="50" decel="100000"/>
                                        <p:tgtEl>
                                          <p:spTgt spid="153"/>
                                        </p:tgtEl>
                                        <p:attrNameLst>
                                          <p:attrName>ppt_y</p:attrName>
                                        </p:attrNameLst>
                                      </p:cBhvr>
                                      <p:tavLst>
                                        <p:tav tm="0">
                                          <p:val>
                                            <p:strVal val="ppt_y"/>
                                          </p:val>
                                        </p:tav>
                                        <p:tav tm="100000">
                                          <p:val>
                                            <p:strVal val="ppt_y-.03"/>
                                          </p:val>
                                        </p:tav>
                                      </p:tavLst>
                                    </p:anim>
                                    <p:anim calcmode="lin" valueType="num">
                                      <p:cBhvr>
                                        <p:cTn id="81" dur="450" accel="100000">
                                          <p:stCondLst>
                                            <p:cond delay="50"/>
                                          </p:stCondLst>
                                        </p:cTn>
                                        <p:tgtEl>
                                          <p:spTgt spid="153"/>
                                        </p:tgtEl>
                                        <p:attrNameLst>
                                          <p:attrName>ppt_y</p:attrName>
                                        </p:attrNameLst>
                                      </p:cBhvr>
                                      <p:tavLst>
                                        <p:tav tm="0">
                                          <p:val>
                                            <p:strVal val="ppt_y"/>
                                          </p:val>
                                        </p:tav>
                                        <p:tav tm="100000">
                                          <p:val>
                                            <p:strVal val="ppt_y+1"/>
                                          </p:val>
                                        </p:tav>
                                      </p:tavLst>
                                    </p:anim>
                                    <p:set>
                                      <p:cBhvr>
                                        <p:cTn id="82" dur="1" fill="hold">
                                          <p:stCondLst>
                                            <p:cond delay="499"/>
                                          </p:stCondLst>
                                        </p:cTn>
                                        <p:tgtEl>
                                          <p:spTgt spid="153"/>
                                        </p:tgtEl>
                                        <p:attrNameLst>
                                          <p:attrName>style.visibility</p:attrName>
                                        </p:attrNameLst>
                                      </p:cBhvr>
                                      <p:to>
                                        <p:strVal val="hidden"/>
                                      </p:to>
                                    </p:set>
                                  </p:childTnLst>
                                </p:cTn>
                              </p:par>
                              <p:par>
                                <p:cTn id="83" presetID="22" presetClass="exit" presetSubtype="8" fill="hold" nodeType="withEffect">
                                  <p:stCondLst>
                                    <p:cond delay="0"/>
                                  </p:stCondLst>
                                  <p:childTnLst>
                                    <p:animEffect transition="out" filter="wipe(left)">
                                      <p:cBhvr>
                                        <p:cTn id="84" dur="1000"/>
                                        <p:tgtEl>
                                          <p:spTgt spid="154"/>
                                        </p:tgtEl>
                                      </p:cBhvr>
                                    </p:animEffect>
                                    <p:set>
                                      <p:cBhvr>
                                        <p:cTn id="85" dur="1" fill="hold">
                                          <p:stCondLst>
                                            <p:cond delay="999"/>
                                          </p:stCondLst>
                                        </p:cTn>
                                        <p:tgtEl>
                                          <p:spTgt spid="154"/>
                                        </p:tgtEl>
                                        <p:attrNameLst>
                                          <p:attrName>style.visibility</p:attrName>
                                        </p:attrNameLst>
                                      </p:cBhvr>
                                      <p:to>
                                        <p:strVal val="hidden"/>
                                      </p:to>
                                    </p:set>
                                  </p:childTnLst>
                                </p:cTn>
                              </p:par>
                              <p:par>
                                <p:cTn id="86" presetID="22" presetClass="exit" presetSubtype="4" fill="hold" grpId="0" nodeType="withEffect">
                                  <p:stCondLst>
                                    <p:cond delay="0"/>
                                  </p:stCondLst>
                                  <p:childTnLst>
                                    <p:animEffect transition="out" filter="wipe(down)">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par>
                                <p:cTn id="89" presetID="22" presetClass="exit" presetSubtype="4" fill="hold" grpId="0" nodeType="withEffect">
                                  <p:stCondLst>
                                    <p:cond delay="300"/>
                                  </p:stCondLst>
                                  <p:childTnLst>
                                    <p:animEffect transition="out" filter="wipe(down)">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par>
                                <p:cTn id="92" presetID="22" presetClass="exit" presetSubtype="4" fill="hold" grpId="0" nodeType="withEffect">
                                  <p:stCondLst>
                                    <p:cond delay="500"/>
                                  </p:stCondLst>
                                  <p:childTnLst>
                                    <p:animEffect transition="out" filter="wipe(down)">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20" grpId="0" animBg="1"/>
      <p:bldP spid="220" grpId="1" animBg="1"/>
      <p:bldP spid="221" grpId="0" animBg="1"/>
      <p:bldP spid="221" grpId="1" animBg="1"/>
      <p:bldP spid="144" grpId="0" animBg="1"/>
      <p:bldP spid="144" grpId="1" animBg="1"/>
      <p:bldP spid="144" grpId="2" animBg="1"/>
      <p:bldP spid="153" grpId="0" animBg="1"/>
      <p:bldP spid="153" grpId="1" animBg="1"/>
      <p:bldP spid="153" grpId="2" animBg="1"/>
      <p:bldP spid="7" grpId="0" animBg="1"/>
      <p:bldP spid="7" grpId="1" animBg="1"/>
      <p:bldP spid="7" grpId="2" animBg="1"/>
      <p:bldP spid="8" grpId="0" animBg="1"/>
      <p:bldP spid="8" grpId="1" animBg="1"/>
      <p:bldP spid="10" grpId="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Texture Primitive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589212" y="2133600"/>
            <a:ext cx="8915400" cy="5501640"/>
          </a:xfrm>
        </p:spPr>
        <p:txBody>
          <a:bodyPr>
            <a:normAutofit/>
          </a:bodyPr>
          <a:lstStyle/>
          <a:p>
            <a:r>
              <a:rPr lang="en-US" altLang="zh-TW" sz="3200" dirty="0">
                <a:latin typeface="Times New Roman" panose="02020603050405020304" pitchFamily="18" charset="0"/>
                <a:cs typeface="Times New Roman" panose="02020603050405020304" pitchFamily="18" charset="0"/>
              </a:rPr>
              <a:t>Connected set of pixels characterized by attribute set.</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Simplest primitive: pixel with gray level attribute</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More complicated primitive: connected set of pixels homogeneous in level, characterized by size, elongation, orientation, and average gray level</a:t>
            </a:r>
          </a:p>
        </p:txBody>
      </p:sp>
      <p:pic>
        <p:nvPicPr>
          <p:cNvPr id="11"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6409" y="1438733"/>
            <a:ext cx="2253167" cy="2253167"/>
          </a:xfrm>
          <a:prstGeom prst="rect">
            <a:avLst/>
          </a:prstGeom>
        </p:spPr>
      </p:pic>
      <p:sp>
        <p:nvSpPr>
          <p:cNvPr id="5" name="矩形 4"/>
          <p:cNvSpPr/>
          <p:nvPr/>
        </p:nvSpPr>
        <p:spPr>
          <a:xfrm>
            <a:off x="9626409" y="1438733"/>
            <a:ext cx="1133031" cy="11265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9626409" y="1438733"/>
            <a:ext cx="2253167" cy="225316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9632857" y="1447049"/>
            <a:ext cx="1720944" cy="1683415"/>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a:extLst>
              <a:ext uri="{FF2B5EF4-FFF2-40B4-BE49-F238E27FC236}">
                <a16:creationId xmlns:a16="http://schemas.microsoft.com/office/drawing/2014/main" id="{09B230D8-F724-485B-B93D-71A4C8E2ECAD}"/>
              </a:ext>
            </a:extLst>
          </p:cNvPr>
          <p:cNvSpPr>
            <a:spLocks noGrp="1"/>
          </p:cNvSpPr>
          <p:nvPr>
            <p:ph type="sldNum" sz="quarter" idx="12"/>
          </p:nvPr>
        </p:nvSpPr>
        <p:spPr/>
        <p:txBody>
          <a:bodyPr/>
          <a:lstStyle/>
          <a:p>
            <a:fld id="{59E0E74B-BC82-44BF-A0FE-CEF171C425CC}" type="slidenum">
              <a:rPr lang="zh-TW" altLang="en-US" smtClean="0"/>
              <a:t>11</a:t>
            </a:fld>
            <a:endParaRPr lang="zh-TW" altLang="en-US"/>
          </a:p>
        </p:txBody>
      </p:sp>
    </p:spTree>
    <p:extLst>
      <p:ext uri="{BB962C8B-B14F-4D97-AF65-F5344CB8AC3E}">
        <p14:creationId xmlns:p14="http://schemas.microsoft.com/office/powerpoint/2010/main" val="18824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sz="4000" dirty="0">
                <a:latin typeface="Times New Roman" panose="02020603050405020304" pitchFamily="18" charset="0"/>
                <a:cs typeface="Times New Roman" panose="02020603050405020304" pitchFamily="18" charset="0"/>
              </a:rPr>
              <a:t>Discrete Markov Random Fields</a:t>
            </a:r>
            <a:endParaRPr lang="zh-TW" altLang="en-US" sz="4000" dirty="0">
              <a:latin typeface="Times New Roman" panose="02020603050405020304" pitchFamily="18" charset="0"/>
              <a:cs typeface="Times New Roman" panose="02020603050405020304" pitchFamily="18" charset="0"/>
            </a:endParaRPr>
          </a:p>
        </p:txBody>
      </p:sp>
      <p:sp>
        <p:nvSpPr>
          <p:cNvPr id="2" name="內容版面配置區 1">
            <a:extLst>
              <a:ext uri="{FF2B5EF4-FFF2-40B4-BE49-F238E27FC236}">
                <a16:creationId xmlns:a16="http://schemas.microsoft.com/office/drawing/2014/main" id="{F3F4EA44-A6B7-4531-BAE9-BDDC4DB8E025}"/>
              </a:ext>
            </a:extLst>
          </p:cNvPr>
          <p:cNvSpPr>
            <a:spLocks noGrp="1"/>
          </p:cNvSpPr>
          <p:nvPr>
            <p:ph idx="1"/>
          </p:nvPr>
        </p:nvSpPr>
        <p:spPr/>
        <p:txBody>
          <a:bodyPr/>
          <a:lstStyle/>
          <a:p>
            <a:endParaRPr lang="zh-TW" altLang="en-US"/>
          </a:p>
        </p:txBody>
      </p:sp>
      <p:sp>
        <p:nvSpPr>
          <p:cNvPr id="27" name="矩形 26">
            <a:extLst>
              <a:ext uri="{FF2B5EF4-FFF2-40B4-BE49-F238E27FC236}">
                <a16:creationId xmlns:a16="http://schemas.microsoft.com/office/drawing/2014/main" id="{63CB8D0B-10C3-43BD-A356-C796241F2CFD}"/>
              </a:ext>
            </a:extLst>
          </p:cNvPr>
          <p:cNvSpPr/>
          <p:nvPr/>
        </p:nvSpPr>
        <p:spPr>
          <a:xfrm>
            <a:off x="2676524" y="2233396"/>
            <a:ext cx="6877050" cy="3914775"/>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30" name="群組 29">
            <a:extLst>
              <a:ext uri="{FF2B5EF4-FFF2-40B4-BE49-F238E27FC236}">
                <a16:creationId xmlns:a16="http://schemas.microsoft.com/office/drawing/2014/main" id="{A558EAEC-80F9-44E2-BAD1-AFA42EBCAE0E}"/>
              </a:ext>
            </a:extLst>
          </p:cNvPr>
          <p:cNvGrpSpPr/>
          <p:nvPr/>
        </p:nvGrpSpPr>
        <p:grpSpPr>
          <a:xfrm>
            <a:off x="3409950" y="2923957"/>
            <a:ext cx="1466850" cy="1466850"/>
            <a:chOff x="2619375" y="3514725"/>
            <a:chExt cx="1466850" cy="1466850"/>
          </a:xfrm>
        </p:grpSpPr>
        <p:sp>
          <p:nvSpPr>
            <p:cNvPr id="31" name="矩形 30">
              <a:extLst>
                <a:ext uri="{FF2B5EF4-FFF2-40B4-BE49-F238E27FC236}">
                  <a16:creationId xmlns:a16="http://schemas.microsoft.com/office/drawing/2014/main" id="{8DD7D7C6-C09D-42A8-92F0-6CC5787A5989}"/>
                </a:ext>
              </a:extLst>
            </p:cNvPr>
            <p:cNvSpPr/>
            <p:nvPr/>
          </p:nvSpPr>
          <p:spPr>
            <a:xfrm>
              <a:off x="2619375" y="3514725"/>
              <a:ext cx="1466850" cy="1466850"/>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F1B84203-6488-45FB-9A02-2A989AF326BF}"/>
                </a:ext>
              </a:extLst>
            </p:cNvPr>
            <p:cNvSpPr/>
            <p:nvPr/>
          </p:nvSpPr>
          <p:spPr>
            <a:xfrm>
              <a:off x="3243262" y="4138612"/>
              <a:ext cx="219075" cy="2190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5" name="群組 34">
            <a:extLst>
              <a:ext uri="{FF2B5EF4-FFF2-40B4-BE49-F238E27FC236}">
                <a16:creationId xmlns:a16="http://schemas.microsoft.com/office/drawing/2014/main" id="{F09B90F8-5C73-4348-B8AC-E705601BD824}"/>
              </a:ext>
            </a:extLst>
          </p:cNvPr>
          <p:cNvGrpSpPr/>
          <p:nvPr/>
        </p:nvGrpSpPr>
        <p:grpSpPr>
          <a:xfrm>
            <a:off x="3241702" y="2755487"/>
            <a:ext cx="2059961" cy="2128266"/>
            <a:chOff x="1708176" y="2745962"/>
            <a:chExt cx="2059961" cy="2128266"/>
          </a:xfrm>
        </p:grpSpPr>
        <p:cxnSp>
          <p:nvCxnSpPr>
            <p:cNvPr id="36" name="直線單箭頭接點 35">
              <a:extLst>
                <a:ext uri="{FF2B5EF4-FFF2-40B4-BE49-F238E27FC236}">
                  <a16:creationId xmlns:a16="http://schemas.microsoft.com/office/drawing/2014/main" id="{056E405D-819A-42A4-B67B-96A1B15C7799}"/>
                </a:ext>
              </a:extLst>
            </p:cNvPr>
            <p:cNvCxnSpPr/>
            <p:nvPr/>
          </p:nvCxnSpPr>
          <p:spPr>
            <a:xfrm flipV="1">
              <a:off x="1708176" y="3647636"/>
              <a:ext cx="18223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E78CFFB5-4BB6-4259-BFB1-F1A0668E19E0}"/>
                </a:ext>
              </a:extLst>
            </p:cNvPr>
            <p:cNvCxnSpPr/>
            <p:nvPr/>
          </p:nvCxnSpPr>
          <p:spPr>
            <a:xfrm rot="5400000" flipV="1">
              <a:off x="1698652" y="3657160"/>
              <a:ext cx="18223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文字方塊 38">
              <a:extLst>
                <a:ext uri="{FF2B5EF4-FFF2-40B4-BE49-F238E27FC236}">
                  <a16:creationId xmlns:a16="http://schemas.microsoft.com/office/drawing/2014/main" id="{205740FD-81B9-4394-BCBB-ED48CC592C8F}"/>
                </a:ext>
              </a:extLst>
            </p:cNvPr>
            <p:cNvSpPr txBox="1"/>
            <p:nvPr/>
          </p:nvSpPr>
          <p:spPr>
            <a:xfrm>
              <a:off x="2500590" y="4504896"/>
              <a:ext cx="237566" cy="369332"/>
            </a:xfrm>
            <a:prstGeom prst="rect">
              <a:avLst/>
            </a:prstGeom>
            <a:noFill/>
          </p:spPr>
          <p:txBody>
            <a:bodyPr wrap="none" rtlCol="0">
              <a:spAutoFit/>
            </a:bodyPr>
            <a:lstStyle/>
            <a:p>
              <a:r>
                <a:rPr lang="en-US" altLang="zh-TW" i="1" dirty="0" err="1"/>
                <a:t>i</a:t>
              </a:r>
              <a:endParaRPr lang="zh-TW" altLang="en-US" i="1" dirty="0"/>
            </a:p>
          </p:txBody>
        </p:sp>
        <p:sp>
          <p:nvSpPr>
            <p:cNvPr id="40" name="文字方塊 39">
              <a:extLst>
                <a:ext uri="{FF2B5EF4-FFF2-40B4-BE49-F238E27FC236}">
                  <a16:creationId xmlns:a16="http://schemas.microsoft.com/office/drawing/2014/main" id="{57B0DB20-1CEB-4669-AA1F-70B76D346ADD}"/>
                </a:ext>
              </a:extLst>
            </p:cNvPr>
            <p:cNvSpPr txBox="1"/>
            <p:nvPr/>
          </p:nvSpPr>
          <p:spPr>
            <a:xfrm>
              <a:off x="3530571" y="3449549"/>
              <a:ext cx="237566" cy="369332"/>
            </a:xfrm>
            <a:prstGeom prst="rect">
              <a:avLst/>
            </a:prstGeom>
            <a:noFill/>
          </p:spPr>
          <p:txBody>
            <a:bodyPr wrap="none" rtlCol="0">
              <a:spAutoFit/>
            </a:bodyPr>
            <a:lstStyle/>
            <a:p>
              <a:r>
                <a:rPr lang="en-US" altLang="zh-TW" i="1" dirty="0"/>
                <a:t>j</a:t>
              </a:r>
              <a:endParaRPr lang="zh-TW" altLang="en-US" i="1" dirty="0"/>
            </a:p>
          </p:txBody>
        </p:sp>
      </p:grpSp>
      <p:grpSp>
        <p:nvGrpSpPr>
          <p:cNvPr id="42" name="群組 41">
            <a:extLst>
              <a:ext uri="{FF2B5EF4-FFF2-40B4-BE49-F238E27FC236}">
                <a16:creationId xmlns:a16="http://schemas.microsoft.com/office/drawing/2014/main" id="{9514AE98-B7F0-4F26-B218-EDF583CC3012}"/>
              </a:ext>
            </a:extLst>
          </p:cNvPr>
          <p:cNvGrpSpPr/>
          <p:nvPr/>
        </p:nvGrpSpPr>
        <p:grpSpPr>
          <a:xfrm>
            <a:off x="4198012" y="2450062"/>
            <a:ext cx="807624" cy="1056925"/>
            <a:chOff x="2674012" y="2450061"/>
            <a:chExt cx="807624" cy="1056925"/>
          </a:xfrm>
        </p:grpSpPr>
        <p:sp>
          <p:nvSpPr>
            <p:cNvPr id="43" name="文字方塊 42">
              <a:extLst>
                <a:ext uri="{FF2B5EF4-FFF2-40B4-BE49-F238E27FC236}">
                  <a16:creationId xmlns:a16="http://schemas.microsoft.com/office/drawing/2014/main" id="{BD65772B-66C7-4276-9BE7-87F12210A77B}"/>
                </a:ext>
              </a:extLst>
            </p:cNvPr>
            <p:cNvSpPr txBox="1"/>
            <p:nvPr/>
          </p:nvSpPr>
          <p:spPr>
            <a:xfrm>
              <a:off x="2887947" y="2450061"/>
              <a:ext cx="593689" cy="369332"/>
            </a:xfrm>
            <a:prstGeom prst="rect">
              <a:avLst/>
            </a:prstGeom>
            <a:noFill/>
          </p:spPr>
          <p:txBody>
            <a:bodyPr wrap="none" rtlCol="0">
              <a:spAutoFit/>
            </a:bodyPr>
            <a:lstStyle/>
            <a:p>
              <a:r>
                <a:rPr lang="en-US" altLang="zh-TW" dirty="0"/>
                <a:t>(</a:t>
              </a:r>
              <a:r>
                <a:rPr lang="en-US" altLang="zh-TW" i="1" dirty="0"/>
                <a:t>r, c</a:t>
              </a:r>
              <a:r>
                <a:rPr lang="en-US" altLang="zh-TW" dirty="0"/>
                <a:t>)</a:t>
              </a:r>
              <a:endParaRPr lang="zh-TW" altLang="en-US" dirty="0"/>
            </a:p>
          </p:txBody>
        </p:sp>
        <p:cxnSp>
          <p:nvCxnSpPr>
            <p:cNvPr id="44" name="弧形接點 27">
              <a:extLst>
                <a:ext uri="{FF2B5EF4-FFF2-40B4-BE49-F238E27FC236}">
                  <a16:creationId xmlns:a16="http://schemas.microsoft.com/office/drawing/2014/main" id="{2399FA44-D3D0-4ECB-8C94-13B8A72B77AC}"/>
                </a:ext>
              </a:extLst>
            </p:cNvPr>
            <p:cNvCxnSpPr/>
            <p:nvPr/>
          </p:nvCxnSpPr>
          <p:spPr>
            <a:xfrm rot="5400000">
              <a:off x="2565448" y="2908694"/>
              <a:ext cx="706856" cy="489728"/>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矩形 44">
            <a:extLst>
              <a:ext uri="{FF2B5EF4-FFF2-40B4-BE49-F238E27FC236}">
                <a16:creationId xmlns:a16="http://schemas.microsoft.com/office/drawing/2014/main" id="{4826ACA8-8231-4023-8BFC-7675C5698CD2}"/>
              </a:ext>
            </a:extLst>
          </p:cNvPr>
          <p:cNvSpPr/>
          <p:nvPr/>
        </p:nvSpPr>
        <p:spPr>
          <a:xfrm>
            <a:off x="9251518" y="4390366"/>
            <a:ext cx="311582" cy="1466850"/>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6" name="群組 45">
            <a:extLst>
              <a:ext uri="{FF2B5EF4-FFF2-40B4-BE49-F238E27FC236}">
                <a16:creationId xmlns:a16="http://schemas.microsoft.com/office/drawing/2014/main" id="{7495A8AB-FE8B-4C76-83BD-0FC55F4E5067}"/>
              </a:ext>
            </a:extLst>
          </p:cNvPr>
          <p:cNvGrpSpPr/>
          <p:nvPr/>
        </p:nvGrpSpPr>
        <p:grpSpPr>
          <a:xfrm>
            <a:off x="2171563" y="1742860"/>
            <a:ext cx="7639186" cy="4627437"/>
            <a:chOff x="647563" y="1742859"/>
            <a:chExt cx="7639186" cy="4627437"/>
          </a:xfrm>
        </p:grpSpPr>
        <p:cxnSp>
          <p:nvCxnSpPr>
            <p:cNvPr id="47" name="直線單箭頭接點 46">
              <a:extLst>
                <a:ext uri="{FF2B5EF4-FFF2-40B4-BE49-F238E27FC236}">
                  <a16:creationId xmlns:a16="http://schemas.microsoft.com/office/drawing/2014/main" id="{B6CDABA7-76E6-4D3C-952E-D6798082FC4F}"/>
                </a:ext>
              </a:extLst>
            </p:cNvPr>
            <p:cNvCxnSpPr/>
            <p:nvPr/>
          </p:nvCxnSpPr>
          <p:spPr>
            <a:xfrm>
              <a:off x="838200" y="2076450"/>
              <a:ext cx="744854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a:extLst>
                <a:ext uri="{FF2B5EF4-FFF2-40B4-BE49-F238E27FC236}">
                  <a16:creationId xmlns:a16="http://schemas.microsoft.com/office/drawing/2014/main" id="{A0924E66-C33D-4815-A9BD-B2425B368A67}"/>
                </a:ext>
              </a:extLst>
            </p:cNvPr>
            <p:cNvCxnSpPr/>
            <p:nvPr/>
          </p:nvCxnSpPr>
          <p:spPr>
            <a:xfrm>
              <a:off x="990599" y="1943100"/>
              <a:ext cx="0" cy="44271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文字方塊 48">
              <a:extLst>
                <a:ext uri="{FF2B5EF4-FFF2-40B4-BE49-F238E27FC236}">
                  <a16:creationId xmlns:a16="http://schemas.microsoft.com/office/drawing/2014/main" id="{EC0FA2CF-8447-4E20-B8D2-E58C87E4C418}"/>
                </a:ext>
              </a:extLst>
            </p:cNvPr>
            <p:cNvSpPr txBox="1"/>
            <p:nvPr/>
          </p:nvSpPr>
          <p:spPr>
            <a:xfrm>
              <a:off x="647563" y="5963504"/>
              <a:ext cx="309700" cy="369332"/>
            </a:xfrm>
            <a:prstGeom prst="rect">
              <a:avLst/>
            </a:prstGeom>
            <a:noFill/>
          </p:spPr>
          <p:txBody>
            <a:bodyPr wrap="none" rtlCol="0">
              <a:spAutoFit/>
            </a:bodyPr>
            <a:lstStyle/>
            <a:p>
              <a:r>
                <a:rPr lang="en-US" altLang="zh-TW" i="1" dirty="0"/>
                <a:t>R</a:t>
              </a:r>
              <a:endParaRPr lang="zh-TW" altLang="en-US" i="1" dirty="0"/>
            </a:p>
          </p:txBody>
        </p:sp>
        <p:sp>
          <p:nvSpPr>
            <p:cNvPr id="50" name="文字方塊 49">
              <a:extLst>
                <a:ext uri="{FF2B5EF4-FFF2-40B4-BE49-F238E27FC236}">
                  <a16:creationId xmlns:a16="http://schemas.microsoft.com/office/drawing/2014/main" id="{D19A243F-ED3D-4746-B6AE-793DB6A25A33}"/>
                </a:ext>
              </a:extLst>
            </p:cNvPr>
            <p:cNvSpPr txBox="1"/>
            <p:nvPr/>
          </p:nvSpPr>
          <p:spPr>
            <a:xfrm>
              <a:off x="7953234" y="1742859"/>
              <a:ext cx="309700" cy="369332"/>
            </a:xfrm>
            <a:prstGeom prst="rect">
              <a:avLst/>
            </a:prstGeom>
            <a:noFill/>
          </p:spPr>
          <p:txBody>
            <a:bodyPr wrap="none" rtlCol="0">
              <a:spAutoFit/>
            </a:bodyPr>
            <a:lstStyle/>
            <a:p>
              <a:r>
                <a:rPr lang="en-US" altLang="zh-TW" i="1" dirty="0"/>
                <a:t>C</a:t>
              </a:r>
              <a:endParaRPr lang="zh-TW" altLang="en-US" i="1" dirty="0"/>
            </a:p>
          </p:txBody>
        </p:sp>
      </p:grpSp>
      <p:grpSp>
        <p:nvGrpSpPr>
          <p:cNvPr id="51" name="群組 50">
            <a:extLst>
              <a:ext uri="{FF2B5EF4-FFF2-40B4-BE49-F238E27FC236}">
                <a16:creationId xmlns:a16="http://schemas.microsoft.com/office/drawing/2014/main" id="{8D7F6876-E1E0-482E-9E3C-E8C4E0C9AB3A}"/>
              </a:ext>
            </a:extLst>
          </p:cNvPr>
          <p:cNvGrpSpPr/>
          <p:nvPr/>
        </p:nvGrpSpPr>
        <p:grpSpPr>
          <a:xfrm>
            <a:off x="2666997" y="4390366"/>
            <a:ext cx="1179822" cy="1466850"/>
            <a:chOff x="1142997" y="4390366"/>
            <a:chExt cx="1179822" cy="1466850"/>
          </a:xfrm>
        </p:grpSpPr>
        <p:sp>
          <p:nvSpPr>
            <p:cNvPr id="52" name="矩形 51">
              <a:extLst>
                <a:ext uri="{FF2B5EF4-FFF2-40B4-BE49-F238E27FC236}">
                  <a16:creationId xmlns:a16="http://schemas.microsoft.com/office/drawing/2014/main" id="{F0400BE8-BBC3-4A2D-80A2-25EB6F8E5F7E}"/>
                </a:ext>
              </a:extLst>
            </p:cNvPr>
            <p:cNvSpPr/>
            <p:nvPr/>
          </p:nvSpPr>
          <p:spPr>
            <a:xfrm>
              <a:off x="1142997" y="4390366"/>
              <a:ext cx="1179822" cy="1466850"/>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52">
              <a:extLst>
                <a:ext uri="{FF2B5EF4-FFF2-40B4-BE49-F238E27FC236}">
                  <a16:creationId xmlns:a16="http://schemas.microsoft.com/office/drawing/2014/main" id="{0932FF24-1A1D-4B52-A29C-0BA7482DC341}"/>
                </a:ext>
              </a:extLst>
            </p:cNvPr>
            <p:cNvSpPr/>
            <p:nvPr/>
          </p:nvSpPr>
          <p:spPr>
            <a:xfrm>
              <a:off x="1476854" y="5014253"/>
              <a:ext cx="219075" cy="2190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投影片編號版面配置區 2">
            <a:extLst>
              <a:ext uri="{FF2B5EF4-FFF2-40B4-BE49-F238E27FC236}">
                <a16:creationId xmlns:a16="http://schemas.microsoft.com/office/drawing/2014/main" id="{4952E8A3-D3D3-4A1F-9202-85D3FEFB21AE}"/>
              </a:ext>
            </a:extLst>
          </p:cNvPr>
          <p:cNvSpPr>
            <a:spLocks noGrp="1"/>
          </p:cNvSpPr>
          <p:nvPr>
            <p:ph type="sldNum" sz="quarter" idx="12"/>
          </p:nvPr>
        </p:nvSpPr>
        <p:spPr/>
        <p:txBody>
          <a:bodyPr/>
          <a:lstStyle/>
          <a:p>
            <a:fld id="{59E0E74B-BC82-44BF-A0FE-CEF171C425CC}" type="slidenum">
              <a:rPr lang="zh-TW" altLang="en-US" smtClean="0"/>
              <a:t>110</a:t>
            </a:fld>
            <a:endParaRPr lang="zh-TW" altLang="en-US"/>
          </a:p>
        </p:txBody>
      </p:sp>
    </p:spTree>
    <p:extLst>
      <p:ext uri="{BB962C8B-B14F-4D97-AF65-F5344CB8AC3E}">
        <p14:creationId xmlns:p14="http://schemas.microsoft.com/office/powerpoint/2010/main" val="281025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down)">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3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strips(downRight)">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3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up)">
                                      <p:cBhvr>
                                        <p:cTn id="27" dur="3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1" fill="hold" nodeType="clickEffect">
                                  <p:stCondLst>
                                    <p:cond delay="0"/>
                                  </p:stCondLst>
                                  <p:childTnLst>
                                    <p:animEffect transition="out" filter="wipe(up)">
                                      <p:cBhvr>
                                        <p:cTn id="31" dur="300"/>
                                        <p:tgtEl>
                                          <p:spTgt spid="42"/>
                                        </p:tgtEl>
                                      </p:cBhvr>
                                    </p:animEffect>
                                    <p:set>
                                      <p:cBhvr>
                                        <p:cTn id="32" dur="1" fill="hold">
                                          <p:stCondLst>
                                            <p:cond delay="299"/>
                                          </p:stCondLst>
                                        </p:cTn>
                                        <p:tgtEl>
                                          <p:spTgt spid="42"/>
                                        </p:tgtEl>
                                        <p:attrNameLst>
                                          <p:attrName>style.visibility</p:attrName>
                                        </p:attrNameLst>
                                      </p:cBhvr>
                                      <p:to>
                                        <p:strVal val="hidden"/>
                                      </p:to>
                                    </p:set>
                                  </p:childTnLst>
                                </p:cTn>
                              </p:par>
                              <p:par>
                                <p:cTn id="33" presetID="6" presetClass="entr" presetSubtype="32"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circle(out)">
                                      <p:cBhvr>
                                        <p:cTn id="35" dur="3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xit" presetSubtype="16" fill="hold" nodeType="clickEffect">
                                  <p:stCondLst>
                                    <p:cond delay="0"/>
                                  </p:stCondLst>
                                  <p:childTnLst>
                                    <p:animEffect transition="out" filter="circle(in)">
                                      <p:cBhvr>
                                        <p:cTn id="39" dur="300"/>
                                        <p:tgtEl>
                                          <p:spTgt spid="35"/>
                                        </p:tgtEl>
                                      </p:cBhvr>
                                    </p:animEffect>
                                    <p:set>
                                      <p:cBhvr>
                                        <p:cTn id="40" dur="1" fill="hold">
                                          <p:stCondLst>
                                            <p:cond delay="299"/>
                                          </p:stCondLst>
                                        </p:cTn>
                                        <p:tgtEl>
                                          <p:spTgt spid="3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6" presetClass="path" presetSubtype="0" accel="50000" decel="50000" fill="hold" nodeType="clickEffect">
                                  <p:stCondLst>
                                    <p:cond delay="0"/>
                                  </p:stCondLst>
                                  <p:childTnLst>
                                    <p:animMotion origin="layout" path="M 1.66667E-6 -3.33333E-6 L 0.19792 -0.09074 " pathEditMode="relative" rAng="0" ptsTypes="AA">
                                      <p:cBhvr>
                                        <p:cTn id="44" dur="500" fill="hold"/>
                                        <p:tgtEl>
                                          <p:spTgt spid="30"/>
                                        </p:tgtEl>
                                        <p:attrNameLst>
                                          <p:attrName>ppt_x</p:attrName>
                                          <p:attrName>ppt_y</p:attrName>
                                        </p:attrNameLst>
                                      </p:cBhvr>
                                      <p:rCtr x="9896" y="-4537"/>
                                    </p:animMotion>
                                  </p:childTnLst>
                                </p:cTn>
                              </p:par>
                            </p:childTnLst>
                          </p:cTn>
                        </p:par>
                      </p:childTnLst>
                    </p:cTn>
                  </p:par>
                  <p:par>
                    <p:cTn id="45" fill="hold">
                      <p:stCondLst>
                        <p:cond delay="indefinite"/>
                      </p:stCondLst>
                      <p:childTnLst>
                        <p:par>
                          <p:cTn id="46" fill="hold">
                            <p:stCondLst>
                              <p:cond delay="0"/>
                            </p:stCondLst>
                            <p:childTnLst>
                              <p:par>
                                <p:cTn id="47" presetID="49" presetClass="path" presetSubtype="0" accel="50000" decel="50000" fill="hold" nodeType="clickEffect">
                                  <p:stCondLst>
                                    <p:cond delay="0"/>
                                  </p:stCondLst>
                                  <p:childTnLst>
                                    <p:animMotion origin="layout" path="M 0.19792 -0.09074 L 0.42083 0.23611 " pathEditMode="relative" rAng="0" ptsTypes="AA">
                                      <p:cBhvr>
                                        <p:cTn id="48" dur="500" fill="hold"/>
                                        <p:tgtEl>
                                          <p:spTgt spid="30"/>
                                        </p:tgtEl>
                                        <p:attrNameLst>
                                          <p:attrName>ppt_x</p:attrName>
                                          <p:attrName>ppt_y</p:attrName>
                                        </p:attrNameLst>
                                      </p:cBhvr>
                                      <p:rCtr x="11146" y="16343"/>
                                    </p:animMotion>
                                  </p:childTnLst>
                                </p:cTn>
                              </p:par>
                            </p:childTnLst>
                          </p:cTn>
                        </p:par>
                      </p:childTnLst>
                    </p:cTn>
                  </p:par>
                  <p:par>
                    <p:cTn id="49" fill="hold">
                      <p:stCondLst>
                        <p:cond delay="indefinite"/>
                      </p:stCondLst>
                      <p:childTnLst>
                        <p:par>
                          <p:cTn id="50" fill="hold">
                            <p:stCondLst>
                              <p:cond delay="0"/>
                            </p:stCondLst>
                            <p:childTnLst>
                              <p:par>
                                <p:cTn id="51" presetID="0" presetClass="path" presetSubtype="0" accel="30000" fill="hold" nodeType="clickEffect">
                                  <p:stCondLst>
                                    <p:cond delay="0"/>
                                  </p:stCondLst>
                                  <p:childTnLst>
                                    <p:animMotion origin="layout" path="M 0.42083 0.23611 L 0.35833 -0.07361 L 0.27708 0.21389 L 0.17604 -0.03194 L 0.09479 0.18611 L -0.01979 -0.05972 L 0.44167 0.0125 L 0.01042 0.05139 L 0.47396 0.13195 L -0.11354 0.21389 " pathEditMode="relative" ptsTypes="AAAAAAAAAA">
                                      <p:cBhvr>
                                        <p:cTn id="52" dur="1000" fill="hold"/>
                                        <p:tgtEl>
                                          <p:spTgt spid="30"/>
                                        </p:tgtEl>
                                        <p:attrNameLst>
                                          <p:attrName>ppt_x</p:attrName>
                                          <p:attrName>ppt_y</p:attrName>
                                        </p:attrNameLst>
                                      </p:cBhvr>
                                    </p:animMotion>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30"/>
                                        </p:tgtEl>
                                        <p:attrNameLst>
                                          <p:attrName>style.visibility</p:attrName>
                                        </p:attrNameLst>
                                      </p:cBhvr>
                                      <p:to>
                                        <p:strVal val="hidden"/>
                                      </p:to>
                                    </p:set>
                                  </p:childTnLst>
                                </p:cTn>
                              </p:par>
                              <p:par>
                                <p:cTn id="57" presetID="22" presetClass="entr" presetSubtype="1"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up)">
                                      <p:cBhvr>
                                        <p:cTn id="59" dur="300"/>
                                        <p:tgtEl>
                                          <p:spTgt spid="45"/>
                                        </p:tgtEl>
                                      </p:cBhvr>
                                    </p:animEffect>
                                  </p:childTnLst>
                                </p:cTn>
                              </p:par>
                              <p:par>
                                <p:cTn id="60" presetID="1" presetClass="entr" presetSubtype="0" fill="hold" nodeType="withEffect">
                                  <p:stCondLst>
                                    <p:cond delay="0"/>
                                  </p:stCondLst>
                                  <p:childTnLst>
                                    <p:set>
                                      <p:cBhvr>
                                        <p:cTn id="61"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27" grpId="0" animBg="1"/>
      <p:bldP spid="4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sz="4000" dirty="0">
                <a:latin typeface="Times New Roman" panose="02020603050405020304" pitchFamily="18" charset="0"/>
                <a:cs typeface="Times New Roman" panose="02020603050405020304" pitchFamily="18" charset="0"/>
              </a:rPr>
              <a:t>Discrete Markov Random Fields</a:t>
            </a:r>
            <a:endParaRPr lang="zh-TW" altLang="en-US" sz="4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589212" y="2133600"/>
                <a:ext cx="8915400" cy="4328160"/>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Each pixel’s value is a linear combination of the values in its neighborhood plus a correlated noise term:</a:t>
                </a: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𝐼</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𝑟</m:t>
                          </m:r>
                          <m:r>
                            <a:rPr lang="en-US" altLang="zh-TW" sz="2400" i="1">
                              <a:latin typeface="Cambria Math" panose="02040503050406030204" pitchFamily="18" charset="0"/>
                            </a:rPr>
                            <m:t>,</m:t>
                          </m:r>
                          <m:r>
                            <a:rPr lang="en-US" altLang="zh-TW" sz="2400" i="1">
                              <a:latin typeface="Cambria Math" panose="02040503050406030204" pitchFamily="18" charset="0"/>
                            </a:rPr>
                            <m:t>𝑐</m:t>
                          </m:r>
                        </m:e>
                      </m:d>
                      <m:r>
                        <a:rPr lang="en-US" altLang="zh-TW" sz="2400" i="1">
                          <a:latin typeface="Cambria Math" panose="02040503050406030204" pitchFamily="18" charset="0"/>
                        </a:rPr>
                        <m:t>=</m:t>
                      </m:r>
                      <m:nary>
                        <m:naryPr>
                          <m:chr m:val="∑"/>
                          <m:supHide m:val="on"/>
                          <m:ctrlPr>
                            <a:rPr lang="en-US" altLang="zh-TW" sz="2400" i="1">
                              <a:latin typeface="Cambria Math" panose="02040503050406030204" pitchFamily="18" charset="0"/>
                            </a:rPr>
                          </m:ctrlPr>
                        </m:naryPr>
                        <m:sub>
                          <m:d>
                            <m:dPr>
                              <m:ctrlPr>
                                <a:rPr lang="en-US" altLang="zh-TW" sz="2400" i="1">
                                  <a:latin typeface="Cambria Math" panose="02040503050406030204" pitchFamily="18" charset="0"/>
                                </a:rPr>
                              </m:ctrlPr>
                            </m:dPr>
                            <m:e>
                              <m:r>
                                <m:rPr>
                                  <m:brk m:alnAt="7"/>
                                </m:rPr>
                                <a:rPr lang="en-US" altLang="zh-TW" sz="2400" i="1">
                                  <a:latin typeface="Cambria Math" panose="02040503050406030204" pitchFamily="18" charset="0"/>
                                </a:rPr>
                                <m:t>𝑖</m:t>
                              </m:r>
                              <m:r>
                                <a:rPr lang="en-US" altLang="zh-TW" sz="2400" i="1">
                                  <a:latin typeface="Cambria Math" panose="02040503050406030204" pitchFamily="18" charset="0"/>
                                </a:rPr>
                                <m:t>,</m:t>
                              </m:r>
                              <m:r>
                                <a:rPr lang="en-US" altLang="zh-TW" sz="2400" i="1">
                                  <a:latin typeface="Cambria Math" panose="02040503050406030204" pitchFamily="18" charset="0"/>
                                </a:rPr>
                                <m:t>𝑗</m:t>
                              </m:r>
                            </m:e>
                          </m:d>
                          <m:r>
                            <m:rPr>
                              <m:brk m:alnAt="7"/>
                            </m:rP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𝑁</m:t>
                          </m:r>
                        </m:sub>
                        <m:sup/>
                        <m:e>
                          <m:r>
                            <a:rPr lang="en-US" altLang="zh-TW" sz="2400" i="1">
                              <a:latin typeface="Cambria Math" panose="02040503050406030204" pitchFamily="18" charset="0"/>
                            </a:rPr>
                            <m:t>𝐼</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𝑟</m:t>
                              </m:r>
                              <m:r>
                                <a:rPr lang="en-US" altLang="zh-TW" sz="2400" i="1">
                                  <a:latin typeface="Cambria Math" panose="02040503050406030204" pitchFamily="18" charset="0"/>
                                </a:rPr>
                                <m:t>−</m:t>
                              </m:r>
                              <m:r>
                                <a:rPr lang="en-US" altLang="zh-TW" sz="2400" i="1">
                                  <a:latin typeface="Cambria Math" panose="02040503050406030204" pitchFamily="18" charset="0"/>
                                </a:rPr>
                                <m:t>𝑖</m:t>
                              </m:r>
                              <m:r>
                                <a:rPr lang="en-US" altLang="zh-TW" sz="2400" i="1">
                                  <a:latin typeface="Cambria Math" panose="02040503050406030204" pitchFamily="18" charset="0"/>
                                </a:rPr>
                                <m:t>,</m:t>
                              </m:r>
                              <m:r>
                                <a:rPr lang="en-US" altLang="zh-TW" sz="2400" i="1">
                                  <a:latin typeface="Cambria Math" panose="02040503050406030204" pitchFamily="18" charset="0"/>
                                </a:rPr>
                                <m:t>𝑐</m:t>
                              </m:r>
                              <m:r>
                                <a:rPr lang="en-US" altLang="zh-TW" sz="2400" i="1">
                                  <a:latin typeface="Cambria Math" panose="02040503050406030204" pitchFamily="18" charset="0"/>
                                </a:rPr>
                                <m:t>−</m:t>
                              </m:r>
                              <m:r>
                                <a:rPr lang="en-US" altLang="zh-TW" sz="2400" i="1">
                                  <a:latin typeface="Cambria Math" panose="02040503050406030204" pitchFamily="18" charset="0"/>
                                </a:rPr>
                                <m:t>𝑗</m:t>
                              </m:r>
                            </m:e>
                          </m:d>
                          <m:r>
                            <a:rPr lang="en-US" altLang="zh-TW" sz="2400" i="1">
                              <a:latin typeface="Cambria Math" panose="02040503050406030204" pitchFamily="18" charset="0"/>
                            </a:rPr>
                            <m:t>h</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𝑖</m:t>
                              </m:r>
                              <m:r>
                                <a:rPr lang="en-US" altLang="zh-TW" sz="2400" i="1">
                                  <a:latin typeface="Cambria Math" panose="02040503050406030204" pitchFamily="18" charset="0"/>
                                </a:rPr>
                                <m:t>,</m:t>
                              </m:r>
                              <m:r>
                                <a:rPr lang="en-US" altLang="zh-TW" sz="2400" i="1">
                                  <a:latin typeface="Cambria Math" panose="02040503050406030204" pitchFamily="18" charset="0"/>
                                </a:rPr>
                                <m:t>𝑗</m:t>
                              </m:r>
                            </m:e>
                          </m:d>
                          <m:r>
                            <a:rPr lang="en-US" altLang="zh-TW" sz="2400" i="1">
                              <a:latin typeface="Cambria Math" panose="02040503050406030204" pitchFamily="18" charset="0"/>
                            </a:rPr>
                            <m:t>+</m:t>
                          </m:r>
                          <m:r>
                            <a:rPr lang="en-US" altLang="zh-TW" sz="2400" i="1">
                              <a:latin typeface="Cambria Math" panose="02040503050406030204" pitchFamily="18" charset="0"/>
                            </a:rPr>
                            <m:t>𝑢</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𝑟</m:t>
                              </m:r>
                              <m:r>
                                <a:rPr lang="en-US" altLang="zh-TW" sz="2400" i="1">
                                  <a:latin typeface="Cambria Math" panose="02040503050406030204" pitchFamily="18" charset="0"/>
                                </a:rPr>
                                <m:t>,</m:t>
                              </m:r>
                              <m:r>
                                <a:rPr lang="en-US" altLang="zh-TW" sz="2400" i="1">
                                  <a:latin typeface="Cambria Math" panose="02040503050406030204" pitchFamily="18" charset="0"/>
                                </a:rPr>
                                <m:t>𝑐</m:t>
                              </m:r>
                            </m:e>
                          </m:d>
                        </m:e>
                      </m:nary>
                    </m:oMath>
                  </m:oMathPara>
                </a14:m>
                <a:endParaRPr lang="en-US" altLang="zh-TW" sz="20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spcBef>
                    <a:spcPct val="50000"/>
                  </a:spcBef>
                  <a:buNone/>
                </a:pPr>
                <a14:m>
                  <m:oMath xmlns:m="http://schemas.openxmlformats.org/officeDocument/2006/math">
                    <m:r>
                      <a:rPr lang="en-US" altLang="zh-TW" sz="2400" i="1" dirty="0">
                        <a:latin typeface="Cambria Math" panose="02040503050406030204" pitchFamily="18" charset="0"/>
                      </a:rPr>
                      <m:t>h</m:t>
                    </m:r>
                  </m:oMath>
                </a14:m>
                <a:r>
                  <a:rPr lang="en-US" altLang="zh-TW" sz="2400" dirty="0">
                    <a:latin typeface="Times New Roman" panose="02020603050405020304" pitchFamily="18" charset="0"/>
                    <a:cs typeface="Times New Roman" panose="02020603050405020304" pitchFamily="18" charset="0"/>
                  </a:rPr>
                  <a:t>: coefficients, computed from texture image with least-square method</a:t>
                </a:r>
              </a:p>
              <a:p>
                <a:pPr marL="0" indent="0">
                  <a:spcBef>
                    <a:spcPct val="50000"/>
                  </a:spcBef>
                  <a:buNone/>
                </a:pPr>
                <a14:m>
                  <m:oMath xmlns:m="http://schemas.openxmlformats.org/officeDocument/2006/math">
                    <m:r>
                      <a:rPr lang="en-US" altLang="zh-TW" sz="2400" i="1" dirty="0">
                        <a:latin typeface="Cambria Math" panose="02040503050406030204" pitchFamily="18" charset="0"/>
                      </a:rPr>
                      <m:t>𝑢</m:t>
                    </m:r>
                  </m:oMath>
                </a14:m>
                <a:r>
                  <a:rPr lang="en-US" altLang="zh-TW" sz="2400" dirty="0">
                    <a:latin typeface="Times New Roman" panose="02020603050405020304" pitchFamily="18" charset="0"/>
                    <a:cs typeface="Times New Roman" panose="02020603050405020304" pitchFamily="18" charset="0"/>
                  </a:rPr>
                  <a:t>:</a:t>
                </a:r>
                <a:r>
                  <a:rPr lang="en-US" altLang="zh-TW" sz="2400" i="1"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joint set of possible correlated Gaussian random variables</a:t>
                </a:r>
                <a:endParaRPr lang="en-US" altLang="zh-TW" sz="2400" i="1"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589212" y="2133600"/>
                <a:ext cx="8915400" cy="4328160"/>
              </a:xfrm>
              <a:blipFill>
                <a:blip r:embed="rId3"/>
                <a:stretch>
                  <a:fillRect l="-1642" t="-1972" r="-68"/>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E483BB35-34F3-4640-8DBE-761D585A7C67}"/>
              </a:ext>
            </a:extLst>
          </p:cNvPr>
          <p:cNvSpPr>
            <a:spLocks noGrp="1"/>
          </p:cNvSpPr>
          <p:nvPr>
            <p:ph type="sldNum" sz="quarter" idx="12"/>
          </p:nvPr>
        </p:nvSpPr>
        <p:spPr/>
        <p:txBody>
          <a:bodyPr/>
          <a:lstStyle/>
          <a:p>
            <a:fld id="{59E0E74B-BC82-44BF-A0FE-CEF171C425CC}" type="slidenum">
              <a:rPr lang="zh-TW" altLang="en-US" smtClean="0"/>
              <a:t>111</a:t>
            </a:fld>
            <a:endParaRPr lang="zh-TW" altLang="en-US"/>
          </a:p>
        </p:txBody>
      </p:sp>
    </p:spTree>
    <p:extLst>
      <p:ext uri="{BB962C8B-B14F-4D97-AF65-F5344CB8AC3E}">
        <p14:creationId xmlns:p14="http://schemas.microsoft.com/office/powerpoint/2010/main" val="2337754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sz="4000" dirty="0">
                <a:latin typeface="Times New Roman" panose="02020603050405020304" pitchFamily="18" charset="0"/>
                <a:cs typeface="Times New Roman" panose="02020603050405020304" pitchFamily="18" charset="0"/>
              </a:rPr>
              <a:t>Discrete Markov Random Fields</a:t>
            </a:r>
            <a:endParaRPr lang="zh-TW" altLang="en-US" sz="4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589212" y="2133600"/>
                <a:ext cx="8915400" cy="4328160"/>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To determine the coefficients </a:t>
                </a:r>
                <a14:m>
                  <m:oMath xmlns:m="http://schemas.openxmlformats.org/officeDocument/2006/math">
                    <m:r>
                      <a:rPr lang="en-US" altLang="zh-TW" b="0" i="1" dirty="0" smtClean="0">
                        <a:latin typeface="Cambria Math" panose="02040503050406030204" pitchFamily="18" charset="0"/>
                      </a:rPr>
                      <m:t>h</m:t>
                    </m:r>
                    <m:d>
                      <m:dPr>
                        <m:ctrlPr>
                          <a:rPr lang="en-US" altLang="zh-TW" b="0" i="1" dirty="0" smtClean="0">
                            <a:latin typeface="Cambria Math" panose="02040503050406030204" pitchFamily="18" charset="0"/>
                          </a:rPr>
                        </m:ctrlPr>
                      </m:dPr>
                      <m:e>
                        <m:r>
                          <a:rPr lang="en-US" altLang="zh-TW" b="0" i="1" dirty="0" smtClean="0">
                            <a:latin typeface="Cambria Math" panose="02040503050406030204" pitchFamily="18" charset="0"/>
                          </a:rPr>
                          <m:t>𝑖</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𝑗</m:t>
                        </m:r>
                      </m:e>
                    </m:d>
                  </m:oMath>
                </a14:m>
                <a:r>
                  <a:rPr lang="en-US" altLang="zh-TW" sz="3200" dirty="0">
                    <a:latin typeface="Times New Roman" panose="02020603050405020304" pitchFamily="18" charset="0"/>
                    <a:cs typeface="Times New Roman" panose="02020603050405020304" pitchFamily="18" charset="0"/>
                  </a:rPr>
                  <a:t> for </a:t>
                </a:r>
                <a14:m>
                  <m:oMath xmlns:m="http://schemas.openxmlformats.org/officeDocument/2006/math">
                    <m:d>
                      <m:dPr>
                        <m:ctrlPr>
                          <a:rPr lang="en-US" altLang="zh-TW" b="0" i="1" dirty="0" smtClean="0">
                            <a:latin typeface="Cambria Math" panose="02040503050406030204" pitchFamily="18" charset="0"/>
                          </a:rPr>
                        </m:ctrlPr>
                      </m:dPr>
                      <m:e>
                        <m:r>
                          <a:rPr lang="en-US" altLang="zh-TW" b="0" i="1" dirty="0" smtClean="0">
                            <a:latin typeface="Cambria Math" panose="02040503050406030204" pitchFamily="18" charset="0"/>
                          </a:rPr>
                          <m:t>𝑖</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𝑗</m:t>
                        </m:r>
                      </m:e>
                    </m:d>
                    <m:r>
                      <a:rPr lang="en-US" altLang="zh-TW" b="0" i="1" dirty="0" smtClean="0">
                        <a:latin typeface="Cambria Math" panose="02040503050406030204" pitchFamily="18" charset="0"/>
                        <a:ea typeface="Cambria Math" panose="02040503050406030204" pitchFamily="18" charset="0"/>
                      </a:rPr>
                      <m:t>∈</m:t>
                    </m:r>
                    <m:r>
                      <a:rPr lang="en-US" altLang="zh-TW" b="0" i="1" dirty="0" smtClean="0">
                        <a:latin typeface="Cambria Math" panose="02040503050406030204" pitchFamily="18" charset="0"/>
                        <a:ea typeface="Cambria Math" panose="02040503050406030204" pitchFamily="18" charset="0"/>
                      </a:rPr>
                      <m:t>𝑁</m:t>
                    </m:r>
                  </m:oMath>
                </a14:m>
                <a:r>
                  <a:rPr lang="en-US" altLang="zh-TW" sz="3200" dirty="0">
                    <a:latin typeface="Times New Roman" panose="02020603050405020304" pitchFamily="18" charset="0"/>
                    <a:cs typeface="Times New Roman" panose="02020603050405020304" pitchFamily="18" charset="0"/>
                  </a:rPr>
                  <a:t>, we can proceed by least squares:</a:t>
                </a:r>
              </a:p>
              <a:p>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𝜀</m:t>
                          </m:r>
                        </m:e>
                        <m:sup>
                          <m:r>
                            <a:rPr lang="en-US" altLang="zh-TW" sz="2400" i="1">
                              <a:latin typeface="Cambria Math" panose="02040503050406030204" pitchFamily="18" charset="0"/>
                            </a:rPr>
                            <m:t>2</m:t>
                          </m:r>
                        </m:sup>
                      </m:sSup>
                      <m:r>
                        <a:rPr lang="en-US" altLang="zh-TW" sz="2400" i="1">
                          <a:latin typeface="Cambria Math" panose="02040503050406030204" pitchFamily="18" charset="0"/>
                        </a:rPr>
                        <m:t>=</m:t>
                      </m:r>
                      <m:nary>
                        <m:naryPr>
                          <m:chr m:val="∑"/>
                          <m:supHide m:val="on"/>
                          <m:ctrlPr>
                            <a:rPr lang="en-US" altLang="zh-TW" sz="2400" i="1">
                              <a:latin typeface="Cambria Math" panose="02040503050406030204" pitchFamily="18" charset="0"/>
                            </a:rPr>
                          </m:ctrlPr>
                        </m:naryPr>
                        <m:sub>
                          <m:r>
                            <m:rPr>
                              <m:brk m:alnAt="7"/>
                            </m:rPr>
                            <a:rPr lang="en-US" altLang="zh-TW" sz="2400" i="1">
                              <a:latin typeface="Cambria Math" panose="02040503050406030204" pitchFamily="18" charset="0"/>
                            </a:rPr>
                            <m:t>(</m:t>
                          </m:r>
                          <m:r>
                            <a:rPr lang="en-US" altLang="zh-TW" sz="2400" i="1">
                              <a:latin typeface="Cambria Math" panose="02040503050406030204" pitchFamily="18" charset="0"/>
                            </a:rPr>
                            <m:t>𝑟</m:t>
                          </m:r>
                          <m:r>
                            <a:rPr lang="en-US" altLang="zh-TW" sz="2400" i="1">
                              <a:latin typeface="Cambria Math" panose="02040503050406030204" pitchFamily="18" charset="0"/>
                            </a:rPr>
                            <m:t>,</m:t>
                          </m:r>
                          <m:r>
                            <a:rPr lang="en-US" altLang="zh-TW" sz="2400" i="1">
                              <a:latin typeface="Cambria Math" panose="02040503050406030204" pitchFamily="18" charset="0"/>
                            </a:rPr>
                            <m:t>𝑐</m:t>
                          </m:r>
                          <m:r>
                            <a:rPr lang="en-US" altLang="zh-TW" sz="2400" i="1">
                              <a:latin typeface="Cambria Math" panose="02040503050406030204" pitchFamily="18" charset="0"/>
                            </a:rPr>
                            <m:t>)</m:t>
                          </m:r>
                        </m:sub>
                        <m:sup/>
                        <m:e>
                          <m:sSup>
                            <m:sSupPr>
                              <m:ctrlPr>
                                <a:rPr lang="en-US" altLang="zh-TW" sz="2400" i="1">
                                  <a:latin typeface="Cambria Math" panose="02040503050406030204" pitchFamily="18" charset="0"/>
                                </a:rPr>
                              </m:ctrlPr>
                            </m:sSupPr>
                            <m:e>
                              <m:d>
                                <m:dPr>
                                  <m:begChr m:val="["/>
                                  <m:endChr m:val="]"/>
                                  <m:ctrlPr>
                                    <a:rPr lang="en-US" altLang="zh-TW" sz="2400" i="1">
                                      <a:latin typeface="Cambria Math" panose="02040503050406030204" pitchFamily="18" charset="0"/>
                                    </a:rPr>
                                  </m:ctrlPr>
                                </m:dPr>
                                <m:e>
                                  <m:r>
                                    <a:rPr lang="en-US" altLang="zh-TW" sz="2400" i="1">
                                      <a:latin typeface="Cambria Math" panose="02040503050406030204" pitchFamily="18" charset="0"/>
                                    </a:rPr>
                                    <m:t>𝐼</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𝑟</m:t>
                                      </m:r>
                                      <m:r>
                                        <a:rPr lang="en-US" altLang="zh-TW" sz="2400" i="1">
                                          <a:latin typeface="Cambria Math" panose="02040503050406030204" pitchFamily="18" charset="0"/>
                                        </a:rPr>
                                        <m:t>,</m:t>
                                      </m:r>
                                      <m:r>
                                        <a:rPr lang="en-US" altLang="zh-TW" sz="2400" i="1">
                                          <a:latin typeface="Cambria Math" panose="02040503050406030204" pitchFamily="18" charset="0"/>
                                        </a:rPr>
                                        <m:t>𝑐</m:t>
                                      </m:r>
                                    </m:e>
                                  </m:d>
                                  <m:r>
                                    <a:rPr lang="en-US" altLang="zh-TW" sz="2400" i="1">
                                      <a:latin typeface="Cambria Math" panose="02040503050406030204" pitchFamily="18" charset="0"/>
                                    </a:rPr>
                                    <m:t>−</m:t>
                                  </m:r>
                                  <m:nary>
                                    <m:naryPr>
                                      <m:chr m:val="∑"/>
                                      <m:supHide m:val="on"/>
                                      <m:ctrlPr>
                                        <a:rPr lang="en-US" altLang="zh-TW" sz="2400" i="1">
                                          <a:latin typeface="Cambria Math" panose="02040503050406030204" pitchFamily="18" charset="0"/>
                                        </a:rPr>
                                      </m:ctrlPr>
                                    </m:naryPr>
                                    <m:sub>
                                      <m:d>
                                        <m:dPr>
                                          <m:ctrlPr>
                                            <a:rPr lang="en-US" altLang="zh-TW" sz="2400" i="1">
                                              <a:latin typeface="Cambria Math" panose="02040503050406030204" pitchFamily="18" charset="0"/>
                                            </a:rPr>
                                          </m:ctrlPr>
                                        </m:dPr>
                                        <m:e>
                                          <m:r>
                                            <m:rPr>
                                              <m:brk m:alnAt="7"/>
                                            </m:rPr>
                                            <a:rPr lang="en-US" altLang="zh-TW" sz="2400" i="1">
                                              <a:latin typeface="Cambria Math" panose="02040503050406030204" pitchFamily="18" charset="0"/>
                                            </a:rPr>
                                            <m:t>𝑖</m:t>
                                          </m:r>
                                          <m:r>
                                            <a:rPr lang="en-US" altLang="zh-TW" sz="2400" i="1">
                                              <a:latin typeface="Cambria Math" panose="02040503050406030204" pitchFamily="18" charset="0"/>
                                            </a:rPr>
                                            <m:t>,</m:t>
                                          </m:r>
                                          <m:r>
                                            <a:rPr lang="en-US" altLang="zh-TW" sz="2400" i="1">
                                              <a:latin typeface="Cambria Math" panose="02040503050406030204" pitchFamily="18" charset="0"/>
                                            </a:rPr>
                                            <m:t>𝑗</m:t>
                                          </m:r>
                                        </m:e>
                                      </m:d>
                                      <m:r>
                                        <m:rPr>
                                          <m:brk m:alnAt="7"/>
                                        </m:rP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𝑁</m:t>
                                      </m:r>
                                    </m:sub>
                                    <m:sup/>
                                    <m:e>
                                      <m:r>
                                        <a:rPr lang="en-US" altLang="zh-TW" sz="2400" i="1">
                                          <a:latin typeface="Cambria Math" panose="02040503050406030204" pitchFamily="18" charset="0"/>
                                        </a:rPr>
                                        <m:t>𝐼</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𝑟</m:t>
                                          </m:r>
                                          <m:r>
                                            <a:rPr lang="en-US" altLang="zh-TW" sz="2400" i="1">
                                              <a:latin typeface="Cambria Math" panose="02040503050406030204" pitchFamily="18" charset="0"/>
                                            </a:rPr>
                                            <m:t>−</m:t>
                                          </m:r>
                                          <m:r>
                                            <a:rPr lang="en-US" altLang="zh-TW" sz="2400" i="1">
                                              <a:latin typeface="Cambria Math" panose="02040503050406030204" pitchFamily="18" charset="0"/>
                                            </a:rPr>
                                            <m:t>𝑖</m:t>
                                          </m:r>
                                          <m:r>
                                            <a:rPr lang="en-US" altLang="zh-TW" sz="2400" i="1">
                                              <a:latin typeface="Cambria Math" panose="02040503050406030204" pitchFamily="18" charset="0"/>
                                            </a:rPr>
                                            <m:t>,</m:t>
                                          </m:r>
                                          <m:r>
                                            <a:rPr lang="en-US" altLang="zh-TW" sz="2400" i="1">
                                              <a:latin typeface="Cambria Math" panose="02040503050406030204" pitchFamily="18" charset="0"/>
                                            </a:rPr>
                                            <m:t>𝑐</m:t>
                                          </m:r>
                                          <m:r>
                                            <a:rPr lang="en-US" altLang="zh-TW" sz="2400" i="1">
                                              <a:latin typeface="Cambria Math" panose="02040503050406030204" pitchFamily="18" charset="0"/>
                                            </a:rPr>
                                            <m:t>−</m:t>
                                          </m:r>
                                          <m:r>
                                            <a:rPr lang="en-US" altLang="zh-TW" sz="2400" i="1">
                                              <a:latin typeface="Cambria Math" panose="02040503050406030204" pitchFamily="18" charset="0"/>
                                            </a:rPr>
                                            <m:t>𝑗</m:t>
                                          </m:r>
                                        </m:e>
                                      </m:d>
                                      <m:r>
                                        <a:rPr lang="en-US" altLang="zh-TW" sz="2400" i="1">
                                          <a:latin typeface="Cambria Math" panose="02040503050406030204" pitchFamily="18" charset="0"/>
                                        </a:rPr>
                                        <m:t>h</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𝑖</m:t>
                                          </m:r>
                                          <m:r>
                                            <a:rPr lang="en-US" altLang="zh-TW" sz="2400" i="1">
                                              <a:latin typeface="Cambria Math" panose="02040503050406030204" pitchFamily="18" charset="0"/>
                                            </a:rPr>
                                            <m:t>,</m:t>
                                          </m:r>
                                          <m:r>
                                            <a:rPr lang="en-US" altLang="zh-TW" sz="2400" i="1">
                                              <a:latin typeface="Cambria Math" panose="02040503050406030204" pitchFamily="18" charset="0"/>
                                            </a:rPr>
                                            <m:t>𝑗</m:t>
                                          </m:r>
                                        </m:e>
                                      </m:d>
                                    </m:e>
                                  </m:nary>
                                </m:e>
                              </m:d>
                            </m:e>
                            <m:sup>
                              <m:r>
                                <a:rPr lang="en-US" altLang="zh-TW" sz="2400" i="1">
                                  <a:latin typeface="Cambria Math" panose="02040503050406030204" pitchFamily="18" charset="0"/>
                                </a:rPr>
                                <m:t>2</m:t>
                              </m:r>
                            </m:sup>
                          </m:sSup>
                        </m:e>
                      </m:nary>
                    </m:oMath>
                  </m:oMathPara>
                </a14:m>
                <a:endParaRPr lang="en-US" altLang="zh-TW" sz="2400" i="1" dirty="0"/>
              </a:p>
              <a:p>
                <a:pPr marL="0" indent="0">
                  <a:buNone/>
                </a:pPr>
                <a:endParaRPr lang="en-US" altLang="zh-TW" sz="800" i="1"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Texture classification can be done by comparing a computed set of coefficients</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589212" y="2133600"/>
                <a:ext cx="8915400" cy="4328160"/>
              </a:xfrm>
              <a:blipFill>
                <a:blip r:embed="rId3"/>
                <a:stretch>
                  <a:fillRect l="-1642" t="-986" r="-479"/>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57175529-C12E-47A5-A5FC-01BF26C5027E}"/>
              </a:ext>
            </a:extLst>
          </p:cNvPr>
          <p:cNvSpPr>
            <a:spLocks noGrp="1"/>
          </p:cNvSpPr>
          <p:nvPr>
            <p:ph type="sldNum" sz="quarter" idx="12"/>
          </p:nvPr>
        </p:nvSpPr>
        <p:spPr/>
        <p:txBody>
          <a:bodyPr/>
          <a:lstStyle/>
          <a:p>
            <a:fld id="{59E0E74B-BC82-44BF-A0FE-CEF171C425CC}" type="slidenum">
              <a:rPr lang="zh-TW" altLang="en-US" smtClean="0"/>
              <a:t>112</a:t>
            </a:fld>
            <a:endParaRPr lang="zh-TW" altLang="en-US"/>
          </a:p>
        </p:txBody>
      </p:sp>
    </p:spTree>
    <p:extLst>
      <p:ext uri="{BB962C8B-B14F-4D97-AF65-F5344CB8AC3E}">
        <p14:creationId xmlns:p14="http://schemas.microsoft.com/office/powerpoint/2010/main" val="183851880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Fun Time</a:t>
            </a:r>
            <a:endParaRPr lang="zh-TW" altLang="en-US" dirty="0">
              <a:latin typeface="Times New Roman" panose="02020603050405020304" pitchFamily="18" charset="0"/>
              <a:cs typeface="Times New Roman" panose="02020603050405020304" pitchFamily="18" charset="0"/>
            </a:endParaRPr>
          </a:p>
        </p:txBody>
      </p:sp>
      <p:sp>
        <p:nvSpPr>
          <p:cNvPr id="3" name="文字版面配置區 2">
            <a:extLst>
              <a:ext uri="{FF2B5EF4-FFF2-40B4-BE49-F238E27FC236}">
                <a16:creationId xmlns:a16="http://schemas.microsoft.com/office/drawing/2014/main" id="{68882495-2FA9-491B-AD55-089E49D2C1C9}"/>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E620BFAB-B78F-48E9-81AF-8615B14C67CF}"/>
              </a:ext>
            </a:extLst>
          </p:cNvPr>
          <p:cNvSpPr>
            <a:spLocks noGrp="1"/>
          </p:cNvSpPr>
          <p:nvPr>
            <p:ph type="sldNum" sz="quarter" idx="12"/>
          </p:nvPr>
        </p:nvSpPr>
        <p:spPr/>
        <p:txBody>
          <a:bodyPr/>
          <a:lstStyle/>
          <a:p>
            <a:fld id="{59E0E74B-BC82-44BF-A0FE-CEF171C425CC}" type="slidenum">
              <a:rPr lang="zh-TW" altLang="en-US" smtClean="0"/>
              <a:t>113</a:t>
            </a:fld>
            <a:endParaRPr lang="zh-TW" altLang="en-US"/>
          </a:p>
        </p:txBody>
      </p:sp>
    </p:spTree>
    <p:extLst>
      <p:ext uri="{BB962C8B-B14F-4D97-AF65-F5344CB8AC3E}">
        <p14:creationId xmlns:p14="http://schemas.microsoft.com/office/powerpoint/2010/main" val="36671412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128">
            <a:extLst>
              <a:ext uri="{FF2B5EF4-FFF2-40B4-BE49-F238E27FC236}">
                <a16:creationId xmlns:a16="http://schemas.microsoft.com/office/drawing/2014/main" id="{19CA4570-3392-673D-2A73-7DFF644DDF24}"/>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1" name="橢圓 220"/>
          <p:cNvSpPr/>
          <p:nvPr/>
        </p:nvSpPr>
        <p:spPr>
          <a:xfrm>
            <a:off x="7202935" y="2597626"/>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2" name="橢圓 221"/>
          <p:cNvSpPr/>
          <p:nvPr/>
        </p:nvSpPr>
        <p:spPr>
          <a:xfrm>
            <a:off x="7636274" y="2597626"/>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7155860"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4" name="圓角矩形圖說文字 143"/>
          <p:cNvSpPr/>
          <p:nvPr/>
        </p:nvSpPr>
        <p:spPr>
          <a:xfrm>
            <a:off x="6966924" y="1746320"/>
            <a:ext cx="1794934" cy="587521"/>
          </a:xfrm>
          <a:prstGeom prst="wedgeRoundRectCallout">
            <a:avLst>
              <a:gd name="adj1" fmla="val -33407"/>
              <a:gd name="adj2" fmla="val 68397"/>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Discrete Markov Random Field</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43" name="圓角矩形圖說文字 142"/>
          <p:cNvSpPr/>
          <p:nvPr/>
        </p:nvSpPr>
        <p:spPr>
          <a:xfrm>
            <a:off x="7290540" y="1995514"/>
            <a:ext cx="2376952" cy="334613"/>
          </a:xfrm>
          <a:prstGeom prst="wedgeRoundRectCallout">
            <a:avLst>
              <a:gd name="adj1" fmla="val -33407"/>
              <a:gd name="adj2" fmla="val 85258"/>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Random Mosaic Model</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圓角矩形 129">
            <a:extLst>
              <a:ext uri="{FF2B5EF4-FFF2-40B4-BE49-F238E27FC236}">
                <a16:creationId xmlns:a16="http://schemas.microsoft.com/office/drawing/2014/main" id="{2A371929-B0C0-FEBC-E7F0-20043D1A265F}"/>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6" name="圓角矩形 127">
            <a:extLst>
              <a:ext uri="{FF2B5EF4-FFF2-40B4-BE49-F238E27FC236}">
                <a16:creationId xmlns:a16="http://schemas.microsoft.com/office/drawing/2014/main" id="{51B1C2AA-057C-BA00-EE26-C991AF27E46D}"/>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sp>
        <p:nvSpPr>
          <p:cNvPr id="2" name="投影片編號版面配置區 1">
            <a:extLst>
              <a:ext uri="{FF2B5EF4-FFF2-40B4-BE49-F238E27FC236}">
                <a16:creationId xmlns:a16="http://schemas.microsoft.com/office/drawing/2014/main" id="{9BF33007-9D50-46DB-9DD5-069BBA9FBAD0}"/>
              </a:ext>
            </a:extLst>
          </p:cNvPr>
          <p:cNvSpPr>
            <a:spLocks noGrp="1"/>
          </p:cNvSpPr>
          <p:nvPr>
            <p:ph type="sldNum" sz="quarter" idx="12"/>
          </p:nvPr>
        </p:nvSpPr>
        <p:spPr/>
        <p:txBody>
          <a:bodyPr/>
          <a:lstStyle/>
          <a:p>
            <a:fld id="{59E0E74B-BC82-44BF-A0FE-CEF171C425CC}" type="slidenum">
              <a:rPr lang="zh-TW" altLang="en-US" smtClean="0"/>
              <a:t>114</a:t>
            </a:fld>
            <a:endParaRPr lang="zh-TW" altLang="en-US"/>
          </a:p>
        </p:txBody>
      </p:sp>
    </p:spTree>
    <p:extLst>
      <p:ext uri="{BB962C8B-B14F-4D97-AF65-F5344CB8AC3E}">
        <p14:creationId xmlns:p14="http://schemas.microsoft.com/office/powerpoint/2010/main" val="182907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37" presetClass="entr" presetSubtype="0" fill="hold" grpId="1"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anim calcmode="lin" valueType="num">
                                      <p:cBhvr>
                                        <p:cTn id="20" dur="1000" fill="hold"/>
                                        <p:tgtEl>
                                          <p:spTgt spid="153"/>
                                        </p:tgtEl>
                                        <p:attrNameLst>
                                          <p:attrName>ppt_x</p:attrName>
                                        </p:attrNameLst>
                                      </p:cBhvr>
                                      <p:tavLst>
                                        <p:tav tm="0">
                                          <p:val>
                                            <p:strVal val="#ppt_x"/>
                                          </p:val>
                                        </p:tav>
                                        <p:tav tm="100000">
                                          <p:val>
                                            <p:strVal val="#ppt_x"/>
                                          </p:val>
                                        </p:tav>
                                      </p:tavLst>
                                    </p:anim>
                                    <p:anim calcmode="lin" valueType="num">
                                      <p:cBhvr>
                                        <p:cTn id="21" dur="900" decel="100000" fill="hold"/>
                                        <p:tgtEl>
                                          <p:spTgt spid="15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23" presetID="41" presetClass="entr" presetSubtype="0" fill="hold" grpId="0" nodeType="withEffect">
                                  <p:stCondLst>
                                    <p:cond delay="0"/>
                                  </p:stCondLst>
                                  <p:childTnLst>
                                    <p:set>
                                      <p:cBhvr>
                                        <p:cTn id="24" dur="1" fill="hold">
                                          <p:stCondLst>
                                            <p:cond delay="0"/>
                                          </p:stCondLst>
                                        </p:cTn>
                                        <p:tgtEl>
                                          <p:spTgt spid="144"/>
                                        </p:tgtEl>
                                        <p:attrNameLst>
                                          <p:attrName>style.visibility</p:attrName>
                                        </p:attrNameLst>
                                      </p:cBhvr>
                                      <p:to>
                                        <p:strVal val="visible"/>
                                      </p:to>
                                    </p:set>
                                    <p:anim calcmode="lin" valueType="num">
                                      <p:cBhvr>
                                        <p:cTn id="25" dur="300" fill="hold"/>
                                        <p:tgtEl>
                                          <p:spTgt spid="144"/>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4"/>
                                        </p:tgtEl>
                                        <p:attrNameLst>
                                          <p:attrName>ppt_y</p:attrName>
                                        </p:attrNameLst>
                                      </p:cBhvr>
                                      <p:tavLst>
                                        <p:tav tm="0">
                                          <p:val>
                                            <p:strVal val="#ppt_y"/>
                                          </p:val>
                                        </p:tav>
                                        <p:tav tm="100000">
                                          <p:val>
                                            <p:strVal val="#ppt_y"/>
                                          </p:val>
                                        </p:tav>
                                      </p:tavLst>
                                    </p:anim>
                                    <p:anim calcmode="lin" valueType="num">
                                      <p:cBhvr>
                                        <p:cTn id="27" dur="300" fill="hold"/>
                                        <p:tgtEl>
                                          <p:spTgt spid="144"/>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1"/>
                                        </p:tgtEl>
                                        <p:attrNameLst>
                                          <p:attrName>style.visibility</p:attrName>
                                        </p:attrNameLst>
                                      </p:cBhvr>
                                      <p:to>
                                        <p:strVal val="visible"/>
                                      </p:to>
                                    </p:set>
                                    <p:animEffect transition="in" filter="fade">
                                      <p:cBhvr>
                                        <p:cTn id="32" dur="300"/>
                                        <p:tgtEl>
                                          <p:spTgt spid="221"/>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4"/>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4"/>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4"/>
                                        </p:tgtEl>
                                        <p:attrNameLst>
                                          <p:attrName>ppt_y</p:attrName>
                                        </p:attrNameLst>
                                      </p:cBhvr>
                                      <p:tavLst>
                                        <p:tav tm="0">
                                          <p:val>
                                            <p:strVal val="ppt_y"/>
                                          </p:val>
                                        </p:tav>
                                        <p:tav tm="100000">
                                          <p:val>
                                            <p:strVal val="ppt_y"/>
                                          </p:val>
                                        </p:tav>
                                      </p:tavLst>
                                    </p:anim>
                                    <p:anim calcmode="lin" valueType="num">
                                      <p:cBhvr>
                                        <p:cTn id="41" dur="200"/>
                                        <p:tgtEl>
                                          <p:spTgt spid="144"/>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4"/>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4"/>
                                        </p:tgtEl>
                                      </p:cBhvr>
                                    </p:animEffect>
                                    <p:set>
                                      <p:cBhvr>
                                        <p:cTn id="44" dur="1" fill="hold">
                                          <p:stCondLst>
                                            <p:cond delay="199"/>
                                          </p:stCondLst>
                                        </p:cTn>
                                        <p:tgtEl>
                                          <p:spTgt spid="14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21"/>
                                        </p:tgtEl>
                                      </p:cBhvr>
                                    </p:animEffect>
                                    <p:set>
                                      <p:cBhvr>
                                        <p:cTn id="47" dur="1" fill="hold">
                                          <p:stCondLst>
                                            <p:cond delay="299"/>
                                          </p:stCondLst>
                                        </p:cTn>
                                        <p:tgtEl>
                                          <p:spTgt spid="221"/>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198 -2.59259E-6 L 0.03542 -2.59259E-6 " pathEditMode="relative" rAng="0" ptsTypes="AA">
                                      <p:cBhvr>
                                        <p:cTn id="49" dur="700" fill="hold"/>
                                        <p:tgtEl>
                                          <p:spTgt spid="153"/>
                                        </p:tgtEl>
                                        <p:attrNameLst>
                                          <p:attrName>ppt_x</p:attrName>
                                          <p:attrName>ppt_y</p:attrName>
                                        </p:attrNameLst>
                                      </p:cBhvr>
                                      <p:rCtr x="2370"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3"/>
                                        </p:tgtEl>
                                        <p:attrNameLst>
                                          <p:attrName>style.visibility</p:attrName>
                                        </p:attrNameLst>
                                      </p:cBhvr>
                                      <p:to>
                                        <p:strVal val="visible"/>
                                      </p:to>
                                    </p:set>
                                    <p:anim calcmode="lin" valueType="num">
                                      <p:cBhvr>
                                        <p:cTn id="53" dur="300" fill="hold"/>
                                        <p:tgtEl>
                                          <p:spTgt spid="143"/>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3"/>
                                        </p:tgtEl>
                                        <p:attrNameLst>
                                          <p:attrName>ppt_y</p:attrName>
                                        </p:attrNameLst>
                                      </p:cBhvr>
                                      <p:tavLst>
                                        <p:tav tm="0">
                                          <p:val>
                                            <p:strVal val="#ppt_y"/>
                                          </p:val>
                                        </p:tav>
                                        <p:tav tm="100000">
                                          <p:val>
                                            <p:strVal val="#ppt_y"/>
                                          </p:val>
                                        </p:tav>
                                      </p:tavLst>
                                    </p:anim>
                                    <p:anim calcmode="lin" valueType="num">
                                      <p:cBhvr>
                                        <p:cTn id="55" dur="300" fill="hold"/>
                                        <p:tgtEl>
                                          <p:spTgt spid="143"/>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3"/>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2"/>
                                        </p:tgtEl>
                                        <p:attrNameLst>
                                          <p:attrName>style.visibility</p:attrName>
                                        </p:attrNameLst>
                                      </p:cBhvr>
                                      <p:to>
                                        <p:strVal val="visible"/>
                                      </p:to>
                                    </p:set>
                                    <p:animEffect transition="in" filter="fade">
                                      <p:cBhvr>
                                        <p:cTn id="60" dur="300"/>
                                        <p:tgtEl>
                                          <p:spTgt spid="222"/>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3"/>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3"/>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3"/>
                                        </p:tgtEl>
                                        <p:attrNameLst>
                                          <p:attrName>ppt_y</p:attrName>
                                        </p:attrNameLst>
                                      </p:cBhvr>
                                      <p:tavLst>
                                        <p:tav tm="0">
                                          <p:val>
                                            <p:strVal val="ppt_y"/>
                                          </p:val>
                                        </p:tav>
                                        <p:tav tm="100000">
                                          <p:val>
                                            <p:strVal val="ppt_y"/>
                                          </p:val>
                                        </p:tav>
                                      </p:tavLst>
                                    </p:anim>
                                    <p:anim calcmode="lin" valueType="num">
                                      <p:cBhvr>
                                        <p:cTn id="69" dur="200"/>
                                        <p:tgtEl>
                                          <p:spTgt spid="143"/>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3"/>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3"/>
                                        </p:tgtEl>
                                      </p:cBhvr>
                                    </p:animEffect>
                                    <p:set>
                                      <p:cBhvr>
                                        <p:cTn id="72" dur="1" fill="hold">
                                          <p:stCondLst>
                                            <p:cond delay="199"/>
                                          </p:stCondLst>
                                        </p:cTn>
                                        <p:tgtEl>
                                          <p:spTgt spid="143"/>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22"/>
                                        </p:tgtEl>
                                      </p:cBhvr>
                                    </p:animEffect>
                                    <p:set>
                                      <p:cBhvr>
                                        <p:cTn id="75" dur="1" fill="hold">
                                          <p:stCondLst>
                                            <p:cond delay="299"/>
                                          </p:stCondLst>
                                        </p:cTn>
                                        <p:tgtEl>
                                          <p:spTgt spid="222"/>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21" grpId="0" animBg="1"/>
      <p:bldP spid="221" grpId="1" animBg="1"/>
      <p:bldP spid="222" grpId="0" animBg="1"/>
      <p:bldP spid="222" grpId="1" animBg="1"/>
      <p:bldP spid="153" grpId="0" animBg="1"/>
      <p:bldP spid="153" grpId="1" animBg="1"/>
      <p:bldP spid="153" grpId="2" animBg="1"/>
      <p:bldP spid="144" grpId="0" animBg="1"/>
      <p:bldP spid="144" grpId="1" animBg="1"/>
      <p:bldP spid="144" grpId="2" animBg="1"/>
      <p:bldP spid="143" grpId="0" animBg="1"/>
      <p:bldP spid="143" grpId="1" animBg="1"/>
      <p:bldP spid="143" grpId="2" animBg="1"/>
      <p:bldP spid="3" grpId="0" animBg="1"/>
      <p:bldP spid="3" grpId="1" animBg="1"/>
      <p:bldP spid="6" grpId="0" animBg="1"/>
      <p:bldP spid="6"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Random Mosaic Models</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numCol="1">
            <a:normAutofit/>
          </a:bodyPr>
          <a:lstStyle/>
          <a:p>
            <a:r>
              <a:rPr lang="en-US" altLang="zh-TW" sz="3200" b="1" dirty="0">
                <a:latin typeface="Times New Roman" panose="02020603050405020304" pitchFamily="18" charset="0"/>
                <a:cs typeface="Times New Roman" panose="02020603050405020304" pitchFamily="18" charset="0"/>
              </a:rPr>
              <a:t>Constructing steps:</a:t>
            </a:r>
          </a:p>
          <a:p>
            <a:pPr marL="971550" lvl="1" indent="-514350">
              <a:buFont typeface="+mj-lt"/>
              <a:buAutoNum type="arabicPeriod"/>
            </a:pPr>
            <a:r>
              <a:rPr lang="en-US" altLang="zh-TW" sz="2800" dirty="0">
                <a:latin typeface="Times New Roman" panose="02020603050405020304" pitchFamily="18" charset="0"/>
                <a:cs typeface="Times New Roman" panose="02020603050405020304" pitchFamily="18" charset="0"/>
              </a:rPr>
              <a:t>Provide a means of tessellating a plane into cells</a:t>
            </a:r>
          </a:p>
          <a:p>
            <a:pPr marL="971550" lvl="1" indent="-514350">
              <a:buFont typeface="+mj-lt"/>
              <a:buAutoNum type="arabicPeriod"/>
            </a:pPr>
            <a:r>
              <a:rPr lang="en-US" altLang="zh-TW" sz="2800" dirty="0">
                <a:latin typeface="Times New Roman" panose="02020603050405020304" pitchFamily="18" charset="0"/>
                <a:cs typeface="Times New Roman" panose="02020603050405020304" pitchFamily="18" charset="0"/>
              </a:rPr>
              <a:t>Assign a property value to each cell</a:t>
            </a:r>
          </a:p>
        </p:txBody>
      </p:sp>
      <p:sp>
        <p:nvSpPr>
          <p:cNvPr id="2" name="投影片編號版面配置區 1">
            <a:extLst>
              <a:ext uri="{FF2B5EF4-FFF2-40B4-BE49-F238E27FC236}">
                <a16:creationId xmlns:a16="http://schemas.microsoft.com/office/drawing/2014/main" id="{6CCB3786-835F-418B-A322-E90DE1815A4E}"/>
              </a:ext>
            </a:extLst>
          </p:cNvPr>
          <p:cNvSpPr>
            <a:spLocks noGrp="1"/>
          </p:cNvSpPr>
          <p:nvPr>
            <p:ph type="sldNum" sz="quarter" idx="12"/>
          </p:nvPr>
        </p:nvSpPr>
        <p:spPr/>
        <p:txBody>
          <a:bodyPr/>
          <a:lstStyle/>
          <a:p>
            <a:fld id="{59E0E74B-BC82-44BF-A0FE-CEF171C425CC}" type="slidenum">
              <a:rPr lang="zh-TW" altLang="en-US" smtClean="0"/>
              <a:t>115</a:t>
            </a:fld>
            <a:endParaRPr lang="zh-TW" altLang="en-US"/>
          </a:p>
        </p:txBody>
      </p:sp>
    </p:spTree>
    <p:extLst>
      <p:ext uri="{BB962C8B-B14F-4D97-AF65-F5344CB8AC3E}">
        <p14:creationId xmlns:p14="http://schemas.microsoft.com/office/powerpoint/2010/main" val="23964400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How to partition</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numCol="1">
            <a:normAutofit/>
          </a:bodyPr>
          <a:lstStyle/>
          <a:p>
            <a:r>
              <a:rPr lang="en-US" altLang="zh-TW" sz="3200" dirty="0">
                <a:latin typeface="Times New Roman" panose="02020603050405020304" pitchFamily="18" charset="0"/>
                <a:cs typeface="Times New Roman" panose="02020603050405020304" pitchFamily="18" charset="0"/>
              </a:rPr>
              <a:t>Poisson Line Model</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Occupancy Model</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Delaunay Model</a:t>
            </a:r>
          </a:p>
        </p:txBody>
      </p:sp>
      <p:sp>
        <p:nvSpPr>
          <p:cNvPr id="2" name="投影片編號版面配置區 1">
            <a:extLst>
              <a:ext uri="{FF2B5EF4-FFF2-40B4-BE49-F238E27FC236}">
                <a16:creationId xmlns:a16="http://schemas.microsoft.com/office/drawing/2014/main" id="{C426CEE8-258F-4F75-BB99-8AA5786B57B4}"/>
              </a:ext>
            </a:extLst>
          </p:cNvPr>
          <p:cNvSpPr>
            <a:spLocks noGrp="1"/>
          </p:cNvSpPr>
          <p:nvPr>
            <p:ph type="sldNum" sz="quarter" idx="12"/>
          </p:nvPr>
        </p:nvSpPr>
        <p:spPr/>
        <p:txBody>
          <a:bodyPr/>
          <a:lstStyle/>
          <a:p>
            <a:fld id="{59E0E74B-BC82-44BF-A0FE-CEF171C425CC}" type="slidenum">
              <a:rPr lang="zh-TW" altLang="en-US" smtClean="0"/>
              <a:t>116</a:t>
            </a:fld>
            <a:endParaRPr lang="zh-TW" altLang="en-US"/>
          </a:p>
        </p:txBody>
      </p:sp>
    </p:spTree>
    <p:extLst>
      <p:ext uri="{BB962C8B-B14F-4D97-AF65-F5344CB8AC3E}">
        <p14:creationId xmlns:p14="http://schemas.microsoft.com/office/powerpoint/2010/main" val="19938647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Random Mosaic Models</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numCol="1">
                <a:normAutofit/>
              </a:bodyPr>
              <a:lstStyle/>
              <a:p>
                <a:r>
                  <a:rPr lang="en-US" altLang="zh-TW" sz="3200" dirty="0">
                    <a:latin typeface="Times New Roman" panose="02020603050405020304" pitchFamily="18" charset="0"/>
                    <a:cs typeface="Times New Roman" panose="02020603050405020304" pitchFamily="18" charset="0"/>
                  </a:rPr>
                  <a:t>Poisson Line Model</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Use a Poisson process of intensity </a:t>
                </a:r>
                <a14:m>
                  <m:oMath xmlns:m="http://schemas.openxmlformats.org/officeDocument/2006/math">
                    <m:r>
                      <a:rPr lang="zh-TW" altLang="en-US" sz="2000" i="1">
                        <a:latin typeface="Cambria Math" panose="02040503050406030204" pitchFamily="18" charset="0"/>
                      </a:rPr>
                      <m:t>𝜆</m:t>
                    </m:r>
                    <m:r>
                      <a:rPr lang="en-US" altLang="zh-TW" sz="2000" i="1">
                        <a:latin typeface="Cambria Math" panose="02040503050406030204" pitchFamily="18" charset="0"/>
                      </a:rPr>
                      <m:t>/</m:t>
                    </m:r>
                    <m:r>
                      <a:rPr lang="zh-TW" altLang="en-US" sz="2000" i="1">
                        <a:latin typeface="Cambria Math" panose="02040503050406030204" pitchFamily="18" charset="0"/>
                      </a:rPr>
                      <m:t>𝜋</m:t>
                    </m:r>
                  </m:oMath>
                </a14:m>
                <a:r>
                  <a:rPr lang="en-US" altLang="zh-TW" dirty="0">
                    <a:latin typeface="Times New Roman" panose="02020603050405020304" pitchFamily="18" charset="0"/>
                    <a:cs typeface="Times New Roman" panose="02020603050405020304" pitchFamily="18" charset="0"/>
                  </a:rPr>
                  <a:t> determine ordered pairs </a:t>
                </a:r>
                <a14:m>
                  <m:oMath xmlns:m="http://schemas.openxmlformats.org/officeDocument/2006/math">
                    <m:d>
                      <m:dPr>
                        <m:ctrlPr>
                          <a:rPr lang="en-US" altLang="zh-TW" sz="2000" i="1" dirty="0">
                            <a:latin typeface="Cambria Math" panose="02040503050406030204" pitchFamily="18" charset="0"/>
                          </a:rPr>
                        </m:ctrlPr>
                      </m:dPr>
                      <m:e>
                        <m:r>
                          <a:rPr lang="zh-TW" altLang="en-US" sz="2000" i="1" dirty="0">
                            <a:latin typeface="Cambria Math" panose="02040503050406030204" pitchFamily="18" charset="0"/>
                          </a:rPr>
                          <m:t>𝜃</m:t>
                        </m:r>
                        <m:r>
                          <a:rPr lang="en-US" altLang="zh-TW" sz="2000" i="1" dirty="0">
                            <a:latin typeface="Cambria Math" panose="02040503050406030204" pitchFamily="18" charset="0"/>
                          </a:rPr>
                          <m:t>,</m:t>
                        </m:r>
                        <m:r>
                          <a:rPr lang="en-US" altLang="zh-TW" sz="2000" i="1" dirty="0">
                            <a:latin typeface="Cambria Math" panose="02040503050406030204" pitchFamily="18" charset="0"/>
                          </a:rPr>
                          <m:t>𝑝</m:t>
                        </m:r>
                      </m:e>
                    </m:d>
                    <m:r>
                      <a:rPr lang="en-US" altLang="zh-TW" sz="2000" i="1" dirty="0">
                        <a:latin typeface="Cambria Math" panose="02040503050406030204" pitchFamily="18" charset="0"/>
                        <a:ea typeface="Cambria Math" panose="02040503050406030204" pitchFamily="18" charset="0"/>
                      </a:rPr>
                      <m:t>∈</m:t>
                    </m:r>
                    <m:d>
                      <m:dPr>
                        <m:begChr m:val="["/>
                        <m:endChr m:val="]"/>
                        <m:ctrlPr>
                          <a:rPr lang="en-US" altLang="zh-TW" sz="2000" i="1" dirty="0">
                            <a:latin typeface="Cambria Math" panose="02040503050406030204" pitchFamily="18" charset="0"/>
                            <a:ea typeface="Cambria Math" panose="02040503050406030204" pitchFamily="18" charset="0"/>
                          </a:rPr>
                        </m:ctrlPr>
                      </m:dPr>
                      <m:e>
                        <m:r>
                          <a:rPr lang="en-US" altLang="zh-TW" sz="2000" i="1" dirty="0">
                            <a:latin typeface="Cambria Math" panose="02040503050406030204" pitchFamily="18" charset="0"/>
                            <a:ea typeface="Cambria Math" panose="02040503050406030204" pitchFamily="18" charset="0"/>
                          </a:rPr>
                          <m:t>0,</m:t>
                        </m:r>
                        <m:r>
                          <a:rPr lang="zh-TW" altLang="en-US" sz="2000" i="1" dirty="0">
                            <a:latin typeface="Cambria Math" panose="02040503050406030204" pitchFamily="18" charset="0"/>
                            <a:ea typeface="Cambria Math" panose="02040503050406030204" pitchFamily="18" charset="0"/>
                          </a:rPr>
                          <m:t>𝜋</m:t>
                        </m:r>
                      </m:e>
                    </m:d>
                    <m:r>
                      <a:rPr lang="en-US" altLang="zh-TW" sz="2000" i="1" dirty="0">
                        <a:latin typeface="Cambria Math" panose="02040503050406030204" pitchFamily="18" charset="0"/>
                        <a:ea typeface="Cambria Math" panose="02040503050406030204" pitchFamily="18" charset="0"/>
                      </a:rPr>
                      <m:t>×</m:t>
                    </m:r>
                    <m:d>
                      <m:dPr>
                        <m:ctrlPr>
                          <a:rPr lang="en-US" altLang="zh-TW" sz="2000" i="1" dirty="0">
                            <a:latin typeface="Cambria Math" panose="02040503050406030204" pitchFamily="18" charset="0"/>
                            <a:ea typeface="Cambria Math" panose="02040503050406030204" pitchFamily="18" charset="0"/>
                          </a:rPr>
                        </m:ctrlPr>
                      </m:dPr>
                      <m:e>
                        <m:r>
                          <a:rPr lang="en-US" altLang="zh-TW" sz="2000" i="1" dirty="0">
                            <a:latin typeface="Cambria Math" panose="02040503050406030204" pitchFamily="18" charset="0"/>
                            <a:ea typeface="Cambria Math" panose="02040503050406030204" pitchFamily="18" charset="0"/>
                          </a:rPr>
                          <m:t>−∞,∞</m:t>
                        </m:r>
                      </m:e>
                    </m:d>
                  </m:oMath>
                </a14:m>
                <a:r>
                  <a:rPr lang="en-US" altLang="zh-TW" dirty="0">
                    <a:latin typeface="Times New Roman" panose="02020603050405020304" pitchFamily="18" charset="0"/>
                    <a:cs typeface="Times New Roman" panose="02020603050405020304" pitchFamily="18" charset="0"/>
                  </a:rPr>
                  <a:t>.</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Each pair </a:t>
                </a:r>
                <a14:m>
                  <m:oMath xmlns:m="http://schemas.openxmlformats.org/officeDocument/2006/math">
                    <m:d>
                      <m:dPr>
                        <m:ctrlPr>
                          <a:rPr lang="en-US" altLang="zh-TW" sz="2000" i="1" dirty="0">
                            <a:latin typeface="Cambria Math" panose="02040503050406030204" pitchFamily="18" charset="0"/>
                          </a:rPr>
                        </m:ctrlPr>
                      </m:dPr>
                      <m:e>
                        <m:r>
                          <a:rPr lang="zh-TW" altLang="en-US" sz="2000" i="1" dirty="0">
                            <a:latin typeface="Cambria Math" panose="02040503050406030204" pitchFamily="18" charset="0"/>
                          </a:rPr>
                          <m:t>𝜃</m:t>
                        </m:r>
                        <m:r>
                          <a:rPr lang="en-US" altLang="zh-TW" sz="2000" i="1" dirty="0">
                            <a:latin typeface="Cambria Math" panose="02040503050406030204" pitchFamily="18" charset="0"/>
                          </a:rPr>
                          <m:t>,</m:t>
                        </m:r>
                        <m:r>
                          <a:rPr lang="en-US" altLang="zh-TW" sz="2000" i="1" dirty="0">
                            <a:latin typeface="Cambria Math" panose="02040503050406030204" pitchFamily="18" charset="0"/>
                          </a:rPr>
                          <m:t>𝑝</m:t>
                        </m:r>
                      </m:e>
                    </m:d>
                  </m:oMath>
                </a14:m>
                <a:r>
                  <a:rPr lang="en-US" altLang="zh-TW" dirty="0">
                    <a:latin typeface="Times New Roman" panose="02020603050405020304" pitchFamily="18" charset="0"/>
                    <a:cs typeface="Times New Roman" panose="02020603050405020304" pitchFamily="18" charset="0"/>
                  </a:rPr>
                  <a:t> is associated with a line </a:t>
                </a:r>
                <a14:m>
                  <m:oMath xmlns:m="http://schemas.openxmlformats.org/officeDocument/2006/math">
                    <m:r>
                      <a:rPr lang="en-US" altLang="zh-TW" sz="2000" i="1">
                        <a:latin typeface="Cambria Math" panose="02040503050406030204" pitchFamily="18" charset="0"/>
                      </a:rPr>
                      <m:t>𝑥</m:t>
                    </m:r>
                    <m:func>
                      <m:funcPr>
                        <m:ctrlPr>
                          <a:rPr lang="en-US" altLang="zh-TW" sz="2000" i="1">
                            <a:latin typeface="Cambria Math" panose="02040503050406030204" pitchFamily="18" charset="0"/>
                          </a:rPr>
                        </m:ctrlPr>
                      </m:funcPr>
                      <m:fName>
                        <m:r>
                          <m:rPr>
                            <m:sty m:val="p"/>
                          </m:rPr>
                          <a:rPr lang="en-US" altLang="zh-TW" sz="2000">
                            <a:latin typeface="Cambria Math" panose="02040503050406030204" pitchFamily="18" charset="0"/>
                          </a:rPr>
                          <m:t>cos</m:t>
                        </m:r>
                      </m:fName>
                      <m:e>
                        <m:r>
                          <a:rPr lang="zh-TW" altLang="en-US" sz="2000" i="1">
                            <a:latin typeface="Cambria Math" panose="02040503050406030204" pitchFamily="18" charset="0"/>
                          </a:rPr>
                          <m:t>𝜃</m:t>
                        </m:r>
                      </m:e>
                    </m:func>
                    <m:r>
                      <a:rPr lang="en-US" altLang="zh-TW" sz="2000" i="1">
                        <a:latin typeface="Cambria Math" panose="02040503050406030204" pitchFamily="18" charset="0"/>
                      </a:rPr>
                      <m:t>+</m:t>
                    </m:r>
                    <m:r>
                      <a:rPr lang="en-US" altLang="zh-TW" sz="2000" i="1">
                        <a:latin typeface="Cambria Math" panose="02040503050406030204" pitchFamily="18" charset="0"/>
                      </a:rPr>
                      <m:t>𝑦</m:t>
                    </m:r>
                    <m:func>
                      <m:funcPr>
                        <m:ctrlPr>
                          <a:rPr lang="en-US" altLang="zh-TW" sz="2000" i="1">
                            <a:latin typeface="Cambria Math" panose="02040503050406030204" pitchFamily="18" charset="0"/>
                          </a:rPr>
                        </m:ctrlPr>
                      </m:funcPr>
                      <m:fName>
                        <m:r>
                          <m:rPr>
                            <m:sty m:val="p"/>
                          </m:rPr>
                          <a:rPr lang="en-US" altLang="zh-TW" sz="2000">
                            <a:latin typeface="Cambria Math" panose="02040503050406030204" pitchFamily="18" charset="0"/>
                          </a:rPr>
                          <m:t>sin</m:t>
                        </m:r>
                      </m:fName>
                      <m:e>
                        <m:r>
                          <a:rPr lang="zh-TW" altLang="en-US" sz="2000" i="1">
                            <a:latin typeface="Cambria Math" panose="02040503050406030204" pitchFamily="18" charset="0"/>
                          </a:rPr>
                          <m:t>𝜃</m:t>
                        </m:r>
                      </m:e>
                    </m:func>
                    <m:r>
                      <a:rPr lang="en-US" altLang="zh-TW" sz="2000" i="1">
                        <a:latin typeface="Cambria Math" panose="02040503050406030204" pitchFamily="18" charset="0"/>
                      </a:rPr>
                      <m:t>=</m:t>
                    </m:r>
                    <m:r>
                      <a:rPr lang="en-US" altLang="zh-TW" sz="2000" i="1">
                        <a:latin typeface="Cambria Math" panose="02040503050406030204" pitchFamily="18" charset="0"/>
                      </a:rPr>
                      <m:t>𝑝</m:t>
                    </m:r>
                  </m:oMath>
                </a14:m>
                <a:r>
                  <a:rPr lang="en-US" altLang="zh-TW" sz="2100" dirty="0">
                    <a:latin typeface="Times New Roman" panose="02020603050405020304" pitchFamily="18" charset="0"/>
                    <a:cs typeface="Times New Roman" panose="02020603050405020304" pitchFamily="18" charset="0"/>
                  </a:rPr>
                  <a:t>.</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642" t="-2258"/>
                </a:stretch>
              </a:blipFill>
            </p:spPr>
            <p:txBody>
              <a:bodyPr/>
              <a:lstStyle/>
              <a:p>
                <a:r>
                  <a:rPr lang="zh-TW" altLang="en-US">
                    <a:noFill/>
                  </a:rPr>
                  <a:t> </a:t>
                </a:r>
              </a:p>
            </p:txBody>
          </p:sp>
        </mc:Fallback>
      </mc:AlternateContent>
      <p:sp>
        <p:nvSpPr>
          <p:cNvPr id="38" name="矩形 37">
            <a:extLst>
              <a:ext uri="{FF2B5EF4-FFF2-40B4-BE49-F238E27FC236}">
                <a16:creationId xmlns:a16="http://schemas.microsoft.com/office/drawing/2014/main" id="{60680CB2-5798-4BB2-9DF1-5161CB177F56}"/>
              </a:ext>
            </a:extLst>
          </p:cNvPr>
          <p:cNvSpPr/>
          <p:nvPr/>
        </p:nvSpPr>
        <p:spPr>
          <a:xfrm>
            <a:off x="4637690" y="4502109"/>
            <a:ext cx="3342290" cy="1923393"/>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9" name="群組 38">
            <a:extLst>
              <a:ext uri="{FF2B5EF4-FFF2-40B4-BE49-F238E27FC236}">
                <a16:creationId xmlns:a16="http://schemas.microsoft.com/office/drawing/2014/main" id="{44630817-70A7-4B6E-A5B5-7D0FF6F5E4EF}"/>
              </a:ext>
            </a:extLst>
          </p:cNvPr>
          <p:cNvGrpSpPr/>
          <p:nvPr/>
        </p:nvGrpSpPr>
        <p:grpSpPr>
          <a:xfrm>
            <a:off x="4637690" y="4502108"/>
            <a:ext cx="3342290" cy="1938026"/>
            <a:chOff x="3113690" y="4364265"/>
            <a:chExt cx="3342290" cy="1938026"/>
          </a:xfrm>
        </p:grpSpPr>
        <p:cxnSp>
          <p:nvCxnSpPr>
            <p:cNvPr id="40" name="直線接點 39">
              <a:extLst>
                <a:ext uri="{FF2B5EF4-FFF2-40B4-BE49-F238E27FC236}">
                  <a16:creationId xmlns:a16="http://schemas.microsoft.com/office/drawing/2014/main" id="{714BC4E7-5D43-4F7E-8FEF-C6809ACE25BF}"/>
                </a:ext>
              </a:extLst>
            </p:cNvPr>
            <p:cNvCxnSpPr/>
            <p:nvPr/>
          </p:nvCxnSpPr>
          <p:spPr>
            <a:xfrm>
              <a:off x="3113690" y="4540469"/>
              <a:ext cx="1756926" cy="175692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4DD24AEF-A84E-47D6-A75D-AB3699A9F598}"/>
                </a:ext>
              </a:extLst>
            </p:cNvPr>
            <p:cNvCxnSpPr/>
            <p:nvPr/>
          </p:nvCxnSpPr>
          <p:spPr>
            <a:xfrm flipV="1">
              <a:off x="3113690" y="4497254"/>
              <a:ext cx="3342290" cy="53476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4B665211-F061-454E-9488-3B5FCFA9CACE}"/>
                </a:ext>
              </a:extLst>
            </p:cNvPr>
            <p:cNvCxnSpPr/>
            <p:nvPr/>
          </p:nvCxnSpPr>
          <p:spPr>
            <a:xfrm flipH="1">
              <a:off x="4570933" y="4364265"/>
              <a:ext cx="302591" cy="193313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FDB7A0EA-BC0F-4B1D-AA8A-B058C6774453}"/>
                </a:ext>
              </a:extLst>
            </p:cNvPr>
            <p:cNvCxnSpPr/>
            <p:nvPr/>
          </p:nvCxnSpPr>
          <p:spPr>
            <a:xfrm flipV="1">
              <a:off x="3113690" y="4374932"/>
              <a:ext cx="2677537" cy="170630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7957A273-418C-416C-A7E9-5ACB7A9A41A6}"/>
                </a:ext>
              </a:extLst>
            </p:cNvPr>
            <p:cNvCxnSpPr/>
            <p:nvPr/>
          </p:nvCxnSpPr>
          <p:spPr>
            <a:xfrm>
              <a:off x="5480997" y="4364265"/>
              <a:ext cx="747322" cy="193313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0022D088-7933-45C0-A314-0EF08795088C}"/>
                </a:ext>
              </a:extLst>
            </p:cNvPr>
            <p:cNvCxnSpPr/>
            <p:nvPr/>
          </p:nvCxnSpPr>
          <p:spPr>
            <a:xfrm>
              <a:off x="3113690" y="5816946"/>
              <a:ext cx="3342290" cy="22268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FDFE3FB7-6C5B-46BC-8DCB-534CFC35955D}"/>
                </a:ext>
              </a:extLst>
            </p:cNvPr>
            <p:cNvCxnSpPr/>
            <p:nvPr/>
          </p:nvCxnSpPr>
          <p:spPr>
            <a:xfrm>
              <a:off x="3207815" y="4374932"/>
              <a:ext cx="46854" cy="192339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2F16E0C8-854C-4D3A-BB0B-C7F20A19B6C8}"/>
                </a:ext>
              </a:extLst>
            </p:cNvPr>
            <p:cNvCxnSpPr/>
            <p:nvPr/>
          </p:nvCxnSpPr>
          <p:spPr>
            <a:xfrm>
              <a:off x="3113690" y="5219404"/>
              <a:ext cx="3342290" cy="63973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2021C500-78F2-4DF6-9427-9ABE6572931D}"/>
                </a:ext>
              </a:extLst>
            </p:cNvPr>
            <p:cNvCxnSpPr/>
            <p:nvPr/>
          </p:nvCxnSpPr>
          <p:spPr>
            <a:xfrm flipV="1">
              <a:off x="4311650" y="4384086"/>
              <a:ext cx="2144330" cy="1913309"/>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0C2D5EC4-2AD5-4127-8D5C-D12CD7CB6177}"/>
                </a:ext>
              </a:extLst>
            </p:cNvPr>
            <p:cNvCxnSpPr/>
            <p:nvPr/>
          </p:nvCxnSpPr>
          <p:spPr>
            <a:xfrm flipH="1" flipV="1">
              <a:off x="3387725" y="4392318"/>
              <a:ext cx="487007" cy="190600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FD0239A1-3902-4629-913D-13BF12FA04B3}"/>
                </a:ext>
              </a:extLst>
            </p:cNvPr>
            <p:cNvCxnSpPr/>
            <p:nvPr/>
          </p:nvCxnSpPr>
          <p:spPr>
            <a:xfrm flipH="1" flipV="1">
              <a:off x="3552825" y="4371473"/>
              <a:ext cx="2749550" cy="193081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6068C004-C487-4D91-BE3E-63EC0389F13B}"/>
                </a:ext>
              </a:extLst>
            </p:cNvPr>
            <p:cNvCxnSpPr/>
            <p:nvPr/>
          </p:nvCxnSpPr>
          <p:spPr>
            <a:xfrm>
              <a:off x="4187825" y="4382612"/>
              <a:ext cx="1293172" cy="191478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2" name="投影片編號版面配置區 1">
            <a:extLst>
              <a:ext uri="{FF2B5EF4-FFF2-40B4-BE49-F238E27FC236}">
                <a16:creationId xmlns:a16="http://schemas.microsoft.com/office/drawing/2014/main" id="{CB3C8EB4-B4F8-4476-BA85-CCB6AEBB8D34}"/>
              </a:ext>
            </a:extLst>
          </p:cNvPr>
          <p:cNvSpPr>
            <a:spLocks noGrp="1"/>
          </p:cNvSpPr>
          <p:nvPr>
            <p:ph type="sldNum" sz="quarter" idx="12"/>
          </p:nvPr>
        </p:nvSpPr>
        <p:spPr/>
        <p:txBody>
          <a:bodyPr/>
          <a:lstStyle/>
          <a:p>
            <a:fld id="{59E0E74B-BC82-44BF-A0FE-CEF171C425CC}" type="slidenum">
              <a:rPr lang="zh-TW" altLang="en-US" smtClean="0"/>
              <a:t>117</a:t>
            </a:fld>
            <a:endParaRPr lang="zh-TW" altLang="en-US"/>
          </a:p>
        </p:txBody>
      </p:sp>
    </p:spTree>
    <p:extLst>
      <p:ext uri="{BB962C8B-B14F-4D97-AF65-F5344CB8AC3E}">
        <p14:creationId xmlns:p14="http://schemas.microsoft.com/office/powerpoint/2010/main" val="3925577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Random Mosaic Models</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numCol="1">
                <a:normAutofit/>
              </a:bodyPr>
              <a:lstStyle/>
              <a:p>
                <a:r>
                  <a:rPr lang="en-US" altLang="zh-TW" sz="3200" dirty="0">
                    <a:latin typeface="Times New Roman" panose="02020603050405020304" pitchFamily="18" charset="0"/>
                    <a:cs typeface="Times New Roman" panose="02020603050405020304" pitchFamily="18" charset="0"/>
                  </a:rPr>
                  <a:t>Occupancy Model</a:t>
                </a:r>
              </a:p>
              <a:p>
                <a:pPr lvl="1" indent="-360000">
                  <a:buFont typeface="Wingdings" panose="05000000000000000000" pitchFamily="2" charset="2"/>
                  <a:buChar char="Ø"/>
                </a:pPr>
                <a:r>
                  <a:rPr lang="en-US" altLang="zh-TW" sz="2600" dirty="0">
                    <a:latin typeface="Times New Roman" panose="02020603050405020304" pitchFamily="18" charset="0"/>
                    <a:cs typeface="Times New Roman" panose="02020603050405020304" pitchFamily="18" charset="0"/>
                  </a:rPr>
                  <a:t>Tessellation is  produced  by a Poisson process of intensity </a:t>
                </a:r>
                <a14:m>
                  <m:oMath xmlns:m="http://schemas.openxmlformats.org/officeDocument/2006/math">
                    <m:r>
                      <a:rPr lang="zh-TW" altLang="en-US" sz="2600" i="1">
                        <a:latin typeface="Cambria Math" panose="02040503050406030204" pitchFamily="18" charset="0"/>
                      </a:rPr>
                      <m:t>𝜆</m:t>
                    </m:r>
                  </m:oMath>
                </a14:m>
                <a:r>
                  <a:rPr lang="en-US" altLang="zh-TW" sz="2600" dirty="0">
                    <a:latin typeface="Times New Roman" panose="02020603050405020304" pitchFamily="18" charset="0"/>
                    <a:cs typeface="Times New Roman" panose="02020603050405020304" pitchFamily="18" charset="0"/>
                  </a:rPr>
                  <a:t>, which plants points in the plane.</a:t>
                </a:r>
              </a:p>
              <a:p>
                <a:pPr lvl="1" indent="-360000">
                  <a:buFont typeface="Wingdings" panose="05000000000000000000" pitchFamily="2" charset="2"/>
                  <a:buChar char="Ø"/>
                </a:pPr>
                <a:r>
                  <a:rPr lang="en-US" altLang="zh-TW" sz="2600" dirty="0">
                    <a:latin typeface="Times New Roman" panose="02020603050405020304" pitchFamily="18" charset="0"/>
                    <a:cs typeface="Times New Roman" panose="02020603050405020304" pitchFamily="18" charset="0"/>
                  </a:rPr>
                  <a:t>Each point determines a cell that consists of all points in the plane closest to the given planted point.</a:t>
                </a:r>
                <a:r>
                  <a:rPr lang="zh-TW" altLang="en-US" sz="2600" dirty="0">
                    <a:latin typeface="Times New Roman" panose="02020603050405020304" pitchFamily="18" charset="0"/>
                    <a:cs typeface="Times New Roman" panose="02020603050405020304" pitchFamily="18" charset="0"/>
                  </a:rPr>
                  <a:t> </a:t>
                </a:r>
                <a:r>
                  <a:rPr lang="en-US" altLang="zh-TW" sz="2600" dirty="0">
                    <a:latin typeface="Times New Roman" panose="02020603050405020304" pitchFamily="18" charset="0"/>
                    <a:cs typeface="Times New Roman" panose="02020603050405020304" pitchFamily="18" charset="0"/>
                  </a:rPr>
                  <a:t>(Voronoi Diagram)</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642" t="-2258" r="-1573"/>
                </a:stretch>
              </a:blipFill>
            </p:spPr>
            <p:txBody>
              <a:bodyPr/>
              <a:lstStyle/>
              <a:p>
                <a:r>
                  <a:rPr lang="zh-TW" altLang="en-US">
                    <a:noFill/>
                  </a:rPr>
                  <a:t> </a:t>
                </a:r>
              </a:p>
            </p:txBody>
          </p:sp>
        </mc:Fallback>
      </mc:AlternateContent>
      <p:sp>
        <p:nvSpPr>
          <p:cNvPr id="40" name="矩形 39">
            <a:extLst>
              <a:ext uri="{FF2B5EF4-FFF2-40B4-BE49-F238E27FC236}">
                <a16:creationId xmlns:a16="http://schemas.microsoft.com/office/drawing/2014/main" id="{3624A7B9-24FD-4987-8033-A5B33A95C8E0}"/>
              </a:ext>
            </a:extLst>
          </p:cNvPr>
          <p:cNvSpPr/>
          <p:nvPr/>
        </p:nvSpPr>
        <p:spPr>
          <a:xfrm>
            <a:off x="4637690" y="4715469"/>
            <a:ext cx="3342290" cy="1923393"/>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2" name="群組 41">
            <a:extLst>
              <a:ext uri="{FF2B5EF4-FFF2-40B4-BE49-F238E27FC236}">
                <a16:creationId xmlns:a16="http://schemas.microsoft.com/office/drawing/2014/main" id="{1E17E581-29B4-4C54-8B72-F495F08A38F9}"/>
              </a:ext>
            </a:extLst>
          </p:cNvPr>
          <p:cNvGrpSpPr/>
          <p:nvPr/>
        </p:nvGrpSpPr>
        <p:grpSpPr>
          <a:xfrm>
            <a:off x="5064836" y="4887047"/>
            <a:ext cx="2768080" cy="1673379"/>
            <a:chOff x="3540836" y="4475566"/>
            <a:chExt cx="2768080" cy="1673379"/>
          </a:xfrm>
        </p:grpSpPr>
        <p:sp>
          <p:nvSpPr>
            <p:cNvPr id="43" name="流程圖: 接點 42">
              <a:extLst>
                <a:ext uri="{FF2B5EF4-FFF2-40B4-BE49-F238E27FC236}">
                  <a16:creationId xmlns:a16="http://schemas.microsoft.com/office/drawing/2014/main" id="{FAA1BD46-12F0-4A82-B30B-6BB5EFEA079A}"/>
                </a:ext>
              </a:extLst>
            </p:cNvPr>
            <p:cNvSpPr/>
            <p:nvPr/>
          </p:nvSpPr>
          <p:spPr>
            <a:xfrm>
              <a:off x="3815337" y="4782600"/>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流程圖: 接點 44">
              <a:extLst>
                <a:ext uri="{FF2B5EF4-FFF2-40B4-BE49-F238E27FC236}">
                  <a16:creationId xmlns:a16="http://schemas.microsoft.com/office/drawing/2014/main" id="{3705EDBD-9BAD-4EAA-86C3-712299952A0B}"/>
                </a:ext>
              </a:extLst>
            </p:cNvPr>
            <p:cNvSpPr/>
            <p:nvPr/>
          </p:nvSpPr>
          <p:spPr>
            <a:xfrm>
              <a:off x="4784835" y="4517214"/>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流程圖: 接點 45">
              <a:extLst>
                <a:ext uri="{FF2B5EF4-FFF2-40B4-BE49-F238E27FC236}">
                  <a16:creationId xmlns:a16="http://schemas.microsoft.com/office/drawing/2014/main" id="{4DB522BD-ADB9-479C-9045-52FDDB6BEA73}"/>
                </a:ext>
              </a:extLst>
            </p:cNvPr>
            <p:cNvSpPr/>
            <p:nvPr/>
          </p:nvSpPr>
          <p:spPr>
            <a:xfrm>
              <a:off x="4559189" y="5557738"/>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流程圖: 接點 47">
              <a:extLst>
                <a:ext uri="{FF2B5EF4-FFF2-40B4-BE49-F238E27FC236}">
                  <a16:creationId xmlns:a16="http://schemas.microsoft.com/office/drawing/2014/main" id="{0969198F-3299-4976-85B9-E1B1C6E1939C}"/>
                </a:ext>
              </a:extLst>
            </p:cNvPr>
            <p:cNvSpPr/>
            <p:nvPr/>
          </p:nvSpPr>
          <p:spPr>
            <a:xfrm>
              <a:off x="3540836" y="5459203"/>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流程圖: 接點 48">
              <a:extLst>
                <a:ext uri="{FF2B5EF4-FFF2-40B4-BE49-F238E27FC236}">
                  <a16:creationId xmlns:a16="http://schemas.microsoft.com/office/drawing/2014/main" id="{B67F5734-B57C-49AE-9AF5-4F58E3C88EA3}"/>
                </a:ext>
              </a:extLst>
            </p:cNvPr>
            <p:cNvSpPr/>
            <p:nvPr/>
          </p:nvSpPr>
          <p:spPr>
            <a:xfrm>
              <a:off x="5441813" y="5265684"/>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流程圖: 接點 49">
              <a:extLst>
                <a:ext uri="{FF2B5EF4-FFF2-40B4-BE49-F238E27FC236}">
                  <a16:creationId xmlns:a16="http://schemas.microsoft.com/office/drawing/2014/main" id="{AA6C68C7-83AB-4E2E-B7B5-C6940630CC06}"/>
                </a:ext>
              </a:extLst>
            </p:cNvPr>
            <p:cNvSpPr/>
            <p:nvPr/>
          </p:nvSpPr>
          <p:spPr>
            <a:xfrm>
              <a:off x="5303946" y="5951876"/>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流程圖: 接點 51">
              <a:extLst>
                <a:ext uri="{FF2B5EF4-FFF2-40B4-BE49-F238E27FC236}">
                  <a16:creationId xmlns:a16="http://schemas.microsoft.com/office/drawing/2014/main" id="{796B053B-46F9-4CDC-A9DA-5A2CA55F4754}"/>
                </a:ext>
              </a:extLst>
            </p:cNvPr>
            <p:cNvSpPr/>
            <p:nvPr/>
          </p:nvSpPr>
          <p:spPr>
            <a:xfrm>
              <a:off x="6111847" y="4475566"/>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3" name="群組 52">
            <a:extLst>
              <a:ext uri="{FF2B5EF4-FFF2-40B4-BE49-F238E27FC236}">
                <a16:creationId xmlns:a16="http://schemas.microsoft.com/office/drawing/2014/main" id="{3BC87AE7-460C-4863-9027-DFA1B0C6999E}"/>
              </a:ext>
            </a:extLst>
          </p:cNvPr>
          <p:cNvGrpSpPr/>
          <p:nvPr/>
        </p:nvGrpSpPr>
        <p:grpSpPr>
          <a:xfrm>
            <a:off x="5156145" y="4982299"/>
            <a:ext cx="2625374" cy="1555375"/>
            <a:chOff x="3632145" y="4570818"/>
            <a:chExt cx="2625374" cy="1555375"/>
          </a:xfrm>
        </p:grpSpPr>
        <p:cxnSp>
          <p:nvCxnSpPr>
            <p:cNvPr id="54" name="直線接點 53">
              <a:extLst>
                <a:ext uri="{FF2B5EF4-FFF2-40B4-BE49-F238E27FC236}">
                  <a16:creationId xmlns:a16="http://schemas.microsoft.com/office/drawing/2014/main" id="{3A9F74D5-E213-4443-A226-49F8ED8009FD}"/>
                </a:ext>
              </a:extLst>
            </p:cNvPr>
            <p:cNvCxnSpPr>
              <a:stCxn id="43" idx="1"/>
              <a:endCxn id="46" idx="5"/>
            </p:cNvCxnSpPr>
            <p:nvPr/>
          </p:nvCxnSpPr>
          <p:spPr>
            <a:xfrm>
              <a:off x="3844197" y="4796220"/>
              <a:ext cx="883201" cy="914487"/>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7A4BB16F-30AB-44F6-97DF-7147EA210613}"/>
                </a:ext>
              </a:extLst>
            </p:cNvPr>
            <p:cNvCxnSpPr/>
            <p:nvPr/>
          </p:nvCxnSpPr>
          <p:spPr>
            <a:xfrm flipV="1">
              <a:off x="3637336" y="4845184"/>
              <a:ext cx="300276" cy="735278"/>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D23E2383-FBBC-4144-9D05-A13FDF00E916}"/>
                </a:ext>
              </a:extLst>
            </p:cNvPr>
            <p:cNvCxnSpPr/>
            <p:nvPr/>
          </p:nvCxnSpPr>
          <p:spPr>
            <a:xfrm flipV="1">
              <a:off x="3900490" y="4605814"/>
              <a:ext cx="1001174" cy="290988"/>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469649B4-32EF-4F09-AC17-4EDF3EBEDE85}"/>
                </a:ext>
              </a:extLst>
            </p:cNvPr>
            <p:cNvCxnSpPr/>
            <p:nvPr/>
          </p:nvCxnSpPr>
          <p:spPr>
            <a:xfrm flipV="1">
              <a:off x="4657723" y="4604317"/>
              <a:ext cx="236514" cy="1077430"/>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AC58B831-CAC3-4B34-AC36-AC7478AF47C1}"/>
                </a:ext>
              </a:extLst>
            </p:cNvPr>
            <p:cNvCxnSpPr/>
            <p:nvPr/>
          </p:nvCxnSpPr>
          <p:spPr>
            <a:xfrm>
              <a:off x="3632145" y="5555259"/>
              <a:ext cx="1063779" cy="112885"/>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4FF51A85-51B3-4985-9275-FED467ECA2FE}"/>
                </a:ext>
              </a:extLst>
            </p:cNvPr>
            <p:cNvCxnSpPr/>
            <p:nvPr/>
          </p:nvCxnSpPr>
          <p:spPr>
            <a:xfrm flipH="1" flipV="1">
              <a:off x="4634030" y="5641351"/>
              <a:ext cx="792401" cy="415040"/>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0AC4A428-CB5F-4000-8A50-F02C33517733}"/>
                </a:ext>
              </a:extLst>
            </p:cNvPr>
            <p:cNvCxnSpPr/>
            <p:nvPr/>
          </p:nvCxnSpPr>
          <p:spPr>
            <a:xfrm flipH="1">
              <a:off x="5390052" y="5325701"/>
              <a:ext cx="157265" cy="800492"/>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DE2DD7AF-950A-4DDC-AB88-3780BDE035F0}"/>
                </a:ext>
              </a:extLst>
            </p:cNvPr>
            <p:cNvCxnSpPr/>
            <p:nvPr/>
          </p:nvCxnSpPr>
          <p:spPr>
            <a:xfrm flipV="1">
              <a:off x="4640876" y="5353670"/>
              <a:ext cx="916555" cy="314777"/>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id="{9A3B5D05-835C-4DC5-9C61-BDCD94A1D3D8}"/>
                </a:ext>
              </a:extLst>
            </p:cNvPr>
            <p:cNvCxnSpPr/>
            <p:nvPr/>
          </p:nvCxnSpPr>
          <p:spPr>
            <a:xfrm>
              <a:off x="4846210" y="4570818"/>
              <a:ext cx="744884" cy="836553"/>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65" name="直線接點 64">
              <a:extLst>
                <a:ext uri="{FF2B5EF4-FFF2-40B4-BE49-F238E27FC236}">
                  <a16:creationId xmlns:a16="http://schemas.microsoft.com/office/drawing/2014/main" id="{DCCF5CBC-6E3A-47F3-AB93-F689D0826122}"/>
                </a:ext>
              </a:extLst>
            </p:cNvPr>
            <p:cNvCxnSpPr/>
            <p:nvPr/>
          </p:nvCxnSpPr>
          <p:spPr>
            <a:xfrm flipV="1">
              <a:off x="4857342" y="4574921"/>
              <a:ext cx="1400177" cy="36782"/>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67" name="直線接點 66">
              <a:extLst>
                <a:ext uri="{FF2B5EF4-FFF2-40B4-BE49-F238E27FC236}">
                  <a16:creationId xmlns:a16="http://schemas.microsoft.com/office/drawing/2014/main" id="{C7CC62C1-A146-4CCC-A053-DAC7BB497125}"/>
                </a:ext>
              </a:extLst>
            </p:cNvPr>
            <p:cNvCxnSpPr/>
            <p:nvPr/>
          </p:nvCxnSpPr>
          <p:spPr>
            <a:xfrm flipV="1">
              <a:off x="5569095" y="4576676"/>
              <a:ext cx="640278" cy="757563"/>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grpSp>
      <p:grpSp>
        <p:nvGrpSpPr>
          <p:cNvPr id="68" name="群組 67">
            <a:extLst>
              <a:ext uri="{FF2B5EF4-FFF2-40B4-BE49-F238E27FC236}">
                <a16:creationId xmlns:a16="http://schemas.microsoft.com/office/drawing/2014/main" id="{8388B94B-5416-44A4-91DC-1B0A07B7AFF4}"/>
              </a:ext>
            </a:extLst>
          </p:cNvPr>
          <p:cNvGrpSpPr/>
          <p:nvPr/>
        </p:nvGrpSpPr>
        <p:grpSpPr>
          <a:xfrm>
            <a:off x="4659862" y="4693821"/>
            <a:ext cx="3326965" cy="1962733"/>
            <a:chOff x="3135861" y="4282340"/>
            <a:chExt cx="3326965" cy="1962733"/>
          </a:xfrm>
        </p:grpSpPr>
        <p:cxnSp>
          <p:nvCxnSpPr>
            <p:cNvPr id="69" name="直線接點 68">
              <a:extLst>
                <a:ext uri="{FF2B5EF4-FFF2-40B4-BE49-F238E27FC236}">
                  <a16:creationId xmlns:a16="http://schemas.microsoft.com/office/drawing/2014/main" id="{B6B367D8-64FC-479C-990D-8AFD72117CB1}"/>
                </a:ext>
              </a:extLst>
            </p:cNvPr>
            <p:cNvCxnSpPr/>
            <p:nvPr/>
          </p:nvCxnSpPr>
          <p:spPr>
            <a:xfrm flipH="1">
              <a:off x="4163495" y="5073573"/>
              <a:ext cx="320721" cy="309749"/>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37A9A545-4BE3-43DB-AF06-294DEDF118F1}"/>
                </a:ext>
              </a:extLst>
            </p:cNvPr>
            <p:cNvCxnSpPr/>
            <p:nvPr/>
          </p:nvCxnSpPr>
          <p:spPr>
            <a:xfrm>
              <a:off x="3135861" y="4957769"/>
              <a:ext cx="1030204" cy="420719"/>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BD763CE0-590D-4AFB-A23C-C89578219677}"/>
                </a:ext>
              </a:extLst>
            </p:cNvPr>
            <p:cNvCxnSpPr/>
            <p:nvPr/>
          </p:nvCxnSpPr>
          <p:spPr>
            <a:xfrm>
              <a:off x="4266466" y="4316363"/>
              <a:ext cx="218251" cy="750915"/>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id="{8C30FB76-A9D5-47C8-928C-68CAF6E3FA34}"/>
                </a:ext>
              </a:extLst>
            </p:cNvPr>
            <p:cNvCxnSpPr/>
            <p:nvPr/>
          </p:nvCxnSpPr>
          <p:spPr>
            <a:xfrm>
              <a:off x="4474905" y="5067416"/>
              <a:ext cx="514794" cy="113006"/>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379AC23E-E4DA-4745-A120-0C91FE6A39FD}"/>
                </a:ext>
              </a:extLst>
            </p:cNvPr>
            <p:cNvCxnSpPr/>
            <p:nvPr/>
          </p:nvCxnSpPr>
          <p:spPr>
            <a:xfrm flipH="1">
              <a:off x="4073642" y="5375558"/>
              <a:ext cx="90393" cy="851823"/>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76" name="直線接點 75">
              <a:extLst>
                <a:ext uri="{FF2B5EF4-FFF2-40B4-BE49-F238E27FC236}">
                  <a16:creationId xmlns:a16="http://schemas.microsoft.com/office/drawing/2014/main" id="{5DB75B2A-B9BF-4245-BC24-2394A512BA46}"/>
                </a:ext>
              </a:extLst>
            </p:cNvPr>
            <p:cNvCxnSpPr/>
            <p:nvPr/>
          </p:nvCxnSpPr>
          <p:spPr>
            <a:xfrm flipV="1">
              <a:off x="4838586" y="5656272"/>
              <a:ext cx="308399" cy="588801"/>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77" name="直線接點 76">
              <a:extLst>
                <a:ext uri="{FF2B5EF4-FFF2-40B4-BE49-F238E27FC236}">
                  <a16:creationId xmlns:a16="http://schemas.microsoft.com/office/drawing/2014/main" id="{CBDCA212-06E7-4ED5-9489-102852CB6CC6}"/>
                </a:ext>
              </a:extLst>
            </p:cNvPr>
            <p:cNvCxnSpPr/>
            <p:nvPr/>
          </p:nvCxnSpPr>
          <p:spPr>
            <a:xfrm flipH="1" flipV="1">
              <a:off x="5151413" y="5663616"/>
              <a:ext cx="1311413" cy="257641"/>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47A7F06B-529C-41A3-9391-7AA375565604}"/>
                </a:ext>
              </a:extLst>
            </p:cNvPr>
            <p:cNvCxnSpPr/>
            <p:nvPr/>
          </p:nvCxnSpPr>
          <p:spPr>
            <a:xfrm>
              <a:off x="4981234" y="5176950"/>
              <a:ext cx="168872" cy="491715"/>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5ADF3C94-A395-4C9C-88FA-11DE0F73C607}"/>
                </a:ext>
              </a:extLst>
            </p:cNvPr>
            <p:cNvCxnSpPr/>
            <p:nvPr/>
          </p:nvCxnSpPr>
          <p:spPr>
            <a:xfrm flipH="1">
              <a:off x="4985025" y="4669086"/>
              <a:ext cx="572405" cy="509682"/>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91" name="直線接點 90">
              <a:extLst>
                <a:ext uri="{FF2B5EF4-FFF2-40B4-BE49-F238E27FC236}">
                  <a16:creationId xmlns:a16="http://schemas.microsoft.com/office/drawing/2014/main" id="{E03E511B-E153-4725-9B58-075F888F4E5F}"/>
                </a:ext>
              </a:extLst>
            </p:cNvPr>
            <p:cNvCxnSpPr/>
            <p:nvPr/>
          </p:nvCxnSpPr>
          <p:spPr>
            <a:xfrm>
              <a:off x="5542912" y="4282340"/>
              <a:ext cx="10202" cy="388378"/>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CF3F28E9-F8E7-4159-8C45-29FE88C54A36}"/>
                </a:ext>
              </a:extLst>
            </p:cNvPr>
            <p:cNvCxnSpPr/>
            <p:nvPr/>
          </p:nvCxnSpPr>
          <p:spPr>
            <a:xfrm>
              <a:off x="5557432" y="4675025"/>
              <a:ext cx="882804" cy="746130"/>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sp>
        <p:nvSpPr>
          <p:cNvPr id="2" name="投影片編號版面配置區 1">
            <a:extLst>
              <a:ext uri="{FF2B5EF4-FFF2-40B4-BE49-F238E27FC236}">
                <a16:creationId xmlns:a16="http://schemas.microsoft.com/office/drawing/2014/main" id="{D0A43A40-A1B6-40D4-A123-BB0D394B2FD5}"/>
              </a:ext>
            </a:extLst>
          </p:cNvPr>
          <p:cNvSpPr>
            <a:spLocks noGrp="1"/>
          </p:cNvSpPr>
          <p:nvPr>
            <p:ph type="sldNum" sz="quarter" idx="12"/>
          </p:nvPr>
        </p:nvSpPr>
        <p:spPr/>
        <p:txBody>
          <a:bodyPr/>
          <a:lstStyle/>
          <a:p>
            <a:fld id="{59E0E74B-BC82-44BF-A0FE-CEF171C425CC}" type="slidenum">
              <a:rPr lang="zh-TW" altLang="en-US" smtClean="0"/>
              <a:t>118</a:t>
            </a:fld>
            <a:endParaRPr lang="zh-TW" altLang="en-US"/>
          </a:p>
        </p:txBody>
      </p:sp>
    </p:spTree>
    <p:extLst>
      <p:ext uri="{BB962C8B-B14F-4D97-AF65-F5344CB8AC3E}">
        <p14:creationId xmlns:p14="http://schemas.microsoft.com/office/powerpoint/2010/main" val="6390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3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3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3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500"/>
                                        <p:tgtEl>
                                          <p:spTgt spid="68"/>
                                        </p:tgtEl>
                                      </p:cBhvr>
                                    </p:animEffect>
                                  </p:childTnLst>
                                </p:cTn>
                              </p:par>
                              <p:par>
                                <p:cTn id="27" presetID="9" presetClass="emph" presetSubtype="0" nodeType="withEffect">
                                  <p:stCondLst>
                                    <p:cond delay="0"/>
                                  </p:stCondLst>
                                  <p:childTnLst>
                                    <p:set>
                                      <p:cBhvr rctx="PPT">
                                        <p:cTn id="28" dur="indefinite"/>
                                        <p:tgtEl>
                                          <p:spTgt spid="53"/>
                                        </p:tgtEl>
                                        <p:attrNameLst>
                                          <p:attrName>style.opacity</p:attrName>
                                        </p:attrNameLst>
                                      </p:cBhvr>
                                      <p:to>
                                        <p:strVal val="0.25"/>
                                      </p:to>
                                    </p:set>
                                    <p:animEffect filter="image" prLst="opacity: 0.25">
                                      <p:cBhvr rctx="IE">
                                        <p:cTn id="29" dur="indefinite"/>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xit" presetSubtype="8" accel="100000" fill="hold" grpId="1" nodeType="clickEffect">
                                  <p:stCondLst>
                                    <p:cond delay="0"/>
                                  </p:stCondLst>
                                  <p:childTnLst>
                                    <p:anim calcmode="lin" valueType="num">
                                      <p:cBhvr additive="base">
                                        <p:cTn id="33" dur="300"/>
                                        <p:tgtEl>
                                          <p:spTgt spid="3">
                                            <p:txEl>
                                              <p:pRg st="0" end="0"/>
                                            </p:txEl>
                                          </p:spTgt>
                                        </p:tgtEl>
                                        <p:attrNameLst>
                                          <p:attrName>ppt_x</p:attrName>
                                        </p:attrNameLst>
                                      </p:cBhvr>
                                      <p:tavLst>
                                        <p:tav tm="0">
                                          <p:val>
                                            <p:strVal val="ppt_x"/>
                                          </p:val>
                                        </p:tav>
                                        <p:tav tm="100000">
                                          <p:val>
                                            <p:strVal val="0-ppt_w/2"/>
                                          </p:val>
                                        </p:tav>
                                      </p:tavLst>
                                    </p:anim>
                                    <p:anim calcmode="lin" valueType="num">
                                      <p:cBhvr additive="base">
                                        <p:cTn id="34" dur="300"/>
                                        <p:tgtEl>
                                          <p:spTgt spid="3">
                                            <p:txEl>
                                              <p:pRg st="0" end="0"/>
                                            </p:txEl>
                                          </p:spTgt>
                                        </p:tgtEl>
                                        <p:attrNameLst>
                                          <p:attrName>ppt_y</p:attrName>
                                        </p:attrNameLst>
                                      </p:cBhvr>
                                      <p:tavLst>
                                        <p:tav tm="0">
                                          <p:val>
                                            <p:strVal val="ppt_y"/>
                                          </p:val>
                                        </p:tav>
                                        <p:tav tm="100000">
                                          <p:val>
                                            <p:strVal val="ppt_y"/>
                                          </p:val>
                                        </p:tav>
                                      </p:tavLst>
                                    </p:anim>
                                    <p:set>
                                      <p:cBhvr>
                                        <p:cTn id="35" dur="1" fill="hold">
                                          <p:stCondLst>
                                            <p:cond delay="299"/>
                                          </p:stCondLst>
                                        </p:cTn>
                                        <p:tgtEl>
                                          <p:spTgt spid="3">
                                            <p:txEl>
                                              <p:pRg st="0" end="0"/>
                                            </p:txEl>
                                          </p:spTgt>
                                        </p:tgtEl>
                                        <p:attrNameLst>
                                          <p:attrName>style.visibility</p:attrName>
                                        </p:attrNameLst>
                                      </p:cBhvr>
                                      <p:to>
                                        <p:strVal val="hidden"/>
                                      </p:to>
                                    </p:set>
                                  </p:childTnLst>
                                </p:cTn>
                              </p:par>
                              <p:par>
                                <p:cTn id="36" presetID="2" presetClass="exit" presetSubtype="8" accel="100000" fill="hold" grpId="1" nodeType="withEffect">
                                  <p:stCondLst>
                                    <p:cond delay="200"/>
                                  </p:stCondLst>
                                  <p:childTnLst>
                                    <p:anim calcmode="lin" valueType="num">
                                      <p:cBhvr additive="base">
                                        <p:cTn id="37" dur="300"/>
                                        <p:tgtEl>
                                          <p:spTgt spid="3">
                                            <p:txEl>
                                              <p:pRg st="1" end="1"/>
                                            </p:txEl>
                                          </p:spTgt>
                                        </p:tgtEl>
                                        <p:attrNameLst>
                                          <p:attrName>ppt_x</p:attrName>
                                        </p:attrNameLst>
                                      </p:cBhvr>
                                      <p:tavLst>
                                        <p:tav tm="0">
                                          <p:val>
                                            <p:strVal val="ppt_x"/>
                                          </p:val>
                                        </p:tav>
                                        <p:tav tm="100000">
                                          <p:val>
                                            <p:strVal val="0-ppt_w/2"/>
                                          </p:val>
                                        </p:tav>
                                      </p:tavLst>
                                    </p:anim>
                                    <p:anim calcmode="lin" valueType="num">
                                      <p:cBhvr additive="base">
                                        <p:cTn id="38" dur="300"/>
                                        <p:tgtEl>
                                          <p:spTgt spid="3">
                                            <p:txEl>
                                              <p:pRg st="1" end="1"/>
                                            </p:txEl>
                                          </p:spTgt>
                                        </p:tgtEl>
                                        <p:attrNameLst>
                                          <p:attrName>ppt_y</p:attrName>
                                        </p:attrNameLst>
                                      </p:cBhvr>
                                      <p:tavLst>
                                        <p:tav tm="0">
                                          <p:val>
                                            <p:strVal val="ppt_y"/>
                                          </p:val>
                                        </p:tav>
                                        <p:tav tm="100000">
                                          <p:val>
                                            <p:strVal val="ppt_y"/>
                                          </p:val>
                                        </p:tav>
                                      </p:tavLst>
                                    </p:anim>
                                    <p:set>
                                      <p:cBhvr>
                                        <p:cTn id="39" dur="1" fill="hold">
                                          <p:stCondLst>
                                            <p:cond delay="299"/>
                                          </p:stCondLst>
                                        </p:cTn>
                                        <p:tgtEl>
                                          <p:spTgt spid="3">
                                            <p:txEl>
                                              <p:pRg st="1" end="1"/>
                                            </p:txEl>
                                          </p:spTgt>
                                        </p:tgtEl>
                                        <p:attrNameLst>
                                          <p:attrName>style.visibility</p:attrName>
                                        </p:attrNameLst>
                                      </p:cBhvr>
                                      <p:to>
                                        <p:strVal val="hidden"/>
                                      </p:to>
                                    </p:set>
                                  </p:childTnLst>
                                </p:cTn>
                              </p:par>
                              <p:par>
                                <p:cTn id="40" presetID="2" presetClass="exit" presetSubtype="8" accel="100000" fill="hold" grpId="1" nodeType="withEffect">
                                  <p:stCondLst>
                                    <p:cond delay="400"/>
                                  </p:stCondLst>
                                  <p:childTnLst>
                                    <p:anim calcmode="lin" valueType="num">
                                      <p:cBhvr additive="base">
                                        <p:cTn id="41" dur="300"/>
                                        <p:tgtEl>
                                          <p:spTgt spid="3">
                                            <p:txEl>
                                              <p:pRg st="2" end="2"/>
                                            </p:txEl>
                                          </p:spTgt>
                                        </p:tgtEl>
                                        <p:attrNameLst>
                                          <p:attrName>ppt_x</p:attrName>
                                        </p:attrNameLst>
                                      </p:cBhvr>
                                      <p:tavLst>
                                        <p:tav tm="0">
                                          <p:val>
                                            <p:strVal val="ppt_x"/>
                                          </p:val>
                                        </p:tav>
                                        <p:tav tm="100000">
                                          <p:val>
                                            <p:strVal val="0-ppt_w/2"/>
                                          </p:val>
                                        </p:tav>
                                      </p:tavLst>
                                    </p:anim>
                                    <p:anim calcmode="lin" valueType="num">
                                      <p:cBhvr additive="base">
                                        <p:cTn id="42" dur="300"/>
                                        <p:tgtEl>
                                          <p:spTgt spid="3">
                                            <p:txEl>
                                              <p:pRg st="2" end="2"/>
                                            </p:txEl>
                                          </p:spTgt>
                                        </p:tgtEl>
                                        <p:attrNameLst>
                                          <p:attrName>ppt_y</p:attrName>
                                        </p:attrNameLst>
                                      </p:cBhvr>
                                      <p:tavLst>
                                        <p:tav tm="0">
                                          <p:val>
                                            <p:strVal val="ppt_y"/>
                                          </p:val>
                                        </p:tav>
                                        <p:tav tm="100000">
                                          <p:val>
                                            <p:strVal val="ppt_y"/>
                                          </p:val>
                                        </p:tav>
                                      </p:tavLst>
                                    </p:anim>
                                    <p:set>
                                      <p:cBhvr>
                                        <p:cTn id="43" dur="1" fill="hold">
                                          <p:stCondLst>
                                            <p:cond delay="2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Random Mosaic Models</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numCol="1">
            <a:normAutofit/>
          </a:bodyPr>
          <a:lstStyle/>
          <a:p>
            <a:r>
              <a:rPr lang="en-US" altLang="zh-TW" sz="3200" dirty="0">
                <a:latin typeface="Times New Roman" panose="02020603050405020304" pitchFamily="18" charset="0"/>
                <a:cs typeface="Times New Roman" panose="02020603050405020304" pitchFamily="18" charset="0"/>
              </a:rPr>
              <a:t>Delaunay Model</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A line segmentation is drawn between each pair of planted points whose corresponding cells in the occupancy model share a common border segment.</a:t>
            </a:r>
            <a:endParaRPr lang="en-US" altLang="zh-TW" sz="2100" dirty="0">
              <a:latin typeface="Times New Roman" panose="02020603050405020304" pitchFamily="18" charset="0"/>
              <a:cs typeface="Times New Roman" panose="02020603050405020304" pitchFamily="18" charset="0"/>
            </a:endParaRPr>
          </a:p>
        </p:txBody>
      </p:sp>
      <p:sp>
        <p:nvSpPr>
          <p:cNvPr id="85" name="矩形 84">
            <a:extLst>
              <a:ext uri="{FF2B5EF4-FFF2-40B4-BE49-F238E27FC236}">
                <a16:creationId xmlns:a16="http://schemas.microsoft.com/office/drawing/2014/main" id="{236361D7-D91F-4CF7-9AF9-B90D90DCAF8D}"/>
              </a:ext>
            </a:extLst>
          </p:cNvPr>
          <p:cNvSpPr/>
          <p:nvPr/>
        </p:nvSpPr>
        <p:spPr>
          <a:xfrm>
            <a:off x="4637690" y="4730709"/>
            <a:ext cx="3342290" cy="1923393"/>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6" name="群組 85">
            <a:extLst>
              <a:ext uri="{FF2B5EF4-FFF2-40B4-BE49-F238E27FC236}">
                <a16:creationId xmlns:a16="http://schemas.microsoft.com/office/drawing/2014/main" id="{01CC69B8-548C-43CC-AFD9-77EFA315736D}"/>
              </a:ext>
            </a:extLst>
          </p:cNvPr>
          <p:cNvGrpSpPr/>
          <p:nvPr/>
        </p:nvGrpSpPr>
        <p:grpSpPr>
          <a:xfrm>
            <a:off x="5064836" y="4902287"/>
            <a:ext cx="2768080" cy="1673379"/>
            <a:chOff x="3540836" y="4475566"/>
            <a:chExt cx="2768080" cy="1673379"/>
          </a:xfrm>
        </p:grpSpPr>
        <p:sp>
          <p:nvSpPr>
            <p:cNvPr id="87" name="流程圖: 接點 86">
              <a:extLst>
                <a:ext uri="{FF2B5EF4-FFF2-40B4-BE49-F238E27FC236}">
                  <a16:creationId xmlns:a16="http://schemas.microsoft.com/office/drawing/2014/main" id="{9742FBAD-2B60-48A8-8693-BBE0C9342EB3}"/>
                </a:ext>
              </a:extLst>
            </p:cNvPr>
            <p:cNvSpPr/>
            <p:nvPr/>
          </p:nvSpPr>
          <p:spPr>
            <a:xfrm>
              <a:off x="3815337" y="4782600"/>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流程圖: 接點 87">
              <a:extLst>
                <a:ext uri="{FF2B5EF4-FFF2-40B4-BE49-F238E27FC236}">
                  <a16:creationId xmlns:a16="http://schemas.microsoft.com/office/drawing/2014/main" id="{383B7D7F-4543-4892-82D2-3C60EEFEF9EB}"/>
                </a:ext>
              </a:extLst>
            </p:cNvPr>
            <p:cNvSpPr/>
            <p:nvPr/>
          </p:nvSpPr>
          <p:spPr>
            <a:xfrm>
              <a:off x="4784835" y="4517214"/>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流程圖: 接點 88">
              <a:extLst>
                <a:ext uri="{FF2B5EF4-FFF2-40B4-BE49-F238E27FC236}">
                  <a16:creationId xmlns:a16="http://schemas.microsoft.com/office/drawing/2014/main" id="{798CD666-82D9-4402-BEF6-7EFD5886A15D}"/>
                </a:ext>
              </a:extLst>
            </p:cNvPr>
            <p:cNvSpPr/>
            <p:nvPr/>
          </p:nvSpPr>
          <p:spPr>
            <a:xfrm>
              <a:off x="4559189" y="5557738"/>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流程圖: 接點 89">
              <a:extLst>
                <a:ext uri="{FF2B5EF4-FFF2-40B4-BE49-F238E27FC236}">
                  <a16:creationId xmlns:a16="http://schemas.microsoft.com/office/drawing/2014/main" id="{D2C0032F-2048-4873-B39A-C0FC315CFE28}"/>
                </a:ext>
              </a:extLst>
            </p:cNvPr>
            <p:cNvSpPr/>
            <p:nvPr/>
          </p:nvSpPr>
          <p:spPr>
            <a:xfrm>
              <a:off x="3540836" y="5459203"/>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流程圖: 接點 90">
              <a:extLst>
                <a:ext uri="{FF2B5EF4-FFF2-40B4-BE49-F238E27FC236}">
                  <a16:creationId xmlns:a16="http://schemas.microsoft.com/office/drawing/2014/main" id="{C0B1ACC9-5C5E-4551-96FB-4E0FD59A468A}"/>
                </a:ext>
              </a:extLst>
            </p:cNvPr>
            <p:cNvSpPr/>
            <p:nvPr/>
          </p:nvSpPr>
          <p:spPr>
            <a:xfrm>
              <a:off x="5441813" y="5265684"/>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流程圖: 接點 91">
              <a:extLst>
                <a:ext uri="{FF2B5EF4-FFF2-40B4-BE49-F238E27FC236}">
                  <a16:creationId xmlns:a16="http://schemas.microsoft.com/office/drawing/2014/main" id="{E0488F4F-8D26-434B-A695-220DBC75764D}"/>
                </a:ext>
              </a:extLst>
            </p:cNvPr>
            <p:cNvSpPr/>
            <p:nvPr/>
          </p:nvSpPr>
          <p:spPr>
            <a:xfrm>
              <a:off x="5303946" y="5951876"/>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流程圖: 接點 92">
              <a:extLst>
                <a:ext uri="{FF2B5EF4-FFF2-40B4-BE49-F238E27FC236}">
                  <a16:creationId xmlns:a16="http://schemas.microsoft.com/office/drawing/2014/main" id="{D4B9F5C8-ADC3-42C7-9D22-C277DD3D3D76}"/>
                </a:ext>
              </a:extLst>
            </p:cNvPr>
            <p:cNvSpPr/>
            <p:nvPr/>
          </p:nvSpPr>
          <p:spPr>
            <a:xfrm>
              <a:off x="6111847" y="4475566"/>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4" name="群組 93">
            <a:extLst>
              <a:ext uri="{FF2B5EF4-FFF2-40B4-BE49-F238E27FC236}">
                <a16:creationId xmlns:a16="http://schemas.microsoft.com/office/drawing/2014/main" id="{67DB6959-521A-471C-A54E-EAAF6370A935}"/>
              </a:ext>
            </a:extLst>
          </p:cNvPr>
          <p:cNvGrpSpPr/>
          <p:nvPr/>
        </p:nvGrpSpPr>
        <p:grpSpPr>
          <a:xfrm>
            <a:off x="5156145" y="4997539"/>
            <a:ext cx="2625374" cy="1555375"/>
            <a:chOff x="3632145" y="4570818"/>
            <a:chExt cx="2625374" cy="1555375"/>
          </a:xfrm>
        </p:grpSpPr>
        <p:cxnSp>
          <p:nvCxnSpPr>
            <p:cNvPr id="95" name="直線接點 94">
              <a:extLst>
                <a:ext uri="{FF2B5EF4-FFF2-40B4-BE49-F238E27FC236}">
                  <a16:creationId xmlns:a16="http://schemas.microsoft.com/office/drawing/2014/main" id="{4D320FC0-1946-4CE4-916D-0687A7842C3B}"/>
                </a:ext>
              </a:extLst>
            </p:cNvPr>
            <p:cNvCxnSpPr>
              <a:stCxn id="87" idx="1"/>
              <a:endCxn id="89" idx="5"/>
            </p:cNvCxnSpPr>
            <p:nvPr/>
          </p:nvCxnSpPr>
          <p:spPr>
            <a:xfrm>
              <a:off x="3844197" y="4796220"/>
              <a:ext cx="883201" cy="914487"/>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96" name="直線接點 95">
              <a:extLst>
                <a:ext uri="{FF2B5EF4-FFF2-40B4-BE49-F238E27FC236}">
                  <a16:creationId xmlns:a16="http://schemas.microsoft.com/office/drawing/2014/main" id="{C8C915E4-6D4C-4E4A-86C3-ACF0216B3998}"/>
                </a:ext>
              </a:extLst>
            </p:cNvPr>
            <p:cNvCxnSpPr/>
            <p:nvPr/>
          </p:nvCxnSpPr>
          <p:spPr>
            <a:xfrm flipV="1">
              <a:off x="3637336" y="4845184"/>
              <a:ext cx="300276" cy="735278"/>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97" name="直線接點 96">
              <a:extLst>
                <a:ext uri="{FF2B5EF4-FFF2-40B4-BE49-F238E27FC236}">
                  <a16:creationId xmlns:a16="http://schemas.microsoft.com/office/drawing/2014/main" id="{204E6F37-0368-421C-844E-950E1BDB392E}"/>
                </a:ext>
              </a:extLst>
            </p:cNvPr>
            <p:cNvCxnSpPr/>
            <p:nvPr/>
          </p:nvCxnSpPr>
          <p:spPr>
            <a:xfrm flipV="1">
              <a:off x="3900490" y="4605814"/>
              <a:ext cx="1001174" cy="290988"/>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98" name="直線接點 97">
              <a:extLst>
                <a:ext uri="{FF2B5EF4-FFF2-40B4-BE49-F238E27FC236}">
                  <a16:creationId xmlns:a16="http://schemas.microsoft.com/office/drawing/2014/main" id="{E22B920A-774E-425C-B326-A60CE4BCEC53}"/>
                </a:ext>
              </a:extLst>
            </p:cNvPr>
            <p:cNvCxnSpPr/>
            <p:nvPr/>
          </p:nvCxnSpPr>
          <p:spPr>
            <a:xfrm flipV="1">
              <a:off x="4657723" y="4604317"/>
              <a:ext cx="236514" cy="1077430"/>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00" name="直線接點 99">
              <a:extLst>
                <a:ext uri="{FF2B5EF4-FFF2-40B4-BE49-F238E27FC236}">
                  <a16:creationId xmlns:a16="http://schemas.microsoft.com/office/drawing/2014/main" id="{1909582A-41F7-48E0-9976-10FC872D58E4}"/>
                </a:ext>
              </a:extLst>
            </p:cNvPr>
            <p:cNvCxnSpPr/>
            <p:nvPr/>
          </p:nvCxnSpPr>
          <p:spPr>
            <a:xfrm>
              <a:off x="3632145" y="5555259"/>
              <a:ext cx="1063779" cy="112885"/>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01" name="直線接點 100">
              <a:extLst>
                <a:ext uri="{FF2B5EF4-FFF2-40B4-BE49-F238E27FC236}">
                  <a16:creationId xmlns:a16="http://schemas.microsoft.com/office/drawing/2014/main" id="{A993AC74-DCC4-45CD-B332-426E359A9882}"/>
                </a:ext>
              </a:extLst>
            </p:cNvPr>
            <p:cNvCxnSpPr/>
            <p:nvPr/>
          </p:nvCxnSpPr>
          <p:spPr>
            <a:xfrm flipH="1" flipV="1">
              <a:off x="4634030" y="5641351"/>
              <a:ext cx="792401" cy="415040"/>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02" name="直線接點 101">
              <a:extLst>
                <a:ext uri="{FF2B5EF4-FFF2-40B4-BE49-F238E27FC236}">
                  <a16:creationId xmlns:a16="http://schemas.microsoft.com/office/drawing/2014/main" id="{72D73FE9-F236-4BCF-810F-3D1FBDF2C273}"/>
                </a:ext>
              </a:extLst>
            </p:cNvPr>
            <p:cNvCxnSpPr/>
            <p:nvPr/>
          </p:nvCxnSpPr>
          <p:spPr>
            <a:xfrm flipH="1">
              <a:off x="5390052" y="5325701"/>
              <a:ext cx="157265" cy="800492"/>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03" name="直線接點 102">
              <a:extLst>
                <a:ext uri="{FF2B5EF4-FFF2-40B4-BE49-F238E27FC236}">
                  <a16:creationId xmlns:a16="http://schemas.microsoft.com/office/drawing/2014/main" id="{B2245468-1A34-4527-BE5E-AE62EAFE3938}"/>
                </a:ext>
              </a:extLst>
            </p:cNvPr>
            <p:cNvCxnSpPr/>
            <p:nvPr/>
          </p:nvCxnSpPr>
          <p:spPr>
            <a:xfrm flipV="1">
              <a:off x="4640876" y="5353670"/>
              <a:ext cx="916555" cy="314777"/>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04" name="直線接點 103">
              <a:extLst>
                <a:ext uri="{FF2B5EF4-FFF2-40B4-BE49-F238E27FC236}">
                  <a16:creationId xmlns:a16="http://schemas.microsoft.com/office/drawing/2014/main" id="{236CE2BC-F872-4B85-9A20-F1AC9B64D6AC}"/>
                </a:ext>
              </a:extLst>
            </p:cNvPr>
            <p:cNvCxnSpPr/>
            <p:nvPr/>
          </p:nvCxnSpPr>
          <p:spPr>
            <a:xfrm>
              <a:off x="4846210" y="4570818"/>
              <a:ext cx="744884" cy="836553"/>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05" name="直線接點 104">
              <a:extLst>
                <a:ext uri="{FF2B5EF4-FFF2-40B4-BE49-F238E27FC236}">
                  <a16:creationId xmlns:a16="http://schemas.microsoft.com/office/drawing/2014/main" id="{DED4C4E7-EE5B-4327-B9E5-9F8F82B6CEA4}"/>
                </a:ext>
              </a:extLst>
            </p:cNvPr>
            <p:cNvCxnSpPr/>
            <p:nvPr/>
          </p:nvCxnSpPr>
          <p:spPr>
            <a:xfrm flipV="1">
              <a:off x="4857342" y="4574921"/>
              <a:ext cx="1400177" cy="36782"/>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06" name="直線接點 105">
              <a:extLst>
                <a:ext uri="{FF2B5EF4-FFF2-40B4-BE49-F238E27FC236}">
                  <a16:creationId xmlns:a16="http://schemas.microsoft.com/office/drawing/2014/main" id="{5657BA4B-C9C7-4595-AE5C-35C1C61F9CDF}"/>
                </a:ext>
              </a:extLst>
            </p:cNvPr>
            <p:cNvCxnSpPr/>
            <p:nvPr/>
          </p:nvCxnSpPr>
          <p:spPr>
            <a:xfrm flipV="1">
              <a:off x="5569095" y="4576676"/>
              <a:ext cx="640278" cy="757563"/>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grpSp>
      <p:grpSp>
        <p:nvGrpSpPr>
          <p:cNvPr id="107" name="群組 106">
            <a:extLst>
              <a:ext uri="{FF2B5EF4-FFF2-40B4-BE49-F238E27FC236}">
                <a16:creationId xmlns:a16="http://schemas.microsoft.com/office/drawing/2014/main" id="{C5744ACE-BA11-4C92-9CA2-A55D0EDDC121}"/>
              </a:ext>
            </a:extLst>
          </p:cNvPr>
          <p:cNvGrpSpPr/>
          <p:nvPr/>
        </p:nvGrpSpPr>
        <p:grpSpPr>
          <a:xfrm>
            <a:off x="4659862" y="4709061"/>
            <a:ext cx="3326965" cy="1962733"/>
            <a:chOff x="3135861" y="4282340"/>
            <a:chExt cx="3326965" cy="1962733"/>
          </a:xfrm>
        </p:grpSpPr>
        <p:cxnSp>
          <p:nvCxnSpPr>
            <p:cNvPr id="108" name="直線接點 107">
              <a:extLst>
                <a:ext uri="{FF2B5EF4-FFF2-40B4-BE49-F238E27FC236}">
                  <a16:creationId xmlns:a16="http://schemas.microsoft.com/office/drawing/2014/main" id="{FE94EE9A-AC0E-448C-A0F5-9FFA0E3C2EB1}"/>
                </a:ext>
              </a:extLst>
            </p:cNvPr>
            <p:cNvCxnSpPr/>
            <p:nvPr/>
          </p:nvCxnSpPr>
          <p:spPr>
            <a:xfrm flipH="1">
              <a:off x="4163495" y="5073573"/>
              <a:ext cx="320721" cy="309749"/>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09" name="直線接點 108">
              <a:extLst>
                <a:ext uri="{FF2B5EF4-FFF2-40B4-BE49-F238E27FC236}">
                  <a16:creationId xmlns:a16="http://schemas.microsoft.com/office/drawing/2014/main" id="{00B4CA88-AAF2-46F5-AD82-F7683FA23382}"/>
                </a:ext>
              </a:extLst>
            </p:cNvPr>
            <p:cNvCxnSpPr/>
            <p:nvPr/>
          </p:nvCxnSpPr>
          <p:spPr>
            <a:xfrm>
              <a:off x="3135861" y="4957769"/>
              <a:ext cx="1030204" cy="420719"/>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10" name="直線接點 109">
              <a:extLst>
                <a:ext uri="{FF2B5EF4-FFF2-40B4-BE49-F238E27FC236}">
                  <a16:creationId xmlns:a16="http://schemas.microsoft.com/office/drawing/2014/main" id="{E9A4CB7D-BDDE-40E7-AF0B-A9973A5631F1}"/>
                </a:ext>
              </a:extLst>
            </p:cNvPr>
            <p:cNvCxnSpPr/>
            <p:nvPr/>
          </p:nvCxnSpPr>
          <p:spPr>
            <a:xfrm>
              <a:off x="4266466" y="4316363"/>
              <a:ext cx="218251" cy="750915"/>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11" name="直線接點 110">
              <a:extLst>
                <a:ext uri="{FF2B5EF4-FFF2-40B4-BE49-F238E27FC236}">
                  <a16:creationId xmlns:a16="http://schemas.microsoft.com/office/drawing/2014/main" id="{5358C340-ABD4-4B21-97E1-34D91943F097}"/>
                </a:ext>
              </a:extLst>
            </p:cNvPr>
            <p:cNvCxnSpPr/>
            <p:nvPr/>
          </p:nvCxnSpPr>
          <p:spPr>
            <a:xfrm>
              <a:off x="4474905" y="5067416"/>
              <a:ext cx="514794" cy="113006"/>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12" name="直線接點 111">
              <a:extLst>
                <a:ext uri="{FF2B5EF4-FFF2-40B4-BE49-F238E27FC236}">
                  <a16:creationId xmlns:a16="http://schemas.microsoft.com/office/drawing/2014/main" id="{7E7F15DA-CD5F-4878-8E45-09752A7C9580}"/>
                </a:ext>
              </a:extLst>
            </p:cNvPr>
            <p:cNvCxnSpPr/>
            <p:nvPr/>
          </p:nvCxnSpPr>
          <p:spPr>
            <a:xfrm flipH="1">
              <a:off x="4073642" y="5375558"/>
              <a:ext cx="90393" cy="851823"/>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13" name="直線接點 112">
              <a:extLst>
                <a:ext uri="{FF2B5EF4-FFF2-40B4-BE49-F238E27FC236}">
                  <a16:creationId xmlns:a16="http://schemas.microsoft.com/office/drawing/2014/main" id="{670D923F-9C69-4530-BAA7-C086EF3C809D}"/>
                </a:ext>
              </a:extLst>
            </p:cNvPr>
            <p:cNvCxnSpPr/>
            <p:nvPr/>
          </p:nvCxnSpPr>
          <p:spPr>
            <a:xfrm flipV="1">
              <a:off x="4838586" y="5656272"/>
              <a:ext cx="308399" cy="588801"/>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14" name="直線接點 113">
              <a:extLst>
                <a:ext uri="{FF2B5EF4-FFF2-40B4-BE49-F238E27FC236}">
                  <a16:creationId xmlns:a16="http://schemas.microsoft.com/office/drawing/2014/main" id="{5333F7F5-2235-444B-8574-1987D9E930A0}"/>
                </a:ext>
              </a:extLst>
            </p:cNvPr>
            <p:cNvCxnSpPr/>
            <p:nvPr/>
          </p:nvCxnSpPr>
          <p:spPr>
            <a:xfrm flipH="1" flipV="1">
              <a:off x="5151413" y="5663616"/>
              <a:ext cx="1311413" cy="257641"/>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15" name="直線接點 114">
              <a:extLst>
                <a:ext uri="{FF2B5EF4-FFF2-40B4-BE49-F238E27FC236}">
                  <a16:creationId xmlns:a16="http://schemas.microsoft.com/office/drawing/2014/main" id="{9E44C131-F9E3-4D04-9931-B6BC843C2998}"/>
                </a:ext>
              </a:extLst>
            </p:cNvPr>
            <p:cNvCxnSpPr/>
            <p:nvPr/>
          </p:nvCxnSpPr>
          <p:spPr>
            <a:xfrm>
              <a:off x="4981234" y="5176950"/>
              <a:ext cx="168872" cy="491715"/>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16" name="直線接點 115">
              <a:extLst>
                <a:ext uri="{FF2B5EF4-FFF2-40B4-BE49-F238E27FC236}">
                  <a16:creationId xmlns:a16="http://schemas.microsoft.com/office/drawing/2014/main" id="{AF41E9BE-067D-4EC7-9123-56450A0BFCEE}"/>
                </a:ext>
              </a:extLst>
            </p:cNvPr>
            <p:cNvCxnSpPr/>
            <p:nvPr/>
          </p:nvCxnSpPr>
          <p:spPr>
            <a:xfrm flipH="1">
              <a:off x="4985025" y="4669086"/>
              <a:ext cx="572405" cy="509682"/>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17" name="直線接點 116">
              <a:extLst>
                <a:ext uri="{FF2B5EF4-FFF2-40B4-BE49-F238E27FC236}">
                  <a16:creationId xmlns:a16="http://schemas.microsoft.com/office/drawing/2014/main" id="{B1557583-4F6D-408B-A600-1F55CBFA6A1A}"/>
                </a:ext>
              </a:extLst>
            </p:cNvPr>
            <p:cNvCxnSpPr/>
            <p:nvPr/>
          </p:nvCxnSpPr>
          <p:spPr>
            <a:xfrm>
              <a:off x="5542912" y="4282340"/>
              <a:ext cx="10202" cy="388378"/>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18" name="直線接點 117">
              <a:extLst>
                <a:ext uri="{FF2B5EF4-FFF2-40B4-BE49-F238E27FC236}">
                  <a16:creationId xmlns:a16="http://schemas.microsoft.com/office/drawing/2014/main" id="{19BDDB49-C5C7-456F-A43A-0A11301D3FBD}"/>
                </a:ext>
              </a:extLst>
            </p:cNvPr>
            <p:cNvCxnSpPr/>
            <p:nvPr/>
          </p:nvCxnSpPr>
          <p:spPr>
            <a:xfrm>
              <a:off x="5557432" y="4675025"/>
              <a:ext cx="882804" cy="746130"/>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grpSp>
        <p:nvGrpSpPr>
          <p:cNvPr id="119" name="群組 118">
            <a:extLst>
              <a:ext uri="{FF2B5EF4-FFF2-40B4-BE49-F238E27FC236}">
                <a16:creationId xmlns:a16="http://schemas.microsoft.com/office/drawing/2014/main" id="{6672DB0B-2B69-48B9-9A98-6FEE124E2FBF}"/>
              </a:ext>
            </a:extLst>
          </p:cNvPr>
          <p:cNvGrpSpPr/>
          <p:nvPr/>
        </p:nvGrpSpPr>
        <p:grpSpPr>
          <a:xfrm>
            <a:off x="5155714" y="4979930"/>
            <a:ext cx="2628193" cy="1480005"/>
            <a:chOff x="3631713" y="4553209"/>
            <a:chExt cx="2628193" cy="1480005"/>
          </a:xfrm>
        </p:grpSpPr>
        <p:cxnSp>
          <p:nvCxnSpPr>
            <p:cNvPr id="120" name="直線接點 119">
              <a:extLst>
                <a:ext uri="{FF2B5EF4-FFF2-40B4-BE49-F238E27FC236}">
                  <a16:creationId xmlns:a16="http://schemas.microsoft.com/office/drawing/2014/main" id="{880EB02E-8C79-4319-B61E-EEF84AB25803}"/>
                </a:ext>
              </a:extLst>
            </p:cNvPr>
            <p:cNvCxnSpPr/>
            <p:nvPr/>
          </p:nvCxnSpPr>
          <p:spPr>
            <a:xfrm>
              <a:off x="3948788" y="4922776"/>
              <a:ext cx="753982" cy="780691"/>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21" name="直線接點 120">
              <a:extLst>
                <a:ext uri="{FF2B5EF4-FFF2-40B4-BE49-F238E27FC236}">
                  <a16:creationId xmlns:a16="http://schemas.microsoft.com/office/drawing/2014/main" id="{A0371865-90DF-4296-A609-6A8934D02E38}"/>
                </a:ext>
              </a:extLst>
            </p:cNvPr>
            <p:cNvCxnSpPr/>
            <p:nvPr/>
          </p:nvCxnSpPr>
          <p:spPr>
            <a:xfrm flipV="1">
              <a:off x="3631713" y="4925628"/>
              <a:ext cx="269112" cy="658967"/>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22" name="直線接點 121">
              <a:extLst>
                <a:ext uri="{FF2B5EF4-FFF2-40B4-BE49-F238E27FC236}">
                  <a16:creationId xmlns:a16="http://schemas.microsoft.com/office/drawing/2014/main" id="{BDD7C4D3-B0FC-4E5B-8577-66DB2B519BD6}"/>
                </a:ext>
              </a:extLst>
            </p:cNvPr>
            <p:cNvCxnSpPr/>
            <p:nvPr/>
          </p:nvCxnSpPr>
          <p:spPr>
            <a:xfrm flipV="1">
              <a:off x="3924441" y="4619334"/>
              <a:ext cx="941206" cy="273559"/>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23" name="直線接點 122">
              <a:extLst>
                <a:ext uri="{FF2B5EF4-FFF2-40B4-BE49-F238E27FC236}">
                  <a16:creationId xmlns:a16="http://schemas.microsoft.com/office/drawing/2014/main" id="{DF05631D-63AD-4E87-93D4-8803347A7468}"/>
                </a:ext>
              </a:extLst>
            </p:cNvPr>
            <p:cNvCxnSpPr/>
            <p:nvPr/>
          </p:nvCxnSpPr>
          <p:spPr>
            <a:xfrm flipV="1">
              <a:off x="4645279" y="4672618"/>
              <a:ext cx="228805" cy="1042310"/>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24" name="直線接點 123">
              <a:extLst>
                <a:ext uri="{FF2B5EF4-FFF2-40B4-BE49-F238E27FC236}">
                  <a16:creationId xmlns:a16="http://schemas.microsoft.com/office/drawing/2014/main" id="{C3DA6D79-2227-40E0-8C67-EED0366F925E}"/>
                </a:ext>
              </a:extLst>
            </p:cNvPr>
            <p:cNvCxnSpPr/>
            <p:nvPr/>
          </p:nvCxnSpPr>
          <p:spPr>
            <a:xfrm>
              <a:off x="3664130" y="5557810"/>
              <a:ext cx="1014203" cy="107624"/>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25" name="直線接點 124">
              <a:extLst>
                <a:ext uri="{FF2B5EF4-FFF2-40B4-BE49-F238E27FC236}">
                  <a16:creationId xmlns:a16="http://schemas.microsoft.com/office/drawing/2014/main" id="{55FF98A2-650C-490F-8396-8BF78E70FCD4}"/>
                </a:ext>
              </a:extLst>
            </p:cNvPr>
            <p:cNvCxnSpPr/>
            <p:nvPr/>
          </p:nvCxnSpPr>
          <p:spPr>
            <a:xfrm flipH="1" flipV="1">
              <a:off x="4615021" y="5633672"/>
              <a:ext cx="750198" cy="392936"/>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26" name="直線接點 125">
              <a:extLst>
                <a:ext uri="{FF2B5EF4-FFF2-40B4-BE49-F238E27FC236}">
                  <a16:creationId xmlns:a16="http://schemas.microsoft.com/office/drawing/2014/main" id="{45A694B9-CB06-4DF7-95E2-48700E51E40B}"/>
                </a:ext>
              </a:extLst>
            </p:cNvPr>
            <p:cNvCxnSpPr/>
            <p:nvPr/>
          </p:nvCxnSpPr>
          <p:spPr>
            <a:xfrm flipH="1">
              <a:off x="5413046" y="5334239"/>
              <a:ext cx="137321" cy="698975"/>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27" name="直線接點 126">
              <a:extLst>
                <a:ext uri="{FF2B5EF4-FFF2-40B4-BE49-F238E27FC236}">
                  <a16:creationId xmlns:a16="http://schemas.microsoft.com/office/drawing/2014/main" id="{9CDF683C-53C3-420E-9AC4-7B89D5BF4142}"/>
                </a:ext>
              </a:extLst>
            </p:cNvPr>
            <p:cNvCxnSpPr/>
            <p:nvPr/>
          </p:nvCxnSpPr>
          <p:spPr>
            <a:xfrm flipV="1">
              <a:off x="4689088" y="5327308"/>
              <a:ext cx="940022" cy="322837"/>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28" name="直線接點 127">
              <a:extLst>
                <a:ext uri="{FF2B5EF4-FFF2-40B4-BE49-F238E27FC236}">
                  <a16:creationId xmlns:a16="http://schemas.microsoft.com/office/drawing/2014/main" id="{D0B7E3DC-1FA6-48E0-9941-A3C549C7D711}"/>
                </a:ext>
              </a:extLst>
            </p:cNvPr>
            <p:cNvCxnSpPr/>
            <p:nvPr/>
          </p:nvCxnSpPr>
          <p:spPr>
            <a:xfrm>
              <a:off x="4905333" y="4636466"/>
              <a:ext cx="705453" cy="792270"/>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29" name="直線接點 128">
              <a:extLst>
                <a:ext uri="{FF2B5EF4-FFF2-40B4-BE49-F238E27FC236}">
                  <a16:creationId xmlns:a16="http://schemas.microsoft.com/office/drawing/2014/main" id="{C93DB80E-5223-4235-9744-D5F89450BF62}"/>
                </a:ext>
              </a:extLst>
            </p:cNvPr>
            <p:cNvCxnSpPr/>
            <p:nvPr/>
          </p:nvCxnSpPr>
          <p:spPr>
            <a:xfrm flipV="1">
              <a:off x="4838065" y="4574939"/>
              <a:ext cx="1421841" cy="37352"/>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30" name="直線接點 129">
              <a:extLst>
                <a:ext uri="{FF2B5EF4-FFF2-40B4-BE49-F238E27FC236}">
                  <a16:creationId xmlns:a16="http://schemas.microsoft.com/office/drawing/2014/main" id="{8F64E31C-0914-4CF2-B20A-05C3F0755019}"/>
                </a:ext>
              </a:extLst>
            </p:cNvPr>
            <p:cNvCxnSpPr/>
            <p:nvPr/>
          </p:nvCxnSpPr>
          <p:spPr>
            <a:xfrm flipV="1">
              <a:off x="5521898" y="4553209"/>
              <a:ext cx="703019" cy="831795"/>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sp>
        <p:nvSpPr>
          <p:cNvPr id="2" name="投影片編號版面配置區 1">
            <a:extLst>
              <a:ext uri="{FF2B5EF4-FFF2-40B4-BE49-F238E27FC236}">
                <a16:creationId xmlns:a16="http://schemas.microsoft.com/office/drawing/2014/main" id="{7D2EDF89-D547-4F6B-AC77-D6D48513FC23}"/>
              </a:ext>
            </a:extLst>
          </p:cNvPr>
          <p:cNvSpPr>
            <a:spLocks noGrp="1"/>
          </p:cNvSpPr>
          <p:nvPr>
            <p:ph type="sldNum" sz="quarter" idx="12"/>
          </p:nvPr>
        </p:nvSpPr>
        <p:spPr/>
        <p:txBody>
          <a:bodyPr/>
          <a:lstStyle/>
          <a:p>
            <a:fld id="{59E0E74B-BC82-44BF-A0FE-CEF171C425CC}" type="slidenum">
              <a:rPr lang="zh-TW" altLang="en-US" smtClean="0"/>
              <a:t>119</a:t>
            </a:fld>
            <a:endParaRPr lang="zh-TW" altLang="en-US"/>
          </a:p>
        </p:txBody>
      </p:sp>
    </p:spTree>
    <p:extLst>
      <p:ext uri="{BB962C8B-B14F-4D97-AF65-F5344CB8AC3E}">
        <p14:creationId xmlns:p14="http://schemas.microsoft.com/office/powerpoint/2010/main" val="109817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3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300"/>
                                        <p:tgtEl>
                                          <p:spTgt spid="3">
                                            <p:txEl>
                                              <p:pRg st="1" end="1"/>
                                            </p:txEl>
                                          </p:spTgt>
                                        </p:tgtEl>
                                      </p:cBhvr>
                                    </p:animEffect>
                                  </p:childTnLst>
                                </p:cTn>
                              </p:par>
                              <p:par>
                                <p:cTn id="11" presetID="9" presetClass="emph" presetSubtype="0" nodeType="withEffect">
                                  <p:stCondLst>
                                    <p:cond delay="0"/>
                                  </p:stCondLst>
                                  <p:childTnLst>
                                    <p:set>
                                      <p:cBhvr rctx="PPT">
                                        <p:cTn id="12" dur="indefinite"/>
                                        <p:tgtEl>
                                          <p:spTgt spid="94"/>
                                        </p:tgtEl>
                                        <p:attrNameLst>
                                          <p:attrName>style.opacity</p:attrName>
                                        </p:attrNameLst>
                                      </p:cBhvr>
                                      <p:to>
                                        <p:strVal val="0.25"/>
                                      </p:to>
                                    </p:set>
                                    <p:animEffect filter="image" prLst="opacity: 0.25">
                                      <p:cBhvr rctx="IE">
                                        <p:cTn id="13" dur="indefinite"/>
                                        <p:tgtEl>
                                          <p:spTgt spid="9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300"/>
                                  </p:stCondLst>
                                  <p:childTnLst>
                                    <p:set>
                                      <p:cBhvr rctx="PPT">
                                        <p:cTn id="17" dur="indefinite"/>
                                        <p:tgtEl>
                                          <p:spTgt spid="107"/>
                                        </p:tgtEl>
                                        <p:attrNameLst>
                                          <p:attrName>style.opacity</p:attrName>
                                        </p:attrNameLst>
                                      </p:cBhvr>
                                      <p:to>
                                        <p:strVal val="0.1"/>
                                      </p:to>
                                    </p:set>
                                    <p:animEffect filter="image" prLst="opacity: 0.1">
                                      <p:cBhvr rctx="IE">
                                        <p:cTn id="18" dur="indefinite"/>
                                        <p:tgtEl>
                                          <p:spTgt spid="107"/>
                                        </p:tgtEl>
                                      </p:cBhvr>
                                    </p:animEffect>
                                  </p:childTnLst>
                                </p:cTn>
                              </p:par>
                              <p:par>
                                <p:cTn id="19" presetID="10" presetClass="exit" presetSubtype="0" fill="hold" nodeType="withEffect">
                                  <p:stCondLst>
                                    <p:cond delay="0"/>
                                  </p:stCondLst>
                                  <p:childTnLst>
                                    <p:animEffect transition="out" filter="fade">
                                      <p:cBhvr>
                                        <p:cTn id="20" dur="500"/>
                                        <p:tgtEl>
                                          <p:spTgt spid="94"/>
                                        </p:tgtEl>
                                      </p:cBhvr>
                                    </p:animEffect>
                                    <p:set>
                                      <p:cBhvr>
                                        <p:cTn id="21" dur="1" fill="hold">
                                          <p:stCondLst>
                                            <p:cond delay="499"/>
                                          </p:stCondLst>
                                        </p:cTn>
                                        <p:tgtEl>
                                          <p:spTgt spid="94"/>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fade">
                                      <p:cBhvr>
                                        <p:cTn id="24" dur="1000"/>
                                        <p:tgtEl>
                                          <p:spTgt spid="11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xit" presetSubtype="8" accel="100000" fill="hold" grpId="1" nodeType="clickEffect">
                                  <p:stCondLst>
                                    <p:cond delay="0"/>
                                  </p:stCondLst>
                                  <p:childTnLst>
                                    <p:anim calcmode="lin" valueType="num">
                                      <p:cBhvr additive="base">
                                        <p:cTn id="28" dur="300"/>
                                        <p:tgtEl>
                                          <p:spTgt spid="3">
                                            <p:txEl>
                                              <p:pRg st="0" end="0"/>
                                            </p:txEl>
                                          </p:spTgt>
                                        </p:tgtEl>
                                        <p:attrNameLst>
                                          <p:attrName>ppt_x</p:attrName>
                                        </p:attrNameLst>
                                      </p:cBhvr>
                                      <p:tavLst>
                                        <p:tav tm="0">
                                          <p:val>
                                            <p:strVal val="ppt_x"/>
                                          </p:val>
                                        </p:tav>
                                        <p:tav tm="100000">
                                          <p:val>
                                            <p:strVal val="0-ppt_w/2"/>
                                          </p:val>
                                        </p:tav>
                                      </p:tavLst>
                                    </p:anim>
                                    <p:anim calcmode="lin" valueType="num">
                                      <p:cBhvr additive="base">
                                        <p:cTn id="29" dur="300"/>
                                        <p:tgtEl>
                                          <p:spTgt spid="3">
                                            <p:txEl>
                                              <p:pRg st="0" end="0"/>
                                            </p:txEl>
                                          </p:spTgt>
                                        </p:tgtEl>
                                        <p:attrNameLst>
                                          <p:attrName>ppt_y</p:attrName>
                                        </p:attrNameLst>
                                      </p:cBhvr>
                                      <p:tavLst>
                                        <p:tav tm="0">
                                          <p:val>
                                            <p:strVal val="ppt_y"/>
                                          </p:val>
                                        </p:tav>
                                        <p:tav tm="100000">
                                          <p:val>
                                            <p:strVal val="ppt_y"/>
                                          </p:val>
                                        </p:tav>
                                      </p:tavLst>
                                    </p:anim>
                                    <p:set>
                                      <p:cBhvr>
                                        <p:cTn id="30" dur="1" fill="hold">
                                          <p:stCondLst>
                                            <p:cond delay="299"/>
                                          </p:stCondLst>
                                        </p:cTn>
                                        <p:tgtEl>
                                          <p:spTgt spid="3">
                                            <p:txEl>
                                              <p:pRg st="0" end="0"/>
                                            </p:txEl>
                                          </p:spTgt>
                                        </p:tgtEl>
                                        <p:attrNameLst>
                                          <p:attrName>style.visibility</p:attrName>
                                        </p:attrNameLst>
                                      </p:cBhvr>
                                      <p:to>
                                        <p:strVal val="hidden"/>
                                      </p:to>
                                    </p:set>
                                  </p:childTnLst>
                                </p:cTn>
                              </p:par>
                              <p:par>
                                <p:cTn id="31" presetID="2" presetClass="exit" presetSubtype="8" accel="100000" fill="hold" grpId="1" nodeType="withEffect">
                                  <p:stCondLst>
                                    <p:cond delay="200"/>
                                  </p:stCondLst>
                                  <p:childTnLst>
                                    <p:anim calcmode="lin" valueType="num">
                                      <p:cBhvr additive="base">
                                        <p:cTn id="32" dur="300"/>
                                        <p:tgtEl>
                                          <p:spTgt spid="3">
                                            <p:txEl>
                                              <p:pRg st="1" end="1"/>
                                            </p:txEl>
                                          </p:spTgt>
                                        </p:tgtEl>
                                        <p:attrNameLst>
                                          <p:attrName>ppt_x</p:attrName>
                                        </p:attrNameLst>
                                      </p:cBhvr>
                                      <p:tavLst>
                                        <p:tav tm="0">
                                          <p:val>
                                            <p:strVal val="ppt_x"/>
                                          </p:val>
                                        </p:tav>
                                        <p:tav tm="100000">
                                          <p:val>
                                            <p:strVal val="0-ppt_w/2"/>
                                          </p:val>
                                        </p:tav>
                                      </p:tavLst>
                                    </p:anim>
                                    <p:anim calcmode="lin" valueType="num">
                                      <p:cBhvr additive="base">
                                        <p:cTn id="33" dur="300"/>
                                        <p:tgtEl>
                                          <p:spTgt spid="3">
                                            <p:txEl>
                                              <p:pRg st="1" end="1"/>
                                            </p:txEl>
                                          </p:spTgt>
                                        </p:tgtEl>
                                        <p:attrNameLst>
                                          <p:attrName>ppt_y</p:attrName>
                                        </p:attrNameLst>
                                      </p:cBhvr>
                                      <p:tavLst>
                                        <p:tav tm="0">
                                          <p:val>
                                            <p:strVal val="ppt_y"/>
                                          </p:val>
                                        </p:tav>
                                        <p:tav tm="100000">
                                          <p:val>
                                            <p:strVal val="ppt_y"/>
                                          </p:val>
                                        </p:tav>
                                      </p:tavLst>
                                    </p:anim>
                                    <p:set>
                                      <p:cBhvr>
                                        <p:cTn id="34" dur="1" fill="hold">
                                          <p:stCondLst>
                                            <p:cond delay="2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Characterizing Texture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589212" y="2133600"/>
            <a:ext cx="8915400" cy="6187440"/>
          </a:xfrm>
        </p:spPr>
        <p:txBody>
          <a:bodyPr>
            <a:normAutofit/>
          </a:bodyPr>
          <a:lstStyle/>
          <a:p>
            <a:r>
              <a:rPr lang="en-US" altLang="zh-TW" sz="3200" dirty="0">
                <a:latin typeface="Times New Roman" panose="02020603050405020304" pitchFamily="18" charset="0"/>
                <a:cs typeface="Times New Roman" panose="02020603050405020304" pitchFamily="18" charset="0"/>
              </a:rPr>
              <a:t>An image texture is described by </a:t>
            </a:r>
          </a:p>
          <a:p>
            <a:pPr lvl="1"/>
            <a:r>
              <a:rPr lang="en-US" altLang="zh-TW" sz="2800" dirty="0">
                <a:latin typeface="Times New Roman" panose="02020603050405020304" pitchFamily="18" charset="0"/>
                <a:cs typeface="Times New Roman" panose="02020603050405020304" pitchFamily="18" charset="0"/>
              </a:rPr>
              <a:t>types of its primitives</a:t>
            </a:r>
          </a:p>
          <a:p>
            <a:pPr lvl="1"/>
            <a:r>
              <a:rPr lang="en-US" altLang="zh-TW" sz="2800" dirty="0">
                <a:latin typeface="Times New Roman" panose="02020603050405020304" pitchFamily="18" charset="0"/>
                <a:cs typeface="Times New Roman" panose="02020603050405020304" pitchFamily="18" charset="0"/>
              </a:rPr>
              <a:t>number of its primitives</a:t>
            </a:r>
          </a:p>
          <a:p>
            <a:pPr lvl="1"/>
            <a:r>
              <a:rPr lang="en-US" altLang="zh-TW" sz="2800" dirty="0">
                <a:latin typeface="Times New Roman" panose="02020603050405020304" pitchFamily="18" charset="0"/>
                <a:cs typeface="Times New Roman" panose="02020603050405020304" pitchFamily="18" charset="0"/>
              </a:rPr>
              <a:t>their spatial organization or layout. </a:t>
            </a:r>
            <a:endParaRPr lang="en-US" altLang="zh-TW" sz="8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Image texture can be qualitatively evaluated as some properties.</a:t>
            </a:r>
          </a:p>
        </p:txBody>
      </p:sp>
      <p:pic>
        <p:nvPicPr>
          <p:cNvPr id="8" name="圖片 10"/>
          <p:cNvPicPr>
            <a:picLocks noChangeAspect="1"/>
          </p:cNvPicPr>
          <p:nvPr/>
        </p:nvPicPr>
        <p:blipFill rotWithShape="1">
          <a:blip r:embed="rId3"/>
          <a:srcRect l="69369" t="2092" r="2346" b="68879"/>
          <a:stretch/>
        </p:blipFill>
        <p:spPr>
          <a:xfrm>
            <a:off x="2152650" y="5195456"/>
            <a:ext cx="2370859" cy="1443304"/>
          </a:xfrm>
          <a:prstGeom prst="rect">
            <a:avLst/>
          </a:prstGeom>
        </p:spPr>
      </p:pic>
      <p:pic>
        <p:nvPicPr>
          <p:cNvPr id="9" name="圖片 12"/>
          <p:cNvPicPr>
            <a:picLocks noChangeAspect="1"/>
          </p:cNvPicPr>
          <p:nvPr/>
        </p:nvPicPr>
        <p:blipFill rotWithShape="1">
          <a:blip r:embed="rId3"/>
          <a:srcRect l="69524" t="34827" r="2191" b="43857"/>
          <a:stretch/>
        </p:blipFill>
        <p:spPr>
          <a:xfrm>
            <a:off x="5013613" y="5514109"/>
            <a:ext cx="2370859" cy="1059873"/>
          </a:xfrm>
          <a:prstGeom prst="rect">
            <a:avLst/>
          </a:prstGeom>
        </p:spPr>
      </p:pic>
      <p:pic>
        <p:nvPicPr>
          <p:cNvPr id="11" name="圖片 14"/>
          <p:cNvPicPr>
            <a:picLocks noChangeAspect="1"/>
          </p:cNvPicPr>
          <p:nvPr/>
        </p:nvPicPr>
        <p:blipFill rotWithShape="1">
          <a:blip r:embed="rId3"/>
          <a:srcRect l="69348" t="60000" r="2367" b="3587"/>
          <a:stretch/>
        </p:blipFill>
        <p:spPr>
          <a:xfrm>
            <a:off x="7846868" y="4828309"/>
            <a:ext cx="2370859" cy="1810450"/>
          </a:xfrm>
          <a:prstGeom prst="rect">
            <a:avLst/>
          </a:prstGeom>
        </p:spPr>
      </p:pic>
      <p:sp>
        <p:nvSpPr>
          <p:cNvPr id="4" name="投影片編號版面配置區 3">
            <a:extLst>
              <a:ext uri="{FF2B5EF4-FFF2-40B4-BE49-F238E27FC236}">
                <a16:creationId xmlns:a16="http://schemas.microsoft.com/office/drawing/2014/main" id="{781E60BB-D90C-43E0-AC4B-01BE126B60E7}"/>
              </a:ext>
            </a:extLst>
          </p:cNvPr>
          <p:cNvSpPr>
            <a:spLocks noGrp="1"/>
          </p:cNvSpPr>
          <p:nvPr>
            <p:ph type="sldNum" sz="quarter" idx="12"/>
          </p:nvPr>
        </p:nvSpPr>
        <p:spPr/>
        <p:txBody>
          <a:bodyPr/>
          <a:lstStyle/>
          <a:p>
            <a:fld id="{59E0E74B-BC82-44BF-A0FE-CEF171C425CC}" type="slidenum">
              <a:rPr lang="zh-TW" altLang="en-US" smtClean="0"/>
              <a:t>12</a:t>
            </a:fld>
            <a:endParaRPr lang="zh-TW" altLang="en-US"/>
          </a:p>
        </p:txBody>
      </p:sp>
    </p:spTree>
    <p:extLst>
      <p:ext uri="{BB962C8B-B14F-4D97-AF65-F5344CB8AC3E}">
        <p14:creationId xmlns:p14="http://schemas.microsoft.com/office/powerpoint/2010/main" val="17417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3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3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3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3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300"/>
                                        <p:tgtEl>
                                          <p:spTgt spid="8"/>
                                        </p:tgtEl>
                                      </p:cBhvr>
                                    </p:animEffect>
                                  </p:childTnLst>
                                </p:cTn>
                              </p:par>
                              <p:par>
                                <p:cTn id="22" presetID="10" presetClass="entr" presetSubtype="0" fill="hold" nodeType="withEffect">
                                  <p:stCondLst>
                                    <p:cond delay="2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300"/>
                                        <p:tgtEl>
                                          <p:spTgt spid="9"/>
                                        </p:tgtEl>
                                      </p:cBhvr>
                                    </p:animEffect>
                                  </p:childTnLst>
                                </p:cTn>
                              </p:par>
                              <p:par>
                                <p:cTn id="25" presetID="10" presetClass="entr" presetSubtype="0" fill="hold" nodeType="withEffect">
                                  <p:stCondLst>
                                    <p:cond delay="4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3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8"/>
                                        </p:tgtEl>
                                        <p:attrNameLst>
                                          <p:attrName>ppt_x</p:attrName>
                                        </p:attrNameLst>
                                      </p:cBhvr>
                                      <p:tavLst>
                                        <p:tav tm="0">
                                          <p:val>
                                            <p:strVal val="ppt_x"/>
                                          </p:val>
                                        </p:tav>
                                        <p:tav tm="100000">
                                          <p:val>
                                            <p:strVal val="ppt_x"/>
                                          </p:val>
                                        </p:tav>
                                      </p:tavLst>
                                    </p:anim>
                                    <p:anim calcmode="lin" valueType="num">
                                      <p:cBhvr additive="base">
                                        <p:cTn id="32" dur="500"/>
                                        <p:tgtEl>
                                          <p:spTgt spid="8"/>
                                        </p:tgtEl>
                                        <p:attrNameLst>
                                          <p:attrName>ppt_y</p:attrName>
                                        </p:attrNameLst>
                                      </p:cBhvr>
                                      <p:tavLst>
                                        <p:tav tm="0">
                                          <p:val>
                                            <p:strVal val="ppt_y"/>
                                          </p:val>
                                        </p:tav>
                                        <p:tav tm="100000">
                                          <p:val>
                                            <p:strVal val="1+ppt_h/2"/>
                                          </p:val>
                                        </p:tav>
                                      </p:tavLst>
                                    </p:anim>
                                    <p:set>
                                      <p:cBhvr>
                                        <p:cTn id="33" dur="1" fill="hold">
                                          <p:stCondLst>
                                            <p:cond delay="499"/>
                                          </p:stCondLst>
                                        </p:cTn>
                                        <p:tgtEl>
                                          <p:spTgt spid="8"/>
                                        </p:tgtEl>
                                        <p:attrNameLst>
                                          <p:attrName>style.visibility</p:attrName>
                                        </p:attrNameLst>
                                      </p:cBhvr>
                                      <p:to>
                                        <p:strVal val="hidden"/>
                                      </p:to>
                                    </p:set>
                                  </p:childTnLst>
                                </p:cTn>
                              </p:par>
                              <p:par>
                                <p:cTn id="34" presetID="2" presetClass="exit" presetSubtype="4" fill="hold" nodeType="withEffect">
                                  <p:stCondLst>
                                    <p:cond delay="0"/>
                                  </p:stCondLst>
                                  <p:childTnLst>
                                    <p:anim calcmode="lin" valueType="num">
                                      <p:cBhvr additive="base">
                                        <p:cTn id="35" dur="500"/>
                                        <p:tgtEl>
                                          <p:spTgt spid="9"/>
                                        </p:tgtEl>
                                        <p:attrNameLst>
                                          <p:attrName>ppt_x</p:attrName>
                                        </p:attrNameLst>
                                      </p:cBhvr>
                                      <p:tavLst>
                                        <p:tav tm="0">
                                          <p:val>
                                            <p:strVal val="ppt_x"/>
                                          </p:val>
                                        </p:tav>
                                        <p:tav tm="100000">
                                          <p:val>
                                            <p:strVal val="ppt_x"/>
                                          </p:val>
                                        </p:tav>
                                      </p:tavLst>
                                    </p:anim>
                                    <p:anim calcmode="lin" valueType="num">
                                      <p:cBhvr additive="base">
                                        <p:cTn id="36" dur="500"/>
                                        <p:tgtEl>
                                          <p:spTgt spid="9"/>
                                        </p:tgtEl>
                                        <p:attrNameLst>
                                          <p:attrName>ppt_y</p:attrName>
                                        </p:attrNameLst>
                                      </p:cBhvr>
                                      <p:tavLst>
                                        <p:tav tm="0">
                                          <p:val>
                                            <p:strVal val="ppt_y"/>
                                          </p:val>
                                        </p:tav>
                                        <p:tav tm="100000">
                                          <p:val>
                                            <p:strVal val="1+ppt_h/2"/>
                                          </p:val>
                                        </p:tav>
                                      </p:tavLst>
                                    </p:anim>
                                    <p:set>
                                      <p:cBhvr>
                                        <p:cTn id="37" dur="1" fill="hold">
                                          <p:stCondLst>
                                            <p:cond delay="499"/>
                                          </p:stCondLst>
                                        </p:cTn>
                                        <p:tgtEl>
                                          <p:spTgt spid="9"/>
                                        </p:tgtEl>
                                        <p:attrNameLst>
                                          <p:attrName>style.visibility</p:attrName>
                                        </p:attrNameLst>
                                      </p:cBhvr>
                                      <p:to>
                                        <p:strVal val="hidden"/>
                                      </p:to>
                                    </p:set>
                                  </p:childTnLst>
                                </p:cTn>
                              </p:par>
                              <p:par>
                                <p:cTn id="38" presetID="2" presetClass="exit" presetSubtype="4" fill="hold" nodeType="withEffect">
                                  <p:stCondLst>
                                    <p:cond delay="0"/>
                                  </p:stCondLst>
                                  <p:childTnLst>
                                    <p:anim calcmode="lin" valueType="num">
                                      <p:cBhvr additive="base">
                                        <p:cTn id="39" dur="500"/>
                                        <p:tgtEl>
                                          <p:spTgt spid="11"/>
                                        </p:tgtEl>
                                        <p:attrNameLst>
                                          <p:attrName>ppt_x</p:attrName>
                                        </p:attrNameLst>
                                      </p:cBhvr>
                                      <p:tavLst>
                                        <p:tav tm="0">
                                          <p:val>
                                            <p:strVal val="ppt_x"/>
                                          </p:val>
                                        </p:tav>
                                        <p:tav tm="100000">
                                          <p:val>
                                            <p:strVal val="ppt_x"/>
                                          </p:val>
                                        </p:tav>
                                      </p:tavLst>
                                    </p:anim>
                                    <p:anim calcmode="lin" valueType="num">
                                      <p:cBhvr additive="base">
                                        <p:cTn id="40" dur="500"/>
                                        <p:tgtEl>
                                          <p:spTgt spid="11"/>
                                        </p:tgtEl>
                                        <p:attrNameLst>
                                          <p:attrName>ppt_y</p:attrName>
                                        </p:attrNameLst>
                                      </p:cBhvr>
                                      <p:tavLst>
                                        <p:tav tm="0">
                                          <p:val>
                                            <p:strVal val="ppt_y"/>
                                          </p:val>
                                        </p:tav>
                                        <p:tav tm="100000">
                                          <p:val>
                                            <p:strVal val="1+ppt_h/2"/>
                                          </p:val>
                                        </p:tav>
                                      </p:tavLst>
                                    </p:anim>
                                    <p:set>
                                      <p:cBhvr>
                                        <p:cTn id="41" dur="1" fill="hold">
                                          <p:stCondLst>
                                            <p:cond delay="499"/>
                                          </p:stCondLst>
                                        </p:cTn>
                                        <p:tgtEl>
                                          <p:spTgt spid="1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wipe(left)">
                                      <p:cBhvr>
                                        <p:cTn id="46" dur="3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128">
            <a:extLst>
              <a:ext uri="{FF2B5EF4-FFF2-40B4-BE49-F238E27FC236}">
                <a16:creationId xmlns:a16="http://schemas.microsoft.com/office/drawing/2014/main" id="{E399F87E-02EE-9CF0-2B1C-BDED2DD94642}"/>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2" name="橢圓 221"/>
          <p:cNvSpPr/>
          <p:nvPr/>
        </p:nvSpPr>
        <p:spPr>
          <a:xfrm>
            <a:off x="7636274" y="2597626"/>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3" name="橢圓 222"/>
          <p:cNvSpPr/>
          <p:nvPr/>
        </p:nvSpPr>
        <p:spPr>
          <a:xfrm>
            <a:off x="8084607" y="2597625"/>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7590188"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3" name="圓角矩形圖說文字 142"/>
          <p:cNvSpPr/>
          <p:nvPr/>
        </p:nvSpPr>
        <p:spPr>
          <a:xfrm>
            <a:off x="7290540" y="1995514"/>
            <a:ext cx="2376952" cy="334613"/>
          </a:xfrm>
          <a:prstGeom prst="wedgeRoundRectCallout">
            <a:avLst>
              <a:gd name="adj1" fmla="val -33407"/>
              <a:gd name="adj2" fmla="val 85258"/>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Random Mosaic Model</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46" name="圓角矩形圖說文字 145"/>
          <p:cNvSpPr/>
          <p:nvPr/>
        </p:nvSpPr>
        <p:spPr>
          <a:xfrm>
            <a:off x="7779318" y="1684026"/>
            <a:ext cx="2129928" cy="649816"/>
          </a:xfrm>
          <a:prstGeom prst="wedgeRoundRectCallout">
            <a:avLst>
              <a:gd name="adj1" fmla="val -33407"/>
              <a:gd name="adj2" fmla="val 68397"/>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Structural Approach to Texture Model</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圓角矩形 129">
            <a:extLst>
              <a:ext uri="{FF2B5EF4-FFF2-40B4-BE49-F238E27FC236}">
                <a16:creationId xmlns:a16="http://schemas.microsoft.com/office/drawing/2014/main" id="{1F2A6A5C-9436-66D1-B433-6F176F124D37}"/>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6" name="圓角矩形 127">
            <a:extLst>
              <a:ext uri="{FF2B5EF4-FFF2-40B4-BE49-F238E27FC236}">
                <a16:creationId xmlns:a16="http://schemas.microsoft.com/office/drawing/2014/main" id="{1C8D2DFA-3025-6D51-7412-E5CB8D4595DE}"/>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sp>
        <p:nvSpPr>
          <p:cNvPr id="2" name="投影片編號版面配置區 1">
            <a:extLst>
              <a:ext uri="{FF2B5EF4-FFF2-40B4-BE49-F238E27FC236}">
                <a16:creationId xmlns:a16="http://schemas.microsoft.com/office/drawing/2014/main" id="{F64EE99A-CD17-4731-8F9B-7370B5F5535D}"/>
              </a:ext>
            </a:extLst>
          </p:cNvPr>
          <p:cNvSpPr>
            <a:spLocks noGrp="1"/>
          </p:cNvSpPr>
          <p:nvPr>
            <p:ph type="sldNum" sz="quarter" idx="12"/>
          </p:nvPr>
        </p:nvSpPr>
        <p:spPr/>
        <p:txBody>
          <a:bodyPr/>
          <a:lstStyle/>
          <a:p>
            <a:fld id="{59E0E74B-BC82-44BF-A0FE-CEF171C425CC}" type="slidenum">
              <a:rPr lang="zh-TW" altLang="en-US" smtClean="0"/>
              <a:t>120</a:t>
            </a:fld>
            <a:endParaRPr lang="zh-TW" altLang="en-US"/>
          </a:p>
        </p:txBody>
      </p:sp>
    </p:spTree>
    <p:extLst>
      <p:ext uri="{BB962C8B-B14F-4D97-AF65-F5344CB8AC3E}">
        <p14:creationId xmlns:p14="http://schemas.microsoft.com/office/powerpoint/2010/main" val="263383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37" presetClass="entr" presetSubtype="0" fill="hold" grpId="1"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anim calcmode="lin" valueType="num">
                                      <p:cBhvr>
                                        <p:cTn id="20" dur="1000" fill="hold"/>
                                        <p:tgtEl>
                                          <p:spTgt spid="153"/>
                                        </p:tgtEl>
                                        <p:attrNameLst>
                                          <p:attrName>ppt_x</p:attrName>
                                        </p:attrNameLst>
                                      </p:cBhvr>
                                      <p:tavLst>
                                        <p:tav tm="0">
                                          <p:val>
                                            <p:strVal val="#ppt_x"/>
                                          </p:val>
                                        </p:tav>
                                        <p:tav tm="100000">
                                          <p:val>
                                            <p:strVal val="#ppt_x"/>
                                          </p:val>
                                        </p:tav>
                                      </p:tavLst>
                                    </p:anim>
                                    <p:anim calcmode="lin" valueType="num">
                                      <p:cBhvr>
                                        <p:cTn id="21" dur="900" decel="100000" fill="hold"/>
                                        <p:tgtEl>
                                          <p:spTgt spid="15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23" presetID="41" presetClass="entr" presetSubtype="0" fill="hold" grpId="0" nodeType="withEffect">
                                  <p:stCondLst>
                                    <p:cond delay="0"/>
                                  </p:stCondLst>
                                  <p:childTnLst>
                                    <p:set>
                                      <p:cBhvr>
                                        <p:cTn id="24" dur="1" fill="hold">
                                          <p:stCondLst>
                                            <p:cond delay="0"/>
                                          </p:stCondLst>
                                        </p:cTn>
                                        <p:tgtEl>
                                          <p:spTgt spid="143"/>
                                        </p:tgtEl>
                                        <p:attrNameLst>
                                          <p:attrName>style.visibility</p:attrName>
                                        </p:attrNameLst>
                                      </p:cBhvr>
                                      <p:to>
                                        <p:strVal val="visible"/>
                                      </p:to>
                                    </p:set>
                                    <p:anim calcmode="lin" valueType="num">
                                      <p:cBhvr>
                                        <p:cTn id="25" dur="300" fill="hold"/>
                                        <p:tgtEl>
                                          <p:spTgt spid="143"/>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3"/>
                                        </p:tgtEl>
                                        <p:attrNameLst>
                                          <p:attrName>ppt_y</p:attrName>
                                        </p:attrNameLst>
                                      </p:cBhvr>
                                      <p:tavLst>
                                        <p:tav tm="0">
                                          <p:val>
                                            <p:strVal val="#ppt_y"/>
                                          </p:val>
                                        </p:tav>
                                        <p:tav tm="100000">
                                          <p:val>
                                            <p:strVal val="#ppt_y"/>
                                          </p:val>
                                        </p:tav>
                                      </p:tavLst>
                                    </p:anim>
                                    <p:anim calcmode="lin" valueType="num">
                                      <p:cBhvr>
                                        <p:cTn id="27" dur="300" fill="hold"/>
                                        <p:tgtEl>
                                          <p:spTgt spid="143"/>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3"/>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2"/>
                                        </p:tgtEl>
                                        <p:attrNameLst>
                                          <p:attrName>style.visibility</p:attrName>
                                        </p:attrNameLst>
                                      </p:cBhvr>
                                      <p:to>
                                        <p:strVal val="visible"/>
                                      </p:to>
                                    </p:set>
                                    <p:animEffect transition="in" filter="fade">
                                      <p:cBhvr>
                                        <p:cTn id="32" dur="300"/>
                                        <p:tgtEl>
                                          <p:spTgt spid="222"/>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3"/>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3"/>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3"/>
                                        </p:tgtEl>
                                        <p:attrNameLst>
                                          <p:attrName>ppt_y</p:attrName>
                                        </p:attrNameLst>
                                      </p:cBhvr>
                                      <p:tavLst>
                                        <p:tav tm="0">
                                          <p:val>
                                            <p:strVal val="ppt_y"/>
                                          </p:val>
                                        </p:tav>
                                        <p:tav tm="100000">
                                          <p:val>
                                            <p:strVal val="ppt_y"/>
                                          </p:val>
                                        </p:tav>
                                      </p:tavLst>
                                    </p:anim>
                                    <p:anim calcmode="lin" valueType="num">
                                      <p:cBhvr>
                                        <p:cTn id="41" dur="200"/>
                                        <p:tgtEl>
                                          <p:spTgt spid="143"/>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3"/>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3"/>
                                        </p:tgtEl>
                                      </p:cBhvr>
                                    </p:animEffect>
                                    <p:set>
                                      <p:cBhvr>
                                        <p:cTn id="44" dur="1" fill="hold">
                                          <p:stCondLst>
                                            <p:cond delay="199"/>
                                          </p:stCondLst>
                                        </p:cTn>
                                        <p:tgtEl>
                                          <p:spTgt spid="143"/>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22"/>
                                        </p:tgtEl>
                                      </p:cBhvr>
                                    </p:animEffect>
                                    <p:set>
                                      <p:cBhvr>
                                        <p:cTn id="47" dur="1" fill="hold">
                                          <p:stCondLst>
                                            <p:cond delay="299"/>
                                          </p:stCondLst>
                                        </p:cTn>
                                        <p:tgtEl>
                                          <p:spTgt spid="222"/>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068 -2.59259E-6 L 0.03685 0.00023 " pathEditMode="relative" rAng="0" ptsTypes="AA">
                                      <p:cBhvr>
                                        <p:cTn id="49" dur="700" fill="hold"/>
                                        <p:tgtEl>
                                          <p:spTgt spid="153"/>
                                        </p:tgtEl>
                                        <p:attrNameLst>
                                          <p:attrName>ppt_x</p:attrName>
                                          <p:attrName>ppt_y</p:attrName>
                                        </p:attrNameLst>
                                      </p:cBhvr>
                                      <p:rCtr x="2370"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6"/>
                                        </p:tgtEl>
                                        <p:attrNameLst>
                                          <p:attrName>style.visibility</p:attrName>
                                        </p:attrNameLst>
                                      </p:cBhvr>
                                      <p:to>
                                        <p:strVal val="visible"/>
                                      </p:to>
                                    </p:set>
                                    <p:anim calcmode="lin" valueType="num">
                                      <p:cBhvr>
                                        <p:cTn id="53"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6"/>
                                        </p:tgtEl>
                                        <p:attrNameLst>
                                          <p:attrName>ppt_y</p:attrName>
                                        </p:attrNameLst>
                                      </p:cBhvr>
                                      <p:tavLst>
                                        <p:tav tm="0">
                                          <p:val>
                                            <p:strVal val="#ppt_y"/>
                                          </p:val>
                                        </p:tav>
                                        <p:tav tm="100000">
                                          <p:val>
                                            <p:strVal val="#ppt_y"/>
                                          </p:val>
                                        </p:tav>
                                      </p:tavLst>
                                    </p:anim>
                                    <p:anim calcmode="lin" valueType="num">
                                      <p:cBhvr>
                                        <p:cTn id="55"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3"/>
                                        </p:tgtEl>
                                        <p:attrNameLst>
                                          <p:attrName>style.visibility</p:attrName>
                                        </p:attrNameLst>
                                      </p:cBhvr>
                                      <p:to>
                                        <p:strVal val="visible"/>
                                      </p:to>
                                    </p:set>
                                    <p:animEffect transition="in" filter="fade">
                                      <p:cBhvr>
                                        <p:cTn id="60" dur="300"/>
                                        <p:tgtEl>
                                          <p:spTgt spid="223"/>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6"/>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6"/>
                                        </p:tgtEl>
                                        <p:attrNameLst>
                                          <p:attrName>ppt_y</p:attrName>
                                        </p:attrNameLst>
                                      </p:cBhvr>
                                      <p:tavLst>
                                        <p:tav tm="0">
                                          <p:val>
                                            <p:strVal val="ppt_y"/>
                                          </p:val>
                                        </p:tav>
                                        <p:tav tm="100000">
                                          <p:val>
                                            <p:strVal val="ppt_y"/>
                                          </p:val>
                                        </p:tav>
                                      </p:tavLst>
                                    </p:anim>
                                    <p:anim calcmode="lin" valueType="num">
                                      <p:cBhvr>
                                        <p:cTn id="69" dur="200"/>
                                        <p:tgtEl>
                                          <p:spTgt spid="146"/>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6"/>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6"/>
                                        </p:tgtEl>
                                      </p:cBhvr>
                                    </p:animEffect>
                                    <p:set>
                                      <p:cBhvr>
                                        <p:cTn id="72" dur="1" fill="hold">
                                          <p:stCondLst>
                                            <p:cond delay="199"/>
                                          </p:stCondLst>
                                        </p:cTn>
                                        <p:tgtEl>
                                          <p:spTgt spid="146"/>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23"/>
                                        </p:tgtEl>
                                      </p:cBhvr>
                                    </p:animEffect>
                                    <p:set>
                                      <p:cBhvr>
                                        <p:cTn id="75" dur="1" fill="hold">
                                          <p:stCondLst>
                                            <p:cond delay="299"/>
                                          </p:stCondLst>
                                        </p:cTn>
                                        <p:tgtEl>
                                          <p:spTgt spid="223"/>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22" grpId="0" animBg="1"/>
      <p:bldP spid="222" grpId="1" animBg="1"/>
      <p:bldP spid="223" grpId="0" animBg="1"/>
      <p:bldP spid="223" grpId="1" animBg="1"/>
      <p:bldP spid="153" grpId="0" animBg="1"/>
      <p:bldP spid="153" grpId="1" animBg="1"/>
      <p:bldP spid="153" grpId="2" animBg="1"/>
      <p:bldP spid="143" grpId="0" animBg="1"/>
      <p:bldP spid="143" grpId="1" animBg="1"/>
      <p:bldP spid="143" grpId="2" animBg="1"/>
      <p:bldP spid="146" grpId="0" animBg="1"/>
      <p:bldP spid="146" grpId="1" animBg="1"/>
      <p:bldP spid="146" grpId="2" animBg="1"/>
      <p:bldP spid="3" grpId="0" animBg="1"/>
      <p:bldP spid="3" grpId="1" animBg="1"/>
      <p:bldP spid="6" grpId="0" animBg="1"/>
      <p:bldP spid="6" grpId="1"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Structural Approaches to Texture Models</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numCol="1">
            <a:normAutofit/>
          </a:bodyPr>
          <a:lstStyle/>
          <a:p>
            <a:r>
              <a:rPr lang="en-US" altLang="zh-TW" sz="3200" dirty="0">
                <a:latin typeface="Times New Roman" panose="02020603050405020304" pitchFamily="18" charset="0"/>
                <a:cs typeface="Times New Roman" panose="02020603050405020304" pitchFamily="18" charset="0"/>
              </a:rPr>
              <a:t>Pure structural models: </a:t>
            </a:r>
          </a:p>
          <a:p>
            <a:pPr marL="783000" lvl="1" indent="-4572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primitive in regular repetitive spatial arrangements. </a:t>
            </a:r>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To describe the texture, describe the primitive and the placement rules</a:t>
            </a:r>
            <a:endParaRPr lang="en-US" altLang="zh-TW" dirty="0">
              <a:latin typeface="Times New Roman" panose="02020603050405020304" pitchFamily="18" charset="0"/>
              <a:cs typeface="Times New Roman" panose="02020603050405020304" pitchFamily="18" charset="0"/>
            </a:endParaRPr>
          </a:p>
        </p:txBody>
      </p:sp>
      <p:pic>
        <p:nvPicPr>
          <p:cNvPr id="10" name="Picture 4" descr="D95"/>
          <p:cNvPicPr>
            <a:picLocks noChangeAspect="1" noChangeArrowheads="1"/>
          </p:cNvPicPr>
          <p:nvPr/>
        </p:nvPicPr>
        <p:blipFill rotWithShape="1">
          <a:blip r:embed="rId3">
            <a:extLst>
              <a:ext uri="{28A0092B-C50C-407E-A947-70E740481C1C}">
                <a14:useLocalDpi xmlns:a14="http://schemas.microsoft.com/office/drawing/2010/main" val="0"/>
              </a:ext>
            </a:extLst>
          </a:blip>
          <a:srcRect t="15356"/>
          <a:stretch/>
        </p:blipFill>
        <p:spPr bwMode="auto">
          <a:xfrm>
            <a:off x="6629399" y="4265759"/>
            <a:ext cx="3664937" cy="2223188"/>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a:extLst>
              <a:ext uri="{FF2B5EF4-FFF2-40B4-BE49-F238E27FC236}">
                <a16:creationId xmlns:a16="http://schemas.microsoft.com/office/drawing/2014/main" id="{76A10A12-76CA-44F5-9248-D86569CA566C}"/>
              </a:ext>
            </a:extLst>
          </p:cNvPr>
          <p:cNvSpPr>
            <a:spLocks noGrp="1"/>
          </p:cNvSpPr>
          <p:nvPr>
            <p:ph type="sldNum" sz="quarter" idx="12"/>
          </p:nvPr>
        </p:nvSpPr>
        <p:spPr/>
        <p:txBody>
          <a:bodyPr/>
          <a:lstStyle/>
          <a:p>
            <a:fld id="{59E0E74B-BC82-44BF-A0FE-CEF171C425CC}" type="slidenum">
              <a:rPr lang="zh-TW" altLang="en-US" smtClean="0"/>
              <a:t>121</a:t>
            </a:fld>
            <a:endParaRPr lang="zh-TW" altLang="en-US"/>
          </a:p>
        </p:txBody>
      </p:sp>
    </p:spTree>
    <p:extLst>
      <p:ext uri="{BB962C8B-B14F-4D97-AF65-F5344CB8AC3E}">
        <p14:creationId xmlns:p14="http://schemas.microsoft.com/office/powerpoint/2010/main" val="36968477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Structural Approaches to Texture Models</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81D512BA-471B-4ECC-A061-0213ADAA1063}"/>
              </a:ext>
            </a:extLst>
          </p:cNvPr>
          <p:cNvSpPr>
            <a:spLocks noGrp="1"/>
          </p:cNvSpPr>
          <p:nvPr>
            <p:ph idx="1"/>
          </p:nvPr>
        </p:nvSpPr>
        <p:spPr/>
        <p:txBody>
          <a:bodyPr/>
          <a:lstStyle/>
          <a:p>
            <a:endParaRPr lang="zh-TW" altLang="en-US"/>
          </a:p>
        </p:txBody>
      </p:sp>
      <p:pic>
        <p:nvPicPr>
          <p:cNvPr id="8" name="Picture 20">
            <a:extLst>
              <a:ext uri="{FF2B5EF4-FFF2-40B4-BE49-F238E27FC236}">
                <a16:creationId xmlns:a16="http://schemas.microsoft.com/office/drawing/2014/main" id="{FDFFF922-904A-CBDD-BEBC-F48FD9810A68}"/>
              </a:ext>
            </a:extLst>
          </p:cNvPr>
          <p:cNvPicPr>
            <a:picLocks noChangeAspect="1"/>
          </p:cNvPicPr>
          <p:nvPr/>
        </p:nvPicPr>
        <p:blipFill rotWithShape="1">
          <a:blip r:embed="rId3">
            <a:extLst>
              <a:ext uri="{28A0092B-C50C-407E-A947-70E740481C1C}">
                <a14:useLocalDpi xmlns:a14="http://schemas.microsoft.com/office/drawing/2010/main" val="0"/>
              </a:ext>
            </a:extLst>
          </a:blip>
          <a:srcRect l="14593" t="23097" r="74208" b="27126"/>
          <a:stretch/>
        </p:blipFill>
        <p:spPr>
          <a:xfrm>
            <a:off x="3927763" y="2937164"/>
            <a:ext cx="685801" cy="1787236"/>
          </a:xfrm>
          <a:prstGeom prst="rect">
            <a:avLst/>
          </a:prstGeom>
        </p:spPr>
      </p:pic>
      <p:pic>
        <p:nvPicPr>
          <p:cNvPr id="9" name="Picture 21">
            <a:extLst>
              <a:ext uri="{FF2B5EF4-FFF2-40B4-BE49-F238E27FC236}">
                <a16:creationId xmlns:a16="http://schemas.microsoft.com/office/drawing/2014/main" id="{0E10FDD8-D93F-B5B6-E20B-5B7C1E9B4468}"/>
              </a:ext>
            </a:extLst>
          </p:cNvPr>
          <p:cNvPicPr>
            <a:picLocks noChangeAspect="1"/>
          </p:cNvPicPr>
          <p:nvPr/>
        </p:nvPicPr>
        <p:blipFill rotWithShape="1">
          <a:blip r:embed="rId4">
            <a:extLst>
              <a:ext uri="{28A0092B-C50C-407E-A947-70E740481C1C}">
                <a14:useLocalDpi xmlns:a14="http://schemas.microsoft.com/office/drawing/2010/main" val="0"/>
              </a:ext>
            </a:extLst>
          </a:blip>
          <a:srcRect l="14071" t="23182" r="63078" b="26390"/>
          <a:stretch/>
        </p:blipFill>
        <p:spPr>
          <a:xfrm>
            <a:off x="3913909" y="2937164"/>
            <a:ext cx="1399310" cy="1810616"/>
          </a:xfrm>
          <a:prstGeom prst="rect">
            <a:avLst/>
          </a:prstGeom>
        </p:spPr>
      </p:pic>
      <p:pic>
        <p:nvPicPr>
          <p:cNvPr id="11" name="Picture 22">
            <a:extLst>
              <a:ext uri="{FF2B5EF4-FFF2-40B4-BE49-F238E27FC236}">
                <a16:creationId xmlns:a16="http://schemas.microsoft.com/office/drawing/2014/main" id="{EBC97ADD-49C1-E773-90AC-CF86A4EEDCBD}"/>
              </a:ext>
            </a:extLst>
          </p:cNvPr>
          <p:cNvPicPr>
            <a:picLocks noChangeAspect="1"/>
          </p:cNvPicPr>
          <p:nvPr/>
        </p:nvPicPr>
        <p:blipFill rotWithShape="1">
          <a:blip r:embed="rId5">
            <a:extLst>
              <a:ext uri="{28A0092B-C50C-407E-A947-70E740481C1C}">
                <a14:useLocalDpi xmlns:a14="http://schemas.microsoft.com/office/drawing/2010/main" val="0"/>
              </a:ext>
            </a:extLst>
          </a:blip>
          <a:srcRect l="14025" t="22713" r="20869" b="26858"/>
          <a:stretch/>
        </p:blipFill>
        <p:spPr>
          <a:xfrm>
            <a:off x="3911508" y="2937164"/>
            <a:ext cx="3987006" cy="1810616"/>
          </a:xfrm>
          <a:prstGeom prst="rect">
            <a:avLst/>
          </a:prstGeom>
        </p:spPr>
      </p:pic>
      <p:pic>
        <p:nvPicPr>
          <p:cNvPr id="13" name="Picture 23">
            <a:extLst>
              <a:ext uri="{FF2B5EF4-FFF2-40B4-BE49-F238E27FC236}">
                <a16:creationId xmlns:a16="http://schemas.microsoft.com/office/drawing/2014/main" id="{2309843A-967C-2810-5280-EC2B1903E5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1556" y="2123434"/>
            <a:ext cx="6123809" cy="3590476"/>
          </a:xfrm>
          <a:prstGeom prst="rect">
            <a:avLst/>
          </a:prstGeom>
        </p:spPr>
      </p:pic>
      <p:sp>
        <p:nvSpPr>
          <p:cNvPr id="5" name="投影片編號版面配置區 4">
            <a:extLst>
              <a:ext uri="{FF2B5EF4-FFF2-40B4-BE49-F238E27FC236}">
                <a16:creationId xmlns:a16="http://schemas.microsoft.com/office/drawing/2014/main" id="{4BF64F7C-D0BF-4381-877C-EEA69F6A5C48}"/>
              </a:ext>
            </a:extLst>
          </p:cNvPr>
          <p:cNvSpPr>
            <a:spLocks noGrp="1"/>
          </p:cNvSpPr>
          <p:nvPr>
            <p:ph type="sldNum" sz="quarter" idx="12"/>
          </p:nvPr>
        </p:nvSpPr>
        <p:spPr/>
        <p:txBody>
          <a:bodyPr/>
          <a:lstStyle/>
          <a:p>
            <a:fld id="{59E0E74B-BC82-44BF-A0FE-CEF171C425CC}" type="slidenum">
              <a:rPr lang="zh-TW" altLang="en-US" smtClean="0"/>
              <a:t>122</a:t>
            </a:fld>
            <a:endParaRPr lang="zh-TW" altLang="en-US"/>
          </a:p>
        </p:txBody>
      </p:sp>
    </p:spTree>
    <p:extLst>
      <p:ext uri="{BB962C8B-B14F-4D97-AF65-F5344CB8AC3E}">
        <p14:creationId xmlns:p14="http://schemas.microsoft.com/office/powerpoint/2010/main" val="38943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Summary of Texture Analysis</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18886284-03DC-40FF-BC4F-A20FD4410EF8}"/>
              </a:ext>
            </a:extLst>
          </p:cNvPr>
          <p:cNvSpPr>
            <a:spLocks noGrp="1"/>
          </p:cNvSpPr>
          <p:nvPr>
            <p:ph idx="1"/>
          </p:nvPr>
        </p:nvSpPr>
        <p:spPr>
          <a:xfrm>
            <a:off x="2589212" y="1447800"/>
            <a:ext cx="8915400" cy="5410200"/>
          </a:xfrm>
        </p:spPr>
        <p:txBody>
          <a:bodyPr>
            <a:normAutofit fontScale="92500" lnSpcReduction="10000"/>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9.2 &amp; 9.3 co-occurrence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顆粒大小</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9.4 autocorrelation</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顆粒、隨機性</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9.5 digital transform methods</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方向、顆粒</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9.6 texture energy (convolution)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segmentation</a:t>
            </a:r>
          </a:p>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9.7 texture </a:t>
            </a:r>
            <a:r>
              <a:rPr lang="en-US" altLang="zh-TW" sz="3200" dirty="0" err="1">
                <a:latin typeface="Times New Roman" panose="02020603050405020304" pitchFamily="18" charset="0"/>
                <a:ea typeface="標楷體" panose="03000509000000000000" pitchFamily="65" charset="-120"/>
                <a:cs typeface="Times New Roman" panose="02020603050405020304" pitchFamily="18" charset="0"/>
              </a:rPr>
              <a:t>edgeness</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 Edge</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的粗細、方向</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9.8 vector dispersion</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粗糙、平坦</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9.9 relative extrema density</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顆粒</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9.10 mathematical morphology</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顆粒、碎形</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9.11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 9.13 autoregression, Markov random field, random mosaic models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係數推導</a:t>
            </a:r>
            <a:endParaRPr lang="en-US" altLang="zh-TW" sz="32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543D924F-6B35-4D0E-9595-8EE0238D0860}"/>
              </a:ext>
            </a:extLst>
          </p:cNvPr>
          <p:cNvSpPr>
            <a:spLocks noGrp="1"/>
          </p:cNvSpPr>
          <p:nvPr>
            <p:ph type="sldNum" sz="quarter" idx="12"/>
          </p:nvPr>
        </p:nvSpPr>
        <p:spPr/>
        <p:txBody>
          <a:bodyPr/>
          <a:lstStyle/>
          <a:p>
            <a:fld id="{59E0E74B-BC82-44BF-A0FE-CEF171C425CC}" type="slidenum">
              <a:rPr lang="zh-TW" altLang="en-US" smtClean="0"/>
              <a:t>123</a:t>
            </a:fld>
            <a:endParaRPr lang="zh-TW" altLang="en-US"/>
          </a:p>
        </p:txBody>
      </p:sp>
    </p:spTree>
    <p:extLst>
      <p:ext uri="{BB962C8B-B14F-4D97-AF65-F5344CB8AC3E}">
        <p14:creationId xmlns:p14="http://schemas.microsoft.com/office/powerpoint/2010/main" val="6656104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AFCFEC-E31E-4BD7-9EC6-9E232C0BCED5}"/>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Application</a:t>
            </a:r>
            <a:endParaRPr lang="zh-TW" altLang="en-US" dirty="0">
              <a:latin typeface="Times New Roman" panose="02020603050405020304" pitchFamily="18" charset="0"/>
              <a:cs typeface="Times New Roman" panose="02020603050405020304" pitchFamily="18" charset="0"/>
            </a:endParaRPr>
          </a:p>
        </p:txBody>
      </p:sp>
      <p:sp>
        <p:nvSpPr>
          <p:cNvPr id="3" name="文字版面配置區 2">
            <a:extLst>
              <a:ext uri="{FF2B5EF4-FFF2-40B4-BE49-F238E27FC236}">
                <a16:creationId xmlns:a16="http://schemas.microsoft.com/office/drawing/2014/main" id="{B56B9C14-76B8-4EDD-9FAE-347642996EA7}"/>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94AF3C92-F914-4FB7-AF10-2F841AF9B2C3}"/>
              </a:ext>
            </a:extLst>
          </p:cNvPr>
          <p:cNvSpPr>
            <a:spLocks noGrp="1"/>
          </p:cNvSpPr>
          <p:nvPr>
            <p:ph type="sldNum" sz="quarter" idx="12"/>
          </p:nvPr>
        </p:nvSpPr>
        <p:spPr/>
        <p:txBody>
          <a:bodyPr/>
          <a:lstStyle/>
          <a:p>
            <a:fld id="{59E0E74B-BC82-44BF-A0FE-CEF171C425CC}" type="slidenum">
              <a:rPr lang="zh-TW" altLang="en-US" smtClean="0"/>
              <a:t>124</a:t>
            </a:fld>
            <a:endParaRPr lang="zh-TW" altLang="en-US"/>
          </a:p>
        </p:txBody>
      </p:sp>
    </p:spTree>
    <p:extLst>
      <p:ext uri="{BB962C8B-B14F-4D97-AF65-F5344CB8AC3E}">
        <p14:creationId xmlns:p14="http://schemas.microsoft.com/office/powerpoint/2010/main" val="336622978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129">
            <a:extLst>
              <a:ext uri="{FF2B5EF4-FFF2-40B4-BE49-F238E27FC236}">
                <a16:creationId xmlns:a16="http://schemas.microsoft.com/office/drawing/2014/main" id="{6AFF9DC8-8860-642F-DE3C-ADB70395F2CD}"/>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000" dirty="0"/>
          </a:p>
          <a:p>
            <a:pPr algn="ctr"/>
            <a:r>
              <a:rPr lang="en-US" altLang="zh-TW" sz="1400" dirty="0"/>
              <a:t>Application</a:t>
            </a:r>
            <a:endParaRPr lang="zh-TW" altLang="en-US" sz="1400" dirty="0"/>
          </a:p>
        </p:txBody>
      </p:sp>
      <p:sp>
        <p:nvSpPr>
          <p:cNvPr id="4" name="圓角矩形 128">
            <a:extLst>
              <a:ext uri="{FF2B5EF4-FFF2-40B4-BE49-F238E27FC236}">
                <a16:creationId xmlns:a16="http://schemas.microsoft.com/office/drawing/2014/main" id="{909B77EF-9657-BB3D-F953-7FF32A927214}"/>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3" name="橢圓 222"/>
          <p:cNvSpPr/>
          <p:nvPr/>
        </p:nvSpPr>
        <p:spPr>
          <a:xfrm>
            <a:off x="8084607" y="2597625"/>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4" name="橢圓 223"/>
          <p:cNvSpPr/>
          <p:nvPr/>
        </p:nvSpPr>
        <p:spPr>
          <a:xfrm>
            <a:off x="8640155" y="2597624"/>
            <a:ext cx="106417" cy="10641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8047931"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6" name="圓角矩形圖說文字 145"/>
          <p:cNvSpPr/>
          <p:nvPr/>
        </p:nvSpPr>
        <p:spPr>
          <a:xfrm>
            <a:off x="7779318" y="1668782"/>
            <a:ext cx="2129928" cy="665060"/>
          </a:xfrm>
          <a:prstGeom prst="wedgeRoundRectCallout">
            <a:avLst>
              <a:gd name="adj1" fmla="val -33407"/>
              <a:gd name="adj2" fmla="val 68397"/>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Structural Approach to Texture Model</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47" name="圓角矩形圖說文字 146"/>
          <p:cNvSpPr/>
          <p:nvPr/>
        </p:nvSpPr>
        <p:spPr>
          <a:xfrm flipH="1">
            <a:off x="6782488" y="1937436"/>
            <a:ext cx="2294768" cy="392702"/>
          </a:xfrm>
          <a:prstGeom prst="wedgeRoundRectCallout">
            <a:avLst>
              <a:gd name="adj1" fmla="val -33407"/>
              <a:gd name="adj2" fmla="val 85258"/>
              <a:gd name="adj3" fmla="val 16667"/>
            </a:avLst>
          </a:prstGeom>
          <a:solidFill>
            <a:schemeClr val="bg1"/>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F9988"/>
                </a:solidFill>
                <a:latin typeface="Times New Roman" panose="02020603050405020304" pitchFamily="18" charset="0"/>
                <a:cs typeface="Times New Roman" panose="02020603050405020304" pitchFamily="18" charset="0"/>
              </a:rPr>
              <a:t>Texture Segmentation</a:t>
            </a:r>
            <a:endParaRPr lang="zh-TW" altLang="en-US" dirty="0">
              <a:solidFill>
                <a:srgbClr val="CF9988"/>
              </a:solidFill>
              <a:latin typeface="Times New Roman" panose="02020603050405020304" pitchFamily="18" charset="0"/>
              <a:cs typeface="Times New Roman" panose="02020603050405020304" pitchFamily="18" charset="0"/>
            </a:endParaRPr>
          </a:p>
        </p:txBody>
      </p:sp>
      <p:sp>
        <p:nvSpPr>
          <p:cNvPr id="6" name="圓角矩形 127">
            <a:extLst>
              <a:ext uri="{FF2B5EF4-FFF2-40B4-BE49-F238E27FC236}">
                <a16:creationId xmlns:a16="http://schemas.microsoft.com/office/drawing/2014/main" id="{EBA2764E-F247-0307-7805-33B2BAEFD208}"/>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sp>
        <p:nvSpPr>
          <p:cNvPr id="2" name="投影片編號版面配置區 1">
            <a:extLst>
              <a:ext uri="{FF2B5EF4-FFF2-40B4-BE49-F238E27FC236}">
                <a16:creationId xmlns:a16="http://schemas.microsoft.com/office/drawing/2014/main" id="{50E1F0FC-5B79-4511-A06D-0EFBA12F2032}"/>
              </a:ext>
            </a:extLst>
          </p:cNvPr>
          <p:cNvSpPr>
            <a:spLocks noGrp="1"/>
          </p:cNvSpPr>
          <p:nvPr>
            <p:ph type="sldNum" sz="quarter" idx="12"/>
          </p:nvPr>
        </p:nvSpPr>
        <p:spPr/>
        <p:txBody>
          <a:bodyPr/>
          <a:lstStyle/>
          <a:p>
            <a:fld id="{59E0E74B-BC82-44BF-A0FE-CEF171C425CC}" type="slidenum">
              <a:rPr lang="zh-TW" altLang="en-US" smtClean="0"/>
              <a:t>125</a:t>
            </a:fld>
            <a:endParaRPr lang="zh-TW" altLang="en-US"/>
          </a:p>
        </p:txBody>
      </p:sp>
    </p:spTree>
    <p:extLst>
      <p:ext uri="{BB962C8B-B14F-4D97-AF65-F5344CB8AC3E}">
        <p14:creationId xmlns:p14="http://schemas.microsoft.com/office/powerpoint/2010/main" val="245560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37" presetClass="entr" presetSubtype="0" fill="hold" grpId="1"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anim calcmode="lin" valueType="num">
                                      <p:cBhvr>
                                        <p:cTn id="20" dur="1000" fill="hold"/>
                                        <p:tgtEl>
                                          <p:spTgt spid="153"/>
                                        </p:tgtEl>
                                        <p:attrNameLst>
                                          <p:attrName>ppt_x</p:attrName>
                                        </p:attrNameLst>
                                      </p:cBhvr>
                                      <p:tavLst>
                                        <p:tav tm="0">
                                          <p:val>
                                            <p:strVal val="#ppt_x"/>
                                          </p:val>
                                        </p:tav>
                                        <p:tav tm="100000">
                                          <p:val>
                                            <p:strVal val="#ppt_x"/>
                                          </p:val>
                                        </p:tav>
                                      </p:tavLst>
                                    </p:anim>
                                    <p:anim calcmode="lin" valueType="num">
                                      <p:cBhvr>
                                        <p:cTn id="21" dur="900" decel="100000" fill="hold"/>
                                        <p:tgtEl>
                                          <p:spTgt spid="15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23" presetID="41" presetClass="entr" presetSubtype="0" fill="hold" grpId="0" nodeType="withEffect">
                                  <p:stCondLst>
                                    <p:cond delay="0"/>
                                  </p:stCondLst>
                                  <p:childTnLst>
                                    <p:set>
                                      <p:cBhvr>
                                        <p:cTn id="24" dur="1" fill="hold">
                                          <p:stCondLst>
                                            <p:cond delay="0"/>
                                          </p:stCondLst>
                                        </p:cTn>
                                        <p:tgtEl>
                                          <p:spTgt spid="146"/>
                                        </p:tgtEl>
                                        <p:attrNameLst>
                                          <p:attrName>style.visibility</p:attrName>
                                        </p:attrNameLst>
                                      </p:cBhvr>
                                      <p:to>
                                        <p:strVal val="visible"/>
                                      </p:to>
                                    </p:set>
                                    <p:anim calcmode="lin" valueType="num">
                                      <p:cBhvr>
                                        <p:cTn id="25"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6"/>
                                        </p:tgtEl>
                                        <p:attrNameLst>
                                          <p:attrName>ppt_y</p:attrName>
                                        </p:attrNameLst>
                                      </p:cBhvr>
                                      <p:tavLst>
                                        <p:tav tm="0">
                                          <p:val>
                                            <p:strVal val="#ppt_y"/>
                                          </p:val>
                                        </p:tav>
                                        <p:tav tm="100000">
                                          <p:val>
                                            <p:strVal val="#ppt_y"/>
                                          </p:val>
                                        </p:tav>
                                      </p:tavLst>
                                    </p:anim>
                                    <p:anim calcmode="lin" valueType="num">
                                      <p:cBhvr>
                                        <p:cTn id="27"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3"/>
                                        </p:tgtEl>
                                        <p:attrNameLst>
                                          <p:attrName>style.visibility</p:attrName>
                                        </p:attrNameLst>
                                      </p:cBhvr>
                                      <p:to>
                                        <p:strVal val="visible"/>
                                      </p:to>
                                    </p:set>
                                    <p:animEffect transition="in" filter="fade">
                                      <p:cBhvr>
                                        <p:cTn id="32" dur="300"/>
                                        <p:tgtEl>
                                          <p:spTgt spid="223"/>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6"/>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6"/>
                                        </p:tgtEl>
                                        <p:attrNameLst>
                                          <p:attrName>ppt_y</p:attrName>
                                        </p:attrNameLst>
                                      </p:cBhvr>
                                      <p:tavLst>
                                        <p:tav tm="0">
                                          <p:val>
                                            <p:strVal val="ppt_y"/>
                                          </p:val>
                                        </p:tav>
                                        <p:tav tm="100000">
                                          <p:val>
                                            <p:strVal val="ppt_y"/>
                                          </p:val>
                                        </p:tav>
                                      </p:tavLst>
                                    </p:anim>
                                    <p:anim calcmode="lin" valueType="num">
                                      <p:cBhvr>
                                        <p:cTn id="41" dur="200"/>
                                        <p:tgtEl>
                                          <p:spTgt spid="146"/>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6"/>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6"/>
                                        </p:tgtEl>
                                      </p:cBhvr>
                                    </p:animEffect>
                                    <p:set>
                                      <p:cBhvr>
                                        <p:cTn id="44" dur="1" fill="hold">
                                          <p:stCondLst>
                                            <p:cond delay="199"/>
                                          </p:stCondLst>
                                        </p:cTn>
                                        <p:tgtEl>
                                          <p:spTgt spid="14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23"/>
                                        </p:tgtEl>
                                      </p:cBhvr>
                                    </p:animEffect>
                                    <p:set>
                                      <p:cBhvr>
                                        <p:cTn id="47" dur="1" fill="hold">
                                          <p:stCondLst>
                                            <p:cond delay="299"/>
                                          </p:stCondLst>
                                        </p:cTn>
                                        <p:tgtEl>
                                          <p:spTgt spid="223"/>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38 -2.59259E-6 L 0.04466 -0.00023 " pathEditMode="relative" rAng="0" ptsTypes="AA">
                                      <p:cBhvr>
                                        <p:cTn id="49" dur="700" fill="hold"/>
                                        <p:tgtEl>
                                          <p:spTgt spid="153"/>
                                        </p:tgtEl>
                                        <p:attrNameLst>
                                          <p:attrName>ppt_x</p:attrName>
                                          <p:attrName>ppt_y</p:attrName>
                                        </p:attrNameLst>
                                      </p:cBhvr>
                                      <p:rCtr x="2917" y="-23"/>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7"/>
                                        </p:tgtEl>
                                        <p:attrNameLst>
                                          <p:attrName>style.visibility</p:attrName>
                                        </p:attrNameLst>
                                      </p:cBhvr>
                                      <p:to>
                                        <p:strVal val="visible"/>
                                      </p:to>
                                    </p:set>
                                    <p:anim calcmode="lin" valueType="num">
                                      <p:cBhvr>
                                        <p:cTn id="53" dur="300" fill="hold"/>
                                        <p:tgtEl>
                                          <p:spTgt spid="147"/>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7"/>
                                        </p:tgtEl>
                                        <p:attrNameLst>
                                          <p:attrName>ppt_y</p:attrName>
                                        </p:attrNameLst>
                                      </p:cBhvr>
                                      <p:tavLst>
                                        <p:tav tm="0">
                                          <p:val>
                                            <p:strVal val="#ppt_y"/>
                                          </p:val>
                                        </p:tav>
                                        <p:tav tm="100000">
                                          <p:val>
                                            <p:strVal val="#ppt_y"/>
                                          </p:val>
                                        </p:tav>
                                      </p:tavLst>
                                    </p:anim>
                                    <p:anim calcmode="lin" valueType="num">
                                      <p:cBhvr>
                                        <p:cTn id="55" dur="300" fill="hold"/>
                                        <p:tgtEl>
                                          <p:spTgt spid="147"/>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7"/>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4"/>
                                        </p:tgtEl>
                                        <p:attrNameLst>
                                          <p:attrName>style.visibility</p:attrName>
                                        </p:attrNameLst>
                                      </p:cBhvr>
                                      <p:to>
                                        <p:strVal val="visible"/>
                                      </p:to>
                                    </p:set>
                                    <p:animEffect transition="in" filter="fade">
                                      <p:cBhvr>
                                        <p:cTn id="60" dur="300"/>
                                        <p:tgtEl>
                                          <p:spTgt spid="224"/>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7"/>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7"/>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7"/>
                                        </p:tgtEl>
                                        <p:attrNameLst>
                                          <p:attrName>ppt_y</p:attrName>
                                        </p:attrNameLst>
                                      </p:cBhvr>
                                      <p:tavLst>
                                        <p:tav tm="0">
                                          <p:val>
                                            <p:strVal val="ppt_y"/>
                                          </p:val>
                                        </p:tav>
                                        <p:tav tm="100000">
                                          <p:val>
                                            <p:strVal val="ppt_y"/>
                                          </p:val>
                                        </p:tav>
                                      </p:tavLst>
                                    </p:anim>
                                    <p:anim calcmode="lin" valueType="num">
                                      <p:cBhvr>
                                        <p:cTn id="69" dur="200"/>
                                        <p:tgtEl>
                                          <p:spTgt spid="147"/>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7"/>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7"/>
                                        </p:tgtEl>
                                      </p:cBhvr>
                                    </p:animEffect>
                                    <p:set>
                                      <p:cBhvr>
                                        <p:cTn id="72" dur="1" fill="hold">
                                          <p:stCondLst>
                                            <p:cond delay="199"/>
                                          </p:stCondLst>
                                        </p:cTn>
                                        <p:tgtEl>
                                          <p:spTgt spid="147"/>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24"/>
                                        </p:tgtEl>
                                      </p:cBhvr>
                                    </p:animEffect>
                                    <p:set>
                                      <p:cBhvr>
                                        <p:cTn id="75" dur="1" fill="hold">
                                          <p:stCondLst>
                                            <p:cond delay="299"/>
                                          </p:stCondLst>
                                        </p:cTn>
                                        <p:tgtEl>
                                          <p:spTgt spid="224"/>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223" grpId="0" animBg="1"/>
      <p:bldP spid="223" grpId="1" animBg="1"/>
      <p:bldP spid="224" grpId="0" animBg="1"/>
      <p:bldP spid="224" grpId="1" animBg="1"/>
      <p:bldP spid="153" grpId="0" animBg="1"/>
      <p:bldP spid="153" grpId="1" animBg="1"/>
      <p:bldP spid="153" grpId="2" animBg="1"/>
      <p:bldP spid="146" grpId="0" animBg="1"/>
      <p:bldP spid="146" grpId="1" animBg="1"/>
      <p:bldP spid="146" grpId="2" animBg="1"/>
      <p:bldP spid="147" grpId="0" animBg="1"/>
      <p:bldP spid="147" grpId="1" animBg="1"/>
      <p:bldP spid="147" grpId="2" animBg="1"/>
      <p:bldP spid="6" grpId="0" animBg="1"/>
      <p:bldP spid="6" grpId="1"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Texture Segmentation</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numCol="1">
            <a:normAutofit/>
          </a:bodyPr>
          <a:lstStyle/>
          <a:p>
            <a:r>
              <a:rPr lang="en-US" altLang="zh-TW" sz="3200" dirty="0">
                <a:latin typeface="Times New Roman" panose="02020603050405020304" pitchFamily="18" charset="0"/>
                <a:cs typeface="Times New Roman" panose="02020603050405020304" pitchFamily="18" charset="0"/>
              </a:rPr>
              <a:t>Each region has homogeneous texture, and each pair of adjacent region is differently textured</a:t>
            </a:r>
          </a:p>
        </p:txBody>
      </p:sp>
      <p:pic>
        <p:nvPicPr>
          <p:cNvPr id="1026" name="Picture 2" descr="「texture segmentation」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414" y="4010298"/>
            <a:ext cx="3836288" cy="2562640"/>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a:extLst>
              <a:ext uri="{FF2B5EF4-FFF2-40B4-BE49-F238E27FC236}">
                <a16:creationId xmlns:a16="http://schemas.microsoft.com/office/drawing/2014/main" id="{725CE35D-F7A2-4BE0-A1C3-6E3677ACFA24}"/>
              </a:ext>
            </a:extLst>
          </p:cNvPr>
          <p:cNvSpPr>
            <a:spLocks noGrp="1"/>
          </p:cNvSpPr>
          <p:nvPr>
            <p:ph type="sldNum" sz="quarter" idx="12"/>
          </p:nvPr>
        </p:nvSpPr>
        <p:spPr/>
        <p:txBody>
          <a:bodyPr/>
          <a:lstStyle/>
          <a:p>
            <a:fld id="{59E0E74B-BC82-44BF-A0FE-CEF171C425CC}" type="slidenum">
              <a:rPr lang="zh-TW" altLang="en-US" smtClean="0"/>
              <a:t>126</a:t>
            </a:fld>
            <a:endParaRPr lang="zh-TW" altLang="en-US"/>
          </a:p>
        </p:txBody>
      </p:sp>
    </p:spTree>
    <p:extLst>
      <p:ext uri="{BB962C8B-B14F-4D97-AF65-F5344CB8AC3E}">
        <p14:creationId xmlns:p14="http://schemas.microsoft.com/office/powerpoint/2010/main" val="17853616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129">
            <a:extLst>
              <a:ext uri="{FF2B5EF4-FFF2-40B4-BE49-F238E27FC236}">
                <a16:creationId xmlns:a16="http://schemas.microsoft.com/office/drawing/2014/main" id="{8324C191-2017-241A-BCE8-AC4668860078}"/>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4" name="橢圓 223"/>
          <p:cNvSpPr/>
          <p:nvPr/>
        </p:nvSpPr>
        <p:spPr>
          <a:xfrm>
            <a:off x="8640155" y="2597624"/>
            <a:ext cx="106417" cy="10641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6" name="橢圓 225"/>
          <p:cNvSpPr/>
          <p:nvPr/>
        </p:nvSpPr>
        <p:spPr>
          <a:xfrm>
            <a:off x="9080138" y="2602386"/>
            <a:ext cx="106417" cy="10641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8600087"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7" name="圓角矩形圖說文字 146"/>
          <p:cNvSpPr/>
          <p:nvPr/>
        </p:nvSpPr>
        <p:spPr>
          <a:xfrm flipH="1">
            <a:off x="6782488" y="1995163"/>
            <a:ext cx="2294768" cy="334975"/>
          </a:xfrm>
          <a:prstGeom prst="wedgeRoundRectCallout">
            <a:avLst>
              <a:gd name="adj1" fmla="val -33407"/>
              <a:gd name="adj2" fmla="val 85258"/>
              <a:gd name="adj3" fmla="val 16667"/>
            </a:avLst>
          </a:prstGeom>
          <a:solidFill>
            <a:schemeClr val="bg1"/>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F9988"/>
                </a:solidFill>
                <a:latin typeface="Times New Roman" panose="02020603050405020304" pitchFamily="18" charset="0"/>
                <a:cs typeface="Times New Roman" panose="02020603050405020304" pitchFamily="18" charset="0"/>
              </a:rPr>
              <a:t>Texture Segmentation</a:t>
            </a:r>
            <a:endParaRPr lang="zh-TW" altLang="en-US" dirty="0">
              <a:solidFill>
                <a:srgbClr val="CF9988"/>
              </a:solidFill>
              <a:latin typeface="Times New Roman" panose="02020603050405020304" pitchFamily="18" charset="0"/>
              <a:cs typeface="Times New Roman" panose="02020603050405020304" pitchFamily="18" charset="0"/>
            </a:endParaRPr>
          </a:p>
        </p:txBody>
      </p:sp>
      <p:sp>
        <p:nvSpPr>
          <p:cNvPr id="149" name="圓角矩形圖說文字 148"/>
          <p:cNvSpPr/>
          <p:nvPr/>
        </p:nvSpPr>
        <p:spPr>
          <a:xfrm flipH="1">
            <a:off x="7479978" y="1699268"/>
            <a:ext cx="1971336" cy="634574"/>
          </a:xfrm>
          <a:prstGeom prst="wedgeRoundRectCallout">
            <a:avLst>
              <a:gd name="adj1" fmla="val -33407"/>
              <a:gd name="adj2" fmla="val 68397"/>
              <a:gd name="adj3" fmla="val 16667"/>
            </a:avLst>
          </a:prstGeom>
          <a:solidFill>
            <a:schemeClr val="bg1"/>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F9988"/>
                </a:solidFill>
                <a:latin typeface="Times New Roman" panose="02020603050405020304" pitchFamily="18" charset="0"/>
                <a:cs typeface="Times New Roman" panose="02020603050405020304" pitchFamily="18" charset="0"/>
              </a:rPr>
              <a:t>Synthetic Texture Image Generation</a:t>
            </a:r>
            <a:endParaRPr lang="zh-TW" altLang="en-US" dirty="0">
              <a:solidFill>
                <a:srgbClr val="CF9988"/>
              </a:solidFill>
              <a:latin typeface="Times New Roman" panose="02020603050405020304" pitchFamily="18" charset="0"/>
              <a:cs typeface="Times New Roman" panose="02020603050405020304" pitchFamily="18" charset="0"/>
            </a:endParaRPr>
          </a:p>
        </p:txBody>
      </p:sp>
      <p:sp>
        <p:nvSpPr>
          <p:cNvPr id="4" name="圓角矩形 128">
            <a:extLst>
              <a:ext uri="{FF2B5EF4-FFF2-40B4-BE49-F238E27FC236}">
                <a16:creationId xmlns:a16="http://schemas.microsoft.com/office/drawing/2014/main" id="{EF242DEE-E1B3-6DD5-D8EB-75FE0F2168B6}"/>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
        <p:nvSpPr>
          <p:cNvPr id="6" name="圓角矩形 127">
            <a:extLst>
              <a:ext uri="{FF2B5EF4-FFF2-40B4-BE49-F238E27FC236}">
                <a16:creationId xmlns:a16="http://schemas.microsoft.com/office/drawing/2014/main" id="{5E892C01-6FF7-F40B-506C-CA4304972936}"/>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sp>
        <p:nvSpPr>
          <p:cNvPr id="2" name="投影片編號版面配置區 1">
            <a:extLst>
              <a:ext uri="{FF2B5EF4-FFF2-40B4-BE49-F238E27FC236}">
                <a16:creationId xmlns:a16="http://schemas.microsoft.com/office/drawing/2014/main" id="{D043DE34-DA3D-492E-BC0A-4ECBBA19FDF5}"/>
              </a:ext>
            </a:extLst>
          </p:cNvPr>
          <p:cNvSpPr>
            <a:spLocks noGrp="1"/>
          </p:cNvSpPr>
          <p:nvPr>
            <p:ph type="sldNum" sz="quarter" idx="12"/>
          </p:nvPr>
        </p:nvSpPr>
        <p:spPr/>
        <p:txBody>
          <a:bodyPr/>
          <a:lstStyle/>
          <a:p>
            <a:fld id="{59E0E74B-BC82-44BF-A0FE-CEF171C425CC}" type="slidenum">
              <a:rPr lang="zh-TW" altLang="en-US" smtClean="0"/>
              <a:t>127</a:t>
            </a:fld>
            <a:endParaRPr lang="zh-TW" altLang="en-US"/>
          </a:p>
        </p:txBody>
      </p:sp>
    </p:spTree>
    <p:extLst>
      <p:ext uri="{BB962C8B-B14F-4D97-AF65-F5344CB8AC3E}">
        <p14:creationId xmlns:p14="http://schemas.microsoft.com/office/powerpoint/2010/main" val="237533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37" presetClass="entr" presetSubtype="0" fill="hold" grpId="1"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anim calcmode="lin" valueType="num">
                                      <p:cBhvr>
                                        <p:cTn id="20" dur="1000" fill="hold"/>
                                        <p:tgtEl>
                                          <p:spTgt spid="153"/>
                                        </p:tgtEl>
                                        <p:attrNameLst>
                                          <p:attrName>ppt_x</p:attrName>
                                        </p:attrNameLst>
                                      </p:cBhvr>
                                      <p:tavLst>
                                        <p:tav tm="0">
                                          <p:val>
                                            <p:strVal val="#ppt_x"/>
                                          </p:val>
                                        </p:tav>
                                        <p:tav tm="100000">
                                          <p:val>
                                            <p:strVal val="#ppt_x"/>
                                          </p:val>
                                        </p:tav>
                                      </p:tavLst>
                                    </p:anim>
                                    <p:anim calcmode="lin" valueType="num">
                                      <p:cBhvr>
                                        <p:cTn id="21" dur="900" decel="100000" fill="hold"/>
                                        <p:tgtEl>
                                          <p:spTgt spid="15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23" presetID="41" presetClass="entr" presetSubtype="0" fill="hold" grpId="0" nodeType="withEffect">
                                  <p:stCondLst>
                                    <p:cond delay="0"/>
                                  </p:stCondLst>
                                  <p:childTnLst>
                                    <p:set>
                                      <p:cBhvr>
                                        <p:cTn id="24" dur="1" fill="hold">
                                          <p:stCondLst>
                                            <p:cond delay="0"/>
                                          </p:stCondLst>
                                        </p:cTn>
                                        <p:tgtEl>
                                          <p:spTgt spid="147"/>
                                        </p:tgtEl>
                                        <p:attrNameLst>
                                          <p:attrName>style.visibility</p:attrName>
                                        </p:attrNameLst>
                                      </p:cBhvr>
                                      <p:to>
                                        <p:strVal val="visible"/>
                                      </p:to>
                                    </p:set>
                                    <p:anim calcmode="lin" valueType="num">
                                      <p:cBhvr>
                                        <p:cTn id="25" dur="300" fill="hold"/>
                                        <p:tgtEl>
                                          <p:spTgt spid="147"/>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7"/>
                                        </p:tgtEl>
                                        <p:attrNameLst>
                                          <p:attrName>ppt_y</p:attrName>
                                        </p:attrNameLst>
                                      </p:cBhvr>
                                      <p:tavLst>
                                        <p:tav tm="0">
                                          <p:val>
                                            <p:strVal val="#ppt_y"/>
                                          </p:val>
                                        </p:tav>
                                        <p:tav tm="100000">
                                          <p:val>
                                            <p:strVal val="#ppt_y"/>
                                          </p:val>
                                        </p:tav>
                                      </p:tavLst>
                                    </p:anim>
                                    <p:anim calcmode="lin" valueType="num">
                                      <p:cBhvr>
                                        <p:cTn id="27" dur="300" fill="hold"/>
                                        <p:tgtEl>
                                          <p:spTgt spid="147"/>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4"/>
                                        </p:tgtEl>
                                        <p:attrNameLst>
                                          <p:attrName>style.visibility</p:attrName>
                                        </p:attrNameLst>
                                      </p:cBhvr>
                                      <p:to>
                                        <p:strVal val="visible"/>
                                      </p:to>
                                    </p:set>
                                    <p:animEffect transition="in" filter="fade">
                                      <p:cBhvr>
                                        <p:cTn id="32" dur="300"/>
                                        <p:tgtEl>
                                          <p:spTgt spid="224"/>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7"/>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7"/>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7"/>
                                        </p:tgtEl>
                                        <p:attrNameLst>
                                          <p:attrName>ppt_y</p:attrName>
                                        </p:attrNameLst>
                                      </p:cBhvr>
                                      <p:tavLst>
                                        <p:tav tm="0">
                                          <p:val>
                                            <p:strVal val="ppt_y"/>
                                          </p:val>
                                        </p:tav>
                                        <p:tav tm="100000">
                                          <p:val>
                                            <p:strVal val="ppt_y"/>
                                          </p:val>
                                        </p:tav>
                                      </p:tavLst>
                                    </p:anim>
                                    <p:anim calcmode="lin" valueType="num">
                                      <p:cBhvr>
                                        <p:cTn id="41" dur="200"/>
                                        <p:tgtEl>
                                          <p:spTgt spid="147"/>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7"/>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7"/>
                                        </p:tgtEl>
                                      </p:cBhvr>
                                    </p:animEffect>
                                    <p:set>
                                      <p:cBhvr>
                                        <p:cTn id="44" dur="1" fill="hold">
                                          <p:stCondLst>
                                            <p:cond delay="199"/>
                                          </p:stCondLst>
                                        </p:cTn>
                                        <p:tgtEl>
                                          <p:spTgt spid="14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24"/>
                                        </p:tgtEl>
                                      </p:cBhvr>
                                    </p:animEffect>
                                    <p:set>
                                      <p:cBhvr>
                                        <p:cTn id="47" dur="1" fill="hold">
                                          <p:stCondLst>
                                            <p:cond delay="299"/>
                                          </p:stCondLst>
                                        </p:cTn>
                                        <p:tgtEl>
                                          <p:spTgt spid="224"/>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172 -0.00069 L 0.0362 -0.00069 " pathEditMode="relative" rAng="0" ptsTypes="AA">
                                      <p:cBhvr>
                                        <p:cTn id="49" dur="700" fill="hold"/>
                                        <p:tgtEl>
                                          <p:spTgt spid="153"/>
                                        </p:tgtEl>
                                        <p:attrNameLst>
                                          <p:attrName>ppt_x</p:attrName>
                                          <p:attrName>ppt_y</p:attrName>
                                        </p:attrNameLst>
                                      </p:cBhvr>
                                      <p:rCtr x="2396"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9"/>
                                        </p:tgtEl>
                                        <p:attrNameLst>
                                          <p:attrName>style.visibility</p:attrName>
                                        </p:attrNameLst>
                                      </p:cBhvr>
                                      <p:to>
                                        <p:strVal val="visible"/>
                                      </p:to>
                                    </p:set>
                                    <p:anim calcmode="lin" valueType="num">
                                      <p:cBhvr>
                                        <p:cTn id="53" dur="300" fill="hold"/>
                                        <p:tgtEl>
                                          <p:spTgt spid="149"/>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9"/>
                                        </p:tgtEl>
                                        <p:attrNameLst>
                                          <p:attrName>ppt_y</p:attrName>
                                        </p:attrNameLst>
                                      </p:cBhvr>
                                      <p:tavLst>
                                        <p:tav tm="0">
                                          <p:val>
                                            <p:strVal val="#ppt_y"/>
                                          </p:val>
                                        </p:tav>
                                        <p:tav tm="100000">
                                          <p:val>
                                            <p:strVal val="#ppt_y"/>
                                          </p:val>
                                        </p:tav>
                                      </p:tavLst>
                                    </p:anim>
                                    <p:anim calcmode="lin" valueType="num">
                                      <p:cBhvr>
                                        <p:cTn id="55" dur="300" fill="hold"/>
                                        <p:tgtEl>
                                          <p:spTgt spid="149"/>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9"/>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6"/>
                                        </p:tgtEl>
                                        <p:attrNameLst>
                                          <p:attrName>style.visibility</p:attrName>
                                        </p:attrNameLst>
                                      </p:cBhvr>
                                      <p:to>
                                        <p:strVal val="visible"/>
                                      </p:to>
                                    </p:set>
                                    <p:animEffect transition="in" filter="fade">
                                      <p:cBhvr>
                                        <p:cTn id="60" dur="300"/>
                                        <p:tgtEl>
                                          <p:spTgt spid="226"/>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9"/>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9"/>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9"/>
                                        </p:tgtEl>
                                        <p:attrNameLst>
                                          <p:attrName>ppt_y</p:attrName>
                                        </p:attrNameLst>
                                      </p:cBhvr>
                                      <p:tavLst>
                                        <p:tav tm="0">
                                          <p:val>
                                            <p:strVal val="ppt_y"/>
                                          </p:val>
                                        </p:tav>
                                        <p:tav tm="100000">
                                          <p:val>
                                            <p:strVal val="ppt_y"/>
                                          </p:val>
                                        </p:tav>
                                      </p:tavLst>
                                    </p:anim>
                                    <p:anim calcmode="lin" valueType="num">
                                      <p:cBhvr>
                                        <p:cTn id="69" dur="200"/>
                                        <p:tgtEl>
                                          <p:spTgt spid="149"/>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9"/>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9"/>
                                        </p:tgtEl>
                                      </p:cBhvr>
                                    </p:animEffect>
                                    <p:set>
                                      <p:cBhvr>
                                        <p:cTn id="72" dur="1" fill="hold">
                                          <p:stCondLst>
                                            <p:cond delay="199"/>
                                          </p:stCondLst>
                                        </p:cTn>
                                        <p:tgtEl>
                                          <p:spTgt spid="14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26"/>
                                        </p:tgtEl>
                                      </p:cBhvr>
                                    </p:animEffect>
                                    <p:set>
                                      <p:cBhvr>
                                        <p:cTn id="75" dur="1" fill="hold">
                                          <p:stCondLst>
                                            <p:cond delay="299"/>
                                          </p:stCondLst>
                                        </p:cTn>
                                        <p:tgtEl>
                                          <p:spTgt spid="226"/>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24" grpId="0" animBg="1"/>
      <p:bldP spid="224" grpId="1" animBg="1"/>
      <p:bldP spid="226" grpId="0" animBg="1"/>
      <p:bldP spid="226" grpId="1" animBg="1"/>
      <p:bldP spid="153" grpId="0" animBg="1"/>
      <p:bldP spid="153" grpId="1" animBg="1"/>
      <p:bldP spid="153" grpId="2" animBg="1"/>
      <p:bldP spid="147" grpId="0" animBg="1"/>
      <p:bldP spid="147" grpId="1" animBg="1"/>
      <p:bldP spid="147" grpId="2" animBg="1"/>
      <p:bldP spid="149" grpId="0" animBg="1"/>
      <p:bldP spid="149" grpId="1" animBg="1"/>
      <p:bldP spid="149" grpId="2" animBg="1"/>
      <p:bldP spid="4" grpId="0" animBg="1"/>
      <p:bldP spid="4" grpId="1" animBg="1"/>
      <p:bldP spid="6" grpId="0" animBg="1"/>
      <p:bldP spid="6" grpId="1"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E2900663-E21E-49B0-A96C-DC0F4188B715}"/>
              </a:ext>
            </a:extLst>
          </p:cNvPr>
          <p:cNvSpPr>
            <a:spLocks noGrp="1"/>
          </p:cNvSpPr>
          <p:nvPr>
            <p:ph type="title"/>
          </p:nvPr>
        </p:nvSpPr>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4" name="內容版面配置區 3">
            <a:extLst>
              <a:ext uri="{FF2B5EF4-FFF2-40B4-BE49-F238E27FC236}">
                <a16:creationId xmlns:a16="http://schemas.microsoft.com/office/drawing/2014/main" id="{D1DE691B-664F-4190-8E88-FF8455806E22}"/>
              </a:ext>
            </a:extLst>
          </p:cNvPr>
          <p:cNvSpPr>
            <a:spLocks noGrp="1"/>
          </p:cNvSpPr>
          <p:nvPr>
            <p:ph idx="1"/>
          </p:nvPr>
        </p:nvSpPr>
        <p:spPr/>
        <p:txBody>
          <a:bodyPr/>
          <a:lstStyle/>
          <a:p>
            <a:endParaRPr lang="zh-TW" altLang="en-US"/>
          </a:p>
        </p:txBody>
      </p:sp>
      <p:pic>
        <p:nvPicPr>
          <p:cNvPr id="2" name="圖片 1"/>
          <p:cNvPicPr>
            <a:picLocks noChangeAspect="1"/>
          </p:cNvPicPr>
          <p:nvPr/>
        </p:nvPicPr>
        <p:blipFill rotWithShape="1">
          <a:blip r:embed="rId3"/>
          <a:srcRect l="547" r="1195" b="1605"/>
          <a:stretch/>
        </p:blipFill>
        <p:spPr>
          <a:xfrm>
            <a:off x="2481263" y="1449282"/>
            <a:ext cx="3365355" cy="5043592"/>
          </a:xfrm>
          <a:prstGeom prst="rect">
            <a:avLst/>
          </a:prstGeom>
        </p:spPr>
      </p:pic>
      <p:pic>
        <p:nvPicPr>
          <p:cNvPr id="3" name="圖片 2"/>
          <p:cNvPicPr>
            <a:picLocks noChangeAspect="1"/>
          </p:cNvPicPr>
          <p:nvPr/>
        </p:nvPicPr>
        <p:blipFill rotWithShape="1">
          <a:blip r:embed="rId4"/>
          <a:srcRect r="3013" b="1605"/>
          <a:stretch/>
        </p:blipFill>
        <p:spPr>
          <a:xfrm>
            <a:off x="6259581" y="1449282"/>
            <a:ext cx="3365355" cy="5043591"/>
          </a:xfrm>
          <a:prstGeom prst="rect">
            <a:avLst/>
          </a:prstGeom>
        </p:spPr>
      </p:pic>
      <p:sp>
        <p:nvSpPr>
          <p:cNvPr id="5" name="投影片編號版面配置區 4">
            <a:extLst>
              <a:ext uri="{FF2B5EF4-FFF2-40B4-BE49-F238E27FC236}">
                <a16:creationId xmlns:a16="http://schemas.microsoft.com/office/drawing/2014/main" id="{05D86B2A-9DC9-4C03-8386-7C1B70B5F65B}"/>
              </a:ext>
            </a:extLst>
          </p:cNvPr>
          <p:cNvSpPr>
            <a:spLocks noGrp="1"/>
          </p:cNvSpPr>
          <p:nvPr>
            <p:ph type="sldNum" sz="quarter" idx="12"/>
          </p:nvPr>
        </p:nvSpPr>
        <p:spPr/>
        <p:txBody>
          <a:bodyPr/>
          <a:lstStyle/>
          <a:p>
            <a:fld id="{59E0E74B-BC82-44BF-A0FE-CEF171C425CC}" type="slidenum">
              <a:rPr lang="zh-TW" altLang="en-US" smtClean="0"/>
              <a:t>128</a:t>
            </a:fld>
            <a:endParaRPr lang="zh-TW" altLang="en-US"/>
          </a:p>
        </p:txBody>
      </p:sp>
    </p:spTree>
    <p:extLst>
      <p:ext uri="{BB962C8B-B14F-4D97-AF65-F5344CB8AC3E}">
        <p14:creationId xmlns:p14="http://schemas.microsoft.com/office/powerpoint/2010/main" val="411122192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C122D50E-F0B8-4F19-8AF6-3818A7A7526D}"/>
              </a:ext>
            </a:extLst>
          </p:cNvPr>
          <p:cNvSpPr>
            <a:spLocks noGrp="1"/>
          </p:cNvSpPr>
          <p:nvPr>
            <p:ph type="title"/>
          </p:nvPr>
        </p:nvSpPr>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4" name="內容版面配置區 3">
            <a:extLst>
              <a:ext uri="{FF2B5EF4-FFF2-40B4-BE49-F238E27FC236}">
                <a16:creationId xmlns:a16="http://schemas.microsoft.com/office/drawing/2014/main" id="{C1F1A4D3-ECE3-4614-9E14-F4FEF2CC64B9}"/>
              </a:ext>
            </a:extLst>
          </p:cNvPr>
          <p:cNvSpPr>
            <a:spLocks noGrp="1"/>
          </p:cNvSpPr>
          <p:nvPr>
            <p:ph idx="1"/>
          </p:nvPr>
        </p:nvSpPr>
        <p:spPr/>
        <p:txBody>
          <a:bodyPr/>
          <a:lstStyle/>
          <a:p>
            <a:endParaRPr lang="zh-TW" altLang="en-US"/>
          </a:p>
        </p:txBody>
      </p:sp>
      <p:pic>
        <p:nvPicPr>
          <p:cNvPr id="2" name="圖片 1"/>
          <p:cNvPicPr>
            <a:picLocks noChangeAspect="1"/>
          </p:cNvPicPr>
          <p:nvPr/>
        </p:nvPicPr>
        <p:blipFill rotWithShape="1">
          <a:blip r:embed="rId3"/>
          <a:srcRect l="1202" r="1227"/>
          <a:stretch/>
        </p:blipFill>
        <p:spPr>
          <a:xfrm>
            <a:off x="2521542" y="1690690"/>
            <a:ext cx="3270946" cy="4909213"/>
          </a:xfrm>
          <a:prstGeom prst="rect">
            <a:avLst/>
          </a:prstGeom>
        </p:spPr>
      </p:pic>
      <p:pic>
        <p:nvPicPr>
          <p:cNvPr id="3" name="圖片 2"/>
          <p:cNvPicPr>
            <a:picLocks noChangeAspect="1"/>
          </p:cNvPicPr>
          <p:nvPr/>
        </p:nvPicPr>
        <p:blipFill>
          <a:blip r:embed="rId4"/>
          <a:stretch>
            <a:fillRect/>
          </a:stretch>
        </p:blipFill>
        <p:spPr>
          <a:xfrm>
            <a:off x="6399513" y="1690690"/>
            <a:ext cx="3270945" cy="4909213"/>
          </a:xfrm>
          <a:prstGeom prst="rect">
            <a:avLst/>
          </a:prstGeom>
        </p:spPr>
      </p:pic>
      <p:sp>
        <p:nvSpPr>
          <p:cNvPr id="5" name="投影片編號版面配置區 4">
            <a:extLst>
              <a:ext uri="{FF2B5EF4-FFF2-40B4-BE49-F238E27FC236}">
                <a16:creationId xmlns:a16="http://schemas.microsoft.com/office/drawing/2014/main" id="{F7045D98-67C0-4033-912C-C604CE6F6552}"/>
              </a:ext>
            </a:extLst>
          </p:cNvPr>
          <p:cNvSpPr>
            <a:spLocks noGrp="1"/>
          </p:cNvSpPr>
          <p:nvPr>
            <p:ph type="sldNum" sz="quarter" idx="12"/>
          </p:nvPr>
        </p:nvSpPr>
        <p:spPr/>
        <p:txBody>
          <a:bodyPr/>
          <a:lstStyle/>
          <a:p>
            <a:fld id="{59E0E74B-BC82-44BF-A0FE-CEF171C425CC}" type="slidenum">
              <a:rPr lang="zh-TW" altLang="en-US" smtClean="0"/>
              <a:t>129</a:t>
            </a:fld>
            <a:endParaRPr lang="zh-TW" altLang="en-US"/>
          </a:p>
        </p:txBody>
      </p:sp>
    </p:spTree>
    <p:extLst>
      <p:ext uri="{BB962C8B-B14F-4D97-AF65-F5344CB8AC3E}">
        <p14:creationId xmlns:p14="http://schemas.microsoft.com/office/powerpoint/2010/main" val="3573159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Some Texture Properties</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589212" y="2133600"/>
            <a:ext cx="8915400" cy="4480560"/>
          </a:xfrm>
        </p:spPr>
        <p:txBody>
          <a:bodyPr>
            <a:normAutofit/>
          </a:bodyPr>
          <a:lstStyle/>
          <a:p>
            <a:r>
              <a:rPr lang="en-US" altLang="zh-TW" sz="3200" dirty="0">
                <a:latin typeface="Times New Roman" panose="02020603050405020304" pitchFamily="18" charset="0"/>
                <a:cs typeface="Times New Roman" panose="02020603050405020304" pitchFamily="18" charset="0"/>
              </a:rPr>
              <a:t>Fineness</a:t>
            </a:r>
          </a:p>
          <a:p>
            <a:r>
              <a:rPr lang="en-US" altLang="zh-TW" sz="3200" dirty="0">
                <a:latin typeface="Times New Roman" panose="02020603050405020304" pitchFamily="18" charset="0"/>
                <a:cs typeface="Times New Roman" panose="02020603050405020304" pitchFamily="18" charset="0"/>
              </a:rPr>
              <a:t>Coarseness</a:t>
            </a:r>
          </a:p>
          <a:p>
            <a:r>
              <a:rPr lang="en-US" altLang="zh-TW" sz="3200" dirty="0">
                <a:latin typeface="Times New Roman" panose="02020603050405020304" pitchFamily="18" charset="0"/>
                <a:cs typeface="Times New Roman" panose="02020603050405020304" pitchFamily="18" charset="0"/>
              </a:rPr>
              <a:t>Contrast</a:t>
            </a:r>
          </a:p>
          <a:p>
            <a:r>
              <a:rPr lang="en-US" altLang="zh-TW" sz="3200" dirty="0">
                <a:latin typeface="Times New Roman" panose="02020603050405020304" pitchFamily="18" charset="0"/>
                <a:cs typeface="Times New Roman" panose="02020603050405020304" pitchFamily="18" charset="0"/>
              </a:rPr>
              <a:t>Directionality</a:t>
            </a:r>
          </a:p>
          <a:p>
            <a:r>
              <a:rPr lang="en-US" altLang="zh-TW" sz="3200" dirty="0">
                <a:latin typeface="Times New Roman" panose="02020603050405020304" pitchFamily="18" charset="0"/>
                <a:cs typeface="Times New Roman" panose="02020603050405020304" pitchFamily="18" charset="0"/>
              </a:rPr>
              <a:t>Roughness</a:t>
            </a:r>
          </a:p>
          <a:p>
            <a:r>
              <a:rPr lang="en-US" altLang="zh-TW" sz="3200" dirty="0">
                <a:latin typeface="Times New Roman" panose="02020603050405020304" pitchFamily="18" charset="0"/>
                <a:cs typeface="Times New Roman" panose="02020603050405020304" pitchFamily="18" charset="0"/>
              </a:rPr>
              <a:t>Regularity</a:t>
            </a:r>
          </a:p>
          <a:p>
            <a:r>
              <a:rPr lang="en-US" altLang="zh-TW" sz="3200" dirty="0">
                <a:latin typeface="Times New Roman" panose="02020603050405020304" pitchFamily="18" charset="0"/>
                <a:cs typeface="Times New Roman" panose="02020603050405020304" pitchFamily="18" charset="0"/>
              </a:rPr>
              <a:t>Smoothness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071" t="7642" r="3415" b="4651"/>
          <a:stretch/>
        </p:blipFill>
        <p:spPr>
          <a:xfrm>
            <a:off x="6906491" y="2823051"/>
            <a:ext cx="3132858" cy="186671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779" t="3205" r="3415" b="4079"/>
          <a:stretch/>
        </p:blipFill>
        <p:spPr>
          <a:xfrm>
            <a:off x="6906491" y="2553305"/>
            <a:ext cx="3075620" cy="234603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0196" y="2553305"/>
            <a:ext cx="3383565" cy="2246687"/>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t="33973" r="43939"/>
          <a:stretch/>
        </p:blipFill>
        <p:spPr>
          <a:xfrm>
            <a:off x="6793279" y="2577228"/>
            <a:ext cx="3302043" cy="2187603"/>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t="18525" b="21545"/>
          <a:stretch/>
        </p:blipFill>
        <p:spPr>
          <a:xfrm>
            <a:off x="6793279" y="2547508"/>
            <a:ext cx="3337778" cy="2449235"/>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3858" y="2591210"/>
            <a:ext cx="3838123" cy="2250346"/>
          </a:xfrm>
          <a:prstGeom prst="rect">
            <a:avLst/>
          </a:prstGeom>
        </p:spPr>
      </p:pic>
      <p:sp>
        <p:nvSpPr>
          <p:cNvPr id="6" name="投影片編號版面配置區 5">
            <a:extLst>
              <a:ext uri="{FF2B5EF4-FFF2-40B4-BE49-F238E27FC236}">
                <a16:creationId xmlns:a16="http://schemas.microsoft.com/office/drawing/2014/main" id="{3D801A7B-4FF3-41C8-8963-1991EBA44FE4}"/>
              </a:ext>
            </a:extLst>
          </p:cNvPr>
          <p:cNvSpPr>
            <a:spLocks noGrp="1"/>
          </p:cNvSpPr>
          <p:nvPr>
            <p:ph type="sldNum" sz="quarter" idx="12"/>
          </p:nvPr>
        </p:nvSpPr>
        <p:spPr/>
        <p:txBody>
          <a:bodyPr/>
          <a:lstStyle/>
          <a:p>
            <a:fld id="{59E0E74B-BC82-44BF-A0FE-CEF171C425CC}" type="slidenum">
              <a:rPr lang="zh-TW" altLang="en-US" smtClean="0"/>
              <a:t>13</a:t>
            </a:fld>
            <a:endParaRPr lang="zh-TW" altLang="en-US"/>
          </a:p>
        </p:txBody>
      </p:sp>
    </p:spTree>
    <p:extLst>
      <p:ext uri="{BB962C8B-B14F-4D97-AF65-F5344CB8AC3E}">
        <p14:creationId xmlns:p14="http://schemas.microsoft.com/office/powerpoint/2010/main" val="111628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nodeType="clickEffect">
                                  <p:stCondLst>
                                    <p:cond delay="0"/>
                                  </p:stCondLst>
                                  <p:childTnLst>
                                    <p:animEffect transition="out" filter="barn(inVertic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nodeType="clickEffect">
                                  <p:stCondLst>
                                    <p:cond delay="0"/>
                                  </p:stCondLst>
                                  <p:childTnLst>
                                    <p:animEffect transition="out" filter="barn(inVertical)">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xit" presetSubtype="21" fill="hold" nodeType="clickEffect">
                                  <p:stCondLst>
                                    <p:cond delay="0"/>
                                  </p:stCondLst>
                                  <p:childTnLst>
                                    <p:animEffect transition="out" filter="barn(inVertical)">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par>
                                <p:cTn id="37" presetID="16" presetClass="entr" presetSubtype="21"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16" presetClass="entr" presetSubtype="21"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nodeType="clickEffect">
                                  <p:stCondLst>
                                    <p:cond delay="0"/>
                                  </p:stCondLst>
                                  <p:childTnLst>
                                    <p:animEffect transition="out" filter="barn(inVertical)">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084168DD-AF1D-45D4-A3B2-3F9BCADD92BB}"/>
              </a:ext>
            </a:extLst>
          </p:cNvPr>
          <p:cNvSpPr>
            <a:spLocks noGrp="1"/>
          </p:cNvSpPr>
          <p:nvPr>
            <p:ph type="title"/>
          </p:nvPr>
        </p:nvSpPr>
        <p:spPr/>
        <p:txBody>
          <a:bodyPr>
            <a:normAutofit/>
          </a:bodyPr>
          <a:lstStyle/>
          <a:p>
            <a:r>
              <a:rPr lang="en-US" altLang="zh-TW" sz="3200" dirty="0">
                <a:latin typeface="Times New Roman" panose="02020603050405020304" pitchFamily="18" charset="0"/>
                <a:cs typeface="Times New Roman" panose="02020603050405020304" pitchFamily="18" charset="0"/>
              </a:rPr>
              <a:t>Synthetic Texture Image Generation</a:t>
            </a:r>
            <a:endParaRPr lang="zh-TW" altLang="en-US" sz="3200" dirty="0">
              <a:solidFill>
                <a:srgbClr val="FF0000"/>
              </a:solidFill>
              <a:latin typeface="Times New Roman" panose="02020603050405020304" pitchFamily="18" charset="0"/>
              <a:cs typeface="Times New Roman" panose="02020603050405020304" pitchFamily="18" charset="0"/>
            </a:endParaRPr>
          </a:p>
        </p:txBody>
      </p:sp>
      <p:sp>
        <p:nvSpPr>
          <p:cNvPr id="11" name="內容版面配置區 2">
            <a:extLst>
              <a:ext uri="{FF2B5EF4-FFF2-40B4-BE49-F238E27FC236}">
                <a16:creationId xmlns:a16="http://schemas.microsoft.com/office/drawing/2014/main" id="{ABC9EA7F-5471-4105-AF40-A11265A19D92}"/>
              </a:ext>
            </a:extLst>
          </p:cNvPr>
          <p:cNvSpPr>
            <a:spLocks noGrp="1"/>
          </p:cNvSpPr>
          <p:nvPr>
            <p:ph idx="1"/>
          </p:nvPr>
        </p:nvSpPr>
        <p:spPr/>
        <p:txBody>
          <a:bodyPr numCol="1">
            <a:normAutofit/>
          </a:bodyPr>
          <a:lstStyle/>
          <a:p>
            <a:r>
              <a:rPr lang="en-US" altLang="zh-TW" sz="3200" b="1" dirty="0">
                <a:latin typeface="Times New Roman" panose="02020603050405020304" pitchFamily="18" charset="0"/>
                <a:cs typeface="Times New Roman" panose="02020603050405020304" pitchFamily="18" charset="0"/>
              </a:rPr>
              <a:t>Step0</a:t>
            </a:r>
            <a:r>
              <a:rPr lang="en-US" altLang="zh-TW" sz="3200" dirty="0">
                <a:latin typeface="Times New Roman" panose="02020603050405020304" pitchFamily="18" charset="0"/>
                <a:cs typeface="Times New Roman" panose="02020603050405020304" pitchFamily="18" charset="0"/>
              </a:rPr>
              <a:t> : Input sample texture</a:t>
            </a:r>
          </a:p>
        </p:txBody>
      </p:sp>
      <p:pic>
        <p:nvPicPr>
          <p:cNvPr id="16" name="圖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551" y="5060770"/>
            <a:ext cx="714475" cy="714475"/>
          </a:xfrm>
          <a:prstGeom prst="rect">
            <a:avLst/>
          </a:prstGeom>
        </p:spPr>
      </p:pic>
      <p:pic>
        <p:nvPicPr>
          <p:cNvPr id="23" name="圖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4864" y="4479665"/>
            <a:ext cx="1876687" cy="1876687"/>
          </a:xfrm>
          <a:prstGeom prst="rect">
            <a:avLst/>
          </a:prstGeom>
        </p:spPr>
      </p:pic>
      <p:sp>
        <p:nvSpPr>
          <p:cNvPr id="2" name="投影片編號版面配置區 1">
            <a:extLst>
              <a:ext uri="{FF2B5EF4-FFF2-40B4-BE49-F238E27FC236}">
                <a16:creationId xmlns:a16="http://schemas.microsoft.com/office/drawing/2014/main" id="{7DE0ABC6-2FFF-40DA-888D-E6DC34D11439}"/>
              </a:ext>
            </a:extLst>
          </p:cNvPr>
          <p:cNvSpPr>
            <a:spLocks noGrp="1"/>
          </p:cNvSpPr>
          <p:nvPr>
            <p:ph type="sldNum" sz="quarter" idx="12"/>
          </p:nvPr>
        </p:nvSpPr>
        <p:spPr/>
        <p:txBody>
          <a:bodyPr/>
          <a:lstStyle/>
          <a:p>
            <a:fld id="{59E0E74B-BC82-44BF-A0FE-CEF171C425CC}" type="slidenum">
              <a:rPr lang="zh-TW" altLang="en-US" smtClean="0"/>
              <a:t>130</a:t>
            </a:fld>
            <a:endParaRPr lang="zh-TW" altLang="en-US"/>
          </a:p>
        </p:txBody>
      </p:sp>
    </p:spTree>
    <p:extLst>
      <p:ext uri="{BB962C8B-B14F-4D97-AF65-F5344CB8AC3E}">
        <p14:creationId xmlns:p14="http://schemas.microsoft.com/office/powerpoint/2010/main" val="236141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300"/>
                                        <p:tgtEl>
                                          <p:spTgt spid="16"/>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
            <a:extLst>
              <a:ext uri="{FF2B5EF4-FFF2-40B4-BE49-F238E27FC236}">
                <a16:creationId xmlns:a16="http://schemas.microsoft.com/office/drawing/2014/main" id="{1E4F880B-E1DE-4F3D-A238-8D8BDF770585}"/>
              </a:ext>
            </a:extLst>
          </p:cNvPr>
          <p:cNvSpPr>
            <a:spLocks noGrp="1"/>
          </p:cNvSpPr>
          <p:nvPr>
            <p:ph type="title"/>
          </p:nvPr>
        </p:nvSpPr>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13" name="內容版面配置區 2">
            <a:extLst>
              <a:ext uri="{FF2B5EF4-FFF2-40B4-BE49-F238E27FC236}">
                <a16:creationId xmlns:a16="http://schemas.microsoft.com/office/drawing/2014/main" id="{35BC2D98-E6AB-4190-9560-BB2987AB890E}"/>
              </a:ext>
            </a:extLst>
          </p:cNvPr>
          <p:cNvSpPr>
            <a:spLocks noGrp="1"/>
          </p:cNvSpPr>
          <p:nvPr>
            <p:ph idx="1"/>
          </p:nvPr>
        </p:nvSpPr>
        <p:spPr/>
        <p:txBody>
          <a:bodyPr numCol="1">
            <a:normAutofit/>
          </a:bodyPr>
          <a:lstStyle/>
          <a:p>
            <a:r>
              <a:rPr lang="en-US" altLang="zh-TW" sz="3200" b="1" dirty="0">
                <a:latin typeface="Times New Roman" panose="02020603050405020304" pitchFamily="18" charset="0"/>
                <a:cs typeface="Times New Roman" panose="02020603050405020304" pitchFamily="18" charset="0"/>
              </a:rPr>
              <a:t>Step1: </a:t>
            </a:r>
            <a:r>
              <a:rPr lang="en-US" altLang="zh-TW" sz="3200" dirty="0">
                <a:latin typeface="Times New Roman" panose="02020603050405020304" pitchFamily="18" charset="0"/>
                <a:cs typeface="Times New Roman" panose="02020603050405020304" pitchFamily="18" charset="0"/>
              </a:rPr>
              <a:t>Choose a region from the original texture sample image as the initial region.</a:t>
            </a:r>
          </a:p>
        </p:txBody>
      </p:sp>
      <p:pic>
        <p:nvPicPr>
          <p:cNvPr id="19" name="圖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551" y="5126494"/>
            <a:ext cx="714475" cy="714475"/>
          </a:xfrm>
          <a:prstGeom prst="rect">
            <a:avLst/>
          </a:prstGeom>
        </p:spPr>
      </p:pic>
      <p:sp>
        <p:nvSpPr>
          <p:cNvPr id="20" name="矩形 19"/>
          <p:cNvSpPr/>
          <p:nvPr/>
        </p:nvSpPr>
        <p:spPr>
          <a:xfrm>
            <a:off x="3991829" y="5357211"/>
            <a:ext cx="338958" cy="346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4864" y="4545387"/>
            <a:ext cx="1876687" cy="1876687"/>
          </a:xfrm>
          <a:prstGeom prst="rect">
            <a:avLst/>
          </a:prstGeom>
        </p:spPr>
      </p:pic>
      <p:sp>
        <p:nvSpPr>
          <p:cNvPr id="14" name="弧形箭號 (下彎) 13"/>
          <p:cNvSpPr/>
          <p:nvPr/>
        </p:nvSpPr>
        <p:spPr>
          <a:xfrm rot="20653846">
            <a:off x="3840816" y="3705100"/>
            <a:ext cx="3020842" cy="1159641"/>
          </a:xfrm>
          <a:prstGeom prst="curvedDownArrow">
            <a:avLst>
              <a:gd name="adj1" fmla="val 9433"/>
              <a:gd name="adj2" fmla="val 24772"/>
              <a:gd name="adj3" fmla="val 2339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30" name="圖片 29"/>
          <p:cNvPicPr>
            <a:picLocks noChangeAspect="1"/>
          </p:cNvPicPr>
          <p:nvPr/>
        </p:nvPicPr>
        <p:blipFill rotWithShape="1">
          <a:blip r:embed="rId3">
            <a:extLst>
              <a:ext uri="{28A0092B-C50C-407E-A947-70E740481C1C}">
                <a14:useLocalDpi xmlns:a14="http://schemas.microsoft.com/office/drawing/2010/main" val="0"/>
              </a:ext>
            </a:extLst>
          </a:blip>
          <a:srcRect l="4558" t="32835" r="51207" b="19196"/>
          <a:stretch/>
        </p:blipFill>
        <p:spPr>
          <a:xfrm>
            <a:off x="6731664" y="4563905"/>
            <a:ext cx="316048" cy="342726"/>
          </a:xfrm>
          <a:prstGeom prst="rect">
            <a:avLst/>
          </a:prstGeom>
        </p:spPr>
      </p:pic>
      <p:sp>
        <p:nvSpPr>
          <p:cNvPr id="9" name="矩形 8"/>
          <p:cNvSpPr/>
          <p:nvPr/>
        </p:nvSpPr>
        <p:spPr>
          <a:xfrm>
            <a:off x="6708754" y="4560024"/>
            <a:ext cx="338958" cy="346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a:extLst>
              <a:ext uri="{FF2B5EF4-FFF2-40B4-BE49-F238E27FC236}">
                <a16:creationId xmlns:a16="http://schemas.microsoft.com/office/drawing/2014/main" id="{756EE221-6DAD-41C7-A7DD-1753F7722462}"/>
              </a:ext>
            </a:extLst>
          </p:cNvPr>
          <p:cNvSpPr>
            <a:spLocks noGrp="1"/>
          </p:cNvSpPr>
          <p:nvPr>
            <p:ph type="sldNum" sz="quarter" idx="12"/>
          </p:nvPr>
        </p:nvSpPr>
        <p:spPr/>
        <p:txBody>
          <a:bodyPr/>
          <a:lstStyle/>
          <a:p>
            <a:fld id="{59E0E74B-BC82-44BF-A0FE-CEF171C425CC}" type="slidenum">
              <a:rPr lang="zh-TW" altLang="en-US" smtClean="0"/>
              <a:t>131</a:t>
            </a:fld>
            <a:endParaRPr lang="zh-TW" altLang="en-US"/>
          </a:p>
        </p:txBody>
      </p:sp>
    </p:spTree>
    <p:extLst>
      <p:ext uri="{BB962C8B-B14F-4D97-AF65-F5344CB8AC3E}">
        <p14:creationId xmlns:p14="http://schemas.microsoft.com/office/powerpoint/2010/main" val="424482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3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3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3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300"/>
                                        <p:tgtEl>
                                          <p:spTgt spid="20"/>
                                        </p:tgtEl>
                                      </p:cBhvr>
                                    </p:animEffect>
                                    <p:set>
                                      <p:cBhvr>
                                        <p:cTn id="24" dur="1" fill="hold">
                                          <p:stCondLst>
                                            <p:cond delay="299"/>
                                          </p:stCondLst>
                                        </p:cTn>
                                        <p:tgtEl>
                                          <p:spTgt spid="20"/>
                                        </p:tgtEl>
                                        <p:attrNameLst>
                                          <p:attrName>style.visibility</p:attrName>
                                        </p:attrNameLst>
                                      </p:cBhvr>
                                      <p:to>
                                        <p:strVal val="hidden"/>
                                      </p:to>
                                    </p:set>
                                  </p:childTnLst>
                                </p:cTn>
                              </p:par>
                              <p:par>
                                <p:cTn id="25" presetID="22" presetClass="exit" presetSubtype="8" fill="hold" grpId="1" nodeType="withEffect">
                                  <p:stCondLst>
                                    <p:cond delay="0"/>
                                  </p:stCondLst>
                                  <p:childTnLst>
                                    <p:animEffect transition="out" filter="wipe(left)">
                                      <p:cBhvr>
                                        <p:cTn id="26" dur="300"/>
                                        <p:tgtEl>
                                          <p:spTgt spid="14"/>
                                        </p:tgtEl>
                                      </p:cBhvr>
                                    </p:animEffect>
                                    <p:set>
                                      <p:cBhvr>
                                        <p:cTn id="27" dur="1" fill="hold">
                                          <p:stCondLst>
                                            <p:cond delay="299"/>
                                          </p:stCondLst>
                                        </p:cTn>
                                        <p:tgtEl>
                                          <p:spTgt spid="1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300"/>
                                        <p:tgtEl>
                                          <p:spTgt spid="9"/>
                                        </p:tgtEl>
                                      </p:cBhvr>
                                    </p:animEffect>
                                    <p:set>
                                      <p:cBhvr>
                                        <p:cTn id="30" dur="1" fill="hold">
                                          <p:stCondLst>
                                            <p:cond delay="2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4" grpId="0" animBg="1"/>
      <p:bldP spid="14" grpId="1" animBg="1"/>
      <p:bldP spid="9" grpId="0" animBg="1"/>
      <p:bldP spid="9" grpId="1"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15" name="內容版面配置區 2">
            <a:extLst>
              <a:ext uri="{FF2B5EF4-FFF2-40B4-BE49-F238E27FC236}">
                <a16:creationId xmlns:a16="http://schemas.microsoft.com/office/drawing/2014/main" id="{49EE935E-4FB9-4C44-A03C-5DFB8831F076}"/>
              </a:ext>
            </a:extLst>
          </p:cNvPr>
          <p:cNvSpPr>
            <a:spLocks noGrp="1"/>
          </p:cNvSpPr>
          <p:nvPr>
            <p:ph idx="1"/>
          </p:nvPr>
        </p:nvSpPr>
        <p:spPr/>
        <p:txBody>
          <a:bodyPr numCol="1">
            <a:normAutofit/>
          </a:bodyPr>
          <a:lstStyle/>
          <a:p>
            <a:r>
              <a:rPr lang="en-US" altLang="zh-TW" sz="3200" b="1" dirty="0">
                <a:latin typeface="Times New Roman" panose="02020603050405020304" pitchFamily="18" charset="0"/>
                <a:cs typeface="Times New Roman" panose="02020603050405020304" pitchFamily="18" charset="0"/>
              </a:rPr>
              <a:t>Step2: </a:t>
            </a:r>
            <a:r>
              <a:rPr lang="en-US" altLang="zh-TW" sz="3200" dirty="0">
                <a:latin typeface="Times New Roman" panose="02020603050405020304" pitchFamily="18" charset="0"/>
                <a:cs typeface="Times New Roman" panose="02020603050405020304" pitchFamily="18" charset="0"/>
              </a:rPr>
              <a:t>Find the region with the similar edges in the original image.</a:t>
            </a:r>
          </a:p>
        </p:txBody>
      </p:sp>
      <p:pic>
        <p:nvPicPr>
          <p:cNvPr id="19" name="圖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551" y="5119514"/>
            <a:ext cx="714475" cy="714475"/>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4864" y="4538407"/>
            <a:ext cx="1876687" cy="1876687"/>
          </a:xfrm>
          <a:prstGeom prst="rect">
            <a:avLst/>
          </a:prstGeom>
        </p:spPr>
      </p:pic>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4558" t="32835" r="51207" b="19196"/>
          <a:stretch/>
        </p:blipFill>
        <p:spPr>
          <a:xfrm>
            <a:off x="6731664" y="4556925"/>
            <a:ext cx="316048" cy="342726"/>
          </a:xfrm>
          <a:prstGeom prst="rect">
            <a:avLst/>
          </a:prstGeom>
        </p:spPr>
      </p:pic>
      <p:sp>
        <p:nvSpPr>
          <p:cNvPr id="9" name="矩形 8"/>
          <p:cNvSpPr/>
          <p:nvPr/>
        </p:nvSpPr>
        <p:spPr>
          <a:xfrm>
            <a:off x="6962386" y="4553044"/>
            <a:ext cx="93947" cy="346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弧形箭號 (下彎) 13"/>
          <p:cNvSpPr/>
          <p:nvPr/>
        </p:nvSpPr>
        <p:spPr>
          <a:xfrm rot="20837048" flipH="1">
            <a:off x="4047029" y="3694847"/>
            <a:ext cx="2895116" cy="1099319"/>
          </a:xfrm>
          <a:prstGeom prst="curvedDownArrow">
            <a:avLst>
              <a:gd name="adj1" fmla="val 9433"/>
              <a:gd name="adj2" fmla="val 24772"/>
              <a:gd name="adj3" fmla="val 2339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a:extLst>
              <a:ext uri="{FF2B5EF4-FFF2-40B4-BE49-F238E27FC236}">
                <a16:creationId xmlns:a16="http://schemas.microsoft.com/office/drawing/2014/main" id="{645E26DF-ED81-4A11-8AD6-CFB00586DA0A}"/>
              </a:ext>
            </a:extLst>
          </p:cNvPr>
          <p:cNvSpPr>
            <a:spLocks noGrp="1"/>
          </p:cNvSpPr>
          <p:nvPr>
            <p:ph type="sldNum" sz="quarter" idx="12"/>
          </p:nvPr>
        </p:nvSpPr>
        <p:spPr/>
        <p:txBody>
          <a:bodyPr/>
          <a:lstStyle/>
          <a:p>
            <a:fld id="{59E0E74B-BC82-44BF-A0FE-CEF171C425CC}" type="slidenum">
              <a:rPr lang="zh-TW" altLang="en-US" smtClean="0"/>
              <a:t>132</a:t>
            </a:fld>
            <a:endParaRPr lang="zh-TW" altLang="en-US"/>
          </a:p>
        </p:txBody>
      </p:sp>
    </p:spTree>
    <p:extLst>
      <p:ext uri="{BB962C8B-B14F-4D97-AF65-F5344CB8AC3E}">
        <p14:creationId xmlns:p14="http://schemas.microsoft.com/office/powerpoint/2010/main" val="153995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3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300"/>
                                        <p:tgtEl>
                                          <p:spTgt spid="9"/>
                                        </p:tgtEl>
                                      </p:cBhvr>
                                    </p:animEffect>
                                    <p:set>
                                      <p:cBhvr>
                                        <p:cTn id="17" dur="1" fill="hold">
                                          <p:stCondLst>
                                            <p:cond delay="299"/>
                                          </p:stCondLst>
                                        </p:cTn>
                                        <p:tgtEl>
                                          <p:spTgt spid="9"/>
                                        </p:tgtEl>
                                        <p:attrNameLst>
                                          <p:attrName>style.visibility</p:attrName>
                                        </p:attrNameLst>
                                      </p:cBhvr>
                                      <p:to>
                                        <p:strVal val="hidden"/>
                                      </p:to>
                                    </p:set>
                                  </p:childTnLst>
                                </p:cTn>
                              </p:par>
                              <p:par>
                                <p:cTn id="18" presetID="22" presetClass="exit" presetSubtype="2" fill="hold" grpId="1" nodeType="withEffect">
                                  <p:stCondLst>
                                    <p:cond delay="0"/>
                                  </p:stCondLst>
                                  <p:childTnLst>
                                    <p:animEffect transition="out" filter="wipe(right)">
                                      <p:cBhvr>
                                        <p:cTn id="19" dur="300"/>
                                        <p:tgtEl>
                                          <p:spTgt spid="14"/>
                                        </p:tgtEl>
                                      </p:cBhvr>
                                    </p:animEffect>
                                    <p:set>
                                      <p:cBhvr>
                                        <p:cTn id="20" dur="1" fill="hold">
                                          <p:stCondLst>
                                            <p:cond delay="2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4" grpId="0" animBg="1"/>
      <p:bldP spid="14" grpId="1"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15" name="內容版面配置區 2">
            <a:extLst>
              <a:ext uri="{FF2B5EF4-FFF2-40B4-BE49-F238E27FC236}">
                <a16:creationId xmlns:a16="http://schemas.microsoft.com/office/drawing/2014/main" id="{92F1F639-00E2-4896-A768-DF56CF4BC80A}"/>
              </a:ext>
            </a:extLst>
          </p:cNvPr>
          <p:cNvSpPr>
            <a:spLocks noGrp="1"/>
          </p:cNvSpPr>
          <p:nvPr>
            <p:ph idx="1"/>
          </p:nvPr>
        </p:nvSpPr>
        <p:spPr/>
        <p:txBody>
          <a:bodyPr numCol="1">
            <a:normAutofit/>
          </a:bodyPr>
          <a:lstStyle/>
          <a:p>
            <a:r>
              <a:rPr lang="en-US" altLang="zh-TW" sz="3200" b="1" dirty="0">
                <a:latin typeface="Times New Roman" panose="02020603050405020304" pitchFamily="18" charset="0"/>
                <a:cs typeface="Times New Roman" panose="02020603050405020304" pitchFamily="18" charset="0"/>
              </a:rPr>
              <a:t>Step3: </a:t>
            </a:r>
            <a:r>
              <a:rPr lang="en-US" altLang="zh-TW" sz="3200" dirty="0">
                <a:latin typeface="Times New Roman" panose="02020603050405020304" pitchFamily="18" charset="0"/>
                <a:cs typeface="Times New Roman" panose="02020603050405020304" pitchFamily="18" charset="0"/>
              </a:rPr>
              <a:t>Paste it on the result image.</a:t>
            </a: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4865" y="4479665"/>
            <a:ext cx="1876687" cy="1876687"/>
          </a:xfrm>
          <a:prstGeom prst="rect">
            <a:avLst/>
          </a:prstGeom>
        </p:spPr>
      </p:pic>
      <p:pic>
        <p:nvPicPr>
          <p:cNvPr id="12" name="圖片 11"/>
          <p:cNvPicPr>
            <a:picLocks noChangeAspect="1"/>
          </p:cNvPicPr>
          <p:nvPr/>
        </p:nvPicPr>
        <p:blipFill rotWithShape="1">
          <a:blip r:embed="rId4">
            <a:extLst>
              <a:ext uri="{28A0092B-C50C-407E-A947-70E740481C1C}">
                <a14:useLocalDpi xmlns:a14="http://schemas.microsoft.com/office/drawing/2010/main" val="0"/>
              </a:ext>
            </a:extLst>
          </a:blip>
          <a:srcRect l="21947" t="17245" r="31715" b="35313"/>
          <a:stretch/>
        </p:blipFill>
        <p:spPr>
          <a:xfrm>
            <a:off x="7047714" y="4498184"/>
            <a:ext cx="331077" cy="338959"/>
          </a:xfrm>
          <a:prstGeom prst="rect">
            <a:avLst/>
          </a:prstGeom>
        </p:spPr>
      </p:pic>
      <p:pic>
        <p:nvPicPr>
          <p:cNvPr id="19" name="圖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552" y="5060772"/>
            <a:ext cx="714475" cy="714475"/>
          </a:xfrm>
          <a:prstGeom prst="rect">
            <a:avLst/>
          </a:prstGeom>
        </p:spPr>
      </p:pic>
      <p:sp>
        <p:nvSpPr>
          <p:cNvPr id="20" name="矩形 19"/>
          <p:cNvSpPr/>
          <p:nvPr/>
        </p:nvSpPr>
        <p:spPr>
          <a:xfrm>
            <a:off x="4129777" y="5187675"/>
            <a:ext cx="338958" cy="346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弧形箭號 (下彎) 13"/>
          <p:cNvSpPr/>
          <p:nvPr/>
        </p:nvSpPr>
        <p:spPr>
          <a:xfrm rot="20840541">
            <a:off x="4042396" y="3566739"/>
            <a:ext cx="3173148" cy="1159641"/>
          </a:xfrm>
          <a:prstGeom prst="curvedDownArrow">
            <a:avLst>
              <a:gd name="adj1" fmla="val 9433"/>
              <a:gd name="adj2" fmla="val 24772"/>
              <a:gd name="adj3" fmla="val 2339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30" name="圖片 29"/>
          <p:cNvPicPr>
            <a:picLocks noChangeAspect="1"/>
          </p:cNvPicPr>
          <p:nvPr/>
        </p:nvPicPr>
        <p:blipFill rotWithShape="1">
          <a:blip r:embed="rId4">
            <a:extLst>
              <a:ext uri="{28A0092B-C50C-407E-A947-70E740481C1C}">
                <a14:useLocalDpi xmlns:a14="http://schemas.microsoft.com/office/drawing/2010/main" val="0"/>
              </a:ext>
            </a:extLst>
          </a:blip>
          <a:srcRect l="4558" t="32835" r="51207" b="19196"/>
          <a:stretch/>
        </p:blipFill>
        <p:spPr>
          <a:xfrm>
            <a:off x="6731665" y="4498183"/>
            <a:ext cx="316048" cy="342726"/>
          </a:xfrm>
          <a:prstGeom prst="rect">
            <a:avLst/>
          </a:prstGeom>
        </p:spPr>
      </p:pic>
      <p:sp>
        <p:nvSpPr>
          <p:cNvPr id="9" name="矩形 8"/>
          <p:cNvSpPr/>
          <p:nvPr/>
        </p:nvSpPr>
        <p:spPr>
          <a:xfrm>
            <a:off x="7020183" y="4487548"/>
            <a:ext cx="338958" cy="346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a:extLst>
              <a:ext uri="{FF2B5EF4-FFF2-40B4-BE49-F238E27FC236}">
                <a16:creationId xmlns:a16="http://schemas.microsoft.com/office/drawing/2014/main" id="{AEDAB67E-3959-4927-8A19-AC7E89B78AF2}"/>
              </a:ext>
            </a:extLst>
          </p:cNvPr>
          <p:cNvSpPr>
            <a:spLocks noGrp="1"/>
          </p:cNvSpPr>
          <p:nvPr>
            <p:ph type="sldNum" sz="quarter" idx="12"/>
          </p:nvPr>
        </p:nvSpPr>
        <p:spPr/>
        <p:txBody>
          <a:bodyPr/>
          <a:lstStyle/>
          <a:p>
            <a:fld id="{59E0E74B-BC82-44BF-A0FE-CEF171C425CC}" type="slidenum">
              <a:rPr lang="zh-TW" altLang="en-US" smtClean="0"/>
              <a:t>133</a:t>
            </a:fld>
            <a:endParaRPr lang="zh-TW" altLang="en-US"/>
          </a:p>
        </p:txBody>
      </p:sp>
    </p:spTree>
    <p:extLst>
      <p:ext uri="{BB962C8B-B14F-4D97-AF65-F5344CB8AC3E}">
        <p14:creationId xmlns:p14="http://schemas.microsoft.com/office/powerpoint/2010/main" val="212556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3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3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300"/>
                                        <p:tgtEl>
                                          <p:spTgt spid="20"/>
                                        </p:tgtEl>
                                      </p:cBhvr>
                                    </p:animEffect>
                                    <p:set>
                                      <p:cBhvr>
                                        <p:cTn id="24" dur="1" fill="hold">
                                          <p:stCondLst>
                                            <p:cond delay="299"/>
                                          </p:stCondLst>
                                        </p:cTn>
                                        <p:tgtEl>
                                          <p:spTgt spid="20"/>
                                        </p:tgtEl>
                                        <p:attrNameLst>
                                          <p:attrName>style.visibility</p:attrName>
                                        </p:attrNameLst>
                                      </p:cBhvr>
                                      <p:to>
                                        <p:strVal val="hidden"/>
                                      </p:to>
                                    </p:set>
                                  </p:childTnLst>
                                </p:cTn>
                              </p:par>
                              <p:par>
                                <p:cTn id="25" presetID="22" presetClass="exit" presetSubtype="8" fill="hold" grpId="1" nodeType="withEffect">
                                  <p:stCondLst>
                                    <p:cond delay="0"/>
                                  </p:stCondLst>
                                  <p:childTnLst>
                                    <p:animEffect transition="out" filter="wipe(left)">
                                      <p:cBhvr>
                                        <p:cTn id="26" dur="300"/>
                                        <p:tgtEl>
                                          <p:spTgt spid="14"/>
                                        </p:tgtEl>
                                      </p:cBhvr>
                                    </p:animEffect>
                                    <p:set>
                                      <p:cBhvr>
                                        <p:cTn id="27" dur="1" fill="hold">
                                          <p:stCondLst>
                                            <p:cond delay="299"/>
                                          </p:stCondLst>
                                        </p:cTn>
                                        <p:tgtEl>
                                          <p:spTgt spid="1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300"/>
                                        <p:tgtEl>
                                          <p:spTgt spid="9"/>
                                        </p:tgtEl>
                                      </p:cBhvr>
                                    </p:animEffect>
                                    <p:set>
                                      <p:cBhvr>
                                        <p:cTn id="30" dur="1" fill="hold">
                                          <p:stCondLst>
                                            <p:cond delay="299"/>
                                          </p:stCondLst>
                                        </p:cTn>
                                        <p:tgtEl>
                                          <p:spTgt spid="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300"/>
                                        <p:tgtEl>
                                          <p:spTgt spid="12"/>
                                        </p:tgtEl>
                                      </p:cBhvr>
                                    </p:animEffect>
                                    <p:set>
                                      <p:cBhvr>
                                        <p:cTn id="33" dur="1" fill="hold">
                                          <p:stCondLst>
                                            <p:cond delay="299"/>
                                          </p:stCondLst>
                                        </p:cTn>
                                        <p:tgtEl>
                                          <p:spTgt spid="1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300"/>
                                        <p:tgtEl>
                                          <p:spTgt spid="7"/>
                                        </p:tgtEl>
                                      </p:cBhvr>
                                    </p:animEffect>
                                    <p:set>
                                      <p:cBhvr>
                                        <p:cTn id="36" dur="1" fill="hold">
                                          <p:stCondLst>
                                            <p:cond delay="299"/>
                                          </p:stCondLst>
                                        </p:cTn>
                                        <p:tgtEl>
                                          <p:spTgt spid="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300"/>
                                        <p:tgtEl>
                                          <p:spTgt spid="30"/>
                                        </p:tgtEl>
                                      </p:cBhvr>
                                    </p:animEffect>
                                    <p:set>
                                      <p:cBhvr>
                                        <p:cTn id="39" dur="1" fill="hold">
                                          <p:stCondLst>
                                            <p:cond delay="2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4" grpId="0" animBg="1"/>
      <p:bldP spid="14" grpId="1" animBg="1"/>
      <p:bldP spid="9" grpId="0" animBg="1"/>
      <p:bldP spid="9" grpId="1"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11" name="內容版面配置區 2">
            <a:extLst>
              <a:ext uri="{FF2B5EF4-FFF2-40B4-BE49-F238E27FC236}">
                <a16:creationId xmlns:a16="http://schemas.microsoft.com/office/drawing/2014/main" id="{45610544-07D7-4BE1-A51F-0F9EAB54FF25}"/>
              </a:ext>
            </a:extLst>
          </p:cNvPr>
          <p:cNvSpPr>
            <a:spLocks noGrp="1"/>
          </p:cNvSpPr>
          <p:nvPr>
            <p:ph idx="1"/>
          </p:nvPr>
        </p:nvSpPr>
        <p:spPr/>
        <p:txBody>
          <a:bodyPr numCol="1">
            <a:normAutofit/>
          </a:bodyPr>
          <a:lstStyle/>
          <a:p>
            <a:r>
              <a:rPr lang="en-US" altLang="zh-TW" sz="3200" b="1" dirty="0">
                <a:latin typeface="Times New Roman" panose="02020603050405020304" pitchFamily="18" charset="0"/>
                <a:cs typeface="Times New Roman" panose="02020603050405020304" pitchFamily="18" charset="0"/>
              </a:rPr>
              <a:t>Step4: </a:t>
            </a:r>
            <a:r>
              <a:rPr lang="en-US" altLang="zh-TW" sz="3200" dirty="0">
                <a:latin typeface="Times New Roman" panose="02020603050405020304" pitchFamily="18" charset="0"/>
                <a:cs typeface="Times New Roman" panose="02020603050405020304" pitchFamily="18" charset="0"/>
              </a:rPr>
              <a:t>Back to Step2 and repeat.</a:t>
            </a: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4864" y="4584678"/>
            <a:ext cx="1876687" cy="1876687"/>
          </a:xfrm>
          <a:prstGeom prst="rect">
            <a:avLst/>
          </a:prstGeom>
        </p:spPr>
      </p:pic>
      <p:pic>
        <p:nvPicPr>
          <p:cNvPr id="19" name="圖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552" y="5165785"/>
            <a:ext cx="714475" cy="714475"/>
          </a:xfrm>
          <a:prstGeom prst="rect">
            <a:avLst/>
          </a:prstGeom>
        </p:spPr>
      </p:pic>
      <p:sp>
        <p:nvSpPr>
          <p:cNvPr id="3" name="投影片編號版面配置區 2">
            <a:extLst>
              <a:ext uri="{FF2B5EF4-FFF2-40B4-BE49-F238E27FC236}">
                <a16:creationId xmlns:a16="http://schemas.microsoft.com/office/drawing/2014/main" id="{1641A233-6E70-41BA-A316-5DCBACBB16CA}"/>
              </a:ext>
            </a:extLst>
          </p:cNvPr>
          <p:cNvSpPr>
            <a:spLocks noGrp="1"/>
          </p:cNvSpPr>
          <p:nvPr>
            <p:ph type="sldNum" sz="quarter" idx="12"/>
          </p:nvPr>
        </p:nvSpPr>
        <p:spPr/>
        <p:txBody>
          <a:bodyPr/>
          <a:lstStyle/>
          <a:p>
            <a:fld id="{59E0E74B-BC82-44BF-A0FE-CEF171C425CC}" type="slidenum">
              <a:rPr lang="zh-TW" altLang="en-US" smtClean="0"/>
              <a:t>134</a:t>
            </a:fld>
            <a:endParaRPr lang="zh-TW" altLang="en-US"/>
          </a:p>
        </p:txBody>
      </p:sp>
    </p:spTree>
    <p:extLst>
      <p:ext uri="{BB962C8B-B14F-4D97-AF65-F5344CB8AC3E}">
        <p14:creationId xmlns:p14="http://schemas.microsoft.com/office/powerpoint/2010/main" val="392770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6F6DCE7D-7C40-458D-8B3E-D44D22FF5502}"/>
              </a:ext>
            </a:extLst>
          </p:cNvPr>
          <p:cNvSpPr>
            <a:spLocks noGrp="1"/>
          </p:cNvSpPr>
          <p:nvPr>
            <p:ph idx="1"/>
          </p:nvPr>
        </p:nvSpPr>
        <p:spPr/>
        <p:txBody>
          <a:bodyPr/>
          <a:lstStyle/>
          <a:p>
            <a:endParaRPr lang="zh-TW" altLang="en-US"/>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813" y="2109826"/>
            <a:ext cx="1876687" cy="1876687"/>
          </a:xfrm>
          <a:prstGeom prst="rect">
            <a:avLst/>
          </a:prstGeom>
        </p:spPr>
      </p:pic>
      <p:pic>
        <p:nvPicPr>
          <p:cNvPr id="19" name="圖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4501" y="2690933"/>
            <a:ext cx="714475" cy="714475"/>
          </a:xfrm>
          <a:prstGeom prst="rect">
            <a:avLst/>
          </a:prstGeom>
        </p:spPr>
      </p:pic>
      <p:sp>
        <p:nvSpPr>
          <p:cNvPr id="4" name="向下箭號 3"/>
          <p:cNvSpPr/>
          <p:nvPr/>
        </p:nvSpPr>
        <p:spPr>
          <a:xfrm>
            <a:off x="7423874" y="4110154"/>
            <a:ext cx="180561" cy="364529"/>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 name="群組 6"/>
          <p:cNvGrpSpPr/>
          <p:nvPr/>
        </p:nvGrpSpPr>
        <p:grpSpPr>
          <a:xfrm>
            <a:off x="6575813" y="4598323"/>
            <a:ext cx="1876687" cy="1875600"/>
            <a:chOff x="5051812" y="4728163"/>
            <a:chExt cx="1876687" cy="1875600"/>
          </a:xfrm>
        </p:grpSpPr>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1812" y="4728163"/>
              <a:ext cx="1866605" cy="1872000"/>
            </a:xfrm>
            <a:prstGeom prst="rect">
              <a:avLst/>
            </a:prstGeom>
          </p:spPr>
        </p:pic>
        <p:sp>
          <p:nvSpPr>
            <p:cNvPr id="6" name="矩形 5"/>
            <p:cNvSpPr/>
            <p:nvPr/>
          </p:nvSpPr>
          <p:spPr>
            <a:xfrm>
              <a:off x="5052899" y="4728163"/>
              <a:ext cx="1875600" cy="1875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4" name="文字方塊 13"/>
          <p:cNvSpPr txBox="1"/>
          <p:nvPr/>
        </p:nvSpPr>
        <p:spPr>
          <a:xfrm>
            <a:off x="4725184" y="4105350"/>
            <a:ext cx="2325252" cy="369332"/>
          </a:xfrm>
          <a:prstGeom prst="rect">
            <a:avLst/>
          </a:prstGeom>
          <a:noFill/>
        </p:spPr>
        <p:txBody>
          <a:bodyPr wrap="none" rtlCol="0">
            <a:spAutoFit/>
          </a:bodyPr>
          <a:lstStyle/>
          <a:p>
            <a:r>
              <a:rPr lang="en-US" altLang="zh-TW" dirty="0"/>
              <a:t>Boundary optimization</a:t>
            </a:r>
            <a:endParaRPr lang="zh-TW" altLang="en-US" dirty="0"/>
          </a:p>
        </p:txBody>
      </p:sp>
      <p:sp>
        <p:nvSpPr>
          <p:cNvPr id="8" name="投影片編號版面配置區 7">
            <a:extLst>
              <a:ext uri="{FF2B5EF4-FFF2-40B4-BE49-F238E27FC236}">
                <a16:creationId xmlns:a16="http://schemas.microsoft.com/office/drawing/2014/main" id="{154EF352-E575-4B22-8154-E8447C520304}"/>
              </a:ext>
            </a:extLst>
          </p:cNvPr>
          <p:cNvSpPr>
            <a:spLocks noGrp="1"/>
          </p:cNvSpPr>
          <p:nvPr>
            <p:ph type="sldNum" sz="quarter" idx="12"/>
          </p:nvPr>
        </p:nvSpPr>
        <p:spPr/>
        <p:txBody>
          <a:bodyPr/>
          <a:lstStyle/>
          <a:p>
            <a:fld id="{59E0E74B-BC82-44BF-A0FE-CEF171C425CC}" type="slidenum">
              <a:rPr lang="zh-TW" altLang="en-US" smtClean="0"/>
              <a:t>135</a:t>
            </a:fld>
            <a:endParaRPr lang="zh-TW" altLang="en-US"/>
          </a:p>
        </p:txBody>
      </p:sp>
    </p:spTree>
    <p:extLst>
      <p:ext uri="{BB962C8B-B14F-4D97-AF65-F5344CB8AC3E}">
        <p14:creationId xmlns:p14="http://schemas.microsoft.com/office/powerpoint/2010/main" val="57378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10" presetClass="entr" presetSubtype="0" fill="hold" nodeType="withEffect">
                                  <p:stCondLst>
                                    <p:cond delay="2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300"/>
                                        <p:tgtEl>
                                          <p:spTgt spid="7"/>
                                        </p:tgtEl>
                                      </p:cBhvr>
                                    </p:animEffect>
                                  </p:childTnLst>
                                </p:cTn>
                              </p:par>
                              <p:par>
                                <p:cTn id="11" presetID="10" presetClass="entr" presetSubtype="0" fill="hold" grpId="0" nodeType="withEffect">
                                  <p:stCondLst>
                                    <p:cond delay="1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3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300"/>
                                        <p:tgtEl>
                                          <p:spTgt spid="4"/>
                                        </p:tgtEl>
                                      </p:cBhvr>
                                    </p:animEffect>
                                    <p:set>
                                      <p:cBhvr>
                                        <p:cTn id="18" dur="1" fill="hold">
                                          <p:stCondLst>
                                            <p:cond delay="299"/>
                                          </p:stCondLst>
                                        </p:cTn>
                                        <p:tgtEl>
                                          <p:spTgt spid="4"/>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300"/>
                                        <p:tgtEl>
                                          <p:spTgt spid="7"/>
                                        </p:tgtEl>
                                      </p:cBhvr>
                                    </p:animEffect>
                                    <p:set>
                                      <p:cBhvr>
                                        <p:cTn id="21" dur="1" fill="hold">
                                          <p:stCondLst>
                                            <p:cond delay="299"/>
                                          </p:stCondLst>
                                        </p:cTn>
                                        <p:tgtEl>
                                          <p:spTgt spid="7"/>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300"/>
                                        <p:tgtEl>
                                          <p:spTgt spid="14"/>
                                        </p:tgtEl>
                                      </p:cBhvr>
                                    </p:animEffect>
                                    <p:set>
                                      <p:cBhvr>
                                        <p:cTn id="24" dur="1" fill="hold">
                                          <p:stCondLst>
                                            <p:cond delay="299"/>
                                          </p:stCondLst>
                                        </p:cTn>
                                        <p:tgtEl>
                                          <p:spTgt spid="14"/>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300"/>
                                        <p:tgtEl>
                                          <p:spTgt spid="2"/>
                                        </p:tgtEl>
                                      </p:cBhvr>
                                    </p:animEffect>
                                    <p:set>
                                      <p:cBhvr>
                                        <p:cTn id="27" dur="1" fill="hold">
                                          <p:stCondLst>
                                            <p:cond delay="299"/>
                                          </p:stCondLst>
                                        </p:cTn>
                                        <p:tgtEl>
                                          <p:spTgt spid="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300"/>
                                        <p:tgtEl>
                                          <p:spTgt spid="19"/>
                                        </p:tgtEl>
                                      </p:cBhvr>
                                    </p:animEffect>
                                    <p:set>
                                      <p:cBhvr>
                                        <p:cTn id="30" dur="1" fill="hold">
                                          <p:stCondLst>
                                            <p:cond delay="2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4" grpId="0"/>
      <p:bldP spid="14" grpId="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sz="3600" dirty="0"/>
              <a:t>Synthetic Texture Image Generation</a:t>
            </a:r>
            <a:endParaRPr lang="zh-TW" altLang="en-US" sz="3600" dirty="0"/>
          </a:p>
        </p:txBody>
      </p:sp>
      <p:sp>
        <p:nvSpPr>
          <p:cNvPr id="2" name="內容版面配置區 1">
            <a:extLst>
              <a:ext uri="{FF2B5EF4-FFF2-40B4-BE49-F238E27FC236}">
                <a16:creationId xmlns:a16="http://schemas.microsoft.com/office/drawing/2014/main" id="{09CA825F-06A7-4DD4-AE3B-218C2F6514C8}"/>
              </a:ext>
            </a:extLst>
          </p:cNvPr>
          <p:cNvSpPr>
            <a:spLocks noGrp="1"/>
          </p:cNvSpPr>
          <p:nvPr>
            <p:ph idx="1"/>
          </p:nvPr>
        </p:nvSpPr>
        <p:spPr/>
        <p:txBody>
          <a:bodyPr/>
          <a:lstStyle/>
          <a:p>
            <a:endParaRPr lang="zh-TW" altLang="en-US"/>
          </a:p>
        </p:txBody>
      </p:sp>
      <p:sp>
        <p:nvSpPr>
          <p:cNvPr id="3" name="文字方塊 2"/>
          <p:cNvSpPr txBox="1"/>
          <p:nvPr/>
        </p:nvSpPr>
        <p:spPr>
          <a:xfrm>
            <a:off x="2152650" y="1624900"/>
            <a:ext cx="2135969" cy="584775"/>
          </a:xfrm>
          <a:prstGeom prst="rect">
            <a:avLst/>
          </a:prstGeom>
          <a:noFill/>
        </p:spPr>
        <p:txBody>
          <a:bodyPr wrap="none" rtlCol="0">
            <a:spAutoFit/>
          </a:bodyPr>
          <a:lstStyle/>
          <a:p>
            <a:r>
              <a:rPr lang="en-US" altLang="zh-TW" sz="3200" dirty="0">
                <a:latin typeface="Times New Roman" panose="02020603050405020304" pitchFamily="18" charset="0"/>
                <a:cs typeface="Times New Roman" panose="02020603050405020304" pitchFamily="18" charset="0"/>
              </a:rPr>
              <a:t>More result</a:t>
            </a:r>
            <a:endParaRPr lang="zh-TW" altLang="en-US" sz="3200" dirty="0">
              <a:latin typeface="Times New Roman" panose="02020603050405020304" pitchFamily="18" charset="0"/>
              <a:cs typeface="Times New Roman" panose="02020603050405020304" pitchFamily="18" charset="0"/>
            </a:endParaRPr>
          </a:p>
        </p:txBody>
      </p:sp>
      <p:pic>
        <p:nvPicPr>
          <p:cNvPr id="19" name="圖片 18"/>
          <p:cNvPicPr>
            <a:picLocks noChangeAspect="1"/>
          </p:cNvPicPr>
          <p:nvPr/>
        </p:nvPicPr>
        <p:blipFill rotWithShape="1">
          <a:blip r:embed="rId3"/>
          <a:srcRect l="5253" t="21694" r="73629" b="48092"/>
          <a:stretch/>
        </p:blipFill>
        <p:spPr>
          <a:xfrm>
            <a:off x="2957945" y="2562776"/>
            <a:ext cx="1648692" cy="1614370"/>
          </a:xfrm>
          <a:prstGeom prst="rect">
            <a:avLst/>
          </a:prstGeom>
        </p:spPr>
      </p:pic>
      <p:pic>
        <p:nvPicPr>
          <p:cNvPr id="22" name="圖片 21"/>
          <p:cNvPicPr>
            <a:picLocks noChangeAspect="1"/>
          </p:cNvPicPr>
          <p:nvPr/>
        </p:nvPicPr>
        <p:blipFill rotWithShape="1">
          <a:blip r:embed="rId3"/>
          <a:srcRect l="28775" t="21694" r="50107" b="48092"/>
          <a:stretch/>
        </p:blipFill>
        <p:spPr>
          <a:xfrm>
            <a:off x="4696694" y="2562776"/>
            <a:ext cx="1648692" cy="1614370"/>
          </a:xfrm>
          <a:prstGeom prst="rect">
            <a:avLst/>
          </a:prstGeom>
        </p:spPr>
      </p:pic>
      <p:pic>
        <p:nvPicPr>
          <p:cNvPr id="23" name="圖片 22"/>
          <p:cNvPicPr>
            <a:picLocks noChangeAspect="1"/>
          </p:cNvPicPr>
          <p:nvPr/>
        </p:nvPicPr>
        <p:blipFill rotWithShape="1">
          <a:blip r:embed="rId3"/>
          <a:srcRect l="52643" t="21694" r="26238" b="48092"/>
          <a:stretch/>
        </p:blipFill>
        <p:spPr>
          <a:xfrm>
            <a:off x="6421589" y="2562776"/>
            <a:ext cx="1648692" cy="1614370"/>
          </a:xfrm>
          <a:prstGeom prst="rect">
            <a:avLst/>
          </a:prstGeom>
        </p:spPr>
      </p:pic>
      <p:pic>
        <p:nvPicPr>
          <p:cNvPr id="24" name="圖片 23"/>
          <p:cNvPicPr>
            <a:picLocks noChangeAspect="1"/>
          </p:cNvPicPr>
          <p:nvPr/>
        </p:nvPicPr>
        <p:blipFill rotWithShape="1">
          <a:blip r:embed="rId3"/>
          <a:srcRect l="76934" t="21694" r="2657" b="48092"/>
          <a:stretch/>
        </p:blipFill>
        <p:spPr>
          <a:xfrm>
            <a:off x="8153399" y="2562774"/>
            <a:ext cx="1593281" cy="1614371"/>
          </a:xfrm>
          <a:prstGeom prst="rect">
            <a:avLst/>
          </a:prstGeom>
        </p:spPr>
      </p:pic>
      <p:pic>
        <p:nvPicPr>
          <p:cNvPr id="25" name="圖片 24"/>
          <p:cNvPicPr>
            <a:picLocks noChangeAspect="1"/>
          </p:cNvPicPr>
          <p:nvPr/>
        </p:nvPicPr>
        <p:blipFill rotWithShape="1">
          <a:blip r:embed="rId3"/>
          <a:srcRect l="1849" t="7022" r="91217" b="82796"/>
          <a:stretch/>
        </p:blipFill>
        <p:spPr>
          <a:xfrm>
            <a:off x="1918855" y="2333710"/>
            <a:ext cx="581890" cy="584775"/>
          </a:xfrm>
          <a:prstGeom prst="rect">
            <a:avLst/>
          </a:prstGeom>
        </p:spPr>
      </p:pic>
      <p:pic>
        <p:nvPicPr>
          <p:cNvPr id="26" name="圖片 25"/>
          <p:cNvPicPr>
            <a:picLocks noChangeAspect="1"/>
          </p:cNvPicPr>
          <p:nvPr/>
        </p:nvPicPr>
        <p:blipFill rotWithShape="1">
          <a:blip r:embed="rId3"/>
          <a:srcRect l="9899" t="68132" r="62603" b="2856"/>
          <a:stretch/>
        </p:blipFill>
        <p:spPr>
          <a:xfrm>
            <a:off x="2952542" y="4782634"/>
            <a:ext cx="2298332" cy="1659729"/>
          </a:xfrm>
          <a:prstGeom prst="rect">
            <a:avLst/>
          </a:prstGeom>
        </p:spPr>
      </p:pic>
      <p:pic>
        <p:nvPicPr>
          <p:cNvPr id="27" name="圖片 26"/>
          <p:cNvPicPr>
            <a:picLocks noChangeAspect="1"/>
          </p:cNvPicPr>
          <p:nvPr/>
        </p:nvPicPr>
        <p:blipFill rotWithShape="1">
          <a:blip r:embed="rId3"/>
          <a:srcRect l="40023" t="68132" r="33285" b="2856"/>
          <a:stretch/>
        </p:blipFill>
        <p:spPr>
          <a:xfrm>
            <a:off x="5382491" y="4782634"/>
            <a:ext cx="2230944" cy="1659728"/>
          </a:xfrm>
          <a:prstGeom prst="rect">
            <a:avLst/>
          </a:prstGeom>
        </p:spPr>
      </p:pic>
      <p:pic>
        <p:nvPicPr>
          <p:cNvPr id="28" name="圖片 27"/>
          <p:cNvPicPr>
            <a:picLocks noChangeAspect="1"/>
          </p:cNvPicPr>
          <p:nvPr/>
        </p:nvPicPr>
        <p:blipFill rotWithShape="1">
          <a:blip r:embed="rId3"/>
          <a:srcRect l="70212" t="68132" r="3097" b="2856"/>
          <a:stretch/>
        </p:blipFill>
        <p:spPr>
          <a:xfrm>
            <a:off x="7751254" y="4782634"/>
            <a:ext cx="2230944" cy="1659727"/>
          </a:xfrm>
          <a:prstGeom prst="rect">
            <a:avLst/>
          </a:prstGeom>
        </p:spPr>
      </p:pic>
      <p:pic>
        <p:nvPicPr>
          <p:cNvPr id="29" name="圖片 28"/>
          <p:cNvPicPr>
            <a:picLocks noChangeAspect="1"/>
          </p:cNvPicPr>
          <p:nvPr/>
        </p:nvPicPr>
        <p:blipFill rotWithShape="1">
          <a:blip r:embed="rId3"/>
          <a:srcRect l="1798" t="56642" r="89121" b="34279"/>
          <a:stretch/>
        </p:blipFill>
        <p:spPr>
          <a:xfrm>
            <a:off x="1801091" y="4590876"/>
            <a:ext cx="762000" cy="521451"/>
          </a:xfrm>
          <a:prstGeom prst="rect">
            <a:avLst/>
          </a:prstGeom>
        </p:spPr>
      </p:pic>
      <p:cxnSp>
        <p:nvCxnSpPr>
          <p:cNvPr id="4" name="直線單箭頭接點 3"/>
          <p:cNvCxnSpPr>
            <a:cxnSpLocks/>
          </p:cNvCxnSpPr>
          <p:nvPr/>
        </p:nvCxnSpPr>
        <p:spPr>
          <a:xfrm>
            <a:off x="5196174" y="4510887"/>
            <a:ext cx="511016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文字方塊 4"/>
          <p:cNvSpPr txBox="1"/>
          <p:nvPr/>
        </p:nvSpPr>
        <p:spPr>
          <a:xfrm>
            <a:off x="2846306" y="4295224"/>
            <a:ext cx="2168094" cy="369332"/>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Increase window size</a:t>
            </a:r>
            <a:endParaRPr lang="zh-TW" altLang="en-US" dirty="0">
              <a:latin typeface="Times New Roman" panose="02020603050405020304" pitchFamily="18" charset="0"/>
              <a:cs typeface="Times New Roman" panose="02020603050405020304" pitchFamily="18" charset="0"/>
            </a:endParaRPr>
          </a:p>
        </p:txBody>
      </p:sp>
      <p:sp>
        <p:nvSpPr>
          <p:cNvPr id="6" name="投影片編號版面配置區 5">
            <a:extLst>
              <a:ext uri="{FF2B5EF4-FFF2-40B4-BE49-F238E27FC236}">
                <a16:creationId xmlns:a16="http://schemas.microsoft.com/office/drawing/2014/main" id="{1C546700-C184-44B5-9611-F0224F3451EA}"/>
              </a:ext>
            </a:extLst>
          </p:cNvPr>
          <p:cNvSpPr>
            <a:spLocks noGrp="1"/>
          </p:cNvSpPr>
          <p:nvPr>
            <p:ph type="sldNum" sz="quarter" idx="12"/>
          </p:nvPr>
        </p:nvSpPr>
        <p:spPr/>
        <p:txBody>
          <a:bodyPr/>
          <a:lstStyle/>
          <a:p>
            <a:fld id="{59E0E74B-BC82-44BF-A0FE-CEF171C425CC}" type="slidenum">
              <a:rPr lang="zh-TW" altLang="en-US" smtClean="0"/>
              <a:t>136</a:t>
            </a:fld>
            <a:endParaRPr lang="zh-TW" altLang="en-US"/>
          </a:p>
        </p:txBody>
      </p:sp>
    </p:spTree>
    <p:extLst>
      <p:ext uri="{BB962C8B-B14F-4D97-AF65-F5344CB8AC3E}">
        <p14:creationId xmlns:p14="http://schemas.microsoft.com/office/powerpoint/2010/main" val="155312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3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300"/>
                                        <p:tgtEl>
                                          <p:spTgt spid="19"/>
                                        </p:tgtEl>
                                      </p:cBhvr>
                                    </p:animEffect>
                                  </p:childTnLst>
                                </p:cTn>
                              </p:par>
                              <p:par>
                                <p:cTn id="18" presetID="10" presetClass="entr" presetSubtype="0" fill="hold" nodeType="withEffect">
                                  <p:stCondLst>
                                    <p:cond delay="50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300"/>
                                        <p:tgtEl>
                                          <p:spTgt spid="22"/>
                                        </p:tgtEl>
                                      </p:cBhvr>
                                    </p:animEffect>
                                  </p:childTnLst>
                                </p:cTn>
                              </p:par>
                              <p:par>
                                <p:cTn id="21" presetID="10"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300"/>
                                        <p:tgtEl>
                                          <p:spTgt spid="23"/>
                                        </p:tgtEl>
                                      </p:cBhvr>
                                    </p:animEffect>
                                  </p:childTnLst>
                                </p:cTn>
                              </p:par>
                              <p:par>
                                <p:cTn id="24" presetID="10" presetClass="entr" presetSubtype="0" fill="hold" nodeType="withEffect">
                                  <p:stCondLst>
                                    <p:cond delay="150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300"/>
                                        <p:tgtEl>
                                          <p:spTgt spid="2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700"/>
                                        <p:tgtEl>
                                          <p:spTgt spid="5"/>
                                        </p:tgtEl>
                                      </p:cBhvr>
                                    </p:animEffect>
                                  </p:childTnLst>
                                </p:cTn>
                              </p:par>
                              <p:par>
                                <p:cTn id="30" presetID="22" presetClass="entr" presetSubtype="8" fill="hold" nodeType="withEffect">
                                  <p:stCondLst>
                                    <p:cond delay="70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11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3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300"/>
                                        <p:tgtEl>
                                          <p:spTgt spid="26"/>
                                        </p:tgtEl>
                                      </p:cBhvr>
                                    </p:animEffect>
                                  </p:childTnLst>
                                </p:cTn>
                              </p:par>
                              <p:par>
                                <p:cTn id="43" presetID="10" presetClass="entr" presetSubtype="0" fill="hold" nodeType="withEffect">
                                  <p:stCondLst>
                                    <p:cond delay="50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300"/>
                                        <p:tgtEl>
                                          <p:spTgt spid="27"/>
                                        </p:tgtEl>
                                      </p:cBhvr>
                                    </p:animEffect>
                                  </p:childTnLst>
                                </p:cTn>
                              </p:par>
                              <p:par>
                                <p:cTn id="46" presetID="10" presetClass="entr" presetSubtype="0" fill="hold" nodeType="withEffect">
                                  <p:stCondLst>
                                    <p:cond delay="100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3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300"/>
                                        <p:tgtEl>
                                          <p:spTgt spid="25"/>
                                        </p:tgtEl>
                                      </p:cBhvr>
                                    </p:animEffect>
                                    <p:set>
                                      <p:cBhvr>
                                        <p:cTn id="53" dur="1" fill="hold">
                                          <p:stCondLst>
                                            <p:cond delay="299"/>
                                          </p:stCondLst>
                                        </p:cTn>
                                        <p:tgtEl>
                                          <p:spTgt spid="25"/>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300"/>
                                        <p:tgtEl>
                                          <p:spTgt spid="19"/>
                                        </p:tgtEl>
                                      </p:cBhvr>
                                    </p:animEffect>
                                    <p:set>
                                      <p:cBhvr>
                                        <p:cTn id="56" dur="1" fill="hold">
                                          <p:stCondLst>
                                            <p:cond delay="299"/>
                                          </p:stCondLst>
                                        </p:cTn>
                                        <p:tgtEl>
                                          <p:spTgt spid="1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300"/>
                                        <p:tgtEl>
                                          <p:spTgt spid="22"/>
                                        </p:tgtEl>
                                      </p:cBhvr>
                                    </p:animEffect>
                                    <p:set>
                                      <p:cBhvr>
                                        <p:cTn id="59" dur="1" fill="hold">
                                          <p:stCondLst>
                                            <p:cond delay="299"/>
                                          </p:stCondLst>
                                        </p:cTn>
                                        <p:tgtEl>
                                          <p:spTgt spid="22"/>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300"/>
                                        <p:tgtEl>
                                          <p:spTgt spid="23"/>
                                        </p:tgtEl>
                                      </p:cBhvr>
                                    </p:animEffect>
                                    <p:set>
                                      <p:cBhvr>
                                        <p:cTn id="62" dur="1" fill="hold">
                                          <p:stCondLst>
                                            <p:cond delay="2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300"/>
                                        <p:tgtEl>
                                          <p:spTgt spid="24"/>
                                        </p:tgtEl>
                                      </p:cBhvr>
                                    </p:animEffect>
                                    <p:set>
                                      <p:cBhvr>
                                        <p:cTn id="65" dur="1" fill="hold">
                                          <p:stCondLst>
                                            <p:cond delay="299"/>
                                          </p:stCondLst>
                                        </p:cTn>
                                        <p:tgtEl>
                                          <p:spTgt spid="2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300"/>
                                        <p:tgtEl>
                                          <p:spTgt spid="5"/>
                                        </p:tgtEl>
                                      </p:cBhvr>
                                    </p:animEffect>
                                    <p:set>
                                      <p:cBhvr>
                                        <p:cTn id="68" dur="1" fill="hold">
                                          <p:stCondLst>
                                            <p:cond delay="299"/>
                                          </p:stCondLst>
                                        </p:cTn>
                                        <p:tgtEl>
                                          <p:spTgt spid="5"/>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300"/>
                                        <p:tgtEl>
                                          <p:spTgt spid="4"/>
                                        </p:tgtEl>
                                      </p:cBhvr>
                                    </p:animEffect>
                                    <p:set>
                                      <p:cBhvr>
                                        <p:cTn id="71" dur="1" fill="hold">
                                          <p:stCondLst>
                                            <p:cond delay="299"/>
                                          </p:stCondLst>
                                        </p:cTn>
                                        <p:tgtEl>
                                          <p:spTgt spid="4"/>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300"/>
                                        <p:tgtEl>
                                          <p:spTgt spid="29"/>
                                        </p:tgtEl>
                                      </p:cBhvr>
                                    </p:animEffect>
                                    <p:set>
                                      <p:cBhvr>
                                        <p:cTn id="74" dur="1" fill="hold">
                                          <p:stCondLst>
                                            <p:cond delay="299"/>
                                          </p:stCondLst>
                                        </p:cTn>
                                        <p:tgtEl>
                                          <p:spTgt spid="2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300"/>
                                        <p:tgtEl>
                                          <p:spTgt spid="26"/>
                                        </p:tgtEl>
                                      </p:cBhvr>
                                    </p:animEffect>
                                    <p:set>
                                      <p:cBhvr>
                                        <p:cTn id="77" dur="1" fill="hold">
                                          <p:stCondLst>
                                            <p:cond delay="299"/>
                                          </p:stCondLst>
                                        </p:cTn>
                                        <p:tgtEl>
                                          <p:spTgt spid="26"/>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300"/>
                                        <p:tgtEl>
                                          <p:spTgt spid="27"/>
                                        </p:tgtEl>
                                      </p:cBhvr>
                                    </p:animEffect>
                                    <p:set>
                                      <p:cBhvr>
                                        <p:cTn id="80" dur="1" fill="hold">
                                          <p:stCondLst>
                                            <p:cond delay="299"/>
                                          </p:stCondLst>
                                        </p:cTn>
                                        <p:tgtEl>
                                          <p:spTgt spid="27"/>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300"/>
                                        <p:tgtEl>
                                          <p:spTgt spid="28"/>
                                        </p:tgtEl>
                                      </p:cBhvr>
                                    </p:animEffect>
                                    <p:set>
                                      <p:cBhvr>
                                        <p:cTn id="83" dur="1" fill="hold">
                                          <p:stCondLst>
                                            <p:cond delay="2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2" name="內容版面配置區 1">
            <a:extLst>
              <a:ext uri="{FF2B5EF4-FFF2-40B4-BE49-F238E27FC236}">
                <a16:creationId xmlns:a16="http://schemas.microsoft.com/office/drawing/2014/main" id="{026E1CFC-E16F-44BC-8D63-CD7634FD4D29}"/>
              </a:ext>
            </a:extLst>
          </p:cNvPr>
          <p:cNvSpPr>
            <a:spLocks noGrp="1"/>
          </p:cNvSpPr>
          <p:nvPr>
            <p:ph idx="1"/>
          </p:nvPr>
        </p:nvSpPr>
        <p:spPr/>
        <p:txBody>
          <a:bodyPr/>
          <a:lstStyle/>
          <a:p>
            <a:endParaRPr lang="zh-TW" altLang="en-US"/>
          </a:p>
        </p:txBody>
      </p:sp>
      <p:sp>
        <p:nvSpPr>
          <p:cNvPr id="3" name="文字方塊 2"/>
          <p:cNvSpPr txBox="1"/>
          <p:nvPr/>
        </p:nvSpPr>
        <p:spPr>
          <a:xfrm>
            <a:off x="2152650" y="1624900"/>
            <a:ext cx="2135969" cy="584775"/>
          </a:xfrm>
          <a:prstGeom prst="rect">
            <a:avLst/>
          </a:prstGeom>
          <a:noFill/>
        </p:spPr>
        <p:txBody>
          <a:bodyPr wrap="none" rtlCol="0">
            <a:spAutoFit/>
          </a:bodyPr>
          <a:lstStyle/>
          <a:p>
            <a:r>
              <a:rPr lang="en-US" altLang="zh-TW" sz="3200" dirty="0">
                <a:latin typeface="Times New Roman" panose="02020603050405020304" pitchFamily="18" charset="0"/>
                <a:cs typeface="Times New Roman" panose="02020603050405020304" pitchFamily="18" charset="0"/>
              </a:rPr>
              <a:t>More result</a:t>
            </a:r>
            <a:endParaRPr lang="zh-TW" altLang="en-US" sz="3200" dirty="0">
              <a:latin typeface="Times New Roman" panose="02020603050405020304" pitchFamily="18" charset="0"/>
              <a:cs typeface="Times New Roman" panose="02020603050405020304" pitchFamily="18" charset="0"/>
            </a:endParaRPr>
          </a:p>
        </p:txBody>
      </p:sp>
      <p:pic>
        <p:nvPicPr>
          <p:cNvPr id="15" name="圖片 14"/>
          <p:cNvPicPr>
            <a:picLocks noChangeAspect="1"/>
          </p:cNvPicPr>
          <p:nvPr/>
        </p:nvPicPr>
        <p:blipFill rotWithShape="1">
          <a:blip r:embed="rId3"/>
          <a:srcRect l="2742" t="47126" r="54848" b="2188"/>
          <a:stretch/>
        </p:blipFill>
        <p:spPr>
          <a:xfrm>
            <a:off x="2355273" y="3837710"/>
            <a:ext cx="2784763" cy="2655163"/>
          </a:xfrm>
          <a:prstGeom prst="rect">
            <a:avLst/>
          </a:prstGeom>
        </p:spPr>
      </p:pic>
      <p:pic>
        <p:nvPicPr>
          <p:cNvPr id="16" name="圖片 15"/>
          <p:cNvPicPr>
            <a:picLocks noChangeAspect="1"/>
          </p:cNvPicPr>
          <p:nvPr/>
        </p:nvPicPr>
        <p:blipFill rotWithShape="1">
          <a:blip r:embed="rId3"/>
          <a:srcRect l="55135" t="46973" r="1506" b="2342"/>
          <a:stretch/>
        </p:blipFill>
        <p:spPr>
          <a:xfrm>
            <a:off x="7051966" y="3837711"/>
            <a:ext cx="2847107" cy="2655162"/>
          </a:xfrm>
          <a:prstGeom prst="rect">
            <a:avLst/>
          </a:prstGeom>
        </p:spPr>
      </p:pic>
      <p:pic>
        <p:nvPicPr>
          <p:cNvPr id="17" name="圖片 16"/>
          <p:cNvPicPr>
            <a:picLocks noChangeAspect="1"/>
          </p:cNvPicPr>
          <p:nvPr/>
        </p:nvPicPr>
        <p:blipFill rotWithShape="1">
          <a:blip r:embed="rId3"/>
          <a:srcRect l="69803" t="21545" r="17652" b="63154"/>
          <a:stretch/>
        </p:blipFill>
        <p:spPr>
          <a:xfrm>
            <a:off x="8084722" y="2343310"/>
            <a:ext cx="823751" cy="801459"/>
          </a:xfrm>
          <a:prstGeom prst="rect">
            <a:avLst/>
          </a:prstGeom>
        </p:spPr>
      </p:pic>
      <p:pic>
        <p:nvPicPr>
          <p:cNvPr id="18" name="圖片 17"/>
          <p:cNvPicPr>
            <a:picLocks noChangeAspect="1"/>
          </p:cNvPicPr>
          <p:nvPr/>
        </p:nvPicPr>
        <p:blipFill rotWithShape="1">
          <a:blip r:embed="rId3"/>
          <a:srcRect l="19192" t="21546" r="68261" b="63154"/>
          <a:stretch/>
        </p:blipFill>
        <p:spPr>
          <a:xfrm>
            <a:off x="3352799" y="2343310"/>
            <a:ext cx="823751" cy="801459"/>
          </a:xfrm>
          <a:prstGeom prst="rect">
            <a:avLst/>
          </a:prstGeom>
        </p:spPr>
      </p:pic>
      <p:sp>
        <p:nvSpPr>
          <p:cNvPr id="8" name="向下箭號 7"/>
          <p:cNvSpPr/>
          <p:nvPr/>
        </p:nvSpPr>
        <p:spPr>
          <a:xfrm>
            <a:off x="3625694" y="3278405"/>
            <a:ext cx="291662" cy="425669"/>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向下箭號 19"/>
          <p:cNvSpPr/>
          <p:nvPr/>
        </p:nvSpPr>
        <p:spPr>
          <a:xfrm>
            <a:off x="8350467" y="3278405"/>
            <a:ext cx="291662" cy="425669"/>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a:extLst>
              <a:ext uri="{FF2B5EF4-FFF2-40B4-BE49-F238E27FC236}">
                <a16:creationId xmlns:a16="http://schemas.microsoft.com/office/drawing/2014/main" id="{DCF7BB0C-A9D5-429F-9EB1-A7C96874B2E6}"/>
              </a:ext>
            </a:extLst>
          </p:cNvPr>
          <p:cNvSpPr>
            <a:spLocks noGrp="1"/>
          </p:cNvSpPr>
          <p:nvPr>
            <p:ph type="sldNum" sz="quarter" idx="12"/>
          </p:nvPr>
        </p:nvSpPr>
        <p:spPr/>
        <p:txBody>
          <a:bodyPr/>
          <a:lstStyle/>
          <a:p>
            <a:fld id="{59E0E74B-BC82-44BF-A0FE-CEF171C425CC}" type="slidenum">
              <a:rPr lang="zh-TW" altLang="en-US" smtClean="0"/>
              <a:t>137</a:t>
            </a:fld>
            <a:endParaRPr lang="zh-TW" altLang="en-US"/>
          </a:p>
        </p:txBody>
      </p:sp>
    </p:spTree>
    <p:extLst>
      <p:ext uri="{BB962C8B-B14F-4D97-AF65-F5344CB8AC3E}">
        <p14:creationId xmlns:p14="http://schemas.microsoft.com/office/powerpoint/2010/main" val="261229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300"/>
                                        <p:tgtEl>
                                          <p:spTgt spid="18"/>
                                        </p:tgtEl>
                                      </p:cBhvr>
                                    </p:animEffect>
                                  </p:childTnLst>
                                </p:cTn>
                              </p:par>
                            </p:childTnLst>
                          </p:cTn>
                        </p:par>
                        <p:par>
                          <p:cTn id="8" fill="hold">
                            <p:stCondLst>
                              <p:cond delay="3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300"/>
                                        <p:tgtEl>
                                          <p:spTgt spid="8"/>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3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300"/>
                                        <p:tgtEl>
                                          <p:spTgt spid="17"/>
                                        </p:tgtEl>
                                      </p:cBhvr>
                                    </p:animEffect>
                                  </p:childTnLst>
                                </p:cTn>
                              </p:par>
                            </p:childTnLst>
                          </p:cTn>
                        </p:par>
                        <p:par>
                          <p:cTn id="21" fill="hold">
                            <p:stCondLst>
                              <p:cond delay="300"/>
                            </p:stCondLst>
                            <p:childTnLst>
                              <p:par>
                                <p:cTn id="22" presetID="22" presetClass="entr" presetSubtype="1"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up)">
                                      <p:cBhvr>
                                        <p:cTn id="24" dur="300"/>
                                        <p:tgtEl>
                                          <p:spTgt spid="20"/>
                                        </p:tgtEl>
                                      </p:cBhvr>
                                    </p:animEffect>
                                  </p:childTnLst>
                                </p:cTn>
                              </p:par>
                            </p:childTnLst>
                          </p:cTn>
                        </p:par>
                        <p:par>
                          <p:cTn id="25" fill="hold">
                            <p:stCondLst>
                              <p:cond delay="6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圓角矩形 129"/>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129" name="圓角矩形 128"/>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
        <p:nvSpPr>
          <p:cNvPr id="128" name="圓角矩形 127"/>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5" name="橢圓 224"/>
          <p:cNvSpPr/>
          <p:nvPr/>
        </p:nvSpPr>
        <p:spPr>
          <a:xfrm>
            <a:off x="9534189" y="2602642"/>
            <a:ext cx="106417" cy="10641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6" name="橢圓 225"/>
          <p:cNvSpPr/>
          <p:nvPr/>
        </p:nvSpPr>
        <p:spPr>
          <a:xfrm>
            <a:off x="9080138" y="2602386"/>
            <a:ext cx="106417" cy="10641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9036067"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9" name="圓角矩形圖說文字 148"/>
          <p:cNvSpPr/>
          <p:nvPr/>
        </p:nvSpPr>
        <p:spPr>
          <a:xfrm flipH="1">
            <a:off x="7479978" y="1674788"/>
            <a:ext cx="1971336" cy="659053"/>
          </a:xfrm>
          <a:prstGeom prst="wedgeRoundRectCallout">
            <a:avLst>
              <a:gd name="adj1" fmla="val -33407"/>
              <a:gd name="adj2" fmla="val 68397"/>
              <a:gd name="adj3" fmla="val 16667"/>
            </a:avLst>
          </a:prstGeom>
          <a:solidFill>
            <a:schemeClr val="bg1"/>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F9988"/>
                </a:solidFill>
                <a:latin typeface="Times New Roman" panose="02020603050405020304" pitchFamily="18" charset="0"/>
                <a:cs typeface="Times New Roman" panose="02020603050405020304" pitchFamily="18" charset="0"/>
              </a:rPr>
              <a:t>Synthetic Texture Image Generation</a:t>
            </a:r>
            <a:endParaRPr lang="zh-TW" altLang="en-US" dirty="0">
              <a:solidFill>
                <a:srgbClr val="CF9988"/>
              </a:solidFill>
              <a:latin typeface="Times New Roman" panose="02020603050405020304" pitchFamily="18" charset="0"/>
              <a:cs typeface="Times New Roman" panose="02020603050405020304" pitchFamily="18" charset="0"/>
            </a:endParaRPr>
          </a:p>
        </p:txBody>
      </p:sp>
      <p:sp>
        <p:nvSpPr>
          <p:cNvPr id="148" name="圓角矩形圖說文字 147"/>
          <p:cNvSpPr/>
          <p:nvPr/>
        </p:nvSpPr>
        <p:spPr>
          <a:xfrm flipH="1">
            <a:off x="7790022" y="1995515"/>
            <a:ext cx="2145676" cy="342230"/>
          </a:xfrm>
          <a:prstGeom prst="wedgeRoundRectCallout">
            <a:avLst>
              <a:gd name="adj1" fmla="val -33407"/>
              <a:gd name="adj2" fmla="val 85258"/>
              <a:gd name="adj3" fmla="val 16667"/>
            </a:avLst>
          </a:prstGeom>
          <a:solidFill>
            <a:schemeClr val="bg1"/>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CF9988"/>
                </a:solidFill>
                <a:latin typeface="Times New Roman" panose="02020603050405020304" pitchFamily="18" charset="0"/>
                <a:cs typeface="Times New Roman" panose="02020603050405020304" pitchFamily="18" charset="0"/>
              </a:rPr>
              <a:t>Shape from Texture</a:t>
            </a:r>
            <a:endParaRPr lang="zh-TW" altLang="en-US" dirty="0">
              <a:solidFill>
                <a:srgbClr val="CF9988"/>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D019359C-30EE-4111-B5BD-71838D6288BB}"/>
              </a:ext>
            </a:extLst>
          </p:cNvPr>
          <p:cNvSpPr>
            <a:spLocks noGrp="1"/>
          </p:cNvSpPr>
          <p:nvPr>
            <p:ph type="sldNum" sz="quarter" idx="12"/>
          </p:nvPr>
        </p:nvSpPr>
        <p:spPr/>
        <p:txBody>
          <a:bodyPr/>
          <a:lstStyle/>
          <a:p>
            <a:fld id="{59E0E74B-BC82-44BF-A0FE-CEF171C425CC}" type="slidenum">
              <a:rPr lang="zh-TW" altLang="en-US" smtClean="0"/>
              <a:t>138</a:t>
            </a:fld>
            <a:endParaRPr lang="zh-TW" altLang="en-US"/>
          </a:p>
        </p:txBody>
      </p:sp>
    </p:spTree>
    <p:extLst>
      <p:ext uri="{BB962C8B-B14F-4D97-AF65-F5344CB8AC3E}">
        <p14:creationId xmlns:p14="http://schemas.microsoft.com/office/powerpoint/2010/main" val="259554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37" presetClass="entr" presetSubtype="0" fill="hold" grpId="1"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anim calcmode="lin" valueType="num">
                                      <p:cBhvr>
                                        <p:cTn id="11" dur="1000" fill="hold"/>
                                        <p:tgtEl>
                                          <p:spTgt spid="153"/>
                                        </p:tgtEl>
                                        <p:attrNameLst>
                                          <p:attrName>ppt_x</p:attrName>
                                        </p:attrNameLst>
                                      </p:cBhvr>
                                      <p:tavLst>
                                        <p:tav tm="0">
                                          <p:val>
                                            <p:strVal val="#ppt_x"/>
                                          </p:val>
                                        </p:tav>
                                        <p:tav tm="100000">
                                          <p:val>
                                            <p:strVal val="#ppt_x"/>
                                          </p:val>
                                        </p:tav>
                                      </p:tavLst>
                                    </p:anim>
                                    <p:anim calcmode="lin" valueType="num">
                                      <p:cBhvr>
                                        <p:cTn id="12" dur="900" decel="100000" fill="hold"/>
                                        <p:tgtEl>
                                          <p:spTgt spid="15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14" presetID="22" presetClass="entr" presetSubtype="1" fill="hold" grpId="1"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wipe(up)">
                                      <p:cBhvr>
                                        <p:cTn id="16" dur="500"/>
                                        <p:tgtEl>
                                          <p:spTgt spid="128"/>
                                        </p:tgtEl>
                                      </p:cBhvr>
                                    </p:animEffect>
                                  </p:childTnLst>
                                </p:cTn>
                              </p:par>
                              <p:par>
                                <p:cTn id="17" presetID="22" presetClass="entr" presetSubtype="1" fill="hold" grpId="1" nodeType="with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wipe(up)">
                                      <p:cBhvr>
                                        <p:cTn id="19" dur="500"/>
                                        <p:tgtEl>
                                          <p:spTgt spid="129"/>
                                        </p:tgtEl>
                                      </p:cBhvr>
                                    </p:animEffect>
                                  </p:childTnLst>
                                </p:cTn>
                              </p:par>
                              <p:par>
                                <p:cTn id="20" presetID="22" presetClass="entr" presetSubtype="1" fill="hold" grpId="1" nodeType="with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wipe(up)">
                                      <p:cBhvr>
                                        <p:cTn id="22" dur="500"/>
                                        <p:tgtEl>
                                          <p:spTgt spid="130"/>
                                        </p:tgtEl>
                                      </p:cBhvr>
                                    </p:animEffect>
                                  </p:childTnLst>
                                </p:cTn>
                              </p:par>
                              <p:par>
                                <p:cTn id="23" presetID="41" presetClass="entr" presetSubtype="0" fill="hold" grpId="0" nodeType="withEffect">
                                  <p:stCondLst>
                                    <p:cond delay="0"/>
                                  </p:stCondLst>
                                  <p:childTnLst>
                                    <p:set>
                                      <p:cBhvr>
                                        <p:cTn id="24" dur="1" fill="hold">
                                          <p:stCondLst>
                                            <p:cond delay="0"/>
                                          </p:stCondLst>
                                        </p:cTn>
                                        <p:tgtEl>
                                          <p:spTgt spid="149"/>
                                        </p:tgtEl>
                                        <p:attrNameLst>
                                          <p:attrName>style.visibility</p:attrName>
                                        </p:attrNameLst>
                                      </p:cBhvr>
                                      <p:to>
                                        <p:strVal val="visible"/>
                                      </p:to>
                                    </p:set>
                                    <p:anim calcmode="lin" valueType="num">
                                      <p:cBhvr>
                                        <p:cTn id="25" dur="300" fill="hold"/>
                                        <p:tgtEl>
                                          <p:spTgt spid="149"/>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9"/>
                                        </p:tgtEl>
                                        <p:attrNameLst>
                                          <p:attrName>ppt_y</p:attrName>
                                        </p:attrNameLst>
                                      </p:cBhvr>
                                      <p:tavLst>
                                        <p:tav tm="0">
                                          <p:val>
                                            <p:strVal val="#ppt_y"/>
                                          </p:val>
                                        </p:tav>
                                        <p:tav tm="100000">
                                          <p:val>
                                            <p:strVal val="#ppt_y"/>
                                          </p:val>
                                        </p:tav>
                                      </p:tavLst>
                                    </p:anim>
                                    <p:anim calcmode="lin" valueType="num">
                                      <p:cBhvr>
                                        <p:cTn id="27" dur="300" fill="hold"/>
                                        <p:tgtEl>
                                          <p:spTgt spid="149"/>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6"/>
                                        </p:tgtEl>
                                        <p:attrNameLst>
                                          <p:attrName>style.visibility</p:attrName>
                                        </p:attrNameLst>
                                      </p:cBhvr>
                                      <p:to>
                                        <p:strVal val="visible"/>
                                      </p:to>
                                    </p:set>
                                    <p:animEffect transition="in" filter="fade">
                                      <p:cBhvr>
                                        <p:cTn id="32" dur="300"/>
                                        <p:tgtEl>
                                          <p:spTgt spid="226"/>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9"/>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9"/>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9"/>
                                        </p:tgtEl>
                                        <p:attrNameLst>
                                          <p:attrName>ppt_y</p:attrName>
                                        </p:attrNameLst>
                                      </p:cBhvr>
                                      <p:tavLst>
                                        <p:tav tm="0">
                                          <p:val>
                                            <p:strVal val="ppt_y"/>
                                          </p:val>
                                        </p:tav>
                                        <p:tav tm="100000">
                                          <p:val>
                                            <p:strVal val="ppt_y"/>
                                          </p:val>
                                        </p:tav>
                                      </p:tavLst>
                                    </p:anim>
                                    <p:anim calcmode="lin" valueType="num">
                                      <p:cBhvr>
                                        <p:cTn id="41" dur="200"/>
                                        <p:tgtEl>
                                          <p:spTgt spid="149"/>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9"/>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9"/>
                                        </p:tgtEl>
                                      </p:cBhvr>
                                    </p:animEffect>
                                    <p:set>
                                      <p:cBhvr>
                                        <p:cTn id="44" dur="1" fill="hold">
                                          <p:stCondLst>
                                            <p:cond delay="199"/>
                                          </p:stCondLst>
                                        </p:cTn>
                                        <p:tgtEl>
                                          <p:spTgt spid="149"/>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26"/>
                                        </p:tgtEl>
                                      </p:cBhvr>
                                    </p:animEffect>
                                    <p:set>
                                      <p:cBhvr>
                                        <p:cTn id="47" dur="1" fill="hold">
                                          <p:stCondLst>
                                            <p:cond delay="299"/>
                                          </p:stCondLst>
                                        </p:cTn>
                                        <p:tgtEl>
                                          <p:spTgt spid="226"/>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185 -0.00069 L 0.03724 -0.00069 " pathEditMode="relative" rAng="0" ptsTypes="AA">
                                      <p:cBhvr>
                                        <p:cTn id="49" dur="700" fill="hold"/>
                                        <p:tgtEl>
                                          <p:spTgt spid="153"/>
                                        </p:tgtEl>
                                        <p:attrNameLst>
                                          <p:attrName>ppt_x</p:attrName>
                                          <p:attrName>ppt_y</p:attrName>
                                        </p:attrNameLst>
                                      </p:cBhvr>
                                      <p:rCtr x="2448"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8"/>
                                        </p:tgtEl>
                                        <p:attrNameLst>
                                          <p:attrName>style.visibility</p:attrName>
                                        </p:attrNameLst>
                                      </p:cBhvr>
                                      <p:to>
                                        <p:strVal val="visible"/>
                                      </p:to>
                                    </p:set>
                                    <p:anim calcmode="lin" valueType="num">
                                      <p:cBhvr>
                                        <p:cTn id="53" dur="3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8"/>
                                        </p:tgtEl>
                                        <p:attrNameLst>
                                          <p:attrName>ppt_y</p:attrName>
                                        </p:attrNameLst>
                                      </p:cBhvr>
                                      <p:tavLst>
                                        <p:tav tm="0">
                                          <p:val>
                                            <p:strVal val="#ppt_y"/>
                                          </p:val>
                                        </p:tav>
                                        <p:tav tm="100000">
                                          <p:val>
                                            <p:strVal val="#ppt_y"/>
                                          </p:val>
                                        </p:tav>
                                      </p:tavLst>
                                    </p:anim>
                                    <p:anim calcmode="lin" valueType="num">
                                      <p:cBhvr>
                                        <p:cTn id="55" dur="3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5"/>
                                        </p:tgtEl>
                                        <p:attrNameLst>
                                          <p:attrName>style.visibility</p:attrName>
                                        </p:attrNameLst>
                                      </p:cBhvr>
                                      <p:to>
                                        <p:strVal val="visible"/>
                                      </p:to>
                                    </p:set>
                                    <p:animEffect transition="in" filter="fade">
                                      <p:cBhvr>
                                        <p:cTn id="60" dur="300"/>
                                        <p:tgtEl>
                                          <p:spTgt spid="225"/>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8"/>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8"/>
                                        </p:tgtEl>
                                        <p:attrNameLst>
                                          <p:attrName>ppt_y</p:attrName>
                                        </p:attrNameLst>
                                      </p:cBhvr>
                                      <p:tavLst>
                                        <p:tav tm="0">
                                          <p:val>
                                            <p:strVal val="ppt_y"/>
                                          </p:val>
                                        </p:tav>
                                        <p:tav tm="100000">
                                          <p:val>
                                            <p:strVal val="ppt_y"/>
                                          </p:val>
                                        </p:tav>
                                      </p:tavLst>
                                    </p:anim>
                                    <p:anim calcmode="lin" valueType="num">
                                      <p:cBhvr>
                                        <p:cTn id="69" dur="200"/>
                                        <p:tgtEl>
                                          <p:spTgt spid="148"/>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8"/>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8"/>
                                        </p:tgtEl>
                                      </p:cBhvr>
                                    </p:animEffect>
                                    <p:set>
                                      <p:cBhvr>
                                        <p:cTn id="72" dur="1" fill="hold">
                                          <p:stCondLst>
                                            <p:cond delay="199"/>
                                          </p:stCondLst>
                                        </p:cTn>
                                        <p:tgtEl>
                                          <p:spTgt spid="148"/>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25"/>
                                        </p:tgtEl>
                                      </p:cBhvr>
                                    </p:animEffect>
                                    <p:set>
                                      <p:cBhvr>
                                        <p:cTn id="75" dur="1" fill="hold">
                                          <p:stCondLst>
                                            <p:cond delay="299"/>
                                          </p:stCondLst>
                                        </p:cTn>
                                        <p:tgtEl>
                                          <p:spTgt spid="225"/>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128"/>
                                        </p:tgtEl>
                                      </p:cBhvr>
                                    </p:animEffect>
                                    <p:set>
                                      <p:cBhvr>
                                        <p:cTn id="87" dur="1" fill="hold">
                                          <p:stCondLst>
                                            <p:cond delay="499"/>
                                          </p:stCondLst>
                                        </p:cTn>
                                        <p:tgtEl>
                                          <p:spTgt spid="128"/>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129"/>
                                        </p:tgtEl>
                                      </p:cBhvr>
                                    </p:animEffect>
                                    <p:set>
                                      <p:cBhvr>
                                        <p:cTn id="90" dur="1" fill="hold">
                                          <p:stCondLst>
                                            <p:cond delay="499"/>
                                          </p:stCondLst>
                                        </p:cTn>
                                        <p:tgtEl>
                                          <p:spTgt spid="129"/>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130"/>
                                        </p:tgtEl>
                                      </p:cBhvr>
                                    </p:animEffect>
                                    <p:set>
                                      <p:cBhvr>
                                        <p:cTn id="93"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29" grpId="0" animBg="1"/>
      <p:bldP spid="129" grpId="1" animBg="1"/>
      <p:bldP spid="128" grpId="0" animBg="1"/>
      <p:bldP spid="128" grpId="1" animBg="1"/>
      <p:bldP spid="225" grpId="0" animBg="1"/>
      <p:bldP spid="225" grpId="1" animBg="1"/>
      <p:bldP spid="226" grpId="0" animBg="1"/>
      <p:bldP spid="226" grpId="1" animBg="1"/>
      <p:bldP spid="153" grpId="0" animBg="1"/>
      <p:bldP spid="153" grpId="1" animBg="1"/>
      <p:bldP spid="153" grpId="2" animBg="1"/>
      <p:bldP spid="149" grpId="0" animBg="1"/>
      <p:bldP spid="149" grpId="1" animBg="1"/>
      <p:bldP spid="149" grpId="2" animBg="1"/>
      <p:bldP spid="148" grpId="0" animBg="1"/>
      <p:bldP spid="148" grpId="1" animBg="1"/>
      <p:bldP spid="148" grpId="2"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Shape from Texture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numCol="1">
            <a:normAutofit/>
          </a:bodyPr>
          <a:lstStyle/>
          <a:p>
            <a:r>
              <a:rPr lang="en-US" altLang="zh-TW" sz="3200" dirty="0">
                <a:latin typeface="Times New Roman" panose="02020603050405020304" pitchFamily="18" charset="0"/>
                <a:cs typeface="Times New Roman" panose="02020603050405020304" pitchFamily="18" charset="0"/>
              </a:rPr>
              <a:t>Using image texture gradients to estimate surface orientation of the observation 3D object</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Assumption: the observed texture area no depth changes and no texture changes in observed texture area, and no sub-textures</a:t>
            </a:r>
          </a:p>
        </p:txBody>
      </p:sp>
      <p:sp>
        <p:nvSpPr>
          <p:cNvPr id="2" name="投影片編號版面配置區 1">
            <a:extLst>
              <a:ext uri="{FF2B5EF4-FFF2-40B4-BE49-F238E27FC236}">
                <a16:creationId xmlns:a16="http://schemas.microsoft.com/office/drawing/2014/main" id="{46E48602-B308-423F-82C5-6D514D8946D8}"/>
              </a:ext>
            </a:extLst>
          </p:cNvPr>
          <p:cNvSpPr>
            <a:spLocks noGrp="1"/>
          </p:cNvSpPr>
          <p:nvPr>
            <p:ph type="sldNum" sz="quarter" idx="12"/>
          </p:nvPr>
        </p:nvSpPr>
        <p:spPr/>
        <p:txBody>
          <a:bodyPr/>
          <a:lstStyle/>
          <a:p>
            <a:fld id="{59E0E74B-BC82-44BF-A0FE-CEF171C425CC}" type="slidenum">
              <a:rPr lang="zh-TW" altLang="en-US" smtClean="0"/>
              <a:t>139</a:t>
            </a:fld>
            <a:endParaRPr lang="zh-TW" altLang="en-US"/>
          </a:p>
        </p:txBody>
      </p:sp>
    </p:spTree>
    <p:extLst>
      <p:ext uri="{BB962C8B-B14F-4D97-AF65-F5344CB8AC3E}">
        <p14:creationId xmlns:p14="http://schemas.microsoft.com/office/powerpoint/2010/main" val="3560351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E69FF569-E865-9BF5-8620-2392906B36E7}"/>
              </a:ext>
            </a:extLst>
          </p:cNvPr>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Some Texture Properties</a:t>
            </a:r>
            <a:endParaRPr lang="zh-TW" altLang="en-US" dirty="0">
              <a:latin typeface="Times New Roman" panose="02020603050405020304" pitchFamily="18" charset="0"/>
              <a:cs typeface="Times New Roman" panose="02020603050405020304" pitchFamily="18" charset="0"/>
            </a:endParaRPr>
          </a:p>
        </p:txBody>
      </p:sp>
      <p:sp>
        <p:nvSpPr>
          <p:cNvPr id="11" name="內容版面配置區 2">
            <a:extLst>
              <a:ext uri="{FF2B5EF4-FFF2-40B4-BE49-F238E27FC236}">
                <a16:creationId xmlns:a16="http://schemas.microsoft.com/office/drawing/2014/main" id="{567D9265-3E62-07A5-CF35-E8300B082569}"/>
              </a:ext>
            </a:extLst>
          </p:cNvPr>
          <p:cNvSpPr>
            <a:spLocks noGrp="1"/>
          </p:cNvSpPr>
          <p:nvPr>
            <p:ph idx="1"/>
          </p:nvPr>
        </p:nvSpPr>
        <p:spPr>
          <a:xfrm>
            <a:off x="2589212" y="2133600"/>
            <a:ext cx="8915400" cy="5745480"/>
          </a:xfrm>
        </p:spPr>
        <p:txBody>
          <a:bodyPr>
            <a:normAutofit/>
          </a:bodyPr>
          <a:lstStyle/>
          <a:p>
            <a:r>
              <a:rPr lang="en-US" altLang="zh-TW" sz="3200" dirty="0">
                <a:latin typeface="Times New Roman" panose="02020603050405020304" pitchFamily="18" charset="0"/>
                <a:cs typeface="Times New Roman" panose="02020603050405020304" pitchFamily="18" charset="0"/>
              </a:rPr>
              <a:t>Granularity</a:t>
            </a:r>
          </a:p>
          <a:p>
            <a:r>
              <a:rPr lang="en-US" altLang="zh-TW" sz="3200" dirty="0">
                <a:latin typeface="Times New Roman" panose="02020603050405020304" pitchFamily="18" charset="0"/>
                <a:cs typeface="Times New Roman" panose="02020603050405020304" pitchFamily="18" charset="0"/>
              </a:rPr>
              <a:t>Randomness</a:t>
            </a:r>
          </a:p>
          <a:p>
            <a:r>
              <a:rPr lang="en-US" altLang="zh-TW" sz="3200" dirty="0">
                <a:latin typeface="Times New Roman" panose="02020603050405020304" pitchFamily="18" charset="0"/>
                <a:cs typeface="Times New Roman" panose="02020603050405020304" pitchFamily="18" charset="0"/>
              </a:rPr>
              <a:t>Lineation</a:t>
            </a:r>
          </a:p>
          <a:p>
            <a:r>
              <a:rPr lang="en-US" altLang="zh-TW" sz="3200" dirty="0">
                <a:latin typeface="Times New Roman" panose="02020603050405020304" pitchFamily="18" charset="0"/>
                <a:cs typeface="Times New Roman" panose="02020603050405020304" pitchFamily="18" charset="0"/>
              </a:rPr>
              <a:t>Mottled</a:t>
            </a:r>
          </a:p>
          <a:p>
            <a:r>
              <a:rPr lang="en-US" altLang="zh-TW" sz="3200" dirty="0">
                <a:latin typeface="Times New Roman" panose="02020603050405020304" pitchFamily="18" charset="0"/>
                <a:cs typeface="Times New Roman" panose="02020603050405020304" pitchFamily="18" charset="0"/>
              </a:rPr>
              <a:t>Irregular</a:t>
            </a:r>
          </a:p>
          <a:p>
            <a:r>
              <a:rPr lang="en-US" altLang="zh-TW" sz="3200" dirty="0">
                <a:latin typeface="Times New Roman" panose="02020603050405020304" pitchFamily="18" charset="0"/>
                <a:cs typeface="Times New Roman" panose="02020603050405020304" pitchFamily="18" charset="0"/>
              </a:rPr>
              <a:t>Hummocky</a:t>
            </a:r>
          </a:p>
        </p:txBody>
      </p:sp>
      <p:sp>
        <p:nvSpPr>
          <p:cNvPr id="9" name="標題 1"/>
          <p:cNvSpPr txBox="1">
            <a:spLocks/>
          </p:cNvSpPr>
          <p:nvPr/>
        </p:nvSpPr>
        <p:spPr>
          <a:xfrm>
            <a:off x="4780879" y="1263543"/>
            <a:ext cx="4699182" cy="639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TW" altLang="en-US" sz="3200"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6270" y="2511493"/>
            <a:ext cx="3275971" cy="218398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670"/>
          <a:stretch/>
        </p:blipFill>
        <p:spPr>
          <a:xfrm>
            <a:off x="6907389" y="1930125"/>
            <a:ext cx="2153784" cy="3252323"/>
          </a:xfrm>
          <a:prstGeom prst="rect">
            <a:avLst/>
          </a:prstGeom>
        </p:spPr>
      </p:pic>
      <p:pic>
        <p:nvPicPr>
          <p:cNvPr id="1026" name="Picture 2" descr="File:Stretching lineation.JPG - Wikimedia Comm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4470" y="2491555"/>
            <a:ext cx="3199569" cy="21872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ttled Texture | ClipPix ETC: Educational Photos for Students and Teach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3729" y="2567621"/>
            <a:ext cx="2921104" cy="19438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ckground,abstract,swirls,irregular,texture - free image from needpix.co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62032" y="2466740"/>
            <a:ext cx="3018409" cy="22638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Comparison between sketch of hummocky cross stratification by... |  Download Scientific Diagram"/>
          <p:cNvPicPr>
            <a:picLocks noChangeAspect="1" noChangeArrowheads="1"/>
          </p:cNvPicPr>
          <p:nvPr/>
        </p:nvPicPr>
        <p:blipFill rotWithShape="1">
          <a:blip r:embed="rId8">
            <a:extLst>
              <a:ext uri="{28A0092B-C50C-407E-A947-70E740481C1C}">
                <a14:useLocalDpi xmlns:a14="http://schemas.microsoft.com/office/drawing/2010/main" val="0"/>
              </a:ext>
            </a:extLst>
          </a:blip>
          <a:srcRect l="1184" t="45797" r="3010" b="-1"/>
          <a:stretch/>
        </p:blipFill>
        <p:spPr bwMode="auto">
          <a:xfrm>
            <a:off x="6124757" y="2533102"/>
            <a:ext cx="3719048" cy="2104109"/>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a:extLst>
              <a:ext uri="{FF2B5EF4-FFF2-40B4-BE49-F238E27FC236}">
                <a16:creationId xmlns:a16="http://schemas.microsoft.com/office/drawing/2014/main" id="{58EE333A-C293-480C-B6B8-E60D0398D2D3}"/>
              </a:ext>
            </a:extLst>
          </p:cNvPr>
          <p:cNvSpPr>
            <a:spLocks noGrp="1"/>
          </p:cNvSpPr>
          <p:nvPr>
            <p:ph type="sldNum" sz="quarter" idx="12"/>
          </p:nvPr>
        </p:nvSpPr>
        <p:spPr/>
        <p:txBody>
          <a:bodyPr/>
          <a:lstStyle/>
          <a:p>
            <a:fld id="{59E0E74B-BC82-44BF-A0FE-CEF171C425CC}" type="slidenum">
              <a:rPr lang="zh-TW" altLang="en-US" smtClean="0"/>
              <a:t>14</a:t>
            </a:fld>
            <a:endParaRPr lang="zh-TW" altLang="en-US"/>
          </a:p>
        </p:txBody>
      </p:sp>
    </p:spTree>
    <p:extLst>
      <p:ext uri="{BB962C8B-B14F-4D97-AF65-F5344CB8AC3E}">
        <p14:creationId xmlns:p14="http://schemas.microsoft.com/office/powerpoint/2010/main" val="390589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nodeType="clickEffect">
                                  <p:stCondLst>
                                    <p:cond delay="0"/>
                                  </p:stCondLst>
                                  <p:childTnLst>
                                    <p:animEffect transition="out" filter="barn(inVertical)">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6"/>
                                        </p:tgtEl>
                                      </p:cBhvr>
                                    </p:animEffect>
                                    <p:set>
                                      <p:cBhvr>
                                        <p:cTn id="32" dur="1" fill="hold">
                                          <p:stCondLst>
                                            <p:cond delay="499"/>
                                          </p:stCondLst>
                                        </p:cTn>
                                        <p:tgtEl>
                                          <p:spTgt spid="10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fade">
                                      <p:cBhvr>
                                        <p:cTn id="37" dur="500"/>
                                        <p:tgtEl>
                                          <p:spTgt spid="10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28"/>
                                        </p:tgtEl>
                                      </p:cBhvr>
                                    </p:animEffect>
                                    <p:set>
                                      <p:cBhvr>
                                        <p:cTn id="42" dur="1" fill="hold">
                                          <p:stCondLst>
                                            <p:cond delay="499"/>
                                          </p:stCondLst>
                                        </p:cTn>
                                        <p:tgtEl>
                                          <p:spTgt spid="10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fade">
                                      <p:cBhvr>
                                        <p:cTn id="47" dur="500"/>
                                        <p:tgtEl>
                                          <p:spTgt spid="10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030"/>
                                        </p:tgtEl>
                                      </p:cBhvr>
                                    </p:animEffect>
                                    <p:set>
                                      <p:cBhvr>
                                        <p:cTn id="52" dur="1" fill="hold">
                                          <p:stCondLst>
                                            <p:cond delay="499"/>
                                          </p:stCondLst>
                                        </p:cTn>
                                        <p:tgtEl>
                                          <p:spTgt spid="10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32"/>
                                        </p:tgtEl>
                                        <p:attrNameLst>
                                          <p:attrName>style.visibility</p:attrName>
                                        </p:attrNameLst>
                                      </p:cBhvr>
                                      <p:to>
                                        <p:strVal val="visible"/>
                                      </p:to>
                                    </p:set>
                                    <p:animEffect transition="in" filter="fade">
                                      <p:cBhvr>
                                        <p:cTn id="57" dur="500"/>
                                        <p:tgtEl>
                                          <p:spTgt spid="10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032"/>
                                        </p:tgtEl>
                                      </p:cBhvr>
                                    </p:animEffect>
                                    <p:set>
                                      <p:cBhvr>
                                        <p:cTn id="62" dur="1" fill="hold">
                                          <p:stCondLst>
                                            <p:cond delay="499"/>
                                          </p:stCondLst>
                                        </p:cTn>
                                        <p:tgtEl>
                                          <p:spTgt spid="10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Shape from Texture</a:t>
            </a:r>
            <a:endParaRPr lang="zh-TW" altLang="en-US" dirty="0">
              <a:latin typeface="Times New Roman" panose="02020603050405020304" pitchFamily="18" charset="0"/>
              <a:cs typeface="Times New Roman" panose="02020603050405020304" pitchFamily="18" charset="0"/>
            </a:endParaRPr>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35413" y="2133600"/>
            <a:ext cx="3823000" cy="3778250"/>
          </a:xfrm>
        </p:spPr>
      </p:pic>
      <p:sp>
        <p:nvSpPr>
          <p:cNvPr id="2" name="投影片編號版面配置區 1">
            <a:extLst>
              <a:ext uri="{FF2B5EF4-FFF2-40B4-BE49-F238E27FC236}">
                <a16:creationId xmlns:a16="http://schemas.microsoft.com/office/drawing/2014/main" id="{61D59AF4-863C-4AB0-89B2-973886484934}"/>
              </a:ext>
            </a:extLst>
          </p:cNvPr>
          <p:cNvSpPr>
            <a:spLocks noGrp="1"/>
          </p:cNvSpPr>
          <p:nvPr>
            <p:ph type="sldNum" sz="quarter" idx="12"/>
          </p:nvPr>
        </p:nvSpPr>
        <p:spPr/>
        <p:txBody>
          <a:bodyPr/>
          <a:lstStyle/>
          <a:p>
            <a:fld id="{59E0E74B-BC82-44BF-A0FE-CEF171C425CC}" type="slidenum">
              <a:rPr lang="zh-TW" altLang="en-US" smtClean="0"/>
              <a:t>140</a:t>
            </a:fld>
            <a:endParaRPr lang="zh-TW" altLang="en-US"/>
          </a:p>
        </p:txBody>
      </p:sp>
    </p:spTree>
    <p:extLst>
      <p:ext uri="{BB962C8B-B14F-4D97-AF65-F5344CB8AC3E}">
        <p14:creationId xmlns:p14="http://schemas.microsoft.com/office/powerpoint/2010/main" val="148582376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Shape from Texture</a:t>
            </a:r>
            <a:endParaRPr lang="zh-TW" altLang="en-US" dirty="0">
              <a:latin typeface="Times New Roman" panose="02020603050405020304" pitchFamily="18" charset="0"/>
              <a:cs typeface="Times New Roman" panose="02020603050405020304" pitchFamily="18" charset="0"/>
            </a:endParaRPr>
          </a:p>
        </p:txBody>
      </p:sp>
      <p:sp>
        <p:nvSpPr>
          <p:cNvPr id="4" name="內容版面配置區 3">
            <a:extLst>
              <a:ext uri="{FF2B5EF4-FFF2-40B4-BE49-F238E27FC236}">
                <a16:creationId xmlns:a16="http://schemas.microsoft.com/office/drawing/2014/main" id="{98DC33DF-86C5-4D72-95CC-B8279300FE36}"/>
              </a:ext>
            </a:extLst>
          </p:cNvPr>
          <p:cNvSpPr>
            <a:spLocks noGrp="1"/>
          </p:cNvSpPr>
          <p:nvPr>
            <p:ph idx="1"/>
          </p:nvPr>
        </p:nvSpPr>
        <p:spPr/>
        <p:txBody>
          <a:bodyPr/>
          <a:lstStyle/>
          <a:p>
            <a:endParaRPr lang="zh-TW" altLang="en-US"/>
          </a:p>
        </p:txBody>
      </p:sp>
      <p:pic>
        <p:nvPicPr>
          <p:cNvPr id="7" name="Picture 4" descr="6"/>
          <p:cNvPicPr>
            <a:picLocks noChangeAspect="1" noChangeArrowheads="1"/>
          </p:cNvPicPr>
          <p:nvPr/>
        </p:nvPicPr>
        <p:blipFill rotWithShape="1">
          <a:blip r:embed="rId3">
            <a:extLst>
              <a:ext uri="{28A0092B-C50C-407E-A947-70E740481C1C}">
                <a14:useLocalDpi xmlns:a14="http://schemas.microsoft.com/office/drawing/2010/main" val="0"/>
              </a:ext>
            </a:extLst>
          </a:blip>
          <a:srcRect l="10951" t="11061" r="52452" b="2634"/>
          <a:stretch/>
        </p:blipFill>
        <p:spPr bwMode="auto">
          <a:xfrm>
            <a:off x="2794001" y="2413000"/>
            <a:ext cx="3175000" cy="3344333"/>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1347" y="3023128"/>
            <a:ext cx="3076575" cy="2124075"/>
          </a:xfrm>
          <a:prstGeom prst="rect">
            <a:avLst/>
          </a:prstGeom>
        </p:spPr>
      </p:pic>
      <p:sp>
        <p:nvSpPr>
          <p:cNvPr id="2" name="投影片編號版面配置區 1">
            <a:extLst>
              <a:ext uri="{FF2B5EF4-FFF2-40B4-BE49-F238E27FC236}">
                <a16:creationId xmlns:a16="http://schemas.microsoft.com/office/drawing/2014/main" id="{77DA7C4D-C803-46B9-96CA-80DCD4F4D7FB}"/>
              </a:ext>
            </a:extLst>
          </p:cNvPr>
          <p:cNvSpPr>
            <a:spLocks noGrp="1"/>
          </p:cNvSpPr>
          <p:nvPr>
            <p:ph type="sldNum" sz="quarter" idx="12"/>
          </p:nvPr>
        </p:nvSpPr>
        <p:spPr/>
        <p:txBody>
          <a:bodyPr/>
          <a:lstStyle/>
          <a:p>
            <a:fld id="{59E0E74B-BC82-44BF-A0FE-CEF171C425CC}" type="slidenum">
              <a:rPr lang="zh-TW" altLang="en-US" smtClean="0"/>
              <a:t>141</a:t>
            </a:fld>
            <a:endParaRPr lang="zh-TW" altLang="en-US"/>
          </a:p>
        </p:txBody>
      </p:sp>
    </p:spTree>
    <p:extLst>
      <p:ext uri="{BB962C8B-B14F-4D97-AF65-F5344CB8AC3E}">
        <p14:creationId xmlns:p14="http://schemas.microsoft.com/office/powerpoint/2010/main" val="165744699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Shape from Texture</a:t>
            </a:r>
            <a:endParaRPr lang="zh-TW" altLang="en-US" dirty="0">
              <a:latin typeface="Times New Roman" panose="02020603050405020304" pitchFamily="18" charset="0"/>
              <a:cs typeface="Times New Roman" panose="02020603050405020304" pitchFamily="18" charset="0"/>
            </a:endParaRPr>
          </a:p>
        </p:txBody>
      </p:sp>
      <p:pic>
        <p:nvPicPr>
          <p:cNvPr id="3" name="內容版面配置區 2"/>
          <p:cNvPicPr>
            <a:picLocks noGrp="1" noChangeAspect="1"/>
          </p:cNvPicPr>
          <p:nvPr>
            <p:ph idx="1"/>
          </p:nvPr>
        </p:nvPicPr>
        <p:blipFill rotWithShape="1">
          <a:blip r:embed="rId3">
            <a:extLst>
              <a:ext uri="{28A0092B-C50C-407E-A947-70E740481C1C}">
                <a14:useLocalDpi xmlns:a14="http://schemas.microsoft.com/office/drawing/2010/main" val="0"/>
              </a:ext>
            </a:extLst>
          </a:blip>
          <a:srcRect r="68211" b="79429"/>
          <a:stretch/>
        </p:blipFill>
        <p:spPr>
          <a:xfrm>
            <a:off x="3576910" y="1788912"/>
            <a:ext cx="1653525" cy="904742"/>
          </a:xfrm>
        </p:spPr>
      </p:pic>
      <p:pic>
        <p:nvPicPr>
          <p:cNvPr id="9"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34865" t="1243" r="35028" b="79689"/>
          <a:stretch/>
        </p:blipFill>
        <p:spPr>
          <a:xfrm>
            <a:off x="5380567" y="1795091"/>
            <a:ext cx="1689470" cy="904743"/>
          </a:xfrm>
          <a:prstGeom prst="rect">
            <a:avLst/>
          </a:prstGeom>
        </p:spPr>
      </p:pic>
      <p:pic>
        <p:nvPicPr>
          <p:cNvPr id="10"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68262" t="1243" r="1631" b="79689"/>
          <a:stretch/>
        </p:blipFill>
        <p:spPr>
          <a:xfrm>
            <a:off x="7171267" y="1795091"/>
            <a:ext cx="1689468" cy="904743"/>
          </a:xfrm>
          <a:prstGeom prst="rect">
            <a:avLst/>
          </a:prstGeom>
        </p:spPr>
      </p:pic>
      <p:pic>
        <p:nvPicPr>
          <p:cNvPr id="11"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1469" t="29067" r="68599" b="40191"/>
          <a:stretch/>
        </p:blipFill>
        <p:spPr>
          <a:xfrm>
            <a:off x="3615321" y="3128961"/>
            <a:ext cx="1681154" cy="1459968"/>
          </a:xfrm>
          <a:prstGeom prst="rect">
            <a:avLst/>
          </a:prstGeom>
        </p:spPr>
      </p:pic>
      <p:pic>
        <p:nvPicPr>
          <p:cNvPr id="12"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34856" t="29067" r="35038" b="40191"/>
          <a:stretch/>
        </p:blipFill>
        <p:spPr>
          <a:xfrm>
            <a:off x="5397022" y="3128963"/>
            <a:ext cx="1690974" cy="1459967"/>
          </a:xfrm>
          <a:prstGeom prst="rect">
            <a:avLst/>
          </a:prstGeom>
        </p:spPr>
      </p:pic>
      <p:pic>
        <p:nvPicPr>
          <p:cNvPr id="13"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68582" t="29067" r="1631" b="40191"/>
          <a:stretch/>
        </p:blipFill>
        <p:spPr>
          <a:xfrm>
            <a:off x="7187723" y="3128963"/>
            <a:ext cx="1673013" cy="1459967"/>
          </a:xfrm>
          <a:prstGeom prst="rect">
            <a:avLst/>
          </a:prstGeom>
        </p:spPr>
      </p:pic>
      <p:pic>
        <p:nvPicPr>
          <p:cNvPr id="14"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8717" t="68395" r="75258" b="4365"/>
          <a:stretch/>
        </p:blipFill>
        <p:spPr>
          <a:xfrm>
            <a:off x="3952215" y="4937307"/>
            <a:ext cx="1045196" cy="1502239"/>
          </a:xfrm>
          <a:prstGeom prst="rect">
            <a:avLst/>
          </a:prstGeom>
        </p:spPr>
      </p:pic>
      <p:pic>
        <p:nvPicPr>
          <p:cNvPr id="15"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42016" t="68395" r="41696" b="4365"/>
          <a:stretch/>
        </p:blipFill>
        <p:spPr>
          <a:xfrm>
            <a:off x="5736167" y="4937307"/>
            <a:ext cx="1062299" cy="1502239"/>
          </a:xfrm>
          <a:prstGeom prst="rect">
            <a:avLst/>
          </a:prstGeom>
        </p:spPr>
      </p:pic>
      <p:pic>
        <p:nvPicPr>
          <p:cNvPr id="16"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75414" t="68395" r="8366" b="4365"/>
          <a:stretch/>
        </p:blipFill>
        <p:spPr>
          <a:xfrm>
            <a:off x="7533612" y="4937307"/>
            <a:ext cx="1057938" cy="1502239"/>
          </a:xfrm>
          <a:prstGeom prst="rect">
            <a:avLst/>
          </a:prstGeom>
        </p:spPr>
      </p:pic>
      <p:sp>
        <p:nvSpPr>
          <p:cNvPr id="2" name="投影片編號版面配置區 1">
            <a:extLst>
              <a:ext uri="{FF2B5EF4-FFF2-40B4-BE49-F238E27FC236}">
                <a16:creationId xmlns:a16="http://schemas.microsoft.com/office/drawing/2014/main" id="{3CDEB08B-BF5A-4EF8-ACB8-B264B516C84A}"/>
              </a:ext>
            </a:extLst>
          </p:cNvPr>
          <p:cNvSpPr>
            <a:spLocks noGrp="1"/>
          </p:cNvSpPr>
          <p:nvPr>
            <p:ph type="sldNum" sz="quarter" idx="12"/>
          </p:nvPr>
        </p:nvSpPr>
        <p:spPr/>
        <p:txBody>
          <a:bodyPr/>
          <a:lstStyle/>
          <a:p>
            <a:fld id="{59E0E74B-BC82-44BF-A0FE-CEF171C425CC}" type="slidenum">
              <a:rPr lang="zh-TW" altLang="en-US" smtClean="0"/>
              <a:t>142</a:t>
            </a:fld>
            <a:endParaRPr lang="zh-TW" altLang="en-US"/>
          </a:p>
        </p:txBody>
      </p:sp>
    </p:spTree>
    <p:extLst>
      <p:ext uri="{BB962C8B-B14F-4D97-AF65-F5344CB8AC3E}">
        <p14:creationId xmlns:p14="http://schemas.microsoft.com/office/powerpoint/2010/main" val="4714447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圓角矩形 129"/>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129" name="圓角矩形 128"/>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
        <p:nvSpPr>
          <p:cNvPr id="128" name="圓角矩形 127"/>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5" name="橢圓 224"/>
          <p:cNvSpPr/>
          <p:nvPr/>
        </p:nvSpPr>
        <p:spPr>
          <a:xfrm>
            <a:off x="9534189" y="2602642"/>
            <a:ext cx="106417" cy="10641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7" name="橢圓 226"/>
          <p:cNvSpPr/>
          <p:nvPr/>
        </p:nvSpPr>
        <p:spPr>
          <a:xfrm>
            <a:off x="10076367" y="2602141"/>
            <a:ext cx="106417" cy="1064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9488599"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8" name="圓角矩形圖說文字 147"/>
          <p:cNvSpPr/>
          <p:nvPr/>
        </p:nvSpPr>
        <p:spPr>
          <a:xfrm flipH="1">
            <a:off x="7790022" y="1942455"/>
            <a:ext cx="2145676" cy="395290"/>
          </a:xfrm>
          <a:prstGeom prst="wedgeRoundRectCallout">
            <a:avLst>
              <a:gd name="adj1" fmla="val -33407"/>
              <a:gd name="adj2" fmla="val 85258"/>
              <a:gd name="adj3" fmla="val 16667"/>
            </a:avLst>
          </a:prstGeom>
          <a:solidFill>
            <a:schemeClr val="bg1"/>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60000"/>
                    <a:lumOff val="40000"/>
                  </a:schemeClr>
                </a:solidFill>
                <a:latin typeface="Times New Roman" panose="02020603050405020304" pitchFamily="18" charset="0"/>
                <a:cs typeface="Times New Roman" panose="02020603050405020304" pitchFamily="18" charset="0"/>
              </a:rPr>
              <a:t>Shape from Texture</a:t>
            </a:r>
            <a:endParaRPr lang="zh-TW" altLang="en-US" dirty="0">
              <a:solidFill>
                <a:schemeClr val="accent5">
                  <a:lumMod val="60000"/>
                  <a:lumOff val="40000"/>
                </a:schemeClr>
              </a:solidFill>
              <a:latin typeface="Times New Roman" panose="02020603050405020304" pitchFamily="18" charset="0"/>
              <a:cs typeface="Times New Roman" panose="02020603050405020304" pitchFamily="18" charset="0"/>
            </a:endParaRPr>
          </a:p>
        </p:txBody>
      </p:sp>
      <p:sp>
        <p:nvSpPr>
          <p:cNvPr id="150" name="圓角矩形圖說文字 149"/>
          <p:cNvSpPr/>
          <p:nvPr/>
        </p:nvSpPr>
        <p:spPr>
          <a:xfrm flipH="1">
            <a:off x="9158181" y="2041872"/>
            <a:ext cx="1153415" cy="295861"/>
          </a:xfrm>
          <a:prstGeom prst="wedgeRoundRectCallout">
            <a:avLst>
              <a:gd name="adj1" fmla="val -33407"/>
              <a:gd name="adj2" fmla="val 85258"/>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Times New Roman" panose="02020603050405020304" pitchFamily="18" charset="0"/>
                <a:cs typeface="Times New Roman" panose="02020603050405020304" pitchFamily="18" charset="0"/>
              </a:rPr>
              <a:t>Summary</a:t>
            </a:r>
            <a:endParaRPr lang="zh-TW" altLang="en-US" dirty="0">
              <a:solidFill>
                <a:schemeClr val="tx1"/>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F05B54D1-BABF-4821-A03A-D04BC74751CF}"/>
              </a:ext>
            </a:extLst>
          </p:cNvPr>
          <p:cNvSpPr>
            <a:spLocks noGrp="1"/>
          </p:cNvSpPr>
          <p:nvPr>
            <p:ph type="sldNum" sz="quarter" idx="12"/>
          </p:nvPr>
        </p:nvSpPr>
        <p:spPr/>
        <p:txBody>
          <a:bodyPr/>
          <a:lstStyle/>
          <a:p>
            <a:fld id="{59E0E74B-BC82-44BF-A0FE-CEF171C425CC}" type="slidenum">
              <a:rPr lang="zh-TW" altLang="en-US" smtClean="0"/>
              <a:t>143</a:t>
            </a:fld>
            <a:endParaRPr lang="zh-TW" altLang="en-US"/>
          </a:p>
        </p:txBody>
      </p:sp>
    </p:spTree>
    <p:extLst>
      <p:ext uri="{BB962C8B-B14F-4D97-AF65-F5344CB8AC3E}">
        <p14:creationId xmlns:p14="http://schemas.microsoft.com/office/powerpoint/2010/main" val="164808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37" presetClass="entr" presetSubtype="0" fill="hold" grpId="1"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anim calcmode="lin" valueType="num">
                                      <p:cBhvr>
                                        <p:cTn id="11" dur="1000" fill="hold"/>
                                        <p:tgtEl>
                                          <p:spTgt spid="153"/>
                                        </p:tgtEl>
                                        <p:attrNameLst>
                                          <p:attrName>ppt_x</p:attrName>
                                        </p:attrNameLst>
                                      </p:cBhvr>
                                      <p:tavLst>
                                        <p:tav tm="0">
                                          <p:val>
                                            <p:strVal val="#ppt_x"/>
                                          </p:val>
                                        </p:tav>
                                        <p:tav tm="100000">
                                          <p:val>
                                            <p:strVal val="#ppt_x"/>
                                          </p:val>
                                        </p:tav>
                                      </p:tavLst>
                                    </p:anim>
                                    <p:anim calcmode="lin" valueType="num">
                                      <p:cBhvr>
                                        <p:cTn id="12" dur="900" decel="100000" fill="hold"/>
                                        <p:tgtEl>
                                          <p:spTgt spid="15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14" presetID="22" presetClass="entr" presetSubtype="1" fill="hold" grpId="1"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wipe(up)">
                                      <p:cBhvr>
                                        <p:cTn id="16" dur="500"/>
                                        <p:tgtEl>
                                          <p:spTgt spid="128"/>
                                        </p:tgtEl>
                                      </p:cBhvr>
                                    </p:animEffect>
                                  </p:childTnLst>
                                </p:cTn>
                              </p:par>
                              <p:par>
                                <p:cTn id="17" presetID="22" presetClass="entr" presetSubtype="1" fill="hold" grpId="1" nodeType="with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wipe(up)">
                                      <p:cBhvr>
                                        <p:cTn id="19" dur="500"/>
                                        <p:tgtEl>
                                          <p:spTgt spid="129"/>
                                        </p:tgtEl>
                                      </p:cBhvr>
                                    </p:animEffect>
                                  </p:childTnLst>
                                </p:cTn>
                              </p:par>
                              <p:par>
                                <p:cTn id="20" presetID="22" presetClass="entr" presetSubtype="1" fill="hold" grpId="1" nodeType="with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wipe(up)">
                                      <p:cBhvr>
                                        <p:cTn id="22" dur="500"/>
                                        <p:tgtEl>
                                          <p:spTgt spid="130"/>
                                        </p:tgtEl>
                                      </p:cBhvr>
                                    </p:animEffect>
                                  </p:childTnLst>
                                </p:cTn>
                              </p:par>
                              <p:par>
                                <p:cTn id="23" presetID="41" presetClass="entr" presetSubtype="0" fill="hold" grpId="0" nodeType="withEffect">
                                  <p:stCondLst>
                                    <p:cond delay="0"/>
                                  </p:stCondLst>
                                  <p:childTnLst>
                                    <p:set>
                                      <p:cBhvr>
                                        <p:cTn id="24" dur="1" fill="hold">
                                          <p:stCondLst>
                                            <p:cond delay="0"/>
                                          </p:stCondLst>
                                        </p:cTn>
                                        <p:tgtEl>
                                          <p:spTgt spid="148"/>
                                        </p:tgtEl>
                                        <p:attrNameLst>
                                          <p:attrName>style.visibility</p:attrName>
                                        </p:attrNameLst>
                                      </p:cBhvr>
                                      <p:to>
                                        <p:strVal val="visible"/>
                                      </p:to>
                                    </p:set>
                                    <p:anim calcmode="lin" valueType="num">
                                      <p:cBhvr>
                                        <p:cTn id="25" dur="3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8"/>
                                        </p:tgtEl>
                                        <p:attrNameLst>
                                          <p:attrName>ppt_y</p:attrName>
                                        </p:attrNameLst>
                                      </p:cBhvr>
                                      <p:tavLst>
                                        <p:tav tm="0">
                                          <p:val>
                                            <p:strVal val="#ppt_y"/>
                                          </p:val>
                                        </p:tav>
                                        <p:tav tm="100000">
                                          <p:val>
                                            <p:strVal val="#ppt_y"/>
                                          </p:val>
                                        </p:tav>
                                      </p:tavLst>
                                    </p:anim>
                                    <p:anim calcmode="lin" valueType="num">
                                      <p:cBhvr>
                                        <p:cTn id="27" dur="3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5"/>
                                        </p:tgtEl>
                                        <p:attrNameLst>
                                          <p:attrName>style.visibility</p:attrName>
                                        </p:attrNameLst>
                                      </p:cBhvr>
                                      <p:to>
                                        <p:strVal val="visible"/>
                                      </p:to>
                                    </p:set>
                                    <p:animEffect transition="in" filter="fade">
                                      <p:cBhvr>
                                        <p:cTn id="32" dur="300"/>
                                        <p:tgtEl>
                                          <p:spTgt spid="225"/>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8"/>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8"/>
                                        </p:tgtEl>
                                        <p:attrNameLst>
                                          <p:attrName>ppt_y</p:attrName>
                                        </p:attrNameLst>
                                      </p:cBhvr>
                                      <p:tavLst>
                                        <p:tav tm="0">
                                          <p:val>
                                            <p:strVal val="ppt_y"/>
                                          </p:val>
                                        </p:tav>
                                        <p:tav tm="100000">
                                          <p:val>
                                            <p:strVal val="ppt_y"/>
                                          </p:val>
                                        </p:tav>
                                      </p:tavLst>
                                    </p:anim>
                                    <p:anim calcmode="lin" valueType="num">
                                      <p:cBhvr>
                                        <p:cTn id="41" dur="200"/>
                                        <p:tgtEl>
                                          <p:spTgt spid="148"/>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8"/>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8"/>
                                        </p:tgtEl>
                                      </p:cBhvr>
                                    </p:animEffect>
                                    <p:set>
                                      <p:cBhvr>
                                        <p:cTn id="44" dur="1" fill="hold">
                                          <p:stCondLst>
                                            <p:cond delay="199"/>
                                          </p:stCondLst>
                                        </p:cTn>
                                        <p:tgtEl>
                                          <p:spTgt spid="14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25"/>
                                        </p:tgtEl>
                                      </p:cBhvr>
                                    </p:animEffect>
                                    <p:set>
                                      <p:cBhvr>
                                        <p:cTn id="47" dur="1" fill="hold">
                                          <p:stCondLst>
                                            <p:cond delay="299"/>
                                          </p:stCondLst>
                                        </p:cTn>
                                        <p:tgtEl>
                                          <p:spTgt spid="225"/>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537 -0.00023 L 0.04518 -0.00023 " pathEditMode="relative" rAng="0" ptsTypes="AA">
                                      <p:cBhvr>
                                        <p:cTn id="49" dur="700" fill="hold"/>
                                        <p:tgtEl>
                                          <p:spTgt spid="153"/>
                                        </p:tgtEl>
                                        <p:attrNameLst>
                                          <p:attrName>ppt_x</p:attrName>
                                          <p:attrName>ppt_y</p:attrName>
                                        </p:attrNameLst>
                                      </p:cBhvr>
                                      <p:rCtr x="3021"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50"/>
                                        </p:tgtEl>
                                        <p:attrNameLst>
                                          <p:attrName>style.visibility</p:attrName>
                                        </p:attrNameLst>
                                      </p:cBhvr>
                                      <p:to>
                                        <p:strVal val="visible"/>
                                      </p:to>
                                    </p:set>
                                    <p:anim calcmode="lin" valueType="num">
                                      <p:cBhvr>
                                        <p:cTn id="53" dur="300" fill="hold"/>
                                        <p:tgtEl>
                                          <p:spTgt spid="150"/>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50"/>
                                        </p:tgtEl>
                                        <p:attrNameLst>
                                          <p:attrName>ppt_y</p:attrName>
                                        </p:attrNameLst>
                                      </p:cBhvr>
                                      <p:tavLst>
                                        <p:tav tm="0">
                                          <p:val>
                                            <p:strVal val="#ppt_y"/>
                                          </p:val>
                                        </p:tav>
                                        <p:tav tm="100000">
                                          <p:val>
                                            <p:strVal val="#ppt_y"/>
                                          </p:val>
                                        </p:tav>
                                      </p:tavLst>
                                    </p:anim>
                                    <p:anim calcmode="lin" valueType="num">
                                      <p:cBhvr>
                                        <p:cTn id="55" dur="300" fill="hold"/>
                                        <p:tgtEl>
                                          <p:spTgt spid="150"/>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50"/>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5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7"/>
                                        </p:tgtEl>
                                        <p:attrNameLst>
                                          <p:attrName>style.visibility</p:attrName>
                                        </p:attrNameLst>
                                      </p:cBhvr>
                                      <p:to>
                                        <p:strVal val="visible"/>
                                      </p:to>
                                    </p:set>
                                    <p:animEffect transition="in" filter="fade">
                                      <p:cBhvr>
                                        <p:cTn id="60" dur="300"/>
                                        <p:tgtEl>
                                          <p:spTgt spid="227"/>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childTnLst>
                                    <p:animScale>
                                      <p:cBhvr>
                                        <p:cTn id="63" dur="1000" fill="hold"/>
                                        <p:tgtEl>
                                          <p:spTgt spid="150"/>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50"/>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50"/>
                                        </p:tgtEl>
                                        <p:attrNameLst>
                                          <p:attrName>ppt_y</p:attrName>
                                        </p:attrNameLst>
                                      </p:cBhvr>
                                      <p:tavLst>
                                        <p:tav tm="0">
                                          <p:val>
                                            <p:strVal val="ppt_y"/>
                                          </p:val>
                                        </p:tav>
                                        <p:tav tm="100000">
                                          <p:val>
                                            <p:strVal val="ppt_y"/>
                                          </p:val>
                                        </p:tav>
                                      </p:tavLst>
                                    </p:anim>
                                    <p:anim calcmode="lin" valueType="num">
                                      <p:cBhvr>
                                        <p:cTn id="69" dur="200"/>
                                        <p:tgtEl>
                                          <p:spTgt spid="150"/>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50"/>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50"/>
                                        </p:tgtEl>
                                      </p:cBhvr>
                                    </p:animEffect>
                                    <p:set>
                                      <p:cBhvr>
                                        <p:cTn id="72" dur="1" fill="hold">
                                          <p:stCondLst>
                                            <p:cond delay="199"/>
                                          </p:stCondLst>
                                        </p:cTn>
                                        <p:tgtEl>
                                          <p:spTgt spid="150"/>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27"/>
                                        </p:tgtEl>
                                      </p:cBhvr>
                                    </p:animEffect>
                                    <p:set>
                                      <p:cBhvr>
                                        <p:cTn id="75" dur="1" fill="hold">
                                          <p:stCondLst>
                                            <p:cond delay="299"/>
                                          </p:stCondLst>
                                        </p:cTn>
                                        <p:tgtEl>
                                          <p:spTgt spid="227"/>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128"/>
                                        </p:tgtEl>
                                      </p:cBhvr>
                                    </p:animEffect>
                                    <p:set>
                                      <p:cBhvr>
                                        <p:cTn id="87" dur="1" fill="hold">
                                          <p:stCondLst>
                                            <p:cond delay="499"/>
                                          </p:stCondLst>
                                        </p:cTn>
                                        <p:tgtEl>
                                          <p:spTgt spid="128"/>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129"/>
                                        </p:tgtEl>
                                      </p:cBhvr>
                                    </p:animEffect>
                                    <p:set>
                                      <p:cBhvr>
                                        <p:cTn id="90" dur="1" fill="hold">
                                          <p:stCondLst>
                                            <p:cond delay="499"/>
                                          </p:stCondLst>
                                        </p:cTn>
                                        <p:tgtEl>
                                          <p:spTgt spid="129"/>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130"/>
                                        </p:tgtEl>
                                      </p:cBhvr>
                                    </p:animEffect>
                                    <p:set>
                                      <p:cBhvr>
                                        <p:cTn id="93"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29" grpId="0" animBg="1"/>
      <p:bldP spid="129" grpId="1" animBg="1"/>
      <p:bldP spid="128" grpId="0" animBg="1"/>
      <p:bldP spid="128" grpId="1" animBg="1"/>
      <p:bldP spid="225" grpId="0" animBg="1"/>
      <p:bldP spid="225" grpId="1" animBg="1"/>
      <p:bldP spid="227" grpId="0" animBg="1"/>
      <p:bldP spid="227" grpId="1" animBg="1"/>
      <p:bldP spid="153" grpId="0" animBg="1"/>
      <p:bldP spid="153" grpId="1" animBg="1"/>
      <p:bldP spid="153" grpId="2" animBg="1"/>
      <p:bldP spid="148" grpId="0" animBg="1"/>
      <p:bldP spid="148" grpId="1" animBg="1"/>
      <p:bldP spid="148" grpId="2" animBg="1"/>
      <p:bldP spid="150" grpId="0" animBg="1"/>
      <p:bldP spid="150" grpId="1" animBg="1"/>
      <p:bldP spid="150" grpId="2"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Fun Time</a:t>
            </a:r>
            <a:endParaRPr lang="zh-TW" altLang="en-US" dirty="0">
              <a:latin typeface="Times New Roman" panose="02020603050405020304" pitchFamily="18" charset="0"/>
              <a:cs typeface="Times New Roman" panose="02020603050405020304" pitchFamily="18" charset="0"/>
            </a:endParaRPr>
          </a:p>
        </p:txBody>
      </p:sp>
      <p:sp>
        <p:nvSpPr>
          <p:cNvPr id="3" name="文字版面配置區 2">
            <a:extLst>
              <a:ext uri="{FF2B5EF4-FFF2-40B4-BE49-F238E27FC236}">
                <a16:creationId xmlns:a16="http://schemas.microsoft.com/office/drawing/2014/main" id="{B73D2015-A9EE-4109-B073-7C6CC3AF04B5}"/>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532864D1-87D0-4EEC-9789-9717744D1B23}"/>
              </a:ext>
            </a:extLst>
          </p:cNvPr>
          <p:cNvSpPr>
            <a:spLocks noGrp="1"/>
          </p:cNvSpPr>
          <p:nvPr>
            <p:ph type="sldNum" sz="quarter" idx="12"/>
          </p:nvPr>
        </p:nvSpPr>
        <p:spPr/>
        <p:txBody>
          <a:bodyPr/>
          <a:lstStyle/>
          <a:p>
            <a:fld id="{59E0E74B-BC82-44BF-A0FE-CEF171C425CC}" type="slidenum">
              <a:rPr lang="zh-TW" altLang="en-US" smtClean="0"/>
              <a:t>144</a:t>
            </a:fld>
            <a:endParaRPr lang="zh-TW" altLang="en-US"/>
          </a:p>
        </p:txBody>
      </p:sp>
    </p:spTree>
    <p:extLst>
      <p:ext uri="{BB962C8B-B14F-4D97-AF65-F5344CB8AC3E}">
        <p14:creationId xmlns:p14="http://schemas.microsoft.com/office/powerpoint/2010/main" val="396592187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Summary</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589212" y="2133600"/>
            <a:ext cx="8915400" cy="4495800"/>
          </a:xfrm>
        </p:spPr>
        <p:txBody>
          <a:bodyPr numCol="1">
            <a:noAutofit/>
          </a:bodyPr>
          <a:lstStyle/>
          <a:p>
            <a:r>
              <a:rPr lang="en-US" altLang="zh-TW" sz="3200" dirty="0">
                <a:latin typeface="Times New Roman" panose="02020603050405020304" pitchFamily="18" charset="0"/>
                <a:cs typeface="Times New Roman" panose="02020603050405020304" pitchFamily="18" charset="0"/>
              </a:rPr>
              <a:t>Texture: in terms of primitives (or </a:t>
            </a:r>
            <a:r>
              <a:rPr lang="en-US" altLang="zh-TW" sz="3200" dirty="0" err="1">
                <a:latin typeface="Times New Roman" panose="02020603050405020304" pitchFamily="18" charset="0"/>
                <a:cs typeface="Times New Roman" panose="02020603050405020304" pitchFamily="18" charset="0"/>
              </a:rPr>
              <a:t>texels</a:t>
            </a:r>
            <a:r>
              <a:rPr lang="en-US" altLang="zh-TW" sz="3200" dirty="0">
                <a:latin typeface="Times New Roman" panose="02020603050405020304" pitchFamily="18" charset="0"/>
                <a:cs typeface="Times New Roman" panose="02020603050405020304" pitchFamily="18" charset="0"/>
              </a:rPr>
              <a:t>) and their spatial relationships</a:t>
            </a:r>
          </a:p>
          <a:p>
            <a:r>
              <a:rPr lang="en-US" altLang="zh-TW" sz="3200" dirty="0">
                <a:latin typeface="Times New Roman" panose="02020603050405020304" pitchFamily="18" charset="0"/>
                <a:cs typeface="Times New Roman" panose="02020603050405020304" pitchFamily="18" charset="0"/>
              </a:rPr>
              <a:t>We reviewed a number of different textural feature extraction techniques</a:t>
            </a:r>
          </a:p>
          <a:p>
            <a:r>
              <a:rPr lang="en-US" altLang="zh-TW" sz="3200" dirty="0">
                <a:latin typeface="Times New Roman" panose="02020603050405020304" pitchFamily="18" charset="0"/>
                <a:cs typeface="Times New Roman" panose="02020603050405020304" pitchFamily="18" charset="0"/>
              </a:rPr>
              <a:t>Qualitatively, texture analysis works</a:t>
            </a:r>
          </a:p>
          <a:p>
            <a:r>
              <a:rPr lang="en-US" altLang="zh-TW" sz="3200" dirty="0">
                <a:latin typeface="Times New Roman" panose="02020603050405020304" pitchFamily="18" charset="0"/>
                <a:cs typeface="Times New Roman" panose="02020603050405020304" pitchFamily="18" charset="0"/>
              </a:rPr>
              <a:t>Quantitatively, the techniques are generally not dependable</a:t>
            </a:r>
          </a:p>
        </p:txBody>
      </p:sp>
      <p:sp>
        <p:nvSpPr>
          <p:cNvPr id="2" name="投影片編號版面配置區 1">
            <a:extLst>
              <a:ext uri="{FF2B5EF4-FFF2-40B4-BE49-F238E27FC236}">
                <a16:creationId xmlns:a16="http://schemas.microsoft.com/office/drawing/2014/main" id="{E163714E-124D-4EE3-9480-2D300919E490}"/>
              </a:ext>
            </a:extLst>
          </p:cNvPr>
          <p:cNvSpPr>
            <a:spLocks noGrp="1"/>
          </p:cNvSpPr>
          <p:nvPr>
            <p:ph type="sldNum" sz="quarter" idx="12"/>
          </p:nvPr>
        </p:nvSpPr>
        <p:spPr/>
        <p:txBody>
          <a:bodyPr/>
          <a:lstStyle/>
          <a:p>
            <a:fld id="{59E0E74B-BC82-44BF-A0FE-CEF171C425CC}" type="slidenum">
              <a:rPr lang="zh-TW" altLang="en-US" smtClean="0"/>
              <a:t>145</a:t>
            </a:fld>
            <a:endParaRPr lang="zh-TW" altLang="en-US"/>
          </a:p>
        </p:txBody>
      </p:sp>
    </p:spTree>
    <p:extLst>
      <p:ext uri="{BB962C8B-B14F-4D97-AF65-F5344CB8AC3E}">
        <p14:creationId xmlns:p14="http://schemas.microsoft.com/office/powerpoint/2010/main" val="248838545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Reference</a:t>
            </a:r>
            <a:endParaRPr lang="zh-TW" altLang="en-US" dirty="0">
              <a:latin typeface="Times New Roman" panose="02020603050405020304" pitchFamily="18" charset="0"/>
              <a:cs typeface="Times New Roman" panose="02020603050405020304" pitchFamily="18" charset="0"/>
            </a:endParaRPr>
          </a:p>
        </p:txBody>
      </p:sp>
      <p:sp>
        <p:nvSpPr>
          <p:cNvPr id="9" name="內容版面配置區 2"/>
          <p:cNvSpPr>
            <a:spLocks noGrp="1"/>
          </p:cNvSpPr>
          <p:nvPr>
            <p:ph idx="1"/>
          </p:nvPr>
        </p:nvSpPr>
        <p:spPr>
          <a:xfrm>
            <a:off x="2589212" y="1264555"/>
            <a:ext cx="8915400" cy="3777622"/>
          </a:xfrm>
        </p:spPr>
        <p:txBody>
          <a:bodyPr numCol="1">
            <a:noAutofit/>
          </a:bodyPr>
          <a:lstStyle/>
          <a:p>
            <a:pPr>
              <a:lnSpc>
                <a:spcPts val="1200"/>
              </a:lnSpc>
            </a:pPr>
            <a:r>
              <a:rPr lang="en-US" altLang="zh-TW" sz="1200" dirty="0">
                <a:latin typeface="Times New Roman" panose="02020603050405020304" pitchFamily="18" charset="0"/>
                <a:cs typeface="Times New Roman" panose="02020603050405020304" pitchFamily="18" charset="0"/>
              </a:rPr>
              <a:t>Computer and  Robot Vision Volume I: Ch.9 Texture</a:t>
            </a:r>
          </a:p>
          <a:p>
            <a:pPr>
              <a:lnSpc>
                <a:spcPts val="1200"/>
              </a:lnSpc>
            </a:pPr>
            <a:r>
              <a:rPr lang="en-US" altLang="zh-TW" sz="1200" dirty="0">
                <a:latin typeface="Times New Roman" panose="02020603050405020304" pitchFamily="18" charset="0"/>
                <a:cs typeface="Times New Roman" panose="02020603050405020304" pitchFamily="18" charset="0"/>
              </a:rPr>
              <a:t>NTU Computer Vision I, ch9_2006_PPT, ch9_2013_PPT, ch9_2014_PPT, ch9_2019_PPT, ch9_2020_PPT, ch9_2021_PPT</a:t>
            </a:r>
          </a:p>
          <a:p>
            <a:pPr>
              <a:lnSpc>
                <a:spcPts val="1200"/>
              </a:lnSpc>
            </a:pPr>
            <a:r>
              <a:rPr lang="en-US" altLang="zh-TW" sz="1200" dirty="0">
                <a:latin typeface="Times New Roman" panose="02020603050405020304" pitchFamily="18" charset="0"/>
                <a:cs typeface="Times New Roman" panose="02020603050405020304" pitchFamily="18" charset="0"/>
              </a:rPr>
              <a:t>University of Washington</a:t>
            </a:r>
          </a:p>
          <a:p>
            <a:pPr lvl="1">
              <a:lnSpc>
                <a:spcPts val="1200"/>
              </a:lnSpc>
            </a:pPr>
            <a:r>
              <a:rPr lang="en-US" altLang="zh-TW" sz="1200" dirty="0">
                <a:latin typeface="Times New Roman" panose="02020603050405020304" pitchFamily="18" charset="0"/>
                <a:cs typeface="Times New Roman" panose="02020603050405020304" pitchFamily="18" charset="0"/>
              </a:rPr>
              <a:t>https://courses.cs.washington.edu/courses/cse455/09wi/Lects/lect12.pdf</a:t>
            </a:r>
          </a:p>
          <a:p>
            <a:pPr>
              <a:lnSpc>
                <a:spcPts val="1200"/>
              </a:lnSpc>
            </a:pPr>
            <a:r>
              <a:rPr lang="en-US" altLang="zh-TW" sz="1200" dirty="0">
                <a:latin typeface="Times New Roman" panose="02020603050405020304" pitchFamily="18" charset="0"/>
                <a:cs typeface="Times New Roman" panose="02020603050405020304" pitchFamily="18" charset="0"/>
              </a:rPr>
              <a:t>Wiki</a:t>
            </a:r>
          </a:p>
          <a:p>
            <a:pPr lvl="1">
              <a:lnSpc>
                <a:spcPts val="1200"/>
              </a:lnSpc>
            </a:pPr>
            <a:r>
              <a:rPr lang="en-US" altLang="zh-TW" sz="1200" dirty="0">
                <a:latin typeface="Times New Roman" panose="02020603050405020304" pitchFamily="18" charset="0"/>
                <a:cs typeface="Times New Roman" panose="02020603050405020304" pitchFamily="18" charset="0"/>
              </a:rPr>
              <a:t>https://en.wikipedia.org/wiki/Joint_probability_distribution</a:t>
            </a:r>
          </a:p>
          <a:p>
            <a:pPr lvl="1">
              <a:lnSpc>
                <a:spcPts val="1200"/>
              </a:lnSpc>
            </a:pPr>
            <a:r>
              <a:rPr lang="en-US" altLang="zh-TW" sz="1200" dirty="0">
                <a:latin typeface="Times New Roman" panose="02020603050405020304" pitchFamily="18" charset="0"/>
                <a:cs typeface="Times New Roman" panose="02020603050405020304" pitchFamily="18" charset="0"/>
              </a:rPr>
              <a:t>https://en.wikipedia.org/wiki/Autocorrelation</a:t>
            </a:r>
          </a:p>
          <a:p>
            <a:pPr lvl="1">
              <a:lnSpc>
                <a:spcPts val="1200"/>
              </a:lnSpc>
            </a:pPr>
            <a:r>
              <a:rPr lang="en-US" altLang="zh-TW" sz="1200" dirty="0">
                <a:latin typeface="Times New Roman" panose="02020603050405020304" pitchFamily="18" charset="0"/>
                <a:cs typeface="Times New Roman" panose="02020603050405020304" pitchFamily="18" charset="0"/>
              </a:rPr>
              <a:t>https://en.wikipedia.org/wiki/Convolution</a:t>
            </a:r>
          </a:p>
          <a:p>
            <a:pPr lvl="1">
              <a:lnSpc>
                <a:spcPts val="1200"/>
              </a:lnSpc>
            </a:pPr>
            <a:r>
              <a:rPr lang="en-US" altLang="zh-TW" sz="1200" dirty="0">
                <a:latin typeface="Times New Roman" panose="02020603050405020304" pitchFamily="18" charset="0"/>
                <a:cs typeface="Times New Roman" panose="02020603050405020304" pitchFamily="18" charset="0"/>
              </a:rPr>
              <a:t>https://en.wikipedia.org/wiki/Fractal</a:t>
            </a:r>
          </a:p>
          <a:p>
            <a:pPr lvl="1">
              <a:lnSpc>
                <a:spcPts val="1200"/>
              </a:lnSpc>
            </a:pPr>
            <a:r>
              <a:rPr lang="en-US" altLang="zh-TW" sz="1200" dirty="0">
                <a:latin typeface="Times New Roman" panose="02020603050405020304" pitchFamily="18" charset="0"/>
                <a:cs typeface="Times New Roman" panose="02020603050405020304" pitchFamily="18" charset="0"/>
              </a:rPr>
              <a:t>https://en.wikipedia.org/wiki/Fractal_landscape</a:t>
            </a:r>
          </a:p>
          <a:p>
            <a:pPr lvl="1">
              <a:lnSpc>
                <a:spcPts val="1200"/>
              </a:lnSpc>
            </a:pPr>
            <a:r>
              <a:rPr lang="en-US" altLang="zh-TW" sz="1200" dirty="0">
                <a:latin typeface="Times New Roman" panose="02020603050405020304" pitchFamily="18" charset="0"/>
                <a:cs typeface="Times New Roman" panose="02020603050405020304" pitchFamily="18" charset="0"/>
              </a:rPr>
              <a:t>https://en.wikipedia.org/wiki/Voronoi_diagram</a:t>
            </a:r>
          </a:p>
          <a:p>
            <a:pPr lvl="1">
              <a:lnSpc>
                <a:spcPts val="1200"/>
              </a:lnSpc>
            </a:pPr>
            <a:r>
              <a:rPr lang="en-US" altLang="zh-TW" sz="1200" dirty="0">
                <a:latin typeface="Times New Roman" panose="02020603050405020304" pitchFamily="18" charset="0"/>
                <a:cs typeface="Times New Roman" panose="02020603050405020304" pitchFamily="18" charset="0"/>
              </a:rPr>
              <a:t>https://en.wikipedia.org/wiki/Delaunay_triangulation</a:t>
            </a:r>
          </a:p>
          <a:p>
            <a:pPr>
              <a:lnSpc>
                <a:spcPts val="1200"/>
              </a:lnSpc>
            </a:pPr>
            <a:r>
              <a:rPr lang="en-US" altLang="zh-TW" sz="1200" dirty="0">
                <a:latin typeface="Times New Roman" panose="02020603050405020304" pitchFamily="18" charset="0"/>
                <a:cs typeface="Times New Roman" panose="02020603050405020304" pitchFamily="18" charset="0"/>
              </a:rPr>
              <a:t>Fractal Foundation</a:t>
            </a:r>
          </a:p>
          <a:p>
            <a:pPr lvl="1">
              <a:lnSpc>
                <a:spcPts val="1200"/>
              </a:lnSpc>
            </a:pPr>
            <a:r>
              <a:rPr lang="en-US" altLang="zh-TW" sz="1200" dirty="0">
                <a:latin typeface="Times New Roman" panose="02020603050405020304" pitchFamily="18" charset="0"/>
                <a:cs typeface="Times New Roman" panose="02020603050405020304" pitchFamily="18" charset="0"/>
              </a:rPr>
              <a:t>http://fractalfoundation.org/resources/what-are-fractals/</a:t>
            </a:r>
          </a:p>
          <a:p>
            <a:pPr>
              <a:lnSpc>
                <a:spcPts val="1200"/>
              </a:lnSpc>
            </a:pPr>
            <a:r>
              <a:rPr lang="en-US" altLang="zh-TW" sz="1200" dirty="0">
                <a:latin typeface="Times New Roman" panose="02020603050405020304" pitchFamily="18" charset="0"/>
                <a:cs typeface="Times New Roman" panose="02020603050405020304" pitchFamily="18" charset="0"/>
              </a:rPr>
              <a:t>Deviant Art</a:t>
            </a:r>
          </a:p>
          <a:p>
            <a:pPr marL="685800" lvl="2">
              <a:lnSpc>
                <a:spcPts val="1200"/>
              </a:lnSpc>
              <a:spcBef>
                <a:spcPts val="1000"/>
              </a:spcBef>
            </a:pPr>
            <a:r>
              <a:rPr lang="en-US" altLang="zh-TW" sz="1200" dirty="0">
                <a:latin typeface="Times New Roman" panose="02020603050405020304" pitchFamily="18" charset="0"/>
                <a:cs typeface="Times New Roman" panose="02020603050405020304" pitchFamily="18" charset="0"/>
              </a:rPr>
              <a:t>http://www.deviantart.com/digitalart/fractals/rawfractal/</a:t>
            </a:r>
          </a:p>
          <a:p>
            <a:pPr marL="228600" lvl="1">
              <a:lnSpc>
                <a:spcPts val="1200"/>
              </a:lnSpc>
              <a:spcBef>
                <a:spcPts val="1000"/>
              </a:spcBef>
            </a:pPr>
            <a:r>
              <a:rPr lang="en-US" altLang="zh-TW" sz="1200" dirty="0">
                <a:latin typeface="Times New Roman" panose="02020603050405020304" pitchFamily="18" charset="0"/>
                <a:cs typeface="Times New Roman" panose="02020603050405020304" pitchFamily="18" charset="0"/>
              </a:rPr>
              <a:t>London Bricks</a:t>
            </a:r>
          </a:p>
          <a:p>
            <a:pPr marL="685800" lvl="2">
              <a:lnSpc>
                <a:spcPts val="1200"/>
              </a:lnSpc>
              <a:spcBef>
                <a:spcPts val="1000"/>
              </a:spcBef>
            </a:pPr>
            <a:r>
              <a:rPr lang="en-US" altLang="zh-TW" sz="1200" dirty="0">
                <a:latin typeface="Times New Roman" panose="02020603050405020304" pitchFamily="18" charset="0"/>
                <a:cs typeface="Times New Roman" panose="02020603050405020304" pitchFamily="18" charset="0"/>
              </a:rPr>
              <a:t>http://www.londonbricks-uk.co.uk/</a:t>
            </a:r>
          </a:p>
          <a:p>
            <a:pPr marL="228600" lvl="1">
              <a:lnSpc>
                <a:spcPts val="1200"/>
              </a:lnSpc>
              <a:spcBef>
                <a:spcPts val="1000"/>
              </a:spcBef>
            </a:pPr>
            <a:r>
              <a:rPr lang="en-US" altLang="zh-TW" sz="1200" dirty="0">
                <a:latin typeface="Times New Roman" panose="02020603050405020304" pitchFamily="18" charset="0"/>
                <a:cs typeface="Times New Roman" panose="02020603050405020304" pitchFamily="18" charset="0"/>
              </a:rPr>
              <a:t>HIPR2</a:t>
            </a:r>
          </a:p>
          <a:p>
            <a:pPr marL="685800" lvl="2">
              <a:lnSpc>
                <a:spcPts val="1200"/>
              </a:lnSpc>
              <a:spcBef>
                <a:spcPts val="1000"/>
              </a:spcBef>
            </a:pPr>
            <a:r>
              <a:rPr lang="en-US" altLang="zh-TW" sz="1200" dirty="0">
                <a:latin typeface="Times New Roman" panose="02020603050405020304" pitchFamily="18" charset="0"/>
                <a:cs typeface="Times New Roman" panose="02020603050405020304" pitchFamily="18" charset="0"/>
              </a:rPr>
              <a:t>http://homepages.inf.ed.ac.uk/rbf/HIPR2/fourier.htm</a:t>
            </a:r>
          </a:p>
        </p:txBody>
      </p:sp>
      <p:sp>
        <p:nvSpPr>
          <p:cNvPr id="2" name="投影片編號版面配置區 1">
            <a:extLst>
              <a:ext uri="{FF2B5EF4-FFF2-40B4-BE49-F238E27FC236}">
                <a16:creationId xmlns:a16="http://schemas.microsoft.com/office/drawing/2014/main" id="{4C6DE923-6489-4904-95A0-28BDF824339B}"/>
              </a:ext>
            </a:extLst>
          </p:cNvPr>
          <p:cNvSpPr>
            <a:spLocks noGrp="1"/>
          </p:cNvSpPr>
          <p:nvPr>
            <p:ph type="sldNum" sz="quarter" idx="12"/>
          </p:nvPr>
        </p:nvSpPr>
        <p:spPr/>
        <p:txBody>
          <a:bodyPr/>
          <a:lstStyle/>
          <a:p>
            <a:fld id="{59E0E74B-BC82-44BF-A0FE-CEF171C425CC}" type="slidenum">
              <a:rPr lang="zh-TW" altLang="en-US" smtClean="0"/>
              <a:t>146</a:t>
            </a:fld>
            <a:endParaRPr lang="zh-TW" altLang="en-US"/>
          </a:p>
        </p:txBody>
      </p:sp>
    </p:spTree>
    <p:extLst>
      <p:ext uri="{BB962C8B-B14F-4D97-AF65-F5344CB8AC3E}">
        <p14:creationId xmlns:p14="http://schemas.microsoft.com/office/powerpoint/2010/main" val="17916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down)">
                                      <p:cBhvr>
                                        <p:cTn id="7" dur="500"/>
                                        <p:tgtEl>
                                          <p:spTgt spid="9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300"/>
                                        <p:tgtEl>
                                          <p:spTgt spid="9">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300"/>
                                        <p:tgtEl>
                                          <p:spTgt spid="9">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300"/>
                                        <p:tgtEl>
                                          <p:spTgt spid="9">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300"/>
                                        <p:tgtEl>
                                          <p:spTgt spid="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300"/>
                                        <p:tgtEl>
                                          <p:spTgt spid="9">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300"/>
                                        <p:tgtEl>
                                          <p:spTgt spid="9">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fade">
                                      <p:cBhvr>
                                        <p:cTn id="31" dur="300"/>
                                        <p:tgtEl>
                                          <p:spTgt spid="9">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xEl>
                                              <p:pRg st="7" end="7"/>
                                            </p:txEl>
                                          </p:spTgt>
                                        </p:tgtEl>
                                        <p:attrNameLst>
                                          <p:attrName>style.visibility</p:attrName>
                                        </p:attrNameLst>
                                      </p:cBhvr>
                                      <p:to>
                                        <p:strVal val="visible"/>
                                      </p:to>
                                    </p:set>
                                    <p:animEffect transition="in" filter="fade">
                                      <p:cBhvr>
                                        <p:cTn id="34" dur="300"/>
                                        <p:tgtEl>
                                          <p:spTgt spid="9">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xEl>
                                              <p:pRg st="8" end="8"/>
                                            </p:txEl>
                                          </p:spTgt>
                                        </p:tgtEl>
                                        <p:attrNameLst>
                                          <p:attrName>style.visibility</p:attrName>
                                        </p:attrNameLst>
                                      </p:cBhvr>
                                      <p:to>
                                        <p:strVal val="visible"/>
                                      </p:to>
                                    </p:set>
                                    <p:animEffect transition="in" filter="fade">
                                      <p:cBhvr>
                                        <p:cTn id="37" dur="300"/>
                                        <p:tgtEl>
                                          <p:spTgt spid="9">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xEl>
                                              <p:pRg st="9" end="9"/>
                                            </p:txEl>
                                          </p:spTgt>
                                        </p:tgtEl>
                                        <p:attrNameLst>
                                          <p:attrName>style.visibility</p:attrName>
                                        </p:attrNameLst>
                                      </p:cBhvr>
                                      <p:to>
                                        <p:strVal val="visible"/>
                                      </p:to>
                                    </p:set>
                                    <p:animEffect transition="in" filter="fade">
                                      <p:cBhvr>
                                        <p:cTn id="40" dur="300"/>
                                        <p:tgtEl>
                                          <p:spTgt spid="9">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xEl>
                                              <p:pRg st="10" end="10"/>
                                            </p:txEl>
                                          </p:spTgt>
                                        </p:tgtEl>
                                        <p:attrNameLst>
                                          <p:attrName>style.visibility</p:attrName>
                                        </p:attrNameLst>
                                      </p:cBhvr>
                                      <p:to>
                                        <p:strVal val="visible"/>
                                      </p:to>
                                    </p:set>
                                    <p:animEffect transition="in" filter="fade">
                                      <p:cBhvr>
                                        <p:cTn id="43" dur="300"/>
                                        <p:tgtEl>
                                          <p:spTgt spid="9">
                                            <p:txEl>
                                              <p:pRg st="10" end="1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xEl>
                                              <p:pRg st="11" end="11"/>
                                            </p:txEl>
                                          </p:spTgt>
                                        </p:tgtEl>
                                        <p:attrNameLst>
                                          <p:attrName>style.visibility</p:attrName>
                                        </p:attrNameLst>
                                      </p:cBhvr>
                                      <p:to>
                                        <p:strVal val="visible"/>
                                      </p:to>
                                    </p:set>
                                    <p:animEffect transition="in" filter="fade">
                                      <p:cBhvr>
                                        <p:cTn id="46" dur="300"/>
                                        <p:tgtEl>
                                          <p:spTgt spid="9">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xEl>
                                              <p:pRg st="12" end="12"/>
                                            </p:txEl>
                                          </p:spTgt>
                                        </p:tgtEl>
                                        <p:attrNameLst>
                                          <p:attrName>style.visibility</p:attrName>
                                        </p:attrNameLst>
                                      </p:cBhvr>
                                      <p:to>
                                        <p:strVal val="visible"/>
                                      </p:to>
                                    </p:set>
                                    <p:animEffect transition="in" filter="fade">
                                      <p:cBhvr>
                                        <p:cTn id="51" dur="300"/>
                                        <p:tgtEl>
                                          <p:spTgt spid="9">
                                            <p:txEl>
                                              <p:pRg st="12" end="12"/>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
                                            <p:txEl>
                                              <p:pRg st="13" end="13"/>
                                            </p:txEl>
                                          </p:spTgt>
                                        </p:tgtEl>
                                        <p:attrNameLst>
                                          <p:attrName>style.visibility</p:attrName>
                                        </p:attrNameLst>
                                      </p:cBhvr>
                                      <p:to>
                                        <p:strVal val="visible"/>
                                      </p:to>
                                    </p:set>
                                    <p:animEffect transition="in" filter="fade">
                                      <p:cBhvr>
                                        <p:cTn id="54" dur="300"/>
                                        <p:tgtEl>
                                          <p:spTgt spid="9">
                                            <p:txEl>
                                              <p:pRg st="13" end="1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
                                            <p:txEl>
                                              <p:pRg st="14" end="14"/>
                                            </p:txEl>
                                          </p:spTgt>
                                        </p:tgtEl>
                                        <p:attrNameLst>
                                          <p:attrName>style.visibility</p:attrName>
                                        </p:attrNameLst>
                                      </p:cBhvr>
                                      <p:to>
                                        <p:strVal val="visible"/>
                                      </p:to>
                                    </p:set>
                                    <p:animEffect transition="in" filter="fade">
                                      <p:cBhvr>
                                        <p:cTn id="59" dur="300"/>
                                        <p:tgtEl>
                                          <p:spTgt spid="9">
                                            <p:txEl>
                                              <p:pRg st="14" end="14"/>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9">
                                            <p:txEl>
                                              <p:pRg st="15" end="15"/>
                                            </p:txEl>
                                          </p:spTgt>
                                        </p:tgtEl>
                                        <p:attrNameLst>
                                          <p:attrName>style.visibility</p:attrName>
                                        </p:attrNameLst>
                                      </p:cBhvr>
                                      <p:to>
                                        <p:strVal val="visible"/>
                                      </p:to>
                                    </p:set>
                                    <p:animEffect transition="in" filter="fade">
                                      <p:cBhvr>
                                        <p:cTn id="62" dur="300"/>
                                        <p:tgtEl>
                                          <p:spTgt spid="9">
                                            <p:txEl>
                                              <p:pRg st="15" end="15"/>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9">
                                            <p:txEl>
                                              <p:pRg st="16" end="16"/>
                                            </p:txEl>
                                          </p:spTgt>
                                        </p:tgtEl>
                                        <p:attrNameLst>
                                          <p:attrName>style.visibility</p:attrName>
                                        </p:attrNameLst>
                                      </p:cBhvr>
                                      <p:to>
                                        <p:strVal val="visible"/>
                                      </p:to>
                                    </p:set>
                                    <p:animEffect transition="in" filter="fade">
                                      <p:cBhvr>
                                        <p:cTn id="65" dur="300"/>
                                        <p:tgtEl>
                                          <p:spTgt spid="9">
                                            <p:txEl>
                                              <p:pRg st="16" end="16"/>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9">
                                            <p:txEl>
                                              <p:pRg st="17" end="17"/>
                                            </p:txEl>
                                          </p:spTgt>
                                        </p:tgtEl>
                                        <p:attrNameLst>
                                          <p:attrName>style.visibility</p:attrName>
                                        </p:attrNameLst>
                                      </p:cBhvr>
                                      <p:to>
                                        <p:strVal val="visible"/>
                                      </p:to>
                                    </p:set>
                                    <p:animEffect transition="in" filter="fade">
                                      <p:cBhvr>
                                        <p:cTn id="68" dur="300"/>
                                        <p:tgtEl>
                                          <p:spTgt spid="9">
                                            <p:txEl>
                                              <p:pRg st="17" end="17"/>
                                            </p:tx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9">
                                            <p:txEl>
                                              <p:pRg st="18" end="18"/>
                                            </p:txEl>
                                          </p:spTgt>
                                        </p:tgtEl>
                                        <p:attrNameLst>
                                          <p:attrName>style.visibility</p:attrName>
                                        </p:attrNameLst>
                                      </p:cBhvr>
                                      <p:to>
                                        <p:strVal val="visible"/>
                                      </p:to>
                                    </p:set>
                                    <p:animEffect transition="in" filter="fade">
                                      <p:cBhvr>
                                        <p:cTn id="71" dur="300"/>
                                        <p:tgtEl>
                                          <p:spTgt spid="9">
                                            <p:txEl>
                                              <p:pRg st="18" end="18"/>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9">
                                            <p:txEl>
                                              <p:pRg st="19" end="19"/>
                                            </p:txEl>
                                          </p:spTgt>
                                        </p:tgtEl>
                                        <p:attrNameLst>
                                          <p:attrName>style.visibility</p:attrName>
                                        </p:attrNameLst>
                                      </p:cBhvr>
                                      <p:to>
                                        <p:strVal val="visible"/>
                                      </p:to>
                                    </p:set>
                                    <p:animEffect transition="in" filter="fade">
                                      <p:cBhvr>
                                        <p:cTn id="74" dur="300"/>
                                        <p:tgtEl>
                                          <p:spTgt spid="9">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Characterizing Texture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589211" y="2133599"/>
            <a:ext cx="9122143" cy="3774831"/>
          </a:xfrm>
        </p:spPr>
        <p:txBody>
          <a:bodyPr>
            <a:normAutofit fontScale="92500"/>
          </a:bodyPr>
          <a:lstStyle/>
          <a:p>
            <a:r>
              <a:rPr lang="en-US" altLang="zh-TW" sz="3200" dirty="0">
                <a:latin typeface="Times New Roman" panose="02020603050405020304" pitchFamily="18" charset="0"/>
                <a:cs typeface="Times New Roman" panose="02020603050405020304" pitchFamily="18" charset="0"/>
              </a:rPr>
              <a:t>Each of these qualities translates into some property of the gray level primitives and the spatial interaction between them.</a:t>
            </a:r>
          </a:p>
          <a:p>
            <a:r>
              <a:rPr lang="en-US" altLang="zh-TW" sz="3200" b="1" dirty="0">
                <a:latin typeface="Times New Roman" panose="02020603050405020304" pitchFamily="18" charset="0"/>
                <a:cs typeface="Times New Roman" panose="02020603050405020304" pitchFamily="18" charset="0"/>
              </a:rPr>
              <a:t>Open issue: </a:t>
            </a:r>
          </a:p>
          <a:p>
            <a:pPr lvl="1"/>
            <a:r>
              <a:rPr lang="en-US" altLang="zh-TW" sz="3000" dirty="0">
                <a:latin typeface="Times New Roman" panose="02020603050405020304" pitchFamily="18" charset="0"/>
                <a:cs typeface="Times New Roman" panose="02020603050405020304" pitchFamily="18" charset="0"/>
              </a:rPr>
              <a:t>Map semantic meaning into precise properties.</a:t>
            </a:r>
          </a:p>
          <a:p>
            <a:pPr lvl="1"/>
            <a:r>
              <a:rPr lang="en-US" altLang="zh-TW" sz="3000" dirty="0">
                <a:latin typeface="Times New Roman" panose="02020603050405020304" pitchFamily="18" charset="0"/>
                <a:cs typeface="Times New Roman" panose="02020603050405020304" pitchFamily="18" charset="0"/>
              </a:rPr>
              <a:t>Texture discrimination techniques are for the most</a:t>
            </a:r>
            <a:r>
              <a:rPr lang="zh-TW" altLang="en-US" sz="3000" dirty="0">
                <a:latin typeface="Times New Roman" panose="02020603050405020304" pitchFamily="18" charset="0"/>
                <a:cs typeface="Times New Roman" panose="02020603050405020304" pitchFamily="18" charset="0"/>
              </a:rPr>
              <a:t> </a:t>
            </a:r>
            <a:r>
              <a:rPr lang="en-US" altLang="zh-TW" sz="3000" dirty="0">
                <a:latin typeface="Times New Roman" panose="02020603050405020304" pitchFamily="18" charset="0"/>
                <a:cs typeface="Times New Roman" panose="02020603050405020304" pitchFamily="18" charset="0"/>
              </a:rPr>
              <a:t>part </a:t>
            </a:r>
          </a:p>
          <a:p>
            <a:pPr marL="457200" lvl="1" indent="0">
              <a:buNone/>
            </a:pPr>
            <a:r>
              <a:rPr lang="zh-TW" altLang="en-US" sz="3000" dirty="0">
                <a:latin typeface="Times New Roman" panose="02020603050405020304" pitchFamily="18" charset="0"/>
                <a:cs typeface="Times New Roman" panose="02020603050405020304" pitchFamily="18" charset="0"/>
              </a:rPr>
              <a:t>   </a:t>
            </a:r>
            <a:r>
              <a:rPr lang="en-US" altLang="zh-TW" sz="3000" u="sng" dirty="0">
                <a:latin typeface="Times New Roman" panose="02020603050405020304" pitchFamily="18" charset="0"/>
                <a:cs typeface="Times New Roman" panose="02020603050405020304" pitchFamily="18" charset="0"/>
              </a:rPr>
              <a:t>ad hoc</a:t>
            </a:r>
            <a:r>
              <a:rPr lang="en-US" altLang="zh-TW" sz="3000" dirty="0">
                <a:latin typeface="Times New Roman" panose="02020603050405020304" pitchFamily="18" charset="0"/>
                <a:cs typeface="Times New Roman" panose="02020603050405020304" pitchFamily="18" charset="0"/>
              </a:rPr>
              <a:t>.</a:t>
            </a:r>
            <a:endParaRPr lang="en-US" altLang="zh-TW" sz="5200" dirty="0">
              <a:latin typeface="Times New Roman" panose="02020603050405020304" pitchFamily="18" charset="0"/>
              <a:cs typeface="Times New Roman" panose="02020603050405020304" pitchFamily="18" charset="0"/>
            </a:endParaRPr>
          </a:p>
        </p:txBody>
      </p:sp>
      <p:grpSp>
        <p:nvGrpSpPr>
          <p:cNvPr id="8" name="Group 6"/>
          <p:cNvGrpSpPr/>
          <p:nvPr/>
        </p:nvGrpSpPr>
        <p:grpSpPr>
          <a:xfrm>
            <a:off x="3303856" y="5888012"/>
            <a:ext cx="4793272" cy="747459"/>
            <a:chOff x="1823635" y="5286375"/>
            <a:chExt cx="4793272" cy="747459"/>
          </a:xfrm>
        </p:grpSpPr>
        <p:sp>
          <p:nvSpPr>
            <p:cNvPr id="9" name="TextBox 3"/>
            <p:cNvSpPr txBox="1"/>
            <p:nvPr/>
          </p:nvSpPr>
          <p:spPr>
            <a:xfrm>
              <a:off x="1823635" y="5633724"/>
              <a:ext cx="4793272" cy="400110"/>
            </a:xfrm>
            <a:prstGeom prst="rect">
              <a:avLst/>
            </a:prstGeom>
            <a:noFill/>
            <a:ln>
              <a:solidFill>
                <a:schemeClr val="tx1"/>
              </a:solidFill>
            </a:ln>
          </p:spPr>
          <p:txBody>
            <a:bodyPr wrap="square" rtlCol="0">
              <a:spAutoFit/>
            </a:bodyPr>
            <a:lstStyle/>
            <a:p>
              <a:pPr algn="ctr"/>
              <a:r>
                <a:rPr lang="en-US" sz="2000" b="1" dirty="0"/>
                <a:t>created for a particular purpose only</a:t>
              </a:r>
            </a:p>
          </p:txBody>
        </p:sp>
        <p:cxnSp>
          <p:nvCxnSpPr>
            <p:cNvPr id="11" name="Straight Arrow Connector 5"/>
            <p:cNvCxnSpPr/>
            <p:nvPr/>
          </p:nvCxnSpPr>
          <p:spPr>
            <a:xfrm flipV="1">
              <a:off x="2266950" y="5286375"/>
              <a:ext cx="0" cy="34290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4" name="投影片編號版面配置區 3">
            <a:extLst>
              <a:ext uri="{FF2B5EF4-FFF2-40B4-BE49-F238E27FC236}">
                <a16:creationId xmlns:a16="http://schemas.microsoft.com/office/drawing/2014/main" id="{627C8B2E-3323-4F2B-9B78-389D6E867542}"/>
              </a:ext>
            </a:extLst>
          </p:cNvPr>
          <p:cNvSpPr>
            <a:spLocks noGrp="1"/>
          </p:cNvSpPr>
          <p:nvPr>
            <p:ph type="sldNum" sz="quarter" idx="12"/>
          </p:nvPr>
        </p:nvSpPr>
        <p:spPr/>
        <p:txBody>
          <a:bodyPr/>
          <a:lstStyle/>
          <a:p>
            <a:fld id="{59E0E74B-BC82-44BF-A0FE-CEF171C425CC}" type="slidenum">
              <a:rPr lang="zh-TW" altLang="en-US" smtClean="0"/>
              <a:t>15</a:t>
            </a:fld>
            <a:endParaRPr lang="zh-TW" altLang="en-US"/>
          </a:p>
        </p:txBody>
      </p:sp>
    </p:spTree>
    <p:extLst>
      <p:ext uri="{BB962C8B-B14F-4D97-AF65-F5344CB8AC3E}">
        <p14:creationId xmlns:p14="http://schemas.microsoft.com/office/powerpoint/2010/main" val="3104181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6D24E7AE-408A-472A-B2BF-D20D19ADFD5A}"/>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Texture and Scale</a:t>
            </a:r>
            <a:endParaRPr lang="zh-TW" altLang="en-US" dirty="0"/>
          </a:p>
        </p:txBody>
      </p:sp>
      <p:sp>
        <p:nvSpPr>
          <p:cNvPr id="11" name="內容版面配置區 2">
            <a:extLst>
              <a:ext uri="{FF2B5EF4-FFF2-40B4-BE49-F238E27FC236}">
                <a16:creationId xmlns:a16="http://schemas.microsoft.com/office/drawing/2014/main" id="{F1D55EB2-D7DD-48AB-9BC1-8B210A77BF87}"/>
              </a:ext>
            </a:extLst>
          </p:cNvPr>
          <p:cNvSpPr>
            <a:spLocks noGrp="1"/>
          </p:cNvSpPr>
          <p:nvPr>
            <p:ph idx="1"/>
          </p:nvPr>
        </p:nvSpPr>
        <p:spPr/>
        <p:txBody>
          <a:bodyPr>
            <a:normAutofit/>
          </a:bodyPr>
          <a:lstStyle/>
          <a:p>
            <a:r>
              <a:rPr lang="en-US" altLang="zh-TW" sz="3200" dirty="0">
                <a:latin typeface="Times New Roman" panose="02020603050405020304" pitchFamily="18" charset="0"/>
                <a:cs typeface="Times New Roman" panose="02020603050405020304" pitchFamily="18" charset="0"/>
              </a:rPr>
              <a:t>Which one is coarse/fine?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1264" y="3080833"/>
            <a:ext cx="3253677" cy="215821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1401" y="3080833"/>
            <a:ext cx="3189008" cy="2158218"/>
          </a:xfrm>
          <a:prstGeom prst="rect">
            <a:avLst/>
          </a:prstGeom>
        </p:spPr>
      </p:pic>
      <p:sp>
        <p:nvSpPr>
          <p:cNvPr id="16" name="TextBox 15"/>
          <p:cNvSpPr txBox="1"/>
          <p:nvPr/>
        </p:nvSpPr>
        <p:spPr>
          <a:xfrm>
            <a:off x="2984985" y="1613975"/>
            <a:ext cx="6494585" cy="769441"/>
          </a:xfrm>
          <a:prstGeom prst="rect">
            <a:avLst/>
          </a:prstGeom>
          <a:noFill/>
        </p:spPr>
        <p:txBody>
          <a:bodyPr wrap="square" rtlCol="0">
            <a:spAutoFit/>
          </a:bodyPr>
          <a:lstStyle/>
          <a:p>
            <a:endParaRPr lang="en-US" sz="4400" dirty="0"/>
          </a:p>
        </p:txBody>
      </p:sp>
      <p:sp>
        <p:nvSpPr>
          <p:cNvPr id="2" name="投影片編號版面配置區 1">
            <a:extLst>
              <a:ext uri="{FF2B5EF4-FFF2-40B4-BE49-F238E27FC236}">
                <a16:creationId xmlns:a16="http://schemas.microsoft.com/office/drawing/2014/main" id="{62C89A9E-6ADB-463A-A40D-D9F6964004FB}"/>
              </a:ext>
            </a:extLst>
          </p:cNvPr>
          <p:cNvSpPr>
            <a:spLocks noGrp="1"/>
          </p:cNvSpPr>
          <p:nvPr>
            <p:ph type="sldNum" sz="quarter" idx="12"/>
          </p:nvPr>
        </p:nvSpPr>
        <p:spPr/>
        <p:txBody>
          <a:bodyPr/>
          <a:lstStyle/>
          <a:p>
            <a:fld id="{59E0E74B-BC82-44BF-A0FE-CEF171C425CC}" type="slidenum">
              <a:rPr lang="zh-TW" altLang="en-US" smtClean="0"/>
              <a:t>16</a:t>
            </a:fld>
            <a:endParaRPr lang="zh-TW" altLang="en-US"/>
          </a:p>
        </p:txBody>
      </p:sp>
    </p:spTree>
    <p:extLst>
      <p:ext uri="{BB962C8B-B14F-4D97-AF65-F5344CB8AC3E}">
        <p14:creationId xmlns:p14="http://schemas.microsoft.com/office/powerpoint/2010/main" val="3656128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Texture and Scale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589212" y="2133600"/>
            <a:ext cx="8915400" cy="4541520"/>
          </a:xfrm>
        </p:spPr>
        <p:txBody>
          <a:bodyPr>
            <a:normAutofit/>
          </a:bodyPr>
          <a:lstStyle/>
          <a:p>
            <a:r>
              <a:rPr lang="en-US" altLang="zh-TW" sz="3200" dirty="0">
                <a:latin typeface="Times New Roman" panose="02020603050405020304" pitchFamily="18" charset="0"/>
                <a:cs typeface="Times New Roman" panose="02020603050405020304" pitchFamily="18" charset="0"/>
              </a:rPr>
              <a:t>For any textural surface, there exists a scale at which, it appears smooth and “</a:t>
            </a:r>
            <a:r>
              <a:rPr lang="en-US" altLang="zh-TW" sz="3200" dirty="0" err="1">
                <a:latin typeface="Times New Roman" panose="02020603050405020304" pitchFamily="18" charset="0"/>
                <a:cs typeface="Times New Roman" panose="02020603050405020304" pitchFamily="18" charset="0"/>
              </a:rPr>
              <a:t>textureless</a:t>
            </a:r>
            <a:r>
              <a:rPr lang="en-US" altLang="zh-TW" sz="3200" dirty="0">
                <a:latin typeface="Times New Roman" panose="02020603050405020304" pitchFamily="18" charset="0"/>
                <a:cs typeface="Times New Roman" panose="02020603050405020304" pitchFamily="18" charset="0"/>
              </a:rPr>
              <a:t>”. (see from infinite distance)</a:t>
            </a:r>
          </a:p>
          <a:p>
            <a:r>
              <a:rPr lang="en-US" altLang="zh-TW" sz="3200" dirty="0">
                <a:latin typeface="Times New Roman" panose="02020603050405020304" pitchFamily="18" charset="0"/>
                <a:cs typeface="Times New Roman" panose="02020603050405020304" pitchFamily="18" charset="0"/>
              </a:rPr>
              <a:t>As resolution increases, the surfaces appears as a fine texture and then a coarse one, and for multiple-scale textural surface the cycle of smooth, fine, and coarse may repeat.</a:t>
            </a:r>
          </a:p>
          <a:p>
            <a:r>
              <a:rPr lang="en-US" altLang="zh-TW" sz="3200" dirty="0">
                <a:latin typeface="Times New Roman" panose="02020603050405020304" pitchFamily="18" charset="0"/>
                <a:cs typeface="Times New Roman" panose="02020603050405020304" pitchFamily="18" charset="0"/>
                <a:hlinkClick r:id="rId3"/>
              </a:rPr>
              <a:t>https://www.youtube.com/watch?v=0vnA_KIojLg</a:t>
            </a:r>
            <a:endParaRPr lang="en-US" altLang="zh-TW" sz="32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F3A2A416-8544-42D2-9FD1-E8A5CF0BC792}"/>
              </a:ext>
            </a:extLst>
          </p:cNvPr>
          <p:cNvSpPr>
            <a:spLocks noGrp="1"/>
          </p:cNvSpPr>
          <p:nvPr>
            <p:ph type="sldNum" sz="quarter" idx="12"/>
          </p:nvPr>
        </p:nvSpPr>
        <p:spPr/>
        <p:txBody>
          <a:bodyPr/>
          <a:lstStyle/>
          <a:p>
            <a:fld id="{59E0E74B-BC82-44BF-A0FE-CEF171C425CC}" type="slidenum">
              <a:rPr lang="zh-TW" altLang="en-US" smtClean="0"/>
              <a:t>17</a:t>
            </a:fld>
            <a:endParaRPr lang="zh-TW" altLang="en-US"/>
          </a:p>
        </p:txBody>
      </p:sp>
    </p:spTree>
    <p:extLst>
      <p:ext uri="{BB962C8B-B14F-4D97-AF65-F5344CB8AC3E}">
        <p14:creationId xmlns:p14="http://schemas.microsoft.com/office/powerpoint/2010/main" val="20211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3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3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3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標題 1">
            <a:extLst>
              <a:ext uri="{FF2B5EF4-FFF2-40B4-BE49-F238E27FC236}">
                <a16:creationId xmlns:a16="http://schemas.microsoft.com/office/drawing/2014/main" id="{57A2D50B-8FF6-3DC7-3A93-79B372FE4043}"/>
              </a:ext>
            </a:extLst>
          </p:cNvPr>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Texture and Scale</a:t>
            </a:r>
            <a:endParaRPr lang="zh-TW" altLang="en-US" dirty="0">
              <a:latin typeface="Times New Roman" panose="02020603050405020304" pitchFamily="18" charset="0"/>
              <a:cs typeface="Times New Roman" panose="02020603050405020304" pitchFamily="18" charset="0"/>
            </a:endParaRPr>
          </a:p>
        </p:txBody>
      </p:sp>
      <p:sp>
        <p:nvSpPr>
          <p:cNvPr id="2" name="內容版面配置區 1">
            <a:extLst>
              <a:ext uri="{FF2B5EF4-FFF2-40B4-BE49-F238E27FC236}">
                <a16:creationId xmlns:a16="http://schemas.microsoft.com/office/drawing/2014/main" id="{09D811CA-32F6-4E25-8D37-986342E11894}"/>
              </a:ext>
            </a:extLst>
          </p:cNvPr>
          <p:cNvSpPr>
            <a:spLocks noGrp="1"/>
          </p:cNvSpPr>
          <p:nvPr>
            <p:ph idx="1"/>
          </p:nvPr>
        </p:nvSpPr>
        <p:spPr/>
        <p:txBody>
          <a:bodyPr/>
          <a:lstStyle/>
          <a:p>
            <a:endParaRPr lang="zh-TW" altLang="en-US"/>
          </a:p>
        </p:txBody>
      </p:sp>
      <p:pic>
        <p:nvPicPr>
          <p:cNvPr id="6" name="圖片 5"/>
          <p:cNvPicPr>
            <a:picLocks noChangeAspect="1"/>
          </p:cNvPicPr>
          <p:nvPr/>
        </p:nvPicPr>
        <p:blipFill>
          <a:blip r:embed="rId3"/>
          <a:stretch>
            <a:fillRect/>
          </a:stretch>
        </p:blipFill>
        <p:spPr>
          <a:xfrm>
            <a:off x="1569807" y="1894373"/>
            <a:ext cx="4257609" cy="3941981"/>
          </a:xfrm>
          <a:prstGeom prst="rect">
            <a:avLst/>
          </a:prstGeom>
        </p:spPr>
      </p:pic>
      <p:pic>
        <p:nvPicPr>
          <p:cNvPr id="7" name="圖片 6"/>
          <p:cNvPicPr>
            <a:picLocks noChangeAspect="1"/>
          </p:cNvPicPr>
          <p:nvPr/>
        </p:nvPicPr>
        <p:blipFill>
          <a:blip r:embed="rId4"/>
          <a:stretch>
            <a:fillRect/>
          </a:stretch>
        </p:blipFill>
        <p:spPr>
          <a:xfrm>
            <a:off x="1885077" y="2787235"/>
            <a:ext cx="3534723" cy="1942394"/>
          </a:xfrm>
          <a:prstGeom prst="rect">
            <a:avLst/>
          </a:prstGeom>
        </p:spPr>
      </p:pic>
      <p:pic>
        <p:nvPicPr>
          <p:cNvPr id="8" name="圖片 7"/>
          <p:cNvPicPr>
            <a:picLocks noChangeAspect="1"/>
          </p:cNvPicPr>
          <p:nvPr/>
        </p:nvPicPr>
        <p:blipFill rotWithShape="1">
          <a:blip r:embed="rId5"/>
          <a:srcRect l="1982" t="931"/>
          <a:stretch/>
        </p:blipFill>
        <p:spPr>
          <a:xfrm>
            <a:off x="2016592" y="2903866"/>
            <a:ext cx="3235516" cy="2050228"/>
          </a:xfrm>
          <a:prstGeom prst="rect">
            <a:avLst/>
          </a:prstGeom>
        </p:spPr>
      </p:pic>
      <p:pic>
        <p:nvPicPr>
          <p:cNvPr id="9" name="圖片 8"/>
          <p:cNvPicPr>
            <a:picLocks noChangeAspect="1"/>
          </p:cNvPicPr>
          <p:nvPr/>
        </p:nvPicPr>
        <p:blipFill>
          <a:blip r:embed="rId6"/>
          <a:stretch>
            <a:fillRect/>
          </a:stretch>
        </p:blipFill>
        <p:spPr>
          <a:xfrm>
            <a:off x="2001954" y="2835231"/>
            <a:ext cx="3300967" cy="2106300"/>
          </a:xfrm>
          <a:prstGeom prst="rect">
            <a:avLst/>
          </a:prstGeom>
        </p:spPr>
      </p:pic>
      <p:pic>
        <p:nvPicPr>
          <p:cNvPr id="11" name="圖片 10"/>
          <p:cNvPicPr>
            <a:picLocks noChangeAspect="1"/>
          </p:cNvPicPr>
          <p:nvPr/>
        </p:nvPicPr>
        <p:blipFill>
          <a:blip r:embed="rId7"/>
          <a:stretch>
            <a:fillRect/>
          </a:stretch>
        </p:blipFill>
        <p:spPr>
          <a:xfrm>
            <a:off x="2080704" y="2873246"/>
            <a:ext cx="3235516" cy="2050227"/>
          </a:xfrm>
          <a:prstGeom prst="rect">
            <a:avLst/>
          </a:prstGeom>
        </p:spPr>
      </p:pic>
      <p:pic>
        <p:nvPicPr>
          <p:cNvPr id="13" name="圖片 12"/>
          <p:cNvPicPr>
            <a:picLocks noChangeAspect="1"/>
          </p:cNvPicPr>
          <p:nvPr/>
        </p:nvPicPr>
        <p:blipFill>
          <a:blip r:embed="rId8"/>
          <a:stretch>
            <a:fillRect/>
          </a:stretch>
        </p:blipFill>
        <p:spPr>
          <a:xfrm>
            <a:off x="2096232" y="2761984"/>
            <a:ext cx="3235516" cy="2228807"/>
          </a:xfrm>
          <a:prstGeom prst="rect">
            <a:avLst/>
          </a:prstGeom>
        </p:spPr>
      </p:pic>
      <p:pic>
        <p:nvPicPr>
          <p:cNvPr id="17" name="圖片 16"/>
          <p:cNvPicPr>
            <a:picLocks noChangeAspect="1"/>
          </p:cNvPicPr>
          <p:nvPr/>
        </p:nvPicPr>
        <p:blipFill>
          <a:blip r:embed="rId3"/>
          <a:stretch>
            <a:fillRect/>
          </a:stretch>
        </p:blipFill>
        <p:spPr>
          <a:xfrm>
            <a:off x="6353841" y="1894372"/>
            <a:ext cx="4257609" cy="3941981"/>
          </a:xfrm>
          <a:prstGeom prst="rect">
            <a:avLst/>
          </a:prstGeom>
        </p:spPr>
      </p:pic>
      <p:sp>
        <p:nvSpPr>
          <p:cNvPr id="18" name="矩形 17"/>
          <p:cNvSpPr/>
          <p:nvPr/>
        </p:nvSpPr>
        <p:spPr>
          <a:xfrm>
            <a:off x="7893886" y="3340743"/>
            <a:ext cx="1177518" cy="835378"/>
          </a:xfrm>
          <a:prstGeom prst="rect">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sp>
        <p:nvSpPr>
          <p:cNvPr id="4" name="投影片編號版面配置區 3">
            <a:extLst>
              <a:ext uri="{FF2B5EF4-FFF2-40B4-BE49-F238E27FC236}">
                <a16:creationId xmlns:a16="http://schemas.microsoft.com/office/drawing/2014/main" id="{BC826C94-EB48-470E-82D0-3FEF008E95A2}"/>
              </a:ext>
            </a:extLst>
          </p:cNvPr>
          <p:cNvSpPr>
            <a:spLocks noGrp="1"/>
          </p:cNvSpPr>
          <p:nvPr>
            <p:ph type="sldNum" sz="quarter" idx="12"/>
          </p:nvPr>
        </p:nvSpPr>
        <p:spPr/>
        <p:txBody>
          <a:bodyPr/>
          <a:lstStyle/>
          <a:p>
            <a:fld id="{59E0E74B-BC82-44BF-A0FE-CEF171C425CC}" type="slidenum">
              <a:rPr lang="zh-TW" altLang="en-US" smtClean="0"/>
              <a:t>18</a:t>
            </a:fld>
            <a:endParaRPr lang="zh-TW" altLang="en-US"/>
          </a:p>
        </p:txBody>
      </p:sp>
    </p:spTree>
    <p:extLst>
      <p:ext uri="{BB962C8B-B14F-4D97-AF65-F5344CB8AC3E}">
        <p14:creationId xmlns:p14="http://schemas.microsoft.com/office/powerpoint/2010/main" val="345736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nodeType="clickEffect">
                                  <p:stCondLst>
                                    <p:cond delay="0"/>
                                  </p:stCondLst>
                                  <p:childTnLst>
                                    <p:animEffect transition="out" filter="barn(inVertic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xit" presetSubtype="4" fill="hold" nodeType="clickEffect">
                                  <p:stCondLst>
                                    <p:cond delay="0"/>
                                  </p:stCondLst>
                                  <p:childTnLst>
                                    <p:animEffect transition="out" filter="wipe(down)">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ircle(in)">
                                      <p:cBhvr>
                                        <p:cTn id="6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A7F2B0A9-473F-6988-A55F-3246E80D7798}"/>
              </a:ext>
            </a:extLst>
          </p:cNvPr>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Texture and Scale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a:normAutofit/>
          </a:bodyPr>
          <a:lstStyle/>
          <a:p>
            <a:r>
              <a:rPr lang="en-US" altLang="zh-TW" sz="3200" dirty="0">
                <a:latin typeface="Times New Roman" panose="02020603050405020304" pitchFamily="18" charset="0"/>
                <a:cs typeface="Times New Roman" panose="02020603050405020304" pitchFamily="18" charset="0"/>
              </a:rPr>
              <a:t>Texture cannot be analyzed without frame of reference on scale or resolution.</a:t>
            </a:r>
          </a:p>
          <a:p>
            <a:endParaRPr lang="en-US" altLang="zh-TW" sz="32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Texture is a scale-dependent phenomenon.</a:t>
            </a:r>
          </a:p>
        </p:txBody>
      </p:sp>
      <p:sp>
        <p:nvSpPr>
          <p:cNvPr id="2" name="投影片編號版面配置區 1">
            <a:extLst>
              <a:ext uri="{FF2B5EF4-FFF2-40B4-BE49-F238E27FC236}">
                <a16:creationId xmlns:a16="http://schemas.microsoft.com/office/drawing/2014/main" id="{B536FB6A-1E24-41BA-A0B8-183247454662}"/>
              </a:ext>
            </a:extLst>
          </p:cNvPr>
          <p:cNvSpPr>
            <a:spLocks noGrp="1"/>
          </p:cNvSpPr>
          <p:nvPr>
            <p:ph type="sldNum" sz="quarter" idx="12"/>
          </p:nvPr>
        </p:nvSpPr>
        <p:spPr/>
        <p:txBody>
          <a:bodyPr/>
          <a:lstStyle/>
          <a:p>
            <a:fld id="{59E0E74B-BC82-44BF-A0FE-CEF171C425CC}" type="slidenum">
              <a:rPr lang="zh-TW" altLang="en-US" smtClean="0"/>
              <a:t>19</a:t>
            </a:fld>
            <a:endParaRPr lang="zh-TW" altLang="en-US"/>
          </a:p>
        </p:txBody>
      </p:sp>
    </p:spTree>
    <p:extLst>
      <p:ext uri="{BB962C8B-B14F-4D97-AF65-F5344CB8AC3E}">
        <p14:creationId xmlns:p14="http://schemas.microsoft.com/office/powerpoint/2010/main" val="1008049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D400A5-207C-45C1-956C-23A78663BD13}"/>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Outline</a:t>
            </a:r>
            <a:endParaRPr lang="zh-TW" altLang="en-US" dirty="0"/>
          </a:p>
        </p:txBody>
      </p:sp>
      <p:sp>
        <p:nvSpPr>
          <p:cNvPr id="3" name="內容版面配置區 2">
            <a:extLst>
              <a:ext uri="{FF2B5EF4-FFF2-40B4-BE49-F238E27FC236}">
                <a16:creationId xmlns:a16="http://schemas.microsoft.com/office/drawing/2014/main" id="{6DB339BC-AA3A-496C-947B-AA1BB65D8968}"/>
              </a:ext>
            </a:extLst>
          </p:cNvPr>
          <p:cNvSpPr>
            <a:spLocks noGrp="1"/>
          </p:cNvSpPr>
          <p:nvPr>
            <p:ph idx="1"/>
          </p:nvPr>
        </p:nvSpPr>
        <p:spPr>
          <a:xfrm>
            <a:off x="2589212" y="2133600"/>
            <a:ext cx="8915400" cy="4724400"/>
          </a:xfrm>
        </p:spPr>
        <p:txBody>
          <a:bodyPr>
            <a:normAutofit lnSpcReduction="10000"/>
          </a:bodyPr>
          <a:lstStyle/>
          <a:p>
            <a:pPr marL="342900" indent="-342900"/>
            <a:r>
              <a:rPr lang="en-US" altLang="zh-TW" sz="3600" dirty="0">
                <a:latin typeface="Times New Roman" panose="02020603050405020304" pitchFamily="18" charset="0"/>
                <a:cs typeface="Times New Roman" panose="02020603050405020304" pitchFamily="18" charset="0"/>
              </a:rPr>
              <a:t>Introduction</a:t>
            </a:r>
          </a:p>
          <a:p>
            <a:pPr marL="1200150" lvl="1" indent="-4572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9.1</a:t>
            </a:r>
          </a:p>
          <a:p>
            <a:pPr marL="342900" indent="-342900"/>
            <a:r>
              <a:rPr lang="en-US" altLang="zh-TW" sz="3600" dirty="0">
                <a:latin typeface="Times New Roman" panose="02020603050405020304" pitchFamily="18" charset="0"/>
                <a:cs typeface="Times New Roman" panose="02020603050405020304" pitchFamily="18" charset="0"/>
              </a:rPr>
              <a:t>Statistical Texture Feature Approach</a:t>
            </a:r>
          </a:p>
          <a:p>
            <a:pPr marL="1257300" lvl="1" indent="-51435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9.2 ~</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9.10</a:t>
            </a:r>
          </a:p>
          <a:p>
            <a:pPr marL="342900" indent="-342900"/>
            <a:r>
              <a:rPr lang="en-US" altLang="zh-TW" sz="3600" dirty="0">
                <a:latin typeface="Times New Roman" panose="02020603050405020304" pitchFamily="18" charset="0"/>
                <a:cs typeface="Times New Roman" panose="02020603050405020304" pitchFamily="18" charset="0"/>
              </a:rPr>
              <a:t>Model-based Technique</a:t>
            </a:r>
          </a:p>
          <a:p>
            <a:pPr marL="1200150" lvl="1" indent="-4572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9.11 ~ 9.13</a:t>
            </a:r>
          </a:p>
          <a:p>
            <a:pPr marL="342900" indent="-342900"/>
            <a:r>
              <a:rPr lang="en-US" altLang="zh-TW" sz="3600" dirty="0">
                <a:latin typeface="Times New Roman" panose="02020603050405020304" pitchFamily="18" charset="0"/>
                <a:cs typeface="Times New Roman" panose="02020603050405020304" pitchFamily="18" charset="0"/>
              </a:rPr>
              <a:t>Application</a:t>
            </a:r>
          </a:p>
          <a:p>
            <a:pPr marL="1200150" lvl="1" indent="-4572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9.16 ~ 9.18</a:t>
            </a:r>
            <a:endParaRPr lang="zh-TW" altLang="en-US" dirty="0">
              <a:latin typeface="Times New Roman" panose="02020603050405020304" pitchFamily="18" charset="0"/>
              <a:cs typeface="Times New Roman" panose="02020603050405020304" pitchFamily="18" charset="0"/>
            </a:endParaRPr>
          </a:p>
        </p:txBody>
      </p:sp>
      <p:sp>
        <p:nvSpPr>
          <p:cNvPr id="5" name="投影片編號版面配置區 4">
            <a:extLst>
              <a:ext uri="{FF2B5EF4-FFF2-40B4-BE49-F238E27FC236}">
                <a16:creationId xmlns:a16="http://schemas.microsoft.com/office/drawing/2014/main" id="{ED943F28-D91C-46AD-AF7D-84046103C36D}"/>
              </a:ext>
            </a:extLst>
          </p:cNvPr>
          <p:cNvSpPr>
            <a:spLocks noGrp="1"/>
          </p:cNvSpPr>
          <p:nvPr>
            <p:ph type="sldNum" sz="quarter" idx="12"/>
          </p:nvPr>
        </p:nvSpPr>
        <p:spPr/>
        <p:txBody>
          <a:bodyPr/>
          <a:lstStyle/>
          <a:p>
            <a:fld id="{59E0E74B-BC82-44BF-A0FE-CEF171C425CC}" type="slidenum">
              <a:rPr lang="zh-TW" altLang="en-US" smtClean="0"/>
              <a:t>2</a:t>
            </a:fld>
            <a:endParaRPr lang="zh-TW" altLang="en-US"/>
          </a:p>
        </p:txBody>
      </p:sp>
    </p:spTree>
    <p:extLst>
      <p:ext uri="{BB962C8B-B14F-4D97-AF65-F5344CB8AC3E}">
        <p14:creationId xmlns:p14="http://schemas.microsoft.com/office/powerpoint/2010/main" val="4201585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3CF7A9-CBCB-46FA-AB4C-5D83CB0B9632}"/>
              </a:ext>
            </a:extLst>
          </p:cNvPr>
          <p:cNvSpPr>
            <a:spLocks noGrp="1"/>
          </p:cNvSpPr>
          <p:nvPr>
            <p:ph type="title"/>
          </p:nvPr>
        </p:nvSpPr>
        <p:spPr/>
        <p:txBody>
          <a:bodyPr/>
          <a:lstStyle/>
          <a:p>
            <a:r>
              <a:rPr lang="en-US" altLang="zh-TW" dirty="0"/>
              <a:t>Fun Time</a:t>
            </a:r>
            <a:endParaRPr lang="zh-TW" altLang="en-US" dirty="0"/>
          </a:p>
        </p:txBody>
      </p:sp>
      <p:sp>
        <p:nvSpPr>
          <p:cNvPr id="3" name="文字版面配置區 2">
            <a:extLst>
              <a:ext uri="{FF2B5EF4-FFF2-40B4-BE49-F238E27FC236}">
                <a16:creationId xmlns:a16="http://schemas.microsoft.com/office/drawing/2014/main" id="{588F183E-E00A-4827-AEA7-FA24E943D71E}"/>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9CB447D8-B1BB-4F98-844D-472CA76E8EEC}"/>
              </a:ext>
            </a:extLst>
          </p:cNvPr>
          <p:cNvSpPr>
            <a:spLocks noGrp="1"/>
          </p:cNvSpPr>
          <p:nvPr>
            <p:ph type="sldNum" sz="quarter" idx="12"/>
          </p:nvPr>
        </p:nvSpPr>
        <p:spPr/>
        <p:txBody>
          <a:bodyPr/>
          <a:lstStyle/>
          <a:p>
            <a:fld id="{59E0E74B-BC82-44BF-A0FE-CEF171C425CC}" type="slidenum">
              <a:rPr lang="zh-TW" altLang="en-US" smtClean="0"/>
              <a:t>20</a:t>
            </a:fld>
            <a:endParaRPr lang="zh-TW" altLang="en-US"/>
          </a:p>
        </p:txBody>
      </p:sp>
    </p:spTree>
    <p:extLst>
      <p:ext uri="{BB962C8B-B14F-4D97-AF65-F5344CB8AC3E}">
        <p14:creationId xmlns:p14="http://schemas.microsoft.com/office/powerpoint/2010/main" val="686622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6F27B6-2118-41C0-92E9-85601AD958BA}"/>
              </a:ext>
            </a:extLst>
          </p:cNvPr>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How to Analyze Texture ?</a:t>
            </a:r>
            <a:endParaRPr lang="zh-TW" altLang="en-US" dirty="0">
              <a:latin typeface="Times New Roman" panose="02020603050405020304" pitchFamily="18" charset="0"/>
              <a:cs typeface="Times New Roman" panose="02020603050405020304" pitchFamily="18" charset="0"/>
            </a:endParaRPr>
          </a:p>
        </p:txBody>
      </p:sp>
      <p:sp>
        <p:nvSpPr>
          <p:cNvPr id="3" name="文字版面配置區 2">
            <a:extLst>
              <a:ext uri="{FF2B5EF4-FFF2-40B4-BE49-F238E27FC236}">
                <a16:creationId xmlns:a16="http://schemas.microsoft.com/office/drawing/2014/main" id="{59906E07-C181-43B6-95BE-2DD66FA2D382}"/>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CBF907C3-96CA-4082-ABDC-07C0A5EE8F78}"/>
              </a:ext>
            </a:extLst>
          </p:cNvPr>
          <p:cNvSpPr>
            <a:spLocks noGrp="1"/>
          </p:cNvSpPr>
          <p:nvPr>
            <p:ph type="sldNum" sz="quarter" idx="12"/>
          </p:nvPr>
        </p:nvSpPr>
        <p:spPr/>
        <p:txBody>
          <a:bodyPr/>
          <a:lstStyle/>
          <a:p>
            <a:fld id="{59E0E74B-BC82-44BF-A0FE-CEF171C425CC}" type="slidenum">
              <a:rPr lang="zh-TW" altLang="en-US" smtClean="0"/>
              <a:t>21</a:t>
            </a:fld>
            <a:endParaRPr lang="zh-TW" altLang="en-US"/>
          </a:p>
        </p:txBody>
      </p:sp>
    </p:spTree>
    <p:extLst>
      <p:ext uri="{BB962C8B-B14F-4D97-AF65-F5344CB8AC3E}">
        <p14:creationId xmlns:p14="http://schemas.microsoft.com/office/powerpoint/2010/main" val="1296642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Texture Analysis Issues </a:t>
            </a:r>
            <a:r>
              <a:rPr lang="en-US" altLang="zh-TW" dirty="0">
                <a:solidFill>
                  <a:srgbClr val="FF0000"/>
                </a:solidFill>
                <a:latin typeface="Times New Roman" panose="02020603050405020304" pitchFamily="18" charset="0"/>
                <a:cs typeface="Times New Roman" panose="02020603050405020304" pitchFamily="18" charset="0"/>
              </a:rPr>
              <a:t>(Test)</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589212" y="2133600"/>
            <a:ext cx="8915400" cy="6355080"/>
          </a:xfrm>
        </p:spPr>
        <p:txBody>
          <a:bodyPr>
            <a:noAutofit/>
          </a:bodyPr>
          <a:lstStyle/>
          <a:p>
            <a:pPr indent="-360000"/>
            <a:r>
              <a:rPr lang="en-US" altLang="zh-TW" sz="3200" b="1" dirty="0">
                <a:latin typeface="Times New Roman" panose="02020603050405020304" pitchFamily="18" charset="0"/>
                <a:cs typeface="Times New Roman" panose="02020603050405020304" pitchFamily="18" charset="0"/>
              </a:rPr>
              <a:t>Pattern recognition: </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Given textured region, determine the class the region belongs to.</a:t>
            </a:r>
            <a:endParaRPr lang="en-US" altLang="zh-TW" sz="3200" dirty="0">
              <a:latin typeface="Times New Roman" panose="02020603050405020304" pitchFamily="18" charset="0"/>
              <a:cs typeface="Times New Roman" panose="02020603050405020304" pitchFamily="18" charset="0"/>
            </a:endParaRPr>
          </a:p>
          <a:p>
            <a:pPr indent="-360000"/>
            <a:r>
              <a:rPr lang="en-US" altLang="zh-TW" sz="3200" b="1" dirty="0">
                <a:latin typeface="Times New Roman" panose="02020603050405020304" pitchFamily="18" charset="0"/>
                <a:cs typeface="Times New Roman" panose="02020603050405020304" pitchFamily="18" charset="0"/>
              </a:rPr>
              <a:t>Generative model: </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Given textured region, determine a description or model for it.</a:t>
            </a:r>
            <a:endParaRPr lang="en-US" altLang="zh-TW" sz="3200" dirty="0">
              <a:latin typeface="Times New Roman" panose="02020603050405020304" pitchFamily="18" charset="0"/>
              <a:cs typeface="Times New Roman" panose="02020603050405020304" pitchFamily="18" charset="0"/>
            </a:endParaRPr>
          </a:p>
          <a:p>
            <a:pPr indent="-360000"/>
            <a:r>
              <a:rPr lang="en-US" altLang="zh-TW" sz="3200" b="1" dirty="0">
                <a:latin typeface="Times New Roman" panose="02020603050405020304" pitchFamily="18" charset="0"/>
                <a:cs typeface="Times New Roman" panose="02020603050405020304" pitchFamily="18" charset="0"/>
              </a:rPr>
              <a:t>Texture segmentation: </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Given image having many textured areas, determine boundaries.</a:t>
            </a:r>
          </a:p>
          <a:p>
            <a:endParaRPr lang="en-US" altLang="zh-TW" sz="3200" dirty="0">
              <a:latin typeface="Times New Roman" panose="02020603050405020304" pitchFamily="18" charset="0"/>
              <a:cs typeface="Times New Roman" panose="02020603050405020304" pitchFamily="18" charset="0"/>
            </a:endParaRPr>
          </a:p>
        </p:txBody>
      </p:sp>
      <p:sp>
        <p:nvSpPr>
          <p:cNvPr id="13" name="Action Button: Forward or Next 5">
            <a:hlinkClick r:id="rId3" action="ppaction://hlinksldjump" highlightClick="1"/>
            <a:extLst>
              <a:ext uri="{FF2B5EF4-FFF2-40B4-BE49-F238E27FC236}">
                <a16:creationId xmlns:a16="http://schemas.microsoft.com/office/drawing/2014/main" id="{F4979527-2FD9-4BEF-9644-D7F7DD02E949}"/>
              </a:ext>
            </a:extLst>
          </p:cNvPr>
          <p:cNvSpPr/>
          <p:nvPr/>
        </p:nvSpPr>
        <p:spPr>
          <a:xfrm>
            <a:off x="6756286" y="2348217"/>
            <a:ext cx="581251" cy="27577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Forward or Next 5">
            <a:hlinkClick r:id="rId4" action="ppaction://hlinksldjump" highlightClick="1"/>
            <a:extLst>
              <a:ext uri="{FF2B5EF4-FFF2-40B4-BE49-F238E27FC236}">
                <a16:creationId xmlns:a16="http://schemas.microsoft.com/office/drawing/2014/main" id="{F4979527-2FD9-4BEF-9644-D7F7DD02E949}"/>
              </a:ext>
            </a:extLst>
          </p:cNvPr>
          <p:cNvSpPr/>
          <p:nvPr/>
        </p:nvSpPr>
        <p:spPr>
          <a:xfrm>
            <a:off x="6523784" y="3884525"/>
            <a:ext cx="581251" cy="27577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ction Button: Forward or Next 5">
            <a:hlinkClick r:id="rId5" action="ppaction://hlinksldjump" highlightClick="1"/>
            <a:extLst>
              <a:ext uri="{FF2B5EF4-FFF2-40B4-BE49-F238E27FC236}">
                <a16:creationId xmlns:a16="http://schemas.microsoft.com/office/drawing/2014/main" id="{F4979527-2FD9-4BEF-9644-D7F7DD02E949}"/>
              </a:ext>
            </a:extLst>
          </p:cNvPr>
          <p:cNvSpPr/>
          <p:nvPr/>
        </p:nvSpPr>
        <p:spPr>
          <a:xfrm>
            <a:off x="7116034" y="5527513"/>
            <a:ext cx="581251" cy="27577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投影片編號版面配置區 3">
            <a:extLst>
              <a:ext uri="{FF2B5EF4-FFF2-40B4-BE49-F238E27FC236}">
                <a16:creationId xmlns:a16="http://schemas.microsoft.com/office/drawing/2014/main" id="{2F817A64-B843-4E43-810F-647F8673B483}"/>
              </a:ext>
            </a:extLst>
          </p:cNvPr>
          <p:cNvSpPr>
            <a:spLocks noGrp="1"/>
          </p:cNvSpPr>
          <p:nvPr>
            <p:ph type="sldNum" sz="quarter" idx="12"/>
          </p:nvPr>
        </p:nvSpPr>
        <p:spPr/>
        <p:txBody>
          <a:bodyPr/>
          <a:lstStyle/>
          <a:p>
            <a:fld id="{59E0E74B-BC82-44BF-A0FE-CEF171C425CC}" type="slidenum">
              <a:rPr lang="zh-TW" altLang="en-US" smtClean="0"/>
              <a:t>22</a:t>
            </a:fld>
            <a:endParaRPr lang="zh-TW" altLang="en-US"/>
          </a:p>
        </p:txBody>
      </p:sp>
    </p:spTree>
    <p:extLst>
      <p:ext uri="{BB962C8B-B14F-4D97-AF65-F5344CB8AC3E}">
        <p14:creationId xmlns:p14="http://schemas.microsoft.com/office/powerpoint/2010/main" val="3181466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Pattern Recognition</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82CFC8C5-9BDE-4B97-881D-B9D40FF0B445}"/>
              </a:ext>
            </a:extLst>
          </p:cNvPr>
          <p:cNvSpPr>
            <a:spLocks noGrp="1"/>
          </p:cNvSpPr>
          <p:nvPr>
            <p:ph idx="1"/>
          </p:nvPr>
        </p:nvSpPr>
        <p:spPr/>
        <p:txBody>
          <a:bodyPr/>
          <a:lstStyle/>
          <a:p>
            <a:endParaRPr lang="zh-TW" altLang="en-US"/>
          </a:p>
        </p:txBody>
      </p:sp>
      <p:pic>
        <p:nvPicPr>
          <p:cNvPr id="16" name="Picture 4" descr="D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433"/>
          <a:stretch/>
        </p:blipFill>
        <p:spPr bwMode="auto">
          <a:xfrm>
            <a:off x="1400905" y="1767851"/>
            <a:ext cx="2520453" cy="15220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6">
            <a:extLst>
              <a:ext uri="{FF2B5EF4-FFF2-40B4-BE49-F238E27FC236}">
                <a16:creationId xmlns:a16="http://schemas.microsoft.com/office/drawing/2014/main" id="{72E89ADD-889D-4975-AF94-08E3FD12D2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117" r="9445"/>
          <a:stretch/>
        </p:blipFill>
        <p:spPr bwMode="auto">
          <a:xfrm>
            <a:off x="4381336" y="1765697"/>
            <a:ext cx="2520451" cy="15241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21">
            <a:extLst>
              <a:ext uri="{FF2B5EF4-FFF2-40B4-BE49-F238E27FC236}">
                <a16:creationId xmlns:a16="http://schemas.microsoft.com/office/drawing/2014/main" id="{646397D0-8007-458B-9873-91F28341AC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876" r="9530"/>
          <a:stretch/>
        </p:blipFill>
        <p:spPr bwMode="auto">
          <a:xfrm>
            <a:off x="7361765" y="1765697"/>
            <a:ext cx="2520452" cy="15279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95">
            <a:extLst>
              <a:ext uri="{FF2B5EF4-FFF2-40B4-BE49-F238E27FC236}">
                <a16:creationId xmlns:a16="http://schemas.microsoft.com/office/drawing/2014/main" id="{10CE83EA-E01C-4A25-9B92-E3301DE7DF2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356"/>
          <a:stretch/>
        </p:blipFill>
        <p:spPr bwMode="auto">
          <a:xfrm>
            <a:off x="1406602" y="4338381"/>
            <a:ext cx="2509057" cy="15220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106">
            <a:extLst>
              <a:ext uri="{FF2B5EF4-FFF2-40B4-BE49-F238E27FC236}">
                <a16:creationId xmlns:a16="http://schemas.microsoft.com/office/drawing/2014/main" id="{C8438D35-12E2-4B33-A505-DC551FB3063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3573" r="9530"/>
          <a:stretch/>
        </p:blipFill>
        <p:spPr bwMode="auto">
          <a:xfrm>
            <a:off x="4381336" y="4336943"/>
            <a:ext cx="2509058" cy="15234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93">
            <a:extLst>
              <a:ext uri="{FF2B5EF4-FFF2-40B4-BE49-F238E27FC236}">
                <a16:creationId xmlns:a16="http://schemas.microsoft.com/office/drawing/2014/main" id="{80A268FD-B7CD-42C0-A257-19E4554518A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5726"/>
          <a:stretch/>
        </p:blipFill>
        <p:spPr bwMode="auto">
          <a:xfrm>
            <a:off x="7356071" y="4336942"/>
            <a:ext cx="2509058" cy="1523457"/>
          </a:xfrm>
          <a:prstGeom prst="rect">
            <a:avLst/>
          </a:prstGeom>
          <a:noFill/>
          <a:extLst>
            <a:ext uri="{909E8E84-426E-40DD-AFC4-6F175D3DCCD1}">
              <a14:hiddenFill xmlns:a14="http://schemas.microsoft.com/office/drawing/2010/main">
                <a:solidFill>
                  <a:srgbClr val="FFFFFF"/>
                </a:solidFill>
              </a14:hiddenFill>
            </a:ext>
          </a:extLst>
        </p:spPr>
      </p:pic>
      <p:sp>
        <p:nvSpPr>
          <p:cNvPr id="25" name="Action Button: Back or Previous 24">
            <a:hlinkClick r:id="rId9" action="ppaction://hlinksldjump" highlightClick="1"/>
            <a:extLst>
              <a:ext uri="{FF2B5EF4-FFF2-40B4-BE49-F238E27FC236}">
                <a16:creationId xmlns:a16="http://schemas.microsoft.com/office/drawing/2014/main" id="{D9CCB3EE-EA90-467E-BCD6-BF31DD07959B}"/>
              </a:ext>
            </a:extLst>
          </p:cNvPr>
          <p:cNvSpPr/>
          <p:nvPr/>
        </p:nvSpPr>
        <p:spPr>
          <a:xfrm>
            <a:off x="8302676" y="753815"/>
            <a:ext cx="638629" cy="37737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文字方塊 3">
            <a:extLst>
              <a:ext uri="{FF2B5EF4-FFF2-40B4-BE49-F238E27FC236}">
                <a16:creationId xmlns:a16="http://schemas.microsoft.com/office/drawing/2014/main" id="{62E998D4-CA93-2EE5-1E6C-0F600B497BE9}"/>
              </a:ext>
            </a:extLst>
          </p:cNvPr>
          <p:cNvSpPr txBox="1"/>
          <p:nvPr/>
        </p:nvSpPr>
        <p:spPr>
          <a:xfrm>
            <a:off x="2177008" y="3352460"/>
            <a:ext cx="1009413" cy="461665"/>
          </a:xfrm>
          <a:prstGeom prst="rect">
            <a:avLst/>
          </a:prstGeom>
          <a:noFill/>
        </p:spPr>
        <p:txBody>
          <a:bodyPr wrap="square">
            <a:spAutoFit/>
          </a:bodyPr>
          <a:lstStyle/>
          <a:p>
            <a:r>
              <a:rPr lang="en-US" altLang="zh-TW" sz="2400" dirty="0">
                <a:latin typeface="Times New Roman" panose="02020603050405020304" pitchFamily="18" charset="0"/>
                <a:cs typeface="Times New Roman" panose="02020603050405020304" pitchFamily="18" charset="0"/>
              </a:rPr>
              <a:t>Scales</a:t>
            </a:r>
            <a:endParaRPr lang="zh-TW" altLang="en-US" sz="2400" dirty="0"/>
          </a:p>
        </p:txBody>
      </p:sp>
      <p:sp>
        <p:nvSpPr>
          <p:cNvPr id="6" name="矩形 5">
            <a:extLst>
              <a:ext uri="{FF2B5EF4-FFF2-40B4-BE49-F238E27FC236}">
                <a16:creationId xmlns:a16="http://schemas.microsoft.com/office/drawing/2014/main" id="{C21D58AA-BE5D-F91D-7F08-A502577FB9D0}"/>
              </a:ext>
            </a:extLst>
          </p:cNvPr>
          <p:cNvSpPr/>
          <p:nvPr/>
        </p:nvSpPr>
        <p:spPr>
          <a:xfrm>
            <a:off x="5185261" y="3312637"/>
            <a:ext cx="901209" cy="461665"/>
          </a:xfrm>
          <a:prstGeom prst="rect">
            <a:avLst/>
          </a:prstGeom>
        </p:spPr>
        <p:txBody>
          <a:bodyPr wrap="none">
            <a:spAutoFit/>
          </a:bodyPr>
          <a:lstStyle/>
          <a:p>
            <a:pPr algn="ctr"/>
            <a:r>
              <a:rPr lang="en-US" altLang="zh-TW" sz="2400" dirty="0">
                <a:latin typeface="Times New Roman" panose="02020603050405020304" pitchFamily="18" charset="0"/>
                <a:cs typeface="Times New Roman" panose="02020603050405020304" pitchFamily="18" charset="0"/>
              </a:rPr>
              <a:t>Linen</a:t>
            </a:r>
            <a:endParaRPr lang="zh-TW" altLang="en-US" sz="2400"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26F4BED5-1A75-BB58-BB27-3CD609F36AAB}"/>
              </a:ext>
            </a:extLst>
          </p:cNvPr>
          <p:cNvSpPr/>
          <p:nvPr/>
        </p:nvSpPr>
        <p:spPr>
          <a:xfrm>
            <a:off x="8128809" y="3312637"/>
            <a:ext cx="954108" cy="461665"/>
          </a:xfrm>
          <a:prstGeom prst="rect">
            <a:avLst/>
          </a:prstGeom>
        </p:spPr>
        <p:txBody>
          <a:bodyPr wrap="none">
            <a:spAutoFit/>
          </a:bodyPr>
          <a:lstStyle/>
          <a:p>
            <a:pPr algn="ctr"/>
            <a:r>
              <a:rPr lang="en-US" altLang="zh-TW" sz="2400" dirty="0">
                <a:latin typeface="Times New Roman" panose="02020603050405020304" pitchFamily="18" charset="0"/>
                <a:cs typeface="Times New Roman" panose="02020603050405020304" pitchFamily="18" charset="0"/>
              </a:rPr>
              <a:t>Nylon</a:t>
            </a:r>
            <a:endParaRPr lang="zh-TW" altLang="en-US" sz="2400" dirty="0">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4EF0FA42-9DAB-E5B4-A8E6-C0922CD8CD3D}"/>
              </a:ext>
            </a:extLst>
          </p:cNvPr>
          <p:cNvSpPr/>
          <p:nvPr/>
        </p:nvSpPr>
        <p:spPr>
          <a:xfrm>
            <a:off x="2121706" y="5879442"/>
            <a:ext cx="1064715" cy="461665"/>
          </a:xfrm>
          <a:prstGeom prst="rect">
            <a:avLst/>
          </a:prstGeom>
        </p:spPr>
        <p:txBody>
          <a:bodyPr wrap="none">
            <a:spAutoFit/>
          </a:bodyPr>
          <a:lstStyle/>
          <a:p>
            <a:pPr algn="ctr"/>
            <a:r>
              <a:rPr lang="en-US" altLang="zh-TW" sz="2400" dirty="0">
                <a:latin typeface="Times New Roman" panose="02020603050405020304" pitchFamily="18" charset="0"/>
                <a:cs typeface="Times New Roman" panose="02020603050405020304" pitchFamily="18" charset="0"/>
              </a:rPr>
              <a:t>Bricks </a:t>
            </a:r>
            <a:endParaRPr lang="zh-TW" altLang="en-US" sz="2400" dirty="0">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14A9DD5F-CFBC-FE52-BA06-9C56A5AC96F5}"/>
              </a:ext>
            </a:extLst>
          </p:cNvPr>
          <p:cNvSpPr/>
          <p:nvPr/>
        </p:nvSpPr>
        <p:spPr>
          <a:xfrm>
            <a:off x="5156146" y="5879442"/>
            <a:ext cx="970138" cy="461665"/>
          </a:xfrm>
          <a:prstGeom prst="rect">
            <a:avLst/>
          </a:prstGeom>
        </p:spPr>
        <p:txBody>
          <a:bodyPr wrap="none">
            <a:spAutoFit/>
          </a:bodyPr>
          <a:lstStyle/>
          <a:p>
            <a:pPr algn="ctr"/>
            <a:r>
              <a:rPr lang="en-US" altLang="zh-TW" sz="2400" dirty="0">
                <a:latin typeface="Times New Roman" panose="02020603050405020304" pitchFamily="18" charset="0"/>
                <a:cs typeface="Times New Roman" panose="02020603050405020304" pitchFamily="18" charset="0"/>
              </a:rPr>
              <a:t>Gauze</a:t>
            </a:r>
            <a:endParaRPr lang="zh-TW" altLang="en-US" sz="2400"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0D80E76A-D9E5-FDD6-B737-5AD4F070488B}"/>
              </a:ext>
            </a:extLst>
          </p:cNvPr>
          <p:cNvSpPr/>
          <p:nvPr/>
        </p:nvSpPr>
        <p:spPr>
          <a:xfrm>
            <a:off x="8315656" y="5879442"/>
            <a:ext cx="612668" cy="461665"/>
          </a:xfrm>
          <a:prstGeom prst="rect">
            <a:avLst/>
          </a:prstGeom>
        </p:spPr>
        <p:txBody>
          <a:bodyPr wrap="none">
            <a:spAutoFit/>
          </a:bodyPr>
          <a:lstStyle/>
          <a:p>
            <a:pPr algn="ctr"/>
            <a:r>
              <a:rPr lang="en-US" altLang="zh-TW" sz="2400" dirty="0">
                <a:latin typeface="Times New Roman" panose="02020603050405020304" pitchFamily="18" charset="0"/>
                <a:cs typeface="Times New Roman" panose="02020603050405020304" pitchFamily="18" charset="0"/>
              </a:rPr>
              <a:t>Fur</a:t>
            </a:r>
            <a:endParaRPr lang="zh-TW" altLang="en-US" sz="2400" dirty="0">
              <a:latin typeface="Times New Roman" panose="02020603050405020304" pitchFamily="18" charset="0"/>
              <a:cs typeface="Times New Roman" panose="02020603050405020304" pitchFamily="18" charset="0"/>
            </a:endParaRPr>
          </a:p>
        </p:txBody>
      </p:sp>
      <p:sp>
        <p:nvSpPr>
          <p:cNvPr id="5" name="投影片編號版面配置區 4">
            <a:extLst>
              <a:ext uri="{FF2B5EF4-FFF2-40B4-BE49-F238E27FC236}">
                <a16:creationId xmlns:a16="http://schemas.microsoft.com/office/drawing/2014/main" id="{DCD0940C-48BD-403B-B9C9-AB59F22B5ABC}"/>
              </a:ext>
            </a:extLst>
          </p:cNvPr>
          <p:cNvSpPr>
            <a:spLocks noGrp="1"/>
          </p:cNvSpPr>
          <p:nvPr>
            <p:ph type="sldNum" sz="quarter" idx="12"/>
          </p:nvPr>
        </p:nvSpPr>
        <p:spPr/>
        <p:txBody>
          <a:bodyPr/>
          <a:lstStyle/>
          <a:p>
            <a:fld id="{59E0E74B-BC82-44BF-A0FE-CEF171C425CC}" type="slidenum">
              <a:rPr lang="zh-TW" altLang="en-US" smtClean="0"/>
              <a:t>23</a:t>
            </a:fld>
            <a:endParaRPr lang="zh-TW" altLang="en-US"/>
          </a:p>
        </p:txBody>
      </p:sp>
    </p:spTree>
    <p:extLst>
      <p:ext uri="{BB962C8B-B14F-4D97-AF65-F5344CB8AC3E}">
        <p14:creationId xmlns:p14="http://schemas.microsoft.com/office/powerpoint/2010/main" val="201622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Generative Model</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C892C7F8-1316-4694-82AB-E1AEEB776DD4}"/>
              </a:ext>
            </a:extLst>
          </p:cNvPr>
          <p:cNvSpPr>
            <a:spLocks noGrp="1"/>
          </p:cNvSpPr>
          <p:nvPr>
            <p:ph idx="1"/>
          </p:nvPr>
        </p:nvSpPr>
        <p:spPr/>
        <p:txBody>
          <a:bodyPr/>
          <a:lstStyle/>
          <a:p>
            <a:endParaRPr lang="zh-TW" altLang="en-US"/>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14593" t="23097" r="74208" b="27126"/>
          <a:stretch/>
        </p:blipFill>
        <p:spPr>
          <a:xfrm>
            <a:off x="3927763" y="2937164"/>
            <a:ext cx="685801" cy="1787236"/>
          </a:xfrm>
          <a:prstGeom prst="rect">
            <a:avLst/>
          </a:prstGeom>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14071" t="23182" r="63078" b="26390"/>
          <a:stretch/>
        </p:blipFill>
        <p:spPr>
          <a:xfrm>
            <a:off x="3913909" y="2937164"/>
            <a:ext cx="1399310" cy="1810616"/>
          </a:xfrm>
          <a:prstGeom prst="rect">
            <a:avLst/>
          </a:prstGeom>
        </p:spPr>
      </p:pic>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14025" t="22713" r="20869" b="26858"/>
          <a:stretch/>
        </p:blipFill>
        <p:spPr>
          <a:xfrm>
            <a:off x="3911508" y="2937164"/>
            <a:ext cx="3987006" cy="1810616"/>
          </a:xfrm>
          <a:prstGeom prst="rect">
            <a:avLst/>
          </a:prstGeom>
        </p:spPr>
      </p:pic>
      <p:sp>
        <p:nvSpPr>
          <p:cNvPr id="13" name="Action Button: Back or Previous 24">
            <a:hlinkClick r:id="rId6" action="ppaction://hlinksldjump" highlightClick="1"/>
            <a:extLst>
              <a:ext uri="{FF2B5EF4-FFF2-40B4-BE49-F238E27FC236}">
                <a16:creationId xmlns:a16="http://schemas.microsoft.com/office/drawing/2014/main" id="{BA0411BC-E8BB-4C7D-844F-E016EA309816}"/>
              </a:ext>
            </a:extLst>
          </p:cNvPr>
          <p:cNvSpPr/>
          <p:nvPr/>
        </p:nvSpPr>
        <p:spPr>
          <a:xfrm>
            <a:off x="8267536" y="782295"/>
            <a:ext cx="638629" cy="37737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1556" y="2123434"/>
            <a:ext cx="6123809" cy="3590476"/>
          </a:xfrm>
          <a:prstGeom prst="rect">
            <a:avLst/>
          </a:prstGeom>
        </p:spPr>
      </p:pic>
      <p:sp>
        <p:nvSpPr>
          <p:cNvPr id="4" name="投影片編號版面配置區 3">
            <a:extLst>
              <a:ext uri="{FF2B5EF4-FFF2-40B4-BE49-F238E27FC236}">
                <a16:creationId xmlns:a16="http://schemas.microsoft.com/office/drawing/2014/main" id="{8D4EA205-6F57-4960-930D-FD941D0A8009}"/>
              </a:ext>
            </a:extLst>
          </p:cNvPr>
          <p:cNvSpPr>
            <a:spLocks noGrp="1"/>
          </p:cNvSpPr>
          <p:nvPr>
            <p:ph type="sldNum" sz="quarter" idx="12"/>
          </p:nvPr>
        </p:nvSpPr>
        <p:spPr/>
        <p:txBody>
          <a:bodyPr/>
          <a:lstStyle/>
          <a:p>
            <a:fld id="{59E0E74B-BC82-44BF-A0FE-CEF171C425CC}" type="slidenum">
              <a:rPr lang="zh-TW" altLang="en-US" smtClean="0"/>
              <a:t>24</a:t>
            </a:fld>
            <a:endParaRPr lang="zh-TW" altLang="en-US"/>
          </a:p>
        </p:txBody>
      </p:sp>
    </p:spTree>
    <p:extLst>
      <p:ext uri="{BB962C8B-B14F-4D97-AF65-F5344CB8AC3E}">
        <p14:creationId xmlns:p14="http://schemas.microsoft.com/office/powerpoint/2010/main" val="225815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4"/>
                                        </p:tgtEl>
                                      </p:cBhvr>
                                    </p:animEffect>
                                    <p:set>
                                      <p:cBhvr>
                                        <p:cTn id="11" dur="1" fill="hold">
                                          <p:stCondLst>
                                            <p:cond delay="499"/>
                                          </p:stCondLst>
                                        </p:cTn>
                                        <p:tgtEl>
                                          <p:spTgt spid="2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Texture Segmentation</a:t>
            </a:r>
            <a:endParaRPr lang="zh-TW" altLang="en-US" dirty="0">
              <a:latin typeface="Times New Roman" panose="02020603050405020304" pitchFamily="18" charset="0"/>
              <a:cs typeface="Times New Roman" panose="02020603050405020304" pitchFamily="18" charset="0"/>
            </a:endParaRPr>
          </a:p>
        </p:txBody>
      </p:sp>
      <p:sp>
        <p:nvSpPr>
          <p:cNvPr id="4" name="內容版面配置區 3">
            <a:extLst>
              <a:ext uri="{FF2B5EF4-FFF2-40B4-BE49-F238E27FC236}">
                <a16:creationId xmlns:a16="http://schemas.microsoft.com/office/drawing/2014/main" id="{F7299CE5-8669-46FC-9DD0-192167C1F1B1}"/>
              </a:ext>
            </a:extLst>
          </p:cNvPr>
          <p:cNvSpPr>
            <a:spLocks noGrp="1"/>
          </p:cNvSpPr>
          <p:nvPr>
            <p:ph idx="1"/>
          </p:nvPr>
        </p:nvSpPr>
        <p:spPr/>
        <p:txBody>
          <a:bodyPr/>
          <a:lstStyle/>
          <a:p>
            <a:endParaRPr lang="zh-TW" alt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802" y="1642084"/>
            <a:ext cx="7938397" cy="4850790"/>
          </a:xfrm>
          <a:prstGeom prst="rect">
            <a:avLst/>
          </a:prstGeom>
        </p:spPr>
      </p:pic>
      <p:grpSp>
        <p:nvGrpSpPr>
          <p:cNvPr id="19" name="Group 18"/>
          <p:cNvGrpSpPr/>
          <p:nvPr/>
        </p:nvGrpSpPr>
        <p:grpSpPr>
          <a:xfrm>
            <a:off x="2792523" y="2185657"/>
            <a:ext cx="7272677" cy="4194629"/>
            <a:chOff x="1349829" y="1886857"/>
            <a:chExt cx="7272677" cy="4194629"/>
          </a:xfrm>
        </p:grpSpPr>
        <p:sp>
          <p:nvSpPr>
            <p:cNvPr id="5" name="Rectangle 4"/>
            <p:cNvSpPr/>
            <p:nvPr/>
          </p:nvSpPr>
          <p:spPr>
            <a:xfrm>
              <a:off x="1349829" y="4005943"/>
              <a:ext cx="4974771" cy="20755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3381829" y="1886857"/>
              <a:ext cx="0" cy="21190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81829" y="1886857"/>
              <a:ext cx="52406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622505" y="1886857"/>
              <a:ext cx="0" cy="29028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324600" y="4775200"/>
              <a:ext cx="22979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5" name="Picture 2" descr="「texture segmentation」的圖片搜尋結果">
            <a:extLst>
              <a:ext uri="{FF2B5EF4-FFF2-40B4-BE49-F238E27FC236}">
                <a16:creationId xmlns:a16="http://schemas.microsoft.com/office/drawing/2014/main" id="{04A13081-BF8A-4629-8C79-80333833F5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7879" y="1994382"/>
            <a:ext cx="6356240" cy="4245969"/>
          </a:xfrm>
          <a:prstGeom prst="rect">
            <a:avLst/>
          </a:prstGeom>
          <a:noFill/>
          <a:extLst>
            <a:ext uri="{909E8E84-426E-40DD-AFC4-6F175D3DCCD1}">
              <a14:hiddenFill xmlns:a14="http://schemas.microsoft.com/office/drawing/2010/main">
                <a:solidFill>
                  <a:srgbClr val="FFFFFF"/>
                </a:solidFill>
              </a14:hiddenFill>
            </a:ext>
          </a:extLst>
        </p:spPr>
      </p:pic>
      <p:sp>
        <p:nvSpPr>
          <p:cNvPr id="17" name="Action Button: Back or Previous 24">
            <a:hlinkClick r:id="rId5" action="ppaction://hlinksldjump" highlightClick="1"/>
            <a:extLst>
              <a:ext uri="{FF2B5EF4-FFF2-40B4-BE49-F238E27FC236}">
                <a16:creationId xmlns:a16="http://schemas.microsoft.com/office/drawing/2014/main" id="{BA0411BC-E8BB-4C7D-844F-E016EA309816}"/>
              </a:ext>
            </a:extLst>
          </p:cNvPr>
          <p:cNvSpPr/>
          <p:nvPr/>
        </p:nvSpPr>
        <p:spPr>
          <a:xfrm>
            <a:off x="8635490" y="758285"/>
            <a:ext cx="638629" cy="37737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投影片編號版面配置區 5">
            <a:extLst>
              <a:ext uri="{FF2B5EF4-FFF2-40B4-BE49-F238E27FC236}">
                <a16:creationId xmlns:a16="http://schemas.microsoft.com/office/drawing/2014/main" id="{185B680C-9385-4DB8-A2D2-56B10E3483B9}"/>
              </a:ext>
            </a:extLst>
          </p:cNvPr>
          <p:cNvSpPr>
            <a:spLocks noGrp="1"/>
          </p:cNvSpPr>
          <p:nvPr>
            <p:ph type="sldNum" sz="quarter" idx="12"/>
          </p:nvPr>
        </p:nvSpPr>
        <p:spPr/>
        <p:txBody>
          <a:bodyPr/>
          <a:lstStyle/>
          <a:p>
            <a:fld id="{59E0E74B-BC82-44BF-A0FE-CEF171C425CC}" type="slidenum">
              <a:rPr lang="zh-TW" altLang="en-US" smtClean="0"/>
              <a:t>25</a:t>
            </a:fld>
            <a:endParaRPr lang="zh-TW" altLang="en-US"/>
          </a:p>
        </p:txBody>
      </p:sp>
    </p:spTree>
    <p:extLst>
      <p:ext uri="{BB962C8B-B14F-4D97-AF65-F5344CB8AC3E}">
        <p14:creationId xmlns:p14="http://schemas.microsoft.com/office/powerpoint/2010/main" val="320302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31136" y="447316"/>
            <a:ext cx="7729728" cy="1188720"/>
          </a:xfrm>
        </p:spPr>
        <p:txBody>
          <a:bodyPr/>
          <a:lstStyle/>
          <a:p>
            <a:r>
              <a:rPr lang="en-US" altLang="zh-TW" dirty="0">
                <a:latin typeface="Times New Roman" panose="02020603050405020304" pitchFamily="18" charset="0"/>
                <a:cs typeface="Times New Roman" panose="02020603050405020304" pitchFamily="18" charset="0"/>
              </a:rPr>
              <a:t>Texture Analysis</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1325362" y="2166758"/>
            <a:ext cx="9616440" cy="2524484"/>
          </a:xfrm>
        </p:spPr>
        <p:txBody>
          <a:bodyPr>
            <a:noAutofit/>
          </a:bodyPr>
          <a:lstStyle/>
          <a:p>
            <a:r>
              <a:rPr lang="en-US" altLang="zh-TW" sz="3200" dirty="0">
                <a:latin typeface="Times New Roman" panose="02020603050405020304" pitchFamily="18" charset="0"/>
                <a:cs typeface="Times New Roman" panose="02020603050405020304" pitchFamily="18" charset="0"/>
              </a:rPr>
              <a:t>Statistical Approach</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Model</a:t>
            </a:r>
            <a:r>
              <a:rPr lang="zh-TW" altLang="en-US" sz="3200"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Based Technique</a:t>
            </a:r>
          </a:p>
          <a:p>
            <a:endParaRPr lang="en-US" altLang="zh-TW"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D091BC2E-DD78-4CF3-A224-DEE559502CDF}"/>
              </a:ext>
            </a:extLst>
          </p:cNvPr>
          <p:cNvSpPr>
            <a:spLocks noGrp="1"/>
          </p:cNvSpPr>
          <p:nvPr>
            <p:ph type="sldNum" sz="quarter" idx="12"/>
          </p:nvPr>
        </p:nvSpPr>
        <p:spPr/>
        <p:txBody>
          <a:bodyPr/>
          <a:lstStyle/>
          <a:p>
            <a:fld id="{59E0E74B-BC82-44BF-A0FE-CEF171C425CC}" type="slidenum">
              <a:rPr lang="zh-TW" altLang="en-US" smtClean="0"/>
              <a:t>26</a:t>
            </a:fld>
            <a:endParaRPr lang="zh-TW" altLang="en-US"/>
          </a:p>
        </p:txBody>
      </p:sp>
    </p:spTree>
    <p:extLst>
      <p:ext uri="{BB962C8B-B14F-4D97-AF65-F5344CB8AC3E}">
        <p14:creationId xmlns:p14="http://schemas.microsoft.com/office/powerpoint/2010/main" val="3582968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200" dirty="0">
                <a:latin typeface="Times New Roman" panose="02020603050405020304" pitchFamily="18" charset="0"/>
                <a:cs typeface="Times New Roman" panose="02020603050405020304" pitchFamily="18" charset="0"/>
              </a:rPr>
              <a:t>Statistical Texture Feature Approaches</a:t>
            </a:r>
            <a:endParaRPr lang="zh-TW" altLang="en-US" sz="3200"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a:normAutofit fontScale="92500" lnSpcReduction="10000"/>
          </a:bodyPr>
          <a:lstStyle/>
          <a:p>
            <a:r>
              <a:rPr lang="en-US" altLang="zh-TW" sz="3200" dirty="0">
                <a:latin typeface="Times New Roman" panose="02020603050405020304" pitchFamily="18" charset="0"/>
                <a:cs typeface="Times New Roman" panose="02020603050405020304" pitchFamily="18" charset="0"/>
              </a:rPr>
              <a:t>Spatial gray level co-occurrence probabilities</a:t>
            </a:r>
          </a:p>
          <a:p>
            <a:r>
              <a:rPr lang="en-US" altLang="zh-TW" sz="3200" dirty="0">
                <a:latin typeface="Times New Roman" panose="02020603050405020304" pitchFamily="18" charset="0"/>
                <a:cs typeface="Times New Roman" panose="02020603050405020304" pitchFamily="18" charset="0"/>
              </a:rPr>
              <a:t>Autocorrelation function</a:t>
            </a:r>
          </a:p>
          <a:p>
            <a:r>
              <a:rPr lang="en-US" altLang="zh-TW" sz="3200" dirty="0">
                <a:latin typeface="Times New Roman" panose="02020603050405020304" pitchFamily="18" charset="0"/>
                <a:cs typeface="Times New Roman" panose="02020603050405020304" pitchFamily="18" charset="0"/>
              </a:rPr>
              <a:t>Edgeness per unit area</a:t>
            </a:r>
          </a:p>
          <a:p>
            <a:r>
              <a:rPr lang="en-US" altLang="zh-TW" sz="3200" dirty="0">
                <a:latin typeface="Times New Roman" panose="02020603050405020304" pitchFamily="18" charset="0"/>
                <a:cs typeface="Times New Roman" panose="02020603050405020304" pitchFamily="18" charset="0"/>
              </a:rPr>
              <a:t>Relative extrema distributions</a:t>
            </a:r>
          </a:p>
          <a:p>
            <a:r>
              <a:rPr lang="en-US" altLang="zh-TW" sz="3200" dirty="0">
                <a:latin typeface="Times New Roman" panose="02020603050405020304" pitchFamily="18" charset="0"/>
                <a:cs typeface="Times New Roman" panose="02020603050405020304" pitchFamily="18" charset="0"/>
              </a:rPr>
              <a:t>Mathematical morphology</a:t>
            </a:r>
          </a:p>
          <a:p>
            <a:r>
              <a:rPr lang="en-US" altLang="zh-TW" sz="3200" dirty="0">
                <a:latin typeface="Times New Roman" panose="02020603050405020304" pitchFamily="18" charset="0"/>
                <a:cs typeface="Times New Roman" panose="02020603050405020304" pitchFamily="18" charset="0"/>
              </a:rPr>
              <a:t>Spectral power density function</a:t>
            </a:r>
          </a:p>
          <a:p>
            <a:r>
              <a:rPr lang="en-US" altLang="zh-TW" sz="3200" dirty="0">
                <a:latin typeface="Times New Roman" panose="02020603050405020304" pitchFamily="18" charset="0"/>
                <a:cs typeface="Times New Roman" panose="02020603050405020304" pitchFamily="18" charset="0"/>
              </a:rPr>
              <a:t>Gray-level run-length distributions</a:t>
            </a:r>
          </a:p>
          <a:p>
            <a:endParaRPr lang="en-US" altLang="zh-TW" sz="3200" dirty="0"/>
          </a:p>
        </p:txBody>
      </p:sp>
      <p:sp>
        <p:nvSpPr>
          <p:cNvPr id="4" name="＞形箭號 3"/>
          <p:cNvSpPr/>
          <p:nvPr/>
        </p:nvSpPr>
        <p:spPr>
          <a:xfrm>
            <a:off x="2292596" y="2246975"/>
            <a:ext cx="206829" cy="239486"/>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 name="＞形箭號 7"/>
          <p:cNvSpPr/>
          <p:nvPr/>
        </p:nvSpPr>
        <p:spPr>
          <a:xfrm>
            <a:off x="2298613" y="2776496"/>
            <a:ext cx="206829" cy="258394"/>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9" name="＞形箭號 8"/>
          <p:cNvSpPr/>
          <p:nvPr/>
        </p:nvSpPr>
        <p:spPr>
          <a:xfrm>
            <a:off x="2292599" y="3336213"/>
            <a:ext cx="206829" cy="239486"/>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 name="＞形箭號 10"/>
          <p:cNvSpPr/>
          <p:nvPr/>
        </p:nvSpPr>
        <p:spPr>
          <a:xfrm>
            <a:off x="2292598" y="3853713"/>
            <a:ext cx="206829" cy="239486"/>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形箭號 12"/>
          <p:cNvSpPr/>
          <p:nvPr/>
        </p:nvSpPr>
        <p:spPr>
          <a:xfrm>
            <a:off x="2292597" y="4407814"/>
            <a:ext cx="206829" cy="239486"/>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 name="投影片編號版面配置區 4">
            <a:extLst>
              <a:ext uri="{FF2B5EF4-FFF2-40B4-BE49-F238E27FC236}">
                <a16:creationId xmlns:a16="http://schemas.microsoft.com/office/drawing/2014/main" id="{D4CF795E-C76E-4AF4-BD4F-24E367B2220A}"/>
              </a:ext>
            </a:extLst>
          </p:cNvPr>
          <p:cNvSpPr>
            <a:spLocks noGrp="1"/>
          </p:cNvSpPr>
          <p:nvPr>
            <p:ph type="sldNum" sz="quarter" idx="12"/>
          </p:nvPr>
        </p:nvSpPr>
        <p:spPr/>
        <p:txBody>
          <a:bodyPr/>
          <a:lstStyle/>
          <a:p>
            <a:fld id="{59E0E74B-BC82-44BF-A0FE-CEF171C425CC}" type="slidenum">
              <a:rPr lang="zh-TW" altLang="en-US" smtClean="0"/>
              <a:t>27</a:t>
            </a:fld>
            <a:endParaRPr lang="zh-TW" altLang="en-US"/>
          </a:p>
        </p:txBody>
      </p:sp>
    </p:spTree>
    <p:extLst>
      <p:ext uri="{BB962C8B-B14F-4D97-AF65-F5344CB8AC3E}">
        <p14:creationId xmlns:p14="http://schemas.microsoft.com/office/powerpoint/2010/main" val="3832976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latin typeface="Times New Roman" panose="02020603050405020304" pitchFamily="18" charset="0"/>
                <a:cs typeface="Times New Roman" panose="02020603050405020304" pitchFamily="18" charset="0"/>
              </a:rPr>
              <a:t>Model</a:t>
            </a:r>
            <a:r>
              <a:rPr lang="zh-TW" altLang="en-US" sz="4000" dirty="0">
                <a:latin typeface="Times New Roman" panose="02020603050405020304" pitchFamily="18" charset="0"/>
                <a:cs typeface="Times New Roman" panose="02020603050405020304" pitchFamily="18" charset="0"/>
              </a:rPr>
              <a:t> </a:t>
            </a:r>
            <a:r>
              <a:rPr lang="en-US" altLang="zh-TW" sz="4000" dirty="0">
                <a:latin typeface="Times New Roman" panose="02020603050405020304" pitchFamily="18" charset="0"/>
                <a:cs typeface="Times New Roman" panose="02020603050405020304" pitchFamily="18" charset="0"/>
              </a:rPr>
              <a:t>Based Technique</a:t>
            </a:r>
          </a:p>
        </p:txBody>
      </p:sp>
      <p:sp>
        <p:nvSpPr>
          <p:cNvPr id="3" name="內容版面配置區 2"/>
          <p:cNvSpPr>
            <a:spLocks noGrp="1"/>
          </p:cNvSpPr>
          <p:nvPr>
            <p:ph idx="1"/>
          </p:nvPr>
        </p:nvSpPr>
        <p:spPr/>
        <p:txBody>
          <a:bodyPr>
            <a:noAutofit/>
          </a:bodyPr>
          <a:lstStyle/>
          <a:p>
            <a:r>
              <a:rPr lang="en-US" altLang="zh-TW" sz="3200" dirty="0">
                <a:latin typeface="Times New Roman" panose="02020603050405020304" pitchFamily="18" charset="0"/>
                <a:cs typeface="Times New Roman" panose="02020603050405020304" pitchFamily="18" charset="0"/>
              </a:rPr>
              <a:t>Auto-regression</a:t>
            </a:r>
          </a:p>
          <a:p>
            <a:r>
              <a:rPr lang="en-US" altLang="zh-TW" sz="3200" dirty="0">
                <a:latin typeface="Times New Roman" panose="02020603050405020304" pitchFamily="18" charset="0"/>
                <a:cs typeface="Times New Roman" panose="02020603050405020304" pitchFamily="18" charset="0"/>
              </a:rPr>
              <a:t>Markov random fields</a:t>
            </a:r>
          </a:p>
          <a:p>
            <a:r>
              <a:rPr lang="en-US" altLang="zh-TW" sz="3200" dirty="0">
                <a:latin typeface="Times New Roman" panose="02020603050405020304" pitchFamily="18" charset="0"/>
                <a:cs typeface="Times New Roman" panose="02020603050405020304" pitchFamily="18" charset="0"/>
              </a:rPr>
              <a:t>Random Mosaic models</a:t>
            </a:r>
            <a:endParaRPr lang="en-US" altLang="zh-TW" sz="3200" b="1"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Moving-average</a:t>
            </a:r>
          </a:p>
          <a:p>
            <a:r>
              <a:rPr lang="en-US" altLang="zh-TW" sz="3200" dirty="0">
                <a:latin typeface="Times New Roman" panose="02020603050405020304" pitchFamily="18" charset="0"/>
                <a:cs typeface="Times New Roman" panose="02020603050405020304" pitchFamily="18" charset="0"/>
              </a:rPr>
              <a:t>Time-series models (extended to 2D)</a:t>
            </a:r>
          </a:p>
        </p:txBody>
      </p:sp>
      <p:sp>
        <p:nvSpPr>
          <p:cNvPr id="7" name="＞形箭號 6"/>
          <p:cNvSpPr/>
          <p:nvPr/>
        </p:nvSpPr>
        <p:spPr>
          <a:xfrm>
            <a:off x="2118451" y="2346215"/>
            <a:ext cx="206829" cy="239486"/>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形箭號 6">
            <a:extLst>
              <a:ext uri="{FF2B5EF4-FFF2-40B4-BE49-F238E27FC236}">
                <a16:creationId xmlns:a16="http://schemas.microsoft.com/office/drawing/2014/main" id="{19AFEF88-5B75-44C5-B7D3-4121853CBC84}"/>
              </a:ext>
            </a:extLst>
          </p:cNvPr>
          <p:cNvSpPr/>
          <p:nvPr/>
        </p:nvSpPr>
        <p:spPr>
          <a:xfrm>
            <a:off x="2118451" y="2943199"/>
            <a:ext cx="206829" cy="239486"/>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 name="＞形箭號 6">
            <a:extLst>
              <a:ext uri="{FF2B5EF4-FFF2-40B4-BE49-F238E27FC236}">
                <a16:creationId xmlns:a16="http://schemas.microsoft.com/office/drawing/2014/main" id="{4D75E9E8-F040-4325-8BE9-3A4512B2FFD9}"/>
              </a:ext>
            </a:extLst>
          </p:cNvPr>
          <p:cNvSpPr/>
          <p:nvPr/>
        </p:nvSpPr>
        <p:spPr>
          <a:xfrm>
            <a:off x="2118451" y="3558931"/>
            <a:ext cx="206829" cy="239486"/>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 name="投影片編號版面配置區 3">
            <a:extLst>
              <a:ext uri="{FF2B5EF4-FFF2-40B4-BE49-F238E27FC236}">
                <a16:creationId xmlns:a16="http://schemas.microsoft.com/office/drawing/2014/main" id="{73841B1E-E937-493A-BA6A-A5DD37928F63}"/>
              </a:ext>
            </a:extLst>
          </p:cNvPr>
          <p:cNvSpPr>
            <a:spLocks noGrp="1"/>
          </p:cNvSpPr>
          <p:nvPr>
            <p:ph type="sldNum" sz="quarter" idx="12"/>
          </p:nvPr>
        </p:nvSpPr>
        <p:spPr/>
        <p:txBody>
          <a:bodyPr/>
          <a:lstStyle/>
          <a:p>
            <a:fld id="{59E0E74B-BC82-44BF-A0FE-CEF171C425CC}" type="slidenum">
              <a:rPr lang="zh-TW" altLang="en-US" smtClean="0"/>
              <a:t>28</a:t>
            </a:fld>
            <a:endParaRPr lang="zh-TW" altLang="en-US"/>
          </a:p>
        </p:txBody>
      </p:sp>
    </p:spTree>
    <p:extLst>
      <p:ext uri="{BB962C8B-B14F-4D97-AF65-F5344CB8AC3E}">
        <p14:creationId xmlns:p14="http://schemas.microsoft.com/office/powerpoint/2010/main" val="414309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3A855255-12DB-DD8E-2D5F-1D2A4F7E41F0}"/>
              </a:ext>
            </a:extLst>
          </p:cNvPr>
          <p:cNvSpPr>
            <a:spLocks noGrp="1"/>
          </p:cNvSpPr>
          <p:nvPr>
            <p:ph type="title"/>
          </p:nvPr>
        </p:nvSpPr>
        <p:spPr/>
        <p:txBody>
          <a:bodyPr/>
          <a:lstStyle/>
          <a:p>
            <a:r>
              <a:rPr lang="en-US" altLang="zh-TW" sz="4000" dirty="0">
                <a:latin typeface="Times New Roman" panose="02020603050405020304" pitchFamily="18" charset="0"/>
                <a:cs typeface="Times New Roman" panose="02020603050405020304" pitchFamily="18" charset="0"/>
              </a:rPr>
              <a:t>Statistical Texture Feature Approach</a:t>
            </a:r>
            <a:endParaRPr lang="zh-TW" altLang="en-US" sz="4000" dirty="0">
              <a:latin typeface="Times New Roman" panose="02020603050405020304" pitchFamily="18" charset="0"/>
              <a:cs typeface="Times New Roman" panose="02020603050405020304" pitchFamily="18" charset="0"/>
            </a:endParaRPr>
          </a:p>
        </p:txBody>
      </p:sp>
      <p:sp>
        <p:nvSpPr>
          <p:cNvPr id="2" name="文字版面配置區 1">
            <a:extLst>
              <a:ext uri="{FF2B5EF4-FFF2-40B4-BE49-F238E27FC236}">
                <a16:creationId xmlns:a16="http://schemas.microsoft.com/office/drawing/2014/main" id="{BC673475-4F3C-4079-AF4B-B2496466D434}"/>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88C14AE1-2411-4C99-B920-AD3B2116212A}"/>
              </a:ext>
            </a:extLst>
          </p:cNvPr>
          <p:cNvSpPr>
            <a:spLocks noGrp="1"/>
          </p:cNvSpPr>
          <p:nvPr>
            <p:ph type="sldNum" sz="quarter" idx="12"/>
          </p:nvPr>
        </p:nvSpPr>
        <p:spPr/>
        <p:txBody>
          <a:bodyPr/>
          <a:lstStyle/>
          <a:p>
            <a:fld id="{59E0E74B-BC82-44BF-A0FE-CEF171C425CC}" type="slidenum">
              <a:rPr lang="zh-TW" altLang="en-US" smtClean="0"/>
              <a:t>29</a:t>
            </a:fld>
            <a:endParaRPr lang="zh-TW" altLang="en-US"/>
          </a:p>
        </p:txBody>
      </p:sp>
    </p:spTree>
    <p:extLst>
      <p:ext uri="{BB962C8B-B14F-4D97-AF65-F5344CB8AC3E}">
        <p14:creationId xmlns:p14="http://schemas.microsoft.com/office/powerpoint/2010/main" val="1263844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0" name="橢圓 209"/>
          <p:cNvSpPr/>
          <p:nvPr/>
        </p:nvSpPr>
        <p:spPr>
          <a:xfrm>
            <a:off x="2035875" y="2606915"/>
            <a:ext cx="106417" cy="1064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1994364"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1" name="圓角矩形圖說文字 130"/>
          <p:cNvSpPr/>
          <p:nvPr/>
        </p:nvSpPr>
        <p:spPr>
          <a:xfrm>
            <a:off x="1853226" y="2026394"/>
            <a:ext cx="1442380" cy="295861"/>
          </a:xfrm>
          <a:prstGeom prst="wedgeRoundRectCallout">
            <a:avLst>
              <a:gd name="adj1" fmla="val -33407"/>
              <a:gd name="adj2" fmla="val 85258"/>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Times New Roman" panose="02020603050405020304" pitchFamily="18" charset="0"/>
                <a:cs typeface="Times New Roman" panose="02020603050405020304" pitchFamily="18" charset="0"/>
              </a:rPr>
              <a:t>Introduction</a:t>
            </a:r>
            <a:endParaRPr lang="zh-TW" altLang="en-US" dirty="0">
              <a:solidFill>
                <a:schemeClr val="tx1"/>
              </a:solidFill>
              <a:latin typeface="Times New Roman" panose="02020603050405020304" pitchFamily="18" charset="0"/>
              <a:cs typeface="Times New Roman" panose="02020603050405020304" pitchFamily="18" charset="0"/>
            </a:endParaRPr>
          </a:p>
        </p:txBody>
      </p:sp>
      <p:sp>
        <p:nvSpPr>
          <p:cNvPr id="3" name="圓角矩形 129">
            <a:extLst>
              <a:ext uri="{FF2B5EF4-FFF2-40B4-BE49-F238E27FC236}">
                <a16:creationId xmlns:a16="http://schemas.microsoft.com/office/drawing/2014/main" id="{8ED61A7E-9B88-490B-7A47-B07627392614}"/>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4" name="圓角矩形 128">
            <a:extLst>
              <a:ext uri="{FF2B5EF4-FFF2-40B4-BE49-F238E27FC236}">
                <a16:creationId xmlns:a16="http://schemas.microsoft.com/office/drawing/2014/main" id="{DDD5ABAB-2B00-AF23-FD50-046DD16C7E6A}"/>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
        <p:nvSpPr>
          <p:cNvPr id="6" name="圓角矩形 127">
            <a:extLst>
              <a:ext uri="{FF2B5EF4-FFF2-40B4-BE49-F238E27FC236}">
                <a16:creationId xmlns:a16="http://schemas.microsoft.com/office/drawing/2014/main" id="{5DC2D931-EF5C-9382-0DA3-DCC26D6AF485}"/>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sp>
        <p:nvSpPr>
          <p:cNvPr id="2" name="投影片編號版面配置區 1">
            <a:extLst>
              <a:ext uri="{FF2B5EF4-FFF2-40B4-BE49-F238E27FC236}">
                <a16:creationId xmlns:a16="http://schemas.microsoft.com/office/drawing/2014/main" id="{9A7F360D-31A6-41C7-9715-FA49FA7EDF0F}"/>
              </a:ext>
            </a:extLst>
          </p:cNvPr>
          <p:cNvSpPr>
            <a:spLocks noGrp="1"/>
          </p:cNvSpPr>
          <p:nvPr>
            <p:ph type="sldNum" sz="quarter" idx="12"/>
          </p:nvPr>
        </p:nvSpPr>
        <p:spPr/>
        <p:txBody>
          <a:bodyPr/>
          <a:lstStyle/>
          <a:p>
            <a:fld id="{59E0E74B-BC82-44BF-A0FE-CEF171C425CC}" type="slidenum">
              <a:rPr lang="zh-TW" altLang="en-US" smtClean="0"/>
              <a:t>3</a:t>
            </a:fld>
            <a:endParaRPr lang="zh-TW" altLang="en-US"/>
          </a:p>
        </p:txBody>
      </p:sp>
    </p:spTree>
    <p:extLst>
      <p:ext uri="{BB962C8B-B14F-4D97-AF65-F5344CB8AC3E}">
        <p14:creationId xmlns:p14="http://schemas.microsoft.com/office/powerpoint/2010/main" val="265316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2000"/>
                                        <p:tgtEl>
                                          <p:spTgt spid="153"/>
                                        </p:tgtEl>
                                      </p:cBhvr>
                                    </p:animEffect>
                                    <p:anim calcmode="lin" valueType="num">
                                      <p:cBhvr>
                                        <p:cTn id="8" dur="2000" fill="hold"/>
                                        <p:tgtEl>
                                          <p:spTgt spid="153"/>
                                        </p:tgtEl>
                                        <p:attrNameLst>
                                          <p:attrName>ppt_x</p:attrName>
                                        </p:attrNameLst>
                                      </p:cBhvr>
                                      <p:tavLst>
                                        <p:tav tm="0">
                                          <p:val>
                                            <p:strVal val="#ppt_x"/>
                                          </p:val>
                                        </p:tav>
                                        <p:tav tm="100000">
                                          <p:val>
                                            <p:strVal val="#ppt_x"/>
                                          </p:val>
                                        </p:tav>
                                      </p:tavLst>
                                    </p:anim>
                                    <p:anim calcmode="lin" valueType="num">
                                      <p:cBhvr>
                                        <p:cTn id="9" dur="1800" decel="100000" fill="hold"/>
                                        <p:tgtEl>
                                          <p:spTgt spid="153"/>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53"/>
                                        </p:tgtEl>
                                        <p:attrNameLst>
                                          <p:attrName>ppt_y</p:attrName>
                                        </p:attrNameLst>
                                      </p:cBhvr>
                                      <p:tavLst>
                                        <p:tav tm="0">
                                          <p:val>
                                            <p:strVal val="#ppt_y-.03"/>
                                          </p:val>
                                        </p:tav>
                                        <p:tav tm="100000">
                                          <p:val>
                                            <p:strVal val="#ppt_y"/>
                                          </p:val>
                                        </p:tav>
                                      </p:tavLst>
                                    </p:anim>
                                  </p:childTnLst>
                                </p:cTn>
                              </p:par>
                              <p:par>
                                <p:cTn id="11" presetID="22" presetClass="entr" presetSubtype="4" fill="hold" grpId="0" nodeType="withEffect">
                                  <p:stCondLst>
                                    <p:cond delay="700"/>
                                  </p:stCondLst>
                                  <p:childTnLst>
                                    <p:set>
                                      <p:cBhvr>
                                        <p:cTn id="12" dur="1" fill="hold">
                                          <p:stCondLst>
                                            <p:cond delay="0"/>
                                          </p:stCondLst>
                                        </p:cTn>
                                        <p:tgtEl>
                                          <p:spTgt spid="131"/>
                                        </p:tgtEl>
                                        <p:attrNameLst>
                                          <p:attrName>style.visibility</p:attrName>
                                        </p:attrNameLst>
                                      </p:cBhvr>
                                      <p:to>
                                        <p:strVal val="visible"/>
                                      </p:to>
                                    </p:set>
                                    <p:animEffect transition="in" filter="wipe(down)">
                                      <p:cBhvr>
                                        <p:cTn id="13" dur="1000"/>
                                        <p:tgtEl>
                                          <p:spTgt spid="131"/>
                                        </p:tgtEl>
                                      </p:cBhvr>
                                    </p:animEffect>
                                  </p:childTnLst>
                                </p:cTn>
                              </p:par>
                              <p:par>
                                <p:cTn id="14" presetID="10" presetClass="entr" presetSubtype="0" fill="hold" grpId="2" nodeType="withEffect">
                                  <p:stCondLst>
                                    <p:cond delay="700"/>
                                  </p:stCondLst>
                                  <p:childTnLst>
                                    <p:set>
                                      <p:cBhvr>
                                        <p:cTn id="15" dur="1" fill="hold">
                                          <p:stCondLst>
                                            <p:cond delay="0"/>
                                          </p:stCondLst>
                                        </p:cTn>
                                        <p:tgtEl>
                                          <p:spTgt spid="210"/>
                                        </p:tgtEl>
                                        <p:attrNameLst>
                                          <p:attrName>style.visibility</p:attrName>
                                        </p:attrNameLst>
                                      </p:cBhvr>
                                      <p:to>
                                        <p:strVal val="visible"/>
                                      </p:to>
                                    </p:set>
                                    <p:animEffect transition="in" filter="fade">
                                      <p:cBhvr>
                                        <p:cTn id="16" dur="3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2" animBg="1"/>
      <p:bldP spid="153" grpId="0" animBg="1"/>
      <p:bldP spid="1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127">
            <a:extLst>
              <a:ext uri="{FF2B5EF4-FFF2-40B4-BE49-F238E27FC236}">
                <a16:creationId xmlns:a16="http://schemas.microsoft.com/office/drawing/2014/main" id="{390C3D44-DB96-523A-D222-1D6B43302359}"/>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grpSp>
        <p:nvGrpSpPr>
          <p:cNvPr id="7" name="群組 6"/>
          <p:cNvGrpSpPr/>
          <p:nvPr/>
        </p:nvGrpSpPr>
        <p:grpSpPr>
          <a:xfrm>
            <a:off x="1972848" y="2541051"/>
            <a:ext cx="8270575" cy="232673"/>
            <a:chOff x="448847" y="2541050"/>
            <a:chExt cx="8270575" cy="232673"/>
          </a:xfrm>
        </p:grpSpPr>
        <p:grpSp>
          <p:nvGrpSpPr>
            <p:cNvPr id="8" name="群組 7"/>
            <p:cNvGrpSpPr/>
            <p:nvPr/>
          </p:nvGrpSpPr>
          <p:grpSpPr>
            <a:xfrm>
              <a:off x="448847" y="2543782"/>
              <a:ext cx="546300" cy="228600"/>
              <a:chOff x="1756590" y="4797972"/>
              <a:chExt cx="546300" cy="228600"/>
            </a:xfrm>
          </p:grpSpPr>
          <p:cxnSp>
            <p:nvCxnSpPr>
              <p:cNvPr id="58" name="直線接點 57"/>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橢圓 58"/>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 name="群組 8"/>
            <p:cNvGrpSpPr/>
            <p:nvPr/>
          </p:nvGrpSpPr>
          <p:grpSpPr>
            <a:xfrm>
              <a:off x="1001447" y="2543782"/>
              <a:ext cx="438300" cy="228600"/>
              <a:chOff x="1756590" y="4797972"/>
              <a:chExt cx="438300" cy="228600"/>
            </a:xfrm>
          </p:grpSpPr>
          <p:cxnSp>
            <p:nvCxnSpPr>
              <p:cNvPr id="56" name="直線接點 55"/>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7" name="橢圓 5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 name="群組 9"/>
            <p:cNvGrpSpPr/>
            <p:nvPr/>
          </p:nvGrpSpPr>
          <p:grpSpPr>
            <a:xfrm>
              <a:off x="1452927" y="2545123"/>
              <a:ext cx="438300" cy="228600"/>
              <a:chOff x="1756590" y="4797972"/>
              <a:chExt cx="438300" cy="228600"/>
            </a:xfrm>
          </p:grpSpPr>
          <p:cxnSp>
            <p:nvCxnSpPr>
              <p:cNvPr id="54" name="直線接點 5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5" name="橢圓 5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 name="群組 10"/>
            <p:cNvGrpSpPr/>
            <p:nvPr/>
          </p:nvGrpSpPr>
          <p:grpSpPr>
            <a:xfrm>
              <a:off x="1907532" y="2541401"/>
              <a:ext cx="438300" cy="228600"/>
              <a:chOff x="1756590" y="4797972"/>
              <a:chExt cx="438300" cy="228600"/>
            </a:xfrm>
          </p:grpSpPr>
          <p:cxnSp>
            <p:nvCxnSpPr>
              <p:cNvPr id="52" name="直線接點 51"/>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3" name="橢圓 52"/>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 name="群組 11"/>
            <p:cNvGrpSpPr/>
            <p:nvPr/>
          </p:nvGrpSpPr>
          <p:grpSpPr>
            <a:xfrm>
              <a:off x="2355144" y="2541401"/>
              <a:ext cx="438300" cy="228600"/>
              <a:chOff x="1756590" y="4797972"/>
              <a:chExt cx="438300" cy="228600"/>
            </a:xfrm>
          </p:grpSpPr>
          <p:cxnSp>
            <p:nvCxnSpPr>
              <p:cNvPr id="50" name="直線接點 4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1" name="橢圓 5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3" name="群組 12"/>
            <p:cNvGrpSpPr/>
            <p:nvPr/>
          </p:nvGrpSpPr>
          <p:grpSpPr>
            <a:xfrm>
              <a:off x="2800624" y="2541401"/>
              <a:ext cx="438300" cy="228600"/>
              <a:chOff x="1756590" y="4797972"/>
              <a:chExt cx="438300" cy="228600"/>
            </a:xfrm>
          </p:grpSpPr>
          <p:cxnSp>
            <p:nvCxnSpPr>
              <p:cNvPr id="48" name="直線接點 4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9" name="橢圓 4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4" name="群組 13"/>
            <p:cNvGrpSpPr/>
            <p:nvPr/>
          </p:nvGrpSpPr>
          <p:grpSpPr>
            <a:xfrm>
              <a:off x="3255479" y="2541401"/>
              <a:ext cx="438300" cy="228600"/>
              <a:chOff x="1756590" y="4797972"/>
              <a:chExt cx="438300" cy="228600"/>
            </a:xfrm>
          </p:grpSpPr>
          <p:cxnSp>
            <p:nvCxnSpPr>
              <p:cNvPr id="46" name="直線接點 45"/>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7" name="橢圓 4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5" name="群組 14"/>
            <p:cNvGrpSpPr/>
            <p:nvPr/>
          </p:nvGrpSpPr>
          <p:grpSpPr>
            <a:xfrm>
              <a:off x="3705844" y="2541401"/>
              <a:ext cx="438300" cy="228600"/>
              <a:chOff x="1756590" y="4797972"/>
              <a:chExt cx="438300" cy="228600"/>
            </a:xfrm>
          </p:grpSpPr>
          <p:cxnSp>
            <p:nvCxnSpPr>
              <p:cNvPr id="44" name="直線接點 4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5" name="橢圓 4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6" name="群組 15"/>
            <p:cNvGrpSpPr/>
            <p:nvPr/>
          </p:nvGrpSpPr>
          <p:grpSpPr>
            <a:xfrm>
              <a:off x="4153534" y="2541050"/>
              <a:ext cx="438300" cy="228600"/>
              <a:chOff x="1756590" y="4797972"/>
              <a:chExt cx="438300" cy="228600"/>
            </a:xfrm>
          </p:grpSpPr>
          <p:cxnSp>
            <p:nvCxnSpPr>
              <p:cNvPr id="42" name="直線接點 41"/>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橢圓 42"/>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7" name="群組 16"/>
            <p:cNvGrpSpPr/>
            <p:nvPr/>
          </p:nvGrpSpPr>
          <p:grpSpPr>
            <a:xfrm>
              <a:off x="4599701" y="2541050"/>
              <a:ext cx="546300" cy="228600"/>
              <a:chOff x="1756590" y="4797972"/>
              <a:chExt cx="546300" cy="228600"/>
            </a:xfrm>
          </p:grpSpPr>
          <p:cxnSp>
            <p:nvCxnSpPr>
              <p:cNvPr id="40" name="直線接點 39"/>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1" name="橢圓 4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8" name="群組 17"/>
            <p:cNvGrpSpPr/>
            <p:nvPr/>
          </p:nvGrpSpPr>
          <p:grpSpPr>
            <a:xfrm>
              <a:off x="5158416" y="2541050"/>
              <a:ext cx="438300" cy="228600"/>
              <a:chOff x="1756590" y="4797972"/>
              <a:chExt cx="438300" cy="228600"/>
            </a:xfrm>
          </p:grpSpPr>
          <p:cxnSp>
            <p:nvCxnSpPr>
              <p:cNvPr id="38" name="直線接點 3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橢圓 3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9" name="群組 18"/>
            <p:cNvGrpSpPr/>
            <p:nvPr/>
          </p:nvGrpSpPr>
          <p:grpSpPr>
            <a:xfrm>
              <a:off x="5614838" y="2541401"/>
              <a:ext cx="438300" cy="228600"/>
              <a:chOff x="1756590" y="4797972"/>
              <a:chExt cx="438300" cy="228600"/>
            </a:xfrm>
          </p:grpSpPr>
          <p:cxnSp>
            <p:nvCxnSpPr>
              <p:cNvPr id="36" name="直線接點 35"/>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橢圓 36"/>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0" name="群組 19"/>
            <p:cNvGrpSpPr/>
            <p:nvPr/>
          </p:nvGrpSpPr>
          <p:grpSpPr>
            <a:xfrm>
              <a:off x="6049166" y="2541401"/>
              <a:ext cx="438300" cy="228600"/>
              <a:chOff x="1756590" y="4797972"/>
              <a:chExt cx="438300" cy="228600"/>
            </a:xfrm>
          </p:grpSpPr>
          <p:cxnSp>
            <p:nvCxnSpPr>
              <p:cNvPr id="34" name="直線接點 33"/>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橢圓 34"/>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1" name="群組 20"/>
            <p:cNvGrpSpPr/>
            <p:nvPr/>
          </p:nvGrpSpPr>
          <p:grpSpPr>
            <a:xfrm>
              <a:off x="6497691" y="2541401"/>
              <a:ext cx="546300" cy="228600"/>
              <a:chOff x="1756590" y="4797972"/>
              <a:chExt cx="546300" cy="228600"/>
            </a:xfrm>
          </p:grpSpPr>
          <p:cxnSp>
            <p:nvCxnSpPr>
              <p:cNvPr id="32" name="直線接點 31"/>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2" name="群組 21"/>
            <p:cNvGrpSpPr/>
            <p:nvPr/>
          </p:nvGrpSpPr>
          <p:grpSpPr>
            <a:xfrm>
              <a:off x="7052128" y="2541401"/>
              <a:ext cx="438300" cy="228600"/>
              <a:chOff x="1756590" y="4797972"/>
              <a:chExt cx="438300" cy="228600"/>
            </a:xfrm>
          </p:grpSpPr>
          <p:cxnSp>
            <p:nvCxnSpPr>
              <p:cNvPr id="30" name="直線接點 29"/>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1" name="橢圓 30"/>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3" name="群組 22"/>
            <p:cNvGrpSpPr/>
            <p:nvPr/>
          </p:nvGrpSpPr>
          <p:grpSpPr>
            <a:xfrm>
              <a:off x="7495983" y="2544171"/>
              <a:ext cx="438300" cy="228600"/>
              <a:chOff x="1756590" y="4793210"/>
              <a:chExt cx="438300" cy="228600"/>
            </a:xfrm>
          </p:grpSpPr>
          <p:cxnSp>
            <p:nvCxnSpPr>
              <p:cNvPr id="28" name="直線接點 27"/>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橢圓 28"/>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4" name="群組 23"/>
            <p:cNvGrpSpPr/>
            <p:nvPr/>
          </p:nvGrpSpPr>
          <p:grpSpPr>
            <a:xfrm>
              <a:off x="7944522" y="2543782"/>
              <a:ext cx="546300" cy="228600"/>
              <a:chOff x="1756590" y="4800353"/>
              <a:chExt cx="546300" cy="228600"/>
            </a:xfrm>
          </p:grpSpPr>
          <p:cxnSp>
            <p:nvCxnSpPr>
              <p:cNvPr id="26" name="直線接點 25"/>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7" name="橢圓 26"/>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5" name="橢圓 2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0" name="橢圓 59"/>
          <p:cNvSpPr/>
          <p:nvPr/>
        </p:nvSpPr>
        <p:spPr>
          <a:xfrm>
            <a:off x="2035875" y="2606915"/>
            <a:ext cx="106417" cy="1064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橢圓 60"/>
          <p:cNvSpPr/>
          <p:nvPr/>
        </p:nvSpPr>
        <p:spPr>
          <a:xfrm>
            <a:off x="2588699" y="2602142"/>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圓角矩形圖說文字 79"/>
          <p:cNvSpPr/>
          <p:nvPr/>
        </p:nvSpPr>
        <p:spPr>
          <a:xfrm>
            <a:off x="1853226" y="2026394"/>
            <a:ext cx="1442380" cy="295861"/>
          </a:xfrm>
          <a:prstGeom prst="wedgeRoundRectCallout">
            <a:avLst>
              <a:gd name="adj1" fmla="val -33407"/>
              <a:gd name="adj2" fmla="val 85258"/>
              <a:gd name="adj3" fmla="val 16667"/>
            </a:avLst>
          </a:prstGeom>
          <a:solidFill>
            <a:schemeClr val="bg1"/>
          </a:solidFill>
          <a:ln w="19050">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Times New Roman" panose="02020603050405020304" pitchFamily="18" charset="0"/>
                <a:cs typeface="Times New Roman" panose="02020603050405020304" pitchFamily="18" charset="0"/>
              </a:rPr>
              <a:t>Introduction</a:t>
            </a:r>
            <a:endParaRPr lang="zh-TW" altLang="en-US" dirty="0">
              <a:solidFill>
                <a:schemeClr val="tx1"/>
              </a:solidFill>
              <a:latin typeface="Times New Roman" panose="02020603050405020304" pitchFamily="18" charset="0"/>
              <a:cs typeface="Times New Roman" panose="02020603050405020304" pitchFamily="18" charset="0"/>
            </a:endParaRPr>
          </a:p>
        </p:txBody>
      </p:sp>
      <p:sp>
        <p:nvSpPr>
          <p:cNvPr id="81" name="圓角矩形圖說文字 80"/>
          <p:cNvSpPr/>
          <p:nvPr/>
        </p:nvSpPr>
        <p:spPr>
          <a:xfrm>
            <a:off x="2212496" y="2028494"/>
            <a:ext cx="2586308"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Gray Level Statistics</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78" name="＞形箭號 77"/>
          <p:cNvSpPr/>
          <p:nvPr/>
        </p:nvSpPr>
        <p:spPr>
          <a:xfrm rot="16200000">
            <a:off x="1994364"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 name="圓角矩形 129">
            <a:extLst>
              <a:ext uri="{FF2B5EF4-FFF2-40B4-BE49-F238E27FC236}">
                <a16:creationId xmlns:a16="http://schemas.microsoft.com/office/drawing/2014/main" id="{3ACDC1C4-448C-0408-3EA1-5DFA60B5705E}"/>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4" name="圓角矩形 128">
            <a:extLst>
              <a:ext uri="{FF2B5EF4-FFF2-40B4-BE49-F238E27FC236}">
                <a16:creationId xmlns:a16="http://schemas.microsoft.com/office/drawing/2014/main" id="{758100E7-67C9-D467-706F-CCB793D4D768}"/>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
        <p:nvSpPr>
          <p:cNvPr id="2" name="投影片編號版面配置區 1">
            <a:extLst>
              <a:ext uri="{FF2B5EF4-FFF2-40B4-BE49-F238E27FC236}">
                <a16:creationId xmlns:a16="http://schemas.microsoft.com/office/drawing/2014/main" id="{BAD20424-5285-40C0-B51D-25AE63EE509C}"/>
              </a:ext>
            </a:extLst>
          </p:cNvPr>
          <p:cNvSpPr>
            <a:spLocks noGrp="1"/>
          </p:cNvSpPr>
          <p:nvPr>
            <p:ph type="sldNum" sz="quarter" idx="12"/>
          </p:nvPr>
        </p:nvSpPr>
        <p:spPr/>
        <p:txBody>
          <a:bodyPr/>
          <a:lstStyle/>
          <a:p>
            <a:fld id="{59E0E74B-BC82-44BF-A0FE-CEF171C425CC}" type="slidenum">
              <a:rPr lang="zh-TW" altLang="en-US" smtClean="0"/>
              <a:t>30</a:t>
            </a:fld>
            <a:endParaRPr lang="zh-TW" altLang="en-US"/>
          </a:p>
        </p:txBody>
      </p:sp>
    </p:spTree>
    <p:extLst>
      <p:ext uri="{BB962C8B-B14F-4D97-AF65-F5344CB8AC3E}">
        <p14:creationId xmlns:p14="http://schemas.microsoft.com/office/powerpoint/2010/main" val="297089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300"/>
                                        <p:tgtEl>
                                          <p:spTgt spid="60"/>
                                        </p:tgtEl>
                                      </p:cBhvr>
                                    </p:animEffect>
                                  </p:childTnLst>
                                </p:cTn>
                              </p:par>
                              <p:par>
                                <p:cTn id="20" presetID="41" presetClass="entr" presetSubtype="0" fill="hold" grpId="0" nodeType="withEffect">
                                  <p:stCondLst>
                                    <p:cond delay="0"/>
                                  </p:stCondLst>
                                  <p:childTnLst>
                                    <p:set>
                                      <p:cBhvr>
                                        <p:cTn id="21" dur="1" fill="hold">
                                          <p:stCondLst>
                                            <p:cond delay="0"/>
                                          </p:stCondLst>
                                        </p:cTn>
                                        <p:tgtEl>
                                          <p:spTgt spid="80"/>
                                        </p:tgtEl>
                                        <p:attrNameLst>
                                          <p:attrName>style.visibility</p:attrName>
                                        </p:attrNameLst>
                                      </p:cBhvr>
                                      <p:to>
                                        <p:strVal val="visible"/>
                                      </p:to>
                                    </p:set>
                                    <p:anim calcmode="lin" valueType="num">
                                      <p:cBhvr>
                                        <p:cTn id="22" dur="300" fill="hold"/>
                                        <p:tgtEl>
                                          <p:spTgt spid="80"/>
                                        </p:tgtEl>
                                        <p:attrNameLst>
                                          <p:attrName>ppt_x</p:attrName>
                                        </p:attrNameLst>
                                      </p:cBhvr>
                                      <p:tavLst>
                                        <p:tav tm="0">
                                          <p:val>
                                            <p:strVal val="#ppt_x"/>
                                          </p:val>
                                        </p:tav>
                                        <p:tav tm="50000">
                                          <p:val>
                                            <p:strVal val="#ppt_x+.1"/>
                                          </p:val>
                                        </p:tav>
                                        <p:tav tm="100000">
                                          <p:val>
                                            <p:strVal val="#ppt_x"/>
                                          </p:val>
                                        </p:tav>
                                      </p:tavLst>
                                    </p:anim>
                                    <p:anim calcmode="lin" valueType="num">
                                      <p:cBhvr>
                                        <p:cTn id="23" dur="300" fill="hold"/>
                                        <p:tgtEl>
                                          <p:spTgt spid="80"/>
                                        </p:tgtEl>
                                        <p:attrNameLst>
                                          <p:attrName>ppt_y</p:attrName>
                                        </p:attrNameLst>
                                      </p:cBhvr>
                                      <p:tavLst>
                                        <p:tav tm="0">
                                          <p:val>
                                            <p:strVal val="#ppt_y"/>
                                          </p:val>
                                        </p:tav>
                                        <p:tav tm="100000">
                                          <p:val>
                                            <p:strVal val="#ppt_y"/>
                                          </p:val>
                                        </p:tav>
                                      </p:tavLst>
                                    </p:anim>
                                    <p:anim calcmode="lin" valueType="num">
                                      <p:cBhvr>
                                        <p:cTn id="24" dur="300" fill="hold"/>
                                        <p:tgtEl>
                                          <p:spTgt spid="80"/>
                                        </p:tgtEl>
                                        <p:attrNameLst>
                                          <p:attrName>ppt_h</p:attrName>
                                        </p:attrNameLst>
                                      </p:cBhvr>
                                      <p:tavLst>
                                        <p:tav tm="0">
                                          <p:val>
                                            <p:strVal val="#ppt_h/10"/>
                                          </p:val>
                                        </p:tav>
                                        <p:tav tm="50000">
                                          <p:val>
                                            <p:strVal val="#ppt_h+.01"/>
                                          </p:val>
                                        </p:tav>
                                        <p:tav tm="100000">
                                          <p:val>
                                            <p:strVal val="#ppt_h"/>
                                          </p:val>
                                        </p:tav>
                                      </p:tavLst>
                                    </p:anim>
                                    <p:anim calcmode="lin" valueType="num">
                                      <p:cBhvr>
                                        <p:cTn id="25" dur="300" fill="hold"/>
                                        <p:tgtEl>
                                          <p:spTgt spid="80"/>
                                        </p:tgtEl>
                                        <p:attrNameLst>
                                          <p:attrName>ppt_w</p:attrName>
                                        </p:attrNameLst>
                                      </p:cBhvr>
                                      <p:tavLst>
                                        <p:tav tm="0">
                                          <p:val>
                                            <p:strVal val="#ppt_w/10"/>
                                          </p:val>
                                        </p:tav>
                                        <p:tav tm="50000">
                                          <p:val>
                                            <p:strVal val="#ppt_w+.01"/>
                                          </p:val>
                                        </p:tav>
                                        <p:tav tm="100000">
                                          <p:val>
                                            <p:strVal val="#ppt_w"/>
                                          </p:val>
                                        </p:tav>
                                      </p:tavLst>
                                    </p:anim>
                                    <p:animEffect transition="in" filter="fade">
                                      <p:cBhvr>
                                        <p:cTn id="26" dur="300" tmFilter="0,0; .5, 1; 1, 1"/>
                                        <p:tgtEl>
                                          <p:spTgt spid="80"/>
                                        </p:tgtEl>
                                      </p:cBhvr>
                                    </p:animEffect>
                                  </p:childTnLst>
                                </p:cTn>
                              </p:par>
                              <p:par>
                                <p:cTn id="27" presetID="37" presetClass="entr" presetSubtype="0" fill="hold" grpId="0" nodeType="with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1000"/>
                                        <p:tgtEl>
                                          <p:spTgt spid="78"/>
                                        </p:tgtEl>
                                      </p:cBhvr>
                                    </p:animEffect>
                                    <p:anim calcmode="lin" valueType="num">
                                      <p:cBhvr>
                                        <p:cTn id="30" dur="1000" fill="hold"/>
                                        <p:tgtEl>
                                          <p:spTgt spid="78"/>
                                        </p:tgtEl>
                                        <p:attrNameLst>
                                          <p:attrName>ppt_x</p:attrName>
                                        </p:attrNameLst>
                                      </p:cBhvr>
                                      <p:tavLst>
                                        <p:tav tm="0">
                                          <p:val>
                                            <p:strVal val="#ppt_x"/>
                                          </p:val>
                                        </p:tav>
                                        <p:tav tm="100000">
                                          <p:val>
                                            <p:strVal val="#ppt_x"/>
                                          </p:val>
                                        </p:tav>
                                      </p:tavLst>
                                    </p:anim>
                                    <p:anim calcmode="lin" valueType="num">
                                      <p:cBhvr>
                                        <p:cTn id="31" dur="900" decel="100000" fill="hold"/>
                                        <p:tgtEl>
                                          <p:spTgt spid="78"/>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8"/>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80"/>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80"/>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80"/>
                                        </p:tgtEl>
                                        <p:attrNameLst>
                                          <p:attrName>ppt_y</p:attrName>
                                        </p:attrNameLst>
                                      </p:cBhvr>
                                      <p:tavLst>
                                        <p:tav tm="0">
                                          <p:val>
                                            <p:strVal val="ppt_y"/>
                                          </p:val>
                                        </p:tav>
                                        <p:tav tm="100000">
                                          <p:val>
                                            <p:strVal val="ppt_y"/>
                                          </p:val>
                                        </p:tav>
                                      </p:tavLst>
                                    </p:anim>
                                    <p:anim calcmode="lin" valueType="num">
                                      <p:cBhvr>
                                        <p:cTn id="41" dur="200"/>
                                        <p:tgtEl>
                                          <p:spTgt spid="80"/>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80"/>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80"/>
                                        </p:tgtEl>
                                      </p:cBhvr>
                                    </p:animEffect>
                                    <p:set>
                                      <p:cBhvr>
                                        <p:cTn id="44" dur="1" fill="hold">
                                          <p:stCondLst>
                                            <p:cond delay="199"/>
                                          </p:stCondLst>
                                        </p:cTn>
                                        <p:tgtEl>
                                          <p:spTgt spid="80"/>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60"/>
                                        </p:tgtEl>
                                      </p:cBhvr>
                                    </p:animEffect>
                                    <p:set>
                                      <p:cBhvr>
                                        <p:cTn id="47" dur="1" fill="hold">
                                          <p:stCondLst>
                                            <p:cond delay="299"/>
                                          </p:stCondLst>
                                        </p:cTn>
                                        <p:tgtEl>
                                          <p:spTgt spid="60"/>
                                        </p:tgtEl>
                                        <p:attrNameLst>
                                          <p:attrName>style.visibility</p:attrName>
                                        </p:attrNameLst>
                                      </p:cBhvr>
                                      <p:to>
                                        <p:strVal val="hidden"/>
                                      </p:to>
                                    </p:set>
                                  </p:childTnLst>
                                </p:cTn>
                              </p:par>
                            </p:childTnLst>
                          </p:cTn>
                        </p:par>
                        <p:par>
                          <p:cTn id="48" fill="hold">
                            <p:stCondLst>
                              <p:cond delay="300"/>
                            </p:stCondLst>
                            <p:childTnLst>
                              <p:par>
                                <p:cTn id="49" presetID="63" presetClass="path" presetSubtype="0" decel="100000" fill="hold" grpId="1" nodeType="afterEffect">
                                  <p:stCondLst>
                                    <p:cond delay="0"/>
                                  </p:stCondLst>
                                  <p:childTnLst>
                                    <p:animMotion origin="layout" path="M -0.01471 0.00185 L 0.04532 0.00185 " pathEditMode="relative" rAng="0" ptsTypes="AA">
                                      <p:cBhvr>
                                        <p:cTn id="50" dur="700" fill="hold"/>
                                        <p:tgtEl>
                                          <p:spTgt spid="78"/>
                                        </p:tgtEl>
                                        <p:attrNameLst>
                                          <p:attrName>ppt_x</p:attrName>
                                          <p:attrName>ppt_y</p:attrName>
                                        </p:attrNameLst>
                                      </p:cBhvr>
                                      <p:rCtr x="2995" y="0"/>
                                    </p:animMotion>
                                  </p:childTnLst>
                                </p:cTn>
                              </p:par>
                            </p:childTnLst>
                          </p:cTn>
                        </p:par>
                        <p:par>
                          <p:cTn id="51" fill="hold">
                            <p:stCondLst>
                              <p:cond delay="1000"/>
                            </p:stCondLst>
                            <p:childTnLst>
                              <p:par>
                                <p:cTn id="52" presetID="41" presetClass="entr" presetSubtype="0" fill="hold" grpId="0" nodeType="afterEffect">
                                  <p:stCondLst>
                                    <p:cond delay="0"/>
                                  </p:stCondLst>
                                  <p:childTnLst>
                                    <p:set>
                                      <p:cBhvr>
                                        <p:cTn id="53" dur="1" fill="hold">
                                          <p:stCondLst>
                                            <p:cond delay="0"/>
                                          </p:stCondLst>
                                        </p:cTn>
                                        <p:tgtEl>
                                          <p:spTgt spid="81"/>
                                        </p:tgtEl>
                                        <p:attrNameLst>
                                          <p:attrName>style.visibility</p:attrName>
                                        </p:attrNameLst>
                                      </p:cBhvr>
                                      <p:to>
                                        <p:strVal val="visible"/>
                                      </p:to>
                                    </p:set>
                                    <p:anim calcmode="lin" valueType="num">
                                      <p:cBhvr>
                                        <p:cTn id="54" dur="300" fill="hold"/>
                                        <p:tgtEl>
                                          <p:spTgt spid="81"/>
                                        </p:tgtEl>
                                        <p:attrNameLst>
                                          <p:attrName>ppt_x</p:attrName>
                                        </p:attrNameLst>
                                      </p:cBhvr>
                                      <p:tavLst>
                                        <p:tav tm="0">
                                          <p:val>
                                            <p:strVal val="#ppt_x"/>
                                          </p:val>
                                        </p:tav>
                                        <p:tav tm="50000">
                                          <p:val>
                                            <p:strVal val="#ppt_x+.1"/>
                                          </p:val>
                                        </p:tav>
                                        <p:tav tm="100000">
                                          <p:val>
                                            <p:strVal val="#ppt_x"/>
                                          </p:val>
                                        </p:tav>
                                      </p:tavLst>
                                    </p:anim>
                                    <p:anim calcmode="lin" valueType="num">
                                      <p:cBhvr>
                                        <p:cTn id="55" dur="300" fill="hold"/>
                                        <p:tgtEl>
                                          <p:spTgt spid="81"/>
                                        </p:tgtEl>
                                        <p:attrNameLst>
                                          <p:attrName>ppt_y</p:attrName>
                                        </p:attrNameLst>
                                      </p:cBhvr>
                                      <p:tavLst>
                                        <p:tav tm="0">
                                          <p:val>
                                            <p:strVal val="#ppt_y"/>
                                          </p:val>
                                        </p:tav>
                                        <p:tav tm="100000">
                                          <p:val>
                                            <p:strVal val="#ppt_y"/>
                                          </p:val>
                                        </p:tav>
                                      </p:tavLst>
                                    </p:anim>
                                    <p:anim calcmode="lin" valueType="num">
                                      <p:cBhvr>
                                        <p:cTn id="56" dur="300" fill="hold"/>
                                        <p:tgtEl>
                                          <p:spTgt spid="81"/>
                                        </p:tgtEl>
                                        <p:attrNameLst>
                                          <p:attrName>ppt_h</p:attrName>
                                        </p:attrNameLst>
                                      </p:cBhvr>
                                      <p:tavLst>
                                        <p:tav tm="0">
                                          <p:val>
                                            <p:strVal val="#ppt_h/10"/>
                                          </p:val>
                                        </p:tav>
                                        <p:tav tm="50000">
                                          <p:val>
                                            <p:strVal val="#ppt_h+.01"/>
                                          </p:val>
                                        </p:tav>
                                        <p:tav tm="100000">
                                          <p:val>
                                            <p:strVal val="#ppt_h"/>
                                          </p:val>
                                        </p:tav>
                                      </p:tavLst>
                                    </p:anim>
                                    <p:anim calcmode="lin" valueType="num">
                                      <p:cBhvr>
                                        <p:cTn id="57" dur="300" fill="hold"/>
                                        <p:tgtEl>
                                          <p:spTgt spid="81"/>
                                        </p:tgtEl>
                                        <p:attrNameLst>
                                          <p:attrName>ppt_w</p:attrName>
                                        </p:attrNameLst>
                                      </p:cBhvr>
                                      <p:tavLst>
                                        <p:tav tm="0">
                                          <p:val>
                                            <p:strVal val="#ppt_w/10"/>
                                          </p:val>
                                        </p:tav>
                                        <p:tav tm="50000">
                                          <p:val>
                                            <p:strVal val="#ppt_w+.01"/>
                                          </p:val>
                                        </p:tav>
                                        <p:tav tm="100000">
                                          <p:val>
                                            <p:strVal val="#ppt_w"/>
                                          </p:val>
                                        </p:tav>
                                      </p:tavLst>
                                    </p:anim>
                                    <p:animEffect transition="in" filter="fade">
                                      <p:cBhvr>
                                        <p:cTn id="58" dur="300" tmFilter="0,0; .5, 1; 1, 1"/>
                                        <p:tgtEl>
                                          <p:spTgt spid="8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300"/>
                                        <p:tgtEl>
                                          <p:spTgt spid="61"/>
                                        </p:tgtEl>
                                      </p:cBhvr>
                                    </p:animEffect>
                                  </p:childTnLst>
                                </p:cTn>
                              </p:par>
                            </p:childTnLst>
                          </p:cTn>
                        </p:par>
                        <p:par>
                          <p:cTn id="62" fill="hold">
                            <p:stCondLst>
                              <p:cond delay="1300"/>
                            </p:stCondLst>
                            <p:childTnLst>
                              <p:par>
                                <p:cTn id="63" presetID="6" presetClass="emph" presetSubtype="0" repeatCount="indefinite" accel="50000" decel="50000" autoRev="1" fill="remove" grpId="1" nodeType="afterEffect">
                                  <p:stCondLst>
                                    <p:cond delay="0"/>
                                  </p:stCondLst>
                                  <p:endCondLst>
                                    <p:cond evt="onNext" delay="0">
                                      <p:tgtEl>
                                        <p:sldTgt/>
                                      </p:tgtEl>
                                    </p:cond>
                                  </p:endCondLst>
                                  <p:childTnLst>
                                    <p:animScale>
                                      <p:cBhvr>
                                        <p:cTn id="64" dur="1000" fill="hold"/>
                                        <p:tgtEl>
                                          <p:spTgt spid="81"/>
                                        </p:tgtEl>
                                      </p:cBhvr>
                                      <p:by x="104000" y="104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60" grpId="0" animBg="1"/>
      <p:bldP spid="60" grpId="1" animBg="1"/>
      <p:bldP spid="61" grpId="0" animBg="1"/>
      <p:bldP spid="80" grpId="0" animBg="1"/>
      <p:bldP spid="80" grpId="1" animBg="1"/>
      <p:bldP spid="80" grpId="2" animBg="1"/>
      <p:bldP spid="81" grpId="0" animBg="1"/>
      <p:bldP spid="81" grpId="1" animBg="1"/>
      <p:bldP spid="78" grpId="0" animBg="1"/>
      <p:bldP spid="78" grpId="1" animBg="1"/>
      <p:bldP spid="3" grpId="1" animBg="1"/>
      <p:bldP spid="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latin typeface="Times New Roman" panose="02020603050405020304" pitchFamily="18" charset="0"/>
                <a:cs typeface="Times New Roman" panose="02020603050405020304" pitchFamily="18" charset="0"/>
              </a:rPr>
              <a:t>First-Order Gray-Level Statistics</a:t>
            </a:r>
            <a:endParaRPr lang="zh-TW" altLang="en-US" sz="4000"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a:noAutofit/>
          </a:bodyPr>
          <a:lstStyle/>
          <a:p>
            <a:r>
              <a:rPr lang="en-US" altLang="zh-TW" dirty="0">
                <a:latin typeface="Times New Roman" panose="02020603050405020304" pitchFamily="18" charset="0"/>
                <a:cs typeface="Times New Roman" panose="02020603050405020304" pitchFamily="18" charset="0"/>
              </a:rPr>
              <a:t>Statistics of single pixels</a:t>
            </a:r>
          </a:p>
          <a:p>
            <a:r>
              <a:rPr lang="en-US" altLang="zh-TW" dirty="0">
                <a:latin typeface="Times New Roman" panose="02020603050405020304" pitchFamily="18" charset="0"/>
                <a:cs typeface="Times New Roman" panose="02020603050405020304" pitchFamily="18" charset="0"/>
              </a:rPr>
              <a:t>E.g. Histogram, mean, median, variance</a:t>
            </a:r>
          </a:p>
        </p:txBody>
      </p:sp>
      <p:sp>
        <p:nvSpPr>
          <p:cNvPr id="4" name="投影片編號版面配置區 3">
            <a:extLst>
              <a:ext uri="{FF2B5EF4-FFF2-40B4-BE49-F238E27FC236}">
                <a16:creationId xmlns:a16="http://schemas.microsoft.com/office/drawing/2014/main" id="{D42A563A-79F4-443F-B44B-F514481687FD}"/>
              </a:ext>
            </a:extLst>
          </p:cNvPr>
          <p:cNvSpPr>
            <a:spLocks noGrp="1"/>
          </p:cNvSpPr>
          <p:nvPr>
            <p:ph type="sldNum" sz="quarter" idx="12"/>
          </p:nvPr>
        </p:nvSpPr>
        <p:spPr/>
        <p:txBody>
          <a:bodyPr/>
          <a:lstStyle/>
          <a:p>
            <a:fld id="{59E0E74B-BC82-44BF-A0FE-CEF171C425CC}" type="slidenum">
              <a:rPr lang="zh-TW" altLang="en-US" smtClean="0"/>
              <a:t>31</a:t>
            </a:fld>
            <a:endParaRPr lang="zh-TW" altLang="en-US"/>
          </a:p>
        </p:txBody>
      </p:sp>
    </p:spTree>
    <p:extLst>
      <p:ext uri="{BB962C8B-B14F-4D97-AF65-F5344CB8AC3E}">
        <p14:creationId xmlns:p14="http://schemas.microsoft.com/office/powerpoint/2010/main" val="627663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latin typeface="Times New Roman" panose="02020603050405020304" pitchFamily="18" charset="0"/>
                <a:cs typeface="Times New Roman" panose="02020603050405020304" pitchFamily="18" charset="0"/>
              </a:rPr>
              <a:t>Second-Order Gray-Level Statistics</a:t>
            </a:r>
            <a:endParaRPr lang="zh-TW" altLang="en-US" sz="4000"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589212" y="2133600"/>
            <a:ext cx="9176068" cy="3777622"/>
          </a:xfrm>
        </p:spPr>
        <p:txBody>
          <a:bodyPr>
            <a:noAutofit/>
          </a:bodyPr>
          <a:lstStyle/>
          <a:p>
            <a:r>
              <a:rPr lang="en-US" altLang="zh-TW" dirty="0">
                <a:latin typeface="Times New Roman" panose="02020603050405020304" pitchFamily="18" charset="0"/>
                <a:cs typeface="Times New Roman" panose="02020603050405020304" pitchFamily="18" charset="0"/>
              </a:rPr>
              <a:t>The combined statistics of gray levels of pairs of pixels in which each two pixels in a pair have a fixed relative position</a:t>
            </a:r>
          </a:p>
          <a:p>
            <a:pPr lvl="1"/>
            <a:r>
              <a:rPr lang="en-US" altLang="zh-TW" dirty="0">
                <a:latin typeface="Times New Roman" panose="02020603050405020304" pitchFamily="18" charset="0"/>
                <a:cs typeface="Times New Roman" panose="02020603050405020304" pitchFamily="18" charset="0"/>
              </a:rPr>
              <a:t>E.g. co-occurrence	</a:t>
            </a:r>
          </a:p>
          <a:p>
            <a:r>
              <a:rPr lang="en-US" altLang="zh-TW" dirty="0">
                <a:latin typeface="Times New Roman" panose="02020603050405020304" pitchFamily="18" charset="0"/>
                <a:cs typeface="Times New Roman" panose="02020603050405020304" pitchFamily="18" charset="0"/>
              </a:rPr>
              <a:t>Gray level spatial dependence: characterize texture by co-occurrence</a:t>
            </a:r>
          </a:p>
        </p:txBody>
      </p:sp>
      <p:sp>
        <p:nvSpPr>
          <p:cNvPr id="4" name="投影片編號版面配置區 3">
            <a:extLst>
              <a:ext uri="{FF2B5EF4-FFF2-40B4-BE49-F238E27FC236}">
                <a16:creationId xmlns:a16="http://schemas.microsoft.com/office/drawing/2014/main" id="{0F6E1E99-1B4D-4F15-9847-229D03E640EB}"/>
              </a:ext>
            </a:extLst>
          </p:cNvPr>
          <p:cNvSpPr>
            <a:spLocks noGrp="1"/>
          </p:cNvSpPr>
          <p:nvPr>
            <p:ph type="sldNum" sz="quarter" idx="12"/>
          </p:nvPr>
        </p:nvSpPr>
        <p:spPr/>
        <p:txBody>
          <a:bodyPr/>
          <a:lstStyle/>
          <a:p>
            <a:fld id="{59E0E74B-BC82-44BF-A0FE-CEF171C425CC}" type="slidenum">
              <a:rPr lang="zh-TW" altLang="en-US" smtClean="0"/>
              <a:t>32</a:t>
            </a:fld>
            <a:endParaRPr lang="zh-TW" altLang="en-US"/>
          </a:p>
        </p:txBody>
      </p:sp>
    </p:spTree>
    <p:extLst>
      <p:ext uri="{BB962C8B-B14F-4D97-AF65-F5344CB8AC3E}">
        <p14:creationId xmlns:p14="http://schemas.microsoft.com/office/powerpoint/2010/main" val="2127483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Co-Occurrence Matrix</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589212" y="2133600"/>
            <a:ext cx="8915400" cy="4556760"/>
          </a:xfrm>
        </p:spPr>
        <p:txBody>
          <a:bodyPr>
            <a:noAutofit/>
          </a:bodyPr>
          <a:lstStyle/>
          <a:p>
            <a:r>
              <a:rPr lang="en-US" altLang="zh-TW" sz="3200" dirty="0">
                <a:latin typeface="Times New Roman" panose="02020603050405020304" pitchFamily="18" charset="0"/>
                <a:cs typeface="Times New Roman" panose="02020603050405020304" pitchFamily="18" charset="0"/>
              </a:rPr>
              <a:t>The gray level co-occurrence can be specified in a matrix of relative frequencies </a:t>
            </a:r>
            <a:r>
              <a:rPr lang="en-US" altLang="zh-TW" sz="3200" i="1" dirty="0">
                <a:latin typeface="Times New Roman" panose="02020603050405020304" pitchFamily="18" charset="0"/>
                <a:cs typeface="Times New Roman" panose="02020603050405020304" pitchFamily="18" charset="0"/>
              </a:rPr>
              <a:t>Pij </a:t>
            </a:r>
            <a:r>
              <a:rPr lang="en-US" altLang="zh-TW" sz="3200" dirty="0">
                <a:latin typeface="Times New Roman" panose="02020603050405020304" pitchFamily="18" charset="0"/>
                <a:cs typeface="Times New Roman" panose="02020603050405020304" pitchFamily="18" charset="0"/>
              </a:rPr>
              <a:t>with which two neighboring pixels separated by distance </a:t>
            </a:r>
            <a:r>
              <a:rPr lang="en-US" altLang="zh-TW" sz="3200" i="1" dirty="0">
                <a:latin typeface="Times New Roman" panose="02020603050405020304" pitchFamily="18" charset="0"/>
                <a:cs typeface="Times New Roman" panose="02020603050405020304" pitchFamily="18" charset="0"/>
              </a:rPr>
              <a:t>d </a:t>
            </a:r>
            <a:r>
              <a:rPr lang="en-US" altLang="zh-TW" sz="3200" dirty="0">
                <a:latin typeface="Times New Roman" panose="02020603050405020304" pitchFamily="18" charset="0"/>
                <a:cs typeface="Times New Roman" panose="02020603050405020304" pitchFamily="18" charset="0"/>
              </a:rPr>
              <a:t>occur on the image, one with gray level </a:t>
            </a:r>
            <a:r>
              <a:rPr lang="en-US" altLang="zh-TW" sz="3200" i="1" dirty="0">
                <a:latin typeface="Times New Roman" panose="02020603050405020304" pitchFamily="18" charset="0"/>
                <a:cs typeface="Times New Roman" panose="02020603050405020304" pitchFamily="18" charset="0"/>
              </a:rPr>
              <a:t>i </a:t>
            </a:r>
            <a:r>
              <a:rPr lang="en-US" altLang="zh-TW" sz="3200" dirty="0">
                <a:latin typeface="Times New Roman" panose="02020603050405020304" pitchFamily="18" charset="0"/>
                <a:cs typeface="Times New Roman" panose="02020603050405020304" pitchFamily="18" charset="0"/>
              </a:rPr>
              <a:t>and the other with gray level </a:t>
            </a:r>
            <a:r>
              <a:rPr lang="en-US" altLang="zh-TW" sz="3200" i="1" dirty="0">
                <a:latin typeface="Times New Roman" panose="02020603050405020304" pitchFamily="18" charset="0"/>
                <a:cs typeface="Times New Roman" panose="02020603050405020304" pitchFamily="18" charset="0"/>
              </a:rPr>
              <a:t>j </a:t>
            </a:r>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Symmetric matrix</a:t>
            </a:r>
          </a:p>
          <a:p>
            <a:r>
              <a:rPr lang="en-US" altLang="zh-TW" sz="3200" dirty="0">
                <a:latin typeface="Times New Roman" panose="02020603050405020304" pitchFamily="18" charset="0"/>
                <a:cs typeface="Times New Roman" panose="02020603050405020304" pitchFamily="18" charset="0"/>
              </a:rPr>
              <a:t>Function of angle and distance between pixels</a:t>
            </a:r>
            <a:endParaRPr lang="en-US" altLang="zh-TW" sz="3200" i="1"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DF8AF1C8-9638-44FB-870B-C79357355D2A}"/>
              </a:ext>
            </a:extLst>
          </p:cNvPr>
          <p:cNvSpPr>
            <a:spLocks noGrp="1"/>
          </p:cNvSpPr>
          <p:nvPr>
            <p:ph type="sldNum" sz="quarter" idx="12"/>
          </p:nvPr>
        </p:nvSpPr>
        <p:spPr/>
        <p:txBody>
          <a:bodyPr/>
          <a:lstStyle/>
          <a:p>
            <a:fld id="{59E0E74B-BC82-44BF-A0FE-CEF171C425CC}" type="slidenum">
              <a:rPr lang="zh-TW" altLang="en-US" smtClean="0"/>
              <a:t>33</a:t>
            </a:fld>
            <a:endParaRPr lang="zh-TW" altLang="en-US"/>
          </a:p>
        </p:txBody>
      </p:sp>
    </p:spTree>
    <p:extLst>
      <p:ext uri="{BB962C8B-B14F-4D97-AF65-F5344CB8AC3E}">
        <p14:creationId xmlns:p14="http://schemas.microsoft.com/office/powerpoint/2010/main" val="1348969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Co-Occurrence Matrix</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文字方塊 6"/>
              <p:cNvSpPr txBox="1"/>
              <p:nvPr/>
            </p:nvSpPr>
            <p:spPr>
              <a:xfrm>
                <a:off x="2521291" y="3529521"/>
                <a:ext cx="6450933" cy="3540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𝑅</m:t>
                          </m:r>
                        </m:e>
                        <m:sub>
                          <m:r>
                            <a:rPr lang="en-US" altLang="zh-TW" sz="2000" i="1">
                              <a:latin typeface="Cambria Math" panose="02040503050406030204" pitchFamily="18" charset="0"/>
                            </a:rPr>
                            <m:t>𝐻</m:t>
                          </m:r>
                        </m:sub>
                      </m:sSub>
                      <m:r>
                        <a:rPr lang="en-US" altLang="zh-TW" sz="2000" i="1">
                          <a:latin typeface="Cambria Math" panose="02040503050406030204" pitchFamily="18" charset="0"/>
                        </a:rPr>
                        <m:t>=</m:t>
                      </m:r>
                      <m:d>
                        <m:dPr>
                          <m:begChr m:val="{"/>
                          <m:endChr m:val="|"/>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𝑘</m:t>
                                  </m:r>
                                  <m:r>
                                    <a:rPr lang="en-US" altLang="zh-TW" sz="2000" i="1">
                                      <a:latin typeface="Cambria Math" panose="02040503050406030204" pitchFamily="18" charset="0"/>
                                    </a:rPr>
                                    <m:t>,</m:t>
                                  </m:r>
                                  <m:r>
                                    <a:rPr lang="en-US" altLang="zh-TW" sz="2000" i="1">
                                      <a:latin typeface="Cambria Math" panose="02040503050406030204" pitchFamily="18" charset="0"/>
                                    </a:rPr>
                                    <m:t>𝑙</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𝑚</m:t>
                                  </m:r>
                                  <m:r>
                                    <a:rPr lang="en-US" altLang="zh-TW" sz="2000" i="1">
                                      <a:latin typeface="Cambria Math" panose="02040503050406030204" pitchFamily="18" charset="0"/>
                                    </a:rPr>
                                    <m:t>,</m:t>
                                  </m:r>
                                  <m:r>
                                    <a:rPr lang="en-US" altLang="zh-TW" sz="2000" i="1">
                                      <a:latin typeface="Cambria Math" panose="02040503050406030204" pitchFamily="18" charset="0"/>
                                    </a:rPr>
                                    <m:t>𝑛</m:t>
                                  </m:r>
                                </m:e>
                              </m:d>
                            </m:e>
                          </m:d>
                          <m:r>
                            <a:rPr lang="en-US" altLang="zh-TW" sz="2000" i="1">
                              <a:latin typeface="Cambria Math" panose="02040503050406030204" pitchFamily="18" charset="0"/>
                              <a:ea typeface="Cambria Math" panose="02040503050406030204" pitchFamily="18" charset="0"/>
                            </a:rPr>
                            <m:t>∈</m:t>
                          </m:r>
                          <m:d>
                            <m:dPr>
                              <m:ctrlPr>
                                <a:rPr lang="en-US" altLang="zh-TW" sz="2000" i="1">
                                  <a:latin typeface="Cambria Math" panose="02040503050406030204" pitchFamily="18" charset="0"/>
                                  <a:ea typeface="Cambria Math" panose="02040503050406030204" pitchFamily="18" charset="0"/>
                                </a:rPr>
                              </m:ctrlPr>
                            </m:dPr>
                            <m:e>
                              <m:sSub>
                                <m:sSubPr>
                                  <m:ctrlPr>
                                    <a:rPr lang="en-US" altLang="zh-TW" sz="2000" i="1">
                                      <a:latin typeface="Cambria Math" panose="02040503050406030204" pitchFamily="18" charset="0"/>
                                      <a:ea typeface="Cambria Math" panose="02040503050406030204" pitchFamily="18" charset="0"/>
                                    </a:rPr>
                                  </m:ctrlPr>
                                </m:sSubPr>
                                <m:e>
                                  <m:r>
                                    <a:rPr lang="en-US" altLang="zh-TW" sz="2000" i="1">
                                      <a:latin typeface="Cambria Math" panose="02040503050406030204" pitchFamily="18" charset="0"/>
                                      <a:ea typeface="Cambria Math" panose="02040503050406030204" pitchFamily="18" charset="0"/>
                                    </a:rPr>
                                    <m:t>𝐿</m:t>
                                  </m:r>
                                </m:e>
                                <m:sub>
                                  <m:r>
                                    <a:rPr lang="en-US" altLang="zh-TW" sz="2000" i="1">
                                      <a:latin typeface="Cambria Math" panose="02040503050406030204" pitchFamily="18" charset="0"/>
                                      <a:ea typeface="Cambria Math" panose="02040503050406030204" pitchFamily="18" charset="0"/>
                                    </a:rPr>
                                    <m:t>𝑦</m:t>
                                  </m:r>
                                </m:sub>
                              </m:sSub>
                              <m:r>
                                <a:rPr lang="en-US" altLang="zh-TW" sz="2000" i="1">
                                  <a:latin typeface="Cambria Math" panose="02040503050406030204" pitchFamily="18" charset="0"/>
                                  <a:ea typeface="Cambria Math" panose="02040503050406030204" pitchFamily="18" charset="0"/>
                                </a:rPr>
                                <m:t>×</m:t>
                              </m:r>
                              <m:sSub>
                                <m:sSubPr>
                                  <m:ctrlPr>
                                    <a:rPr lang="en-US" altLang="zh-TW" sz="2000" i="1">
                                      <a:latin typeface="Cambria Math" panose="02040503050406030204" pitchFamily="18" charset="0"/>
                                      <a:ea typeface="Cambria Math" panose="02040503050406030204" pitchFamily="18" charset="0"/>
                                    </a:rPr>
                                  </m:ctrlPr>
                                </m:sSubPr>
                                <m:e>
                                  <m:r>
                                    <a:rPr lang="en-US" altLang="zh-TW" sz="2000" i="1">
                                      <a:latin typeface="Cambria Math" panose="02040503050406030204" pitchFamily="18" charset="0"/>
                                      <a:ea typeface="Cambria Math" panose="02040503050406030204" pitchFamily="18" charset="0"/>
                                    </a:rPr>
                                    <m:t>𝐿</m:t>
                                  </m:r>
                                </m:e>
                                <m:sub>
                                  <m:r>
                                    <a:rPr lang="en-US" altLang="zh-TW" sz="2000" i="1">
                                      <a:latin typeface="Cambria Math" panose="02040503050406030204" pitchFamily="18" charset="0"/>
                                      <a:ea typeface="Cambria Math" panose="02040503050406030204" pitchFamily="18" charset="0"/>
                                    </a:rPr>
                                    <m:t>𝑥</m:t>
                                  </m:r>
                                </m:sub>
                              </m:sSub>
                            </m:e>
                          </m:d>
                          <m:r>
                            <a:rPr lang="en-US" altLang="zh-TW" sz="2000" i="1">
                              <a:latin typeface="Cambria Math" panose="02040503050406030204" pitchFamily="18" charset="0"/>
                              <a:ea typeface="Cambria Math" panose="02040503050406030204" pitchFamily="18" charset="0"/>
                            </a:rPr>
                            <m:t> </m:t>
                          </m:r>
                        </m:e>
                      </m:d>
                      <m:r>
                        <a:rPr lang="en-US" altLang="zh-TW" sz="2000" i="1">
                          <a:latin typeface="Cambria Math" panose="02040503050406030204" pitchFamily="18" charset="0"/>
                          <a:ea typeface="Cambria Math" panose="02040503050406030204" pitchFamily="18" charset="0"/>
                        </a:rPr>
                        <m:t> </m:t>
                      </m:r>
                      <m:r>
                        <a:rPr lang="en-US" altLang="zh-TW" sz="2000" i="1">
                          <a:latin typeface="Cambria Math" panose="02040503050406030204" pitchFamily="18" charset="0"/>
                          <a:ea typeface="Cambria Math" panose="02040503050406030204" pitchFamily="18" charset="0"/>
                        </a:rPr>
                        <m:t>𝑘</m:t>
                      </m:r>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𝑚</m:t>
                      </m:r>
                      <m:r>
                        <a:rPr lang="en-US" altLang="zh-TW" sz="2000" i="1">
                          <a:latin typeface="Cambria Math" panose="02040503050406030204" pitchFamily="18" charset="0"/>
                          <a:ea typeface="Cambria Math" panose="02040503050406030204" pitchFamily="18" charset="0"/>
                        </a:rPr>
                        <m:t>=0,</m:t>
                      </m:r>
                      <m:d>
                        <m:dPr>
                          <m:begChr m:val="|"/>
                          <m:endChr m:val="|"/>
                          <m:ctrlPr>
                            <a:rPr lang="en-US" altLang="zh-TW" sz="2000" i="1">
                              <a:latin typeface="Cambria Math" panose="02040503050406030204" pitchFamily="18" charset="0"/>
                              <a:ea typeface="Cambria Math" panose="02040503050406030204" pitchFamily="18" charset="0"/>
                            </a:rPr>
                          </m:ctrlPr>
                        </m:dPr>
                        <m:e>
                          <m:r>
                            <a:rPr lang="en-US" altLang="zh-TW" sz="2000" i="1">
                              <a:latin typeface="Cambria Math" panose="02040503050406030204" pitchFamily="18" charset="0"/>
                              <a:ea typeface="Cambria Math" panose="02040503050406030204" pitchFamily="18" charset="0"/>
                            </a:rPr>
                            <m:t>𝑙</m:t>
                          </m:r>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𝑛</m:t>
                          </m:r>
                        </m:e>
                      </m:d>
                      <m:r>
                        <a:rPr lang="en-US" altLang="zh-TW" sz="2000" i="1">
                          <a:latin typeface="Cambria Math" panose="02040503050406030204" pitchFamily="18" charset="0"/>
                          <a:ea typeface="Cambria Math" panose="02040503050406030204" pitchFamily="18" charset="0"/>
                        </a:rPr>
                        <m:t>=1</m:t>
                      </m:r>
                      <m:r>
                        <a:rPr lang="en-US" altLang="zh-TW" sz="2000" i="1">
                          <a:latin typeface="Cambria Math" panose="02040503050406030204" pitchFamily="18" charset="0"/>
                        </a:rPr>
                        <m:t>}</m:t>
                      </m:r>
                    </m:oMath>
                  </m:oMathPara>
                </a14:m>
                <a:endParaRPr lang="zh-TW" altLang="en-US" sz="20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2521291" y="3529521"/>
                <a:ext cx="6450933" cy="354071"/>
              </a:xfrm>
              <a:prstGeom prst="rect">
                <a:avLst/>
              </a:prstGeom>
              <a:blipFill>
                <a:blip r:embed="rId3"/>
                <a:stretch>
                  <a:fillRect l="-473" r="-945" b="-2413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2415936" y="3968181"/>
                <a:ext cx="7496332" cy="208441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000" i="1">
                          <a:latin typeface="Cambria Math" panose="02040503050406030204" pitchFamily="18" charset="0"/>
                        </a:rPr>
                        <m:t>={ </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1,1</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1,2</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1,2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1,1</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1,2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1,3</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1,3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1,2</m:t>
                              </m:r>
                            </m:e>
                          </m:d>
                        </m:e>
                      </m:d>
                      <m:r>
                        <a:rPr lang="en-US" altLang="zh-TW" sz="2000" i="1">
                          <a:latin typeface="Cambria Math" panose="02040503050406030204" pitchFamily="18" charset="0"/>
                        </a:rPr>
                        <m:t>,</m:t>
                      </m:r>
                    </m:oMath>
                  </m:oMathPara>
                </a14:m>
                <a:endParaRPr lang="en-US" altLang="zh-TW" sz="2000" i="1" dirty="0">
                  <a:latin typeface="Cambria Math" panose="02040503050406030204" pitchFamily="18" charset="0"/>
                </a:endParaRPr>
              </a:p>
              <a:p>
                <a:r>
                  <a:rPr lang="en-US" altLang="zh-TW" sz="2000" dirty="0"/>
                  <a:t>                 </a:t>
                </a:r>
                <a14:m>
                  <m:oMath xmlns:m="http://schemas.openxmlformats.org/officeDocument/2006/math">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1,3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1,4</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1,4</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1,3</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2,1</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2,2</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2,2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2,1</m:t>
                            </m:r>
                          </m:e>
                        </m:d>
                      </m:e>
                    </m:d>
                    <m:r>
                      <a:rPr lang="en-US" altLang="zh-TW" sz="2000" i="1">
                        <a:latin typeface="Cambria Math" panose="02040503050406030204" pitchFamily="18" charset="0"/>
                      </a:rPr>
                      <m:t>,</m:t>
                    </m:r>
                  </m:oMath>
                </a14:m>
                <a:endParaRPr lang="en-US" altLang="zh-TW" sz="2000" i="1" dirty="0">
                  <a:latin typeface="Cambria Math" panose="02040503050406030204" pitchFamily="18" charset="0"/>
                </a:endParaRPr>
              </a:p>
              <a:p>
                <a:r>
                  <a:rPr lang="en-US" altLang="zh-TW" sz="2000" dirty="0"/>
                  <a:t>                 </a:t>
                </a:r>
                <a14:m>
                  <m:oMath xmlns:m="http://schemas.openxmlformats.org/officeDocument/2006/math">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2,2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2,3</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2,3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2,2</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2,3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2,4</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2,4</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2,3</m:t>
                            </m:r>
                          </m:e>
                        </m:d>
                      </m:e>
                    </m:d>
                    <m:r>
                      <a:rPr lang="en-US" altLang="zh-TW" sz="2000" i="1">
                        <a:latin typeface="Cambria Math" panose="02040503050406030204" pitchFamily="18" charset="0"/>
                      </a:rPr>
                      <m:t>,</m:t>
                    </m:r>
                  </m:oMath>
                </a14:m>
                <a:endParaRPr lang="en-US" altLang="zh-TW" sz="2000" i="1" dirty="0">
                  <a:latin typeface="Cambria Math" panose="02040503050406030204" pitchFamily="18" charset="0"/>
                </a:endParaRPr>
              </a:p>
              <a:p>
                <a:r>
                  <a:rPr lang="en-US" altLang="zh-TW" sz="2000" dirty="0"/>
                  <a:t>                 </a:t>
                </a:r>
                <a14:m>
                  <m:oMath xmlns:m="http://schemas.openxmlformats.org/officeDocument/2006/math">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3,1</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3,2</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3,2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3,1</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3,2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3,3</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3,3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3,2</m:t>
                            </m:r>
                          </m:e>
                        </m:d>
                      </m:e>
                    </m:d>
                    <m:r>
                      <a:rPr lang="en-US" altLang="zh-TW" sz="2000" i="1">
                        <a:latin typeface="Cambria Math" panose="02040503050406030204" pitchFamily="18" charset="0"/>
                      </a:rPr>
                      <m:t>,</m:t>
                    </m:r>
                  </m:oMath>
                </a14:m>
                <a:endParaRPr lang="en-US" altLang="zh-TW" sz="2000" i="1" dirty="0">
                  <a:latin typeface="Cambria Math" panose="02040503050406030204" pitchFamily="18" charset="0"/>
                </a:endParaRPr>
              </a:p>
              <a:p>
                <a:r>
                  <a:rPr lang="en-US" altLang="zh-TW" sz="2000" dirty="0"/>
                  <a:t>                 </a:t>
                </a:r>
                <a14:m>
                  <m:oMath xmlns:m="http://schemas.openxmlformats.org/officeDocument/2006/math">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3,3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3,4</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3,4</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3,3</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4,1</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4,2</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4,2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4,1</m:t>
                            </m:r>
                          </m:e>
                        </m:d>
                      </m:e>
                    </m:d>
                    <m:r>
                      <a:rPr lang="en-US" altLang="zh-TW" sz="2000" i="1">
                        <a:latin typeface="Cambria Math" panose="02040503050406030204" pitchFamily="18" charset="0"/>
                      </a:rPr>
                      <m:t>,</m:t>
                    </m:r>
                  </m:oMath>
                </a14:m>
                <a:endParaRPr lang="en-US" altLang="zh-TW" sz="2000" i="1" dirty="0">
                  <a:latin typeface="Cambria Math" panose="02040503050406030204" pitchFamily="18" charset="0"/>
                </a:endParaRPr>
              </a:p>
              <a:p>
                <a:r>
                  <a:rPr lang="en-US" altLang="zh-TW" sz="2000" dirty="0"/>
                  <a:t>                 </a:t>
                </a:r>
                <a14:m>
                  <m:oMath xmlns:m="http://schemas.openxmlformats.org/officeDocument/2006/math">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4,2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4,3</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4,3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4,2</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4,3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4,4</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4,4</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4,3</m:t>
                            </m:r>
                          </m:e>
                        </m:d>
                      </m:e>
                    </m:d>
                    <m:r>
                      <a:rPr lang="en-US" altLang="zh-TW" sz="2000" i="1">
                        <a:latin typeface="Cambria Math" panose="02040503050406030204" pitchFamily="18" charset="0"/>
                      </a:rPr>
                      <m:t> }</m:t>
                    </m:r>
                  </m:oMath>
                </a14:m>
                <a:endParaRPr lang="zh-TW" altLang="en-US" sz="20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2415936" y="3968181"/>
                <a:ext cx="7496332" cy="2084417"/>
              </a:xfrm>
              <a:prstGeom prst="rect">
                <a:avLst/>
              </a:prstGeom>
              <a:blipFill>
                <a:blip r:embed="rId4"/>
                <a:stretch>
                  <a:fillRect b="-3509"/>
                </a:stretch>
              </a:blipFill>
            </p:spPr>
            <p:txBody>
              <a:bodyPr/>
              <a:lstStyle/>
              <a:p>
                <a:r>
                  <a:rPr lang="zh-TW" altLang="en-US">
                    <a:noFill/>
                  </a:rPr>
                  <a:t> </a:t>
                </a:r>
              </a:p>
            </p:txBody>
          </p:sp>
        </mc:Fallback>
      </mc:AlternateContent>
      <p:sp>
        <p:nvSpPr>
          <p:cNvPr id="3" name="文字方塊 2"/>
          <p:cNvSpPr txBox="1"/>
          <p:nvPr/>
        </p:nvSpPr>
        <p:spPr>
          <a:xfrm>
            <a:off x="2415936" y="6137187"/>
            <a:ext cx="7233968" cy="369332"/>
          </a:xfrm>
          <a:prstGeom prst="rect">
            <a:avLst/>
          </a:prstGeom>
          <a:noFill/>
        </p:spPr>
        <p:txBody>
          <a:bodyPr wrap="none" rtlCol="0">
            <a:spAutoFit/>
          </a:bodyPr>
          <a:lstStyle/>
          <a:p>
            <a:r>
              <a:rPr lang="en-US" altLang="zh-TW" dirty="0"/>
              <a:t>The set of all distance-1 horizontal neighbor resolution cells on a 4x4 image.</a:t>
            </a:r>
            <a:endParaRPr lang="zh-TW" altLang="en-US" dirty="0"/>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3527FC2A-797C-4E9F-B9AD-996237AB7AC9}"/>
                  </a:ext>
                </a:extLst>
              </p:cNvPr>
              <p:cNvSpPr txBox="1"/>
              <p:nvPr/>
            </p:nvSpPr>
            <p:spPr>
              <a:xfrm>
                <a:off x="6808678" y="1913534"/>
                <a:ext cx="1687513" cy="1776255"/>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 D=1</a:t>
                </a:r>
              </a:p>
              <a:p>
                <a:r>
                  <a:rPr lang="en-US" altLang="zh-TW" dirty="0">
                    <a:latin typeface="Times New Roman" panose="02020603050405020304" pitchFamily="18" charset="0"/>
                    <a:cs typeface="Times New Roman" panose="02020603050405020304" pitchFamily="18" charset="0"/>
                  </a:rPr>
                  <a:t> Angle = 0</a:t>
                </a:r>
                <a14:m>
                  <m:oMath xmlns:m="http://schemas.openxmlformats.org/officeDocument/2006/math">
                    <m:r>
                      <a:rPr lang="en-US" altLang="zh-TW" i="1" dirty="0">
                        <a:latin typeface="Cambria Math" panose="02040503050406030204" pitchFamily="18" charset="0"/>
                      </a:rPr>
                      <m:t>°</m:t>
                    </m:r>
                  </m:oMath>
                </a14:m>
                <a:endParaRPr lang="en-US" altLang="zh-TW" dirty="0">
                  <a:latin typeface="Times New Roman" panose="02020603050405020304" pitchFamily="18" charset="0"/>
                  <a:cs typeface="Times New Roman" panose="02020603050405020304" pitchFamily="18" charset="0"/>
                </a:endParaRPr>
              </a:p>
              <a:p>
                <a:endParaRPr lang="en-US" altLang="zh-TW"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𝑥</m:t>
                          </m:r>
                        </m:sub>
                      </m:sSub>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1,2,3,4</m:t>
                          </m:r>
                        </m:e>
                      </m:d>
                    </m:oMath>
                  </m:oMathPara>
                </a14:m>
                <a:endParaRPr lang="en-US" altLang="zh-TW"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𝑦</m:t>
                          </m:r>
                        </m:sub>
                      </m:sSub>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1,2,3,4</m:t>
                          </m:r>
                        </m:e>
                      </m:d>
                    </m:oMath>
                  </m:oMathPara>
                </a14:m>
                <a:endParaRPr lang="zh-TW" altLang="en-US" dirty="0">
                  <a:latin typeface="Times New Roman" panose="02020603050405020304" pitchFamily="18" charset="0"/>
                  <a:cs typeface="Times New Roman" panose="02020603050405020304" pitchFamily="18" charset="0"/>
                </a:endParaRPr>
              </a:p>
              <a:p>
                <a:endParaRPr lang="zh-TW" altLang="en-US" dirty="0">
                  <a:latin typeface="Times New Roman" panose="02020603050405020304" pitchFamily="18" charset="0"/>
                  <a:cs typeface="Times New Roman" panose="02020603050405020304" pitchFamily="18" charset="0"/>
                </a:endParaRPr>
              </a:p>
            </p:txBody>
          </p:sp>
        </mc:Choice>
        <mc:Fallback xmlns="">
          <p:sp>
            <p:nvSpPr>
              <p:cNvPr id="9" name="文字方塊 8">
                <a:extLst>
                  <a:ext uri="{FF2B5EF4-FFF2-40B4-BE49-F238E27FC236}">
                    <a16:creationId xmlns:a16="http://schemas.microsoft.com/office/drawing/2014/main" id="{3527FC2A-797C-4E9F-B9AD-996237AB7AC9}"/>
                  </a:ext>
                </a:extLst>
              </p:cNvPr>
              <p:cNvSpPr txBox="1">
                <a:spLocks noRot="1" noChangeAspect="1" noMove="1" noResize="1" noEditPoints="1" noAdjustHandles="1" noChangeArrowheads="1" noChangeShapeType="1" noTextEdit="1"/>
              </p:cNvSpPr>
              <p:nvPr/>
            </p:nvSpPr>
            <p:spPr>
              <a:xfrm>
                <a:off x="6808678" y="1913534"/>
                <a:ext cx="1687513" cy="1776255"/>
              </a:xfrm>
              <a:prstGeom prst="rect">
                <a:avLst/>
              </a:prstGeom>
              <a:blipFill>
                <a:blip r:embed="rId5"/>
                <a:stretch>
                  <a:fillRect l="-722" t="-2062"/>
                </a:stretch>
              </a:blipFill>
            </p:spPr>
            <p:txBody>
              <a:bodyPr/>
              <a:lstStyle/>
              <a:p>
                <a:r>
                  <a:rPr lang="zh-TW" altLang="en-US">
                    <a:noFill/>
                  </a:rPr>
                  <a:t> </a:t>
                </a:r>
              </a:p>
            </p:txBody>
          </p:sp>
        </mc:Fallback>
      </mc:AlternateContent>
      <p:graphicFrame>
        <p:nvGraphicFramePr>
          <p:cNvPr id="17" name="內容版面配置區 4">
            <a:extLst>
              <a:ext uri="{FF2B5EF4-FFF2-40B4-BE49-F238E27FC236}">
                <a16:creationId xmlns:a16="http://schemas.microsoft.com/office/drawing/2014/main" id="{E377CAE8-BA67-5865-26B8-BB8462FB666B}"/>
              </a:ext>
            </a:extLst>
          </p:cNvPr>
          <p:cNvGraphicFramePr>
            <a:graphicFrameLocks/>
          </p:cNvGraphicFramePr>
          <p:nvPr>
            <p:extLst>
              <p:ext uri="{D42A27DB-BD31-4B8C-83A1-F6EECF244321}">
                <p14:modId xmlns:p14="http://schemas.microsoft.com/office/powerpoint/2010/main" val="3462668152"/>
              </p:ext>
            </p:extLst>
          </p:nvPr>
        </p:nvGraphicFramePr>
        <p:xfrm>
          <a:off x="3181364" y="1866337"/>
          <a:ext cx="2776704" cy="1483360"/>
        </p:xfrm>
        <a:graphic>
          <a:graphicData uri="http://schemas.openxmlformats.org/drawingml/2006/table">
            <a:tbl>
              <a:tblPr firstRow="1" bandRow="1">
                <a:tableStyleId>{5940675A-B579-460E-94D1-54222C63F5DA}</a:tableStyleId>
              </a:tblPr>
              <a:tblGrid>
                <a:gridCol w="694176">
                  <a:extLst>
                    <a:ext uri="{9D8B030D-6E8A-4147-A177-3AD203B41FA5}">
                      <a16:colId xmlns:a16="http://schemas.microsoft.com/office/drawing/2014/main" val="20000"/>
                    </a:ext>
                  </a:extLst>
                </a:gridCol>
                <a:gridCol w="694176">
                  <a:extLst>
                    <a:ext uri="{9D8B030D-6E8A-4147-A177-3AD203B41FA5}">
                      <a16:colId xmlns:a16="http://schemas.microsoft.com/office/drawing/2014/main" val="20001"/>
                    </a:ext>
                  </a:extLst>
                </a:gridCol>
                <a:gridCol w="694176">
                  <a:extLst>
                    <a:ext uri="{9D8B030D-6E8A-4147-A177-3AD203B41FA5}">
                      <a16:colId xmlns:a16="http://schemas.microsoft.com/office/drawing/2014/main" val="20002"/>
                    </a:ext>
                  </a:extLst>
                </a:gridCol>
                <a:gridCol w="694176">
                  <a:extLst>
                    <a:ext uri="{9D8B030D-6E8A-4147-A177-3AD203B41FA5}">
                      <a16:colId xmlns:a16="http://schemas.microsoft.com/office/drawing/2014/main" val="20003"/>
                    </a:ext>
                  </a:extLst>
                </a:gridCol>
              </a:tblGrid>
              <a:tr h="370840">
                <a:tc>
                  <a:txBody>
                    <a:bodyPr/>
                    <a:lstStyle/>
                    <a:p>
                      <a:pPr algn="ctr"/>
                      <a:r>
                        <a:rPr lang="en-US" altLang="zh-TW" dirty="0">
                          <a:latin typeface="Times New Roman" panose="02020603050405020304" pitchFamily="18" charset="0"/>
                          <a:cs typeface="Times New Roman" panose="02020603050405020304" pitchFamily="18" charset="0"/>
                        </a:rPr>
                        <a:t>(1,1)</a:t>
                      </a:r>
                      <a:endParaRPr lang="zh-TW"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TW" dirty="0">
                          <a:latin typeface="Times New Roman" panose="02020603050405020304" pitchFamily="18" charset="0"/>
                          <a:cs typeface="Times New Roman" panose="02020603050405020304" pitchFamily="18" charset="0"/>
                        </a:rPr>
                        <a:t>(1,2)</a:t>
                      </a:r>
                      <a:endParaRPr lang="zh-TW"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TW" dirty="0">
                          <a:latin typeface="Times New Roman" panose="02020603050405020304" pitchFamily="18" charset="0"/>
                          <a:cs typeface="Times New Roman" panose="02020603050405020304" pitchFamily="18" charset="0"/>
                        </a:rPr>
                        <a:t>(1,3)</a:t>
                      </a:r>
                      <a:endParaRPr lang="zh-TW"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TW" dirty="0">
                          <a:latin typeface="Times New Roman" panose="02020603050405020304" pitchFamily="18" charset="0"/>
                          <a:cs typeface="Times New Roman" panose="02020603050405020304" pitchFamily="18" charset="0"/>
                        </a:rPr>
                        <a:t>(1,4)</a:t>
                      </a:r>
                      <a:endParaRPr lang="zh-TW"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algn="ctr"/>
                      <a:r>
                        <a:rPr lang="en-US" altLang="zh-TW" dirty="0">
                          <a:latin typeface="Times New Roman" panose="02020603050405020304" pitchFamily="18" charset="0"/>
                          <a:cs typeface="Times New Roman" panose="02020603050405020304" pitchFamily="18" charset="0"/>
                        </a:rPr>
                        <a:t>(2,1)</a:t>
                      </a:r>
                      <a:endParaRPr lang="zh-TW"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TW" dirty="0">
                          <a:latin typeface="Times New Roman" panose="02020603050405020304" pitchFamily="18" charset="0"/>
                          <a:cs typeface="Times New Roman" panose="02020603050405020304" pitchFamily="18" charset="0"/>
                        </a:rPr>
                        <a:t>(2,2)</a:t>
                      </a:r>
                      <a:endParaRPr lang="zh-TW"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TW" dirty="0">
                          <a:latin typeface="Times New Roman" panose="02020603050405020304" pitchFamily="18" charset="0"/>
                          <a:cs typeface="Times New Roman" panose="02020603050405020304" pitchFamily="18" charset="0"/>
                        </a:rPr>
                        <a:t>(2,3)</a:t>
                      </a:r>
                      <a:endParaRPr lang="zh-TW"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TW" dirty="0">
                          <a:latin typeface="Times New Roman" panose="02020603050405020304" pitchFamily="18" charset="0"/>
                          <a:cs typeface="Times New Roman" panose="02020603050405020304" pitchFamily="18" charset="0"/>
                        </a:rPr>
                        <a:t>(2,4)</a:t>
                      </a:r>
                      <a:endParaRPr lang="zh-TW"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pPr algn="ctr"/>
                      <a:r>
                        <a:rPr lang="en-US" altLang="zh-TW" dirty="0">
                          <a:latin typeface="Times New Roman" panose="02020603050405020304" pitchFamily="18" charset="0"/>
                          <a:cs typeface="Times New Roman" panose="02020603050405020304" pitchFamily="18" charset="0"/>
                        </a:rPr>
                        <a:t>(3,1)</a:t>
                      </a:r>
                      <a:endParaRPr lang="zh-TW"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TW" dirty="0">
                          <a:latin typeface="Times New Roman" panose="02020603050405020304" pitchFamily="18" charset="0"/>
                          <a:cs typeface="Times New Roman" panose="02020603050405020304" pitchFamily="18" charset="0"/>
                        </a:rPr>
                        <a:t>(3,2)</a:t>
                      </a:r>
                      <a:endParaRPr lang="zh-TW"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TW" dirty="0">
                          <a:latin typeface="Times New Roman" panose="02020603050405020304" pitchFamily="18" charset="0"/>
                          <a:cs typeface="Times New Roman" panose="02020603050405020304" pitchFamily="18" charset="0"/>
                        </a:rPr>
                        <a:t>(3,3)</a:t>
                      </a:r>
                      <a:endParaRPr lang="zh-TW"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TW" dirty="0">
                          <a:latin typeface="Times New Roman" panose="02020603050405020304" pitchFamily="18" charset="0"/>
                          <a:cs typeface="Times New Roman" panose="02020603050405020304" pitchFamily="18" charset="0"/>
                        </a:rPr>
                        <a:t>(3,4)</a:t>
                      </a:r>
                      <a:endParaRPr lang="zh-TW"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pPr algn="ctr"/>
                      <a:r>
                        <a:rPr lang="en-US" altLang="zh-TW" dirty="0">
                          <a:latin typeface="Times New Roman" panose="02020603050405020304" pitchFamily="18" charset="0"/>
                          <a:cs typeface="Times New Roman" panose="02020603050405020304" pitchFamily="18" charset="0"/>
                        </a:rPr>
                        <a:t>(4,1)</a:t>
                      </a:r>
                      <a:endParaRPr lang="zh-TW"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TW" dirty="0">
                          <a:latin typeface="Times New Roman" panose="02020603050405020304" pitchFamily="18" charset="0"/>
                          <a:cs typeface="Times New Roman" panose="02020603050405020304" pitchFamily="18" charset="0"/>
                        </a:rPr>
                        <a:t>(4,2)</a:t>
                      </a:r>
                      <a:endParaRPr lang="zh-TW"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TW" dirty="0">
                          <a:latin typeface="Times New Roman" panose="02020603050405020304" pitchFamily="18" charset="0"/>
                          <a:cs typeface="Times New Roman" panose="02020603050405020304" pitchFamily="18" charset="0"/>
                        </a:rPr>
                        <a:t>(4,3)</a:t>
                      </a:r>
                      <a:endParaRPr lang="zh-TW"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TW" dirty="0">
                          <a:latin typeface="Times New Roman" panose="02020603050405020304" pitchFamily="18" charset="0"/>
                          <a:cs typeface="Times New Roman" panose="02020603050405020304" pitchFamily="18" charset="0"/>
                        </a:rPr>
                        <a:t>(4,4)</a:t>
                      </a:r>
                      <a:endParaRPr lang="zh-TW"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sp>
        <p:nvSpPr>
          <p:cNvPr id="4" name="投影片編號版面配置區 3">
            <a:extLst>
              <a:ext uri="{FF2B5EF4-FFF2-40B4-BE49-F238E27FC236}">
                <a16:creationId xmlns:a16="http://schemas.microsoft.com/office/drawing/2014/main" id="{7203849C-E489-4491-BF17-4E65F7F4FB48}"/>
              </a:ext>
            </a:extLst>
          </p:cNvPr>
          <p:cNvSpPr>
            <a:spLocks noGrp="1"/>
          </p:cNvSpPr>
          <p:nvPr>
            <p:ph type="sldNum" sz="quarter" idx="12"/>
          </p:nvPr>
        </p:nvSpPr>
        <p:spPr/>
        <p:txBody>
          <a:bodyPr/>
          <a:lstStyle/>
          <a:p>
            <a:fld id="{59E0E74B-BC82-44BF-A0FE-CEF171C425CC}" type="slidenum">
              <a:rPr lang="zh-TW" altLang="en-US" smtClean="0"/>
              <a:t>34</a:t>
            </a:fld>
            <a:endParaRPr lang="zh-TW" altLang="en-US"/>
          </a:p>
        </p:txBody>
      </p:sp>
    </p:spTree>
    <p:extLst>
      <p:ext uri="{BB962C8B-B14F-4D97-AF65-F5344CB8AC3E}">
        <p14:creationId xmlns:p14="http://schemas.microsoft.com/office/powerpoint/2010/main" val="389022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Co-Occurrence Matrix</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589212" y="3489960"/>
                <a:ext cx="8915400" cy="3307080"/>
              </a:xfrm>
            </p:spPr>
            <p:txBody>
              <a:bodyPr>
                <a:normAutofit/>
              </a:bodyPr>
              <a:lstStyle/>
              <a:p>
                <a:r>
                  <a:rPr lang="en-US" altLang="zh-TW" sz="3200" dirty="0">
                    <a:latin typeface="Times New Roman" panose="02020603050405020304" pitchFamily="18" charset="0"/>
                    <a:cs typeface="Times New Roman" panose="02020603050405020304" pitchFamily="18" charset="0"/>
                  </a:rPr>
                  <a:t>Probability of horizontal, </a:t>
                </a:r>
                <a:r>
                  <a:rPr lang="en-US" altLang="zh-TW" sz="3200" i="1" dirty="0">
                    <a:latin typeface="Times New Roman" panose="02020603050405020304" pitchFamily="18" charset="0"/>
                    <a:cs typeface="Times New Roman" panose="02020603050405020304" pitchFamily="18" charset="0"/>
                  </a:rPr>
                  <a:t>d</a:t>
                </a:r>
                <a:r>
                  <a:rPr lang="en-US" altLang="zh-TW" sz="3200" dirty="0">
                    <a:latin typeface="Times New Roman" panose="02020603050405020304" pitchFamily="18" charset="0"/>
                    <a:cs typeface="Times New Roman" panose="02020603050405020304" pitchFamily="18" charset="0"/>
                  </a:rPr>
                  <a:t> pixels apart pixels</a:t>
                </a:r>
              </a:p>
              <a:p>
                <a:pPr marL="0" indent="0">
                  <a:buNone/>
                </a:pPr>
                <a:endParaRPr lang="en-US" altLang="zh-TW" sz="1800" dirty="0"/>
              </a:p>
              <a:p>
                <a:pPr>
                  <a:buFont typeface="Wingdings" panose="05000000000000000000" pitchFamily="2" charset="2"/>
                  <a:buNone/>
                </a:pPr>
                <a14:m>
                  <m:oMathPara xmlns:m="http://schemas.openxmlformats.org/officeDocument/2006/math">
                    <m:oMathParaPr>
                      <m:jc m:val="left"/>
                    </m:oMathParaPr>
                    <m:oMath xmlns:m="http://schemas.openxmlformats.org/officeDocument/2006/math">
                      <m:r>
                        <a:rPr lang="en-US" altLang="zh-TW" sz="1800" i="1" dirty="0">
                          <a:latin typeface="Cambria Math" panose="02040503050406030204" pitchFamily="18" charset="0"/>
                        </a:rPr>
                        <m:t>𝑃</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0°)=#</m:t>
                      </m:r>
                      <m:d>
                        <m:dPr>
                          <m:begChr m:val="{"/>
                          <m:endChr m:val="|"/>
                          <m:ctrlPr>
                            <a:rPr lang="en-US" altLang="zh-TW" sz="1800" i="1" dirty="0">
                              <a:latin typeface="Cambria Math" panose="02040503050406030204" pitchFamily="18" charset="0"/>
                            </a:rPr>
                          </m:ctrlPr>
                        </m:dPr>
                        <m:e>
                          <m:d>
                            <m:dPr>
                              <m:begChr m:val="["/>
                              <m:endChr m:val="]"/>
                              <m:ctrlPr>
                                <a:rPr lang="en-US" altLang="zh-TW" sz="1800" i="1" dirty="0">
                                  <a:latin typeface="Cambria Math" panose="02040503050406030204" pitchFamily="18" charset="0"/>
                                </a:rPr>
                              </m:ctrlPr>
                            </m:dPr>
                            <m:e>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e>
                              </m:d>
                              <m:r>
                                <a:rPr lang="en-US" altLang="zh-TW" sz="1800" i="1" dirty="0">
                                  <a:latin typeface="Cambria Math" panose="02040503050406030204" pitchFamily="18" charset="0"/>
                                </a:rPr>
                                <m:t>,</m:t>
                              </m:r>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𝑚</m:t>
                                  </m:r>
                                  <m:r>
                                    <a:rPr lang="en-US" altLang="zh-TW" sz="1800" i="1" dirty="0">
                                      <a:latin typeface="Cambria Math" panose="02040503050406030204" pitchFamily="18" charset="0"/>
                                    </a:rPr>
                                    <m:t>, </m:t>
                                  </m:r>
                                  <m:r>
                                    <a:rPr lang="en-US" altLang="zh-TW" sz="1800" i="1" dirty="0">
                                      <a:latin typeface="Cambria Math" panose="02040503050406030204" pitchFamily="18" charset="0"/>
                                    </a:rPr>
                                    <m:t>𝑛</m:t>
                                  </m:r>
                                </m:e>
                              </m:d>
                            </m:e>
                          </m:d>
                          <m:r>
                            <a:rPr lang="en-US" altLang="zh-TW" sz="1800" i="1" dirty="0">
                              <a:latin typeface="Cambria Math" panose="02040503050406030204" pitchFamily="18" charset="0"/>
                            </a:rPr>
                            <m:t> </m:t>
                          </m:r>
                        </m:e>
                      </m:d>
                      <m:r>
                        <a:rPr lang="en-US" altLang="zh-TW" sz="1800" i="1" dirty="0">
                          <a:latin typeface="Cambria Math" panose="02040503050406030204" pitchFamily="18" charset="0"/>
                        </a:rPr>
                        <m:t>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=0,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oMath>
                  </m:oMathPara>
                </a14:m>
                <a:endParaRPr lang="en-US" altLang="zh-TW" sz="1800" i="1" dirty="0"/>
              </a:p>
              <a:p>
                <a:pPr>
                  <a:buFont typeface="Wingdings" panose="05000000000000000000" pitchFamily="2" charset="2"/>
                  <a:buNone/>
                </a:pPr>
                <a:endParaRPr lang="en-US" altLang="zh-TW" sz="1800" dirty="0"/>
              </a:p>
              <a:p>
                <a:r>
                  <a:rPr lang="en-US" altLang="zh-TW" sz="3200" dirty="0">
                    <a:latin typeface="Times New Roman" panose="02020603050405020304" pitchFamily="18" charset="0"/>
                    <a:cs typeface="Times New Roman" panose="02020603050405020304" pitchFamily="18" charset="0"/>
                  </a:rPr>
                  <a:t>Probability of 45°, </a:t>
                </a:r>
                <a:r>
                  <a:rPr lang="en-US" altLang="zh-TW" sz="3200" i="1" dirty="0">
                    <a:latin typeface="Times New Roman" panose="02020603050405020304" pitchFamily="18" charset="0"/>
                    <a:cs typeface="Times New Roman" panose="02020603050405020304" pitchFamily="18" charset="0"/>
                  </a:rPr>
                  <a:t>d</a:t>
                </a:r>
                <a:r>
                  <a:rPr lang="en-US" altLang="zh-TW" sz="3200" dirty="0">
                    <a:latin typeface="Times New Roman" panose="02020603050405020304" pitchFamily="18" charset="0"/>
                    <a:cs typeface="Times New Roman" panose="02020603050405020304" pitchFamily="18" charset="0"/>
                  </a:rPr>
                  <a:t> pixels apart pixels</a:t>
                </a:r>
              </a:p>
              <a:p>
                <a:pPr marL="0" indent="0">
                  <a:buNone/>
                </a:pPr>
                <a:endParaRPr lang="en-US" altLang="zh-TW" sz="1800" dirty="0"/>
              </a:p>
              <a:p>
                <a:pPr>
                  <a:buFont typeface="Wingdings" panose="05000000000000000000" pitchFamily="2" charset="2"/>
                  <a:buNone/>
                </a:pPr>
                <a14:m>
                  <m:oMathPara xmlns:m="http://schemas.openxmlformats.org/officeDocument/2006/math">
                    <m:oMathParaPr>
                      <m:jc m:val="left"/>
                    </m:oMathParaPr>
                    <m:oMath xmlns:m="http://schemas.openxmlformats.org/officeDocument/2006/math">
                      <m:r>
                        <a:rPr lang="en-US" altLang="zh-TW" sz="1800" i="1" dirty="0">
                          <a:latin typeface="Cambria Math" panose="02040503050406030204" pitchFamily="18" charset="0"/>
                        </a:rPr>
                        <m:t>𝑃</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𝑗</m:t>
                      </m:r>
                      <m:r>
                        <a:rPr lang="en-US" altLang="zh-TW" sz="1800" i="1" dirty="0">
                          <a:latin typeface="Cambria Math" panose="02040503050406030204" pitchFamily="18" charset="0"/>
                        </a:rPr>
                        <m:t>, </m:t>
                      </m:r>
                      <m:r>
                        <a:rPr lang="en-US" altLang="zh-TW" sz="1800" i="1" dirty="0">
                          <a:latin typeface="Cambria Math" panose="02040503050406030204" pitchFamily="18" charset="0"/>
                        </a:rPr>
                        <m:t>𝑑</m:t>
                      </m:r>
                      <m:r>
                        <a:rPr lang="en-US" altLang="zh-TW" sz="1800" i="1" dirty="0">
                          <a:latin typeface="Cambria Math" panose="02040503050406030204" pitchFamily="18" charset="0"/>
                        </a:rPr>
                        <m:t>, 45°)=#{[(</m:t>
                      </m:r>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 (</m:t>
                      </m:r>
                      <m:r>
                        <a:rPr lang="en-US" altLang="zh-TW" sz="1800" i="1" dirty="0">
                          <a:latin typeface="Cambria Math" panose="02040503050406030204" pitchFamily="18" charset="0"/>
                        </a:rPr>
                        <m:t>𝑚</m:t>
                      </m:r>
                      <m:r>
                        <a:rPr lang="en-US" altLang="zh-TW" sz="1800" i="1" dirty="0">
                          <a:latin typeface="Cambria Math" panose="02040503050406030204" pitchFamily="18" charset="0"/>
                        </a:rPr>
                        <m:t>, </m:t>
                      </m:r>
                      <m:r>
                        <a:rPr lang="en-US" altLang="zh-TW" sz="1800" i="1" dirty="0">
                          <a:latin typeface="Cambria Math" panose="02040503050406030204" pitchFamily="18" charset="0"/>
                        </a:rPr>
                        <m:t>𝑛</m:t>
                      </m:r>
                      <m:r>
                        <a:rPr lang="en-US" altLang="zh-TW" sz="1800" i="1" dirty="0">
                          <a:latin typeface="Cambria Math" panose="02040503050406030204" pitchFamily="18" charset="0"/>
                        </a:rPr>
                        <m:t>)] |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𝑜𝑟</m:t>
                      </m:r>
                      <m:r>
                        <a:rPr lang="en-US" altLang="zh-TW" sz="1800" i="1" dirty="0">
                          <a:latin typeface="Cambria Math" panose="02040503050406030204" pitchFamily="18" charset="0"/>
                        </a:rPr>
                        <m:t>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oMath>
                  </m:oMathPara>
                </a14:m>
                <a:endParaRPr lang="en-US" altLang="zh-TW" sz="18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589212" y="3489960"/>
                <a:ext cx="8915400" cy="3307080"/>
              </a:xfrm>
              <a:blipFill>
                <a:blip r:embed="rId3"/>
                <a:stretch>
                  <a:fillRect l="-1642" t="-2583"/>
                </a:stretch>
              </a:blipFill>
            </p:spPr>
            <p:txBody>
              <a:bodyPr/>
              <a:lstStyle/>
              <a:p>
                <a:r>
                  <a:rPr lang="zh-TW" altLang="en-US">
                    <a:noFill/>
                  </a:rPr>
                  <a:t> </a:t>
                </a:r>
              </a:p>
            </p:txBody>
          </p:sp>
        </mc:Fallback>
      </mc:AlternateContent>
      <p:graphicFrame>
        <p:nvGraphicFramePr>
          <p:cNvPr id="17" name="內容版面配置區 4"/>
          <p:cNvGraphicFramePr>
            <a:graphicFrameLocks/>
          </p:cNvGraphicFramePr>
          <p:nvPr>
            <p:extLst>
              <p:ext uri="{D42A27DB-BD31-4B8C-83A1-F6EECF244321}">
                <p14:modId xmlns:p14="http://schemas.microsoft.com/office/powerpoint/2010/main" val="428412375"/>
              </p:ext>
            </p:extLst>
          </p:nvPr>
        </p:nvGraphicFramePr>
        <p:xfrm>
          <a:off x="3181364" y="1866337"/>
          <a:ext cx="2776704" cy="1483360"/>
        </p:xfrm>
        <a:graphic>
          <a:graphicData uri="http://schemas.openxmlformats.org/drawingml/2006/table">
            <a:tbl>
              <a:tblPr firstRow="1" bandRow="1">
                <a:tableStyleId>{5940675A-B579-460E-94D1-54222C63F5DA}</a:tableStyleId>
              </a:tblPr>
              <a:tblGrid>
                <a:gridCol w="694176">
                  <a:extLst>
                    <a:ext uri="{9D8B030D-6E8A-4147-A177-3AD203B41FA5}">
                      <a16:colId xmlns:a16="http://schemas.microsoft.com/office/drawing/2014/main" val="20000"/>
                    </a:ext>
                  </a:extLst>
                </a:gridCol>
                <a:gridCol w="694176">
                  <a:extLst>
                    <a:ext uri="{9D8B030D-6E8A-4147-A177-3AD203B41FA5}">
                      <a16:colId xmlns:a16="http://schemas.microsoft.com/office/drawing/2014/main" val="20001"/>
                    </a:ext>
                  </a:extLst>
                </a:gridCol>
                <a:gridCol w="694176">
                  <a:extLst>
                    <a:ext uri="{9D8B030D-6E8A-4147-A177-3AD203B41FA5}">
                      <a16:colId xmlns:a16="http://schemas.microsoft.com/office/drawing/2014/main" val="20002"/>
                    </a:ext>
                  </a:extLst>
                </a:gridCol>
                <a:gridCol w="694176">
                  <a:extLst>
                    <a:ext uri="{9D8B030D-6E8A-4147-A177-3AD203B41FA5}">
                      <a16:colId xmlns:a16="http://schemas.microsoft.com/office/drawing/2014/main" val="20003"/>
                    </a:ext>
                  </a:extLst>
                </a:gridCol>
              </a:tblGrid>
              <a:tr h="370840">
                <a:tc>
                  <a:txBody>
                    <a:bodyPr/>
                    <a:lstStyle/>
                    <a:p>
                      <a:pPr algn="ctr"/>
                      <a:r>
                        <a:rPr lang="en-US" altLang="zh-TW" dirty="0"/>
                        <a:t>(1,1)</a:t>
                      </a:r>
                      <a:endParaRPr lang="zh-TW" altLang="en-US" dirty="0"/>
                    </a:p>
                  </a:txBody>
                  <a:tcPr/>
                </a:tc>
                <a:tc>
                  <a:txBody>
                    <a:bodyPr/>
                    <a:lstStyle/>
                    <a:p>
                      <a:pPr algn="ctr"/>
                      <a:r>
                        <a:rPr lang="en-US" altLang="zh-TW" dirty="0"/>
                        <a:t>(1,2)</a:t>
                      </a:r>
                      <a:endParaRPr lang="zh-TW" altLang="en-US" dirty="0"/>
                    </a:p>
                  </a:txBody>
                  <a:tcPr/>
                </a:tc>
                <a:tc>
                  <a:txBody>
                    <a:bodyPr/>
                    <a:lstStyle/>
                    <a:p>
                      <a:pPr algn="ctr"/>
                      <a:r>
                        <a:rPr lang="en-US" altLang="zh-TW" dirty="0"/>
                        <a:t>(1,3)</a:t>
                      </a:r>
                      <a:endParaRPr lang="zh-TW" altLang="en-US" dirty="0"/>
                    </a:p>
                  </a:txBody>
                  <a:tcPr/>
                </a:tc>
                <a:tc>
                  <a:txBody>
                    <a:bodyPr/>
                    <a:lstStyle/>
                    <a:p>
                      <a:pPr algn="ctr"/>
                      <a:r>
                        <a:rPr lang="en-US" altLang="zh-TW" dirty="0"/>
                        <a:t>(1,4)</a:t>
                      </a:r>
                      <a:endParaRPr lang="zh-TW" altLang="en-US" dirty="0"/>
                    </a:p>
                  </a:txBody>
                  <a:tcPr/>
                </a:tc>
                <a:extLst>
                  <a:ext uri="{0D108BD9-81ED-4DB2-BD59-A6C34878D82A}">
                    <a16:rowId xmlns:a16="http://schemas.microsoft.com/office/drawing/2014/main" val="10000"/>
                  </a:ext>
                </a:extLst>
              </a:tr>
              <a:tr h="370840">
                <a:tc>
                  <a:txBody>
                    <a:bodyPr/>
                    <a:lstStyle/>
                    <a:p>
                      <a:pPr algn="ctr"/>
                      <a:r>
                        <a:rPr lang="en-US" altLang="zh-TW" dirty="0"/>
                        <a:t>(2,1)</a:t>
                      </a:r>
                      <a:endParaRPr lang="zh-TW" altLang="en-US" dirty="0"/>
                    </a:p>
                  </a:txBody>
                  <a:tcPr/>
                </a:tc>
                <a:tc>
                  <a:txBody>
                    <a:bodyPr/>
                    <a:lstStyle/>
                    <a:p>
                      <a:pPr algn="ctr"/>
                      <a:r>
                        <a:rPr lang="en-US" altLang="zh-TW" dirty="0"/>
                        <a:t>(2,2)</a:t>
                      </a:r>
                      <a:endParaRPr lang="zh-TW" altLang="en-US" dirty="0"/>
                    </a:p>
                  </a:txBody>
                  <a:tcPr/>
                </a:tc>
                <a:tc>
                  <a:txBody>
                    <a:bodyPr/>
                    <a:lstStyle/>
                    <a:p>
                      <a:pPr algn="ctr"/>
                      <a:r>
                        <a:rPr lang="en-US" altLang="zh-TW" dirty="0"/>
                        <a:t>(2,3)</a:t>
                      </a:r>
                      <a:endParaRPr lang="zh-TW" altLang="en-US" dirty="0"/>
                    </a:p>
                  </a:txBody>
                  <a:tcPr/>
                </a:tc>
                <a:tc>
                  <a:txBody>
                    <a:bodyPr/>
                    <a:lstStyle/>
                    <a:p>
                      <a:pPr algn="ctr"/>
                      <a:r>
                        <a:rPr lang="en-US" altLang="zh-TW" dirty="0"/>
                        <a:t>(2,4)</a:t>
                      </a:r>
                      <a:endParaRPr lang="zh-TW" altLang="en-US" dirty="0"/>
                    </a:p>
                  </a:txBody>
                  <a:tcPr/>
                </a:tc>
                <a:extLst>
                  <a:ext uri="{0D108BD9-81ED-4DB2-BD59-A6C34878D82A}">
                    <a16:rowId xmlns:a16="http://schemas.microsoft.com/office/drawing/2014/main" val="10001"/>
                  </a:ext>
                </a:extLst>
              </a:tr>
              <a:tr h="370840">
                <a:tc>
                  <a:txBody>
                    <a:bodyPr/>
                    <a:lstStyle/>
                    <a:p>
                      <a:pPr algn="ctr"/>
                      <a:r>
                        <a:rPr lang="en-US" altLang="zh-TW" dirty="0"/>
                        <a:t>(3,1)</a:t>
                      </a:r>
                      <a:endParaRPr lang="zh-TW" altLang="en-US" dirty="0"/>
                    </a:p>
                  </a:txBody>
                  <a:tcPr/>
                </a:tc>
                <a:tc>
                  <a:txBody>
                    <a:bodyPr/>
                    <a:lstStyle/>
                    <a:p>
                      <a:pPr algn="ctr"/>
                      <a:r>
                        <a:rPr lang="en-US" altLang="zh-TW" dirty="0"/>
                        <a:t>(3,2)</a:t>
                      </a:r>
                      <a:endParaRPr lang="zh-TW" altLang="en-US" dirty="0"/>
                    </a:p>
                  </a:txBody>
                  <a:tcPr/>
                </a:tc>
                <a:tc>
                  <a:txBody>
                    <a:bodyPr/>
                    <a:lstStyle/>
                    <a:p>
                      <a:pPr algn="ctr"/>
                      <a:r>
                        <a:rPr lang="en-US" altLang="zh-TW" dirty="0"/>
                        <a:t>(3,3)</a:t>
                      </a:r>
                      <a:endParaRPr lang="zh-TW" altLang="en-US" dirty="0"/>
                    </a:p>
                  </a:txBody>
                  <a:tcPr/>
                </a:tc>
                <a:tc>
                  <a:txBody>
                    <a:bodyPr/>
                    <a:lstStyle/>
                    <a:p>
                      <a:pPr algn="ctr"/>
                      <a:r>
                        <a:rPr lang="en-US" altLang="zh-TW" dirty="0"/>
                        <a:t>(3,4)</a:t>
                      </a:r>
                      <a:endParaRPr lang="zh-TW" altLang="en-US" dirty="0"/>
                    </a:p>
                  </a:txBody>
                  <a:tcPr/>
                </a:tc>
                <a:extLst>
                  <a:ext uri="{0D108BD9-81ED-4DB2-BD59-A6C34878D82A}">
                    <a16:rowId xmlns:a16="http://schemas.microsoft.com/office/drawing/2014/main" val="10002"/>
                  </a:ext>
                </a:extLst>
              </a:tr>
              <a:tr h="370840">
                <a:tc>
                  <a:txBody>
                    <a:bodyPr/>
                    <a:lstStyle/>
                    <a:p>
                      <a:pPr algn="ctr"/>
                      <a:r>
                        <a:rPr lang="en-US" altLang="zh-TW" dirty="0"/>
                        <a:t>(4,1)</a:t>
                      </a:r>
                      <a:endParaRPr lang="zh-TW" altLang="en-US" dirty="0"/>
                    </a:p>
                  </a:txBody>
                  <a:tcPr/>
                </a:tc>
                <a:tc>
                  <a:txBody>
                    <a:bodyPr/>
                    <a:lstStyle/>
                    <a:p>
                      <a:pPr algn="ctr"/>
                      <a:r>
                        <a:rPr lang="en-US" altLang="zh-TW" dirty="0"/>
                        <a:t>(4,2)</a:t>
                      </a:r>
                      <a:endParaRPr lang="zh-TW" altLang="en-US" dirty="0"/>
                    </a:p>
                  </a:txBody>
                  <a:tcPr/>
                </a:tc>
                <a:tc>
                  <a:txBody>
                    <a:bodyPr/>
                    <a:lstStyle/>
                    <a:p>
                      <a:pPr algn="ctr"/>
                      <a:r>
                        <a:rPr lang="en-US" altLang="zh-TW" dirty="0"/>
                        <a:t>(4,3)</a:t>
                      </a:r>
                      <a:endParaRPr lang="zh-TW" altLang="en-US" dirty="0"/>
                    </a:p>
                  </a:txBody>
                  <a:tcPr/>
                </a:tc>
                <a:tc>
                  <a:txBody>
                    <a:bodyPr/>
                    <a:lstStyle/>
                    <a:p>
                      <a:pPr algn="ctr"/>
                      <a:r>
                        <a:rPr lang="en-US" altLang="zh-TW" dirty="0"/>
                        <a:t>(4,4)</a:t>
                      </a:r>
                      <a:endParaRPr lang="zh-TW" altLang="en-US" dirty="0"/>
                    </a:p>
                  </a:txBody>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18" name="文字方塊 17"/>
              <p:cNvSpPr txBox="1"/>
              <p:nvPr/>
            </p:nvSpPr>
            <p:spPr>
              <a:xfrm>
                <a:off x="6986783" y="2549294"/>
                <a:ext cx="1434752" cy="298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𝑦</m:t>
                          </m:r>
                        </m:sub>
                      </m:sSub>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1,2,3,4</m:t>
                          </m:r>
                        </m:e>
                      </m:d>
                    </m:oMath>
                  </m:oMathPara>
                </a14:m>
                <a:endParaRPr lang="zh-TW" altLang="en-US"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6986783" y="2549294"/>
                <a:ext cx="1434752" cy="298928"/>
              </a:xfrm>
              <a:prstGeom prst="rect">
                <a:avLst/>
              </a:prstGeom>
              <a:blipFill>
                <a:blip r:embed="rId4"/>
                <a:stretch>
                  <a:fillRect l="-3404" b="-2040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6986783" y="2089571"/>
                <a:ext cx="14271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𝑥</m:t>
                          </m:r>
                        </m:sub>
                      </m:sSub>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1,2,3,4</m:t>
                          </m:r>
                        </m:e>
                      </m:d>
                    </m:oMath>
                  </m:oMathPara>
                </a14:m>
                <a:endParaRPr lang="zh-TW" altLang="en-US"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6986783" y="2089571"/>
                <a:ext cx="1427122" cy="276999"/>
              </a:xfrm>
              <a:prstGeom prst="rect">
                <a:avLst/>
              </a:prstGeom>
              <a:blipFill>
                <a:blip r:embed="rId5"/>
                <a:stretch>
                  <a:fillRect l="-3419" b="-13333"/>
                </a:stretch>
              </a:blipFill>
            </p:spPr>
            <p:txBody>
              <a:bodyPr/>
              <a:lstStyle/>
              <a:p>
                <a:r>
                  <a:rPr lang="zh-TW" altLang="en-US">
                    <a:noFill/>
                  </a:rPr>
                  <a:t> </a:t>
                </a:r>
              </a:p>
            </p:txBody>
          </p:sp>
        </mc:Fallback>
      </mc:AlternateContent>
      <p:grpSp>
        <p:nvGrpSpPr>
          <p:cNvPr id="21" name="群組 20"/>
          <p:cNvGrpSpPr/>
          <p:nvPr/>
        </p:nvGrpSpPr>
        <p:grpSpPr>
          <a:xfrm>
            <a:off x="1690040" y="2549294"/>
            <a:ext cx="1213944" cy="117445"/>
            <a:chOff x="709449" y="2285740"/>
            <a:chExt cx="1213944" cy="117445"/>
          </a:xfrm>
        </p:grpSpPr>
        <p:sp>
          <p:nvSpPr>
            <p:cNvPr id="9" name="向右箭號 8"/>
            <p:cNvSpPr/>
            <p:nvPr/>
          </p:nvSpPr>
          <p:spPr>
            <a:xfrm>
              <a:off x="1316421" y="2285740"/>
              <a:ext cx="606972" cy="11744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向右箭號 19"/>
            <p:cNvSpPr/>
            <p:nvPr/>
          </p:nvSpPr>
          <p:spPr>
            <a:xfrm flipH="1">
              <a:off x="709449" y="2285740"/>
              <a:ext cx="606972" cy="11744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投影片編號版面配置區 3">
            <a:extLst>
              <a:ext uri="{FF2B5EF4-FFF2-40B4-BE49-F238E27FC236}">
                <a16:creationId xmlns:a16="http://schemas.microsoft.com/office/drawing/2014/main" id="{811D4A8D-2122-419A-94A4-25B6033CF4C9}"/>
              </a:ext>
            </a:extLst>
          </p:cNvPr>
          <p:cNvSpPr>
            <a:spLocks noGrp="1"/>
          </p:cNvSpPr>
          <p:nvPr>
            <p:ph type="sldNum" sz="quarter" idx="12"/>
          </p:nvPr>
        </p:nvSpPr>
        <p:spPr/>
        <p:txBody>
          <a:bodyPr/>
          <a:lstStyle/>
          <a:p>
            <a:fld id="{59E0E74B-BC82-44BF-A0FE-CEF171C425CC}" type="slidenum">
              <a:rPr lang="zh-TW" altLang="en-US" smtClean="0"/>
              <a:t>35</a:t>
            </a:fld>
            <a:endParaRPr lang="zh-TW" altLang="en-US"/>
          </a:p>
        </p:txBody>
      </p:sp>
    </p:spTree>
    <p:extLst>
      <p:ext uri="{BB962C8B-B14F-4D97-AF65-F5344CB8AC3E}">
        <p14:creationId xmlns:p14="http://schemas.microsoft.com/office/powerpoint/2010/main" val="42690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3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300"/>
                                        <p:tgtEl>
                                          <p:spTgt spid="3">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left)">
                                      <p:cBhvr>
                                        <p:cTn id="13" dur="300"/>
                                        <p:tgtEl>
                                          <p:spTgt spid="3">
                                            <p:txEl>
                                              <p:pRg st="4" end="4"/>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wipe(left)">
                                      <p:cBhvr>
                                        <p:cTn id="16" dur="300"/>
                                        <p:tgtEl>
                                          <p:spTgt spid="3">
                                            <p:txEl>
                                              <p:pRg st="6" end="6"/>
                                            </p:txEl>
                                          </p:spTgt>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800" fill="hold"/>
                                        <p:tgtEl>
                                          <p:spTgt spid="21"/>
                                        </p:tgtEl>
                                        <p:attrNameLst>
                                          <p:attrName>ppt_w</p:attrName>
                                        </p:attrNameLst>
                                      </p:cBhvr>
                                      <p:tavLst>
                                        <p:tav tm="0">
                                          <p:val>
                                            <p:fltVal val="0"/>
                                          </p:val>
                                        </p:tav>
                                        <p:tav tm="100000">
                                          <p:val>
                                            <p:strVal val="#ppt_w"/>
                                          </p:val>
                                        </p:tav>
                                      </p:tavLst>
                                    </p:anim>
                                    <p:anim calcmode="lin" valueType="num">
                                      <p:cBhvr>
                                        <p:cTn id="20" dur="800" fill="hold"/>
                                        <p:tgtEl>
                                          <p:spTgt spid="21"/>
                                        </p:tgtEl>
                                        <p:attrNameLst>
                                          <p:attrName>ppt_h</p:attrName>
                                        </p:attrNameLst>
                                      </p:cBhvr>
                                      <p:tavLst>
                                        <p:tav tm="0">
                                          <p:val>
                                            <p:fltVal val="0"/>
                                          </p:val>
                                        </p:tav>
                                        <p:tav tm="100000">
                                          <p:val>
                                            <p:strVal val="#ppt_h"/>
                                          </p:val>
                                        </p:tav>
                                      </p:tavLst>
                                    </p:anim>
                                    <p:anim calcmode="lin" valueType="num">
                                      <p:cBhvr>
                                        <p:cTn id="21" dur="800" fill="hold"/>
                                        <p:tgtEl>
                                          <p:spTgt spid="21"/>
                                        </p:tgtEl>
                                        <p:attrNameLst>
                                          <p:attrName>style.rotation</p:attrName>
                                        </p:attrNameLst>
                                      </p:cBhvr>
                                      <p:tavLst>
                                        <p:tav tm="0">
                                          <p:val>
                                            <p:fltVal val="360"/>
                                          </p:val>
                                        </p:tav>
                                        <p:tav tm="100000">
                                          <p:val>
                                            <p:fltVal val="0"/>
                                          </p:val>
                                        </p:tav>
                                      </p:tavLst>
                                    </p:anim>
                                    <p:animEffect transition="in" filter="fade">
                                      <p:cBhvr>
                                        <p:cTn id="22" dur="8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mph" presetSubtype="0" decel="100000" fill="hold" nodeType="clickEffect">
                                  <p:stCondLst>
                                    <p:cond delay="0"/>
                                  </p:stCondLst>
                                  <p:childTnLst>
                                    <p:animRot by="-3600000">
                                      <p:cBhvr>
                                        <p:cTn id="26" dur="1000" fill="hold"/>
                                        <p:tgtEl>
                                          <p:spTgt spid="21"/>
                                        </p:tgtEl>
                                        <p:attrNameLst>
                                          <p:attrName>r</p:attrName>
                                        </p:attrNameLst>
                                      </p:cBhvr>
                                    </p:animRot>
                                  </p:childTnLst>
                                </p:cTn>
                              </p:par>
                            </p:childTnLst>
                          </p:cTn>
                        </p:par>
                        <p:par>
                          <p:cTn id="27" fill="hold">
                            <p:stCondLst>
                              <p:cond delay="1000"/>
                            </p:stCondLst>
                            <p:childTnLst>
                              <p:par>
                                <p:cTn id="28" presetID="8" presetClass="emph" presetSubtype="0" accel="50000" decel="50000" fill="hold" nodeType="afterEffect">
                                  <p:stCondLst>
                                    <p:cond delay="0"/>
                                  </p:stCondLst>
                                  <p:childTnLst>
                                    <p:animRot by="1500000">
                                      <p:cBhvr>
                                        <p:cTn id="29" dur="500" fill="hold"/>
                                        <p:tgtEl>
                                          <p:spTgt spid="21"/>
                                        </p:tgtEl>
                                        <p:attrNameLst>
                                          <p:attrName>r</p:attrName>
                                        </p:attrNameLst>
                                      </p:cBhvr>
                                    </p:animRot>
                                  </p:childTnLst>
                                </p:cTn>
                              </p:par>
                            </p:childTnLst>
                          </p:cTn>
                        </p:par>
                        <p:par>
                          <p:cTn id="30" fill="hold">
                            <p:stCondLst>
                              <p:cond delay="1500"/>
                            </p:stCondLst>
                            <p:childTnLst>
                              <p:par>
                                <p:cTn id="31" presetID="8" presetClass="emph" presetSubtype="0" accel="50000" decel="50000" fill="hold" nodeType="afterEffect">
                                  <p:stCondLst>
                                    <p:cond delay="0"/>
                                  </p:stCondLst>
                                  <p:childTnLst>
                                    <p:animRot by="-600000">
                                      <p:cBhvr>
                                        <p:cTn id="32" dur="300" fill="hold"/>
                                        <p:tgtEl>
                                          <p:spTgt spid="21"/>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 presetClass="exit" presetSubtype="8" accel="100000" fill="hold" grpId="1" nodeType="clickEffect">
                                  <p:stCondLst>
                                    <p:cond delay="0"/>
                                  </p:stCondLst>
                                  <p:childTnLst>
                                    <p:anim calcmode="lin" valueType="num">
                                      <p:cBhvr additive="base">
                                        <p:cTn id="36" dur="300"/>
                                        <p:tgtEl>
                                          <p:spTgt spid="3">
                                            <p:txEl>
                                              <p:pRg st="0" end="0"/>
                                            </p:txEl>
                                          </p:spTgt>
                                        </p:tgtEl>
                                        <p:attrNameLst>
                                          <p:attrName>ppt_x</p:attrName>
                                        </p:attrNameLst>
                                      </p:cBhvr>
                                      <p:tavLst>
                                        <p:tav tm="0">
                                          <p:val>
                                            <p:strVal val="ppt_x"/>
                                          </p:val>
                                        </p:tav>
                                        <p:tav tm="100000">
                                          <p:val>
                                            <p:strVal val="0-ppt_w/2"/>
                                          </p:val>
                                        </p:tav>
                                      </p:tavLst>
                                    </p:anim>
                                    <p:anim calcmode="lin" valueType="num">
                                      <p:cBhvr additive="base">
                                        <p:cTn id="37" dur="300"/>
                                        <p:tgtEl>
                                          <p:spTgt spid="3">
                                            <p:txEl>
                                              <p:pRg st="0" end="0"/>
                                            </p:txEl>
                                          </p:spTgt>
                                        </p:tgtEl>
                                        <p:attrNameLst>
                                          <p:attrName>ppt_y</p:attrName>
                                        </p:attrNameLst>
                                      </p:cBhvr>
                                      <p:tavLst>
                                        <p:tav tm="0">
                                          <p:val>
                                            <p:strVal val="ppt_y"/>
                                          </p:val>
                                        </p:tav>
                                        <p:tav tm="100000">
                                          <p:val>
                                            <p:strVal val="ppt_y"/>
                                          </p:val>
                                        </p:tav>
                                      </p:tavLst>
                                    </p:anim>
                                    <p:set>
                                      <p:cBhvr>
                                        <p:cTn id="38" dur="1" fill="hold">
                                          <p:stCondLst>
                                            <p:cond delay="299"/>
                                          </p:stCondLst>
                                        </p:cTn>
                                        <p:tgtEl>
                                          <p:spTgt spid="3">
                                            <p:txEl>
                                              <p:pRg st="0" end="0"/>
                                            </p:txEl>
                                          </p:spTgt>
                                        </p:tgtEl>
                                        <p:attrNameLst>
                                          <p:attrName>style.visibility</p:attrName>
                                        </p:attrNameLst>
                                      </p:cBhvr>
                                      <p:to>
                                        <p:strVal val="hidden"/>
                                      </p:to>
                                    </p:set>
                                  </p:childTnLst>
                                </p:cTn>
                              </p:par>
                              <p:par>
                                <p:cTn id="39" presetID="2" presetClass="exit" presetSubtype="8" accel="100000" fill="hold" grpId="1" nodeType="withEffect">
                                  <p:stCondLst>
                                    <p:cond delay="0"/>
                                  </p:stCondLst>
                                  <p:childTnLst>
                                    <p:anim calcmode="lin" valueType="num">
                                      <p:cBhvr additive="base">
                                        <p:cTn id="40" dur="300"/>
                                        <p:tgtEl>
                                          <p:spTgt spid="3">
                                            <p:txEl>
                                              <p:pRg st="2" end="2"/>
                                            </p:txEl>
                                          </p:spTgt>
                                        </p:tgtEl>
                                        <p:attrNameLst>
                                          <p:attrName>ppt_x</p:attrName>
                                        </p:attrNameLst>
                                      </p:cBhvr>
                                      <p:tavLst>
                                        <p:tav tm="0">
                                          <p:val>
                                            <p:strVal val="ppt_x"/>
                                          </p:val>
                                        </p:tav>
                                        <p:tav tm="100000">
                                          <p:val>
                                            <p:strVal val="0-ppt_w/2"/>
                                          </p:val>
                                        </p:tav>
                                      </p:tavLst>
                                    </p:anim>
                                    <p:anim calcmode="lin" valueType="num">
                                      <p:cBhvr additive="base">
                                        <p:cTn id="41" dur="300"/>
                                        <p:tgtEl>
                                          <p:spTgt spid="3">
                                            <p:txEl>
                                              <p:pRg st="2" end="2"/>
                                            </p:txEl>
                                          </p:spTgt>
                                        </p:tgtEl>
                                        <p:attrNameLst>
                                          <p:attrName>ppt_y</p:attrName>
                                        </p:attrNameLst>
                                      </p:cBhvr>
                                      <p:tavLst>
                                        <p:tav tm="0">
                                          <p:val>
                                            <p:strVal val="ppt_y"/>
                                          </p:val>
                                        </p:tav>
                                        <p:tav tm="100000">
                                          <p:val>
                                            <p:strVal val="ppt_y"/>
                                          </p:val>
                                        </p:tav>
                                      </p:tavLst>
                                    </p:anim>
                                    <p:set>
                                      <p:cBhvr>
                                        <p:cTn id="42" dur="1" fill="hold">
                                          <p:stCondLst>
                                            <p:cond delay="299"/>
                                          </p:stCondLst>
                                        </p:cTn>
                                        <p:tgtEl>
                                          <p:spTgt spid="3">
                                            <p:txEl>
                                              <p:pRg st="2" end="2"/>
                                            </p:txEl>
                                          </p:spTgt>
                                        </p:tgtEl>
                                        <p:attrNameLst>
                                          <p:attrName>style.visibility</p:attrName>
                                        </p:attrNameLst>
                                      </p:cBhvr>
                                      <p:to>
                                        <p:strVal val="hidden"/>
                                      </p:to>
                                    </p:set>
                                  </p:childTnLst>
                                </p:cTn>
                              </p:par>
                              <p:par>
                                <p:cTn id="43" presetID="2" presetClass="exit" presetSubtype="8" accel="100000" fill="hold" grpId="1" nodeType="withEffect">
                                  <p:stCondLst>
                                    <p:cond delay="0"/>
                                  </p:stCondLst>
                                  <p:childTnLst>
                                    <p:anim calcmode="lin" valueType="num">
                                      <p:cBhvr additive="base">
                                        <p:cTn id="44" dur="300"/>
                                        <p:tgtEl>
                                          <p:spTgt spid="3">
                                            <p:txEl>
                                              <p:pRg st="4" end="4"/>
                                            </p:txEl>
                                          </p:spTgt>
                                        </p:tgtEl>
                                        <p:attrNameLst>
                                          <p:attrName>ppt_x</p:attrName>
                                        </p:attrNameLst>
                                      </p:cBhvr>
                                      <p:tavLst>
                                        <p:tav tm="0">
                                          <p:val>
                                            <p:strVal val="ppt_x"/>
                                          </p:val>
                                        </p:tav>
                                        <p:tav tm="100000">
                                          <p:val>
                                            <p:strVal val="0-ppt_w/2"/>
                                          </p:val>
                                        </p:tav>
                                      </p:tavLst>
                                    </p:anim>
                                    <p:anim calcmode="lin" valueType="num">
                                      <p:cBhvr additive="base">
                                        <p:cTn id="45" dur="300"/>
                                        <p:tgtEl>
                                          <p:spTgt spid="3">
                                            <p:txEl>
                                              <p:pRg st="4" end="4"/>
                                            </p:txEl>
                                          </p:spTgt>
                                        </p:tgtEl>
                                        <p:attrNameLst>
                                          <p:attrName>ppt_y</p:attrName>
                                        </p:attrNameLst>
                                      </p:cBhvr>
                                      <p:tavLst>
                                        <p:tav tm="0">
                                          <p:val>
                                            <p:strVal val="ppt_y"/>
                                          </p:val>
                                        </p:tav>
                                        <p:tav tm="100000">
                                          <p:val>
                                            <p:strVal val="ppt_y"/>
                                          </p:val>
                                        </p:tav>
                                      </p:tavLst>
                                    </p:anim>
                                    <p:set>
                                      <p:cBhvr>
                                        <p:cTn id="46" dur="1" fill="hold">
                                          <p:stCondLst>
                                            <p:cond delay="299"/>
                                          </p:stCondLst>
                                        </p:cTn>
                                        <p:tgtEl>
                                          <p:spTgt spid="3">
                                            <p:txEl>
                                              <p:pRg st="4" end="4"/>
                                            </p:txEl>
                                          </p:spTgt>
                                        </p:tgtEl>
                                        <p:attrNameLst>
                                          <p:attrName>style.visibility</p:attrName>
                                        </p:attrNameLst>
                                      </p:cBhvr>
                                      <p:to>
                                        <p:strVal val="hidden"/>
                                      </p:to>
                                    </p:set>
                                  </p:childTnLst>
                                </p:cTn>
                              </p:par>
                              <p:par>
                                <p:cTn id="47" presetID="2" presetClass="exit" presetSubtype="8" accel="100000" fill="hold" grpId="1" nodeType="withEffect">
                                  <p:stCondLst>
                                    <p:cond delay="0"/>
                                  </p:stCondLst>
                                  <p:childTnLst>
                                    <p:anim calcmode="lin" valueType="num">
                                      <p:cBhvr additive="base">
                                        <p:cTn id="48" dur="300"/>
                                        <p:tgtEl>
                                          <p:spTgt spid="3">
                                            <p:txEl>
                                              <p:pRg st="6" end="6"/>
                                            </p:txEl>
                                          </p:spTgt>
                                        </p:tgtEl>
                                        <p:attrNameLst>
                                          <p:attrName>ppt_x</p:attrName>
                                        </p:attrNameLst>
                                      </p:cBhvr>
                                      <p:tavLst>
                                        <p:tav tm="0">
                                          <p:val>
                                            <p:strVal val="ppt_x"/>
                                          </p:val>
                                        </p:tav>
                                        <p:tav tm="100000">
                                          <p:val>
                                            <p:strVal val="0-ppt_w/2"/>
                                          </p:val>
                                        </p:tav>
                                      </p:tavLst>
                                    </p:anim>
                                    <p:anim calcmode="lin" valueType="num">
                                      <p:cBhvr additive="base">
                                        <p:cTn id="49" dur="300"/>
                                        <p:tgtEl>
                                          <p:spTgt spid="3">
                                            <p:txEl>
                                              <p:pRg st="6" end="6"/>
                                            </p:txEl>
                                          </p:spTgt>
                                        </p:tgtEl>
                                        <p:attrNameLst>
                                          <p:attrName>ppt_y</p:attrName>
                                        </p:attrNameLst>
                                      </p:cBhvr>
                                      <p:tavLst>
                                        <p:tav tm="0">
                                          <p:val>
                                            <p:strVal val="ppt_y"/>
                                          </p:val>
                                        </p:tav>
                                        <p:tav tm="100000">
                                          <p:val>
                                            <p:strVal val="ppt_y"/>
                                          </p:val>
                                        </p:tav>
                                      </p:tavLst>
                                    </p:anim>
                                    <p:set>
                                      <p:cBhvr>
                                        <p:cTn id="50" dur="1" fill="hold">
                                          <p:stCondLst>
                                            <p:cond delay="299"/>
                                          </p:stCondLst>
                                        </p:cTn>
                                        <p:tgtEl>
                                          <p:spTgt spid="3">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Co-Occurrence Matrix</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589212" y="3474720"/>
                <a:ext cx="8915400" cy="3777622"/>
              </a:xfrm>
            </p:spPr>
            <p:txBody>
              <a:bodyPr>
                <a:normAutofit/>
              </a:bodyPr>
              <a:lstStyle/>
              <a:p>
                <a:r>
                  <a:rPr lang="en-US" altLang="zh-TW" sz="3200" dirty="0">
                    <a:latin typeface="Times New Roman" panose="02020603050405020304" pitchFamily="18" charset="0"/>
                    <a:cs typeface="Times New Roman" panose="02020603050405020304" pitchFamily="18" charset="0"/>
                  </a:rPr>
                  <a:t>Probability of 90°, </a:t>
                </a:r>
                <a:r>
                  <a:rPr lang="en-US" altLang="zh-TW" sz="3200" i="1" dirty="0">
                    <a:latin typeface="Times New Roman" panose="02020603050405020304" pitchFamily="18" charset="0"/>
                    <a:cs typeface="Times New Roman" panose="02020603050405020304" pitchFamily="18" charset="0"/>
                  </a:rPr>
                  <a:t>d</a:t>
                </a:r>
                <a:r>
                  <a:rPr lang="en-US" altLang="zh-TW" sz="3200" dirty="0">
                    <a:latin typeface="Times New Roman" panose="02020603050405020304" pitchFamily="18" charset="0"/>
                    <a:cs typeface="Times New Roman" panose="02020603050405020304" pitchFamily="18" charset="0"/>
                  </a:rPr>
                  <a:t> pixels apart pixels</a:t>
                </a:r>
              </a:p>
              <a:p>
                <a:pPr marL="0" indent="0">
                  <a:buNone/>
                </a:pPr>
                <a:endParaRPr lang="en-US" altLang="zh-TW" sz="1800" dirty="0"/>
              </a:p>
              <a:p>
                <a:pPr>
                  <a:buFont typeface="Wingdings" panose="05000000000000000000" pitchFamily="2" charset="2"/>
                  <a:buNone/>
                </a:pPr>
                <a14:m>
                  <m:oMathPara xmlns:m="http://schemas.openxmlformats.org/officeDocument/2006/math">
                    <m:oMathParaPr>
                      <m:jc m:val="left"/>
                    </m:oMathParaPr>
                    <m:oMath xmlns:m="http://schemas.openxmlformats.org/officeDocument/2006/math">
                      <m:r>
                        <a:rPr lang="en-US" altLang="zh-TW" sz="1800" i="1" dirty="0">
                          <a:latin typeface="Cambria Math" panose="02040503050406030204" pitchFamily="18" charset="0"/>
                        </a:rPr>
                        <m:t>𝑃</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90°)=#</m:t>
                      </m:r>
                      <m:d>
                        <m:dPr>
                          <m:begChr m:val="{"/>
                          <m:endChr m:val="|"/>
                          <m:ctrlPr>
                            <a:rPr lang="en-US" altLang="zh-TW" sz="1800" i="1" dirty="0">
                              <a:latin typeface="Cambria Math" panose="02040503050406030204" pitchFamily="18" charset="0"/>
                            </a:rPr>
                          </m:ctrlPr>
                        </m:dPr>
                        <m:e>
                          <m:d>
                            <m:dPr>
                              <m:begChr m:val="["/>
                              <m:endChr m:val="]"/>
                              <m:ctrlPr>
                                <a:rPr lang="en-US" altLang="zh-TW" sz="1800" i="1" dirty="0">
                                  <a:latin typeface="Cambria Math" panose="02040503050406030204" pitchFamily="18" charset="0"/>
                                </a:rPr>
                              </m:ctrlPr>
                            </m:dPr>
                            <m:e>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e>
                              </m:d>
                              <m:r>
                                <a:rPr lang="en-US" altLang="zh-TW" sz="1800" i="1" dirty="0">
                                  <a:latin typeface="Cambria Math" panose="02040503050406030204" pitchFamily="18" charset="0"/>
                                </a:rPr>
                                <m:t>,</m:t>
                              </m:r>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𝑚</m:t>
                                  </m:r>
                                  <m:r>
                                    <a:rPr lang="en-US" altLang="zh-TW" sz="1800" i="1" dirty="0">
                                      <a:latin typeface="Cambria Math" panose="02040503050406030204" pitchFamily="18" charset="0"/>
                                    </a:rPr>
                                    <m:t>, </m:t>
                                  </m:r>
                                  <m:r>
                                    <a:rPr lang="en-US" altLang="zh-TW" sz="1800" i="1" dirty="0">
                                      <a:latin typeface="Cambria Math" panose="02040503050406030204" pitchFamily="18" charset="0"/>
                                    </a:rPr>
                                    <m:t>𝑛</m:t>
                                  </m:r>
                                </m:e>
                              </m:d>
                            </m:e>
                          </m:d>
                          <m:r>
                            <a:rPr lang="en-US" altLang="zh-TW" sz="1800" i="1" dirty="0">
                              <a:latin typeface="Cambria Math" panose="02040503050406030204" pitchFamily="18" charset="0"/>
                            </a:rPr>
                            <m:t> </m:t>
                          </m:r>
                        </m:e>
                      </m:d>
                      <m:r>
                        <a:rPr lang="en-US" altLang="zh-TW" sz="1800" i="1" dirty="0">
                          <a:latin typeface="Cambria Math" panose="02040503050406030204" pitchFamily="18" charset="0"/>
                        </a:rPr>
                        <m:t>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=0,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oMath>
                  </m:oMathPara>
                </a14:m>
                <a:endParaRPr lang="en-US" altLang="zh-TW" sz="1800" i="1" dirty="0"/>
              </a:p>
              <a:p>
                <a:pPr>
                  <a:buFont typeface="Wingdings" panose="05000000000000000000" pitchFamily="2" charset="2"/>
                  <a:buNone/>
                </a:pPr>
                <a:endParaRPr lang="en-US" altLang="zh-TW" sz="1800" dirty="0"/>
              </a:p>
              <a:p>
                <a:r>
                  <a:rPr lang="en-US" altLang="zh-TW" sz="3200" dirty="0">
                    <a:latin typeface="Times New Roman" panose="02020603050405020304" pitchFamily="18" charset="0"/>
                    <a:cs typeface="Times New Roman" panose="02020603050405020304" pitchFamily="18" charset="0"/>
                  </a:rPr>
                  <a:t>Probability of 135°, </a:t>
                </a:r>
                <a:r>
                  <a:rPr lang="en-US" altLang="zh-TW" sz="3200" i="1" dirty="0">
                    <a:latin typeface="Times New Roman" panose="02020603050405020304" pitchFamily="18" charset="0"/>
                    <a:cs typeface="Times New Roman" panose="02020603050405020304" pitchFamily="18" charset="0"/>
                  </a:rPr>
                  <a:t>d</a:t>
                </a:r>
                <a:r>
                  <a:rPr lang="en-US" altLang="zh-TW" sz="3200" dirty="0">
                    <a:latin typeface="Times New Roman" panose="02020603050405020304" pitchFamily="18" charset="0"/>
                    <a:cs typeface="Times New Roman" panose="02020603050405020304" pitchFamily="18" charset="0"/>
                  </a:rPr>
                  <a:t> pixels apart pixels</a:t>
                </a:r>
              </a:p>
              <a:p>
                <a:pPr marL="0" indent="0">
                  <a:buNone/>
                </a:pPr>
                <a:endParaRPr lang="en-US" altLang="zh-TW" sz="1800" dirty="0"/>
              </a:p>
              <a:p>
                <a:pPr>
                  <a:buFont typeface="Wingdings" panose="05000000000000000000" pitchFamily="2" charset="2"/>
                  <a:buNone/>
                </a:pPr>
                <a14:m>
                  <m:oMathPara xmlns:m="http://schemas.openxmlformats.org/officeDocument/2006/math">
                    <m:oMathParaPr>
                      <m:jc m:val="left"/>
                    </m:oMathParaPr>
                    <m:oMath xmlns:m="http://schemas.openxmlformats.org/officeDocument/2006/math">
                      <m:r>
                        <a:rPr lang="en-US" altLang="zh-TW" sz="1800" i="1" dirty="0">
                          <a:latin typeface="Cambria Math" panose="02040503050406030204" pitchFamily="18" charset="0"/>
                        </a:rPr>
                        <m:t>𝑃</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𝑗</m:t>
                      </m:r>
                      <m:r>
                        <a:rPr lang="en-US" altLang="zh-TW" sz="1800" i="1" dirty="0">
                          <a:latin typeface="Cambria Math" panose="02040503050406030204" pitchFamily="18" charset="0"/>
                        </a:rPr>
                        <m:t>, </m:t>
                      </m:r>
                      <m:r>
                        <a:rPr lang="en-US" altLang="zh-TW" sz="1800" i="1" dirty="0">
                          <a:latin typeface="Cambria Math" panose="02040503050406030204" pitchFamily="18" charset="0"/>
                        </a:rPr>
                        <m:t>𝑑</m:t>
                      </m:r>
                      <m:r>
                        <a:rPr lang="en-US" altLang="zh-TW" sz="1800" i="1" dirty="0">
                          <a:latin typeface="Cambria Math" panose="02040503050406030204" pitchFamily="18" charset="0"/>
                        </a:rPr>
                        <m:t>, 135°)=#{[(</m:t>
                      </m:r>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 (</m:t>
                      </m:r>
                      <m:r>
                        <a:rPr lang="en-US" altLang="zh-TW" sz="1800" i="1" dirty="0">
                          <a:latin typeface="Cambria Math" panose="02040503050406030204" pitchFamily="18" charset="0"/>
                        </a:rPr>
                        <m:t>𝑚</m:t>
                      </m:r>
                      <m:r>
                        <a:rPr lang="en-US" altLang="zh-TW" sz="1800" i="1" dirty="0">
                          <a:latin typeface="Cambria Math" panose="02040503050406030204" pitchFamily="18" charset="0"/>
                        </a:rPr>
                        <m:t>, </m:t>
                      </m:r>
                      <m:r>
                        <a:rPr lang="en-US" altLang="zh-TW" sz="1800" i="1" dirty="0">
                          <a:latin typeface="Cambria Math" panose="02040503050406030204" pitchFamily="18" charset="0"/>
                        </a:rPr>
                        <m:t>𝑛</m:t>
                      </m:r>
                      <m:r>
                        <a:rPr lang="en-US" altLang="zh-TW" sz="1800" i="1" dirty="0">
                          <a:latin typeface="Cambria Math" panose="02040503050406030204" pitchFamily="18" charset="0"/>
                        </a:rPr>
                        <m:t>)] |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𝑜𝑟</m:t>
                      </m:r>
                      <m:r>
                        <a:rPr lang="en-US" altLang="zh-TW" sz="1800" i="1" dirty="0">
                          <a:latin typeface="Cambria Math" panose="02040503050406030204" pitchFamily="18" charset="0"/>
                        </a:rPr>
                        <m:t>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oMath>
                  </m:oMathPara>
                </a14:m>
                <a:endParaRPr lang="en-US" altLang="zh-TW" sz="18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589212" y="3474720"/>
                <a:ext cx="8915400" cy="3777622"/>
              </a:xfrm>
              <a:blipFill>
                <a:blip r:embed="rId3"/>
                <a:stretch>
                  <a:fillRect l="-1642" t="-2258"/>
                </a:stretch>
              </a:blipFill>
            </p:spPr>
            <p:txBody>
              <a:bodyPr/>
              <a:lstStyle/>
              <a:p>
                <a:r>
                  <a:rPr lang="zh-TW" altLang="en-US">
                    <a:noFill/>
                  </a:rPr>
                  <a:t> </a:t>
                </a:r>
              </a:p>
            </p:txBody>
          </p:sp>
        </mc:Fallback>
      </mc:AlternateContent>
      <p:grpSp>
        <p:nvGrpSpPr>
          <p:cNvPr id="21" name="群組 20"/>
          <p:cNvGrpSpPr/>
          <p:nvPr/>
        </p:nvGrpSpPr>
        <p:grpSpPr>
          <a:xfrm rot="18900000">
            <a:off x="1821656" y="2549294"/>
            <a:ext cx="1213944" cy="117445"/>
            <a:chOff x="709449" y="2285740"/>
            <a:chExt cx="1213944" cy="117445"/>
          </a:xfrm>
        </p:grpSpPr>
        <p:sp>
          <p:nvSpPr>
            <p:cNvPr id="9" name="向右箭號 8"/>
            <p:cNvSpPr/>
            <p:nvPr/>
          </p:nvSpPr>
          <p:spPr>
            <a:xfrm>
              <a:off x="1316421" y="2285740"/>
              <a:ext cx="606972" cy="11744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向右箭號 19"/>
            <p:cNvSpPr/>
            <p:nvPr/>
          </p:nvSpPr>
          <p:spPr>
            <a:xfrm flipH="1">
              <a:off x="709449" y="2285740"/>
              <a:ext cx="606972" cy="11744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aphicFrame>
        <p:nvGraphicFramePr>
          <p:cNvPr id="5" name="內容版面配置區 4">
            <a:extLst>
              <a:ext uri="{FF2B5EF4-FFF2-40B4-BE49-F238E27FC236}">
                <a16:creationId xmlns:a16="http://schemas.microsoft.com/office/drawing/2014/main" id="{49EBE8C1-1778-BC9E-6756-B5328532D37C}"/>
              </a:ext>
            </a:extLst>
          </p:cNvPr>
          <p:cNvGraphicFramePr>
            <a:graphicFrameLocks/>
          </p:cNvGraphicFramePr>
          <p:nvPr>
            <p:extLst>
              <p:ext uri="{D42A27DB-BD31-4B8C-83A1-F6EECF244321}">
                <p14:modId xmlns:p14="http://schemas.microsoft.com/office/powerpoint/2010/main" val="2297812099"/>
              </p:ext>
            </p:extLst>
          </p:nvPr>
        </p:nvGraphicFramePr>
        <p:xfrm>
          <a:off x="3181364" y="1866337"/>
          <a:ext cx="2776704" cy="1483360"/>
        </p:xfrm>
        <a:graphic>
          <a:graphicData uri="http://schemas.openxmlformats.org/drawingml/2006/table">
            <a:tbl>
              <a:tblPr firstRow="1" bandRow="1">
                <a:tableStyleId>{5940675A-B579-460E-94D1-54222C63F5DA}</a:tableStyleId>
              </a:tblPr>
              <a:tblGrid>
                <a:gridCol w="694176">
                  <a:extLst>
                    <a:ext uri="{9D8B030D-6E8A-4147-A177-3AD203B41FA5}">
                      <a16:colId xmlns:a16="http://schemas.microsoft.com/office/drawing/2014/main" val="20000"/>
                    </a:ext>
                  </a:extLst>
                </a:gridCol>
                <a:gridCol w="694176">
                  <a:extLst>
                    <a:ext uri="{9D8B030D-6E8A-4147-A177-3AD203B41FA5}">
                      <a16:colId xmlns:a16="http://schemas.microsoft.com/office/drawing/2014/main" val="20001"/>
                    </a:ext>
                  </a:extLst>
                </a:gridCol>
                <a:gridCol w="694176">
                  <a:extLst>
                    <a:ext uri="{9D8B030D-6E8A-4147-A177-3AD203B41FA5}">
                      <a16:colId xmlns:a16="http://schemas.microsoft.com/office/drawing/2014/main" val="20002"/>
                    </a:ext>
                  </a:extLst>
                </a:gridCol>
                <a:gridCol w="694176">
                  <a:extLst>
                    <a:ext uri="{9D8B030D-6E8A-4147-A177-3AD203B41FA5}">
                      <a16:colId xmlns:a16="http://schemas.microsoft.com/office/drawing/2014/main" val="20003"/>
                    </a:ext>
                  </a:extLst>
                </a:gridCol>
              </a:tblGrid>
              <a:tr h="370840">
                <a:tc>
                  <a:txBody>
                    <a:bodyPr/>
                    <a:lstStyle/>
                    <a:p>
                      <a:pPr algn="ctr"/>
                      <a:r>
                        <a:rPr lang="en-US" altLang="zh-TW" dirty="0"/>
                        <a:t>(1,1)</a:t>
                      </a:r>
                      <a:endParaRPr lang="zh-TW" altLang="en-US" dirty="0"/>
                    </a:p>
                  </a:txBody>
                  <a:tcPr/>
                </a:tc>
                <a:tc>
                  <a:txBody>
                    <a:bodyPr/>
                    <a:lstStyle/>
                    <a:p>
                      <a:pPr algn="ctr"/>
                      <a:r>
                        <a:rPr lang="en-US" altLang="zh-TW" dirty="0"/>
                        <a:t>(1,2)</a:t>
                      </a:r>
                      <a:endParaRPr lang="zh-TW" altLang="en-US" dirty="0"/>
                    </a:p>
                  </a:txBody>
                  <a:tcPr/>
                </a:tc>
                <a:tc>
                  <a:txBody>
                    <a:bodyPr/>
                    <a:lstStyle/>
                    <a:p>
                      <a:pPr algn="ctr"/>
                      <a:r>
                        <a:rPr lang="en-US" altLang="zh-TW" dirty="0"/>
                        <a:t>(1,3)</a:t>
                      </a:r>
                      <a:endParaRPr lang="zh-TW" altLang="en-US" dirty="0"/>
                    </a:p>
                  </a:txBody>
                  <a:tcPr/>
                </a:tc>
                <a:tc>
                  <a:txBody>
                    <a:bodyPr/>
                    <a:lstStyle/>
                    <a:p>
                      <a:pPr algn="ctr"/>
                      <a:r>
                        <a:rPr lang="en-US" altLang="zh-TW" dirty="0"/>
                        <a:t>(1,4)</a:t>
                      </a:r>
                      <a:endParaRPr lang="zh-TW" altLang="en-US" dirty="0"/>
                    </a:p>
                  </a:txBody>
                  <a:tcPr/>
                </a:tc>
                <a:extLst>
                  <a:ext uri="{0D108BD9-81ED-4DB2-BD59-A6C34878D82A}">
                    <a16:rowId xmlns:a16="http://schemas.microsoft.com/office/drawing/2014/main" val="10000"/>
                  </a:ext>
                </a:extLst>
              </a:tr>
              <a:tr h="370840">
                <a:tc>
                  <a:txBody>
                    <a:bodyPr/>
                    <a:lstStyle/>
                    <a:p>
                      <a:pPr algn="ctr"/>
                      <a:r>
                        <a:rPr lang="en-US" altLang="zh-TW" dirty="0"/>
                        <a:t>(2,1)</a:t>
                      </a:r>
                      <a:endParaRPr lang="zh-TW" altLang="en-US" dirty="0"/>
                    </a:p>
                  </a:txBody>
                  <a:tcPr/>
                </a:tc>
                <a:tc>
                  <a:txBody>
                    <a:bodyPr/>
                    <a:lstStyle/>
                    <a:p>
                      <a:pPr algn="ctr"/>
                      <a:r>
                        <a:rPr lang="en-US" altLang="zh-TW" dirty="0"/>
                        <a:t>(2,2)</a:t>
                      </a:r>
                      <a:endParaRPr lang="zh-TW" altLang="en-US" dirty="0"/>
                    </a:p>
                  </a:txBody>
                  <a:tcPr/>
                </a:tc>
                <a:tc>
                  <a:txBody>
                    <a:bodyPr/>
                    <a:lstStyle/>
                    <a:p>
                      <a:pPr algn="ctr"/>
                      <a:r>
                        <a:rPr lang="en-US" altLang="zh-TW" dirty="0"/>
                        <a:t>(2,3)</a:t>
                      </a:r>
                      <a:endParaRPr lang="zh-TW" altLang="en-US" dirty="0"/>
                    </a:p>
                  </a:txBody>
                  <a:tcPr/>
                </a:tc>
                <a:tc>
                  <a:txBody>
                    <a:bodyPr/>
                    <a:lstStyle/>
                    <a:p>
                      <a:pPr algn="ctr"/>
                      <a:r>
                        <a:rPr lang="en-US" altLang="zh-TW" dirty="0"/>
                        <a:t>(2,4)</a:t>
                      </a:r>
                      <a:endParaRPr lang="zh-TW" altLang="en-US" dirty="0"/>
                    </a:p>
                  </a:txBody>
                  <a:tcPr/>
                </a:tc>
                <a:extLst>
                  <a:ext uri="{0D108BD9-81ED-4DB2-BD59-A6C34878D82A}">
                    <a16:rowId xmlns:a16="http://schemas.microsoft.com/office/drawing/2014/main" val="10001"/>
                  </a:ext>
                </a:extLst>
              </a:tr>
              <a:tr h="370840">
                <a:tc>
                  <a:txBody>
                    <a:bodyPr/>
                    <a:lstStyle/>
                    <a:p>
                      <a:pPr algn="ctr"/>
                      <a:r>
                        <a:rPr lang="en-US" altLang="zh-TW" dirty="0"/>
                        <a:t>(3,1)</a:t>
                      </a:r>
                      <a:endParaRPr lang="zh-TW" altLang="en-US" dirty="0"/>
                    </a:p>
                  </a:txBody>
                  <a:tcPr/>
                </a:tc>
                <a:tc>
                  <a:txBody>
                    <a:bodyPr/>
                    <a:lstStyle/>
                    <a:p>
                      <a:pPr algn="ctr"/>
                      <a:r>
                        <a:rPr lang="en-US" altLang="zh-TW" dirty="0"/>
                        <a:t>(3,2)</a:t>
                      </a:r>
                      <a:endParaRPr lang="zh-TW" altLang="en-US" dirty="0"/>
                    </a:p>
                  </a:txBody>
                  <a:tcPr/>
                </a:tc>
                <a:tc>
                  <a:txBody>
                    <a:bodyPr/>
                    <a:lstStyle/>
                    <a:p>
                      <a:pPr algn="ctr"/>
                      <a:r>
                        <a:rPr lang="en-US" altLang="zh-TW" dirty="0"/>
                        <a:t>(3,3)</a:t>
                      </a:r>
                      <a:endParaRPr lang="zh-TW" altLang="en-US" dirty="0"/>
                    </a:p>
                  </a:txBody>
                  <a:tcPr/>
                </a:tc>
                <a:tc>
                  <a:txBody>
                    <a:bodyPr/>
                    <a:lstStyle/>
                    <a:p>
                      <a:pPr algn="ctr"/>
                      <a:r>
                        <a:rPr lang="en-US" altLang="zh-TW" dirty="0"/>
                        <a:t>(3,4)</a:t>
                      </a:r>
                      <a:endParaRPr lang="zh-TW" altLang="en-US" dirty="0"/>
                    </a:p>
                  </a:txBody>
                  <a:tcPr/>
                </a:tc>
                <a:extLst>
                  <a:ext uri="{0D108BD9-81ED-4DB2-BD59-A6C34878D82A}">
                    <a16:rowId xmlns:a16="http://schemas.microsoft.com/office/drawing/2014/main" val="10002"/>
                  </a:ext>
                </a:extLst>
              </a:tr>
              <a:tr h="370840">
                <a:tc>
                  <a:txBody>
                    <a:bodyPr/>
                    <a:lstStyle/>
                    <a:p>
                      <a:pPr algn="ctr"/>
                      <a:r>
                        <a:rPr lang="en-US" altLang="zh-TW" dirty="0"/>
                        <a:t>(4,1)</a:t>
                      </a:r>
                      <a:endParaRPr lang="zh-TW" altLang="en-US" dirty="0"/>
                    </a:p>
                  </a:txBody>
                  <a:tcPr/>
                </a:tc>
                <a:tc>
                  <a:txBody>
                    <a:bodyPr/>
                    <a:lstStyle/>
                    <a:p>
                      <a:pPr algn="ctr"/>
                      <a:r>
                        <a:rPr lang="en-US" altLang="zh-TW" dirty="0"/>
                        <a:t>(4,2)</a:t>
                      </a:r>
                      <a:endParaRPr lang="zh-TW" altLang="en-US" dirty="0"/>
                    </a:p>
                  </a:txBody>
                  <a:tcPr/>
                </a:tc>
                <a:tc>
                  <a:txBody>
                    <a:bodyPr/>
                    <a:lstStyle/>
                    <a:p>
                      <a:pPr algn="ctr"/>
                      <a:r>
                        <a:rPr lang="en-US" altLang="zh-TW" dirty="0"/>
                        <a:t>(4,3)</a:t>
                      </a:r>
                      <a:endParaRPr lang="zh-TW" altLang="en-US" dirty="0"/>
                    </a:p>
                  </a:txBody>
                  <a:tcPr/>
                </a:tc>
                <a:tc>
                  <a:txBody>
                    <a:bodyPr/>
                    <a:lstStyle/>
                    <a:p>
                      <a:pPr algn="ctr"/>
                      <a:r>
                        <a:rPr lang="en-US" altLang="zh-TW" dirty="0"/>
                        <a:t>(4,4)</a:t>
                      </a:r>
                      <a:endParaRPr lang="zh-TW" altLang="en-US" dirty="0"/>
                    </a:p>
                  </a:txBody>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D27F5DC9-733F-3BE2-9D4A-431E8986E0D4}"/>
                  </a:ext>
                </a:extLst>
              </p:cNvPr>
              <p:cNvSpPr txBox="1"/>
              <p:nvPr/>
            </p:nvSpPr>
            <p:spPr>
              <a:xfrm>
                <a:off x="6986783" y="2549294"/>
                <a:ext cx="1434752" cy="298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𝑦</m:t>
                          </m:r>
                        </m:sub>
                      </m:sSub>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1,2,3,4</m:t>
                          </m:r>
                        </m:e>
                      </m:d>
                    </m:oMath>
                  </m:oMathPara>
                </a14:m>
                <a:endParaRPr lang="zh-TW" altLang="en-US" dirty="0"/>
              </a:p>
            </p:txBody>
          </p:sp>
        </mc:Choice>
        <mc:Fallback xmlns="">
          <p:sp>
            <p:nvSpPr>
              <p:cNvPr id="6" name="文字方塊 5">
                <a:extLst>
                  <a:ext uri="{FF2B5EF4-FFF2-40B4-BE49-F238E27FC236}">
                    <a16:creationId xmlns:a16="http://schemas.microsoft.com/office/drawing/2014/main" id="{D27F5DC9-733F-3BE2-9D4A-431E8986E0D4}"/>
                  </a:ext>
                </a:extLst>
              </p:cNvPr>
              <p:cNvSpPr txBox="1">
                <a:spLocks noRot="1" noChangeAspect="1" noMove="1" noResize="1" noEditPoints="1" noAdjustHandles="1" noChangeArrowheads="1" noChangeShapeType="1" noTextEdit="1"/>
              </p:cNvSpPr>
              <p:nvPr/>
            </p:nvSpPr>
            <p:spPr>
              <a:xfrm>
                <a:off x="6986783" y="2549294"/>
                <a:ext cx="1434752" cy="298928"/>
              </a:xfrm>
              <a:prstGeom prst="rect">
                <a:avLst/>
              </a:prstGeom>
              <a:blipFill>
                <a:blip r:embed="rId4"/>
                <a:stretch>
                  <a:fillRect l="-3404" b="-2040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A3062851-FB53-EA22-2E55-281832CA1E8A}"/>
                  </a:ext>
                </a:extLst>
              </p:cNvPr>
              <p:cNvSpPr txBox="1"/>
              <p:nvPr/>
            </p:nvSpPr>
            <p:spPr>
              <a:xfrm>
                <a:off x="6986783" y="2089571"/>
                <a:ext cx="14271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𝑥</m:t>
                          </m:r>
                        </m:sub>
                      </m:sSub>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1,2,3,4</m:t>
                          </m:r>
                        </m:e>
                      </m:d>
                    </m:oMath>
                  </m:oMathPara>
                </a14:m>
                <a:endParaRPr lang="zh-TW" altLang="en-US" dirty="0"/>
              </a:p>
            </p:txBody>
          </p:sp>
        </mc:Choice>
        <mc:Fallback xmlns="">
          <p:sp>
            <p:nvSpPr>
              <p:cNvPr id="7" name="文字方塊 6">
                <a:extLst>
                  <a:ext uri="{FF2B5EF4-FFF2-40B4-BE49-F238E27FC236}">
                    <a16:creationId xmlns:a16="http://schemas.microsoft.com/office/drawing/2014/main" id="{A3062851-FB53-EA22-2E55-281832CA1E8A}"/>
                  </a:ext>
                </a:extLst>
              </p:cNvPr>
              <p:cNvSpPr txBox="1">
                <a:spLocks noRot="1" noChangeAspect="1" noMove="1" noResize="1" noEditPoints="1" noAdjustHandles="1" noChangeArrowheads="1" noChangeShapeType="1" noTextEdit="1"/>
              </p:cNvSpPr>
              <p:nvPr/>
            </p:nvSpPr>
            <p:spPr>
              <a:xfrm>
                <a:off x="6986783" y="2089571"/>
                <a:ext cx="1427122" cy="276999"/>
              </a:xfrm>
              <a:prstGeom prst="rect">
                <a:avLst/>
              </a:prstGeom>
              <a:blipFill>
                <a:blip r:embed="rId5"/>
                <a:stretch>
                  <a:fillRect l="-3419" b="-13333"/>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99E1BFFA-BE05-43F0-98D3-7756909802B8}"/>
              </a:ext>
            </a:extLst>
          </p:cNvPr>
          <p:cNvSpPr>
            <a:spLocks noGrp="1"/>
          </p:cNvSpPr>
          <p:nvPr>
            <p:ph type="sldNum" sz="quarter" idx="12"/>
          </p:nvPr>
        </p:nvSpPr>
        <p:spPr/>
        <p:txBody>
          <a:bodyPr/>
          <a:lstStyle/>
          <a:p>
            <a:fld id="{59E0E74B-BC82-44BF-A0FE-CEF171C425CC}" type="slidenum">
              <a:rPr lang="zh-TW" altLang="en-US" smtClean="0"/>
              <a:t>36</a:t>
            </a:fld>
            <a:endParaRPr lang="zh-TW" altLang="en-US"/>
          </a:p>
        </p:txBody>
      </p:sp>
    </p:spTree>
    <p:extLst>
      <p:ext uri="{BB962C8B-B14F-4D97-AF65-F5344CB8AC3E}">
        <p14:creationId xmlns:p14="http://schemas.microsoft.com/office/powerpoint/2010/main" val="53149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3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300"/>
                                        <p:tgtEl>
                                          <p:spTgt spid="3">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left)">
                                      <p:cBhvr>
                                        <p:cTn id="13" dur="300"/>
                                        <p:tgtEl>
                                          <p:spTgt spid="3">
                                            <p:txEl>
                                              <p:pRg st="4" end="4"/>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wipe(left)">
                                      <p:cBhvr>
                                        <p:cTn id="16" dur="300"/>
                                        <p:tgtEl>
                                          <p:spTgt spid="3">
                                            <p:txEl>
                                              <p:pRg st="6" end="6"/>
                                            </p:txEl>
                                          </p:spTgt>
                                        </p:tgtEl>
                                      </p:cBhvr>
                                    </p:animEffect>
                                  </p:childTnLst>
                                </p:cTn>
                              </p:par>
                              <p:par>
                                <p:cTn id="17" presetID="8" presetClass="emph" presetSubtype="0" decel="100000" fill="hold" nodeType="withEffect">
                                  <p:stCondLst>
                                    <p:cond delay="0"/>
                                  </p:stCondLst>
                                  <p:childTnLst>
                                    <p:animRot by="-3600000">
                                      <p:cBhvr>
                                        <p:cTn id="18" dur="1000" fill="hold"/>
                                        <p:tgtEl>
                                          <p:spTgt spid="21"/>
                                        </p:tgtEl>
                                        <p:attrNameLst>
                                          <p:attrName>r</p:attrName>
                                        </p:attrNameLst>
                                      </p:cBhvr>
                                    </p:animRot>
                                  </p:childTnLst>
                                </p:cTn>
                              </p:par>
                              <p:par>
                                <p:cTn id="19" presetID="8" presetClass="emph" presetSubtype="0" accel="50000" decel="50000" fill="hold" nodeType="withEffect">
                                  <p:stCondLst>
                                    <p:cond delay="1000"/>
                                  </p:stCondLst>
                                  <p:childTnLst>
                                    <p:animRot by="1500000">
                                      <p:cBhvr>
                                        <p:cTn id="20" dur="500" fill="hold"/>
                                        <p:tgtEl>
                                          <p:spTgt spid="21"/>
                                        </p:tgtEl>
                                        <p:attrNameLst>
                                          <p:attrName>r</p:attrName>
                                        </p:attrNameLst>
                                      </p:cBhvr>
                                    </p:animRot>
                                  </p:childTnLst>
                                </p:cTn>
                              </p:par>
                              <p:par>
                                <p:cTn id="21" presetID="8" presetClass="emph" presetSubtype="0" accel="50000" decel="50000" fill="hold" nodeType="withEffect">
                                  <p:stCondLst>
                                    <p:cond delay="1500"/>
                                  </p:stCondLst>
                                  <p:childTnLst>
                                    <p:animRot by="-600000">
                                      <p:cBhvr>
                                        <p:cTn id="22" dur="300" fill="hold"/>
                                        <p:tgtEl>
                                          <p:spTgt spid="2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decel="100000" fill="hold" nodeType="clickEffect">
                                  <p:stCondLst>
                                    <p:cond delay="0"/>
                                  </p:stCondLst>
                                  <p:childTnLst>
                                    <p:animRot by="-3600000">
                                      <p:cBhvr>
                                        <p:cTn id="26" dur="1000" fill="hold"/>
                                        <p:tgtEl>
                                          <p:spTgt spid="21"/>
                                        </p:tgtEl>
                                        <p:attrNameLst>
                                          <p:attrName>r</p:attrName>
                                        </p:attrNameLst>
                                      </p:cBhvr>
                                    </p:animRot>
                                  </p:childTnLst>
                                </p:cTn>
                              </p:par>
                              <p:par>
                                <p:cTn id="27" presetID="8" presetClass="emph" presetSubtype="0" accel="50000" decel="50000" fill="hold" nodeType="withEffect">
                                  <p:stCondLst>
                                    <p:cond delay="1000"/>
                                  </p:stCondLst>
                                  <p:childTnLst>
                                    <p:animRot by="1500000">
                                      <p:cBhvr>
                                        <p:cTn id="28" dur="500" fill="hold"/>
                                        <p:tgtEl>
                                          <p:spTgt spid="21"/>
                                        </p:tgtEl>
                                        <p:attrNameLst>
                                          <p:attrName>r</p:attrName>
                                        </p:attrNameLst>
                                      </p:cBhvr>
                                    </p:animRot>
                                  </p:childTnLst>
                                </p:cTn>
                              </p:par>
                              <p:par>
                                <p:cTn id="29" presetID="8" presetClass="emph" presetSubtype="0" accel="50000" decel="50000" fill="hold" nodeType="withEffect">
                                  <p:stCondLst>
                                    <p:cond delay="1500"/>
                                  </p:stCondLst>
                                  <p:childTnLst>
                                    <p:animRot by="-600000">
                                      <p:cBhvr>
                                        <p:cTn id="30" dur="300" fill="hold"/>
                                        <p:tgtEl>
                                          <p:spTgt spid="21"/>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2" presetClass="exit" presetSubtype="8" accel="100000" fill="hold" grpId="1" nodeType="clickEffect">
                                  <p:stCondLst>
                                    <p:cond delay="0"/>
                                  </p:stCondLst>
                                  <p:childTnLst>
                                    <p:anim calcmode="lin" valueType="num">
                                      <p:cBhvr additive="base">
                                        <p:cTn id="34" dur="300"/>
                                        <p:tgtEl>
                                          <p:spTgt spid="3">
                                            <p:txEl>
                                              <p:pRg st="0" end="0"/>
                                            </p:txEl>
                                          </p:spTgt>
                                        </p:tgtEl>
                                        <p:attrNameLst>
                                          <p:attrName>ppt_x</p:attrName>
                                        </p:attrNameLst>
                                      </p:cBhvr>
                                      <p:tavLst>
                                        <p:tav tm="0">
                                          <p:val>
                                            <p:strVal val="ppt_x"/>
                                          </p:val>
                                        </p:tav>
                                        <p:tav tm="100000">
                                          <p:val>
                                            <p:strVal val="0-ppt_w/2"/>
                                          </p:val>
                                        </p:tav>
                                      </p:tavLst>
                                    </p:anim>
                                    <p:anim calcmode="lin" valueType="num">
                                      <p:cBhvr additive="base">
                                        <p:cTn id="35" dur="300"/>
                                        <p:tgtEl>
                                          <p:spTgt spid="3">
                                            <p:txEl>
                                              <p:pRg st="0" end="0"/>
                                            </p:txEl>
                                          </p:spTgt>
                                        </p:tgtEl>
                                        <p:attrNameLst>
                                          <p:attrName>ppt_y</p:attrName>
                                        </p:attrNameLst>
                                      </p:cBhvr>
                                      <p:tavLst>
                                        <p:tav tm="0">
                                          <p:val>
                                            <p:strVal val="ppt_y"/>
                                          </p:val>
                                        </p:tav>
                                        <p:tav tm="100000">
                                          <p:val>
                                            <p:strVal val="ppt_y"/>
                                          </p:val>
                                        </p:tav>
                                      </p:tavLst>
                                    </p:anim>
                                    <p:set>
                                      <p:cBhvr>
                                        <p:cTn id="36" dur="1" fill="hold">
                                          <p:stCondLst>
                                            <p:cond delay="299"/>
                                          </p:stCondLst>
                                        </p:cTn>
                                        <p:tgtEl>
                                          <p:spTgt spid="3">
                                            <p:txEl>
                                              <p:pRg st="0" end="0"/>
                                            </p:txEl>
                                          </p:spTgt>
                                        </p:tgtEl>
                                        <p:attrNameLst>
                                          <p:attrName>style.visibility</p:attrName>
                                        </p:attrNameLst>
                                      </p:cBhvr>
                                      <p:to>
                                        <p:strVal val="hidden"/>
                                      </p:to>
                                    </p:set>
                                  </p:childTnLst>
                                </p:cTn>
                              </p:par>
                              <p:par>
                                <p:cTn id="37" presetID="2" presetClass="exit" presetSubtype="8" accel="100000" fill="hold" grpId="1" nodeType="withEffect">
                                  <p:stCondLst>
                                    <p:cond delay="0"/>
                                  </p:stCondLst>
                                  <p:childTnLst>
                                    <p:anim calcmode="lin" valueType="num">
                                      <p:cBhvr additive="base">
                                        <p:cTn id="38" dur="300"/>
                                        <p:tgtEl>
                                          <p:spTgt spid="3">
                                            <p:txEl>
                                              <p:pRg st="2" end="2"/>
                                            </p:txEl>
                                          </p:spTgt>
                                        </p:tgtEl>
                                        <p:attrNameLst>
                                          <p:attrName>ppt_x</p:attrName>
                                        </p:attrNameLst>
                                      </p:cBhvr>
                                      <p:tavLst>
                                        <p:tav tm="0">
                                          <p:val>
                                            <p:strVal val="ppt_x"/>
                                          </p:val>
                                        </p:tav>
                                        <p:tav tm="100000">
                                          <p:val>
                                            <p:strVal val="0-ppt_w/2"/>
                                          </p:val>
                                        </p:tav>
                                      </p:tavLst>
                                    </p:anim>
                                    <p:anim calcmode="lin" valueType="num">
                                      <p:cBhvr additive="base">
                                        <p:cTn id="39" dur="300"/>
                                        <p:tgtEl>
                                          <p:spTgt spid="3">
                                            <p:txEl>
                                              <p:pRg st="2" end="2"/>
                                            </p:txEl>
                                          </p:spTgt>
                                        </p:tgtEl>
                                        <p:attrNameLst>
                                          <p:attrName>ppt_y</p:attrName>
                                        </p:attrNameLst>
                                      </p:cBhvr>
                                      <p:tavLst>
                                        <p:tav tm="0">
                                          <p:val>
                                            <p:strVal val="ppt_y"/>
                                          </p:val>
                                        </p:tav>
                                        <p:tav tm="100000">
                                          <p:val>
                                            <p:strVal val="ppt_y"/>
                                          </p:val>
                                        </p:tav>
                                      </p:tavLst>
                                    </p:anim>
                                    <p:set>
                                      <p:cBhvr>
                                        <p:cTn id="40" dur="1" fill="hold">
                                          <p:stCondLst>
                                            <p:cond delay="299"/>
                                          </p:stCondLst>
                                        </p:cTn>
                                        <p:tgtEl>
                                          <p:spTgt spid="3">
                                            <p:txEl>
                                              <p:pRg st="2" end="2"/>
                                            </p:txEl>
                                          </p:spTgt>
                                        </p:tgtEl>
                                        <p:attrNameLst>
                                          <p:attrName>style.visibility</p:attrName>
                                        </p:attrNameLst>
                                      </p:cBhvr>
                                      <p:to>
                                        <p:strVal val="hidden"/>
                                      </p:to>
                                    </p:set>
                                  </p:childTnLst>
                                </p:cTn>
                              </p:par>
                              <p:par>
                                <p:cTn id="41" presetID="2" presetClass="exit" presetSubtype="8" accel="100000" fill="hold" grpId="1" nodeType="withEffect">
                                  <p:stCondLst>
                                    <p:cond delay="0"/>
                                  </p:stCondLst>
                                  <p:childTnLst>
                                    <p:anim calcmode="lin" valueType="num">
                                      <p:cBhvr additive="base">
                                        <p:cTn id="42" dur="300"/>
                                        <p:tgtEl>
                                          <p:spTgt spid="3">
                                            <p:txEl>
                                              <p:pRg st="4" end="4"/>
                                            </p:txEl>
                                          </p:spTgt>
                                        </p:tgtEl>
                                        <p:attrNameLst>
                                          <p:attrName>ppt_x</p:attrName>
                                        </p:attrNameLst>
                                      </p:cBhvr>
                                      <p:tavLst>
                                        <p:tav tm="0">
                                          <p:val>
                                            <p:strVal val="ppt_x"/>
                                          </p:val>
                                        </p:tav>
                                        <p:tav tm="100000">
                                          <p:val>
                                            <p:strVal val="0-ppt_w/2"/>
                                          </p:val>
                                        </p:tav>
                                      </p:tavLst>
                                    </p:anim>
                                    <p:anim calcmode="lin" valueType="num">
                                      <p:cBhvr additive="base">
                                        <p:cTn id="43" dur="300"/>
                                        <p:tgtEl>
                                          <p:spTgt spid="3">
                                            <p:txEl>
                                              <p:pRg st="4" end="4"/>
                                            </p:txEl>
                                          </p:spTgt>
                                        </p:tgtEl>
                                        <p:attrNameLst>
                                          <p:attrName>ppt_y</p:attrName>
                                        </p:attrNameLst>
                                      </p:cBhvr>
                                      <p:tavLst>
                                        <p:tav tm="0">
                                          <p:val>
                                            <p:strVal val="ppt_y"/>
                                          </p:val>
                                        </p:tav>
                                        <p:tav tm="100000">
                                          <p:val>
                                            <p:strVal val="ppt_y"/>
                                          </p:val>
                                        </p:tav>
                                      </p:tavLst>
                                    </p:anim>
                                    <p:set>
                                      <p:cBhvr>
                                        <p:cTn id="44" dur="1" fill="hold">
                                          <p:stCondLst>
                                            <p:cond delay="299"/>
                                          </p:stCondLst>
                                        </p:cTn>
                                        <p:tgtEl>
                                          <p:spTgt spid="3">
                                            <p:txEl>
                                              <p:pRg st="4" end="4"/>
                                            </p:txEl>
                                          </p:spTgt>
                                        </p:tgtEl>
                                        <p:attrNameLst>
                                          <p:attrName>style.visibility</p:attrName>
                                        </p:attrNameLst>
                                      </p:cBhvr>
                                      <p:to>
                                        <p:strVal val="hidden"/>
                                      </p:to>
                                    </p:set>
                                  </p:childTnLst>
                                </p:cTn>
                              </p:par>
                              <p:par>
                                <p:cTn id="45" presetID="2" presetClass="exit" presetSubtype="8" accel="100000" fill="hold" grpId="1" nodeType="withEffect">
                                  <p:stCondLst>
                                    <p:cond delay="0"/>
                                  </p:stCondLst>
                                  <p:childTnLst>
                                    <p:anim calcmode="lin" valueType="num">
                                      <p:cBhvr additive="base">
                                        <p:cTn id="46" dur="300"/>
                                        <p:tgtEl>
                                          <p:spTgt spid="3">
                                            <p:txEl>
                                              <p:pRg st="6" end="6"/>
                                            </p:txEl>
                                          </p:spTgt>
                                        </p:tgtEl>
                                        <p:attrNameLst>
                                          <p:attrName>ppt_x</p:attrName>
                                        </p:attrNameLst>
                                      </p:cBhvr>
                                      <p:tavLst>
                                        <p:tav tm="0">
                                          <p:val>
                                            <p:strVal val="ppt_x"/>
                                          </p:val>
                                        </p:tav>
                                        <p:tav tm="100000">
                                          <p:val>
                                            <p:strVal val="0-ppt_w/2"/>
                                          </p:val>
                                        </p:tav>
                                      </p:tavLst>
                                    </p:anim>
                                    <p:anim calcmode="lin" valueType="num">
                                      <p:cBhvr additive="base">
                                        <p:cTn id="47" dur="300"/>
                                        <p:tgtEl>
                                          <p:spTgt spid="3">
                                            <p:txEl>
                                              <p:pRg st="6" end="6"/>
                                            </p:txEl>
                                          </p:spTgt>
                                        </p:tgtEl>
                                        <p:attrNameLst>
                                          <p:attrName>ppt_y</p:attrName>
                                        </p:attrNameLst>
                                      </p:cBhvr>
                                      <p:tavLst>
                                        <p:tav tm="0">
                                          <p:val>
                                            <p:strVal val="ppt_y"/>
                                          </p:val>
                                        </p:tav>
                                        <p:tav tm="100000">
                                          <p:val>
                                            <p:strVal val="ppt_y"/>
                                          </p:val>
                                        </p:tav>
                                      </p:tavLst>
                                    </p:anim>
                                    <p:set>
                                      <p:cBhvr>
                                        <p:cTn id="48" dur="1" fill="hold">
                                          <p:stCondLst>
                                            <p:cond delay="299"/>
                                          </p:stCondLst>
                                        </p:cTn>
                                        <p:tgtEl>
                                          <p:spTgt spid="3">
                                            <p:txEl>
                                              <p:pRg st="6" end="6"/>
                                            </p:txEl>
                                          </p:spTgt>
                                        </p:tgtEl>
                                        <p:attrNameLst>
                                          <p:attrName>style.visibility</p:attrName>
                                        </p:attrNameLst>
                                      </p:cBhvr>
                                      <p:to>
                                        <p:strVal val="hidden"/>
                                      </p:to>
                                    </p:set>
                                  </p:childTnLst>
                                </p:cTn>
                              </p:par>
                              <p:par>
                                <p:cTn id="49" presetID="49" presetClass="exit" presetSubtype="0" accel="100000" fill="hold" nodeType="withEffect">
                                  <p:stCondLst>
                                    <p:cond delay="0"/>
                                  </p:stCondLst>
                                  <p:childTnLst>
                                    <p:anim calcmode="lin" valueType="num">
                                      <p:cBhvr>
                                        <p:cTn id="50" dur="800"/>
                                        <p:tgtEl>
                                          <p:spTgt spid="21"/>
                                        </p:tgtEl>
                                        <p:attrNameLst>
                                          <p:attrName>ppt_w</p:attrName>
                                        </p:attrNameLst>
                                      </p:cBhvr>
                                      <p:tavLst>
                                        <p:tav tm="0">
                                          <p:val>
                                            <p:strVal val="ppt_w"/>
                                          </p:val>
                                        </p:tav>
                                        <p:tav tm="100000">
                                          <p:val>
                                            <p:fltVal val="0"/>
                                          </p:val>
                                        </p:tav>
                                      </p:tavLst>
                                    </p:anim>
                                    <p:anim calcmode="lin" valueType="num">
                                      <p:cBhvr>
                                        <p:cTn id="51" dur="800"/>
                                        <p:tgtEl>
                                          <p:spTgt spid="21"/>
                                        </p:tgtEl>
                                        <p:attrNameLst>
                                          <p:attrName>ppt_h</p:attrName>
                                        </p:attrNameLst>
                                      </p:cBhvr>
                                      <p:tavLst>
                                        <p:tav tm="0">
                                          <p:val>
                                            <p:strVal val="ppt_h"/>
                                          </p:val>
                                        </p:tav>
                                        <p:tav tm="100000">
                                          <p:val>
                                            <p:fltVal val="0"/>
                                          </p:val>
                                        </p:tav>
                                      </p:tavLst>
                                    </p:anim>
                                    <p:anim calcmode="lin" valueType="num">
                                      <p:cBhvr>
                                        <p:cTn id="52" dur="800"/>
                                        <p:tgtEl>
                                          <p:spTgt spid="21"/>
                                        </p:tgtEl>
                                        <p:attrNameLst>
                                          <p:attrName>style.rotation</p:attrName>
                                        </p:attrNameLst>
                                      </p:cBhvr>
                                      <p:tavLst>
                                        <p:tav tm="0">
                                          <p:val>
                                            <p:fltVal val="0"/>
                                          </p:val>
                                        </p:tav>
                                        <p:tav tm="100000">
                                          <p:val>
                                            <p:fltVal val="360"/>
                                          </p:val>
                                        </p:tav>
                                      </p:tavLst>
                                    </p:anim>
                                    <p:animEffect transition="out" filter="fade">
                                      <p:cBhvr>
                                        <p:cTn id="53" dur="800"/>
                                        <p:tgtEl>
                                          <p:spTgt spid="21"/>
                                        </p:tgtEl>
                                      </p:cBhvr>
                                    </p:animEffect>
                                    <p:set>
                                      <p:cBhvr>
                                        <p:cTn id="54" dur="1" fill="hold">
                                          <p:stCondLst>
                                            <p:cond delay="7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Co-Occurrence Matrix</a:t>
            </a:r>
            <a:endParaRPr lang="zh-TW" altLang="en-US" dirty="0">
              <a:latin typeface="Times New Roman" panose="02020603050405020304" pitchFamily="18" charset="0"/>
              <a:cs typeface="Times New Roman" panose="02020603050405020304" pitchFamily="18" charset="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65005896"/>
              </p:ext>
            </p:extLst>
          </p:nvPr>
        </p:nvGraphicFramePr>
        <p:xfrm>
          <a:off x="2589212" y="2133600"/>
          <a:ext cx="1882060" cy="1602492"/>
        </p:xfrm>
        <a:graphic>
          <a:graphicData uri="http://schemas.openxmlformats.org/drawingml/2006/table">
            <a:tbl>
              <a:tblPr firstRow="1" bandRow="1">
                <a:tableStyleId>{5940675A-B579-460E-94D1-54222C63F5DA}</a:tableStyleId>
              </a:tblPr>
              <a:tblGrid>
                <a:gridCol w="470515">
                  <a:extLst>
                    <a:ext uri="{9D8B030D-6E8A-4147-A177-3AD203B41FA5}">
                      <a16:colId xmlns:a16="http://schemas.microsoft.com/office/drawing/2014/main" val="20000"/>
                    </a:ext>
                  </a:extLst>
                </a:gridCol>
                <a:gridCol w="470515">
                  <a:extLst>
                    <a:ext uri="{9D8B030D-6E8A-4147-A177-3AD203B41FA5}">
                      <a16:colId xmlns:a16="http://schemas.microsoft.com/office/drawing/2014/main" val="20001"/>
                    </a:ext>
                  </a:extLst>
                </a:gridCol>
                <a:gridCol w="470515">
                  <a:extLst>
                    <a:ext uri="{9D8B030D-6E8A-4147-A177-3AD203B41FA5}">
                      <a16:colId xmlns:a16="http://schemas.microsoft.com/office/drawing/2014/main" val="20002"/>
                    </a:ext>
                  </a:extLst>
                </a:gridCol>
                <a:gridCol w="470515">
                  <a:extLst>
                    <a:ext uri="{9D8B030D-6E8A-4147-A177-3AD203B41FA5}">
                      <a16:colId xmlns:a16="http://schemas.microsoft.com/office/drawing/2014/main" val="20003"/>
                    </a:ext>
                  </a:extLst>
                </a:gridCol>
              </a:tblGrid>
              <a:tr h="400623">
                <a:tc>
                  <a:txBody>
                    <a:bodyPr/>
                    <a:lstStyle/>
                    <a:p>
                      <a:pPr algn="ctr"/>
                      <a:r>
                        <a:rPr lang="en-US" altLang="zh-TW" sz="1900" dirty="0">
                          <a:solidFill>
                            <a:srgbClr val="FF0000"/>
                          </a:solidFill>
                        </a:rPr>
                        <a:t>0</a:t>
                      </a:r>
                      <a:endParaRPr lang="zh-TW" altLang="en-US" sz="1900" dirty="0">
                        <a:solidFill>
                          <a:srgbClr val="FF0000"/>
                        </a:solidFill>
                      </a:endParaRPr>
                    </a:p>
                  </a:txBody>
                  <a:tcPr marL="98784" marR="98784" marT="49391" marB="49391" anchor="ctr"/>
                </a:tc>
                <a:tc>
                  <a:txBody>
                    <a:bodyPr/>
                    <a:lstStyle/>
                    <a:p>
                      <a:pPr algn="ctr"/>
                      <a:r>
                        <a:rPr lang="en-US" altLang="zh-TW" sz="1900" dirty="0">
                          <a:solidFill>
                            <a:srgbClr val="FF0000"/>
                          </a:solidFill>
                        </a:rPr>
                        <a:t>0</a:t>
                      </a:r>
                      <a:endParaRPr lang="zh-TW" altLang="en-US" sz="1900" dirty="0">
                        <a:solidFill>
                          <a:srgbClr val="FF0000"/>
                        </a:solidFill>
                      </a:endParaRPr>
                    </a:p>
                  </a:txBody>
                  <a:tcPr marL="98784" marR="98784" marT="49391" marB="49391" anchor="ctr"/>
                </a:tc>
                <a:tc>
                  <a:txBody>
                    <a:bodyPr/>
                    <a:lstStyle/>
                    <a:p>
                      <a:pPr algn="ctr"/>
                      <a:r>
                        <a:rPr lang="en-US" altLang="zh-TW" sz="1900" dirty="0">
                          <a:solidFill>
                            <a:schemeClr val="accent2">
                              <a:lumMod val="75000"/>
                            </a:schemeClr>
                          </a:solidFill>
                        </a:rPr>
                        <a:t>1</a:t>
                      </a:r>
                      <a:endParaRPr lang="zh-TW" altLang="en-US" sz="1900" dirty="0">
                        <a:solidFill>
                          <a:schemeClr val="accent2">
                            <a:lumMod val="75000"/>
                          </a:schemeClr>
                        </a:solidFill>
                      </a:endParaRPr>
                    </a:p>
                  </a:txBody>
                  <a:tcPr marL="98784" marR="98784" marT="49391" marB="49391" anchor="ctr"/>
                </a:tc>
                <a:tc>
                  <a:txBody>
                    <a:bodyPr/>
                    <a:lstStyle/>
                    <a:p>
                      <a:pPr algn="ctr"/>
                      <a:r>
                        <a:rPr lang="en-US" altLang="zh-TW" sz="1900" dirty="0">
                          <a:solidFill>
                            <a:schemeClr val="accent2">
                              <a:lumMod val="75000"/>
                            </a:schemeClr>
                          </a:solidFill>
                        </a:rPr>
                        <a:t>1</a:t>
                      </a:r>
                      <a:endParaRPr lang="zh-TW" altLang="en-US" sz="1900" dirty="0">
                        <a:solidFill>
                          <a:schemeClr val="accent2">
                            <a:lumMod val="75000"/>
                          </a:schemeClr>
                        </a:solidFill>
                      </a:endParaRPr>
                    </a:p>
                  </a:txBody>
                  <a:tcPr marL="98784" marR="98784" marT="49391" marB="49391" anchor="ctr"/>
                </a:tc>
                <a:extLst>
                  <a:ext uri="{0D108BD9-81ED-4DB2-BD59-A6C34878D82A}">
                    <a16:rowId xmlns:a16="http://schemas.microsoft.com/office/drawing/2014/main" val="10000"/>
                  </a:ext>
                </a:extLst>
              </a:tr>
              <a:tr h="400623">
                <a:tc>
                  <a:txBody>
                    <a:bodyPr/>
                    <a:lstStyle/>
                    <a:p>
                      <a:pPr algn="ctr"/>
                      <a:r>
                        <a:rPr lang="en-US" altLang="zh-TW" sz="1900" dirty="0">
                          <a:solidFill>
                            <a:srgbClr val="FF0000"/>
                          </a:solidFill>
                        </a:rPr>
                        <a:t>0</a:t>
                      </a:r>
                      <a:endParaRPr lang="zh-TW" altLang="en-US" sz="1900" dirty="0">
                        <a:solidFill>
                          <a:srgbClr val="FF0000"/>
                        </a:solidFill>
                      </a:endParaRPr>
                    </a:p>
                  </a:txBody>
                  <a:tcPr marL="98784" marR="98784" marT="49391" marB="49391" anchor="ctr"/>
                </a:tc>
                <a:tc>
                  <a:txBody>
                    <a:bodyPr/>
                    <a:lstStyle/>
                    <a:p>
                      <a:pPr algn="ctr"/>
                      <a:r>
                        <a:rPr lang="en-US" altLang="zh-TW" sz="1900" dirty="0">
                          <a:solidFill>
                            <a:srgbClr val="FF0000"/>
                          </a:solidFill>
                        </a:rPr>
                        <a:t>0</a:t>
                      </a:r>
                      <a:endParaRPr lang="zh-TW" altLang="en-US" sz="1900" dirty="0">
                        <a:solidFill>
                          <a:srgbClr val="FF0000"/>
                        </a:solidFill>
                      </a:endParaRPr>
                    </a:p>
                  </a:txBody>
                  <a:tcPr marL="98784" marR="98784" marT="49391" marB="49391" anchor="ctr"/>
                </a:tc>
                <a:tc>
                  <a:txBody>
                    <a:bodyPr/>
                    <a:lstStyle/>
                    <a:p>
                      <a:pPr algn="ctr"/>
                      <a:r>
                        <a:rPr lang="en-US" altLang="zh-TW" sz="1900" dirty="0">
                          <a:solidFill>
                            <a:schemeClr val="accent2">
                              <a:lumMod val="75000"/>
                            </a:schemeClr>
                          </a:solidFill>
                        </a:rPr>
                        <a:t>1</a:t>
                      </a:r>
                      <a:endParaRPr lang="zh-TW" altLang="en-US" sz="1900" dirty="0">
                        <a:solidFill>
                          <a:schemeClr val="accent2">
                            <a:lumMod val="75000"/>
                          </a:schemeClr>
                        </a:solidFill>
                      </a:endParaRPr>
                    </a:p>
                  </a:txBody>
                  <a:tcPr marL="98784" marR="98784" marT="49391" marB="49391" anchor="ctr"/>
                </a:tc>
                <a:tc>
                  <a:txBody>
                    <a:bodyPr/>
                    <a:lstStyle/>
                    <a:p>
                      <a:pPr algn="ctr"/>
                      <a:r>
                        <a:rPr lang="en-US" altLang="zh-TW" sz="1900" dirty="0">
                          <a:solidFill>
                            <a:schemeClr val="accent2">
                              <a:lumMod val="75000"/>
                            </a:schemeClr>
                          </a:solidFill>
                        </a:rPr>
                        <a:t>1</a:t>
                      </a:r>
                      <a:endParaRPr lang="zh-TW" altLang="en-US" sz="1900" dirty="0">
                        <a:solidFill>
                          <a:schemeClr val="accent2">
                            <a:lumMod val="75000"/>
                          </a:schemeClr>
                        </a:solidFill>
                      </a:endParaRPr>
                    </a:p>
                  </a:txBody>
                  <a:tcPr marL="98784" marR="98784" marT="49391" marB="49391" anchor="ctr"/>
                </a:tc>
                <a:extLst>
                  <a:ext uri="{0D108BD9-81ED-4DB2-BD59-A6C34878D82A}">
                    <a16:rowId xmlns:a16="http://schemas.microsoft.com/office/drawing/2014/main" val="10001"/>
                  </a:ext>
                </a:extLst>
              </a:tr>
              <a:tr h="400623">
                <a:tc>
                  <a:txBody>
                    <a:bodyPr/>
                    <a:lstStyle/>
                    <a:p>
                      <a:pPr algn="ctr"/>
                      <a:r>
                        <a:rPr lang="en-US" altLang="zh-TW" sz="1900" dirty="0">
                          <a:solidFill>
                            <a:srgbClr val="FF0000"/>
                          </a:solidFill>
                        </a:rPr>
                        <a:t>0</a:t>
                      </a:r>
                      <a:endParaRPr lang="zh-TW" altLang="en-US" sz="1900" dirty="0">
                        <a:solidFill>
                          <a:srgbClr val="FF0000"/>
                        </a:solidFill>
                      </a:endParaRPr>
                    </a:p>
                  </a:txBody>
                  <a:tcPr marL="98784" marR="98784" marT="49391" marB="49391" anchor="ctr"/>
                </a:tc>
                <a:tc>
                  <a:txBody>
                    <a:bodyPr/>
                    <a:lstStyle/>
                    <a:p>
                      <a:pPr algn="ctr"/>
                      <a:r>
                        <a:rPr lang="en-US" altLang="zh-TW" sz="1900" dirty="0">
                          <a:solidFill>
                            <a:srgbClr val="00B050"/>
                          </a:solidFill>
                        </a:rPr>
                        <a:t>2</a:t>
                      </a:r>
                      <a:endParaRPr lang="zh-TW" altLang="en-US" sz="1900" dirty="0">
                        <a:solidFill>
                          <a:srgbClr val="00B050"/>
                        </a:solidFill>
                      </a:endParaRPr>
                    </a:p>
                  </a:txBody>
                  <a:tcPr marL="98784" marR="98784" marT="49391" marB="49391" anchor="ctr"/>
                </a:tc>
                <a:tc>
                  <a:txBody>
                    <a:bodyPr/>
                    <a:lstStyle/>
                    <a:p>
                      <a:pPr algn="ctr"/>
                      <a:r>
                        <a:rPr lang="en-US" altLang="zh-TW" sz="1900" dirty="0">
                          <a:solidFill>
                            <a:srgbClr val="00B050"/>
                          </a:solidFill>
                        </a:rPr>
                        <a:t>2</a:t>
                      </a:r>
                      <a:endParaRPr lang="zh-TW" altLang="en-US" sz="1900" dirty="0">
                        <a:solidFill>
                          <a:srgbClr val="00B050"/>
                        </a:solidFill>
                      </a:endParaRPr>
                    </a:p>
                  </a:txBody>
                  <a:tcPr marL="98784" marR="98784" marT="49391" marB="49391" anchor="ctr"/>
                </a:tc>
                <a:tc>
                  <a:txBody>
                    <a:bodyPr/>
                    <a:lstStyle/>
                    <a:p>
                      <a:pPr algn="ctr"/>
                      <a:r>
                        <a:rPr lang="en-US" altLang="zh-TW" sz="1900" dirty="0">
                          <a:solidFill>
                            <a:srgbClr val="00B050"/>
                          </a:solidFill>
                        </a:rPr>
                        <a:t>2</a:t>
                      </a:r>
                      <a:endParaRPr lang="zh-TW" altLang="en-US" sz="1900" dirty="0">
                        <a:solidFill>
                          <a:srgbClr val="00B050"/>
                        </a:solidFill>
                      </a:endParaRPr>
                    </a:p>
                  </a:txBody>
                  <a:tcPr marL="98784" marR="98784" marT="49391" marB="49391" anchor="ctr"/>
                </a:tc>
                <a:extLst>
                  <a:ext uri="{0D108BD9-81ED-4DB2-BD59-A6C34878D82A}">
                    <a16:rowId xmlns:a16="http://schemas.microsoft.com/office/drawing/2014/main" val="10002"/>
                  </a:ext>
                </a:extLst>
              </a:tr>
              <a:tr h="400623">
                <a:tc>
                  <a:txBody>
                    <a:bodyPr/>
                    <a:lstStyle/>
                    <a:p>
                      <a:pPr algn="ctr"/>
                      <a:r>
                        <a:rPr lang="en-US" altLang="zh-TW" sz="1900" dirty="0">
                          <a:solidFill>
                            <a:srgbClr val="00B050"/>
                          </a:solidFill>
                        </a:rPr>
                        <a:t>2</a:t>
                      </a:r>
                      <a:endParaRPr lang="zh-TW" altLang="en-US" sz="1900" dirty="0">
                        <a:solidFill>
                          <a:srgbClr val="00B050"/>
                        </a:solidFill>
                      </a:endParaRPr>
                    </a:p>
                  </a:txBody>
                  <a:tcPr marL="98784" marR="98784" marT="49391" marB="49391" anchor="ctr"/>
                </a:tc>
                <a:tc>
                  <a:txBody>
                    <a:bodyPr/>
                    <a:lstStyle/>
                    <a:p>
                      <a:pPr algn="ctr"/>
                      <a:r>
                        <a:rPr lang="en-US" altLang="zh-TW" sz="1900" dirty="0">
                          <a:solidFill>
                            <a:srgbClr val="00B050"/>
                          </a:solidFill>
                        </a:rPr>
                        <a:t>2</a:t>
                      </a:r>
                      <a:endParaRPr lang="zh-TW" altLang="en-US" sz="1900" dirty="0">
                        <a:solidFill>
                          <a:srgbClr val="00B050"/>
                        </a:solidFill>
                      </a:endParaRPr>
                    </a:p>
                  </a:txBody>
                  <a:tcPr marL="98784" marR="98784" marT="49391" marB="49391" anchor="ctr"/>
                </a:tc>
                <a:tc>
                  <a:txBody>
                    <a:bodyPr/>
                    <a:lstStyle/>
                    <a:p>
                      <a:pPr algn="ctr"/>
                      <a:r>
                        <a:rPr lang="en-US" altLang="zh-TW" sz="1900" dirty="0">
                          <a:solidFill>
                            <a:srgbClr val="0070C0"/>
                          </a:solidFill>
                        </a:rPr>
                        <a:t>3</a:t>
                      </a:r>
                      <a:endParaRPr lang="zh-TW" altLang="en-US" sz="1900" dirty="0">
                        <a:solidFill>
                          <a:srgbClr val="0070C0"/>
                        </a:solidFill>
                      </a:endParaRPr>
                    </a:p>
                  </a:txBody>
                  <a:tcPr marL="98784" marR="98784" marT="49391" marB="49391" anchor="ctr"/>
                </a:tc>
                <a:tc>
                  <a:txBody>
                    <a:bodyPr/>
                    <a:lstStyle/>
                    <a:p>
                      <a:pPr algn="ctr"/>
                      <a:r>
                        <a:rPr lang="en-US" altLang="zh-TW" sz="1900" dirty="0">
                          <a:solidFill>
                            <a:srgbClr val="0070C0"/>
                          </a:solidFill>
                        </a:rPr>
                        <a:t>3</a:t>
                      </a:r>
                      <a:endParaRPr lang="zh-TW" altLang="en-US" sz="1900" dirty="0">
                        <a:solidFill>
                          <a:srgbClr val="0070C0"/>
                        </a:solidFill>
                      </a:endParaRPr>
                    </a:p>
                  </a:txBody>
                  <a:tcPr marL="98784" marR="98784" marT="49391" marB="49391" anchor="ct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7" name="文字方塊 6"/>
              <p:cNvSpPr txBox="1"/>
              <p:nvPr/>
            </p:nvSpPr>
            <p:spPr>
              <a:xfrm>
                <a:off x="2908314" y="4062527"/>
                <a:ext cx="2628092" cy="1034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0</m:t>
                      </m:r>
                      <m:r>
                        <a:rPr lang="en-US" altLang="zh-TW" i="1">
                          <a:latin typeface="Cambria Math" panose="02040503050406030204" pitchFamily="18" charset="0"/>
                          <a:ea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m>
                            <m:mPr>
                              <m:mcs>
                                <m:mc>
                                  <m:mcPr>
                                    <m:count m:val="4"/>
                                    <m:mcJc m:val="center"/>
                                  </m:mcPr>
                                </m:mc>
                              </m:mcs>
                              <m:ctrlPr>
                                <a:rPr lang="en-US" altLang="zh-TW" i="1">
                                  <a:latin typeface="Cambria Math" panose="02040503050406030204" pitchFamily="18" charset="0"/>
                                </a:rPr>
                              </m:ctrlPr>
                            </m:mPr>
                            <m:mr>
                              <m:e>
                                <m:r>
                                  <m:rPr>
                                    <m:brk m:alnAt="7"/>
                                  </m:rPr>
                                  <a:rPr lang="en-US" altLang="zh-TW" i="1">
                                    <a:latin typeface="Cambria Math" panose="02040503050406030204" pitchFamily="18" charset="0"/>
                                  </a:rPr>
                                  <m:t>4</m:t>
                                </m:r>
                              </m:e>
                              <m:e>
                                <m:r>
                                  <a:rPr lang="en-US" altLang="zh-TW" i="1">
                                    <a:latin typeface="Cambria Math" panose="02040503050406030204" pitchFamily="18" charset="0"/>
                                  </a:rPr>
                                  <m:t>2</m:t>
                                </m:r>
                              </m:e>
                              <m:e>
                                <m:r>
                                  <a:rPr lang="en-US" altLang="zh-TW" i="1">
                                    <a:latin typeface="Cambria Math" panose="02040503050406030204" pitchFamily="18" charset="0"/>
                                  </a:rPr>
                                  <m:t>1</m:t>
                                </m:r>
                              </m:e>
                              <m:e>
                                <m:r>
                                  <a:rPr lang="en-US" altLang="zh-TW" i="1">
                                    <a:latin typeface="Cambria Math" panose="02040503050406030204" pitchFamily="18" charset="0"/>
                                  </a:rPr>
                                  <m:t>0</m:t>
                                </m:r>
                              </m:e>
                            </m:mr>
                            <m:mr>
                              <m:e>
                                <m:r>
                                  <a:rPr lang="en-US" altLang="zh-TW" i="1">
                                    <a:latin typeface="Cambria Math" panose="02040503050406030204" pitchFamily="18" charset="0"/>
                                  </a:rPr>
                                  <m:t>2</m:t>
                                </m:r>
                              </m:e>
                              <m:e>
                                <m:r>
                                  <a:rPr lang="en-US" altLang="zh-TW" i="1">
                                    <a:latin typeface="Cambria Math" panose="02040503050406030204" pitchFamily="18" charset="0"/>
                                  </a:rPr>
                                  <m:t>4</m:t>
                                </m:r>
                              </m:e>
                              <m:e>
                                <m:r>
                                  <a:rPr lang="en-US" altLang="zh-TW" i="1">
                                    <a:latin typeface="Cambria Math" panose="02040503050406030204" pitchFamily="18" charset="0"/>
                                  </a:rPr>
                                  <m:t>0</m:t>
                                </m:r>
                              </m:e>
                              <m:e>
                                <m:r>
                                  <a:rPr lang="en-US" altLang="zh-TW" i="1">
                                    <a:latin typeface="Cambria Math" panose="02040503050406030204" pitchFamily="18" charset="0"/>
                                  </a:rPr>
                                  <m:t>0</m:t>
                                </m:r>
                              </m:e>
                            </m:mr>
                            <m:mr>
                              <m:e>
                                <m:r>
                                  <a:rPr lang="en-US" altLang="zh-TW" i="1">
                                    <a:latin typeface="Cambria Math" panose="02040503050406030204" pitchFamily="18" charset="0"/>
                                  </a:rPr>
                                  <m:t>1</m:t>
                                </m:r>
                              </m:e>
                              <m:e>
                                <m:r>
                                  <a:rPr lang="en-US" altLang="zh-TW" i="1">
                                    <a:latin typeface="Cambria Math" panose="02040503050406030204" pitchFamily="18" charset="0"/>
                                  </a:rPr>
                                  <m:t>0</m:t>
                                </m:r>
                              </m:e>
                              <m:e>
                                <m:r>
                                  <a:rPr lang="en-US" altLang="zh-TW" i="1">
                                    <a:latin typeface="Cambria Math" panose="02040503050406030204" pitchFamily="18" charset="0"/>
                                  </a:rPr>
                                  <m:t>6</m:t>
                                </m:r>
                              </m:e>
                              <m:e>
                                <m:r>
                                  <a:rPr lang="en-US" altLang="zh-TW" i="1">
                                    <a:latin typeface="Cambria Math" panose="02040503050406030204" pitchFamily="18" charset="0"/>
                                  </a:rPr>
                                  <m:t>1</m:t>
                                </m:r>
                              </m:e>
                            </m:mr>
                            <m:mr>
                              <m:e>
                                <m:r>
                                  <a:rPr lang="en-US" altLang="zh-TW" i="1">
                                    <a:latin typeface="Cambria Math" panose="02040503050406030204" pitchFamily="18" charset="0"/>
                                  </a:rPr>
                                  <m:t>0</m:t>
                                </m:r>
                              </m:e>
                              <m:e>
                                <m:r>
                                  <a:rPr lang="en-US" altLang="zh-TW" i="1">
                                    <a:latin typeface="Cambria Math" panose="02040503050406030204" pitchFamily="18" charset="0"/>
                                  </a:rPr>
                                  <m:t>0</m:t>
                                </m:r>
                              </m:e>
                              <m:e>
                                <m:r>
                                  <a:rPr lang="en-US" altLang="zh-TW" i="1">
                                    <a:latin typeface="Cambria Math" panose="02040503050406030204" pitchFamily="18" charset="0"/>
                                  </a:rPr>
                                  <m:t>1</m:t>
                                </m:r>
                              </m:e>
                              <m:e>
                                <m:r>
                                  <a:rPr lang="en-US" altLang="zh-TW" i="1">
                                    <a:latin typeface="Cambria Math" panose="02040503050406030204" pitchFamily="18" charset="0"/>
                                  </a:rPr>
                                  <m:t>2</m:t>
                                </m:r>
                              </m:e>
                            </m:mr>
                          </m:m>
                        </m:e>
                      </m:d>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2908314" y="4062527"/>
                <a:ext cx="2628092" cy="1034642"/>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a:xfrm>
                <a:off x="6478161" y="4062527"/>
                <a:ext cx="2740879" cy="1034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90</m:t>
                      </m:r>
                      <m:r>
                        <a:rPr lang="en-US" altLang="zh-TW" i="1">
                          <a:latin typeface="Cambria Math" panose="02040503050406030204" pitchFamily="18" charset="0"/>
                          <a:ea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𝑉</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m>
                            <m:mPr>
                              <m:mcs>
                                <m:mc>
                                  <m:mcPr>
                                    <m:count m:val="4"/>
                                    <m:mcJc m:val="center"/>
                                  </m:mcPr>
                                </m:mc>
                              </m:mcs>
                              <m:ctrlPr>
                                <a:rPr lang="en-US" altLang="zh-TW" i="1">
                                  <a:latin typeface="Cambria Math" panose="02040503050406030204" pitchFamily="18" charset="0"/>
                                </a:rPr>
                              </m:ctrlPr>
                            </m:mPr>
                            <m:mr>
                              <m:e>
                                <m:r>
                                  <a:rPr lang="en-US" altLang="zh-TW" i="1">
                                    <a:latin typeface="Cambria Math" panose="02040503050406030204" pitchFamily="18" charset="0"/>
                                  </a:rPr>
                                  <m:t>6</m:t>
                                </m:r>
                              </m:e>
                              <m:e>
                                <m:r>
                                  <a:rPr lang="en-US" altLang="zh-TW" i="1">
                                    <a:latin typeface="Cambria Math" panose="02040503050406030204" pitchFamily="18" charset="0"/>
                                  </a:rPr>
                                  <m:t>0</m:t>
                                </m:r>
                              </m:e>
                              <m:e>
                                <m:r>
                                  <a:rPr lang="en-US" altLang="zh-TW" i="1">
                                    <a:latin typeface="Cambria Math" panose="02040503050406030204" pitchFamily="18" charset="0"/>
                                  </a:rPr>
                                  <m:t>2</m:t>
                                </m:r>
                              </m:e>
                              <m:e>
                                <m:r>
                                  <a:rPr lang="en-US" altLang="zh-TW" i="1">
                                    <a:latin typeface="Cambria Math" panose="02040503050406030204" pitchFamily="18" charset="0"/>
                                  </a:rPr>
                                  <m:t>0</m:t>
                                </m:r>
                              </m:e>
                            </m:mr>
                            <m:mr>
                              <m:e>
                                <m:r>
                                  <a:rPr lang="en-US" altLang="zh-TW" i="1">
                                    <a:latin typeface="Cambria Math" panose="02040503050406030204" pitchFamily="18" charset="0"/>
                                  </a:rPr>
                                  <m:t>0</m:t>
                                </m:r>
                              </m:e>
                              <m:e>
                                <m:r>
                                  <a:rPr lang="en-US" altLang="zh-TW" i="1">
                                    <a:latin typeface="Cambria Math" panose="02040503050406030204" pitchFamily="18" charset="0"/>
                                  </a:rPr>
                                  <m:t>4</m:t>
                                </m:r>
                              </m:e>
                              <m:e>
                                <m:r>
                                  <a:rPr lang="en-US" altLang="zh-TW" i="1">
                                    <a:latin typeface="Cambria Math" panose="02040503050406030204" pitchFamily="18" charset="0"/>
                                  </a:rPr>
                                  <m:t>2</m:t>
                                </m:r>
                              </m:e>
                              <m:e>
                                <m:r>
                                  <a:rPr lang="en-US" altLang="zh-TW" i="1">
                                    <a:latin typeface="Cambria Math" panose="02040503050406030204" pitchFamily="18" charset="0"/>
                                  </a:rPr>
                                  <m:t>0</m:t>
                                </m:r>
                              </m:e>
                            </m:mr>
                            <m:mr>
                              <m:e>
                                <m:r>
                                  <a:rPr lang="en-US" altLang="zh-TW" i="1">
                                    <a:latin typeface="Cambria Math" panose="02040503050406030204" pitchFamily="18" charset="0"/>
                                  </a:rPr>
                                  <m:t>2</m:t>
                                </m:r>
                              </m:e>
                              <m:e>
                                <m:r>
                                  <a:rPr lang="en-US" altLang="zh-TW" i="1">
                                    <a:latin typeface="Cambria Math" panose="02040503050406030204" pitchFamily="18" charset="0"/>
                                  </a:rPr>
                                  <m:t>2</m:t>
                                </m:r>
                              </m:e>
                              <m:e>
                                <m:r>
                                  <a:rPr lang="en-US" altLang="zh-TW" i="1">
                                    <a:latin typeface="Cambria Math" panose="02040503050406030204" pitchFamily="18" charset="0"/>
                                  </a:rPr>
                                  <m:t>2</m:t>
                                </m:r>
                              </m:e>
                              <m:e>
                                <m:r>
                                  <a:rPr lang="en-US" altLang="zh-TW" i="1">
                                    <a:latin typeface="Cambria Math" panose="02040503050406030204" pitchFamily="18" charset="0"/>
                                  </a:rPr>
                                  <m:t>2</m:t>
                                </m:r>
                              </m:e>
                            </m:mr>
                            <m:mr>
                              <m:e>
                                <m:r>
                                  <a:rPr lang="en-US" altLang="zh-TW" i="1">
                                    <a:latin typeface="Cambria Math" panose="02040503050406030204" pitchFamily="18" charset="0"/>
                                  </a:rPr>
                                  <m:t>0</m:t>
                                </m:r>
                              </m:e>
                              <m:e>
                                <m:r>
                                  <a:rPr lang="en-US" altLang="zh-TW" i="1">
                                    <a:latin typeface="Cambria Math" panose="02040503050406030204" pitchFamily="18" charset="0"/>
                                  </a:rPr>
                                  <m:t>0</m:t>
                                </m:r>
                              </m:e>
                              <m:e>
                                <m:r>
                                  <a:rPr lang="en-US" altLang="zh-TW" i="1">
                                    <a:latin typeface="Cambria Math" panose="02040503050406030204" pitchFamily="18" charset="0"/>
                                  </a:rPr>
                                  <m:t>2</m:t>
                                </m:r>
                              </m:e>
                              <m:e>
                                <m:r>
                                  <a:rPr lang="en-US" altLang="zh-TW" i="1">
                                    <a:latin typeface="Cambria Math" panose="02040503050406030204" pitchFamily="18" charset="0"/>
                                  </a:rPr>
                                  <m:t>0</m:t>
                                </m:r>
                              </m:e>
                            </m:mr>
                          </m:m>
                        </m:e>
                      </m:d>
                    </m:oMath>
                  </m:oMathPara>
                </a14:m>
                <a:endParaRPr lang="zh-TW" altLang="en-US"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6478161" y="4062527"/>
                <a:ext cx="2740879" cy="1034642"/>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2567260" y="5415717"/>
                <a:ext cx="2969146" cy="1034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135</m:t>
                      </m:r>
                      <m:r>
                        <a:rPr lang="en-US" altLang="zh-TW" i="1">
                          <a:latin typeface="Cambria Math" panose="02040503050406030204" pitchFamily="18" charset="0"/>
                          <a:ea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𝐿𝐷</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m>
                            <m:mPr>
                              <m:mcs>
                                <m:mc>
                                  <m:mcPr>
                                    <m:count m:val="4"/>
                                    <m:mcJc m:val="center"/>
                                  </m:mcPr>
                                </m:mc>
                              </m:mcs>
                              <m:ctrlPr>
                                <a:rPr lang="en-US" altLang="zh-TW" i="1">
                                  <a:latin typeface="Cambria Math" panose="02040503050406030204" pitchFamily="18" charset="0"/>
                                </a:rPr>
                              </m:ctrlPr>
                            </m:mPr>
                            <m:mr>
                              <m:e>
                                <m:r>
                                  <a:rPr lang="en-US" altLang="zh-TW" i="1">
                                    <a:latin typeface="Cambria Math" panose="02040503050406030204" pitchFamily="18" charset="0"/>
                                  </a:rPr>
                                  <m:t>2</m:t>
                                </m:r>
                              </m:e>
                              <m:e>
                                <m:r>
                                  <a:rPr lang="en-US" altLang="zh-TW" i="1">
                                    <a:latin typeface="Cambria Math" panose="02040503050406030204" pitchFamily="18" charset="0"/>
                                  </a:rPr>
                                  <m:t>1</m:t>
                                </m:r>
                              </m:e>
                              <m:e>
                                <m:r>
                                  <a:rPr lang="en-US" altLang="zh-TW" i="1">
                                    <a:latin typeface="Cambria Math" panose="02040503050406030204" pitchFamily="18" charset="0"/>
                                  </a:rPr>
                                  <m:t>3</m:t>
                                </m:r>
                              </m:e>
                              <m:e>
                                <m:r>
                                  <a:rPr lang="en-US" altLang="zh-TW" i="1">
                                    <a:latin typeface="Cambria Math" panose="02040503050406030204" pitchFamily="18" charset="0"/>
                                  </a:rPr>
                                  <m:t>0</m:t>
                                </m:r>
                              </m:e>
                            </m:mr>
                            <m:mr>
                              <m:e>
                                <m:r>
                                  <a:rPr lang="en-US" altLang="zh-TW" i="1">
                                    <a:latin typeface="Cambria Math" panose="02040503050406030204" pitchFamily="18" charset="0"/>
                                  </a:rPr>
                                  <m:t>1</m:t>
                                </m:r>
                              </m:e>
                              <m:e>
                                <m:r>
                                  <a:rPr lang="en-US" altLang="zh-TW" i="1">
                                    <a:latin typeface="Cambria Math" panose="02040503050406030204" pitchFamily="18" charset="0"/>
                                  </a:rPr>
                                  <m:t>2</m:t>
                                </m:r>
                              </m:e>
                              <m:e>
                                <m:r>
                                  <a:rPr lang="en-US" altLang="zh-TW" i="1">
                                    <a:latin typeface="Cambria Math" panose="02040503050406030204" pitchFamily="18" charset="0"/>
                                  </a:rPr>
                                  <m:t>1</m:t>
                                </m:r>
                              </m:e>
                              <m:e>
                                <m:r>
                                  <a:rPr lang="en-US" altLang="zh-TW" i="1">
                                    <a:latin typeface="Cambria Math" panose="02040503050406030204" pitchFamily="18" charset="0"/>
                                  </a:rPr>
                                  <m:t>0</m:t>
                                </m:r>
                              </m:e>
                            </m:mr>
                            <m:mr>
                              <m:e>
                                <m:r>
                                  <a:rPr lang="en-US" altLang="zh-TW" i="1">
                                    <a:latin typeface="Cambria Math" panose="02040503050406030204" pitchFamily="18" charset="0"/>
                                  </a:rPr>
                                  <m:t>3</m:t>
                                </m:r>
                              </m:e>
                              <m:e>
                                <m:r>
                                  <a:rPr lang="en-US" altLang="zh-TW" i="1">
                                    <a:latin typeface="Cambria Math" panose="02040503050406030204" pitchFamily="18" charset="0"/>
                                  </a:rPr>
                                  <m:t>1</m:t>
                                </m:r>
                              </m:e>
                              <m:e>
                                <m:r>
                                  <a:rPr lang="en-US" altLang="zh-TW" i="1">
                                    <a:latin typeface="Cambria Math" panose="02040503050406030204" pitchFamily="18" charset="0"/>
                                  </a:rPr>
                                  <m:t>0</m:t>
                                </m:r>
                              </m:e>
                              <m:e>
                                <m:r>
                                  <a:rPr lang="en-US" altLang="zh-TW" i="1">
                                    <a:latin typeface="Cambria Math" panose="02040503050406030204" pitchFamily="18" charset="0"/>
                                  </a:rPr>
                                  <m:t>2</m:t>
                                </m:r>
                              </m:e>
                            </m:mr>
                            <m:mr>
                              <m:e>
                                <m:r>
                                  <a:rPr lang="en-US" altLang="zh-TW" i="1">
                                    <a:latin typeface="Cambria Math" panose="02040503050406030204" pitchFamily="18" charset="0"/>
                                  </a:rPr>
                                  <m:t>0</m:t>
                                </m:r>
                              </m:e>
                              <m:e>
                                <m:r>
                                  <a:rPr lang="en-US" altLang="zh-TW" i="1">
                                    <a:latin typeface="Cambria Math" panose="02040503050406030204" pitchFamily="18" charset="0"/>
                                  </a:rPr>
                                  <m:t>0</m:t>
                                </m:r>
                              </m:e>
                              <m:e>
                                <m:r>
                                  <a:rPr lang="en-US" altLang="zh-TW" i="1">
                                    <a:latin typeface="Cambria Math" panose="02040503050406030204" pitchFamily="18" charset="0"/>
                                  </a:rPr>
                                  <m:t>2</m:t>
                                </m:r>
                              </m:e>
                              <m:e>
                                <m:r>
                                  <a:rPr lang="en-US" altLang="zh-TW" i="1">
                                    <a:latin typeface="Cambria Math" panose="02040503050406030204" pitchFamily="18" charset="0"/>
                                  </a:rPr>
                                  <m:t>0</m:t>
                                </m:r>
                              </m:e>
                            </m:mr>
                          </m:m>
                        </m:e>
                      </m:d>
                    </m:oMath>
                  </m:oMathPara>
                </a14:m>
                <a:endParaRPr lang="zh-TW" altLang="en-US"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2567260" y="5415717"/>
                <a:ext cx="2969146" cy="1034642"/>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a:xfrm>
                <a:off x="6404967" y="5415717"/>
                <a:ext cx="2887264" cy="1034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45</m:t>
                      </m:r>
                      <m:r>
                        <a:rPr lang="en-US" altLang="zh-TW" i="1">
                          <a:latin typeface="Cambria Math" panose="02040503050406030204" pitchFamily="18" charset="0"/>
                          <a:ea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𝑆𝐷</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m>
                            <m:mPr>
                              <m:mcs>
                                <m:mc>
                                  <m:mcPr>
                                    <m:count m:val="4"/>
                                    <m:mcJc m:val="center"/>
                                  </m:mcPr>
                                </m:mc>
                              </m:mcs>
                              <m:ctrlPr>
                                <a:rPr lang="en-US" altLang="zh-TW" i="1">
                                  <a:latin typeface="Cambria Math" panose="02040503050406030204" pitchFamily="18" charset="0"/>
                                </a:rPr>
                              </m:ctrlPr>
                            </m:mPr>
                            <m:mr>
                              <m:e>
                                <m:r>
                                  <a:rPr lang="en-US" altLang="zh-TW" i="1">
                                    <a:latin typeface="Cambria Math" panose="02040503050406030204" pitchFamily="18" charset="0"/>
                                  </a:rPr>
                                  <m:t>4</m:t>
                                </m:r>
                              </m:e>
                              <m:e>
                                <m:r>
                                  <a:rPr lang="en-US" altLang="zh-TW" i="1">
                                    <a:latin typeface="Cambria Math" panose="02040503050406030204" pitchFamily="18" charset="0"/>
                                  </a:rPr>
                                  <m:t>1</m:t>
                                </m:r>
                              </m:e>
                              <m:e>
                                <m:r>
                                  <a:rPr lang="en-US" altLang="zh-TW" i="1">
                                    <a:latin typeface="Cambria Math" panose="02040503050406030204" pitchFamily="18" charset="0"/>
                                  </a:rPr>
                                  <m:t>0</m:t>
                                </m:r>
                              </m:e>
                              <m:e>
                                <m:r>
                                  <a:rPr lang="en-US" altLang="zh-TW" i="1">
                                    <a:latin typeface="Cambria Math" panose="02040503050406030204" pitchFamily="18" charset="0"/>
                                  </a:rPr>
                                  <m:t>0</m:t>
                                </m:r>
                              </m:e>
                            </m:mr>
                            <m:mr>
                              <m:e>
                                <m:r>
                                  <a:rPr lang="en-US" altLang="zh-TW" i="1">
                                    <a:latin typeface="Cambria Math" panose="02040503050406030204" pitchFamily="18" charset="0"/>
                                  </a:rPr>
                                  <m:t>1</m:t>
                                </m:r>
                              </m:e>
                              <m:e>
                                <m:r>
                                  <a:rPr lang="en-US" altLang="zh-TW" i="1">
                                    <a:latin typeface="Cambria Math" panose="02040503050406030204" pitchFamily="18" charset="0"/>
                                  </a:rPr>
                                  <m:t>2</m:t>
                                </m:r>
                              </m:e>
                              <m:e>
                                <m:r>
                                  <a:rPr lang="en-US" altLang="zh-TW" i="1">
                                    <a:latin typeface="Cambria Math" panose="02040503050406030204" pitchFamily="18" charset="0"/>
                                  </a:rPr>
                                  <m:t>2</m:t>
                                </m:r>
                              </m:e>
                              <m:e>
                                <m:r>
                                  <a:rPr lang="en-US" altLang="zh-TW" i="1">
                                    <a:latin typeface="Cambria Math" panose="02040503050406030204" pitchFamily="18" charset="0"/>
                                  </a:rPr>
                                  <m:t>0</m:t>
                                </m:r>
                              </m:e>
                            </m:mr>
                            <m:mr>
                              <m:e>
                                <m:r>
                                  <a:rPr lang="en-US" altLang="zh-TW" i="1">
                                    <a:latin typeface="Cambria Math" panose="02040503050406030204" pitchFamily="18" charset="0"/>
                                  </a:rPr>
                                  <m:t>0</m:t>
                                </m:r>
                              </m:e>
                              <m:e>
                                <m:r>
                                  <a:rPr lang="en-US" altLang="zh-TW" i="1">
                                    <a:latin typeface="Cambria Math" panose="02040503050406030204" pitchFamily="18" charset="0"/>
                                  </a:rPr>
                                  <m:t>2</m:t>
                                </m:r>
                              </m:e>
                              <m:e>
                                <m:r>
                                  <a:rPr lang="en-US" altLang="zh-TW" i="1">
                                    <a:latin typeface="Cambria Math" panose="02040503050406030204" pitchFamily="18" charset="0"/>
                                  </a:rPr>
                                  <m:t>4</m:t>
                                </m:r>
                              </m:e>
                              <m:e>
                                <m:r>
                                  <a:rPr lang="en-US" altLang="zh-TW" i="1">
                                    <a:latin typeface="Cambria Math" panose="02040503050406030204" pitchFamily="18" charset="0"/>
                                  </a:rPr>
                                  <m:t>1</m:t>
                                </m:r>
                              </m:e>
                            </m:mr>
                            <m:mr>
                              <m:e>
                                <m:r>
                                  <a:rPr lang="en-US" altLang="zh-TW" i="1">
                                    <a:latin typeface="Cambria Math" panose="02040503050406030204" pitchFamily="18" charset="0"/>
                                  </a:rPr>
                                  <m:t>0</m:t>
                                </m:r>
                              </m:e>
                              <m:e>
                                <m:r>
                                  <a:rPr lang="en-US" altLang="zh-TW" i="1">
                                    <a:latin typeface="Cambria Math" panose="02040503050406030204" pitchFamily="18" charset="0"/>
                                  </a:rPr>
                                  <m:t>0</m:t>
                                </m:r>
                              </m:e>
                              <m:e>
                                <m:r>
                                  <a:rPr lang="en-US" altLang="zh-TW" i="1">
                                    <a:latin typeface="Cambria Math" panose="02040503050406030204" pitchFamily="18" charset="0"/>
                                  </a:rPr>
                                  <m:t>1</m:t>
                                </m:r>
                              </m:e>
                              <m:e>
                                <m:r>
                                  <a:rPr lang="en-US" altLang="zh-TW" i="1">
                                    <a:latin typeface="Cambria Math" panose="02040503050406030204" pitchFamily="18" charset="0"/>
                                  </a:rPr>
                                  <m:t>0</m:t>
                                </m:r>
                              </m:e>
                            </m:mr>
                          </m:m>
                        </m:e>
                      </m:d>
                    </m:oMath>
                  </m:oMathPara>
                </a14:m>
                <a:endParaRPr lang="zh-TW" altLang="en-US"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6404967" y="5415717"/>
                <a:ext cx="2887264" cy="1034642"/>
              </a:xfrm>
              <a:prstGeom prst="rect">
                <a:avLst/>
              </a:prstGeom>
              <a:blipFill>
                <a:blip r:embed="rId6"/>
                <a:stretch>
                  <a:fillRect/>
                </a:stretch>
              </a:blipFill>
            </p:spPr>
            <p:txBody>
              <a:bodyPr/>
              <a:lstStyle/>
              <a:p>
                <a:r>
                  <a:rPr lang="zh-TW" altLang="en-US">
                    <a:noFill/>
                  </a:rPr>
                  <a:t> </a:t>
                </a:r>
              </a:p>
            </p:txBody>
          </p:sp>
        </mc:Fallback>
      </mc:AlternateContent>
      <p:graphicFrame>
        <p:nvGraphicFramePr>
          <p:cNvPr id="25" name="表格 24"/>
          <p:cNvGraphicFramePr>
            <a:graphicFrameLocks noGrp="1"/>
          </p:cNvGraphicFramePr>
          <p:nvPr>
            <p:extLst>
              <p:ext uri="{D42A27DB-BD31-4B8C-83A1-F6EECF244321}">
                <p14:modId xmlns:p14="http://schemas.microsoft.com/office/powerpoint/2010/main" val="2259298074"/>
              </p:ext>
            </p:extLst>
          </p:nvPr>
        </p:nvGraphicFramePr>
        <p:xfrm>
          <a:off x="4798132" y="1690690"/>
          <a:ext cx="6379620" cy="2194560"/>
        </p:xfrm>
        <a:graphic>
          <a:graphicData uri="http://schemas.openxmlformats.org/drawingml/2006/table">
            <a:tbl>
              <a:tblPr firstRow="1" bandRow="1">
                <a:tableStyleId>{5940675A-B579-460E-94D1-54222C63F5DA}</a:tableStyleId>
              </a:tblPr>
              <a:tblGrid>
                <a:gridCol w="1432322">
                  <a:extLst>
                    <a:ext uri="{9D8B030D-6E8A-4147-A177-3AD203B41FA5}">
                      <a16:colId xmlns:a16="http://schemas.microsoft.com/office/drawing/2014/main" val="20000"/>
                    </a:ext>
                  </a:extLst>
                </a:gridCol>
                <a:gridCol w="660796">
                  <a:extLst>
                    <a:ext uri="{9D8B030D-6E8A-4147-A177-3AD203B41FA5}">
                      <a16:colId xmlns:a16="http://schemas.microsoft.com/office/drawing/2014/main" val="20001"/>
                    </a:ext>
                  </a:extLst>
                </a:gridCol>
                <a:gridCol w="1046560">
                  <a:extLst>
                    <a:ext uri="{9D8B030D-6E8A-4147-A177-3AD203B41FA5}">
                      <a16:colId xmlns:a16="http://schemas.microsoft.com/office/drawing/2014/main" val="20002"/>
                    </a:ext>
                  </a:extLst>
                </a:gridCol>
                <a:gridCol w="1046560">
                  <a:extLst>
                    <a:ext uri="{9D8B030D-6E8A-4147-A177-3AD203B41FA5}">
                      <a16:colId xmlns:a16="http://schemas.microsoft.com/office/drawing/2014/main" val="20003"/>
                    </a:ext>
                  </a:extLst>
                </a:gridCol>
                <a:gridCol w="1058115">
                  <a:extLst>
                    <a:ext uri="{9D8B030D-6E8A-4147-A177-3AD203B41FA5}">
                      <a16:colId xmlns:a16="http://schemas.microsoft.com/office/drawing/2014/main" val="20004"/>
                    </a:ext>
                  </a:extLst>
                </a:gridCol>
                <a:gridCol w="1135267">
                  <a:extLst>
                    <a:ext uri="{9D8B030D-6E8A-4147-A177-3AD203B41FA5}">
                      <a16:colId xmlns:a16="http://schemas.microsoft.com/office/drawing/2014/main" val="20005"/>
                    </a:ext>
                  </a:extLst>
                </a:gridCol>
              </a:tblGrid>
              <a:tr h="318768">
                <a:tc>
                  <a:txBody>
                    <a:bodyPr/>
                    <a:lstStyle/>
                    <a:p>
                      <a:pPr algn="ct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4">
                  <a:txBody>
                    <a:bodyPr/>
                    <a:lstStyle/>
                    <a:p>
                      <a:pPr algn="ctr"/>
                      <a:r>
                        <a:rPr lang="en-US" altLang="zh-TW" dirty="0"/>
                        <a:t>Gray level</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extLst>
                  <a:ext uri="{0D108BD9-81ED-4DB2-BD59-A6C34878D82A}">
                    <a16:rowId xmlns:a16="http://schemas.microsoft.com/office/drawing/2014/main" val="10000"/>
                  </a:ext>
                </a:extLst>
              </a:tr>
              <a:tr h="318768">
                <a:tc rowSpan="5">
                  <a:txBody>
                    <a:bodyPr/>
                    <a:lstStyle/>
                    <a:p>
                      <a:pPr algn="ctr"/>
                      <a:r>
                        <a:rPr lang="en-US" altLang="zh-TW" dirty="0"/>
                        <a:t>Gray Level</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zh-TW" altLang="en-US"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a:solidFill>
                            <a:srgbClr val="FF0000"/>
                          </a:solidFill>
                        </a:rPr>
                        <a:t>0</a:t>
                      </a:r>
                      <a:endParaRPr lang="zh-TW" altLang="en-US"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a:solidFill>
                            <a:schemeClr val="accent2">
                              <a:lumMod val="75000"/>
                            </a:schemeClr>
                          </a:solidFill>
                        </a:rPr>
                        <a:t>1</a:t>
                      </a:r>
                      <a:endParaRPr lang="zh-TW" altLang="en-US" dirty="0">
                        <a:solidFill>
                          <a:schemeClr val="accent2">
                            <a:lumMod val="7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a:solidFill>
                            <a:srgbClr val="00B050"/>
                          </a:solidFill>
                        </a:rPr>
                        <a:t>2</a:t>
                      </a:r>
                      <a:endParaRPr lang="zh-TW" altLang="en-US" dirty="0">
                        <a:solidFill>
                          <a:srgbClr val="00B05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a:solidFill>
                            <a:srgbClr val="0070C0"/>
                          </a:solidFill>
                        </a:rPr>
                        <a:t>3</a:t>
                      </a:r>
                      <a:endParaRPr lang="zh-TW" altLang="en-US" dirty="0">
                        <a:solidFill>
                          <a:srgbClr val="0070C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18768">
                <a:tc vMerge="1">
                  <a:txBody>
                    <a:bodyPr/>
                    <a:lstStyle/>
                    <a:p>
                      <a:endParaRPr lang="zh-TW" altLang="en-US"/>
                    </a:p>
                  </a:txBody>
                  <a:tcPr/>
                </a:tc>
                <a:tc>
                  <a:txBody>
                    <a:bodyPr/>
                    <a:lstStyle/>
                    <a:p>
                      <a:pPr algn="ctr"/>
                      <a:r>
                        <a:rPr lang="en-US" altLang="zh-TW" dirty="0">
                          <a:solidFill>
                            <a:srgbClr val="FF0000"/>
                          </a:solidFill>
                        </a:rPr>
                        <a:t>0</a:t>
                      </a:r>
                      <a:endParaRPr lang="zh-TW" altLang="en-US" dirty="0">
                        <a:solidFill>
                          <a:srgbClr val="FF0000"/>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TW" dirty="0"/>
                        <a:t>#(</a:t>
                      </a:r>
                      <a:r>
                        <a:rPr lang="en-US" altLang="zh-TW" dirty="0">
                          <a:solidFill>
                            <a:srgbClr val="FF0000"/>
                          </a:solidFill>
                        </a:rPr>
                        <a:t>0</a:t>
                      </a:r>
                      <a:r>
                        <a:rPr lang="en-US" altLang="zh-TW" dirty="0"/>
                        <a:t>,</a:t>
                      </a:r>
                      <a:r>
                        <a:rPr lang="en-US" altLang="zh-TW" dirty="0">
                          <a:solidFill>
                            <a:srgbClr val="FF0000"/>
                          </a:solidFill>
                        </a:rPr>
                        <a:t>0</a:t>
                      </a:r>
                      <a:r>
                        <a:rPr lang="en-US" altLang="zh-TW" dirty="0"/>
                        <a:t>)</a:t>
                      </a:r>
                      <a:endParaRPr lang="zh-TW" alt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FF0000"/>
                          </a:solidFill>
                        </a:rPr>
                        <a:t>0</a:t>
                      </a:r>
                      <a:r>
                        <a:rPr lang="en-US" altLang="zh-TW" dirty="0"/>
                        <a:t>,</a:t>
                      </a:r>
                      <a:r>
                        <a:rPr lang="en-US" altLang="zh-TW" dirty="0">
                          <a:solidFill>
                            <a:schemeClr val="accent2">
                              <a:lumMod val="75000"/>
                            </a:schemeClr>
                          </a:solidFill>
                        </a:rPr>
                        <a:t>1</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FF0000"/>
                          </a:solidFill>
                        </a:rPr>
                        <a:t>0</a:t>
                      </a:r>
                      <a:r>
                        <a:rPr lang="en-US" altLang="zh-TW" dirty="0"/>
                        <a:t>,</a:t>
                      </a:r>
                      <a:r>
                        <a:rPr lang="en-US" altLang="zh-TW" dirty="0">
                          <a:solidFill>
                            <a:srgbClr val="00B050"/>
                          </a:solidFill>
                        </a:rPr>
                        <a:t>2</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FF0000"/>
                          </a:solidFill>
                        </a:rPr>
                        <a:t>0</a:t>
                      </a:r>
                      <a:r>
                        <a:rPr lang="en-US" altLang="zh-TW" dirty="0"/>
                        <a:t>,</a:t>
                      </a:r>
                      <a:r>
                        <a:rPr lang="en-US" altLang="zh-TW" dirty="0">
                          <a:solidFill>
                            <a:srgbClr val="0070C0"/>
                          </a:solidFill>
                        </a:rPr>
                        <a:t>3</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18768">
                <a:tc vMerge="1">
                  <a:txBody>
                    <a:bodyPr/>
                    <a:lstStyle/>
                    <a:p>
                      <a:endParaRPr lang="zh-TW" altLang="en-US"/>
                    </a:p>
                  </a:txBody>
                  <a:tcPr/>
                </a:tc>
                <a:tc>
                  <a:txBody>
                    <a:bodyPr/>
                    <a:lstStyle/>
                    <a:p>
                      <a:pPr algn="ctr"/>
                      <a:r>
                        <a:rPr lang="en-US" altLang="zh-TW" dirty="0">
                          <a:solidFill>
                            <a:schemeClr val="accent2">
                              <a:lumMod val="75000"/>
                            </a:schemeClr>
                          </a:solidFill>
                        </a:rPr>
                        <a:t>1</a:t>
                      </a:r>
                      <a:endParaRPr lang="zh-TW" altLang="en-US" dirty="0">
                        <a:solidFill>
                          <a:schemeClr val="accent2">
                            <a:lumMod val="75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TW" dirty="0"/>
                        <a:t>#(</a:t>
                      </a:r>
                      <a:r>
                        <a:rPr lang="en-US" altLang="zh-TW" dirty="0">
                          <a:solidFill>
                            <a:schemeClr val="accent2">
                              <a:lumMod val="75000"/>
                            </a:schemeClr>
                          </a:solidFill>
                        </a:rPr>
                        <a:t>1</a:t>
                      </a:r>
                      <a:r>
                        <a:rPr lang="en-US" altLang="zh-TW" dirty="0"/>
                        <a:t>,</a:t>
                      </a:r>
                      <a:r>
                        <a:rPr lang="en-US" altLang="zh-TW" dirty="0">
                          <a:solidFill>
                            <a:srgbClr val="FF0000"/>
                          </a:solidFill>
                        </a:rPr>
                        <a:t>0</a:t>
                      </a:r>
                      <a:r>
                        <a:rPr lang="en-US" altLang="zh-TW" dirty="0"/>
                        <a:t>)</a:t>
                      </a:r>
                      <a:endParaRPr lang="zh-TW" alt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chemeClr val="accent2">
                              <a:lumMod val="75000"/>
                            </a:schemeClr>
                          </a:solidFill>
                        </a:rPr>
                        <a:t>1</a:t>
                      </a:r>
                      <a:r>
                        <a:rPr lang="en-US" altLang="zh-TW" dirty="0"/>
                        <a:t>,</a:t>
                      </a:r>
                      <a:r>
                        <a:rPr lang="en-US" altLang="zh-TW" dirty="0">
                          <a:solidFill>
                            <a:schemeClr val="accent2">
                              <a:lumMod val="75000"/>
                            </a:schemeClr>
                          </a:solidFill>
                        </a:rPr>
                        <a:t>1</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chemeClr val="accent2">
                              <a:lumMod val="75000"/>
                            </a:schemeClr>
                          </a:solidFill>
                        </a:rPr>
                        <a:t>1</a:t>
                      </a:r>
                      <a:r>
                        <a:rPr lang="en-US" altLang="zh-TW" dirty="0"/>
                        <a:t>,</a:t>
                      </a:r>
                      <a:r>
                        <a:rPr lang="en-US" altLang="zh-TW" dirty="0">
                          <a:solidFill>
                            <a:srgbClr val="00B050"/>
                          </a:solidFill>
                        </a:rPr>
                        <a:t>2</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chemeClr val="accent2">
                              <a:lumMod val="75000"/>
                            </a:schemeClr>
                          </a:solidFill>
                        </a:rPr>
                        <a:t>1</a:t>
                      </a:r>
                      <a:r>
                        <a:rPr lang="en-US" altLang="zh-TW" dirty="0"/>
                        <a:t>,</a:t>
                      </a:r>
                      <a:r>
                        <a:rPr lang="en-US" altLang="zh-TW" dirty="0">
                          <a:solidFill>
                            <a:srgbClr val="0070C0"/>
                          </a:solidFill>
                        </a:rPr>
                        <a:t>3</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18768">
                <a:tc vMerge="1">
                  <a:txBody>
                    <a:bodyPr/>
                    <a:lstStyle/>
                    <a:p>
                      <a:endParaRPr lang="zh-TW" altLang="en-US"/>
                    </a:p>
                  </a:txBody>
                  <a:tcPr/>
                </a:tc>
                <a:tc>
                  <a:txBody>
                    <a:bodyPr/>
                    <a:lstStyle/>
                    <a:p>
                      <a:pPr algn="ctr"/>
                      <a:r>
                        <a:rPr lang="en-US" altLang="zh-TW" dirty="0">
                          <a:solidFill>
                            <a:srgbClr val="00B050"/>
                          </a:solidFill>
                        </a:rPr>
                        <a:t>2</a:t>
                      </a:r>
                      <a:endParaRPr lang="zh-TW" altLang="en-US" dirty="0">
                        <a:solidFill>
                          <a:srgbClr val="00B050"/>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TW" dirty="0"/>
                        <a:t>#(</a:t>
                      </a:r>
                      <a:r>
                        <a:rPr lang="en-US" altLang="zh-TW" dirty="0">
                          <a:solidFill>
                            <a:srgbClr val="00B050"/>
                          </a:solidFill>
                        </a:rPr>
                        <a:t>2</a:t>
                      </a:r>
                      <a:r>
                        <a:rPr lang="en-US" altLang="zh-TW" dirty="0"/>
                        <a:t>,</a:t>
                      </a:r>
                      <a:r>
                        <a:rPr lang="en-US" altLang="zh-TW" dirty="0">
                          <a:solidFill>
                            <a:srgbClr val="FF0000"/>
                          </a:solidFill>
                        </a:rPr>
                        <a:t>0</a:t>
                      </a:r>
                      <a:r>
                        <a:rPr lang="en-US" altLang="zh-TW" dirty="0"/>
                        <a:t>)</a:t>
                      </a:r>
                      <a:endParaRPr lang="zh-TW" alt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00B050"/>
                          </a:solidFill>
                        </a:rPr>
                        <a:t>2</a:t>
                      </a:r>
                      <a:r>
                        <a:rPr lang="en-US" altLang="zh-TW" dirty="0"/>
                        <a:t>,</a:t>
                      </a:r>
                      <a:r>
                        <a:rPr lang="en-US" altLang="zh-TW" dirty="0">
                          <a:solidFill>
                            <a:schemeClr val="accent2">
                              <a:lumMod val="75000"/>
                            </a:schemeClr>
                          </a:solidFill>
                        </a:rPr>
                        <a:t>1</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00B050"/>
                          </a:solidFill>
                        </a:rPr>
                        <a:t>2</a:t>
                      </a:r>
                      <a:r>
                        <a:rPr lang="en-US" altLang="zh-TW" dirty="0"/>
                        <a:t>,</a:t>
                      </a:r>
                      <a:r>
                        <a:rPr lang="en-US" altLang="zh-TW" dirty="0">
                          <a:solidFill>
                            <a:srgbClr val="00B050"/>
                          </a:solidFill>
                        </a:rPr>
                        <a:t>2</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00B050"/>
                          </a:solidFill>
                        </a:rPr>
                        <a:t>2</a:t>
                      </a:r>
                      <a:r>
                        <a:rPr lang="en-US" altLang="zh-TW" dirty="0"/>
                        <a:t>,</a:t>
                      </a:r>
                      <a:r>
                        <a:rPr lang="en-US" altLang="zh-TW" dirty="0">
                          <a:solidFill>
                            <a:srgbClr val="0070C0"/>
                          </a:solidFill>
                        </a:rPr>
                        <a:t>3</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18768">
                <a:tc vMerge="1">
                  <a:txBody>
                    <a:bodyPr/>
                    <a:lstStyle/>
                    <a:p>
                      <a:endParaRPr lang="zh-TW" altLang="en-US" dirty="0"/>
                    </a:p>
                  </a:txBody>
                  <a:tcPr/>
                </a:tc>
                <a:tc>
                  <a:txBody>
                    <a:bodyPr/>
                    <a:lstStyle/>
                    <a:p>
                      <a:pPr algn="ctr"/>
                      <a:r>
                        <a:rPr lang="en-US" altLang="zh-TW" dirty="0">
                          <a:solidFill>
                            <a:srgbClr val="0070C0"/>
                          </a:solidFill>
                        </a:rPr>
                        <a:t>3</a:t>
                      </a:r>
                      <a:endParaRPr lang="zh-TW" altLang="en-US" dirty="0">
                        <a:solidFill>
                          <a:srgbClr val="0070C0"/>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TW" dirty="0"/>
                        <a:t>#(</a:t>
                      </a:r>
                      <a:r>
                        <a:rPr lang="en-US" altLang="zh-TW" dirty="0">
                          <a:solidFill>
                            <a:srgbClr val="0070C0"/>
                          </a:solidFill>
                        </a:rPr>
                        <a:t>3</a:t>
                      </a:r>
                      <a:r>
                        <a:rPr lang="en-US" altLang="zh-TW" dirty="0"/>
                        <a:t>,</a:t>
                      </a:r>
                      <a:r>
                        <a:rPr lang="en-US" altLang="zh-TW" dirty="0">
                          <a:solidFill>
                            <a:srgbClr val="FF0000"/>
                          </a:solidFill>
                        </a:rPr>
                        <a:t>0</a:t>
                      </a:r>
                      <a:r>
                        <a:rPr lang="en-US" altLang="zh-TW" dirty="0"/>
                        <a:t>)</a:t>
                      </a:r>
                      <a:endParaRPr lang="zh-TW" alt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0070C0"/>
                          </a:solidFill>
                        </a:rPr>
                        <a:t>3</a:t>
                      </a:r>
                      <a:r>
                        <a:rPr lang="en-US" altLang="zh-TW" dirty="0"/>
                        <a:t>,</a:t>
                      </a:r>
                      <a:r>
                        <a:rPr lang="en-US" altLang="zh-TW" dirty="0">
                          <a:solidFill>
                            <a:schemeClr val="accent2">
                              <a:lumMod val="75000"/>
                            </a:schemeClr>
                          </a:solidFill>
                        </a:rPr>
                        <a:t>1</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0070C0"/>
                          </a:solidFill>
                        </a:rPr>
                        <a:t>3</a:t>
                      </a:r>
                      <a:r>
                        <a:rPr lang="en-US" altLang="zh-TW" dirty="0"/>
                        <a:t>,</a:t>
                      </a:r>
                      <a:r>
                        <a:rPr lang="en-US" altLang="zh-TW" dirty="0">
                          <a:solidFill>
                            <a:srgbClr val="00B050"/>
                          </a:solidFill>
                        </a:rPr>
                        <a:t>2</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0070C0"/>
                          </a:solidFill>
                        </a:rPr>
                        <a:t>3</a:t>
                      </a:r>
                      <a:r>
                        <a:rPr lang="en-US" altLang="zh-TW" dirty="0"/>
                        <a:t>,</a:t>
                      </a:r>
                      <a:r>
                        <a:rPr lang="en-US" altLang="zh-TW" dirty="0">
                          <a:solidFill>
                            <a:srgbClr val="0070C0"/>
                          </a:solidFill>
                        </a:rPr>
                        <a:t>3</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3" name="投影片編號版面配置區 2">
            <a:extLst>
              <a:ext uri="{FF2B5EF4-FFF2-40B4-BE49-F238E27FC236}">
                <a16:creationId xmlns:a16="http://schemas.microsoft.com/office/drawing/2014/main" id="{DCEB74F1-CA48-4B36-B39F-32EAEC84B80D}"/>
              </a:ext>
            </a:extLst>
          </p:cNvPr>
          <p:cNvSpPr>
            <a:spLocks noGrp="1"/>
          </p:cNvSpPr>
          <p:nvPr>
            <p:ph type="sldNum" sz="quarter" idx="12"/>
          </p:nvPr>
        </p:nvSpPr>
        <p:spPr/>
        <p:txBody>
          <a:bodyPr/>
          <a:lstStyle/>
          <a:p>
            <a:fld id="{59E0E74B-BC82-44BF-A0FE-CEF171C425CC}" type="slidenum">
              <a:rPr lang="zh-TW" altLang="en-US" smtClean="0"/>
              <a:t>37</a:t>
            </a:fld>
            <a:endParaRPr lang="zh-TW" altLang="en-US"/>
          </a:p>
        </p:txBody>
      </p:sp>
    </p:spTree>
    <p:extLst>
      <p:ext uri="{BB962C8B-B14F-4D97-AF65-F5344CB8AC3E}">
        <p14:creationId xmlns:p14="http://schemas.microsoft.com/office/powerpoint/2010/main" val="370428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childTnLst>
                                </p:cTn>
                              </p:par>
                              <p:par>
                                <p:cTn id="8" presetID="10" presetClass="entr" presetSubtype="0" fill="hold" nodeType="withEffect">
                                  <p:stCondLst>
                                    <p:cond delay="2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3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
                                        <p:tgtEl>
                                          <p:spTgt spid="7"/>
                                        </p:tgtEl>
                                      </p:cBhvr>
                                    </p:animEffect>
                                  </p:childTnLst>
                                </p:cTn>
                              </p:par>
                              <p:par>
                                <p:cTn id="16" presetID="10" presetClass="entr" presetSubtype="0" fill="hold" grpId="0" nodeType="withEffect">
                                  <p:stCondLst>
                                    <p:cond delay="30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300"/>
                                        <p:tgtEl>
                                          <p:spTgt spid="22"/>
                                        </p:tgtEl>
                                      </p:cBhvr>
                                    </p:animEffect>
                                  </p:childTnLst>
                                </p:cTn>
                              </p:par>
                              <p:par>
                                <p:cTn id="19" presetID="10" presetClass="entr" presetSubtype="0" fill="hold" grpId="0" nodeType="withEffect">
                                  <p:stCondLst>
                                    <p:cond delay="60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300"/>
                                        <p:tgtEl>
                                          <p:spTgt spid="23"/>
                                        </p:tgtEl>
                                      </p:cBhvr>
                                    </p:animEffect>
                                  </p:childTnLst>
                                </p:cTn>
                              </p:par>
                              <p:par>
                                <p:cTn id="22" presetID="10" presetClass="entr" presetSubtype="0" fill="hold" grpId="0" nodeType="withEffect">
                                  <p:stCondLst>
                                    <p:cond delay="90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3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300"/>
                                        <p:tgtEl>
                                          <p:spTgt spid="7"/>
                                        </p:tgtEl>
                                      </p:cBhvr>
                                    </p:animEffect>
                                    <p:set>
                                      <p:cBhvr>
                                        <p:cTn id="29" dur="1" fill="hold">
                                          <p:stCondLst>
                                            <p:cond delay="299"/>
                                          </p:stCondLst>
                                        </p:cTn>
                                        <p:tgtEl>
                                          <p:spTgt spid="7"/>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300"/>
                                        <p:tgtEl>
                                          <p:spTgt spid="22"/>
                                        </p:tgtEl>
                                      </p:cBhvr>
                                    </p:animEffect>
                                    <p:set>
                                      <p:cBhvr>
                                        <p:cTn id="32" dur="1" fill="hold">
                                          <p:stCondLst>
                                            <p:cond delay="299"/>
                                          </p:stCondLst>
                                        </p:cTn>
                                        <p:tgtEl>
                                          <p:spTgt spid="2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300"/>
                                        <p:tgtEl>
                                          <p:spTgt spid="23"/>
                                        </p:tgtEl>
                                      </p:cBhvr>
                                    </p:animEffect>
                                    <p:set>
                                      <p:cBhvr>
                                        <p:cTn id="35" dur="1" fill="hold">
                                          <p:stCondLst>
                                            <p:cond delay="299"/>
                                          </p:stCondLst>
                                        </p:cTn>
                                        <p:tgtEl>
                                          <p:spTgt spid="2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300"/>
                                        <p:tgtEl>
                                          <p:spTgt spid="24"/>
                                        </p:tgtEl>
                                      </p:cBhvr>
                                    </p:animEffect>
                                    <p:set>
                                      <p:cBhvr>
                                        <p:cTn id="38" dur="1" fill="hold">
                                          <p:stCondLst>
                                            <p:cond delay="2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2" grpId="0"/>
      <p:bldP spid="22" grpId="1"/>
      <p:bldP spid="23" grpId="0"/>
      <p:bldP spid="23" grpId="1"/>
      <p:bldP spid="24" grpId="0"/>
      <p:bldP spid="24"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latin typeface="Times New Roman" panose="02020603050405020304" pitchFamily="18" charset="0"/>
                <a:cs typeface="Times New Roman" panose="02020603050405020304" pitchFamily="18" charset="0"/>
              </a:rPr>
              <a:t>Variant of Co-Occurrence Matrix</a:t>
            </a:r>
            <a:endParaRPr lang="zh-TW" altLang="en-US" sz="4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Autofit/>
              </a:bodyPr>
              <a:lstStyle/>
              <a:p>
                <a:r>
                  <a:rPr lang="en-US" altLang="zh-TW" sz="3200" dirty="0">
                    <a:latin typeface="Times New Roman" panose="02020603050405020304" pitchFamily="18" charset="0"/>
                    <a:cs typeface="Times New Roman" panose="02020603050405020304" pitchFamily="18" charset="0"/>
                  </a:rPr>
                  <a:t>Gray level difference probability:</a:t>
                </a:r>
              </a:p>
              <a:p>
                <a:endParaRPr lang="en-US" altLang="zh-TW" sz="900" dirty="0">
                  <a:latin typeface="Times New Roman" panose="02020603050405020304" pitchFamily="18" charset="0"/>
                  <a:cs typeface="Times New Roman" panose="02020603050405020304" pitchFamily="18" charset="0"/>
                </a:endParaRPr>
              </a:p>
              <a:p>
                <a:pPr marL="0" indent="0">
                  <a:buNone/>
                </a:pPr>
                <a:endParaRPr lang="en-US" altLang="zh-TW" sz="32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3200" i="1">
                          <a:latin typeface="Cambria Math" panose="02040503050406030204" pitchFamily="18" charset="0"/>
                        </a:rPr>
                        <m:t>𝑃</m:t>
                      </m:r>
                      <m:d>
                        <m:dPr>
                          <m:ctrlPr>
                            <a:rPr lang="en-US" altLang="zh-TW" sz="3200" i="1">
                              <a:latin typeface="Cambria Math" panose="02040503050406030204" pitchFamily="18" charset="0"/>
                            </a:rPr>
                          </m:ctrlPr>
                        </m:dPr>
                        <m:e>
                          <m:r>
                            <a:rPr lang="en-US" altLang="zh-TW" sz="3200" i="1">
                              <a:latin typeface="Cambria Math" panose="02040503050406030204" pitchFamily="18" charset="0"/>
                            </a:rPr>
                            <m:t>𝑑</m:t>
                          </m:r>
                        </m:e>
                      </m:d>
                      <m:r>
                        <a:rPr lang="en-US" altLang="zh-TW" sz="3200" i="1">
                          <a:latin typeface="Cambria Math" panose="02040503050406030204" pitchFamily="18" charset="0"/>
                        </a:rPr>
                        <m:t>=</m:t>
                      </m:r>
                      <m:nary>
                        <m:naryPr>
                          <m:chr m:val="∑"/>
                          <m:supHide m:val="on"/>
                          <m:ctrlPr>
                            <a:rPr lang="en-US" altLang="zh-TW" sz="3200" i="1">
                              <a:latin typeface="Cambria Math" panose="02040503050406030204" pitchFamily="18" charset="0"/>
                            </a:rPr>
                          </m:ctrlPr>
                        </m:naryPr>
                        <m:sub>
                          <m:r>
                            <m:rPr>
                              <m:brk m:alnAt="7"/>
                            </m:rPr>
                            <a:rPr lang="en-US" altLang="zh-TW" sz="3200" i="1">
                              <a:latin typeface="Cambria Math" panose="02040503050406030204" pitchFamily="18" charset="0"/>
                            </a:rPr>
                            <m:t>𝑖</m:t>
                          </m:r>
                        </m:sub>
                        <m:sup/>
                        <m:e>
                          <m:nary>
                            <m:naryPr>
                              <m:chr m:val="∑"/>
                              <m:supHide m:val="on"/>
                              <m:ctrlPr>
                                <a:rPr lang="en-US" altLang="zh-TW" sz="3200" i="1">
                                  <a:latin typeface="Cambria Math" panose="02040503050406030204" pitchFamily="18" charset="0"/>
                                </a:rPr>
                              </m:ctrlPr>
                            </m:naryPr>
                            <m:sub>
                              <m:r>
                                <m:rPr>
                                  <m:brk m:alnAt="7"/>
                                </m:rPr>
                                <a:rPr lang="en-US" altLang="zh-TW" sz="3200" i="1">
                                  <a:latin typeface="Cambria Math" panose="02040503050406030204" pitchFamily="18" charset="0"/>
                                </a:rPr>
                                <m:t>𝑗</m:t>
                              </m:r>
                            </m:sub>
                            <m:sup/>
                            <m:e>
                              <m:r>
                                <a:rPr lang="en-US" altLang="zh-TW" sz="3200" i="1">
                                  <a:latin typeface="Cambria Math" panose="02040503050406030204" pitchFamily="18" charset="0"/>
                                </a:rPr>
                                <m:t>𝑃</m:t>
                              </m:r>
                              <m:r>
                                <a:rPr lang="en-US" altLang="zh-TW" sz="3200" i="1">
                                  <a:latin typeface="Cambria Math" panose="02040503050406030204" pitchFamily="18" charset="0"/>
                                </a:rPr>
                                <m:t>(</m:t>
                              </m:r>
                              <m:r>
                                <a:rPr lang="en-US" altLang="zh-TW" sz="3200" i="1">
                                  <a:latin typeface="Cambria Math" panose="02040503050406030204" pitchFamily="18" charset="0"/>
                                </a:rPr>
                                <m:t>𝑖</m:t>
                              </m:r>
                              <m:r>
                                <a:rPr lang="en-US" altLang="zh-TW" sz="3200" i="1">
                                  <a:latin typeface="Cambria Math" panose="02040503050406030204" pitchFamily="18" charset="0"/>
                                </a:rPr>
                                <m:t>,</m:t>
                              </m:r>
                              <m:r>
                                <a:rPr lang="en-US" altLang="zh-TW" sz="3200" i="1">
                                  <a:latin typeface="Cambria Math" panose="02040503050406030204" pitchFamily="18" charset="0"/>
                                </a:rPr>
                                <m:t>𝑗</m:t>
                              </m:r>
                              <m:r>
                                <a:rPr lang="en-US" altLang="zh-TW" sz="3200" i="1">
                                  <a:latin typeface="Cambria Math" panose="02040503050406030204" pitchFamily="18" charset="0"/>
                                </a:rPr>
                                <m:t>)</m:t>
                              </m:r>
                            </m:e>
                          </m:nary>
                        </m:e>
                      </m:nary>
                    </m:oMath>
                  </m:oMathPara>
                </a14:m>
                <a:endParaRPr lang="en-US" altLang="zh-TW" sz="32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altLang="zh-TW" sz="3200" i="1">
                              <a:latin typeface="Cambria Math" panose="02040503050406030204" pitchFamily="18" charset="0"/>
                            </a:rPr>
                          </m:ctrlPr>
                        </m:dPr>
                        <m:e>
                          <m:r>
                            <a:rPr lang="en-US" altLang="zh-TW" sz="3200" i="1">
                              <a:latin typeface="Cambria Math" panose="02040503050406030204" pitchFamily="18" charset="0"/>
                            </a:rPr>
                            <m:t>𝑖</m:t>
                          </m:r>
                          <m:r>
                            <a:rPr lang="en-US" altLang="zh-TW" sz="3200" i="1">
                              <a:latin typeface="Cambria Math" panose="02040503050406030204" pitchFamily="18" charset="0"/>
                            </a:rPr>
                            <m:t>−</m:t>
                          </m:r>
                          <m:r>
                            <a:rPr lang="en-US" altLang="zh-TW" sz="3200" i="1">
                              <a:latin typeface="Cambria Math" panose="02040503050406030204" pitchFamily="18" charset="0"/>
                            </a:rPr>
                            <m:t>𝑗</m:t>
                          </m:r>
                        </m:e>
                      </m:d>
                      <m:r>
                        <a:rPr lang="en-US" altLang="zh-TW" sz="3200" i="1">
                          <a:latin typeface="Cambria Math" panose="02040503050406030204" pitchFamily="18" charset="0"/>
                        </a:rPr>
                        <m:t>=</m:t>
                      </m:r>
                      <m:r>
                        <a:rPr lang="en-US" altLang="zh-TW" sz="3200" i="1">
                          <a:latin typeface="Cambria Math" panose="02040503050406030204" pitchFamily="18" charset="0"/>
                        </a:rPr>
                        <m:t>𝑑</m:t>
                      </m:r>
                    </m:oMath>
                  </m:oMathPara>
                </a14:m>
                <a:endParaRPr lang="en-US" altLang="zh-TW" sz="32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642" t="-2258"/>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F6114C9D-CD86-4C3A-9F2C-7AC8CDF26E25}"/>
              </a:ext>
            </a:extLst>
          </p:cNvPr>
          <p:cNvSpPr>
            <a:spLocks noGrp="1"/>
          </p:cNvSpPr>
          <p:nvPr>
            <p:ph type="sldNum" sz="quarter" idx="12"/>
          </p:nvPr>
        </p:nvSpPr>
        <p:spPr/>
        <p:txBody>
          <a:bodyPr/>
          <a:lstStyle/>
          <a:p>
            <a:fld id="{59E0E74B-BC82-44BF-A0FE-CEF171C425CC}" type="slidenum">
              <a:rPr lang="zh-TW" altLang="en-US" smtClean="0"/>
              <a:t>38</a:t>
            </a:fld>
            <a:endParaRPr lang="zh-TW" altLang="en-US"/>
          </a:p>
        </p:txBody>
      </p:sp>
    </p:spTree>
    <p:extLst>
      <p:ext uri="{BB962C8B-B14F-4D97-AF65-F5344CB8AC3E}">
        <p14:creationId xmlns:p14="http://schemas.microsoft.com/office/powerpoint/2010/main" val="150578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260" y="784860"/>
            <a:ext cx="3048000" cy="3048000"/>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8020" y="784860"/>
            <a:ext cx="3048000" cy="3048000"/>
          </a:xfrm>
          <a:prstGeom prst="rect">
            <a:avLst/>
          </a:prstGeom>
        </p:spPr>
      </p:pic>
      <mc:AlternateContent xmlns:mc="http://schemas.openxmlformats.org/markup-compatibility/2006" xmlns:a14="http://schemas.microsoft.com/office/drawing/2010/main">
        <mc:Choice Requires="a14">
          <p:sp>
            <p:nvSpPr>
              <p:cNvPr id="8" name="文字方塊 7"/>
              <p:cNvSpPr txBox="1"/>
              <p:nvPr/>
            </p:nvSpPr>
            <p:spPr>
              <a:xfrm>
                <a:off x="3086392" y="4018062"/>
                <a:ext cx="1797736" cy="4619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0</m:t>
                      </m:r>
                      <m:r>
                        <a:rPr lang="en-US" altLang="zh-TW" i="1">
                          <a:latin typeface="Cambria Math" panose="02040503050406030204" pitchFamily="18" charset="0"/>
                          <a:ea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i="1">
                                    <a:latin typeface="Cambria Math" panose="02040503050406030204" pitchFamily="18" charset="0"/>
                                  </a:rPr>
                                  <m:t>8</m:t>
                                </m:r>
                              </m:e>
                              <m:e>
                                <m:r>
                                  <a:rPr lang="en-US" altLang="zh-TW" i="1">
                                    <a:latin typeface="Cambria Math" panose="02040503050406030204" pitchFamily="18" charset="0"/>
                                  </a:rPr>
                                  <m:t>4</m:t>
                                </m:r>
                              </m:e>
                            </m:mr>
                            <m:mr>
                              <m:e>
                                <m:r>
                                  <a:rPr lang="en-US" altLang="zh-TW" i="1">
                                    <a:latin typeface="Cambria Math" panose="02040503050406030204" pitchFamily="18" charset="0"/>
                                  </a:rPr>
                                  <m:t>4</m:t>
                                </m:r>
                              </m:e>
                              <m:e>
                                <m:r>
                                  <a:rPr lang="en-US" altLang="zh-TW" i="1">
                                    <a:latin typeface="Cambria Math" panose="02040503050406030204" pitchFamily="18" charset="0"/>
                                  </a:rPr>
                                  <m:t>8</m:t>
                                </m:r>
                              </m:e>
                            </m:mr>
                          </m:m>
                        </m:e>
                      </m:d>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3086392" y="4018062"/>
                <a:ext cx="1797736" cy="461921"/>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7643153" y="4018062"/>
                <a:ext cx="2054217" cy="4619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0</m:t>
                      </m:r>
                      <m:r>
                        <a:rPr lang="en-US" altLang="zh-TW" i="1">
                          <a:latin typeface="Cambria Math" panose="02040503050406030204" pitchFamily="18" charset="0"/>
                          <a:ea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i="1">
                                    <a:latin typeface="Cambria Math" panose="02040503050406030204" pitchFamily="18" charset="0"/>
                                  </a:rPr>
                                  <m:t>0</m:t>
                                </m:r>
                              </m:e>
                              <m:e>
                                <m:r>
                                  <a:rPr lang="en-US" altLang="zh-TW" i="1">
                                    <a:latin typeface="Cambria Math" panose="02040503050406030204" pitchFamily="18" charset="0"/>
                                  </a:rPr>
                                  <m:t>12</m:t>
                                </m:r>
                              </m:e>
                            </m:mr>
                            <m:mr>
                              <m:e>
                                <m:r>
                                  <a:rPr lang="en-US" altLang="zh-TW" i="1">
                                    <a:latin typeface="Cambria Math" panose="02040503050406030204" pitchFamily="18" charset="0"/>
                                  </a:rPr>
                                  <m:t>12</m:t>
                                </m:r>
                              </m:e>
                              <m:e>
                                <m:r>
                                  <a:rPr lang="en-US" altLang="zh-TW" i="1">
                                    <a:latin typeface="Cambria Math" panose="02040503050406030204" pitchFamily="18" charset="0"/>
                                  </a:rPr>
                                  <m:t>0</m:t>
                                </m:r>
                              </m:e>
                            </m:mr>
                          </m:m>
                        </m:e>
                      </m:d>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7643153" y="4018062"/>
                <a:ext cx="2054217" cy="461921"/>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3199558" y="5234735"/>
                <a:ext cx="1568186"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(0)=</m:t>
                    </m:r>
                  </m:oMath>
                </a14:m>
                <a:r>
                  <a:rPr lang="zh-TW" altLang="en-US" dirty="0"/>
                  <a:t> </a:t>
                </a:r>
                <a:r>
                  <a:rPr lang="en-US" altLang="zh-TW" dirty="0"/>
                  <a:t>8+8=16</a:t>
                </a:r>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3199558" y="5234735"/>
                <a:ext cx="1568186" cy="276999"/>
              </a:xfrm>
              <a:prstGeom prst="rect">
                <a:avLst/>
              </a:prstGeom>
              <a:blipFill>
                <a:blip r:embed="rId7"/>
                <a:stretch>
                  <a:fillRect l="-5447" t="-28889" r="-8560" b="-5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3258068" y="5796142"/>
                <a:ext cx="1451166"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(1)=</m:t>
                    </m:r>
                  </m:oMath>
                </a14:m>
                <a:r>
                  <a:rPr lang="zh-TW" altLang="en-US" dirty="0"/>
                  <a:t> </a:t>
                </a:r>
                <a:r>
                  <a:rPr lang="en-US" altLang="zh-TW" dirty="0"/>
                  <a:t>4+4=8</a:t>
                </a:r>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3258068" y="5796142"/>
                <a:ext cx="1451166" cy="276999"/>
              </a:xfrm>
              <a:prstGeom prst="rect">
                <a:avLst/>
              </a:prstGeom>
              <a:blipFill>
                <a:blip r:embed="rId8"/>
                <a:stretch>
                  <a:fillRect l="-5439" t="-28889" r="-9205" b="-5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7886802" y="5234443"/>
                <a:ext cx="1451166"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(0)=</m:t>
                    </m:r>
                  </m:oMath>
                </a14:m>
                <a:r>
                  <a:rPr lang="zh-TW" altLang="en-US" dirty="0"/>
                  <a:t> </a:t>
                </a:r>
                <a:r>
                  <a:rPr lang="en-US" altLang="zh-TW" dirty="0"/>
                  <a:t>0+0=0</a:t>
                </a:r>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7886802" y="5234443"/>
                <a:ext cx="1451166" cy="276999"/>
              </a:xfrm>
              <a:prstGeom prst="rect">
                <a:avLst/>
              </a:prstGeom>
              <a:blipFill>
                <a:blip r:embed="rId9"/>
                <a:stretch>
                  <a:fillRect l="-5882" t="-28889" r="-9244" b="-5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7711273" y="5795558"/>
                <a:ext cx="1802225"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(1)=</m:t>
                    </m:r>
                  </m:oMath>
                </a14:m>
                <a:r>
                  <a:rPr lang="zh-TW" altLang="en-US" dirty="0"/>
                  <a:t> </a:t>
                </a:r>
                <a:r>
                  <a:rPr lang="en-US" altLang="zh-TW" dirty="0"/>
                  <a:t>12+12=24</a:t>
                </a:r>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7711273" y="5795558"/>
                <a:ext cx="1802225" cy="276999"/>
              </a:xfrm>
              <a:prstGeom prst="rect">
                <a:avLst/>
              </a:prstGeom>
              <a:blipFill>
                <a:blip r:embed="rId10"/>
                <a:stretch>
                  <a:fillRect l="-4730" t="-28889" r="-7095" b="-5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3810000" y="4479982"/>
                <a:ext cx="4572000" cy="1072858"/>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𝑃</m:t>
                      </m:r>
                      <m:d>
                        <m:dPr>
                          <m:ctrlPr>
                            <a:rPr lang="en-US" altLang="zh-TW" i="1">
                              <a:latin typeface="Cambria Math" panose="02040503050406030204" pitchFamily="18" charset="0"/>
                            </a:rPr>
                          </m:ctrlPr>
                        </m:dPr>
                        <m:e>
                          <m:r>
                            <a:rPr lang="en-US" altLang="zh-TW" i="1">
                              <a:latin typeface="Cambria Math" panose="02040503050406030204" pitchFamily="18" charset="0"/>
                            </a:rPr>
                            <m:t>𝑑</m:t>
                          </m:r>
                        </m:e>
                      </m:d>
                      <m:r>
                        <a:rPr lang="en-US" altLang="zh-TW" i="1">
                          <a:latin typeface="Cambria Math" panose="02040503050406030204" pitchFamily="18" charset="0"/>
                        </a:rPr>
                        <m:t>=</m:t>
                      </m:r>
                      <m:nary>
                        <m:naryPr>
                          <m:chr m:val="∑"/>
                          <m:supHide m:val="on"/>
                          <m:ctrlPr>
                            <a:rPr lang="en-US" altLang="zh-TW" i="1">
                              <a:latin typeface="Cambria Math" panose="02040503050406030204" pitchFamily="18" charset="0"/>
                            </a:rPr>
                          </m:ctrlPr>
                        </m:naryPr>
                        <m:sub>
                          <m:r>
                            <m:rPr>
                              <m:brk m:alnAt="7"/>
                            </m:rPr>
                            <a:rPr lang="en-US" altLang="zh-TW" i="1">
                              <a:latin typeface="Cambria Math" panose="02040503050406030204" pitchFamily="18" charset="0"/>
                            </a:rPr>
                            <m:t>𝑖</m:t>
                          </m:r>
                        </m:sub>
                        <m:sup/>
                        <m:e>
                          <m:nary>
                            <m:naryPr>
                              <m:chr m:val="∑"/>
                              <m:supHide m:val="on"/>
                              <m:ctrlPr>
                                <a:rPr lang="en-US" altLang="zh-TW" i="1">
                                  <a:latin typeface="Cambria Math" panose="02040503050406030204" pitchFamily="18" charset="0"/>
                                </a:rPr>
                              </m:ctrlPr>
                            </m:naryPr>
                            <m:sub>
                              <m:r>
                                <m:rPr>
                                  <m:brk m:alnAt="7"/>
                                </m:rPr>
                                <a:rPr lang="en-US" altLang="zh-TW" i="1">
                                  <a:latin typeface="Cambria Math" panose="02040503050406030204" pitchFamily="18" charset="0"/>
                                </a:rPr>
                                <m:t>𝑗</m:t>
                              </m:r>
                            </m:sub>
                            <m:sup/>
                            <m:e>
                              <m:r>
                                <a:rPr lang="en-US" altLang="zh-TW" i="1">
                                  <a:latin typeface="Cambria Math" panose="02040503050406030204" pitchFamily="18" charset="0"/>
                                </a:rPr>
                                <m:t>𝑃</m:t>
                              </m:r>
                              <m:r>
                                <a:rPr lang="en-US" altLang="zh-TW" i="1">
                                  <a:latin typeface="Cambria Math" panose="02040503050406030204" pitchFamily="18" charset="0"/>
                                </a:rPr>
                                <m:t>(</m:t>
                              </m:r>
                              <m:r>
                                <a:rPr lang="en-US" altLang="zh-TW" i="1">
                                  <a:latin typeface="Cambria Math" panose="02040503050406030204" pitchFamily="18" charset="0"/>
                                </a:rPr>
                                <m:t>𝑖</m:t>
                              </m:r>
                              <m:r>
                                <a:rPr lang="en-US" altLang="zh-TW" i="1">
                                  <a:latin typeface="Cambria Math" panose="02040503050406030204" pitchFamily="18" charset="0"/>
                                </a:rPr>
                                <m:t>,</m:t>
                              </m:r>
                              <m:r>
                                <a:rPr lang="en-US" altLang="zh-TW" i="1">
                                  <a:latin typeface="Cambria Math" panose="02040503050406030204" pitchFamily="18" charset="0"/>
                                </a:rPr>
                                <m:t>𝑗</m:t>
                              </m:r>
                              <m:r>
                                <a:rPr lang="en-US" altLang="zh-TW" i="1">
                                  <a:latin typeface="Cambria Math" panose="02040503050406030204" pitchFamily="18" charset="0"/>
                                </a:rPr>
                                <m:t>)</m:t>
                              </m:r>
                            </m:e>
                          </m:nary>
                        </m:e>
                      </m:nary>
                    </m:oMath>
                  </m:oMathPara>
                </a14:m>
                <a:endParaRPr lang="en-US" altLang="zh-TW" dirty="0"/>
              </a:p>
              <a:p>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𝑖</m:t>
                          </m:r>
                          <m:r>
                            <a:rPr lang="en-US" altLang="zh-TW" i="1">
                              <a:latin typeface="Cambria Math" panose="02040503050406030204" pitchFamily="18" charset="0"/>
                            </a:rPr>
                            <m:t>−</m:t>
                          </m:r>
                          <m:r>
                            <a:rPr lang="en-US" altLang="zh-TW" i="1">
                              <a:latin typeface="Cambria Math" panose="02040503050406030204" pitchFamily="18" charset="0"/>
                            </a:rPr>
                            <m:t>𝑗</m:t>
                          </m:r>
                        </m:e>
                      </m:d>
                      <m:r>
                        <a:rPr lang="en-US" altLang="zh-TW" i="1">
                          <a:latin typeface="Cambria Math" panose="02040503050406030204" pitchFamily="18" charset="0"/>
                        </a:rPr>
                        <m:t>=</m:t>
                      </m:r>
                      <m:r>
                        <a:rPr lang="en-US" altLang="zh-TW" i="1">
                          <a:latin typeface="Cambria Math" panose="02040503050406030204" pitchFamily="18" charset="0"/>
                        </a:rPr>
                        <m:t>𝑑</m:t>
                      </m:r>
                    </m:oMath>
                  </m:oMathPara>
                </a14:m>
                <a:endParaRPr lang="en-US" altLang="zh-TW" sz="2400" dirty="0"/>
              </a:p>
            </p:txBody>
          </p:sp>
        </mc:Choice>
        <mc:Fallback xmlns="">
          <p:sp>
            <p:nvSpPr>
              <p:cNvPr id="14" name="矩形 13"/>
              <p:cNvSpPr>
                <a:spLocks noRot="1" noChangeAspect="1" noMove="1" noResize="1" noEditPoints="1" noAdjustHandles="1" noChangeArrowheads="1" noChangeShapeType="1" noTextEdit="1"/>
              </p:cNvSpPr>
              <p:nvPr/>
            </p:nvSpPr>
            <p:spPr>
              <a:xfrm>
                <a:off x="3810000" y="4479982"/>
                <a:ext cx="4572000" cy="1072858"/>
              </a:xfrm>
              <a:prstGeom prst="rect">
                <a:avLst/>
              </a:prstGeom>
              <a:blipFill>
                <a:blip r:embed="rId11"/>
                <a:stretch>
                  <a:fillRect b="-3977"/>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4EC3B442-961A-4641-BC65-212EC6C310C4}"/>
              </a:ext>
            </a:extLst>
          </p:cNvPr>
          <p:cNvSpPr>
            <a:spLocks noGrp="1"/>
          </p:cNvSpPr>
          <p:nvPr>
            <p:ph type="sldNum" sz="quarter" idx="12"/>
          </p:nvPr>
        </p:nvSpPr>
        <p:spPr/>
        <p:txBody>
          <a:bodyPr/>
          <a:lstStyle/>
          <a:p>
            <a:fld id="{59E0E74B-BC82-44BF-A0FE-CEF171C425CC}" type="slidenum">
              <a:rPr lang="zh-TW" altLang="en-US" smtClean="0"/>
              <a:t>39</a:t>
            </a:fld>
            <a:endParaRPr lang="zh-TW" altLang="en-US"/>
          </a:p>
        </p:txBody>
      </p:sp>
    </p:spTree>
    <p:extLst>
      <p:ext uri="{BB962C8B-B14F-4D97-AF65-F5344CB8AC3E}">
        <p14:creationId xmlns:p14="http://schemas.microsoft.com/office/powerpoint/2010/main" val="221863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BA8A3E00-2032-45BA-9F6C-320214427A17}"/>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What is “texture” ?</a:t>
            </a:r>
            <a:endParaRPr lang="zh-TW" altLang="en-US" dirty="0">
              <a:latin typeface="Times New Roman" panose="02020603050405020304" pitchFamily="18" charset="0"/>
              <a:cs typeface="Times New Roman" panose="02020603050405020304" pitchFamily="18" charset="0"/>
            </a:endParaRPr>
          </a:p>
        </p:txBody>
      </p:sp>
      <p:sp>
        <p:nvSpPr>
          <p:cNvPr id="6" name="文字版面配置區 5">
            <a:extLst>
              <a:ext uri="{FF2B5EF4-FFF2-40B4-BE49-F238E27FC236}">
                <a16:creationId xmlns:a16="http://schemas.microsoft.com/office/drawing/2014/main" id="{2913F71F-924F-4FFE-A59A-EE21D1BF2211}"/>
              </a:ext>
            </a:extLst>
          </p:cNvPr>
          <p:cNvSpPr>
            <a:spLocks noGrp="1"/>
          </p:cNvSpPr>
          <p:nvPr>
            <p:ph type="body" idx="1"/>
          </p:nvPr>
        </p:nvSpPr>
        <p:spPr/>
        <p:txBody>
          <a:bodyPr/>
          <a:lstStyle/>
          <a:p>
            <a:endParaRPr lang="zh-TW" altLang="en-US"/>
          </a:p>
        </p:txBody>
      </p:sp>
      <p:sp>
        <p:nvSpPr>
          <p:cNvPr id="2" name="投影片編號版面配置區 1">
            <a:extLst>
              <a:ext uri="{FF2B5EF4-FFF2-40B4-BE49-F238E27FC236}">
                <a16:creationId xmlns:a16="http://schemas.microsoft.com/office/drawing/2014/main" id="{808EFBE8-04E7-4EB0-9B28-C2BD8E2A4C68}"/>
              </a:ext>
            </a:extLst>
          </p:cNvPr>
          <p:cNvSpPr>
            <a:spLocks noGrp="1"/>
          </p:cNvSpPr>
          <p:nvPr>
            <p:ph type="sldNum" sz="quarter" idx="12"/>
          </p:nvPr>
        </p:nvSpPr>
        <p:spPr/>
        <p:txBody>
          <a:bodyPr/>
          <a:lstStyle/>
          <a:p>
            <a:fld id="{59E0E74B-BC82-44BF-A0FE-CEF171C425CC}" type="slidenum">
              <a:rPr lang="zh-TW" altLang="en-US" smtClean="0"/>
              <a:t>4</a:t>
            </a:fld>
            <a:endParaRPr lang="zh-TW" altLang="en-US"/>
          </a:p>
        </p:txBody>
      </p:sp>
    </p:spTree>
    <p:extLst>
      <p:ext uri="{BB962C8B-B14F-4D97-AF65-F5344CB8AC3E}">
        <p14:creationId xmlns:p14="http://schemas.microsoft.com/office/powerpoint/2010/main" val="2949894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260" y="784860"/>
            <a:ext cx="3048000" cy="3048000"/>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8020" y="784860"/>
            <a:ext cx="3048000" cy="3048000"/>
          </a:xfrm>
          <a:prstGeom prst="rect">
            <a:avLst/>
          </a:prstGeom>
        </p:spPr>
      </p:pic>
      <mc:AlternateContent xmlns:mc="http://schemas.openxmlformats.org/markup-compatibility/2006" xmlns:a14="http://schemas.microsoft.com/office/drawing/2010/main">
        <mc:Choice Requires="a14">
          <p:sp>
            <p:nvSpPr>
              <p:cNvPr id="10" name="文字方塊 9"/>
              <p:cNvSpPr txBox="1"/>
              <p:nvPr/>
            </p:nvSpPr>
            <p:spPr>
              <a:xfrm>
                <a:off x="3185927" y="4202648"/>
                <a:ext cx="1568186"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(0)=</m:t>
                    </m:r>
                  </m:oMath>
                </a14:m>
                <a:r>
                  <a:rPr lang="zh-TW" altLang="en-US" dirty="0"/>
                  <a:t> </a:t>
                </a:r>
                <a:r>
                  <a:rPr lang="en-US" altLang="zh-TW" dirty="0"/>
                  <a:t>8+8=16</a:t>
                </a:r>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3185927" y="4202648"/>
                <a:ext cx="1568186" cy="276999"/>
              </a:xfrm>
              <a:prstGeom prst="rect">
                <a:avLst/>
              </a:prstGeom>
              <a:blipFill>
                <a:blip r:embed="rId5"/>
                <a:stretch>
                  <a:fillRect l="-5447" t="-28261" r="-8560" b="-5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3244437" y="4764055"/>
                <a:ext cx="1451166"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(1)=</m:t>
                    </m:r>
                  </m:oMath>
                </a14:m>
                <a:r>
                  <a:rPr lang="zh-TW" altLang="en-US" dirty="0"/>
                  <a:t> </a:t>
                </a:r>
                <a:r>
                  <a:rPr lang="en-US" altLang="zh-TW" dirty="0"/>
                  <a:t>4+4=8</a:t>
                </a:r>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3244437" y="4764055"/>
                <a:ext cx="1451166" cy="276999"/>
              </a:xfrm>
              <a:prstGeom prst="rect">
                <a:avLst/>
              </a:prstGeom>
              <a:blipFill>
                <a:blip r:embed="rId6"/>
                <a:stretch>
                  <a:fillRect l="-5462" t="-28889" r="-9664" b="-5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7885016" y="4202940"/>
                <a:ext cx="1451166"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(0)=</m:t>
                    </m:r>
                  </m:oMath>
                </a14:m>
                <a:r>
                  <a:rPr lang="zh-TW" altLang="en-US" dirty="0"/>
                  <a:t> </a:t>
                </a:r>
                <a:r>
                  <a:rPr lang="en-US" altLang="zh-TW" dirty="0"/>
                  <a:t>0+0=0</a:t>
                </a:r>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7885016" y="4202940"/>
                <a:ext cx="1451166" cy="276999"/>
              </a:xfrm>
              <a:prstGeom prst="rect">
                <a:avLst/>
              </a:prstGeom>
              <a:blipFill>
                <a:blip r:embed="rId7"/>
                <a:stretch>
                  <a:fillRect l="-5439" t="-28261" r="-9205" b="-5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7709487" y="4764055"/>
                <a:ext cx="1802225"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(1)=</m:t>
                    </m:r>
                  </m:oMath>
                </a14:m>
                <a:r>
                  <a:rPr lang="zh-TW" altLang="en-US" dirty="0"/>
                  <a:t> </a:t>
                </a:r>
                <a:r>
                  <a:rPr lang="en-US" altLang="zh-TW" dirty="0"/>
                  <a:t>12+12=24</a:t>
                </a:r>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7709487" y="4764055"/>
                <a:ext cx="1802225" cy="276999"/>
              </a:xfrm>
              <a:prstGeom prst="rect">
                <a:avLst/>
              </a:prstGeom>
              <a:blipFill>
                <a:blip r:embed="rId8"/>
                <a:stretch>
                  <a:fillRect l="-4746" t="-28889" r="-7458" b="-5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3970020" y="3961159"/>
                <a:ext cx="4572000" cy="1072858"/>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𝑃</m:t>
                      </m:r>
                      <m:d>
                        <m:dPr>
                          <m:ctrlPr>
                            <a:rPr lang="en-US" altLang="zh-TW" i="1">
                              <a:latin typeface="Cambria Math" panose="02040503050406030204" pitchFamily="18" charset="0"/>
                            </a:rPr>
                          </m:ctrlPr>
                        </m:dPr>
                        <m:e>
                          <m:r>
                            <a:rPr lang="en-US" altLang="zh-TW" i="1">
                              <a:latin typeface="Cambria Math" panose="02040503050406030204" pitchFamily="18" charset="0"/>
                            </a:rPr>
                            <m:t>𝑑</m:t>
                          </m:r>
                        </m:e>
                      </m:d>
                      <m:r>
                        <a:rPr lang="en-US" altLang="zh-TW" i="1">
                          <a:latin typeface="Cambria Math" panose="02040503050406030204" pitchFamily="18" charset="0"/>
                        </a:rPr>
                        <m:t>=</m:t>
                      </m:r>
                      <m:nary>
                        <m:naryPr>
                          <m:chr m:val="∑"/>
                          <m:supHide m:val="on"/>
                          <m:ctrlPr>
                            <a:rPr lang="en-US" altLang="zh-TW" i="1">
                              <a:latin typeface="Cambria Math" panose="02040503050406030204" pitchFamily="18" charset="0"/>
                            </a:rPr>
                          </m:ctrlPr>
                        </m:naryPr>
                        <m:sub>
                          <m:r>
                            <m:rPr>
                              <m:brk m:alnAt="7"/>
                            </m:rPr>
                            <a:rPr lang="en-US" altLang="zh-TW" i="1">
                              <a:latin typeface="Cambria Math" panose="02040503050406030204" pitchFamily="18" charset="0"/>
                            </a:rPr>
                            <m:t>𝑖</m:t>
                          </m:r>
                        </m:sub>
                        <m:sup/>
                        <m:e>
                          <m:nary>
                            <m:naryPr>
                              <m:chr m:val="∑"/>
                              <m:supHide m:val="on"/>
                              <m:ctrlPr>
                                <a:rPr lang="en-US" altLang="zh-TW" i="1">
                                  <a:latin typeface="Cambria Math" panose="02040503050406030204" pitchFamily="18" charset="0"/>
                                </a:rPr>
                              </m:ctrlPr>
                            </m:naryPr>
                            <m:sub>
                              <m:r>
                                <m:rPr>
                                  <m:brk m:alnAt="7"/>
                                </m:rPr>
                                <a:rPr lang="en-US" altLang="zh-TW" i="1">
                                  <a:latin typeface="Cambria Math" panose="02040503050406030204" pitchFamily="18" charset="0"/>
                                </a:rPr>
                                <m:t>𝑗</m:t>
                              </m:r>
                            </m:sub>
                            <m:sup/>
                            <m:e>
                              <m:r>
                                <a:rPr lang="en-US" altLang="zh-TW" i="1">
                                  <a:latin typeface="Cambria Math" panose="02040503050406030204" pitchFamily="18" charset="0"/>
                                </a:rPr>
                                <m:t>𝑃</m:t>
                              </m:r>
                              <m:r>
                                <a:rPr lang="en-US" altLang="zh-TW" i="1">
                                  <a:latin typeface="Cambria Math" panose="02040503050406030204" pitchFamily="18" charset="0"/>
                                </a:rPr>
                                <m:t>(</m:t>
                              </m:r>
                              <m:r>
                                <a:rPr lang="en-US" altLang="zh-TW" i="1">
                                  <a:latin typeface="Cambria Math" panose="02040503050406030204" pitchFamily="18" charset="0"/>
                                </a:rPr>
                                <m:t>𝑖</m:t>
                              </m:r>
                              <m:r>
                                <a:rPr lang="en-US" altLang="zh-TW" i="1">
                                  <a:latin typeface="Cambria Math" panose="02040503050406030204" pitchFamily="18" charset="0"/>
                                </a:rPr>
                                <m:t>,</m:t>
                              </m:r>
                              <m:r>
                                <a:rPr lang="en-US" altLang="zh-TW" i="1">
                                  <a:latin typeface="Cambria Math" panose="02040503050406030204" pitchFamily="18" charset="0"/>
                                </a:rPr>
                                <m:t>𝑗</m:t>
                              </m:r>
                              <m:r>
                                <a:rPr lang="en-US" altLang="zh-TW" i="1">
                                  <a:latin typeface="Cambria Math" panose="02040503050406030204" pitchFamily="18" charset="0"/>
                                </a:rPr>
                                <m:t>)</m:t>
                              </m:r>
                            </m:e>
                          </m:nary>
                        </m:e>
                      </m:nary>
                    </m:oMath>
                  </m:oMathPara>
                </a14:m>
                <a:endParaRPr lang="en-US" altLang="zh-TW" dirty="0"/>
              </a:p>
              <a:p>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𝑖</m:t>
                          </m:r>
                          <m:r>
                            <a:rPr lang="en-US" altLang="zh-TW" i="1">
                              <a:latin typeface="Cambria Math" panose="02040503050406030204" pitchFamily="18" charset="0"/>
                            </a:rPr>
                            <m:t>−</m:t>
                          </m:r>
                          <m:r>
                            <a:rPr lang="en-US" altLang="zh-TW" i="1">
                              <a:latin typeface="Cambria Math" panose="02040503050406030204" pitchFamily="18" charset="0"/>
                            </a:rPr>
                            <m:t>𝑗</m:t>
                          </m:r>
                        </m:e>
                      </m:d>
                      <m:r>
                        <a:rPr lang="en-US" altLang="zh-TW" i="1">
                          <a:latin typeface="Cambria Math" panose="02040503050406030204" pitchFamily="18" charset="0"/>
                        </a:rPr>
                        <m:t>=</m:t>
                      </m:r>
                      <m:r>
                        <a:rPr lang="en-US" altLang="zh-TW" i="1">
                          <a:latin typeface="Cambria Math" panose="02040503050406030204" pitchFamily="18" charset="0"/>
                        </a:rPr>
                        <m:t>𝑑</m:t>
                      </m:r>
                    </m:oMath>
                  </m:oMathPara>
                </a14:m>
                <a:endParaRPr lang="en-US" altLang="zh-TW" sz="2400" dirty="0"/>
              </a:p>
            </p:txBody>
          </p:sp>
        </mc:Choice>
        <mc:Fallback xmlns="">
          <p:sp>
            <p:nvSpPr>
              <p:cNvPr id="14" name="矩形 13"/>
              <p:cNvSpPr>
                <a:spLocks noRot="1" noChangeAspect="1" noMove="1" noResize="1" noEditPoints="1" noAdjustHandles="1" noChangeArrowheads="1" noChangeShapeType="1" noTextEdit="1"/>
              </p:cNvSpPr>
              <p:nvPr/>
            </p:nvSpPr>
            <p:spPr>
              <a:xfrm>
                <a:off x="3970020" y="3961159"/>
                <a:ext cx="4572000" cy="1072858"/>
              </a:xfrm>
              <a:prstGeom prst="rect">
                <a:avLst/>
              </a:prstGeom>
              <a:blipFill>
                <a:blip r:embed="rId9"/>
                <a:stretch>
                  <a:fillRect b="-3977"/>
                </a:stretch>
              </a:blipFill>
            </p:spPr>
            <p:txBody>
              <a:bodyPr/>
              <a:lstStyle/>
              <a:p>
                <a:r>
                  <a:rPr lang="zh-TW" altLang="en-US">
                    <a:noFill/>
                  </a:rPr>
                  <a:t> </a:t>
                </a:r>
              </a:p>
            </p:txBody>
          </p:sp>
        </mc:Fallback>
      </mc:AlternateContent>
      <p:sp>
        <p:nvSpPr>
          <p:cNvPr id="3" name="矩形 2"/>
          <p:cNvSpPr/>
          <p:nvPr/>
        </p:nvSpPr>
        <p:spPr>
          <a:xfrm>
            <a:off x="2274570" y="5403805"/>
            <a:ext cx="7962900" cy="954107"/>
          </a:xfrm>
          <a:prstGeom prst="rect">
            <a:avLst/>
          </a:prstGeom>
        </p:spPr>
        <p:txBody>
          <a:bodyPr wrap="square">
            <a:spAutoFit/>
          </a:bodyPr>
          <a:lstStyle/>
          <a:p>
            <a:r>
              <a:rPr lang="en-US" altLang="zh-TW" sz="2800" dirty="0">
                <a:latin typeface="Times New Roman" panose="02020603050405020304" pitchFamily="18" charset="0"/>
                <a:cs typeface="Times New Roman" panose="02020603050405020304" pitchFamily="18" charset="0"/>
              </a:rPr>
              <a:t>The probability of small contrast </a:t>
            </a:r>
            <a:r>
              <a:rPr lang="en-US" altLang="zh-TW" sz="2800" i="1" dirty="0">
                <a:latin typeface="Times New Roman" panose="02020603050405020304" pitchFamily="18" charset="0"/>
                <a:cs typeface="Times New Roman" panose="02020603050405020304" pitchFamily="18" charset="0"/>
              </a:rPr>
              <a:t>d</a:t>
            </a:r>
            <a:r>
              <a:rPr lang="en-US" altLang="zh-TW" sz="2800" dirty="0">
                <a:latin typeface="Times New Roman" panose="02020603050405020304" pitchFamily="18" charset="0"/>
                <a:cs typeface="Times New Roman" panose="02020603050405020304" pitchFamily="18" charset="0"/>
              </a:rPr>
              <a:t> for a coarse texture will be much higher than for a fine texture.</a:t>
            </a:r>
          </a:p>
        </p:txBody>
      </p:sp>
      <p:sp>
        <p:nvSpPr>
          <p:cNvPr id="4" name="文字方塊 3"/>
          <p:cNvSpPr txBox="1"/>
          <p:nvPr/>
        </p:nvSpPr>
        <p:spPr>
          <a:xfrm>
            <a:off x="3185927" y="137160"/>
            <a:ext cx="1736593" cy="584775"/>
          </a:xfrm>
          <a:prstGeom prst="rect">
            <a:avLst/>
          </a:prstGeom>
          <a:noFill/>
        </p:spPr>
        <p:txBody>
          <a:bodyPr wrap="square" rtlCol="0">
            <a:spAutoFit/>
          </a:bodyPr>
          <a:lstStyle/>
          <a:p>
            <a:pPr algn="ctr"/>
            <a:r>
              <a:rPr lang="en-US" altLang="zh-TW" sz="3200" dirty="0">
                <a:latin typeface="Times New Roman" panose="02020603050405020304" pitchFamily="18" charset="0"/>
                <a:cs typeface="Times New Roman" panose="02020603050405020304" pitchFamily="18" charset="0"/>
              </a:rPr>
              <a:t>coarse</a:t>
            </a:r>
            <a:endParaRPr lang="zh-TW" altLang="en-US" sz="3200" dirty="0"/>
          </a:p>
        </p:txBody>
      </p:sp>
      <p:sp>
        <p:nvSpPr>
          <p:cNvPr id="15" name="文字方塊 14"/>
          <p:cNvSpPr txBox="1"/>
          <p:nvPr/>
        </p:nvSpPr>
        <p:spPr>
          <a:xfrm>
            <a:off x="7673723" y="122392"/>
            <a:ext cx="1736593" cy="584775"/>
          </a:xfrm>
          <a:prstGeom prst="rect">
            <a:avLst/>
          </a:prstGeom>
          <a:noFill/>
        </p:spPr>
        <p:txBody>
          <a:bodyPr wrap="square" rtlCol="0">
            <a:spAutoFit/>
          </a:bodyPr>
          <a:lstStyle/>
          <a:p>
            <a:pPr algn="ctr"/>
            <a:r>
              <a:rPr lang="en-US" altLang="zh-TW" sz="3200" dirty="0">
                <a:latin typeface="Times New Roman" panose="02020603050405020304" pitchFamily="18" charset="0"/>
                <a:cs typeface="Times New Roman" panose="02020603050405020304" pitchFamily="18" charset="0"/>
              </a:rPr>
              <a:t>fine</a:t>
            </a:r>
            <a:endParaRPr lang="zh-TW" altLang="en-US" sz="32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36FB0912-8382-4867-AD9A-2E276AFE64C0}"/>
              </a:ext>
            </a:extLst>
          </p:cNvPr>
          <p:cNvSpPr>
            <a:spLocks noGrp="1"/>
          </p:cNvSpPr>
          <p:nvPr>
            <p:ph type="sldNum" sz="quarter" idx="12"/>
          </p:nvPr>
        </p:nvSpPr>
        <p:spPr/>
        <p:txBody>
          <a:bodyPr/>
          <a:lstStyle/>
          <a:p>
            <a:fld id="{59E0E74B-BC82-44BF-A0FE-CEF171C425CC}" type="slidenum">
              <a:rPr lang="zh-TW" altLang="en-US" smtClean="0"/>
              <a:t>40</a:t>
            </a:fld>
            <a:endParaRPr lang="zh-TW" altLang="en-US"/>
          </a:p>
        </p:txBody>
      </p:sp>
    </p:spTree>
    <p:extLst>
      <p:ext uri="{BB962C8B-B14F-4D97-AF65-F5344CB8AC3E}">
        <p14:creationId xmlns:p14="http://schemas.microsoft.com/office/powerpoint/2010/main" val="2941828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latin typeface="Times New Roman" panose="02020603050405020304" pitchFamily="18" charset="0"/>
                <a:cs typeface="Times New Roman" panose="02020603050405020304" pitchFamily="18" charset="0"/>
              </a:rPr>
              <a:t>Summary of Gray-level Co-Occurrence</a:t>
            </a:r>
            <a:endParaRPr lang="zh-TW" altLang="en-US" sz="3600"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589212" y="2133600"/>
            <a:ext cx="8915400" cy="4724400"/>
          </a:xfrm>
        </p:spPr>
        <p:txBody>
          <a:bodyPr>
            <a:normAutofit lnSpcReduction="10000"/>
          </a:bodyPr>
          <a:lstStyle/>
          <a:p>
            <a:pPr indent="-360000"/>
            <a:r>
              <a:rPr lang="en-US" altLang="zh-TW" sz="3200" b="1" dirty="0">
                <a:latin typeface="Times New Roman" panose="02020603050405020304" pitchFamily="18" charset="0"/>
                <a:cs typeface="Times New Roman" panose="02020603050405020304" pitchFamily="18" charset="0"/>
              </a:rPr>
              <a:t>Advantages</a:t>
            </a: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Use spatial interrelationship of the gray levels to characterize a texture.</a:t>
            </a: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Be able to do so by gray-level transformation, which is an invariant way.</a:t>
            </a:r>
            <a:endParaRPr lang="en-US" altLang="zh-TW" sz="800" dirty="0">
              <a:latin typeface="Times New Roman" panose="02020603050405020304" pitchFamily="18" charset="0"/>
              <a:cs typeface="Times New Roman" panose="02020603050405020304" pitchFamily="18" charset="0"/>
            </a:endParaRPr>
          </a:p>
          <a:p>
            <a:pPr indent="-360000"/>
            <a:r>
              <a:rPr lang="en-US" altLang="zh-TW" sz="3200" b="1" dirty="0">
                <a:latin typeface="Times New Roman" panose="02020603050405020304" pitchFamily="18" charset="0"/>
                <a:cs typeface="Times New Roman" panose="02020603050405020304" pitchFamily="18" charset="0"/>
              </a:rPr>
              <a:t>Weakness</a:t>
            </a: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Not capture the shape aspects of the gray level primitives.</a:t>
            </a: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Not likely to work well for textures composed of large-area primitives.</a:t>
            </a: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Cannot capture the spatial relationships between primitives that are regions larger than a pixel.</a:t>
            </a:r>
          </a:p>
        </p:txBody>
      </p:sp>
      <p:sp>
        <p:nvSpPr>
          <p:cNvPr id="4" name="投影片編號版面配置區 3">
            <a:extLst>
              <a:ext uri="{FF2B5EF4-FFF2-40B4-BE49-F238E27FC236}">
                <a16:creationId xmlns:a16="http://schemas.microsoft.com/office/drawing/2014/main" id="{C484815B-D4BA-4987-92A3-E168AECDF01A}"/>
              </a:ext>
            </a:extLst>
          </p:cNvPr>
          <p:cNvSpPr>
            <a:spLocks noGrp="1"/>
          </p:cNvSpPr>
          <p:nvPr>
            <p:ph type="sldNum" sz="quarter" idx="12"/>
          </p:nvPr>
        </p:nvSpPr>
        <p:spPr/>
        <p:txBody>
          <a:bodyPr/>
          <a:lstStyle/>
          <a:p>
            <a:fld id="{59E0E74B-BC82-44BF-A0FE-CEF171C425CC}" type="slidenum">
              <a:rPr lang="zh-TW" altLang="en-US" smtClean="0"/>
              <a:t>41</a:t>
            </a:fld>
            <a:endParaRPr lang="zh-TW" altLang="en-US"/>
          </a:p>
        </p:txBody>
      </p:sp>
    </p:spTree>
    <p:extLst>
      <p:ext uri="{BB962C8B-B14F-4D97-AF65-F5344CB8AC3E}">
        <p14:creationId xmlns:p14="http://schemas.microsoft.com/office/powerpoint/2010/main" val="1326178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2B5FDE1A-6DEE-485C-BDBD-9B534967D02F}"/>
              </a:ext>
            </a:extLst>
          </p:cNvPr>
          <p:cNvSpPr>
            <a:spLocks noGrp="1"/>
          </p:cNvSpPr>
          <p:nvPr>
            <p:ph type="title"/>
          </p:nvPr>
        </p:nvSpPr>
        <p:spPr/>
        <p:txBody>
          <a:bodyPr/>
          <a:lstStyle/>
          <a:p>
            <a:r>
              <a:rPr lang="en-US" altLang="zh-TW" dirty="0"/>
              <a:t>Fun Time</a:t>
            </a:r>
            <a:endParaRPr lang="zh-TW" altLang="en-US" dirty="0"/>
          </a:p>
        </p:txBody>
      </p:sp>
      <p:sp>
        <p:nvSpPr>
          <p:cNvPr id="3" name="內容版面配置區 2">
            <a:extLst>
              <a:ext uri="{FF2B5EF4-FFF2-40B4-BE49-F238E27FC236}">
                <a16:creationId xmlns:a16="http://schemas.microsoft.com/office/drawing/2014/main" id="{F41BDAEA-D969-4339-BAF5-BDD417A94028}"/>
              </a:ext>
            </a:extLst>
          </p:cNvPr>
          <p:cNvSpPr>
            <a:spLocks noGrp="1"/>
          </p:cNvSpPr>
          <p:nvPr>
            <p:ph type="body" idx="1"/>
          </p:nvPr>
        </p:nvSpPr>
        <p:spPr/>
        <p:txBody>
          <a:bodyPr>
            <a:normAutofit fontScale="92500" lnSpcReduction="20000"/>
          </a:bodyPr>
          <a:lstStyle/>
          <a:p>
            <a:pPr marL="0" indent="0">
              <a:buNone/>
            </a:pPr>
            <a:endParaRPr lang="zh-TW" altLang="en-US" sz="6600" dirty="0"/>
          </a:p>
        </p:txBody>
      </p:sp>
      <p:sp>
        <p:nvSpPr>
          <p:cNvPr id="2" name="投影片編號版面配置區 1">
            <a:extLst>
              <a:ext uri="{FF2B5EF4-FFF2-40B4-BE49-F238E27FC236}">
                <a16:creationId xmlns:a16="http://schemas.microsoft.com/office/drawing/2014/main" id="{6CA0E7AF-2FDA-4796-AE64-65DC4B5DCDE8}"/>
              </a:ext>
            </a:extLst>
          </p:cNvPr>
          <p:cNvSpPr>
            <a:spLocks noGrp="1"/>
          </p:cNvSpPr>
          <p:nvPr>
            <p:ph type="sldNum" sz="quarter" idx="12"/>
          </p:nvPr>
        </p:nvSpPr>
        <p:spPr/>
        <p:txBody>
          <a:bodyPr/>
          <a:lstStyle/>
          <a:p>
            <a:fld id="{59E0E74B-BC82-44BF-A0FE-CEF171C425CC}" type="slidenum">
              <a:rPr lang="zh-TW" altLang="en-US" smtClean="0"/>
              <a:t>42</a:t>
            </a:fld>
            <a:endParaRPr lang="zh-TW" altLang="en-US"/>
          </a:p>
        </p:txBody>
      </p:sp>
    </p:spTree>
    <p:extLst>
      <p:ext uri="{BB962C8B-B14F-4D97-AF65-F5344CB8AC3E}">
        <p14:creationId xmlns:p14="http://schemas.microsoft.com/office/powerpoint/2010/main" val="688575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9/95/Multivariate_normal_sample.svg/663px-Multivariate_normal_sample.svg.png"/>
          <p:cNvPicPr>
            <a:picLocks noChangeAspect="1" noChangeArrowheads="1"/>
          </p:cNvPicPr>
          <p:nvPr/>
        </p:nvPicPr>
        <p:blipFill rotWithShape="1">
          <a:blip r:embed="rId3">
            <a:extLst>
              <a:ext uri="{28A0092B-C50C-407E-A947-70E740481C1C}">
                <a14:useLocalDpi xmlns:a14="http://schemas.microsoft.com/office/drawing/2010/main" val="0"/>
              </a:ext>
            </a:extLst>
          </a:blip>
          <a:srcRect t="11376"/>
          <a:stretch/>
        </p:blipFill>
        <p:spPr bwMode="auto">
          <a:xfrm>
            <a:off x="9190519" y="4861561"/>
            <a:ext cx="2761797" cy="1845874"/>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2592925" y="624110"/>
            <a:ext cx="8456075" cy="1372329"/>
          </a:xfrm>
        </p:spPr>
        <p:txBody>
          <a:bodyPr>
            <a:normAutofit/>
          </a:bodyPr>
          <a:lstStyle/>
          <a:p>
            <a:pPr>
              <a:lnSpc>
                <a:spcPts val="3600"/>
              </a:lnSpc>
            </a:pPr>
            <a:r>
              <a:rPr lang="en-US" altLang="zh-TW" dirty="0">
                <a:latin typeface="Times New Roman" panose="02020603050405020304" pitchFamily="18" charset="0"/>
                <a:cs typeface="Times New Roman" panose="02020603050405020304" pitchFamily="18" charset="0"/>
              </a:rPr>
              <a:t>Generalized Gray Level Spatial Dependence Models for Texture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a:noAutofit/>
          </a:bodyPr>
          <a:lstStyle/>
          <a:p>
            <a:r>
              <a:rPr lang="en-US" altLang="zh-TW" sz="3200" dirty="0">
                <a:latin typeface="Times New Roman" panose="02020603050405020304" pitchFamily="18" charset="0"/>
                <a:cs typeface="Times New Roman" panose="02020603050405020304" pitchFamily="18" charset="0"/>
              </a:rPr>
              <a:t>Simple generalization: consider more than two pixels at a time</a:t>
            </a:r>
          </a:p>
          <a:p>
            <a:r>
              <a:rPr lang="en-US" altLang="zh-TW" sz="3200" dirty="0">
                <a:latin typeface="Times New Roman" panose="02020603050405020304" pitchFamily="18" charset="0"/>
                <a:cs typeface="Times New Roman" panose="02020603050405020304" pitchFamily="18" charset="0"/>
              </a:rPr>
              <a:t>Given a specific kind of spatial neighborhood and a sub-image, one can parametrically estimate the joint probability distribution of the gray levels over the neighborhoods in the sub-image.</a:t>
            </a:r>
          </a:p>
        </p:txBody>
      </p:sp>
      <p:sp>
        <p:nvSpPr>
          <p:cNvPr id="4" name="投影片編號版面配置區 3">
            <a:extLst>
              <a:ext uri="{FF2B5EF4-FFF2-40B4-BE49-F238E27FC236}">
                <a16:creationId xmlns:a16="http://schemas.microsoft.com/office/drawing/2014/main" id="{4DFDB3F9-B47D-488F-AA66-E05FEA62D882}"/>
              </a:ext>
            </a:extLst>
          </p:cNvPr>
          <p:cNvSpPr>
            <a:spLocks noGrp="1"/>
          </p:cNvSpPr>
          <p:nvPr>
            <p:ph type="sldNum" sz="quarter" idx="12"/>
          </p:nvPr>
        </p:nvSpPr>
        <p:spPr/>
        <p:txBody>
          <a:bodyPr/>
          <a:lstStyle/>
          <a:p>
            <a:fld id="{59E0E74B-BC82-44BF-A0FE-CEF171C425CC}" type="slidenum">
              <a:rPr lang="zh-TW" altLang="en-US" smtClean="0"/>
              <a:t>43</a:t>
            </a:fld>
            <a:endParaRPr lang="zh-TW" altLang="en-US"/>
          </a:p>
        </p:txBody>
      </p:sp>
    </p:spTree>
    <p:extLst>
      <p:ext uri="{BB962C8B-B14F-4D97-AF65-F5344CB8AC3E}">
        <p14:creationId xmlns:p14="http://schemas.microsoft.com/office/powerpoint/2010/main" val="4057401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129">
            <a:extLst>
              <a:ext uri="{FF2B5EF4-FFF2-40B4-BE49-F238E27FC236}">
                <a16:creationId xmlns:a16="http://schemas.microsoft.com/office/drawing/2014/main" id="{0BB20291-C66C-C08D-2DF6-108064A8EA27}"/>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4" name="圓角矩形 128">
            <a:extLst>
              <a:ext uri="{FF2B5EF4-FFF2-40B4-BE49-F238E27FC236}">
                <a16:creationId xmlns:a16="http://schemas.microsoft.com/office/drawing/2014/main" id="{005FB5EC-5C00-F2CF-9805-F330EA2D332C}"/>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000" dirty="0"/>
          </a:p>
          <a:p>
            <a:pPr algn="ctr"/>
            <a:r>
              <a:rPr lang="en-US" altLang="zh-TW" sz="1400" dirty="0"/>
              <a:t>Model-based Technique</a:t>
            </a:r>
          </a:p>
        </p:txBody>
      </p:sp>
      <p:sp>
        <p:nvSpPr>
          <p:cNvPr id="6" name="圓角矩形 127">
            <a:extLst>
              <a:ext uri="{FF2B5EF4-FFF2-40B4-BE49-F238E27FC236}">
                <a16:creationId xmlns:a16="http://schemas.microsoft.com/office/drawing/2014/main" id="{0A9526BC-0DFA-95B4-A504-0CC595B19BEA}"/>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600" dirty="0"/>
          </a:p>
          <a:p>
            <a:pPr algn="ctr"/>
            <a:r>
              <a:rPr lang="en-US" altLang="zh-TW" sz="1600" dirty="0"/>
              <a:t>Statistical Texture Feature Approach</a:t>
            </a:r>
            <a:endParaRPr lang="zh-TW" altLang="en-US" sz="16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1" name="橢圓 210"/>
          <p:cNvSpPr/>
          <p:nvPr/>
        </p:nvSpPr>
        <p:spPr>
          <a:xfrm>
            <a:off x="2588699" y="2602142"/>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2" name="橢圓 211"/>
          <p:cNvSpPr/>
          <p:nvPr/>
        </p:nvSpPr>
        <p:spPr>
          <a:xfrm>
            <a:off x="3039530" y="2604523"/>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 name="圓角矩形圖說文字 132"/>
          <p:cNvSpPr/>
          <p:nvPr/>
        </p:nvSpPr>
        <p:spPr>
          <a:xfrm>
            <a:off x="2212496" y="2028494"/>
            <a:ext cx="2586308"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accent5">
                    <a:lumMod val="75000"/>
                  </a:schemeClr>
                </a:solidFill>
                <a:latin typeface="Times New Roman" panose="02020603050405020304" pitchFamily="18" charset="0"/>
                <a:cs typeface="Times New Roman" panose="02020603050405020304" pitchFamily="18" charset="0"/>
              </a:rPr>
              <a:t>Gray Level Co-occurrence</a:t>
            </a:r>
            <a:endParaRPr lang="zh-TW" altLang="en-US" sz="16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34" name="圓角矩形圖說文字 133"/>
          <p:cNvSpPr/>
          <p:nvPr/>
        </p:nvSpPr>
        <p:spPr>
          <a:xfrm>
            <a:off x="2597276" y="1734734"/>
            <a:ext cx="2970064" cy="587521"/>
          </a:xfrm>
          <a:prstGeom prst="wedgeRoundRectCallout">
            <a:avLst>
              <a:gd name="adj1" fmla="val -33407"/>
              <a:gd name="adj2" fmla="val 68397"/>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Strong Texture Measures and Generalized Co-occurrence</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53" name="＞形箭號 152"/>
          <p:cNvSpPr/>
          <p:nvPr/>
        </p:nvSpPr>
        <p:spPr>
          <a:xfrm rot="16200000">
            <a:off x="2549406"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 name="投影片編號版面配置區 1">
            <a:extLst>
              <a:ext uri="{FF2B5EF4-FFF2-40B4-BE49-F238E27FC236}">
                <a16:creationId xmlns:a16="http://schemas.microsoft.com/office/drawing/2014/main" id="{0AFCFF31-E259-4B8B-BE31-72AD2243A5A8}"/>
              </a:ext>
            </a:extLst>
          </p:cNvPr>
          <p:cNvSpPr>
            <a:spLocks noGrp="1"/>
          </p:cNvSpPr>
          <p:nvPr>
            <p:ph type="sldNum" sz="quarter" idx="12"/>
          </p:nvPr>
        </p:nvSpPr>
        <p:spPr/>
        <p:txBody>
          <a:bodyPr/>
          <a:lstStyle/>
          <a:p>
            <a:fld id="{59E0E74B-BC82-44BF-A0FE-CEF171C425CC}" type="slidenum">
              <a:rPr lang="zh-TW" altLang="en-US" smtClean="0"/>
              <a:t>44</a:t>
            </a:fld>
            <a:endParaRPr lang="zh-TW" altLang="en-US"/>
          </a:p>
        </p:txBody>
      </p:sp>
    </p:spTree>
    <p:extLst>
      <p:ext uri="{BB962C8B-B14F-4D97-AF65-F5344CB8AC3E}">
        <p14:creationId xmlns:p14="http://schemas.microsoft.com/office/powerpoint/2010/main" val="18439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1"/>
                                        </p:tgtEl>
                                        <p:attrNameLst>
                                          <p:attrName>style.visibility</p:attrName>
                                        </p:attrNameLst>
                                      </p:cBhvr>
                                      <p:to>
                                        <p:strVal val="visible"/>
                                      </p:to>
                                    </p:set>
                                    <p:animEffect transition="in" filter="fade">
                                      <p:cBhvr>
                                        <p:cTn id="19" dur="300"/>
                                        <p:tgtEl>
                                          <p:spTgt spid="211"/>
                                        </p:tgtEl>
                                      </p:cBhvr>
                                    </p:animEffect>
                                  </p:childTnLst>
                                </p:cTn>
                              </p:par>
                              <p:par>
                                <p:cTn id="20" presetID="41" presetClass="entr" presetSubtype="0" fill="hold" grpId="0" nodeType="withEffect">
                                  <p:stCondLst>
                                    <p:cond delay="0"/>
                                  </p:stCondLst>
                                  <p:childTnLst>
                                    <p:set>
                                      <p:cBhvr>
                                        <p:cTn id="21" dur="1" fill="hold">
                                          <p:stCondLst>
                                            <p:cond delay="0"/>
                                          </p:stCondLst>
                                        </p:cTn>
                                        <p:tgtEl>
                                          <p:spTgt spid="133"/>
                                        </p:tgtEl>
                                        <p:attrNameLst>
                                          <p:attrName>style.visibility</p:attrName>
                                        </p:attrNameLst>
                                      </p:cBhvr>
                                      <p:to>
                                        <p:strVal val="visible"/>
                                      </p:to>
                                    </p:set>
                                    <p:anim calcmode="lin" valueType="num">
                                      <p:cBhvr>
                                        <p:cTn id="22" dur="300" fill="hold"/>
                                        <p:tgtEl>
                                          <p:spTgt spid="133"/>
                                        </p:tgtEl>
                                        <p:attrNameLst>
                                          <p:attrName>ppt_x</p:attrName>
                                        </p:attrNameLst>
                                      </p:cBhvr>
                                      <p:tavLst>
                                        <p:tav tm="0">
                                          <p:val>
                                            <p:strVal val="#ppt_x"/>
                                          </p:val>
                                        </p:tav>
                                        <p:tav tm="50000">
                                          <p:val>
                                            <p:strVal val="#ppt_x+.1"/>
                                          </p:val>
                                        </p:tav>
                                        <p:tav tm="100000">
                                          <p:val>
                                            <p:strVal val="#ppt_x"/>
                                          </p:val>
                                        </p:tav>
                                      </p:tavLst>
                                    </p:anim>
                                    <p:anim calcmode="lin" valueType="num">
                                      <p:cBhvr>
                                        <p:cTn id="23" dur="300" fill="hold"/>
                                        <p:tgtEl>
                                          <p:spTgt spid="133"/>
                                        </p:tgtEl>
                                        <p:attrNameLst>
                                          <p:attrName>ppt_y</p:attrName>
                                        </p:attrNameLst>
                                      </p:cBhvr>
                                      <p:tavLst>
                                        <p:tav tm="0">
                                          <p:val>
                                            <p:strVal val="#ppt_y"/>
                                          </p:val>
                                        </p:tav>
                                        <p:tav tm="100000">
                                          <p:val>
                                            <p:strVal val="#ppt_y"/>
                                          </p:val>
                                        </p:tav>
                                      </p:tavLst>
                                    </p:anim>
                                    <p:anim calcmode="lin" valueType="num">
                                      <p:cBhvr>
                                        <p:cTn id="24" dur="300" fill="hold"/>
                                        <p:tgtEl>
                                          <p:spTgt spid="133"/>
                                        </p:tgtEl>
                                        <p:attrNameLst>
                                          <p:attrName>ppt_h</p:attrName>
                                        </p:attrNameLst>
                                      </p:cBhvr>
                                      <p:tavLst>
                                        <p:tav tm="0">
                                          <p:val>
                                            <p:strVal val="#ppt_h/10"/>
                                          </p:val>
                                        </p:tav>
                                        <p:tav tm="50000">
                                          <p:val>
                                            <p:strVal val="#ppt_h+.01"/>
                                          </p:val>
                                        </p:tav>
                                        <p:tav tm="100000">
                                          <p:val>
                                            <p:strVal val="#ppt_h"/>
                                          </p:val>
                                        </p:tav>
                                      </p:tavLst>
                                    </p:anim>
                                    <p:anim calcmode="lin" valueType="num">
                                      <p:cBhvr>
                                        <p:cTn id="25" dur="300" fill="hold"/>
                                        <p:tgtEl>
                                          <p:spTgt spid="133"/>
                                        </p:tgtEl>
                                        <p:attrNameLst>
                                          <p:attrName>ppt_w</p:attrName>
                                        </p:attrNameLst>
                                      </p:cBhvr>
                                      <p:tavLst>
                                        <p:tav tm="0">
                                          <p:val>
                                            <p:strVal val="#ppt_w/10"/>
                                          </p:val>
                                        </p:tav>
                                        <p:tav tm="50000">
                                          <p:val>
                                            <p:strVal val="#ppt_w+.01"/>
                                          </p:val>
                                        </p:tav>
                                        <p:tav tm="100000">
                                          <p:val>
                                            <p:strVal val="#ppt_w"/>
                                          </p:val>
                                        </p:tav>
                                      </p:tavLst>
                                    </p:anim>
                                    <p:animEffect transition="in" filter="fade">
                                      <p:cBhvr>
                                        <p:cTn id="26" dur="300" tmFilter="0,0; .5, 1; 1, 1"/>
                                        <p:tgtEl>
                                          <p:spTgt spid="133"/>
                                        </p:tgtEl>
                                      </p:cBhvr>
                                    </p:animEffect>
                                  </p:childTnLst>
                                </p:cTn>
                              </p:par>
                              <p:par>
                                <p:cTn id="27" presetID="37" presetClass="entr" presetSubtype="0" fill="hold" grpId="1" nodeType="withEffect">
                                  <p:stCondLst>
                                    <p:cond delay="0"/>
                                  </p:stCondLst>
                                  <p:childTnLst>
                                    <p:set>
                                      <p:cBhvr>
                                        <p:cTn id="28" dur="1" fill="hold">
                                          <p:stCondLst>
                                            <p:cond delay="0"/>
                                          </p:stCondLst>
                                        </p:cTn>
                                        <p:tgtEl>
                                          <p:spTgt spid="153"/>
                                        </p:tgtEl>
                                        <p:attrNameLst>
                                          <p:attrName>style.visibility</p:attrName>
                                        </p:attrNameLst>
                                      </p:cBhvr>
                                      <p:to>
                                        <p:strVal val="visible"/>
                                      </p:to>
                                    </p:set>
                                    <p:animEffect transition="in" filter="fade">
                                      <p:cBhvr>
                                        <p:cTn id="29" dur="1000"/>
                                        <p:tgtEl>
                                          <p:spTgt spid="153"/>
                                        </p:tgtEl>
                                      </p:cBhvr>
                                    </p:animEffect>
                                    <p:anim calcmode="lin" valueType="num">
                                      <p:cBhvr>
                                        <p:cTn id="30" dur="1000" fill="hold"/>
                                        <p:tgtEl>
                                          <p:spTgt spid="153"/>
                                        </p:tgtEl>
                                        <p:attrNameLst>
                                          <p:attrName>ppt_x</p:attrName>
                                        </p:attrNameLst>
                                      </p:cBhvr>
                                      <p:tavLst>
                                        <p:tav tm="0">
                                          <p:val>
                                            <p:strVal val="#ppt_x"/>
                                          </p:val>
                                        </p:tav>
                                        <p:tav tm="100000">
                                          <p:val>
                                            <p:strVal val="#ppt_x"/>
                                          </p:val>
                                        </p:tav>
                                      </p:tavLst>
                                    </p:anim>
                                    <p:anim calcmode="lin" valueType="num">
                                      <p:cBhvr>
                                        <p:cTn id="31" dur="900" decel="100000" fill="hold"/>
                                        <p:tgtEl>
                                          <p:spTgt spid="15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33"/>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33"/>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33"/>
                                        </p:tgtEl>
                                        <p:attrNameLst>
                                          <p:attrName>ppt_y</p:attrName>
                                        </p:attrNameLst>
                                      </p:cBhvr>
                                      <p:tavLst>
                                        <p:tav tm="0">
                                          <p:val>
                                            <p:strVal val="ppt_y"/>
                                          </p:val>
                                        </p:tav>
                                        <p:tav tm="100000">
                                          <p:val>
                                            <p:strVal val="ppt_y"/>
                                          </p:val>
                                        </p:tav>
                                      </p:tavLst>
                                    </p:anim>
                                    <p:anim calcmode="lin" valueType="num">
                                      <p:cBhvr>
                                        <p:cTn id="41" dur="200"/>
                                        <p:tgtEl>
                                          <p:spTgt spid="133"/>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33"/>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33"/>
                                        </p:tgtEl>
                                      </p:cBhvr>
                                    </p:animEffect>
                                    <p:set>
                                      <p:cBhvr>
                                        <p:cTn id="44" dur="1" fill="hold">
                                          <p:stCondLst>
                                            <p:cond delay="199"/>
                                          </p:stCondLst>
                                        </p:cTn>
                                        <p:tgtEl>
                                          <p:spTgt spid="133"/>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1"/>
                                        </p:tgtEl>
                                      </p:cBhvr>
                                    </p:animEffect>
                                    <p:set>
                                      <p:cBhvr>
                                        <p:cTn id="47" dur="1" fill="hold">
                                          <p:stCondLst>
                                            <p:cond delay="299"/>
                                          </p:stCondLst>
                                        </p:cTn>
                                        <p:tgtEl>
                                          <p:spTgt spid="211"/>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198 -2.59259E-6 L 0.03659 -2.59259E-6 " pathEditMode="relative" rAng="0" ptsTypes="AA">
                                      <p:cBhvr>
                                        <p:cTn id="49" dur="700" fill="hold"/>
                                        <p:tgtEl>
                                          <p:spTgt spid="153"/>
                                        </p:tgtEl>
                                        <p:attrNameLst>
                                          <p:attrName>ppt_x</p:attrName>
                                          <p:attrName>ppt_y</p:attrName>
                                        </p:attrNameLst>
                                      </p:cBhvr>
                                      <p:rCtr x="2422"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34"/>
                                        </p:tgtEl>
                                        <p:attrNameLst>
                                          <p:attrName>style.visibility</p:attrName>
                                        </p:attrNameLst>
                                      </p:cBhvr>
                                      <p:to>
                                        <p:strVal val="visible"/>
                                      </p:to>
                                    </p:set>
                                    <p:anim calcmode="lin" valueType="num">
                                      <p:cBhvr>
                                        <p:cTn id="53" dur="300" fill="hold"/>
                                        <p:tgtEl>
                                          <p:spTgt spid="134"/>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34"/>
                                        </p:tgtEl>
                                        <p:attrNameLst>
                                          <p:attrName>ppt_y</p:attrName>
                                        </p:attrNameLst>
                                      </p:cBhvr>
                                      <p:tavLst>
                                        <p:tav tm="0">
                                          <p:val>
                                            <p:strVal val="#ppt_y"/>
                                          </p:val>
                                        </p:tav>
                                        <p:tav tm="100000">
                                          <p:val>
                                            <p:strVal val="#ppt_y"/>
                                          </p:val>
                                        </p:tav>
                                      </p:tavLst>
                                    </p:anim>
                                    <p:anim calcmode="lin" valueType="num">
                                      <p:cBhvr>
                                        <p:cTn id="55" dur="300" fill="hold"/>
                                        <p:tgtEl>
                                          <p:spTgt spid="134"/>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34"/>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3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2"/>
                                        </p:tgtEl>
                                        <p:attrNameLst>
                                          <p:attrName>style.visibility</p:attrName>
                                        </p:attrNameLst>
                                      </p:cBhvr>
                                      <p:to>
                                        <p:strVal val="visible"/>
                                      </p:to>
                                    </p:set>
                                    <p:animEffect transition="in" filter="fade">
                                      <p:cBhvr>
                                        <p:cTn id="60" dur="300"/>
                                        <p:tgtEl>
                                          <p:spTgt spid="212"/>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34"/>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34"/>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34"/>
                                        </p:tgtEl>
                                        <p:attrNameLst>
                                          <p:attrName>ppt_y</p:attrName>
                                        </p:attrNameLst>
                                      </p:cBhvr>
                                      <p:tavLst>
                                        <p:tav tm="0">
                                          <p:val>
                                            <p:strVal val="ppt_y"/>
                                          </p:val>
                                        </p:tav>
                                        <p:tav tm="100000">
                                          <p:val>
                                            <p:strVal val="ppt_y"/>
                                          </p:val>
                                        </p:tav>
                                      </p:tavLst>
                                    </p:anim>
                                    <p:anim calcmode="lin" valueType="num">
                                      <p:cBhvr>
                                        <p:cTn id="69" dur="200"/>
                                        <p:tgtEl>
                                          <p:spTgt spid="134"/>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34"/>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34"/>
                                        </p:tgtEl>
                                      </p:cBhvr>
                                    </p:animEffect>
                                    <p:set>
                                      <p:cBhvr>
                                        <p:cTn id="72" dur="1" fill="hold">
                                          <p:stCondLst>
                                            <p:cond delay="199"/>
                                          </p:stCondLst>
                                        </p:cTn>
                                        <p:tgtEl>
                                          <p:spTgt spid="13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2"/>
                                        </p:tgtEl>
                                      </p:cBhvr>
                                    </p:animEffect>
                                    <p:set>
                                      <p:cBhvr>
                                        <p:cTn id="75" dur="1" fill="hold">
                                          <p:stCondLst>
                                            <p:cond delay="299"/>
                                          </p:stCondLst>
                                        </p:cTn>
                                        <p:tgtEl>
                                          <p:spTgt spid="212"/>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6" grpId="0" animBg="1"/>
      <p:bldP spid="6" grpId="1" animBg="1"/>
      <p:bldP spid="211" grpId="0" animBg="1"/>
      <p:bldP spid="211" grpId="1" animBg="1"/>
      <p:bldP spid="212" grpId="0" animBg="1"/>
      <p:bldP spid="212" grpId="1" animBg="1"/>
      <p:bldP spid="133" grpId="0" animBg="1"/>
      <p:bldP spid="133" grpId="1" animBg="1"/>
      <p:bldP spid="133" grpId="2" animBg="1"/>
      <p:bldP spid="134" grpId="0" animBg="1"/>
      <p:bldP spid="134" grpId="1" animBg="1"/>
      <p:bldP spid="134" grpId="2" animBg="1"/>
      <p:bldP spid="153" grpId="0" animBg="1"/>
      <p:bldP spid="153" grpId="1" animBg="1"/>
      <p:bldP spid="153" grpId="2"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92925" y="624110"/>
            <a:ext cx="6886355" cy="1280890"/>
          </a:xfrm>
        </p:spPr>
        <p:txBody>
          <a:bodyPr>
            <a:normAutofit/>
          </a:bodyPr>
          <a:lstStyle/>
          <a:p>
            <a:r>
              <a:rPr lang="en-US" altLang="zh-TW" dirty="0">
                <a:latin typeface="Times New Roman" panose="02020603050405020304" pitchFamily="18" charset="0"/>
                <a:cs typeface="Times New Roman" panose="02020603050405020304" pitchFamily="18" charset="0"/>
              </a:rPr>
              <a:t>Strong Texture Measures and Generalized Co-occurrence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589212" y="2133600"/>
            <a:ext cx="8915400" cy="4389120"/>
          </a:xfrm>
        </p:spPr>
        <p:txBody>
          <a:bodyPr>
            <a:normAutofit/>
          </a:bodyPr>
          <a:lstStyle/>
          <a:p>
            <a:r>
              <a:rPr lang="en-US" altLang="zh-TW" sz="3200" dirty="0">
                <a:latin typeface="Times New Roman" panose="02020603050405020304" pitchFamily="18" charset="0"/>
                <a:cs typeface="Times New Roman" panose="02020603050405020304" pitchFamily="18" charset="0"/>
              </a:rPr>
              <a:t>Strong texture measure takes into account the co-occurrence between texture primitives rather than pixels.</a:t>
            </a:r>
          </a:p>
          <a:p>
            <a:r>
              <a:rPr lang="en-US" altLang="zh-TW" sz="3200" dirty="0">
                <a:latin typeface="Times New Roman" panose="02020603050405020304" pitchFamily="18" charset="0"/>
                <a:cs typeface="Times New Roman" panose="02020603050405020304" pitchFamily="18" charset="0"/>
              </a:rPr>
              <a:t>It is useful to work with primitives that are maximally </a:t>
            </a:r>
            <a:r>
              <a:rPr lang="en-US" altLang="zh-TW" sz="3200" u="sng" dirty="0">
                <a:latin typeface="Times New Roman" panose="02020603050405020304" pitchFamily="18" charset="0"/>
                <a:cs typeface="Times New Roman" panose="02020603050405020304" pitchFamily="18" charset="0"/>
              </a:rPr>
              <a:t>connected sets </a:t>
            </a:r>
            <a:r>
              <a:rPr lang="en-US" altLang="zh-TW" sz="3200" dirty="0">
                <a:latin typeface="Times New Roman" panose="02020603050405020304" pitchFamily="18" charset="0"/>
                <a:cs typeface="Times New Roman" panose="02020603050405020304" pitchFamily="18" charset="0"/>
              </a:rPr>
              <a:t>of pixels having  particular properties.</a:t>
            </a:r>
          </a:p>
        </p:txBody>
      </p:sp>
      <p:grpSp>
        <p:nvGrpSpPr>
          <p:cNvPr id="8" name="群組 7"/>
          <p:cNvGrpSpPr/>
          <p:nvPr/>
        </p:nvGrpSpPr>
        <p:grpSpPr>
          <a:xfrm>
            <a:off x="6210733" y="4813826"/>
            <a:ext cx="654451" cy="1354248"/>
            <a:chOff x="3266385" y="3905026"/>
            <a:chExt cx="731520" cy="1272973"/>
          </a:xfrm>
        </p:grpSpPr>
        <p:sp>
          <p:nvSpPr>
            <p:cNvPr id="5" name="文字方塊 4"/>
            <p:cNvSpPr txBox="1"/>
            <p:nvPr/>
          </p:nvSpPr>
          <p:spPr>
            <a:xfrm>
              <a:off x="3266385" y="4808667"/>
              <a:ext cx="731520" cy="369332"/>
            </a:xfrm>
            <a:prstGeom prst="rect">
              <a:avLst/>
            </a:prstGeom>
            <a:noFill/>
            <a:ln>
              <a:solidFill>
                <a:schemeClr val="tx1"/>
              </a:solidFill>
            </a:ln>
          </p:spPr>
          <p:txBody>
            <a:bodyPr wrap="square" rtlCol="0">
              <a:spAutoFit/>
            </a:bodyPr>
            <a:lstStyle/>
            <a:p>
              <a:r>
                <a:rPr lang="zh-TW" altLang="en-US" dirty="0">
                  <a:latin typeface="標楷體" panose="03000509000000000000" pitchFamily="65" charset="-120"/>
                  <a:ea typeface="標楷體" panose="03000509000000000000" pitchFamily="65" charset="-120"/>
                </a:rPr>
                <a:t>聯集</a:t>
              </a:r>
            </a:p>
          </p:txBody>
        </p:sp>
        <p:cxnSp>
          <p:nvCxnSpPr>
            <p:cNvPr id="7" name="直線單箭頭接點 6"/>
            <p:cNvCxnSpPr>
              <a:cxnSpLocks/>
              <a:stCxn id="5" idx="0"/>
            </p:cNvCxnSpPr>
            <p:nvPr/>
          </p:nvCxnSpPr>
          <p:spPr>
            <a:xfrm flipV="1">
              <a:off x="3632146" y="3905026"/>
              <a:ext cx="0" cy="9036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投影片編號版面配置區 3">
            <a:extLst>
              <a:ext uri="{FF2B5EF4-FFF2-40B4-BE49-F238E27FC236}">
                <a16:creationId xmlns:a16="http://schemas.microsoft.com/office/drawing/2014/main" id="{611918FC-B4AF-4705-BCC4-B861796B888D}"/>
              </a:ext>
            </a:extLst>
          </p:cNvPr>
          <p:cNvSpPr>
            <a:spLocks noGrp="1"/>
          </p:cNvSpPr>
          <p:nvPr>
            <p:ph type="sldNum" sz="quarter" idx="12"/>
          </p:nvPr>
        </p:nvSpPr>
        <p:spPr/>
        <p:txBody>
          <a:bodyPr/>
          <a:lstStyle/>
          <a:p>
            <a:fld id="{59E0E74B-BC82-44BF-A0FE-CEF171C425CC}" type="slidenum">
              <a:rPr lang="zh-TW" altLang="en-US" smtClean="0"/>
              <a:t>45</a:t>
            </a:fld>
            <a:endParaRPr lang="zh-TW" altLang="en-US"/>
          </a:p>
        </p:txBody>
      </p:sp>
    </p:spTree>
    <p:extLst>
      <p:ext uri="{BB962C8B-B14F-4D97-AF65-F5344CB8AC3E}">
        <p14:creationId xmlns:p14="http://schemas.microsoft.com/office/powerpoint/2010/main" val="2121350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800" dirty="0">
                <a:latin typeface="Times New Roman" panose="02020603050405020304" pitchFamily="18" charset="0"/>
                <a:cs typeface="Times New Roman" panose="02020603050405020304" pitchFamily="18" charset="0"/>
              </a:rPr>
              <a:t>Strong Texture Measures and Generalized Co-occurrence</a:t>
            </a:r>
            <a:endParaRPr lang="zh-TW" altLang="en-US" sz="3800"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a:normAutofit lnSpcReduction="10000"/>
          </a:bodyPr>
          <a:lstStyle/>
          <a:p>
            <a:r>
              <a:rPr lang="en-US" altLang="zh-TW" sz="3200" dirty="0">
                <a:latin typeface="Times New Roman" panose="02020603050405020304" pitchFamily="18" charset="0"/>
                <a:cs typeface="Times New Roman" panose="02020603050405020304" pitchFamily="18" charset="0"/>
              </a:rPr>
              <a:t>Other attributes include measures of shape, or with the variance of its local property.</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Connected</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components</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Ascending\descending</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components</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Saddle</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components</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Relative maxima\minima</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components</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Central Axis</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components</a:t>
            </a:r>
          </a:p>
          <a:p>
            <a:endParaRPr lang="en-US" altLang="zh-TW" sz="800" dirty="0">
              <a:latin typeface="Times New Roman" panose="02020603050405020304" pitchFamily="18" charset="0"/>
              <a:cs typeface="Times New Roman" panose="02020603050405020304" pitchFamily="18" charset="0"/>
            </a:endParaRPr>
          </a:p>
        </p:txBody>
      </p:sp>
      <p:sp>
        <p:nvSpPr>
          <p:cNvPr id="4" name="橢圓形圖說文字 3"/>
          <p:cNvSpPr/>
          <p:nvPr/>
        </p:nvSpPr>
        <p:spPr>
          <a:xfrm>
            <a:off x="8160328" y="5364976"/>
            <a:ext cx="2409881" cy="1215614"/>
          </a:xfrm>
          <a:prstGeom prst="wedgeEllipseCallout">
            <a:avLst>
              <a:gd name="adj1" fmla="val -27975"/>
              <a:gd name="adj2" fmla="val -64049"/>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bg1"/>
                </a:solidFill>
                <a:latin typeface="Times New Roman" panose="02020603050405020304" pitchFamily="18" charset="0"/>
                <a:cs typeface="Times New Roman" panose="02020603050405020304" pitchFamily="18" charset="0"/>
              </a:rPr>
              <a:t>Examples of primitives property</a:t>
            </a:r>
            <a:endParaRPr lang="zh-TW" altLang="en-US" dirty="0">
              <a:solidFill>
                <a:schemeClr val="bg1"/>
              </a:solidFill>
              <a:latin typeface="Times New Roman" panose="02020603050405020304" pitchFamily="18" charset="0"/>
              <a:cs typeface="Times New Roman" panose="02020603050405020304" pitchFamily="18" charset="0"/>
            </a:endParaRPr>
          </a:p>
        </p:txBody>
      </p:sp>
      <p:sp>
        <p:nvSpPr>
          <p:cNvPr id="5" name="投影片編號版面配置區 4">
            <a:extLst>
              <a:ext uri="{FF2B5EF4-FFF2-40B4-BE49-F238E27FC236}">
                <a16:creationId xmlns:a16="http://schemas.microsoft.com/office/drawing/2014/main" id="{BD9524E7-514F-4181-85EC-821F3E423003}"/>
              </a:ext>
            </a:extLst>
          </p:cNvPr>
          <p:cNvSpPr>
            <a:spLocks noGrp="1"/>
          </p:cNvSpPr>
          <p:nvPr>
            <p:ph type="sldNum" sz="quarter" idx="12"/>
          </p:nvPr>
        </p:nvSpPr>
        <p:spPr/>
        <p:txBody>
          <a:bodyPr/>
          <a:lstStyle/>
          <a:p>
            <a:fld id="{59E0E74B-BC82-44BF-A0FE-CEF171C425CC}" type="slidenum">
              <a:rPr lang="zh-TW" altLang="en-US" smtClean="0"/>
              <a:t>46</a:t>
            </a:fld>
            <a:endParaRPr lang="zh-TW" altLang="en-US"/>
          </a:p>
        </p:txBody>
      </p:sp>
    </p:spTree>
    <p:extLst>
      <p:ext uri="{BB962C8B-B14F-4D97-AF65-F5344CB8AC3E}">
        <p14:creationId xmlns:p14="http://schemas.microsoft.com/office/powerpoint/2010/main" val="31308346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Spatial Relationship</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a:normAutofit/>
          </a:bodyPr>
          <a:lstStyle/>
          <a:p>
            <a:r>
              <a:rPr lang="en-US" altLang="zh-TW" sz="3200" dirty="0">
                <a:latin typeface="Times New Roman" panose="02020603050405020304" pitchFamily="18" charset="0"/>
                <a:cs typeface="Times New Roman" panose="02020603050405020304" pitchFamily="18" charset="0"/>
              </a:rPr>
              <a:t>After constructing the primitives, we have</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a list of primitives</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their center coordinates</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their attributes</a:t>
            </a:r>
          </a:p>
        </p:txBody>
      </p:sp>
      <p:sp>
        <p:nvSpPr>
          <p:cNvPr id="4" name="投影片編號版面配置區 3">
            <a:extLst>
              <a:ext uri="{FF2B5EF4-FFF2-40B4-BE49-F238E27FC236}">
                <a16:creationId xmlns:a16="http://schemas.microsoft.com/office/drawing/2014/main" id="{3CCD00CD-1CF3-4C20-BD4F-D196E27E902E}"/>
              </a:ext>
            </a:extLst>
          </p:cNvPr>
          <p:cNvSpPr>
            <a:spLocks noGrp="1"/>
          </p:cNvSpPr>
          <p:nvPr>
            <p:ph type="sldNum" sz="quarter" idx="12"/>
          </p:nvPr>
        </p:nvSpPr>
        <p:spPr/>
        <p:txBody>
          <a:bodyPr/>
          <a:lstStyle/>
          <a:p>
            <a:fld id="{59E0E74B-BC82-44BF-A0FE-CEF171C425CC}" type="slidenum">
              <a:rPr lang="zh-TW" altLang="en-US" smtClean="0"/>
              <a:t>47</a:t>
            </a:fld>
            <a:endParaRPr lang="zh-TW" altLang="en-US"/>
          </a:p>
        </p:txBody>
      </p:sp>
    </p:spTree>
    <p:extLst>
      <p:ext uri="{BB962C8B-B14F-4D97-AF65-F5344CB8AC3E}">
        <p14:creationId xmlns:p14="http://schemas.microsoft.com/office/powerpoint/2010/main" val="2355898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Spatial Relationship</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589212" y="2133600"/>
                <a:ext cx="8915400" cy="5013960"/>
              </a:xfrm>
            </p:spPr>
            <p:txBody>
              <a:bodyPr>
                <a:normAutofit/>
              </a:bodyPr>
              <a:lstStyle/>
              <a:p>
                <a:r>
                  <a:rPr lang="en-US" altLang="zh-TW" sz="3200" dirty="0">
                    <a:latin typeface="Times New Roman" panose="02020603050405020304" pitchFamily="18" charset="0"/>
                    <a:cs typeface="Times New Roman" panose="02020603050405020304" pitchFamily="18" charset="0"/>
                  </a:rPr>
                  <a:t>Generalized co-occurrence matrix </a:t>
                </a:r>
                <a:r>
                  <a:rPr lang="en-US" altLang="zh-TW" sz="3200" i="1" dirty="0">
                    <a:latin typeface="Times New Roman" panose="02020603050405020304" pitchFamily="18" charset="0"/>
                    <a:cs typeface="Times New Roman" panose="02020603050405020304" pitchFamily="18" charset="0"/>
                  </a:rPr>
                  <a:t>P</a:t>
                </a:r>
              </a:p>
              <a:p>
                <a:pPr marL="0" indent="0">
                  <a:buNone/>
                </a:pPr>
                <a14:m>
                  <m:oMath xmlns:m="http://schemas.openxmlformats.org/officeDocument/2006/math">
                    <m:r>
                      <a:rPr lang="en-US" altLang="zh-TW" sz="2400">
                        <a:latin typeface="Cambria Math" panose="02040503050406030204" pitchFamily="18" charset="0"/>
                      </a:rPr>
                      <m:t>𝑄</m:t>
                    </m:r>
                  </m:oMath>
                </a14:m>
                <a:r>
                  <a:rPr lang="en-US" altLang="zh-TW" sz="2400" dirty="0">
                    <a:latin typeface="Times New Roman" panose="02020603050405020304" pitchFamily="18" charset="0"/>
                    <a:cs typeface="Times New Roman" panose="02020603050405020304" pitchFamily="18" charset="0"/>
                  </a:rPr>
                  <a:t> : set of all primitives on the image</a:t>
                </a:r>
              </a:p>
              <a:p>
                <a:pPr marL="0" indent="0">
                  <a:buNone/>
                </a:pPr>
                <a14:m>
                  <m:oMath xmlns:m="http://schemas.openxmlformats.org/officeDocument/2006/math">
                    <m:r>
                      <a:rPr lang="en-US" altLang="zh-TW" sz="2400">
                        <a:latin typeface="Cambria Math" panose="02040503050406030204" pitchFamily="18" charset="0"/>
                      </a:rPr>
                      <m:t>𝑇</m:t>
                    </m:r>
                  </m:oMath>
                </a14:m>
                <a:r>
                  <a:rPr lang="en-US" altLang="zh-TW" sz="2400" dirty="0">
                    <a:latin typeface="Times New Roman" panose="02020603050405020304" pitchFamily="18" charset="0"/>
                    <a:cs typeface="Times New Roman" panose="02020603050405020304" pitchFamily="18" charset="0"/>
                  </a:rPr>
                  <a:t> : set of primitive properties</a:t>
                </a:r>
              </a:p>
              <a:p>
                <a:pPr marL="0" indent="0">
                  <a:buNone/>
                </a:pPr>
                <a14:m>
                  <m:oMath xmlns:m="http://schemas.openxmlformats.org/officeDocument/2006/math">
                    <m:r>
                      <a:rPr lang="en-US" altLang="zh-TW" sz="2400">
                        <a:latin typeface="Cambria Math" panose="02040503050406030204" pitchFamily="18" charset="0"/>
                      </a:rPr>
                      <m:t>𝑓</m:t>
                    </m:r>
                  </m:oMath>
                </a14:m>
                <a:r>
                  <a:rPr lang="en-US" altLang="zh-TW" sz="2400" dirty="0">
                    <a:latin typeface="Times New Roman" panose="02020603050405020304" pitchFamily="18" charset="0"/>
                    <a:cs typeface="Times New Roman" panose="02020603050405020304" pitchFamily="18" charset="0"/>
                  </a:rPr>
                  <a:t> : function assigning to each primitive in </a:t>
                </a:r>
                <a14:m>
                  <m:oMath xmlns:m="http://schemas.openxmlformats.org/officeDocument/2006/math">
                    <m:r>
                      <a:rPr lang="en-US" altLang="zh-TW" sz="2400" dirty="0">
                        <a:latin typeface="Cambria Math" panose="02040503050406030204" pitchFamily="18" charset="0"/>
                      </a:rPr>
                      <m:t>𝑄</m:t>
                    </m:r>
                  </m:oMath>
                </a14:m>
                <a:r>
                  <a:rPr lang="en-US" altLang="zh-TW" sz="2400" dirty="0">
                    <a:latin typeface="Times New Roman" panose="02020603050405020304" pitchFamily="18" charset="0"/>
                    <a:cs typeface="Times New Roman" panose="02020603050405020304" pitchFamily="18" charset="0"/>
                  </a:rPr>
                  <a:t> a property of </a:t>
                </a:r>
                <a:r>
                  <a:rPr lang="en-US" altLang="zh-TW" sz="2400" i="1" dirty="0">
                    <a:latin typeface="Times New Roman" panose="02020603050405020304" pitchFamily="18" charset="0"/>
                    <a:cs typeface="Times New Roman" panose="02020603050405020304" pitchFamily="18" charset="0"/>
                  </a:rPr>
                  <a:t>T</a:t>
                </a:r>
              </a:p>
              <a:p>
                <a:pPr marL="0" indent="0">
                  <a:buNone/>
                </a:pPr>
                <a14:m>
                  <m:oMath xmlns:m="http://schemas.openxmlformats.org/officeDocument/2006/math">
                    <m:r>
                      <a:rPr lang="en-US" altLang="zh-TW" sz="2400" i="1">
                        <a:latin typeface="Cambria Math" panose="02040503050406030204" pitchFamily="18" charset="0"/>
                      </a:rPr>
                      <m:t>𝑆</m:t>
                    </m:r>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𝑄</m:t>
                    </m:r>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𝑄</m:t>
                    </m:r>
                  </m:oMath>
                </a14:m>
                <a:r>
                  <a:rPr lang="en-US" altLang="zh-TW" sz="2400" dirty="0">
                    <a:latin typeface="Times New Roman" panose="02020603050405020304" pitchFamily="18" charset="0"/>
                    <a:cs typeface="Times New Roman" panose="02020603050405020304" pitchFamily="18" charset="0"/>
                  </a:rPr>
                  <a:t> : binary relation satisfying spatial relationship</a:t>
                </a:r>
              </a:p>
              <a:p>
                <a:pPr marL="0" indent="0">
                  <a:buNone/>
                </a:pP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𝑡</m:t>
                        </m:r>
                      </m:e>
                      <m:sub>
                        <m:r>
                          <a:rPr lang="en-US" altLang="zh-TW" sz="2400" i="1">
                            <a:latin typeface="Cambria Math" panose="02040503050406030204" pitchFamily="18" charset="0"/>
                          </a:rPr>
                          <m:t>1</m:t>
                        </m:r>
                      </m:sub>
                    </m:sSub>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𝑡</m:t>
                        </m:r>
                      </m:e>
                      <m:sub>
                        <m:r>
                          <a:rPr lang="en-US" altLang="zh-TW" sz="2400" i="1">
                            <a:latin typeface="Cambria Math" panose="02040503050406030204" pitchFamily="18" charset="0"/>
                          </a:rPr>
                          <m:t>2</m:t>
                        </m:r>
                      </m:sub>
                    </m:sSub>
                  </m:oMath>
                </a14:m>
                <a:r>
                  <a:rPr lang="en-US" altLang="zh-TW" sz="2400" dirty="0">
                    <a:latin typeface="Times New Roman" panose="02020603050405020304" pitchFamily="18" charset="0"/>
                    <a:cs typeface="Times New Roman" panose="02020603050405020304" pitchFamily="18" charset="0"/>
                  </a:rPr>
                  <a:t> : properties which primitives have</a:t>
                </a: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2400">
                          <a:latin typeface="Cambria Math" panose="02040503050406030204" pitchFamily="18" charset="0"/>
                        </a:rPr>
                        <m:t>𝑓</m:t>
                      </m:r>
                      <m:r>
                        <a:rPr lang="en-US" altLang="zh-TW" sz="2400">
                          <a:latin typeface="Cambria Math" panose="02040503050406030204" pitchFamily="18" charset="0"/>
                        </a:rPr>
                        <m:t>:</m:t>
                      </m:r>
                      <m:r>
                        <a:rPr lang="en-US" altLang="zh-TW" sz="2400">
                          <a:latin typeface="Cambria Math" panose="02040503050406030204" pitchFamily="18" charset="0"/>
                        </a:rPr>
                        <m:t>𝑄</m:t>
                      </m:r>
                      <m:r>
                        <a:rPr lang="en-US" altLang="zh-TW" sz="2400">
                          <a:latin typeface="Cambria Math" panose="02040503050406030204" pitchFamily="18" charset="0"/>
                        </a:rPr>
                        <m:t>→</m:t>
                      </m:r>
                      <m:r>
                        <a:rPr lang="en-US" altLang="zh-TW" sz="2400">
                          <a:latin typeface="Cambria Math" panose="02040503050406030204" pitchFamily="18" charset="0"/>
                        </a:rPr>
                        <m:t>𝑇</m:t>
                      </m:r>
                    </m:oMath>
                  </m:oMathPara>
                </a14:m>
                <a:endParaRPr lang="en-US" altLang="zh-TW" sz="2400" dirty="0"/>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𝑃</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𝑡</m:t>
                              </m:r>
                            </m:e>
                            <m:sub>
                              <m:r>
                                <a:rPr lang="en-US" altLang="zh-TW" sz="2400" i="1">
                                  <a:latin typeface="Cambria Math" panose="02040503050406030204" pitchFamily="18" charset="0"/>
                                </a:rPr>
                                <m:t>1</m:t>
                              </m:r>
                            </m:sub>
                          </m:sSub>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𝑡</m:t>
                              </m:r>
                            </m:e>
                            <m:sub>
                              <m:r>
                                <a:rPr lang="en-US" altLang="zh-TW" sz="2400" i="1">
                                  <a:latin typeface="Cambria Math" panose="02040503050406030204" pitchFamily="18" charset="0"/>
                                </a:rPr>
                                <m:t>2</m:t>
                              </m:r>
                            </m:sub>
                          </m:sSub>
                        </m:e>
                      </m:d>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𝑞</m:t>
                              </m:r>
                            </m:e>
                            <m:sub>
                              <m:r>
                                <a:rPr lang="en-US" altLang="zh-TW" sz="2400" i="1">
                                  <a:latin typeface="Cambria Math" panose="02040503050406030204" pitchFamily="18" charset="0"/>
                                </a:rPr>
                                <m:t>1</m:t>
                              </m:r>
                            </m:sub>
                          </m:sSub>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𝑞</m:t>
                              </m:r>
                            </m:e>
                            <m:sub>
                              <m:r>
                                <a:rPr lang="en-US" altLang="zh-TW" sz="2400" i="1">
                                  <a:latin typeface="Cambria Math" panose="02040503050406030204" pitchFamily="18" charset="0"/>
                                </a:rPr>
                                <m:t>2</m:t>
                              </m:r>
                            </m:sub>
                          </m:sSub>
                          <m:r>
                            <a:rPr lang="en-US" altLang="zh-TW" sz="2400" i="1">
                              <a:latin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𝑆</m:t>
                          </m:r>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𝑓</m:t>
                          </m:r>
                          <m:d>
                            <m:dPr>
                              <m:ctrlPr>
                                <a:rPr lang="en-US" altLang="zh-TW" sz="2400" i="1">
                                  <a:latin typeface="Cambria Math" panose="02040503050406030204" pitchFamily="18" charset="0"/>
                                  <a:ea typeface="Cambria Math" panose="02040503050406030204" pitchFamily="18" charset="0"/>
                                </a:rPr>
                              </m:ctrlPr>
                            </m:dPr>
                            <m:e>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𝑞</m:t>
                                  </m:r>
                                </m:e>
                                <m:sub>
                                  <m:r>
                                    <a:rPr lang="en-US" altLang="zh-TW" sz="2400" i="1">
                                      <a:latin typeface="Cambria Math" panose="02040503050406030204" pitchFamily="18" charset="0"/>
                                      <a:ea typeface="Cambria Math" panose="02040503050406030204" pitchFamily="18" charset="0"/>
                                    </a:rPr>
                                    <m:t>1</m:t>
                                  </m:r>
                                </m:sub>
                              </m:sSub>
                            </m:e>
                          </m:d>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𝑡</m:t>
                              </m:r>
                            </m:e>
                            <m:sub>
                              <m:r>
                                <a:rPr lang="en-US" altLang="zh-TW" sz="2400" i="1">
                                  <a:latin typeface="Cambria Math" panose="02040503050406030204" pitchFamily="18" charset="0"/>
                                  <a:ea typeface="Cambria Math" panose="02040503050406030204" pitchFamily="18" charset="0"/>
                                </a:rPr>
                                <m:t>1</m:t>
                              </m:r>
                            </m:sub>
                          </m:sSub>
                          <m:r>
                            <a:rPr lang="en-US" altLang="zh-TW" sz="2400" i="1">
                              <a:latin typeface="Cambria Math" panose="02040503050406030204" pitchFamily="18" charset="0"/>
                              <a:ea typeface="Cambria Math" panose="02040503050406030204" pitchFamily="18" charset="0"/>
                            </a:rPr>
                            <m:t>𝑎𝑛𝑑</m:t>
                          </m:r>
                          <m:r>
                            <a:rPr lang="en-US" altLang="zh-TW" sz="2400" i="1">
                              <a:latin typeface="Cambria Math" panose="02040503050406030204" pitchFamily="18" charset="0"/>
                              <a:ea typeface="Cambria Math" panose="02040503050406030204" pitchFamily="18" charset="0"/>
                            </a:rPr>
                            <m:t> </m:t>
                          </m:r>
                          <m:r>
                            <a:rPr lang="en-US" altLang="zh-TW" sz="2400" i="1">
                              <a:latin typeface="Cambria Math" panose="02040503050406030204" pitchFamily="18" charset="0"/>
                              <a:ea typeface="Cambria Math" panose="02040503050406030204" pitchFamily="18" charset="0"/>
                            </a:rPr>
                            <m:t>𝑓</m:t>
                          </m:r>
                          <m:d>
                            <m:dPr>
                              <m:ctrlPr>
                                <a:rPr lang="en-US" altLang="zh-TW" sz="2400" i="1">
                                  <a:latin typeface="Cambria Math" panose="02040503050406030204" pitchFamily="18" charset="0"/>
                                  <a:ea typeface="Cambria Math" panose="02040503050406030204" pitchFamily="18" charset="0"/>
                                </a:rPr>
                              </m:ctrlPr>
                            </m:dPr>
                            <m:e>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𝑞</m:t>
                                  </m:r>
                                </m:e>
                                <m:sub>
                                  <m:r>
                                    <a:rPr lang="en-US" altLang="zh-TW" sz="2400" i="1">
                                      <a:latin typeface="Cambria Math" panose="02040503050406030204" pitchFamily="18" charset="0"/>
                                      <a:ea typeface="Cambria Math" panose="02040503050406030204" pitchFamily="18" charset="0"/>
                                    </a:rPr>
                                    <m:t>2</m:t>
                                  </m:r>
                                </m:sub>
                              </m:sSub>
                            </m:e>
                          </m:d>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𝑡</m:t>
                              </m:r>
                            </m:e>
                            <m:sub>
                              <m:r>
                                <a:rPr lang="en-US" altLang="zh-TW" sz="2400" i="1">
                                  <a:latin typeface="Cambria Math" panose="02040503050406030204" pitchFamily="18" charset="0"/>
                                  <a:ea typeface="Cambria Math" panose="02040503050406030204" pitchFamily="18" charset="0"/>
                                </a:rPr>
                                <m:t>2</m:t>
                              </m:r>
                            </m:sub>
                          </m:sSub>
                          <m:r>
                            <a:rPr lang="en-US" altLang="zh-TW" sz="2400" i="1">
                              <a:latin typeface="Cambria Math" panose="02040503050406030204" pitchFamily="18" charset="0"/>
                            </a:rPr>
                            <m:t>}</m:t>
                          </m:r>
                        </m:num>
                        <m:den>
                          <m:r>
                            <a:rPr lang="en-US" altLang="zh-TW" sz="2400" i="1">
                              <a:latin typeface="Cambria Math" panose="02040503050406030204" pitchFamily="18" charset="0"/>
                            </a:rPr>
                            <m:t>#</m:t>
                          </m:r>
                          <m:r>
                            <a:rPr lang="en-US" altLang="zh-TW" sz="2400" i="1">
                              <a:latin typeface="Cambria Math" panose="02040503050406030204" pitchFamily="18" charset="0"/>
                            </a:rPr>
                            <m:t>𝑆</m:t>
                          </m:r>
                        </m:den>
                      </m:f>
                    </m:oMath>
                  </m:oMathPara>
                </a14:m>
                <a:endParaRPr lang="en-US" altLang="zh-TW" sz="2400" dirty="0">
                  <a:latin typeface="Times New Roman" panose="02020603050405020304" pitchFamily="18" charset="0"/>
                  <a:cs typeface="Times New Roman" panose="02020603050405020304" pitchFamily="18" charset="0"/>
                </a:endParaRPr>
              </a:p>
              <a:p>
                <a:pPr marL="0" indent="0">
                  <a:buNone/>
                </a:pPr>
                <a:endParaRPr lang="en-US" altLang="zh-TW" sz="2400"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589212" y="2133600"/>
                <a:ext cx="8915400" cy="5013960"/>
              </a:xfrm>
              <a:blipFill>
                <a:blip r:embed="rId3"/>
                <a:stretch>
                  <a:fillRect l="-1642" t="-1701"/>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A6819B11-B0F3-4728-89F7-308CDCBE8B78}"/>
              </a:ext>
            </a:extLst>
          </p:cNvPr>
          <p:cNvSpPr>
            <a:spLocks noGrp="1"/>
          </p:cNvSpPr>
          <p:nvPr>
            <p:ph type="sldNum" sz="quarter" idx="12"/>
          </p:nvPr>
        </p:nvSpPr>
        <p:spPr/>
        <p:txBody>
          <a:bodyPr/>
          <a:lstStyle/>
          <a:p>
            <a:fld id="{59E0E74B-BC82-44BF-A0FE-CEF171C425CC}" type="slidenum">
              <a:rPr lang="zh-TW" altLang="en-US" smtClean="0"/>
              <a:t>48</a:t>
            </a:fld>
            <a:endParaRPr lang="zh-TW" altLang="en-US"/>
          </a:p>
        </p:txBody>
      </p:sp>
    </p:spTree>
    <p:extLst>
      <p:ext uri="{BB962C8B-B14F-4D97-AF65-F5344CB8AC3E}">
        <p14:creationId xmlns:p14="http://schemas.microsoft.com/office/powerpoint/2010/main" val="36029718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Fun Time</a:t>
            </a:r>
            <a:endParaRPr lang="zh-TW" altLang="en-US" dirty="0">
              <a:latin typeface="Times New Roman" panose="02020603050405020304" pitchFamily="18" charset="0"/>
              <a:cs typeface="Times New Roman" panose="02020603050405020304" pitchFamily="18" charset="0"/>
            </a:endParaRPr>
          </a:p>
        </p:txBody>
      </p:sp>
      <p:sp>
        <p:nvSpPr>
          <p:cNvPr id="3" name="文字版面配置區 2">
            <a:extLst>
              <a:ext uri="{FF2B5EF4-FFF2-40B4-BE49-F238E27FC236}">
                <a16:creationId xmlns:a16="http://schemas.microsoft.com/office/drawing/2014/main" id="{9224F36D-3634-425C-A5F9-593DBB33E475}"/>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5208076E-A331-4185-BB24-1B0D43B8DD38}"/>
              </a:ext>
            </a:extLst>
          </p:cNvPr>
          <p:cNvSpPr>
            <a:spLocks noGrp="1"/>
          </p:cNvSpPr>
          <p:nvPr>
            <p:ph type="sldNum" sz="quarter" idx="12"/>
          </p:nvPr>
        </p:nvSpPr>
        <p:spPr/>
        <p:txBody>
          <a:bodyPr/>
          <a:lstStyle/>
          <a:p>
            <a:fld id="{59E0E74B-BC82-44BF-A0FE-CEF171C425CC}" type="slidenum">
              <a:rPr lang="zh-TW" altLang="en-US" smtClean="0"/>
              <a:t>49</a:t>
            </a:fld>
            <a:endParaRPr lang="zh-TW" altLang="en-US"/>
          </a:p>
        </p:txBody>
      </p:sp>
    </p:spTree>
    <p:extLst>
      <p:ext uri="{BB962C8B-B14F-4D97-AF65-F5344CB8AC3E}">
        <p14:creationId xmlns:p14="http://schemas.microsoft.com/office/powerpoint/2010/main" val="70851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F743A-C28B-4158-BAE1-146EB5811971}"/>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Introduction</a:t>
            </a:r>
            <a:endParaRPr lang="zh-TW" altLang="en-US" dirty="0"/>
          </a:p>
        </p:txBody>
      </p:sp>
      <p:sp>
        <p:nvSpPr>
          <p:cNvPr id="3" name="內容版面配置區 2">
            <a:extLst>
              <a:ext uri="{FF2B5EF4-FFF2-40B4-BE49-F238E27FC236}">
                <a16:creationId xmlns:a16="http://schemas.microsoft.com/office/drawing/2014/main" id="{C2F5A6BA-5C3F-453D-9013-49A74AFEC996}"/>
              </a:ext>
            </a:extLst>
          </p:cNvPr>
          <p:cNvSpPr>
            <a:spLocks noGrp="1"/>
          </p:cNvSpPr>
          <p:nvPr>
            <p:ph idx="1"/>
          </p:nvPr>
        </p:nvSpPr>
        <p:spPr/>
        <p:txBody>
          <a:bodyPr/>
          <a:lstStyle/>
          <a:p>
            <a:r>
              <a:rPr lang="en-US" altLang="zh-TW" dirty="0">
                <a:latin typeface="Times New Roman" panose="02020603050405020304" pitchFamily="18" charset="0"/>
                <a:cs typeface="Times New Roman" panose="02020603050405020304" pitchFamily="18" charset="0"/>
              </a:rPr>
              <a:t>What does texture mean?</a:t>
            </a:r>
          </a:p>
          <a:p>
            <a:pPr lvl="1" indent="-468000">
              <a:buFont typeface="Wingdings" panose="05000000000000000000" pitchFamily="2" charset="2"/>
              <a:buChar char="Ø"/>
            </a:pPr>
            <a:r>
              <a:rPr lang="en-US" altLang="zh-TW" sz="3200" dirty="0">
                <a:latin typeface="Times New Roman" panose="02020603050405020304" pitchFamily="18" charset="0"/>
                <a:cs typeface="Times New Roman" panose="02020603050405020304" pitchFamily="18" charset="0"/>
              </a:rPr>
              <a:t>Formal approach or precise definition of texture does not exist.</a:t>
            </a:r>
            <a:endParaRPr lang="zh-TW" altLang="en-US" sz="3200" dirty="0">
              <a:latin typeface="Times New Roman" panose="02020603050405020304" pitchFamily="18" charset="0"/>
              <a:cs typeface="Times New Roman" panose="02020603050405020304" pitchFamily="18" charset="0"/>
            </a:endParaRPr>
          </a:p>
          <a:p>
            <a:endParaRPr lang="en-US" altLang="zh-TW" sz="3200" dirty="0">
              <a:latin typeface="Times New Roman" panose="02020603050405020304" pitchFamily="18" charset="0"/>
              <a:cs typeface="Times New Roman" panose="02020603050405020304" pitchFamily="18" charset="0"/>
            </a:endParaRPr>
          </a:p>
          <a:p>
            <a:r>
              <a:rPr lang="en-US" altLang="zh-TW" dirty="0">
                <a:latin typeface="Times New Roman" panose="02020603050405020304" pitchFamily="18" charset="0"/>
                <a:cs typeface="Times New Roman" panose="02020603050405020304" pitchFamily="18" charset="0"/>
              </a:rPr>
              <a:t>Texture discrimination techniques are for the most part </a:t>
            </a:r>
            <a:r>
              <a:rPr lang="en-US" altLang="zh-TW" u="sng" dirty="0">
                <a:latin typeface="Times New Roman" panose="02020603050405020304" pitchFamily="18" charset="0"/>
                <a:cs typeface="Times New Roman" panose="02020603050405020304" pitchFamily="18" charset="0"/>
              </a:rPr>
              <a:t>ad hoc</a:t>
            </a:r>
            <a:r>
              <a:rPr lang="en-US" altLang="zh-TW" dirty="0">
                <a:latin typeface="Times New Roman" panose="02020603050405020304" pitchFamily="18" charset="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p:txBody>
      </p:sp>
      <p:grpSp>
        <p:nvGrpSpPr>
          <p:cNvPr id="5" name="Group 6">
            <a:extLst>
              <a:ext uri="{FF2B5EF4-FFF2-40B4-BE49-F238E27FC236}">
                <a16:creationId xmlns:a16="http://schemas.microsoft.com/office/drawing/2014/main" id="{B875974B-592B-41EC-A6A4-798A36837AD9}"/>
              </a:ext>
            </a:extLst>
          </p:cNvPr>
          <p:cNvGrpSpPr/>
          <p:nvPr/>
        </p:nvGrpSpPr>
        <p:grpSpPr>
          <a:xfrm>
            <a:off x="3835177" y="5486431"/>
            <a:ext cx="4215986" cy="747459"/>
            <a:chOff x="1823636" y="5286375"/>
            <a:chExt cx="4215986" cy="747459"/>
          </a:xfrm>
        </p:grpSpPr>
        <p:sp>
          <p:nvSpPr>
            <p:cNvPr id="6" name="TextBox 3">
              <a:extLst>
                <a:ext uri="{FF2B5EF4-FFF2-40B4-BE49-F238E27FC236}">
                  <a16:creationId xmlns:a16="http://schemas.microsoft.com/office/drawing/2014/main" id="{F43B77C9-F1F7-47C7-88E1-D28EFB4FE8E2}"/>
                </a:ext>
              </a:extLst>
            </p:cNvPr>
            <p:cNvSpPr txBox="1"/>
            <p:nvPr/>
          </p:nvSpPr>
          <p:spPr>
            <a:xfrm>
              <a:off x="1823636" y="5633724"/>
              <a:ext cx="4215986" cy="400110"/>
            </a:xfrm>
            <a:prstGeom prst="rect">
              <a:avLst/>
            </a:prstGeom>
            <a:noFill/>
            <a:ln>
              <a:solidFill>
                <a:schemeClr val="tx1"/>
              </a:solidFill>
            </a:ln>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created for a particular purpose only</a:t>
              </a:r>
            </a:p>
          </p:txBody>
        </p:sp>
        <p:cxnSp>
          <p:nvCxnSpPr>
            <p:cNvPr id="7" name="Straight Arrow Connector 5">
              <a:extLst>
                <a:ext uri="{FF2B5EF4-FFF2-40B4-BE49-F238E27FC236}">
                  <a16:creationId xmlns:a16="http://schemas.microsoft.com/office/drawing/2014/main" id="{AB46EBD4-EEC0-41BA-85FA-1196A9EC0DA8}"/>
                </a:ext>
              </a:extLst>
            </p:cNvPr>
            <p:cNvCxnSpPr/>
            <p:nvPr/>
          </p:nvCxnSpPr>
          <p:spPr>
            <a:xfrm flipV="1">
              <a:off x="2266950" y="5286375"/>
              <a:ext cx="0" cy="34290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8" name="投影片編號版面配置區 7">
            <a:extLst>
              <a:ext uri="{FF2B5EF4-FFF2-40B4-BE49-F238E27FC236}">
                <a16:creationId xmlns:a16="http://schemas.microsoft.com/office/drawing/2014/main" id="{DE11D936-35DF-4966-9362-A05195F48E42}"/>
              </a:ext>
            </a:extLst>
          </p:cNvPr>
          <p:cNvSpPr>
            <a:spLocks noGrp="1"/>
          </p:cNvSpPr>
          <p:nvPr>
            <p:ph type="sldNum" sz="quarter" idx="12"/>
          </p:nvPr>
        </p:nvSpPr>
        <p:spPr/>
        <p:txBody>
          <a:bodyPr/>
          <a:lstStyle/>
          <a:p>
            <a:fld id="{59E0E74B-BC82-44BF-A0FE-CEF171C425CC}" type="slidenum">
              <a:rPr lang="zh-TW" altLang="en-US" smtClean="0"/>
              <a:t>5</a:t>
            </a:fld>
            <a:endParaRPr lang="zh-TW" altLang="en-US"/>
          </a:p>
        </p:txBody>
      </p:sp>
    </p:spTree>
    <p:extLst>
      <p:ext uri="{BB962C8B-B14F-4D97-AF65-F5344CB8AC3E}">
        <p14:creationId xmlns:p14="http://schemas.microsoft.com/office/powerpoint/2010/main" val="24789484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圓角矩形 127">
            <a:extLst>
              <a:ext uri="{FF2B5EF4-FFF2-40B4-BE49-F238E27FC236}">
                <a16:creationId xmlns:a16="http://schemas.microsoft.com/office/drawing/2014/main" id="{CAD417CE-62EA-A317-8070-082589C09C8F}"/>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2" name="橢圓 211"/>
          <p:cNvSpPr/>
          <p:nvPr/>
        </p:nvSpPr>
        <p:spPr>
          <a:xfrm>
            <a:off x="3039530" y="2604523"/>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3" name="橢圓 212"/>
          <p:cNvSpPr/>
          <p:nvPr/>
        </p:nvSpPr>
        <p:spPr>
          <a:xfrm>
            <a:off x="3490437" y="2599760"/>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2993949"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4" name="圓角矩形圖說文字 133"/>
          <p:cNvSpPr/>
          <p:nvPr/>
        </p:nvSpPr>
        <p:spPr>
          <a:xfrm>
            <a:off x="2597276" y="1734734"/>
            <a:ext cx="2970064" cy="587521"/>
          </a:xfrm>
          <a:prstGeom prst="wedgeRoundRectCallout">
            <a:avLst>
              <a:gd name="adj1" fmla="val -33407"/>
              <a:gd name="adj2" fmla="val 68397"/>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Strong Texture Measures and Generalized Co-occurrence</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35" name="圓角矩形圖說文字 134"/>
          <p:cNvSpPr/>
          <p:nvPr/>
        </p:nvSpPr>
        <p:spPr>
          <a:xfrm>
            <a:off x="3110289" y="2029878"/>
            <a:ext cx="2607457"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Autocorrelation Function</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圓角矩形 129">
            <a:extLst>
              <a:ext uri="{FF2B5EF4-FFF2-40B4-BE49-F238E27FC236}">
                <a16:creationId xmlns:a16="http://schemas.microsoft.com/office/drawing/2014/main" id="{D1EBCC14-3D18-4187-EE95-F7F02DD995B9}"/>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4" name="圓角矩形 128">
            <a:extLst>
              <a:ext uri="{FF2B5EF4-FFF2-40B4-BE49-F238E27FC236}">
                <a16:creationId xmlns:a16="http://schemas.microsoft.com/office/drawing/2014/main" id="{B5D1E9E6-BEAE-AFA5-F26C-CBF861C82B58}"/>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
        <p:nvSpPr>
          <p:cNvPr id="2" name="投影片編號版面配置區 1">
            <a:extLst>
              <a:ext uri="{FF2B5EF4-FFF2-40B4-BE49-F238E27FC236}">
                <a16:creationId xmlns:a16="http://schemas.microsoft.com/office/drawing/2014/main" id="{043856A2-B659-45FE-80EC-6EB57A023057}"/>
              </a:ext>
            </a:extLst>
          </p:cNvPr>
          <p:cNvSpPr>
            <a:spLocks noGrp="1"/>
          </p:cNvSpPr>
          <p:nvPr>
            <p:ph type="sldNum" sz="quarter" idx="12"/>
          </p:nvPr>
        </p:nvSpPr>
        <p:spPr/>
        <p:txBody>
          <a:bodyPr/>
          <a:lstStyle/>
          <a:p>
            <a:fld id="{59E0E74B-BC82-44BF-A0FE-CEF171C425CC}" type="slidenum">
              <a:rPr lang="zh-TW" altLang="en-US" smtClean="0"/>
              <a:t>50</a:t>
            </a:fld>
            <a:endParaRPr lang="zh-TW" altLang="en-US"/>
          </a:p>
        </p:txBody>
      </p:sp>
    </p:spTree>
    <p:extLst>
      <p:ext uri="{BB962C8B-B14F-4D97-AF65-F5344CB8AC3E}">
        <p14:creationId xmlns:p14="http://schemas.microsoft.com/office/powerpoint/2010/main" val="144927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41" presetClass="entr" presetSubtype="0" fill="hold" grpId="0" nodeType="withEffect">
                                  <p:stCondLst>
                                    <p:cond delay="0"/>
                                  </p:stCondLst>
                                  <p:childTnLst>
                                    <p:set>
                                      <p:cBhvr>
                                        <p:cTn id="18" dur="1" fill="hold">
                                          <p:stCondLst>
                                            <p:cond delay="0"/>
                                          </p:stCondLst>
                                        </p:cTn>
                                        <p:tgtEl>
                                          <p:spTgt spid="134"/>
                                        </p:tgtEl>
                                        <p:attrNameLst>
                                          <p:attrName>style.visibility</p:attrName>
                                        </p:attrNameLst>
                                      </p:cBhvr>
                                      <p:to>
                                        <p:strVal val="visible"/>
                                      </p:to>
                                    </p:set>
                                    <p:anim calcmode="lin" valueType="num">
                                      <p:cBhvr>
                                        <p:cTn id="19" dur="300" fill="hold"/>
                                        <p:tgtEl>
                                          <p:spTgt spid="134"/>
                                        </p:tgtEl>
                                        <p:attrNameLst>
                                          <p:attrName>ppt_x</p:attrName>
                                        </p:attrNameLst>
                                      </p:cBhvr>
                                      <p:tavLst>
                                        <p:tav tm="0">
                                          <p:val>
                                            <p:strVal val="#ppt_x"/>
                                          </p:val>
                                        </p:tav>
                                        <p:tav tm="50000">
                                          <p:val>
                                            <p:strVal val="#ppt_x+.1"/>
                                          </p:val>
                                        </p:tav>
                                        <p:tav tm="100000">
                                          <p:val>
                                            <p:strVal val="#ppt_x"/>
                                          </p:val>
                                        </p:tav>
                                      </p:tavLst>
                                    </p:anim>
                                    <p:anim calcmode="lin" valueType="num">
                                      <p:cBhvr>
                                        <p:cTn id="20" dur="300" fill="hold"/>
                                        <p:tgtEl>
                                          <p:spTgt spid="134"/>
                                        </p:tgtEl>
                                        <p:attrNameLst>
                                          <p:attrName>ppt_y</p:attrName>
                                        </p:attrNameLst>
                                      </p:cBhvr>
                                      <p:tavLst>
                                        <p:tav tm="0">
                                          <p:val>
                                            <p:strVal val="#ppt_y"/>
                                          </p:val>
                                        </p:tav>
                                        <p:tav tm="100000">
                                          <p:val>
                                            <p:strVal val="#ppt_y"/>
                                          </p:val>
                                        </p:tav>
                                      </p:tavLst>
                                    </p:anim>
                                    <p:anim calcmode="lin" valueType="num">
                                      <p:cBhvr>
                                        <p:cTn id="21" dur="300" fill="hold"/>
                                        <p:tgtEl>
                                          <p:spTgt spid="134"/>
                                        </p:tgtEl>
                                        <p:attrNameLst>
                                          <p:attrName>ppt_h</p:attrName>
                                        </p:attrNameLst>
                                      </p:cBhvr>
                                      <p:tavLst>
                                        <p:tav tm="0">
                                          <p:val>
                                            <p:strVal val="#ppt_h/10"/>
                                          </p:val>
                                        </p:tav>
                                        <p:tav tm="50000">
                                          <p:val>
                                            <p:strVal val="#ppt_h+.01"/>
                                          </p:val>
                                        </p:tav>
                                        <p:tav tm="100000">
                                          <p:val>
                                            <p:strVal val="#ppt_h"/>
                                          </p:val>
                                        </p:tav>
                                      </p:tavLst>
                                    </p:anim>
                                    <p:anim calcmode="lin" valueType="num">
                                      <p:cBhvr>
                                        <p:cTn id="22" dur="300" fill="hold"/>
                                        <p:tgtEl>
                                          <p:spTgt spid="13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300" tmFilter="0,0; .5, 1; 1, 1"/>
                                        <p:tgtEl>
                                          <p:spTgt spid="1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2"/>
                                        </p:tgtEl>
                                        <p:attrNameLst>
                                          <p:attrName>style.visibility</p:attrName>
                                        </p:attrNameLst>
                                      </p:cBhvr>
                                      <p:to>
                                        <p:strVal val="visible"/>
                                      </p:to>
                                    </p:set>
                                    <p:animEffect transition="in" filter="fade">
                                      <p:cBhvr>
                                        <p:cTn id="26" dur="300"/>
                                        <p:tgtEl>
                                          <p:spTgt spid="212"/>
                                        </p:tgtEl>
                                      </p:cBhvr>
                                    </p:animEffect>
                                  </p:childTnLst>
                                </p:cTn>
                              </p:par>
                              <p:par>
                                <p:cTn id="27" presetID="37" presetClass="entr" presetSubtype="0" fill="hold" grpId="1" nodeType="withEffect">
                                  <p:stCondLst>
                                    <p:cond delay="0"/>
                                  </p:stCondLst>
                                  <p:childTnLst>
                                    <p:set>
                                      <p:cBhvr>
                                        <p:cTn id="28" dur="1" fill="hold">
                                          <p:stCondLst>
                                            <p:cond delay="0"/>
                                          </p:stCondLst>
                                        </p:cTn>
                                        <p:tgtEl>
                                          <p:spTgt spid="153"/>
                                        </p:tgtEl>
                                        <p:attrNameLst>
                                          <p:attrName>style.visibility</p:attrName>
                                        </p:attrNameLst>
                                      </p:cBhvr>
                                      <p:to>
                                        <p:strVal val="visible"/>
                                      </p:to>
                                    </p:set>
                                    <p:animEffect transition="in" filter="fade">
                                      <p:cBhvr>
                                        <p:cTn id="29" dur="1000"/>
                                        <p:tgtEl>
                                          <p:spTgt spid="153"/>
                                        </p:tgtEl>
                                      </p:cBhvr>
                                    </p:animEffect>
                                    <p:anim calcmode="lin" valueType="num">
                                      <p:cBhvr>
                                        <p:cTn id="30" dur="1000" fill="hold"/>
                                        <p:tgtEl>
                                          <p:spTgt spid="153"/>
                                        </p:tgtEl>
                                        <p:attrNameLst>
                                          <p:attrName>ppt_x</p:attrName>
                                        </p:attrNameLst>
                                      </p:cBhvr>
                                      <p:tavLst>
                                        <p:tav tm="0">
                                          <p:val>
                                            <p:strVal val="#ppt_x"/>
                                          </p:val>
                                        </p:tav>
                                        <p:tav tm="100000">
                                          <p:val>
                                            <p:strVal val="#ppt_x"/>
                                          </p:val>
                                        </p:tav>
                                      </p:tavLst>
                                    </p:anim>
                                    <p:anim calcmode="lin" valueType="num">
                                      <p:cBhvr>
                                        <p:cTn id="31" dur="900" decel="100000" fill="hold"/>
                                        <p:tgtEl>
                                          <p:spTgt spid="15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34"/>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34"/>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34"/>
                                        </p:tgtEl>
                                        <p:attrNameLst>
                                          <p:attrName>ppt_y</p:attrName>
                                        </p:attrNameLst>
                                      </p:cBhvr>
                                      <p:tavLst>
                                        <p:tav tm="0">
                                          <p:val>
                                            <p:strVal val="ppt_y"/>
                                          </p:val>
                                        </p:tav>
                                        <p:tav tm="100000">
                                          <p:val>
                                            <p:strVal val="ppt_y"/>
                                          </p:val>
                                        </p:tav>
                                      </p:tavLst>
                                    </p:anim>
                                    <p:anim calcmode="lin" valueType="num">
                                      <p:cBhvr>
                                        <p:cTn id="41" dur="200"/>
                                        <p:tgtEl>
                                          <p:spTgt spid="134"/>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34"/>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34"/>
                                        </p:tgtEl>
                                      </p:cBhvr>
                                    </p:animEffect>
                                    <p:set>
                                      <p:cBhvr>
                                        <p:cTn id="44" dur="1" fill="hold">
                                          <p:stCondLst>
                                            <p:cond delay="199"/>
                                          </p:stCondLst>
                                        </p:cTn>
                                        <p:tgtEl>
                                          <p:spTgt spid="13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2"/>
                                        </p:tgtEl>
                                      </p:cBhvr>
                                    </p:animEffect>
                                    <p:set>
                                      <p:cBhvr>
                                        <p:cTn id="47" dur="1" fill="hold">
                                          <p:stCondLst>
                                            <p:cond delay="299"/>
                                          </p:stCondLst>
                                        </p:cTn>
                                        <p:tgtEl>
                                          <p:spTgt spid="212"/>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0977 -2.59259E-6 L 0.03737 0.00023 " pathEditMode="relative" rAng="0" ptsTypes="AA">
                                      <p:cBhvr>
                                        <p:cTn id="49" dur="700" fill="hold"/>
                                        <p:tgtEl>
                                          <p:spTgt spid="153"/>
                                        </p:tgtEl>
                                        <p:attrNameLst>
                                          <p:attrName>ppt_x</p:attrName>
                                          <p:attrName>ppt_y</p:attrName>
                                        </p:attrNameLst>
                                      </p:cBhvr>
                                      <p:rCtr x="2357"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35"/>
                                        </p:tgtEl>
                                        <p:attrNameLst>
                                          <p:attrName>style.visibility</p:attrName>
                                        </p:attrNameLst>
                                      </p:cBhvr>
                                      <p:to>
                                        <p:strVal val="visible"/>
                                      </p:to>
                                    </p:set>
                                    <p:anim calcmode="lin" valueType="num">
                                      <p:cBhvr>
                                        <p:cTn id="53" dur="300" fill="hold"/>
                                        <p:tgtEl>
                                          <p:spTgt spid="135"/>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35"/>
                                        </p:tgtEl>
                                        <p:attrNameLst>
                                          <p:attrName>ppt_y</p:attrName>
                                        </p:attrNameLst>
                                      </p:cBhvr>
                                      <p:tavLst>
                                        <p:tav tm="0">
                                          <p:val>
                                            <p:strVal val="#ppt_y"/>
                                          </p:val>
                                        </p:tav>
                                        <p:tav tm="100000">
                                          <p:val>
                                            <p:strVal val="#ppt_y"/>
                                          </p:val>
                                        </p:tav>
                                      </p:tavLst>
                                    </p:anim>
                                    <p:anim calcmode="lin" valueType="num">
                                      <p:cBhvr>
                                        <p:cTn id="55" dur="300" fill="hold"/>
                                        <p:tgtEl>
                                          <p:spTgt spid="135"/>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35"/>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3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3"/>
                                        </p:tgtEl>
                                        <p:attrNameLst>
                                          <p:attrName>style.visibility</p:attrName>
                                        </p:attrNameLst>
                                      </p:cBhvr>
                                      <p:to>
                                        <p:strVal val="visible"/>
                                      </p:to>
                                    </p:set>
                                    <p:animEffect transition="in" filter="fade">
                                      <p:cBhvr>
                                        <p:cTn id="60" dur="300"/>
                                        <p:tgtEl>
                                          <p:spTgt spid="213"/>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35"/>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35"/>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35"/>
                                        </p:tgtEl>
                                        <p:attrNameLst>
                                          <p:attrName>ppt_y</p:attrName>
                                        </p:attrNameLst>
                                      </p:cBhvr>
                                      <p:tavLst>
                                        <p:tav tm="0">
                                          <p:val>
                                            <p:strVal val="ppt_y"/>
                                          </p:val>
                                        </p:tav>
                                        <p:tav tm="100000">
                                          <p:val>
                                            <p:strVal val="ppt_y"/>
                                          </p:val>
                                        </p:tav>
                                      </p:tavLst>
                                    </p:anim>
                                    <p:anim calcmode="lin" valueType="num">
                                      <p:cBhvr>
                                        <p:cTn id="69" dur="200"/>
                                        <p:tgtEl>
                                          <p:spTgt spid="135"/>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35"/>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35"/>
                                        </p:tgtEl>
                                      </p:cBhvr>
                                    </p:animEffect>
                                    <p:set>
                                      <p:cBhvr>
                                        <p:cTn id="72" dur="1" fill="hold">
                                          <p:stCondLst>
                                            <p:cond delay="199"/>
                                          </p:stCondLst>
                                        </p:cTn>
                                        <p:tgtEl>
                                          <p:spTgt spid="135"/>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3"/>
                                        </p:tgtEl>
                                      </p:cBhvr>
                                    </p:animEffect>
                                    <p:set>
                                      <p:cBhvr>
                                        <p:cTn id="75" dur="1" fill="hold">
                                          <p:stCondLst>
                                            <p:cond delay="299"/>
                                          </p:stCondLst>
                                        </p:cTn>
                                        <p:tgtEl>
                                          <p:spTgt spid="213"/>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12" grpId="0" animBg="1"/>
      <p:bldP spid="212" grpId="1" animBg="1"/>
      <p:bldP spid="213" grpId="0" animBg="1"/>
      <p:bldP spid="213" grpId="1" animBg="1"/>
      <p:bldP spid="153" grpId="0" animBg="1"/>
      <p:bldP spid="153" grpId="1" animBg="1"/>
      <p:bldP spid="153" grpId="2" animBg="1"/>
      <p:bldP spid="134" grpId="0" animBg="1"/>
      <p:bldP spid="134" grpId="1" animBg="1"/>
      <p:bldP spid="134" grpId="2" animBg="1"/>
      <p:bldP spid="135" grpId="0" animBg="1"/>
      <p:bldP spid="135" grpId="1" animBg="1"/>
      <p:bldP spid="135" grpId="2" animBg="1"/>
      <p:bldP spid="3" grpId="0" animBg="1"/>
      <p:bldP spid="3" grpId="1" animBg="1"/>
      <p:bldP spid="4" grpId="0" animBg="1"/>
      <p:bldP spid="4"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Autocorrelation Function</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589212" y="2133600"/>
            <a:ext cx="8915400" cy="4724400"/>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Texture relates to the spatial size of the gray level primitives on an image</a:t>
            </a:r>
            <a:endParaRPr lang="en-US" altLang="zh-TW" sz="9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Gray level primitives of larger size are indicative of coarser texture</a:t>
            </a:r>
            <a:endParaRPr lang="en-US" altLang="zh-TW" sz="9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Gray level primitives of smaller size are indicative of finer texture</a:t>
            </a:r>
            <a:endParaRPr lang="en-US" altLang="zh-TW" sz="9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Autocorrelation function is a feature that describes the size of gray level primitives</a:t>
            </a:r>
          </a:p>
          <a:p>
            <a:endParaRPr lang="en-US" altLang="zh-TW" sz="32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46487721-A140-439E-B129-52CDEE8109DE}"/>
              </a:ext>
            </a:extLst>
          </p:cNvPr>
          <p:cNvSpPr>
            <a:spLocks noGrp="1"/>
          </p:cNvSpPr>
          <p:nvPr>
            <p:ph type="sldNum" sz="quarter" idx="12"/>
          </p:nvPr>
        </p:nvSpPr>
        <p:spPr/>
        <p:txBody>
          <a:bodyPr/>
          <a:lstStyle/>
          <a:p>
            <a:fld id="{59E0E74B-BC82-44BF-A0FE-CEF171C425CC}" type="slidenum">
              <a:rPr lang="zh-TW" altLang="en-US" smtClean="0"/>
              <a:t>51</a:t>
            </a:fld>
            <a:endParaRPr lang="zh-TW" altLang="en-US"/>
          </a:p>
        </p:txBody>
      </p:sp>
    </p:spTree>
    <p:extLst>
      <p:ext uri="{BB962C8B-B14F-4D97-AF65-F5344CB8AC3E}">
        <p14:creationId xmlns:p14="http://schemas.microsoft.com/office/powerpoint/2010/main" val="37679083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Autocorrelation Function</a:t>
            </a:r>
            <a:endParaRPr lang="zh-TW" altLang="en-US" dirty="0">
              <a:latin typeface="Times New Roman" panose="02020603050405020304" pitchFamily="18" charset="0"/>
              <a:cs typeface="Times New Roman" panose="02020603050405020304" pitchFamily="18" charset="0"/>
            </a:endParaRPr>
          </a:p>
        </p:txBody>
      </p:sp>
      <p:sp>
        <p:nvSpPr>
          <p:cNvPr id="2" name="內容版面配置區 1">
            <a:extLst>
              <a:ext uri="{FF2B5EF4-FFF2-40B4-BE49-F238E27FC236}">
                <a16:creationId xmlns:a16="http://schemas.microsoft.com/office/drawing/2014/main" id="{FB78AA1D-4A35-49FD-858D-BA348B7BD2C5}"/>
              </a:ext>
            </a:extLst>
          </p:cNvPr>
          <p:cNvSpPr>
            <a:spLocks noGrp="1"/>
          </p:cNvSpPr>
          <p:nvPr>
            <p:ph idx="1"/>
          </p:nvPr>
        </p:nvSpPr>
        <p:spPr/>
        <p:txBody>
          <a:bodyPr/>
          <a:lstStyle/>
          <a:p>
            <a:endParaRPr lang="zh-TW" altLang="en-US"/>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970" y="2383415"/>
            <a:ext cx="5935272" cy="1864284"/>
          </a:xfrm>
          <a:prstGeom prst="rect">
            <a:avLst/>
          </a:prstGeom>
        </p:spPr>
      </p:pic>
      <p:grpSp>
        <p:nvGrpSpPr>
          <p:cNvPr id="15" name="群組 14"/>
          <p:cNvGrpSpPr/>
          <p:nvPr/>
        </p:nvGrpSpPr>
        <p:grpSpPr>
          <a:xfrm>
            <a:off x="7695504" y="2498335"/>
            <a:ext cx="1260742" cy="722704"/>
            <a:chOff x="6171502" y="2498335"/>
            <a:chExt cx="959299" cy="722704"/>
          </a:xfrm>
        </p:grpSpPr>
        <mc:AlternateContent xmlns:mc="http://schemas.openxmlformats.org/markup-compatibility/2006" xmlns:a14="http://schemas.microsoft.com/office/drawing/2010/main">
          <mc:Choice Requires="a14">
            <p:sp>
              <p:nvSpPr>
                <p:cNvPr id="5" name="矩形 4"/>
                <p:cNvSpPr/>
                <p:nvPr/>
              </p:nvSpPr>
              <p:spPr>
                <a:xfrm>
                  <a:off x="6201719" y="2683958"/>
                  <a:ext cx="383915" cy="157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altLang="zh-TW" sz="1000" i="1" dirty="0">
                            <a:solidFill>
                              <a:schemeClr val="tx1"/>
                            </a:solidFill>
                            <a:latin typeface="Cambria Math" panose="02040503050406030204" pitchFamily="18" charset="0"/>
                          </a:rPr>
                          <m:t>𝑓</m:t>
                        </m:r>
                        <m:r>
                          <a:rPr lang="en-US" altLang="zh-TW" sz="1000" i="1" dirty="0">
                            <a:solidFill>
                              <a:schemeClr val="tx1"/>
                            </a:solidFill>
                            <a:latin typeface="Cambria Math" panose="02040503050406030204" pitchFamily="18" charset="0"/>
                          </a:rPr>
                          <m:t>(</m:t>
                        </m:r>
                        <m:r>
                          <a:rPr lang="zh-TW" altLang="en-US" sz="1000" i="1" dirty="0">
                            <a:solidFill>
                              <a:schemeClr val="tx1"/>
                            </a:solidFill>
                            <a:latin typeface="Cambria Math" panose="02040503050406030204" pitchFamily="18" charset="0"/>
                          </a:rPr>
                          <m:t>𝜏</m:t>
                        </m:r>
                        <m:r>
                          <a:rPr lang="en-US" altLang="zh-TW" sz="1000" i="1" dirty="0">
                            <a:solidFill>
                              <a:schemeClr val="tx1"/>
                            </a:solidFill>
                            <a:latin typeface="Cambria Math" panose="02040503050406030204" pitchFamily="18" charset="0"/>
                          </a:rPr>
                          <m:t>)</m:t>
                        </m:r>
                      </m:oMath>
                    </m:oMathPara>
                  </a14:m>
                  <a:endParaRPr lang="zh-TW" altLang="en-US" sz="1000" dirty="0">
                    <a:solidFill>
                      <a:schemeClr val="tx1"/>
                    </a:solidFill>
                  </a:endParaRPr>
                </a:p>
              </p:txBody>
            </p:sp>
          </mc:Choice>
          <mc:Fallback xmlns="">
            <p:sp>
              <p:nvSpPr>
                <p:cNvPr id="5" name="矩形 4"/>
                <p:cNvSpPr>
                  <a:spLocks noRot="1" noChangeAspect="1" noMove="1" noResize="1" noEditPoints="1" noAdjustHandles="1" noChangeArrowheads="1" noChangeShapeType="1" noTextEdit="1"/>
                </p:cNvSpPr>
                <p:nvPr/>
              </p:nvSpPr>
              <p:spPr>
                <a:xfrm>
                  <a:off x="6201719" y="2683958"/>
                  <a:ext cx="383915" cy="157667"/>
                </a:xfrm>
                <a:prstGeom prst="rect">
                  <a:avLst/>
                </a:prstGeom>
                <a:blipFill rotWithShape="0">
                  <a:blip r:embed="rId4"/>
                  <a:stretch>
                    <a:fillRect b="-32143"/>
                  </a:stretch>
                </a:blipFill>
                <a:ln>
                  <a:solidFill>
                    <a:schemeClr val="bg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5" name="矩形 294"/>
                <p:cNvSpPr/>
                <p:nvPr/>
              </p:nvSpPr>
              <p:spPr>
                <a:xfrm>
                  <a:off x="6201719" y="2879221"/>
                  <a:ext cx="383915" cy="157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altLang="zh-TW" sz="1000" i="1" dirty="0">
                            <a:solidFill>
                              <a:schemeClr val="tx1"/>
                            </a:solidFill>
                            <a:latin typeface="Cambria Math" panose="02040503050406030204" pitchFamily="18" charset="0"/>
                          </a:rPr>
                          <m:t>𝑓</m:t>
                        </m:r>
                        <m:r>
                          <a:rPr lang="en-US" altLang="zh-TW" sz="1000" i="1" dirty="0">
                            <a:solidFill>
                              <a:schemeClr val="tx1"/>
                            </a:solidFill>
                            <a:latin typeface="Cambria Math" panose="02040503050406030204" pitchFamily="18" charset="0"/>
                          </a:rPr>
                          <m:t>(</m:t>
                        </m:r>
                        <m:r>
                          <a:rPr lang="en-US" altLang="zh-TW" sz="1000" i="1" dirty="0">
                            <a:solidFill>
                              <a:schemeClr val="tx1"/>
                            </a:solidFill>
                            <a:latin typeface="Cambria Math" panose="02040503050406030204" pitchFamily="18" charset="0"/>
                          </a:rPr>
                          <m:t>𝑡</m:t>
                        </m:r>
                        <m:r>
                          <a:rPr lang="en-US" altLang="zh-TW" sz="1000" i="1" dirty="0">
                            <a:solidFill>
                              <a:schemeClr val="tx1"/>
                            </a:solidFill>
                            <a:latin typeface="Cambria Math" panose="02040503050406030204" pitchFamily="18" charset="0"/>
                          </a:rPr>
                          <m:t>)</m:t>
                        </m:r>
                      </m:oMath>
                    </m:oMathPara>
                  </a14:m>
                  <a:endParaRPr lang="zh-TW" altLang="en-US" sz="1000" dirty="0">
                    <a:solidFill>
                      <a:schemeClr val="tx1"/>
                    </a:solidFill>
                  </a:endParaRPr>
                </a:p>
              </p:txBody>
            </p:sp>
          </mc:Choice>
          <mc:Fallback xmlns="">
            <p:sp>
              <p:nvSpPr>
                <p:cNvPr id="295" name="矩形 294"/>
                <p:cNvSpPr>
                  <a:spLocks noRot="1" noChangeAspect="1" noMove="1" noResize="1" noEditPoints="1" noAdjustHandles="1" noChangeArrowheads="1" noChangeShapeType="1" noTextEdit="1"/>
                </p:cNvSpPr>
                <p:nvPr/>
              </p:nvSpPr>
              <p:spPr>
                <a:xfrm>
                  <a:off x="6201719" y="2879221"/>
                  <a:ext cx="383915" cy="157667"/>
                </a:xfrm>
                <a:prstGeom prst="rect">
                  <a:avLst/>
                </a:prstGeom>
                <a:blipFill rotWithShape="0">
                  <a:blip r:embed="rId5"/>
                  <a:stretch>
                    <a:fillRect b="-32143"/>
                  </a:stretch>
                </a:blipFill>
                <a:ln>
                  <a:solidFill>
                    <a:schemeClr val="bg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0" name="矩形 299"/>
                <p:cNvSpPr/>
                <p:nvPr/>
              </p:nvSpPr>
              <p:spPr>
                <a:xfrm>
                  <a:off x="6171503" y="2498335"/>
                  <a:ext cx="959298" cy="148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800" dirty="0">
                      <a:solidFill>
                        <a:schemeClr val="tx1"/>
                      </a:solidFill>
                    </a:rPr>
                    <a:t>Area under </a:t>
                  </a:r>
                  <a14:m>
                    <m:oMath xmlns:m="http://schemas.openxmlformats.org/officeDocument/2006/math">
                      <m:r>
                        <a:rPr lang="en-US" altLang="zh-TW" sz="800" i="1" dirty="0">
                          <a:solidFill>
                            <a:schemeClr val="tx1"/>
                          </a:solidFill>
                          <a:latin typeface="Cambria Math" panose="02040503050406030204" pitchFamily="18" charset="0"/>
                        </a:rPr>
                        <m:t>𝑓</m:t>
                      </m:r>
                      <m:r>
                        <a:rPr lang="en-US" altLang="zh-TW" sz="800" i="1" dirty="0">
                          <a:solidFill>
                            <a:schemeClr val="tx1"/>
                          </a:solidFill>
                          <a:latin typeface="Cambria Math" panose="02040503050406030204" pitchFamily="18" charset="0"/>
                        </a:rPr>
                        <m:t>(</m:t>
                      </m:r>
                      <m:r>
                        <a:rPr lang="zh-TW" altLang="en-US" sz="800" i="1" dirty="0">
                          <a:solidFill>
                            <a:schemeClr val="tx1"/>
                          </a:solidFill>
                          <a:latin typeface="Cambria Math" panose="02040503050406030204" pitchFamily="18" charset="0"/>
                        </a:rPr>
                        <m:t>𝜏</m:t>
                      </m:r>
                      <m:r>
                        <a:rPr lang="en-US" altLang="zh-TW" sz="800" i="1" dirty="0">
                          <a:solidFill>
                            <a:schemeClr val="tx1"/>
                          </a:solidFill>
                          <a:latin typeface="Cambria Math" panose="02040503050406030204" pitchFamily="18" charset="0"/>
                        </a:rPr>
                        <m:t>)</m:t>
                      </m:r>
                      <m:r>
                        <a:rPr lang="en-US" altLang="zh-TW" sz="800" i="1" dirty="0">
                          <a:solidFill>
                            <a:schemeClr val="tx1"/>
                          </a:solidFill>
                          <a:latin typeface="Cambria Math" panose="02040503050406030204" pitchFamily="18" charset="0"/>
                          <a:ea typeface="Cambria Math" panose="02040503050406030204" pitchFamily="18" charset="0"/>
                        </a:rPr>
                        <m:t>⋆</m:t>
                      </m:r>
                      <m:r>
                        <a:rPr lang="en-US" altLang="zh-TW" sz="800" i="1" dirty="0">
                          <a:solidFill>
                            <a:schemeClr val="tx1"/>
                          </a:solidFill>
                          <a:latin typeface="Cambria Math" panose="02040503050406030204" pitchFamily="18" charset="0"/>
                        </a:rPr>
                        <m:t>𝑓</m:t>
                      </m:r>
                      <m:r>
                        <a:rPr lang="en-US" altLang="zh-TW" sz="800" i="1" dirty="0">
                          <a:solidFill>
                            <a:schemeClr val="tx1"/>
                          </a:solidFill>
                          <a:latin typeface="Cambria Math" panose="02040503050406030204" pitchFamily="18" charset="0"/>
                        </a:rPr>
                        <m:t>(</m:t>
                      </m:r>
                      <m:r>
                        <a:rPr lang="en-US" altLang="zh-TW" sz="800" i="1" dirty="0">
                          <a:solidFill>
                            <a:schemeClr val="tx1"/>
                          </a:solidFill>
                          <a:latin typeface="Cambria Math" panose="02040503050406030204" pitchFamily="18" charset="0"/>
                        </a:rPr>
                        <m:t>𝑡</m:t>
                      </m:r>
                      <m:r>
                        <a:rPr lang="en-US" altLang="zh-TW" sz="800" i="1" dirty="0">
                          <a:solidFill>
                            <a:schemeClr val="tx1"/>
                          </a:solidFill>
                          <a:latin typeface="Cambria Math" panose="02040503050406030204" pitchFamily="18" charset="0"/>
                        </a:rPr>
                        <m:t>)</m:t>
                      </m:r>
                    </m:oMath>
                  </a14:m>
                  <a:endParaRPr lang="zh-TW" altLang="en-US" sz="800" dirty="0">
                    <a:solidFill>
                      <a:schemeClr val="tx1"/>
                    </a:solidFill>
                  </a:endParaRPr>
                </a:p>
              </p:txBody>
            </p:sp>
          </mc:Choice>
          <mc:Fallback xmlns="">
            <p:sp>
              <p:nvSpPr>
                <p:cNvPr id="300" name="矩形 299"/>
                <p:cNvSpPr>
                  <a:spLocks noRot="1" noChangeAspect="1" noMove="1" noResize="1" noEditPoints="1" noAdjustHandles="1" noChangeArrowheads="1" noChangeShapeType="1" noTextEdit="1"/>
                </p:cNvSpPr>
                <p:nvPr/>
              </p:nvSpPr>
              <p:spPr>
                <a:xfrm>
                  <a:off x="6171503" y="2498335"/>
                  <a:ext cx="959298" cy="148027"/>
                </a:xfrm>
                <a:prstGeom prst="rect">
                  <a:avLst/>
                </a:prstGeom>
                <a:blipFill>
                  <a:blip r:embed="rId6"/>
                  <a:stretch>
                    <a:fillRect t="-11111" b="-22222"/>
                  </a:stretch>
                </a:blipFill>
                <a:ln>
                  <a:solidFill>
                    <a:schemeClr val="bg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1" name="矩形 300"/>
                <p:cNvSpPr/>
                <p:nvPr/>
              </p:nvSpPr>
              <p:spPr>
                <a:xfrm>
                  <a:off x="6171502" y="3063372"/>
                  <a:ext cx="742820" cy="157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dirty="0">
                      <a:solidFill>
                        <a:schemeClr val="tx1"/>
                      </a:solidFill>
                    </a:rPr>
                    <a:t>(</a:t>
                  </a:r>
                  <a14:m>
                    <m:oMath xmlns:m="http://schemas.openxmlformats.org/officeDocument/2006/math">
                      <m:r>
                        <a:rPr lang="en-US" altLang="zh-TW" sz="1000" i="1" dirty="0">
                          <a:solidFill>
                            <a:schemeClr val="tx1"/>
                          </a:solidFill>
                          <a:latin typeface="Cambria Math" panose="02040503050406030204" pitchFamily="18" charset="0"/>
                        </a:rPr>
                        <m:t>𝑓</m:t>
                      </m:r>
                      <m:r>
                        <a:rPr lang="en-US" altLang="zh-TW" sz="1000" i="1" dirty="0">
                          <a:solidFill>
                            <a:schemeClr val="tx1"/>
                          </a:solidFill>
                          <a:latin typeface="Cambria Math" panose="02040503050406030204" pitchFamily="18" charset="0"/>
                        </a:rPr>
                        <m:t>+</m:t>
                      </m:r>
                      <m:r>
                        <a:rPr lang="en-US" altLang="zh-TW" sz="1000" i="1" dirty="0">
                          <a:solidFill>
                            <a:schemeClr val="tx1"/>
                          </a:solidFill>
                          <a:latin typeface="Cambria Math" panose="02040503050406030204" pitchFamily="18" charset="0"/>
                        </a:rPr>
                        <m:t>𝑓</m:t>
                      </m:r>
                      <m:r>
                        <a:rPr lang="en-US" altLang="zh-TW" sz="1000" i="1" dirty="0">
                          <a:solidFill>
                            <a:schemeClr val="tx1"/>
                          </a:solidFill>
                          <a:latin typeface="Cambria Math" panose="02040503050406030204" pitchFamily="18" charset="0"/>
                        </a:rPr>
                        <m:t>)(</m:t>
                      </m:r>
                      <m:r>
                        <a:rPr lang="en-US" altLang="zh-TW" sz="1000" i="1" dirty="0">
                          <a:solidFill>
                            <a:schemeClr val="tx1"/>
                          </a:solidFill>
                          <a:latin typeface="Cambria Math" panose="02040503050406030204" pitchFamily="18" charset="0"/>
                        </a:rPr>
                        <m:t>𝑡</m:t>
                      </m:r>
                      <m:r>
                        <a:rPr lang="en-US" altLang="zh-TW" sz="1000" i="1" dirty="0">
                          <a:solidFill>
                            <a:schemeClr val="tx1"/>
                          </a:solidFill>
                          <a:latin typeface="Cambria Math" panose="02040503050406030204" pitchFamily="18" charset="0"/>
                        </a:rPr>
                        <m:t>)</m:t>
                      </m:r>
                    </m:oMath>
                  </a14:m>
                  <a:endParaRPr lang="zh-TW" altLang="en-US" sz="1000" dirty="0">
                    <a:solidFill>
                      <a:schemeClr val="tx1"/>
                    </a:solidFill>
                  </a:endParaRPr>
                </a:p>
              </p:txBody>
            </p:sp>
          </mc:Choice>
          <mc:Fallback xmlns="">
            <p:sp>
              <p:nvSpPr>
                <p:cNvPr id="301" name="矩形 300"/>
                <p:cNvSpPr>
                  <a:spLocks noRot="1" noChangeAspect="1" noMove="1" noResize="1" noEditPoints="1" noAdjustHandles="1" noChangeArrowheads="1" noChangeShapeType="1" noTextEdit="1"/>
                </p:cNvSpPr>
                <p:nvPr/>
              </p:nvSpPr>
              <p:spPr>
                <a:xfrm>
                  <a:off x="6171502" y="3063372"/>
                  <a:ext cx="742820" cy="157667"/>
                </a:xfrm>
                <a:prstGeom prst="rect">
                  <a:avLst/>
                </a:prstGeom>
                <a:blipFill>
                  <a:blip r:embed="rId7"/>
                  <a:stretch>
                    <a:fillRect t="-21429" b="-39286"/>
                  </a:stretch>
                </a:blipFill>
                <a:ln>
                  <a:solidFill>
                    <a:schemeClr val="bg1"/>
                  </a:solidFill>
                </a:ln>
              </p:spPr>
              <p:txBody>
                <a:bodyPr/>
                <a:lstStyle/>
                <a:p>
                  <a:r>
                    <a:rPr lang="zh-TW" altLang="en-US">
                      <a:noFill/>
                    </a:rPr>
                    <a:t> </a:t>
                  </a:r>
                </a:p>
              </p:txBody>
            </p:sp>
          </mc:Fallback>
        </mc:AlternateContent>
      </p:grpSp>
      <p:sp>
        <p:nvSpPr>
          <p:cNvPr id="4" name="投影片編號版面配置區 3">
            <a:extLst>
              <a:ext uri="{FF2B5EF4-FFF2-40B4-BE49-F238E27FC236}">
                <a16:creationId xmlns:a16="http://schemas.microsoft.com/office/drawing/2014/main" id="{5D90E678-8EEA-487C-82E8-8C9C1990E014}"/>
              </a:ext>
            </a:extLst>
          </p:cNvPr>
          <p:cNvSpPr>
            <a:spLocks noGrp="1"/>
          </p:cNvSpPr>
          <p:nvPr>
            <p:ph type="sldNum" sz="quarter" idx="12"/>
          </p:nvPr>
        </p:nvSpPr>
        <p:spPr/>
        <p:txBody>
          <a:bodyPr/>
          <a:lstStyle/>
          <a:p>
            <a:fld id="{59E0E74B-BC82-44BF-A0FE-CEF171C425CC}" type="slidenum">
              <a:rPr lang="zh-TW" altLang="en-US" smtClean="0"/>
              <a:t>52</a:t>
            </a:fld>
            <a:endParaRPr lang="zh-TW" altLang="en-US"/>
          </a:p>
        </p:txBody>
      </p:sp>
    </p:spTree>
    <p:extLst>
      <p:ext uri="{BB962C8B-B14F-4D97-AF65-F5344CB8AC3E}">
        <p14:creationId xmlns:p14="http://schemas.microsoft.com/office/powerpoint/2010/main" val="74043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Autocorrelation Function</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numCol="1">
                <a:noAutofit/>
              </a:bodyPr>
              <a:lstStyle/>
              <a:p>
                <a:r>
                  <a:rPr lang="en-US" altLang="zh-TW" sz="3200" dirty="0">
                    <a:latin typeface="Times New Roman" panose="02020603050405020304" pitchFamily="18" charset="0"/>
                    <a:cs typeface="Times New Roman" panose="02020603050405020304" pitchFamily="18" charset="0"/>
                  </a:rPr>
                  <a:t>Autocorrelation function:</a:t>
                </a: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1600" i="1">
                          <a:latin typeface="Cambria Math" panose="02040503050406030204" pitchFamily="18" charset="0"/>
                        </a:rPr>
                        <m:t>𝑝</m:t>
                      </m:r>
                      <m:d>
                        <m:dPr>
                          <m:ctrlPr>
                            <a:rPr lang="en-US" altLang="zh-TW" sz="1600" i="1">
                              <a:latin typeface="Cambria Math" panose="02040503050406030204" pitchFamily="18" charset="0"/>
                            </a:rPr>
                          </m:ctrlPr>
                        </m:dPr>
                        <m:e>
                          <m:r>
                            <a:rPr lang="en-US" altLang="zh-TW" sz="1600" i="1">
                              <a:latin typeface="Cambria Math" panose="02040503050406030204" pitchFamily="18" charset="0"/>
                            </a:rPr>
                            <m:t>𝑥</m:t>
                          </m:r>
                          <m:r>
                            <a:rPr lang="en-US" altLang="zh-TW" sz="1600" i="1">
                              <a:latin typeface="Cambria Math" panose="02040503050406030204" pitchFamily="18" charset="0"/>
                            </a:rPr>
                            <m:t>,</m:t>
                          </m:r>
                          <m:r>
                            <a:rPr lang="en-US" altLang="zh-TW" sz="1600" i="1">
                              <a:latin typeface="Cambria Math" panose="02040503050406030204" pitchFamily="18" charset="0"/>
                            </a:rPr>
                            <m:t>𝑦</m:t>
                          </m:r>
                        </m:e>
                      </m:d>
                      <m:r>
                        <a:rPr lang="en-US" altLang="zh-TW" sz="1600" i="1">
                          <a:latin typeface="Cambria Math" panose="02040503050406030204" pitchFamily="18" charset="0"/>
                        </a:rPr>
                        <m:t>=</m:t>
                      </m:r>
                      <m:f>
                        <m:fPr>
                          <m:ctrlPr>
                            <a:rPr lang="en-US" altLang="zh-TW" sz="1600" i="1">
                              <a:latin typeface="Cambria Math" panose="02040503050406030204" pitchFamily="18" charset="0"/>
                            </a:rPr>
                          </m:ctrlPr>
                        </m:fPr>
                        <m:num>
                          <m:f>
                            <m:fPr>
                              <m:ctrlPr>
                                <a:rPr lang="en-US" altLang="zh-TW" sz="1600" i="1">
                                  <a:latin typeface="Cambria Math" panose="02040503050406030204" pitchFamily="18" charset="0"/>
                                </a:rPr>
                              </m:ctrlPr>
                            </m:fPr>
                            <m:num>
                              <m:r>
                                <a:rPr lang="en-US" altLang="zh-TW" sz="1600" i="1">
                                  <a:latin typeface="Cambria Math" panose="02040503050406030204" pitchFamily="18" charset="0"/>
                                </a:rPr>
                                <m:t>1</m:t>
                              </m:r>
                            </m:num>
                            <m:den>
                              <m:d>
                                <m:dPr>
                                  <m:ctrlPr>
                                    <a:rPr lang="en-US" altLang="zh-TW" sz="1600" i="1">
                                      <a:latin typeface="Cambria Math" panose="02040503050406030204" pitchFamily="18" charset="0"/>
                                    </a:rPr>
                                  </m:ctrlPr>
                                </m:dPr>
                                <m:e>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𝐿</m:t>
                                      </m:r>
                                    </m:e>
                                    <m:sub>
                                      <m:r>
                                        <a:rPr lang="en-US" altLang="zh-TW" sz="1600" i="1">
                                          <a:latin typeface="Cambria Math" panose="02040503050406030204" pitchFamily="18" charset="0"/>
                                        </a:rPr>
                                        <m:t>𝑥</m:t>
                                      </m:r>
                                    </m:sub>
                                  </m:sSub>
                                  <m:r>
                                    <a:rPr lang="en-US" altLang="zh-TW" sz="1600" i="1">
                                      <a:latin typeface="Cambria Math" panose="02040503050406030204" pitchFamily="18" charset="0"/>
                                    </a:rPr>
                                    <m:t>−</m:t>
                                  </m:r>
                                  <m:d>
                                    <m:dPr>
                                      <m:begChr m:val="|"/>
                                      <m:endChr m:val="|"/>
                                      <m:ctrlPr>
                                        <a:rPr lang="en-US" altLang="zh-TW" sz="1600" i="1">
                                          <a:latin typeface="Cambria Math" panose="02040503050406030204" pitchFamily="18" charset="0"/>
                                        </a:rPr>
                                      </m:ctrlPr>
                                    </m:dPr>
                                    <m:e>
                                      <m:r>
                                        <a:rPr lang="en-US" altLang="zh-TW" sz="1600" i="1">
                                          <a:latin typeface="Cambria Math" panose="02040503050406030204" pitchFamily="18" charset="0"/>
                                        </a:rPr>
                                        <m:t>𝑥</m:t>
                                      </m:r>
                                    </m:e>
                                  </m:d>
                                </m:e>
                              </m:d>
                              <m:d>
                                <m:dPr>
                                  <m:ctrlPr>
                                    <a:rPr lang="en-US" altLang="zh-TW" sz="1600" i="1">
                                      <a:latin typeface="Cambria Math" panose="02040503050406030204" pitchFamily="18" charset="0"/>
                                    </a:rPr>
                                  </m:ctrlPr>
                                </m:dPr>
                                <m:e>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𝐿</m:t>
                                      </m:r>
                                    </m:e>
                                    <m:sub>
                                      <m:r>
                                        <a:rPr lang="en-US" altLang="zh-TW" sz="1600" i="1">
                                          <a:latin typeface="Cambria Math" panose="02040503050406030204" pitchFamily="18" charset="0"/>
                                        </a:rPr>
                                        <m:t>𝑦</m:t>
                                      </m:r>
                                    </m:sub>
                                  </m:sSub>
                                  <m:r>
                                    <a:rPr lang="en-US" altLang="zh-TW" sz="1600" i="1">
                                      <a:latin typeface="Cambria Math" panose="02040503050406030204" pitchFamily="18" charset="0"/>
                                    </a:rPr>
                                    <m:t>−</m:t>
                                  </m:r>
                                  <m:d>
                                    <m:dPr>
                                      <m:begChr m:val="|"/>
                                      <m:endChr m:val="|"/>
                                      <m:ctrlPr>
                                        <a:rPr lang="en-US" altLang="zh-TW" sz="1600" i="1">
                                          <a:latin typeface="Cambria Math" panose="02040503050406030204" pitchFamily="18" charset="0"/>
                                        </a:rPr>
                                      </m:ctrlPr>
                                    </m:dPr>
                                    <m:e>
                                      <m:r>
                                        <a:rPr lang="en-US" altLang="zh-TW" sz="1600" i="1">
                                          <a:latin typeface="Cambria Math" panose="02040503050406030204" pitchFamily="18" charset="0"/>
                                        </a:rPr>
                                        <m:t>𝑦</m:t>
                                      </m:r>
                                    </m:e>
                                  </m:d>
                                </m:e>
                              </m:d>
                            </m:den>
                          </m:f>
                          <m:nary>
                            <m:naryPr>
                              <m:ctrlPr>
                                <a:rPr lang="en-US" altLang="zh-TW" sz="1600" i="1">
                                  <a:latin typeface="Cambria Math" panose="02040503050406030204" pitchFamily="18" charset="0"/>
                                </a:rPr>
                              </m:ctrlPr>
                            </m:naryPr>
                            <m:sub>
                              <m:r>
                                <m:rPr>
                                  <m:brk m:alnAt="23"/>
                                </m:rPr>
                                <a:rPr lang="en-US" altLang="zh-TW" sz="1600" i="1">
                                  <a:latin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m:t>
                              </m:r>
                            </m:sub>
                            <m:sup>
                              <m:r>
                                <a:rPr lang="en-US" altLang="zh-TW" sz="1600" i="1">
                                  <a:latin typeface="Cambria Math" panose="02040503050406030204" pitchFamily="18" charset="0"/>
                                  <a:ea typeface="Cambria Math" panose="02040503050406030204" pitchFamily="18" charset="0"/>
                                </a:rPr>
                                <m:t>∞</m:t>
                              </m:r>
                            </m:sup>
                            <m:e>
                              <m:nary>
                                <m:naryPr>
                                  <m:ctrlPr>
                                    <a:rPr lang="en-US" altLang="zh-TW" sz="1600" i="1">
                                      <a:latin typeface="Cambria Math" panose="02040503050406030204" pitchFamily="18" charset="0"/>
                                    </a:rPr>
                                  </m:ctrlPr>
                                </m:naryPr>
                                <m:sub>
                                  <m:r>
                                    <m:rPr>
                                      <m:brk m:alnAt="23"/>
                                    </m:rPr>
                                    <a:rPr lang="en-US" altLang="zh-TW" sz="1600" i="1">
                                      <a:latin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m:t>
                                  </m:r>
                                </m:sub>
                                <m:sup>
                                  <m:r>
                                    <a:rPr lang="en-US" altLang="zh-TW" sz="1600" i="1">
                                      <a:latin typeface="Cambria Math" panose="02040503050406030204" pitchFamily="18" charset="0"/>
                                      <a:ea typeface="Cambria Math" panose="02040503050406030204" pitchFamily="18" charset="0"/>
                                    </a:rPr>
                                    <m:t>∞</m:t>
                                  </m:r>
                                </m:sup>
                                <m:e>
                                  <m:r>
                                    <a:rPr lang="en-US" altLang="zh-TW" sz="1600" i="1">
                                      <a:latin typeface="Cambria Math" panose="02040503050406030204" pitchFamily="18" charset="0"/>
                                    </a:rPr>
                                    <m:t>𝐼</m:t>
                                  </m:r>
                                  <m:d>
                                    <m:dPr>
                                      <m:ctrlPr>
                                        <a:rPr lang="en-US" altLang="zh-TW" sz="1600" i="1">
                                          <a:latin typeface="Cambria Math" panose="02040503050406030204" pitchFamily="18" charset="0"/>
                                        </a:rPr>
                                      </m:ctrlPr>
                                    </m:dPr>
                                    <m:e>
                                      <m:r>
                                        <a:rPr lang="en-US" altLang="zh-TW" sz="1600" i="1">
                                          <a:latin typeface="Cambria Math" panose="02040503050406030204" pitchFamily="18" charset="0"/>
                                        </a:rPr>
                                        <m:t>𝑢</m:t>
                                      </m:r>
                                      <m:r>
                                        <a:rPr lang="en-US" altLang="zh-TW" sz="1600" i="1">
                                          <a:latin typeface="Cambria Math" panose="02040503050406030204" pitchFamily="18" charset="0"/>
                                        </a:rPr>
                                        <m:t>,</m:t>
                                      </m:r>
                                      <m:r>
                                        <a:rPr lang="en-US" altLang="zh-TW" sz="1600" i="1">
                                          <a:latin typeface="Cambria Math" panose="02040503050406030204" pitchFamily="18" charset="0"/>
                                        </a:rPr>
                                        <m:t>𝑣</m:t>
                                      </m:r>
                                    </m:e>
                                  </m:d>
                                  <m:r>
                                    <a:rPr lang="en-US" altLang="zh-TW" sz="1600" i="1">
                                      <a:latin typeface="Cambria Math" panose="02040503050406030204" pitchFamily="18" charset="0"/>
                                    </a:rPr>
                                    <m:t>𝐼</m:t>
                                  </m:r>
                                  <m:d>
                                    <m:dPr>
                                      <m:ctrlPr>
                                        <a:rPr lang="en-US" altLang="zh-TW" sz="1600" i="1">
                                          <a:latin typeface="Cambria Math" panose="02040503050406030204" pitchFamily="18" charset="0"/>
                                        </a:rPr>
                                      </m:ctrlPr>
                                    </m:dPr>
                                    <m:e>
                                      <m:r>
                                        <a:rPr lang="en-US" altLang="zh-TW" sz="1600" i="1">
                                          <a:latin typeface="Cambria Math" panose="02040503050406030204" pitchFamily="18" charset="0"/>
                                        </a:rPr>
                                        <m:t>𝑢</m:t>
                                      </m:r>
                                      <m:r>
                                        <a:rPr lang="en-US" altLang="zh-TW" sz="1600" i="1">
                                          <a:latin typeface="Cambria Math" panose="02040503050406030204" pitchFamily="18" charset="0"/>
                                        </a:rPr>
                                        <m:t>+</m:t>
                                      </m:r>
                                      <m:r>
                                        <a:rPr lang="en-US" altLang="zh-TW" sz="1600" i="1">
                                          <a:latin typeface="Cambria Math" panose="02040503050406030204" pitchFamily="18" charset="0"/>
                                        </a:rPr>
                                        <m:t>𝑥</m:t>
                                      </m:r>
                                      <m:r>
                                        <a:rPr lang="en-US" altLang="zh-TW" sz="1600" i="1">
                                          <a:latin typeface="Cambria Math" panose="02040503050406030204" pitchFamily="18" charset="0"/>
                                        </a:rPr>
                                        <m:t>,</m:t>
                                      </m:r>
                                      <m:r>
                                        <a:rPr lang="en-US" altLang="zh-TW" sz="1600" i="1">
                                          <a:latin typeface="Cambria Math" panose="02040503050406030204" pitchFamily="18" charset="0"/>
                                        </a:rPr>
                                        <m:t>𝑣</m:t>
                                      </m:r>
                                      <m:r>
                                        <a:rPr lang="en-US" altLang="zh-TW" sz="1600" i="1">
                                          <a:latin typeface="Cambria Math" panose="02040503050406030204" pitchFamily="18" charset="0"/>
                                        </a:rPr>
                                        <m:t>+</m:t>
                                      </m:r>
                                      <m:r>
                                        <a:rPr lang="en-US" altLang="zh-TW" sz="1600" i="1">
                                          <a:latin typeface="Cambria Math" panose="02040503050406030204" pitchFamily="18" charset="0"/>
                                        </a:rPr>
                                        <m:t>𝑦</m:t>
                                      </m:r>
                                    </m:e>
                                  </m:d>
                                  <m:r>
                                    <a:rPr lang="en-US" altLang="zh-TW" sz="1600" i="1">
                                      <a:latin typeface="Cambria Math" panose="02040503050406030204" pitchFamily="18" charset="0"/>
                                    </a:rPr>
                                    <m:t>𝑑𝑢𝑑𝑣</m:t>
                                  </m:r>
                                </m:e>
                              </m:nary>
                            </m:e>
                          </m:nary>
                        </m:num>
                        <m:den>
                          <m:f>
                            <m:fPr>
                              <m:ctrlPr>
                                <a:rPr lang="en-US" altLang="zh-TW" sz="1600" i="1">
                                  <a:latin typeface="Cambria Math" panose="02040503050406030204" pitchFamily="18" charset="0"/>
                                </a:rPr>
                              </m:ctrlPr>
                            </m:fPr>
                            <m:num>
                              <m:r>
                                <a:rPr lang="en-US" altLang="zh-TW" sz="1600" i="1">
                                  <a:latin typeface="Cambria Math" panose="02040503050406030204" pitchFamily="18" charset="0"/>
                                </a:rPr>
                                <m:t>1</m:t>
                              </m:r>
                            </m:num>
                            <m:den>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𝐿</m:t>
                                  </m:r>
                                </m:e>
                                <m:sub>
                                  <m:r>
                                    <a:rPr lang="en-US" altLang="zh-TW" sz="1600" i="1">
                                      <a:latin typeface="Cambria Math" panose="02040503050406030204" pitchFamily="18" charset="0"/>
                                    </a:rPr>
                                    <m:t>𝑥</m:t>
                                  </m:r>
                                </m:sub>
                              </m:sSub>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𝐿</m:t>
                                  </m:r>
                                </m:e>
                                <m:sub>
                                  <m:r>
                                    <a:rPr lang="en-US" altLang="zh-TW" sz="1600" i="1">
                                      <a:latin typeface="Cambria Math" panose="02040503050406030204" pitchFamily="18" charset="0"/>
                                    </a:rPr>
                                    <m:t>𝑦</m:t>
                                  </m:r>
                                </m:sub>
                              </m:sSub>
                            </m:den>
                          </m:f>
                          <m:nary>
                            <m:naryPr>
                              <m:ctrlPr>
                                <a:rPr lang="en-US" altLang="zh-TW" sz="1600" i="1">
                                  <a:latin typeface="Cambria Math" panose="02040503050406030204" pitchFamily="18" charset="0"/>
                                </a:rPr>
                              </m:ctrlPr>
                            </m:naryPr>
                            <m:sub>
                              <m:r>
                                <m:rPr>
                                  <m:brk m:alnAt="23"/>
                                </m:rPr>
                                <a:rPr lang="en-US" altLang="zh-TW" sz="1600" i="1">
                                  <a:latin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m:t>
                              </m:r>
                            </m:sub>
                            <m:sup>
                              <m:r>
                                <a:rPr lang="en-US" altLang="zh-TW" sz="1600" i="1">
                                  <a:latin typeface="Cambria Math" panose="02040503050406030204" pitchFamily="18" charset="0"/>
                                  <a:ea typeface="Cambria Math" panose="02040503050406030204" pitchFamily="18" charset="0"/>
                                </a:rPr>
                                <m:t>∞</m:t>
                              </m:r>
                            </m:sup>
                            <m:e>
                              <m:nary>
                                <m:naryPr>
                                  <m:ctrlPr>
                                    <a:rPr lang="en-US" altLang="zh-TW" sz="1600" i="1">
                                      <a:latin typeface="Cambria Math" panose="02040503050406030204" pitchFamily="18" charset="0"/>
                                    </a:rPr>
                                  </m:ctrlPr>
                                </m:naryPr>
                                <m:sub>
                                  <m:r>
                                    <m:rPr>
                                      <m:brk m:alnAt="23"/>
                                    </m:rPr>
                                    <a:rPr lang="en-US" altLang="zh-TW" sz="1600" i="1">
                                      <a:latin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m:t>
                                  </m:r>
                                </m:sub>
                                <m:sup>
                                  <m:r>
                                    <a:rPr lang="en-US" altLang="zh-TW" sz="1600" i="1">
                                      <a:latin typeface="Cambria Math" panose="02040503050406030204" pitchFamily="18" charset="0"/>
                                      <a:ea typeface="Cambria Math" panose="02040503050406030204" pitchFamily="18" charset="0"/>
                                    </a:rPr>
                                    <m:t>∞</m:t>
                                  </m:r>
                                </m:sup>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𝐼</m:t>
                                      </m:r>
                                    </m:e>
                                    <m:sup>
                                      <m:r>
                                        <a:rPr lang="en-US" altLang="zh-TW" sz="1600" i="1">
                                          <a:latin typeface="Cambria Math" panose="02040503050406030204" pitchFamily="18" charset="0"/>
                                        </a:rPr>
                                        <m:t>2</m:t>
                                      </m:r>
                                    </m:sup>
                                  </m:sSup>
                                  <m:d>
                                    <m:dPr>
                                      <m:ctrlPr>
                                        <a:rPr lang="en-US" altLang="zh-TW" sz="1600" i="1">
                                          <a:latin typeface="Cambria Math" panose="02040503050406030204" pitchFamily="18" charset="0"/>
                                        </a:rPr>
                                      </m:ctrlPr>
                                    </m:dPr>
                                    <m:e>
                                      <m:r>
                                        <a:rPr lang="en-US" altLang="zh-TW" sz="1600" i="1">
                                          <a:latin typeface="Cambria Math" panose="02040503050406030204" pitchFamily="18" charset="0"/>
                                        </a:rPr>
                                        <m:t>𝑢</m:t>
                                      </m:r>
                                      <m:r>
                                        <a:rPr lang="en-US" altLang="zh-TW" sz="1600" i="1">
                                          <a:latin typeface="Cambria Math" panose="02040503050406030204" pitchFamily="18" charset="0"/>
                                        </a:rPr>
                                        <m:t>,</m:t>
                                      </m:r>
                                      <m:r>
                                        <a:rPr lang="en-US" altLang="zh-TW" sz="1600" i="1">
                                          <a:latin typeface="Cambria Math" panose="02040503050406030204" pitchFamily="18" charset="0"/>
                                        </a:rPr>
                                        <m:t>𝑣</m:t>
                                      </m:r>
                                    </m:e>
                                  </m:d>
                                  <m:r>
                                    <a:rPr lang="en-US" altLang="zh-TW" sz="1600" i="1">
                                      <a:latin typeface="Cambria Math" panose="02040503050406030204" pitchFamily="18" charset="0"/>
                                    </a:rPr>
                                    <m:t>𝑑𝑢𝑑𝑣</m:t>
                                  </m:r>
                                </m:e>
                              </m:nary>
                            </m:e>
                          </m:nary>
                        </m:den>
                      </m:f>
                    </m:oMath>
                  </m:oMathPara>
                </a14:m>
                <a:endParaRPr lang="en-US" altLang="zh-TW" sz="1600" dirty="0"/>
              </a:p>
              <a:p>
                <a:pPr marL="0" indent="0">
                  <a:buNone/>
                </a:pPr>
                <a:endParaRPr lang="en-US" altLang="zh-TW" sz="6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altLang="zh-TW" sz="1600" i="1">
                              <a:latin typeface="Cambria Math" panose="02040503050406030204" pitchFamily="18" charset="0"/>
                            </a:rPr>
                          </m:ctrlPr>
                        </m:dPr>
                        <m:e>
                          <m:r>
                            <a:rPr lang="en-US" altLang="zh-TW" sz="1600" i="1">
                              <a:latin typeface="Cambria Math" panose="02040503050406030204" pitchFamily="18" charset="0"/>
                            </a:rPr>
                            <m:t>𝑥</m:t>
                          </m:r>
                        </m:e>
                      </m:d>
                      <m:r>
                        <a:rPr lang="en-US" altLang="zh-TW" sz="1600" i="1">
                          <a:latin typeface="Cambria Math" panose="02040503050406030204" pitchFamily="18" charset="0"/>
                        </a:rPr>
                        <m:t>&lt;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𝐿</m:t>
                          </m:r>
                        </m:e>
                        <m:sub>
                          <m:r>
                            <a:rPr lang="en-US" altLang="zh-TW" sz="1600" i="1">
                              <a:latin typeface="Cambria Math" panose="02040503050406030204" pitchFamily="18" charset="0"/>
                            </a:rPr>
                            <m:t>𝑥</m:t>
                          </m:r>
                        </m:sub>
                      </m:sSub>
                      <m:r>
                        <a:rPr lang="en-US" altLang="zh-TW" sz="1600" i="1">
                          <a:latin typeface="Cambria Math" panose="02040503050406030204" pitchFamily="18" charset="0"/>
                        </a:rPr>
                        <m:t>,</m:t>
                      </m:r>
                      <m:d>
                        <m:dPr>
                          <m:begChr m:val="|"/>
                          <m:endChr m:val="|"/>
                          <m:ctrlPr>
                            <a:rPr lang="en-US" altLang="zh-TW" sz="1600" i="1">
                              <a:latin typeface="Cambria Math" panose="02040503050406030204" pitchFamily="18" charset="0"/>
                            </a:rPr>
                          </m:ctrlPr>
                        </m:dPr>
                        <m:e>
                          <m:r>
                            <a:rPr lang="en-US" altLang="zh-TW" sz="1600" i="1">
                              <a:latin typeface="Cambria Math" panose="02040503050406030204" pitchFamily="18" charset="0"/>
                            </a:rPr>
                            <m:t>𝑦</m:t>
                          </m:r>
                        </m:e>
                      </m:d>
                      <m:r>
                        <a:rPr lang="en-US" altLang="zh-TW" sz="1600" i="1">
                          <a:latin typeface="Cambria Math" panose="02040503050406030204" pitchFamily="18" charset="0"/>
                        </a:rPr>
                        <m:t>&lt;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𝐿</m:t>
                          </m:r>
                        </m:e>
                        <m:sub>
                          <m:r>
                            <a:rPr lang="en-US" altLang="zh-TW" sz="1600" i="1">
                              <a:latin typeface="Cambria Math" panose="02040503050406030204" pitchFamily="18" charset="0"/>
                            </a:rPr>
                            <m:t>𝑦</m:t>
                          </m:r>
                        </m:sub>
                      </m:sSub>
                    </m:oMath>
                  </m:oMathPara>
                </a14:m>
                <a:endParaRPr lang="en-US" altLang="zh-TW" sz="9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Autocorrelation function </a:t>
                </a:r>
                <a14:m>
                  <m:oMath xmlns:m="http://schemas.openxmlformats.org/officeDocument/2006/math">
                    <m:r>
                      <a:rPr lang="en-US" altLang="zh-TW" sz="2600" i="1" dirty="0">
                        <a:latin typeface="Cambria Math" panose="02040503050406030204" pitchFamily="18" charset="0"/>
                      </a:rPr>
                      <m:t>𝑝</m:t>
                    </m:r>
                    <m:r>
                      <a:rPr lang="en-US" altLang="zh-TW" sz="2600" i="1" dirty="0">
                        <a:latin typeface="Cambria Math" panose="02040503050406030204" pitchFamily="18" charset="0"/>
                      </a:rPr>
                      <m:t>[</m:t>
                    </m:r>
                    <m:r>
                      <a:rPr lang="en-US" altLang="zh-TW" sz="2600" i="1" dirty="0">
                        <a:latin typeface="Cambria Math" panose="02040503050406030204" pitchFamily="18" charset="0"/>
                      </a:rPr>
                      <m:t>𝑘</m:t>
                    </m:r>
                    <m:r>
                      <a:rPr lang="en-US" altLang="zh-TW" sz="2600" i="1" dirty="0">
                        <a:latin typeface="Cambria Math" panose="02040503050406030204" pitchFamily="18" charset="0"/>
                      </a:rPr>
                      <m:t>,</m:t>
                    </m:r>
                    <m:r>
                      <a:rPr lang="en-US" altLang="zh-TW" sz="2600" i="1" dirty="0">
                        <a:latin typeface="Cambria Math" panose="02040503050406030204" pitchFamily="18" charset="0"/>
                      </a:rPr>
                      <m:t>𝑙</m:t>
                    </m:r>
                    <m:r>
                      <a:rPr lang="en-US" altLang="zh-TW" sz="2600" i="1" dirty="0">
                        <a:latin typeface="Cambria Math" panose="02040503050406030204" pitchFamily="18" charset="0"/>
                      </a:rPr>
                      <m:t>]</m:t>
                    </m:r>
                  </m:oMath>
                </a14:m>
                <a:r>
                  <a:rPr lang="en-US" altLang="zh-TW" sz="2600"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for </a:t>
                </a:r>
                <a14:m>
                  <m:oMath xmlns:m="http://schemas.openxmlformats.org/officeDocument/2006/math">
                    <m:r>
                      <a:rPr lang="en-US" altLang="zh-TW" sz="2600" i="1" dirty="0">
                        <a:latin typeface="Cambria Math" panose="02040503050406030204" pitchFamily="18" charset="0"/>
                      </a:rPr>
                      <m:t>𝑁</m:t>
                    </m:r>
                    <m:r>
                      <a:rPr lang="en-US" altLang="zh-TW" sz="2600" i="1" dirty="0">
                        <a:latin typeface="Cambria Math" panose="02040503050406030204" pitchFamily="18" charset="0"/>
                        <a:ea typeface="Cambria Math" panose="02040503050406030204" pitchFamily="18" charset="0"/>
                      </a:rPr>
                      <m:t>×</m:t>
                    </m:r>
                    <m:r>
                      <a:rPr lang="en-US" altLang="zh-TW" sz="2600" i="1" dirty="0">
                        <a:latin typeface="Cambria Math" panose="02040503050406030204" pitchFamily="18" charset="0"/>
                        <a:ea typeface="Cambria Math" panose="02040503050406030204" pitchFamily="18" charset="0"/>
                      </a:rPr>
                      <m:t>𝑁</m:t>
                    </m:r>
                  </m:oMath>
                </a14:m>
                <a:r>
                  <a:rPr lang="en-US" altLang="zh-TW" sz="2600"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image:</a:t>
                </a: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1800" i="1">
                          <a:latin typeface="Cambria Math" panose="02040503050406030204" pitchFamily="18" charset="0"/>
                        </a:rPr>
                        <m:t>𝑝</m:t>
                      </m:r>
                      <m:r>
                        <a:rPr lang="en-US" altLang="zh-TW" sz="1800" i="1">
                          <a:latin typeface="Cambria Math" panose="02040503050406030204" pitchFamily="18" charset="0"/>
                        </a:rPr>
                        <m:t>[</m:t>
                      </m:r>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𝑙</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d>
                                <m:dPr>
                                  <m:ctrlPr>
                                    <a:rPr lang="en-US" altLang="zh-TW" sz="1800" i="1">
                                      <a:latin typeface="Cambria Math" panose="02040503050406030204" pitchFamily="18" charset="0"/>
                                    </a:rPr>
                                  </m:ctrlPr>
                                </m:dPr>
                                <m:e>
                                  <m:r>
                                    <a:rPr lang="en-US" altLang="zh-TW" sz="1800" i="1">
                                      <a:latin typeface="Cambria Math" panose="02040503050406030204" pitchFamily="18" charset="0"/>
                                    </a:rPr>
                                    <m:t>𝑁</m:t>
                                  </m:r>
                                  <m:r>
                                    <a:rPr lang="en-US" altLang="zh-TW" sz="1800" i="1">
                                      <a:latin typeface="Cambria Math" panose="02040503050406030204" pitchFamily="18" charset="0"/>
                                    </a:rPr>
                                    <m:t>−</m:t>
                                  </m:r>
                                  <m:r>
                                    <a:rPr lang="en-US" altLang="zh-TW" sz="1800" i="1">
                                      <a:latin typeface="Cambria Math" panose="02040503050406030204" pitchFamily="18" charset="0"/>
                                    </a:rPr>
                                    <m:t>𝑘</m:t>
                                  </m:r>
                                </m:e>
                              </m:d>
                              <m:d>
                                <m:dPr>
                                  <m:ctrlPr>
                                    <a:rPr lang="en-US" altLang="zh-TW" sz="1800" i="1">
                                      <a:latin typeface="Cambria Math" panose="02040503050406030204" pitchFamily="18" charset="0"/>
                                    </a:rPr>
                                  </m:ctrlPr>
                                </m:dPr>
                                <m:e>
                                  <m:r>
                                    <a:rPr lang="en-US" altLang="zh-TW" sz="1800" i="1">
                                      <a:latin typeface="Cambria Math" panose="02040503050406030204" pitchFamily="18" charset="0"/>
                                    </a:rPr>
                                    <m:t>𝑁</m:t>
                                  </m:r>
                                  <m:r>
                                    <a:rPr lang="en-US" altLang="zh-TW" sz="1800" i="1">
                                      <a:latin typeface="Cambria Math" panose="02040503050406030204" pitchFamily="18" charset="0"/>
                                    </a:rPr>
                                    <m:t>−</m:t>
                                  </m:r>
                                  <m:r>
                                    <a:rPr lang="en-US" altLang="zh-TW" sz="1800" i="1">
                                      <a:latin typeface="Cambria Math" panose="02040503050406030204" pitchFamily="18" charset="0"/>
                                    </a:rPr>
                                    <m:t>𝑙</m:t>
                                  </m:r>
                                </m:e>
                              </m:d>
                            </m:den>
                          </m:f>
                          <m:nary>
                            <m:naryPr>
                              <m:chr m:val="∑"/>
                              <m:ctrlPr>
                                <a:rPr lang="en-US" altLang="zh-TW" sz="1800" i="1">
                                  <a:latin typeface="Cambria Math" panose="02040503050406030204" pitchFamily="18" charset="0"/>
                                </a:rPr>
                              </m:ctrlPr>
                            </m:naryPr>
                            <m:sub>
                              <m:r>
                                <m:rPr>
                                  <m:brk m:alnAt="23"/>
                                </m:rPr>
                                <a:rPr lang="en-US" altLang="zh-TW" sz="1800" i="1">
                                  <a:latin typeface="Cambria Math" panose="02040503050406030204" pitchFamily="18" charset="0"/>
                                </a:rPr>
                                <m:t>𝑖</m:t>
                              </m:r>
                              <m:r>
                                <a:rPr lang="en-US" altLang="zh-TW" sz="1800" i="1">
                                  <a:latin typeface="Cambria Math" panose="02040503050406030204" pitchFamily="18" charset="0"/>
                                </a:rPr>
                                <m:t>=1</m:t>
                              </m:r>
                            </m:sub>
                            <m:sup>
                              <m:r>
                                <a:rPr lang="en-US" altLang="zh-TW" sz="1800" i="1">
                                  <a:latin typeface="Cambria Math" panose="02040503050406030204" pitchFamily="18" charset="0"/>
                                </a:rPr>
                                <m:t>(</m:t>
                              </m:r>
                              <m:r>
                                <a:rPr lang="en-US" altLang="zh-TW" sz="1800" i="1">
                                  <a:latin typeface="Cambria Math" panose="02040503050406030204" pitchFamily="18" charset="0"/>
                                </a:rPr>
                                <m:t>𝑁</m:t>
                              </m:r>
                              <m:r>
                                <a:rPr lang="en-US" altLang="zh-TW" sz="1800" i="1">
                                  <a:latin typeface="Cambria Math" panose="02040503050406030204" pitchFamily="18" charset="0"/>
                                </a:rPr>
                                <m:t>−</m:t>
                              </m:r>
                              <m:r>
                                <a:rPr lang="en-US" altLang="zh-TW" sz="1800" i="1">
                                  <a:latin typeface="Cambria Math" panose="02040503050406030204" pitchFamily="18" charset="0"/>
                                </a:rPr>
                                <m:t>𝑘</m:t>
                              </m:r>
                              <m:r>
                                <a:rPr lang="en-US" altLang="zh-TW" sz="1800" i="1">
                                  <a:latin typeface="Cambria Math" panose="02040503050406030204" pitchFamily="18" charset="0"/>
                                </a:rPr>
                                <m:t>)</m:t>
                              </m:r>
                            </m:sup>
                            <m:e>
                              <m:nary>
                                <m:naryPr>
                                  <m:chr m:val="∑"/>
                                  <m:ctrlPr>
                                    <a:rPr lang="en-US" altLang="zh-TW" sz="1800" i="1">
                                      <a:latin typeface="Cambria Math" panose="02040503050406030204" pitchFamily="18" charset="0"/>
                                    </a:rPr>
                                  </m:ctrlPr>
                                </m:naryPr>
                                <m:sub>
                                  <m:r>
                                    <m:rPr>
                                      <m:brk m:alnAt="23"/>
                                    </m:rPr>
                                    <a:rPr lang="en-US" altLang="zh-TW" sz="1800" i="1">
                                      <a:latin typeface="Cambria Math" panose="02040503050406030204" pitchFamily="18" charset="0"/>
                                    </a:rPr>
                                    <m:t>𝑗</m:t>
                                  </m:r>
                                  <m:r>
                                    <a:rPr lang="en-US" altLang="zh-TW" sz="1800" i="1">
                                      <a:latin typeface="Cambria Math" panose="02040503050406030204" pitchFamily="18" charset="0"/>
                                    </a:rPr>
                                    <m:t>=1</m:t>
                                  </m:r>
                                </m:sub>
                                <m:sup>
                                  <m:r>
                                    <a:rPr lang="en-US" altLang="zh-TW" sz="1800" i="1">
                                      <a:latin typeface="Cambria Math" panose="02040503050406030204" pitchFamily="18" charset="0"/>
                                    </a:rPr>
                                    <m:t>(</m:t>
                                  </m:r>
                                  <m:r>
                                    <a:rPr lang="en-US" altLang="zh-TW" sz="1800" i="1">
                                      <a:latin typeface="Cambria Math" panose="02040503050406030204" pitchFamily="18" charset="0"/>
                                    </a:rPr>
                                    <m:t>𝑁</m:t>
                                  </m:r>
                                  <m:r>
                                    <a:rPr lang="en-US" altLang="zh-TW" sz="1800" i="1">
                                      <a:latin typeface="Cambria Math" panose="02040503050406030204" pitchFamily="18" charset="0"/>
                                    </a:rPr>
                                    <m:t>−</m:t>
                                  </m:r>
                                  <m:r>
                                    <a:rPr lang="en-US" altLang="zh-TW" sz="1800" i="1">
                                      <a:latin typeface="Cambria Math" panose="02040503050406030204" pitchFamily="18" charset="0"/>
                                    </a:rPr>
                                    <m:t>𝑙</m:t>
                                  </m:r>
                                  <m:r>
                                    <a:rPr lang="en-US" altLang="zh-TW" sz="1800" i="1">
                                      <a:latin typeface="Cambria Math" panose="02040503050406030204" pitchFamily="18" charset="0"/>
                                    </a:rPr>
                                    <m:t>)</m:t>
                                  </m:r>
                                </m:sup>
                                <m:e>
                                  <m:r>
                                    <a:rPr lang="en-US" altLang="zh-TW" sz="1800" i="1">
                                      <a:latin typeface="Cambria Math" panose="02040503050406030204" pitchFamily="18" charset="0"/>
                                    </a:rPr>
                                    <m:t>𝑓</m:t>
                                  </m:r>
                                  <m:d>
                                    <m:dPr>
                                      <m:begChr m:val="["/>
                                      <m:endChr m:val="]"/>
                                      <m:ctrlPr>
                                        <a:rPr lang="en-US" altLang="zh-TW" sz="1800" i="1">
                                          <a:latin typeface="Cambria Math" panose="02040503050406030204" pitchFamily="18" charset="0"/>
                                        </a:rPr>
                                      </m:ctrlPr>
                                    </m:dPr>
                                    <m:e>
                                      <m:r>
                                        <a:rPr lang="en-US" altLang="zh-TW" sz="1800" i="1">
                                          <a:latin typeface="Cambria Math" panose="02040503050406030204" pitchFamily="18" charset="0"/>
                                        </a:rPr>
                                        <m:t>𝑖</m:t>
                                      </m:r>
                                      <m:r>
                                        <a:rPr lang="en-US" altLang="zh-TW" sz="1800" i="1">
                                          <a:latin typeface="Cambria Math" panose="02040503050406030204" pitchFamily="18" charset="0"/>
                                        </a:rPr>
                                        <m:t>,</m:t>
                                      </m:r>
                                      <m:r>
                                        <a:rPr lang="en-US" altLang="zh-TW" sz="1800" i="1">
                                          <a:latin typeface="Cambria Math" panose="02040503050406030204" pitchFamily="18" charset="0"/>
                                        </a:rPr>
                                        <m:t>𝑗</m:t>
                                      </m:r>
                                    </m:e>
                                  </m:d>
                                  <m:r>
                                    <a:rPr lang="en-US" altLang="zh-TW" sz="1800" i="1">
                                      <a:latin typeface="Cambria Math" panose="02040503050406030204" pitchFamily="18" charset="0"/>
                                    </a:rPr>
                                    <m:t>𝑓</m:t>
                                  </m:r>
                                  <m:r>
                                    <a:rPr lang="en-US" altLang="zh-TW" sz="1800" i="1">
                                      <a:latin typeface="Cambria Math" panose="02040503050406030204" pitchFamily="18" charset="0"/>
                                    </a:rPr>
                                    <m:t>[</m:t>
                                  </m:r>
                                  <m:r>
                                    <a:rPr lang="en-US" altLang="zh-TW" sz="1800" i="1">
                                      <a:latin typeface="Cambria Math" panose="02040503050406030204" pitchFamily="18" charset="0"/>
                                    </a:rPr>
                                    <m:t>𝑖</m:t>
                                  </m:r>
                                  <m:r>
                                    <a:rPr lang="en-US" altLang="zh-TW" sz="1800" i="1">
                                      <a:latin typeface="Cambria Math" panose="02040503050406030204" pitchFamily="18" charset="0"/>
                                    </a:rPr>
                                    <m:t>+</m:t>
                                  </m:r>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𝑗</m:t>
                                  </m:r>
                                  <m:r>
                                    <a:rPr lang="en-US" altLang="zh-TW" sz="1800" i="1">
                                      <a:latin typeface="Cambria Math" panose="02040503050406030204" pitchFamily="18" charset="0"/>
                                    </a:rPr>
                                    <m:t>+</m:t>
                                  </m:r>
                                  <m:r>
                                    <a:rPr lang="en-US" altLang="zh-TW" sz="1800" i="1">
                                      <a:latin typeface="Cambria Math" panose="02040503050406030204" pitchFamily="18" charset="0"/>
                                    </a:rPr>
                                    <m:t>𝑙</m:t>
                                  </m:r>
                                  <m:r>
                                    <a:rPr lang="en-US" altLang="zh-TW" sz="1800" i="1">
                                      <a:latin typeface="Cambria Math" panose="02040503050406030204" pitchFamily="18" charset="0"/>
                                    </a:rPr>
                                    <m:t>]</m:t>
                                  </m:r>
                                </m:e>
                              </m:nary>
                            </m:e>
                          </m:nary>
                        </m:num>
                        <m:den>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𝑁</m:t>
                                  </m:r>
                                </m:e>
                                <m:sup>
                                  <m:r>
                                    <a:rPr lang="en-US" altLang="zh-TW" sz="1800" i="1">
                                      <a:latin typeface="Cambria Math" panose="02040503050406030204" pitchFamily="18" charset="0"/>
                                    </a:rPr>
                                    <m:t>2</m:t>
                                  </m:r>
                                </m:sup>
                              </m:sSup>
                            </m:den>
                          </m:f>
                          <m:nary>
                            <m:naryPr>
                              <m:chr m:val="∑"/>
                              <m:ctrlPr>
                                <a:rPr lang="en-US" altLang="zh-TW" sz="1800" i="1">
                                  <a:latin typeface="Cambria Math" panose="02040503050406030204" pitchFamily="18" charset="0"/>
                                </a:rPr>
                              </m:ctrlPr>
                            </m:naryPr>
                            <m:sub>
                              <m:r>
                                <m:rPr>
                                  <m:brk m:alnAt="23"/>
                                </m:rPr>
                                <a:rPr lang="en-US" altLang="zh-TW" sz="1800" i="1">
                                  <a:latin typeface="Cambria Math" panose="02040503050406030204" pitchFamily="18" charset="0"/>
                                </a:rPr>
                                <m:t>𝑖</m:t>
                              </m:r>
                              <m:r>
                                <a:rPr lang="en-US" altLang="zh-TW" sz="1800" i="1">
                                  <a:latin typeface="Cambria Math" panose="02040503050406030204" pitchFamily="18" charset="0"/>
                                </a:rPr>
                                <m:t>=1</m:t>
                              </m:r>
                            </m:sub>
                            <m:sup>
                              <m:r>
                                <a:rPr lang="en-US" altLang="zh-TW" sz="1800" i="1">
                                  <a:latin typeface="Cambria Math" panose="02040503050406030204" pitchFamily="18" charset="0"/>
                                </a:rPr>
                                <m:t>𝑁</m:t>
                              </m:r>
                            </m:sup>
                            <m:e>
                              <m:nary>
                                <m:naryPr>
                                  <m:chr m:val="∑"/>
                                  <m:ctrlPr>
                                    <a:rPr lang="en-US" altLang="zh-TW" sz="1800" i="1">
                                      <a:latin typeface="Cambria Math" panose="02040503050406030204" pitchFamily="18" charset="0"/>
                                    </a:rPr>
                                  </m:ctrlPr>
                                </m:naryPr>
                                <m:sub>
                                  <m:r>
                                    <m:rPr>
                                      <m:brk m:alnAt="23"/>
                                    </m:rPr>
                                    <a:rPr lang="en-US" altLang="zh-TW" sz="1800" i="1">
                                      <a:latin typeface="Cambria Math" panose="02040503050406030204" pitchFamily="18" charset="0"/>
                                    </a:rPr>
                                    <m:t>𝑗</m:t>
                                  </m:r>
                                  <m:r>
                                    <a:rPr lang="en-US" altLang="zh-TW" sz="1800" i="1">
                                      <a:latin typeface="Cambria Math" panose="02040503050406030204" pitchFamily="18" charset="0"/>
                                    </a:rPr>
                                    <m:t>=1</m:t>
                                  </m:r>
                                </m:sub>
                                <m:sup>
                                  <m:r>
                                    <a:rPr lang="en-US" altLang="zh-TW" sz="1800" i="1">
                                      <a:latin typeface="Cambria Math" panose="02040503050406030204" pitchFamily="18" charset="0"/>
                                    </a:rPr>
                                    <m:t>𝑁</m:t>
                                  </m:r>
                                </m:sup>
                                <m:e>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𝑓</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r>
                                    <a:rPr lang="en-US" altLang="zh-TW" sz="1800" i="1">
                                      <a:latin typeface="Cambria Math" panose="02040503050406030204" pitchFamily="18" charset="0"/>
                                    </a:rPr>
                                    <m:t>𝑖</m:t>
                                  </m:r>
                                  <m:r>
                                    <a:rPr lang="en-US" altLang="zh-TW" sz="1800" i="1">
                                      <a:latin typeface="Cambria Math" panose="02040503050406030204" pitchFamily="18" charset="0"/>
                                    </a:rPr>
                                    <m:t>,</m:t>
                                  </m:r>
                                  <m:r>
                                    <a:rPr lang="en-US" altLang="zh-TW" sz="1800" i="1">
                                      <a:latin typeface="Cambria Math" panose="02040503050406030204" pitchFamily="18" charset="0"/>
                                    </a:rPr>
                                    <m:t>𝑗</m:t>
                                  </m:r>
                                  <m:r>
                                    <a:rPr lang="en-US" altLang="zh-TW" sz="1800" i="1">
                                      <a:latin typeface="Cambria Math" panose="02040503050406030204" pitchFamily="18" charset="0"/>
                                    </a:rPr>
                                    <m:t>]</m:t>
                                  </m:r>
                                </m:e>
                              </m:nary>
                            </m:e>
                          </m:nary>
                        </m:den>
                      </m:f>
                    </m:oMath>
                  </m:oMathPara>
                </a14:m>
                <a:endParaRPr lang="en-US" altLang="zh-TW" sz="1800" dirty="0"/>
              </a:p>
              <a:p>
                <a:pPr marL="0" indent="0">
                  <a:buNone/>
                </a:pPr>
                <a:endParaRPr lang="en-US" altLang="zh-TW" sz="7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1800" i="1">
                          <a:latin typeface="Cambria Math" panose="02040503050406030204" pitchFamily="18" charset="0"/>
                        </a:rPr>
                        <m:t>0</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𝑙</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𝑁</m:t>
                      </m:r>
                      <m:r>
                        <a:rPr lang="en-US" altLang="zh-TW" sz="1800" i="1">
                          <a:latin typeface="Cambria Math" panose="02040503050406030204" pitchFamily="18" charset="0"/>
                        </a:rPr>
                        <m:t>−1</m:t>
                      </m:r>
                    </m:oMath>
                  </m:oMathPara>
                </a14:m>
                <a:endParaRPr lang="en-US" altLang="zh-TW" sz="18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642" t="-2258" b="-23065"/>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E24F8E07-2A0F-4E76-9540-DAA7B9AFF1E6}"/>
              </a:ext>
            </a:extLst>
          </p:cNvPr>
          <p:cNvSpPr>
            <a:spLocks noGrp="1"/>
          </p:cNvSpPr>
          <p:nvPr>
            <p:ph type="sldNum" sz="quarter" idx="12"/>
          </p:nvPr>
        </p:nvSpPr>
        <p:spPr/>
        <p:txBody>
          <a:bodyPr/>
          <a:lstStyle/>
          <a:p>
            <a:fld id="{59E0E74B-BC82-44BF-A0FE-CEF171C425CC}" type="slidenum">
              <a:rPr lang="zh-TW" altLang="en-US" smtClean="0"/>
              <a:t>53</a:t>
            </a:fld>
            <a:endParaRPr lang="zh-TW" altLang="en-US"/>
          </a:p>
        </p:txBody>
      </p:sp>
    </p:spTree>
    <p:extLst>
      <p:ext uri="{BB962C8B-B14F-4D97-AF65-F5344CB8AC3E}">
        <p14:creationId xmlns:p14="http://schemas.microsoft.com/office/powerpoint/2010/main" val="1568447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群組 32"/>
          <p:cNvGrpSpPr/>
          <p:nvPr/>
        </p:nvGrpSpPr>
        <p:grpSpPr>
          <a:xfrm>
            <a:off x="1524000" y="193453"/>
            <a:ext cx="4572000" cy="881742"/>
            <a:chOff x="0" y="193453"/>
            <a:chExt cx="4572000" cy="881742"/>
          </a:xfrm>
        </p:grpSpPr>
        <p:pic>
          <p:nvPicPr>
            <p:cNvPr id="9" name="圖片 8"/>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0" y="492349"/>
              <a:ext cx="4572000" cy="582846"/>
            </a:xfrm>
            <a:prstGeom prst="rect">
              <a:avLst/>
            </a:prstGeom>
          </p:spPr>
        </p:pic>
        <p:sp>
          <p:nvSpPr>
            <p:cNvPr id="22" name="向右箭號 21"/>
            <p:cNvSpPr/>
            <p:nvPr/>
          </p:nvSpPr>
          <p:spPr>
            <a:xfrm rot="5400000">
              <a:off x="176269" y="145583"/>
              <a:ext cx="286439" cy="382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4" name="群組 33"/>
          <p:cNvGrpSpPr/>
          <p:nvPr/>
        </p:nvGrpSpPr>
        <p:grpSpPr>
          <a:xfrm>
            <a:off x="1524000" y="1372427"/>
            <a:ext cx="4572000" cy="881742"/>
            <a:chOff x="0" y="1374091"/>
            <a:chExt cx="4572000" cy="881742"/>
          </a:xfrm>
        </p:grpSpPr>
        <p:pic>
          <p:nvPicPr>
            <p:cNvPr id="10" name="圖片 9"/>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0" y="1374091"/>
              <a:ext cx="4572000" cy="582846"/>
            </a:xfrm>
            <a:prstGeom prst="rect">
              <a:avLst/>
            </a:prstGeom>
          </p:spPr>
        </p:pic>
        <p:sp>
          <p:nvSpPr>
            <p:cNvPr id="24" name="向右箭號 23"/>
            <p:cNvSpPr/>
            <p:nvPr/>
          </p:nvSpPr>
          <p:spPr>
            <a:xfrm rot="16200000">
              <a:off x="180072" y="1921524"/>
              <a:ext cx="286439" cy="382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mc:AlternateContent xmlns:mc="http://schemas.openxmlformats.org/markup-compatibility/2006" xmlns:a14="http://schemas.microsoft.com/office/drawing/2010/main">
        <mc:Choice Requires="a14">
          <p:sp>
            <p:nvSpPr>
              <p:cNvPr id="35" name="矩形 34"/>
              <p:cNvSpPr/>
              <p:nvPr/>
            </p:nvSpPr>
            <p:spPr>
              <a:xfrm>
                <a:off x="6291943" y="202357"/>
                <a:ext cx="4572000" cy="119218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𝑝</m:t>
                      </m:r>
                      <m:r>
                        <a:rPr lang="en-US" altLang="zh-TW" i="1">
                          <a:latin typeface="Cambria Math" panose="02040503050406030204" pitchFamily="18" charset="0"/>
                        </a:rPr>
                        <m:t>[</m:t>
                      </m:r>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d>
                                <m:dPr>
                                  <m:ctrlPr>
                                    <a:rPr lang="en-US" altLang="zh-TW" i="1">
                                      <a:latin typeface="Cambria Math" panose="02040503050406030204" pitchFamily="18" charset="0"/>
                                    </a:rPr>
                                  </m:ctrlPr>
                                </m:dPr>
                                <m:e>
                                  <m:r>
                                    <a:rPr lang="en-US" altLang="zh-TW" i="1">
                                      <a:latin typeface="Cambria Math" panose="02040503050406030204" pitchFamily="18" charset="0"/>
                                    </a:rPr>
                                    <m:t>𝑁</m:t>
                                  </m:r>
                                  <m:r>
                                    <a:rPr lang="en-US" altLang="zh-TW" i="1">
                                      <a:latin typeface="Cambria Math" panose="02040503050406030204" pitchFamily="18" charset="0"/>
                                    </a:rPr>
                                    <m:t>−</m:t>
                                  </m:r>
                                  <m:r>
                                    <a:rPr lang="en-US" altLang="zh-TW" i="1">
                                      <a:latin typeface="Cambria Math" panose="02040503050406030204" pitchFamily="18" charset="0"/>
                                    </a:rPr>
                                    <m:t>𝑘</m:t>
                                  </m:r>
                                </m:e>
                              </m:d>
                            </m:den>
                          </m:f>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𝑖</m:t>
                              </m:r>
                              <m:r>
                                <a:rPr lang="en-US" altLang="zh-TW" i="1">
                                  <a:latin typeface="Cambria Math" panose="02040503050406030204" pitchFamily="18" charset="0"/>
                                </a:rPr>
                                <m:t>=1</m:t>
                              </m:r>
                            </m:sub>
                            <m:sup>
                              <m:r>
                                <a:rPr lang="en-US" altLang="zh-TW" i="1">
                                  <a:latin typeface="Cambria Math" panose="02040503050406030204" pitchFamily="18" charset="0"/>
                                </a:rPr>
                                <m:t>(</m:t>
                              </m:r>
                              <m:r>
                                <a:rPr lang="en-US" altLang="zh-TW" i="1">
                                  <a:latin typeface="Cambria Math" panose="02040503050406030204" pitchFamily="18" charset="0"/>
                                </a:rPr>
                                <m:t>𝑁</m:t>
                              </m:r>
                              <m:r>
                                <a:rPr lang="en-US" altLang="zh-TW" i="1">
                                  <a:latin typeface="Cambria Math" panose="02040503050406030204" pitchFamily="18" charset="0"/>
                                </a:rPr>
                                <m:t>−</m:t>
                              </m:r>
                              <m:r>
                                <a:rPr lang="en-US" altLang="zh-TW" i="1">
                                  <a:latin typeface="Cambria Math" panose="02040503050406030204" pitchFamily="18" charset="0"/>
                                </a:rPr>
                                <m:t>𝑘</m:t>
                              </m:r>
                              <m:r>
                                <a:rPr lang="en-US" altLang="zh-TW" i="1">
                                  <a:latin typeface="Cambria Math" panose="02040503050406030204" pitchFamily="18" charset="0"/>
                                </a:rPr>
                                <m:t>)</m:t>
                              </m:r>
                            </m:sup>
                            <m:e>
                              <m:r>
                                <a:rPr lang="en-US" altLang="zh-TW" i="1">
                                  <a:latin typeface="Cambria Math" panose="02040503050406030204" pitchFamily="18" charset="0"/>
                                </a:rPr>
                                <m:t>𝑓</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𝑖</m:t>
                                  </m:r>
                                </m:e>
                              </m:d>
                              <m:r>
                                <a:rPr lang="en-US" altLang="zh-TW" i="1">
                                  <a:latin typeface="Cambria Math" panose="02040503050406030204" pitchFamily="18" charset="0"/>
                                </a:rPr>
                                <m:t>𝑓</m:t>
                              </m:r>
                              <m:r>
                                <a:rPr lang="en-US" altLang="zh-TW" i="1">
                                  <a:latin typeface="Cambria Math" panose="02040503050406030204" pitchFamily="18" charset="0"/>
                                </a:rPr>
                                <m:t>[</m:t>
                              </m:r>
                              <m:r>
                                <a:rPr lang="en-US" altLang="zh-TW" i="1">
                                  <a:latin typeface="Cambria Math" panose="02040503050406030204" pitchFamily="18" charset="0"/>
                                </a:rPr>
                                <m:t>𝑖</m:t>
                              </m:r>
                              <m:r>
                                <a:rPr lang="en-US" altLang="zh-TW" i="1">
                                  <a:latin typeface="Cambria Math" panose="02040503050406030204" pitchFamily="18" charset="0"/>
                                </a:rPr>
                                <m:t>+</m:t>
                              </m:r>
                              <m:r>
                                <a:rPr lang="en-US" altLang="zh-TW" i="1">
                                  <a:latin typeface="Cambria Math" panose="02040503050406030204" pitchFamily="18" charset="0"/>
                                </a:rPr>
                                <m:t>𝑘</m:t>
                              </m:r>
                              <m:r>
                                <a:rPr lang="en-US" altLang="zh-TW" i="1">
                                  <a:latin typeface="Cambria Math" panose="02040503050406030204" pitchFamily="18" charset="0"/>
                                </a:rPr>
                                <m:t>]</m:t>
                              </m:r>
                            </m:e>
                          </m:nary>
                        </m:num>
                        <m:den>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𝑁</m:t>
                              </m:r>
                            </m:den>
                          </m:f>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𝑖</m:t>
                              </m:r>
                              <m:r>
                                <a:rPr lang="en-US" altLang="zh-TW" i="1">
                                  <a:latin typeface="Cambria Math" panose="02040503050406030204" pitchFamily="18" charset="0"/>
                                </a:rPr>
                                <m:t>=1</m:t>
                              </m:r>
                            </m:sub>
                            <m:sup>
                              <m:r>
                                <a:rPr lang="en-US" altLang="zh-TW" i="1">
                                  <a:latin typeface="Cambria Math" panose="02040503050406030204" pitchFamily="18" charset="0"/>
                                </a:rPr>
                                <m:t>𝑁</m:t>
                              </m:r>
                            </m:sup>
                            <m:e>
                              <m:sSup>
                                <m:sSupPr>
                                  <m:ctrlPr>
                                    <a:rPr lang="en-US" altLang="zh-TW" i="1">
                                      <a:latin typeface="Cambria Math" panose="02040503050406030204" pitchFamily="18" charset="0"/>
                                    </a:rPr>
                                  </m:ctrlPr>
                                </m:sSupPr>
                                <m:e>
                                  <m:r>
                                    <a:rPr lang="en-US" altLang="zh-TW" i="1">
                                      <a:latin typeface="Cambria Math" panose="02040503050406030204" pitchFamily="18" charset="0"/>
                                    </a:rPr>
                                    <m:t>𝑓</m:t>
                                  </m:r>
                                </m:e>
                                <m:sup>
                                  <m:r>
                                    <a:rPr lang="en-US" altLang="zh-TW" i="1">
                                      <a:latin typeface="Cambria Math" panose="02040503050406030204" pitchFamily="18" charset="0"/>
                                    </a:rPr>
                                    <m:t>2</m:t>
                                  </m:r>
                                </m:sup>
                              </m:sSup>
                              <m:r>
                                <a:rPr lang="en-US" altLang="zh-TW" i="1">
                                  <a:latin typeface="Cambria Math" panose="02040503050406030204" pitchFamily="18" charset="0"/>
                                </a:rPr>
                                <m:t>[</m:t>
                              </m:r>
                              <m:r>
                                <a:rPr lang="en-US" altLang="zh-TW" i="1">
                                  <a:latin typeface="Cambria Math" panose="02040503050406030204" pitchFamily="18" charset="0"/>
                                </a:rPr>
                                <m:t>𝑖</m:t>
                              </m:r>
                              <m:r>
                                <a:rPr lang="en-US" altLang="zh-TW" i="1">
                                  <a:latin typeface="Cambria Math" panose="02040503050406030204" pitchFamily="18" charset="0"/>
                                </a:rPr>
                                <m:t>]</m:t>
                              </m:r>
                            </m:e>
                          </m:nary>
                        </m:den>
                      </m:f>
                    </m:oMath>
                  </m:oMathPara>
                </a14:m>
                <a:endParaRPr lang="en-US" altLang="zh-TW" i="1" dirty="0">
                  <a:latin typeface="Cambria Math" panose="02040503050406030204" pitchFamily="18" charset="0"/>
                </a:endParaRPr>
              </a:p>
              <a:p>
                <a:endParaRPr lang="en-US" altLang="zh-TW" sz="700" dirty="0"/>
              </a:p>
            </p:txBody>
          </p:sp>
        </mc:Choice>
        <mc:Fallback xmlns="">
          <p:sp>
            <p:nvSpPr>
              <p:cNvPr id="35" name="矩形 34"/>
              <p:cNvSpPr>
                <a:spLocks noRot="1" noChangeAspect="1" noMove="1" noResize="1" noEditPoints="1" noAdjustHandles="1" noChangeArrowheads="1" noChangeShapeType="1" noTextEdit="1"/>
              </p:cNvSpPr>
              <p:nvPr/>
            </p:nvSpPr>
            <p:spPr>
              <a:xfrm>
                <a:off x="6291943" y="202357"/>
                <a:ext cx="4572000" cy="1192186"/>
              </a:xfrm>
              <a:prstGeom prst="rect">
                <a:avLst/>
              </a:prstGeom>
              <a:blipFill>
                <a:blip r:embed="rId4"/>
                <a:stretch>
                  <a:fillRect/>
                </a:stretch>
              </a:blipFill>
            </p:spPr>
            <p:txBody>
              <a:bodyPr/>
              <a:lstStyle/>
              <a:p>
                <a:r>
                  <a:rPr lang="zh-TW" altLang="en-US">
                    <a:noFill/>
                  </a:rPr>
                  <a:t> </a:t>
                </a:r>
              </a:p>
            </p:txBody>
          </p:sp>
        </mc:Fallback>
      </mc:AlternateContent>
      <p:pic>
        <p:nvPicPr>
          <p:cNvPr id="36" name="圖片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2783942"/>
            <a:ext cx="9144000" cy="4074059"/>
          </a:xfrm>
          <a:prstGeom prst="rect">
            <a:avLst/>
          </a:prstGeom>
        </p:spPr>
      </p:pic>
      <p:pic>
        <p:nvPicPr>
          <p:cNvPr id="37" name="圖片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783942"/>
            <a:ext cx="9144000" cy="4074059"/>
          </a:xfrm>
          <a:prstGeom prst="rect">
            <a:avLst/>
          </a:prstGeom>
        </p:spPr>
      </p:pic>
      <p:pic>
        <p:nvPicPr>
          <p:cNvPr id="38" name="圖片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2783941"/>
            <a:ext cx="9144000" cy="4074059"/>
          </a:xfrm>
          <a:prstGeom prst="rect">
            <a:avLst/>
          </a:prstGeom>
        </p:spPr>
      </p:pic>
      <p:pic>
        <p:nvPicPr>
          <p:cNvPr id="39" name="圖片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0" y="2783940"/>
            <a:ext cx="9144000" cy="4074059"/>
          </a:xfrm>
          <a:prstGeom prst="rect">
            <a:avLst/>
          </a:prstGeom>
        </p:spPr>
      </p:pic>
      <p:pic>
        <p:nvPicPr>
          <p:cNvPr id="40" name="圖片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0" y="2783942"/>
            <a:ext cx="9144000" cy="4074059"/>
          </a:xfrm>
          <a:prstGeom prst="rect">
            <a:avLst/>
          </a:prstGeom>
        </p:spPr>
      </p:pic>
      <mc:AlternateContent xmlns:mc="http://schemas.openxmlformats.org/markup-compatibility/2006" xmlns:a14="http://schemas.microsoft.com/office/drawing/2010/main">
        <mc:Choice Requires="a14">
          <p:sp>
            <p:nvSpPr>
              <p:cNvPr id="41" name="文字方塊 40"/>
              <p:cNvSpPr txBox="1"/>
              <p:nvPr/>
            </p:nvSpPr>
            <p:spPr>
              <a:xfrm>
                <a:off x="2176095" y="2348509"/>
                <a:ext cx="1053173" cy="1202060"/>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=0</m:t>
                    </m:r>
                  </m:oMath>
                </a14:m>
                <a:endParaRPr lang="en-US" altLang="zh-TW"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8</m:t>
                              </m:r>
                            </m:den>
                          </m:f>
                          <m:r>
                            <a:rPr lang="en-US" altLang="zh-TW" i="1">
                              <a:latin typeface="Cambria Math" panose="02040503050406030204" pitchFamily="18" charset="0"/>
                              <a:ea typeface="Cambria Math" panose="02040503050406030204" pitchFamily="18" charset="0"/>
                            </a:rPr>
                            <m:t>×4</m:t>
                          </m:r>
                        </m:num>
                        <m:den>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8</m:t>
                              </m:r>
                            </m:den>
                          </m:f>
                          <m:r>
                            <a:rPr lang="en-US" altLang="zh-TW" i="1">
                              <a:latin typeface="Cambria Math" panose="02040503050406030204" pitchFamily="18" charset="0"/>
                              <a:ea typeface="Cambria Math" panose="02040503050406030204" pitchFamily="18" charset="0"/>
                            </a:rPr>
                            <m:t>×4</m:t>
                          </m:r>
                        </m:den>
                      </m:f>
                      <m:r>
                        <a:rPr lang="en-US" altLang="zh-TW" i="1">
                          <a:latin typeface="Cambria Math" panose="02040503050406030204" pitchFamily="18" charset="0"/>
                        </a:rPr>
                        <m:t>=1</m:t>
                      </m:r>
                    </m:oMath>
                  </m:oMathPara>
                </a14:m>
                <a:endParaRPr lang="zh-TW" altLang="en-US" dirty="0"/>
              </a:p>
            </p:txBody>
          </p:sp>
        </mc:Choice>
        <mc:Fallback xmlns="">
          <p:sp>
            <p:nvSpPr>
              <p:cNvPr id="41" name="文字方塊 40"/>
              <p:cNvSpPr txBox="1">
                <a:spLocks noRot="1" noChangeAspect="1" noMove="1" noResize="1" noEditPoints="1" noAdjustHandles="1" noChangeArrowheads="1" noChangeShapeType="1" noTextEdit="1"/>
              </p:cNvSpPr>
              <p:nvPr/>
            </p:nvSpPr>
            <p:spPr>
              <a:xfrm>
                <a:off x="2176095" y="2348509"/>
                <a:ext cx="1053173" cy="1202060"/>
              </a:xfrm>
              <a:prstGeom prst="rect">
                <a:avLst/>
              </a:prstGeom>
              <a:blipFill>
                <a:blip r:embed="rId10"/>
                <a:stretch>
                  <a:fillRect l="-289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文字方塊 41"/>
              <p:cNvSpPr txBox="1"/>
              <p:nvPr/>
            </p:nvSpPr>
            <p:spPr>
              <a:xfrm>
                <a:off x="3123152" y="3401193"/>
                <a:ext cx="1121269" cy="1201098"/>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=1</m:t>
                    </m:r>
                  </m:oMath>
                </a14:m>
                <a:endParaRPr lang="en-US" altLang="zh-TW"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7</m:t>
                              </m:r>
                            </m:den>
                          </m:f>
                          <m:r>
                            <a:rPr lang="en-US" altLang="zh-TW" i="1">
                              <a:latin typeface="Cambria Math" panose="02040503050406030204" pitchFamily="18" charset="0"/>
                              <a:ea typeface="Cambria Math" panose="02040503050406030204" pitchFamily="18" charset="0"/>
                            </a:rPr>
                            <m:t>×2</m:t>
                          </m:r>
                        </m:num>
                        <m:den>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8</m:t>
                              </m:r>
                            </m:den>
                          </m:f>
                          <m:r>
                            <a:rPr lang="en-US" altLang="zh-TW" i="1">
                              <a:latin typeface="Cambria Math" panose="02040503050406030204" pitchFamily="18" charset="0"/>
                              <a:ea typeface="Cambria Math" panose="02040503050406030204" pitchFamily="18" charset="0"/>
                            </a:rPr>
                            <m:t>×4</m:t>
                          </m:r>
                        </m:den>
                      </m:f>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4</m:t>
                          </m:r>
                        </m:num>
                        <m:den>
                          <m:r>
                            <a:rPr lang="en-US" altLang="zh-TW" i="1">
                              <a:latin typeface="Cambria Math" panose="02040503050406030204" pitchFamily="18" charset="0"/>
                            </a:rPr>
                            <m:t>7</m:t>
                          </m:r>
                        </m:den>
                      </m:f>
                    </m:oMath>
                  </m:oMathPara>
                </a14:m>
                <a:endParaRPr lang="zh-TW" altLang="en-US" dirty="0"/>
              </a:p>
            </p:txBody>
          </p:sp>
        </mc:Choice>
        <mc:Fallback xmlns="">
          <p:sp>
            <p:nvSpPr>
              <p:cNvPr id="42" name="文字方塊 41"/>
              <p:cNvSpPr txBox="1">
                <a:spLocks noRot="1" noChangeAspect="1" noMove="1" noResize="1" noEditPoints="1" noAdjustHandles="1" noChangeArrowheads="1" noChangeShapeType="1" noTextEdit="1"/>
              </p:cNvSpPr>
              <p:nvPr/>
            </p:nvSpPr>
            <p:spPr>
              <a:xfrm>
                <a:off x="3123152" y="3401193"/>
                <a:ext cx="1121269" cy="1201098"/>
              </a:xfrm>
              <a:prstGeom prst="rect">
                <a:avLst/>
              </a:prstGeom>
              <a:blipFill>
                <a:blip r:embed="rId11"/>
                <a:stretch>
                  <a:fillRect l="-271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3" name="文字方塊 42"/>
              <p:cNvSpPr txBox="1"/>
              <p:nvPr/>
            </p:nvSpPr>
            <p:spPr>
              <a:xfrm>
                <a:off x="2480895" y="5129595"/>
                <a:ext cx="1137299" cy="1220270"/>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=2</m:t>
                    </m:r>
                  </m:oMath>
                </a14:m>
                <a:endParaRPr lang="en-US" altLang="zh-TW"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6</m:t>
                              </m:r>
                            </m:den>
                          </m:f>
                          <m:r>
                            <a:rPr lang="en-US" altLang="zh-TW" i="1">
                              <a:latin typeface="Cambria Math" panose="02040503050406030204" pitchFamily="18" charset="0"/>
                              <a:ea typeface="Cambria Math" panose="02040503050406030204" pitchFamily="18" charset="0"/>
                            </a:rPr>
                            <m:t>×0</m:t>
                          </m:r>
                        </m:num>
                        <m:den>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8</m:t>
                              </m:r>
                            </m:den>
                          </m:f>
                          <m:r>
                            <a:rPr lang="en-US" altLang="zh-TW" i="1">
                              <a:latin typeface="Cambria Math" panose="02040503050406030204" pitchFamily="18" charset="0"/>
                              <a:ea typeface="Cambria Math" panose="02040503050406030204" pitchFamily="18" charset="0"/>
                            </a:rPr>
                            <m:t>×4</m:t>
                          </m:r>
                        </m:den>
                      </m:f>
                      <m:r>
                        <a:rPr lang="en-US" altLang="zh-TW" i="1">
                          <a:latin typeface="Cambria Math" panose="02040503050406030204" pitchFamily="18" charset="0"/>
                        </a:rPr>
                        <m:t>=0</m:t>
                      </m:r>
                    </m:oMath>
                  </m:oMathPara>
                </a14:m>
                <a:endParaRPr lang="zh-TW" altLang="en-US" dirty="0"/>
              </a:p>
            </p:txBody>
          </p:sp>
        </mc:Choice>
        <mc:Fallback xmlns="">
          <p:sp>
            <p:nvSpPr>
              <p:cNvPr id="43" name="文字方塊 42"/>
              <p:cNvSpPr txBox="1">
                <a:spLocks noRot="1" noChangeAspect="1" noMove="1" noResize="1" noEditPoints="1" noAdjustHandles="1" noChangeArrowheads="1" noChangeShapeType="1" noTextEdit="1"/>
              </p:cNvSpPr>
              <p:nvPr/>
            </p:nvSpPr>
            <p:spPr>
              <a:xfrm>
                <a:off x="2480895" y="5129595"/>
                <a:ext cx="1137299" cy="1220270"/>
              </a:xfrm>
              <a:prstGeom prst="rect">
                <a:avLst/>
              </a:prstGeom>
              <a:blipFill>
                <a:blip r:embed="rId12"/>
                <a:stretch>
                  <a:fillRect l="-267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4" name="文字方塊 43"/>
              <p:cNvSpPr txBox="1"/>
              <p:nvPr/>
            </p:nvSpPr>
            <p:spPr>
              <a:xfrm>
                <a:off x="5190023" y="4911881"/>
                <a:ext cx="1137299" cy="1220270"/>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=3</m:t>
                    </m:r>
                  </m:oMath>
                </a14:m>
                <a:endParaRPr lang="en-US" altLang="zh-TW"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5</m:t>
                              </m:r>
                            </m:den>
                          </m:f>
                          <m:r>
                            <a:rPr lang="en-US" altLang="zh-TW" i="1">
                              <a:latin typeface="Cambria Math" panose="02040503050406030204" pitchFamily="18" charset="0"/>
                              <a:ea typeface="Cambria Math" panose="02040503050406030204" pitchFamily="18" charset="0"/>
                            </a:rPr>
                            <m:t>×1</m:t>
                          </m:r>
                        </m:num>
                        <m:den>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8</m:t>
                              </m:r>
                            </m:den>
                          </m:f>
                          <m:r>
                            <a:rPr lang="en-US" altLang="zh-TW" i="1">
                              <a:latin typeface="Cambria Math" panose="02040503050406030204" pitchFamily="18" charset="0"/>
                              <a:ea typeface="Cambria Math" panose="02040503050406030204" pitchFamily="18" charset="0"/>
                            </a:rPr>
                            <m:t>×4</m:t>
                          </m:r>
                        </m:den>
                      </m:f>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2</m:t>
                          </m:r>
                        </m:num>
                        <m:den>
                          <m:r>
                            <a:rPr lang="en-US" altLang="zh-TW" i="1">
                              <a:latin typeface="Cambria Math" panose="02040503050406030204" pitchFamily="18" charset="0"/>
                            </a:rPr>
                            <m:t>5</m:t>
                          </m:r>
                        </m:den>
                      </m:f>
                    </m:oMath>
                  </m:oMathPara>
                </a14:m>
                <a:endParaRPr lang="zh-TW" altLang="en-US" dirty="0"/>
              </a:p>
            </p:txBody>
          </p:sp>
        </mc:Choice>
        <mc:Fallback xmlns="">
          <p:sp>
            <p:nvSpPr>
              <p:cNvPr id="44" name="文字方塊 43"/>
              <p:cNvSpPr txBox="1">
                <a:spLocks noRot="1" noChangeAspect="1" noMove="1" noResize="1" noEditPoints="1" noAdjustHandles="1" noChangeArrowheads="1" noChangeShapeType="1" noTextEdit="1"/>
              </p:cNvSpPr>
              <p:nvPr/>
            </p:nvSpPr>
            <p:spPr>
              <a:xfrm>
                <a:off x="5190023" y="4911881"/>
                <a:ext cx="1137299" cy="1220270"/>
              </a:xfrm>
              <a:prstGeom prst="rect">
                <a:avLst/>
              </a:prstGeom>
              <a:blipFill>
                <a:blip r:embed="rId13"/>
                <a:stretch>
                  <a:fillRect l="-267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5" name="文字方塊 44"/>
              <p:cNvSpPr txBox="1"/>
              <p:nvPr/>
            </p:nvSpPr>
            <p:spPr>
              <a:xfrm>
                <a:off x="4719848" y="2781473"/>
                <a:ext cx="1149354" cy="1200265"/>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=4</m:t>
                    </m:r>
                  </m:oMath>
                </a14:m>
                <a:endParaRPr lang="en-US" altLang="zh-TW"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4</m:t>
                              </m:r>
                            </m:den>
                          </m:f>
                          <m:r>
                            <a:rPr lang="en-US" altLang="zh-TW" i="1">
                              <a:latin typeface="Cambria Math" panose="02040503050406030204" pitchFamily="18" charset="0"/>
                              <a:ea typeface="Cambria Math" panose="02040503050406030204" pitchFamily="18" charset="0"/>
                            </a:rPr>
                            <m:t>×2</m:t>
                          </m:r>
                        </m:num>
                        <m:den>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8</m:t>
                              </m:r>
                            </m:den>
                          </m:f>
                          <m:r>
                            <a:rPr lang="en-US" altLang="zh-TW" i="1">
                              <a:latin typeface="Cambria Math" panose="02040503050406030204" pitchFamily="18" charset="0"/>
                              <a:ea typeface="Cambria Math" panose="02040503050406030204" pitchFamily="18" charset="0"/>
                            </a:rPr>
                            <m:t>×4</m:t>
                          </m:r>
                        </m:den>
                      </m:f>
                      <m:r>
                        <a:rPr lang="en-US" altLang="zh-TW" i="1">
                          <a:latin typeface="Cambria Math" panose="02040503050406030204" pitchFamily="18" charset="0"/>
                        </a:rPr>
                        <m:t>=1</m:t>
                      </m:r>
                    </m:oMath>
                  </m:oMathPara>
                </a14:m>
                <a:endParaRPr lang="zh-TW" altLang="en-US" dirty="0"/>
              </a:p>
            </p:txBody>
          </p:sp>
        </mc:Choice>
        <mc:Fallback xmlns="">
          <p:sp>
            <p:nvSpPr>
              <p:cNvPr id="45" name="文字方塊 44"/>
              <p:cNvSpPr txBox="1">
                <a:spLocks noRot="1" noChangeAspect="1" noMove="1" noResize="1" noEditPoints="1" noAdjustHandles="1" noChangeArrowheads="1" noChangeShapeType="1" noTextEdit="1"/>
              </p:cNvSpPr>
              <p:nvPr/>
            </p:nvSpPr>
            <p:spPr>
              <a:xfrm>
                <a:off x="4719848" y="2781473"/>
                <a:ext cx="1149354" cy="1200265"/>
              </a:xfrm>
              <a:prstGeom prst="rect">
                <a:avLst/>
              </a:prstGeom>
              <a:blipFill>
                <a:blip r:embed="rId14"/>
                <a:stretch>
                  <a:fillRect l="-264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6" name="文字方塊 45"/>
              <p:cNvSpPr txBox="1"/>
              <p:nvPr/>
            </p:nvSpPr>
            <p:spPr>
              <a:xfrm>
                <a:off x="7234449" y="3303987"/>
                <a:ext cx="1121269" cy="1202060"/>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=5</m:t>
                    </m:r>
                  </m:oMath>
                </a14:m>
                <a:endParaRPr lang="en-US" altLang="zh-TW"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3</m:t>
                              </m:r>
                            </m:den>
                          </m:f>
                          <m:r>
                            <a:rPr lang="en-US" altLang="zh-TW" i="1">
                              <a:latin typeface="Cambria Math" panose="02040503050406030204" pitchFamily="18" charset="0"/>
                              <a:ea typeface="Cambria Math" panose="02040503050406030204" pitchFamily="18" charset="0"/>
                            </a:rPr>
                            <m:t>×1</m:t>
                          </m:r>
                        </m:num>
                        <m:den>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8</m:t>
                              </m:r>
                            </m:den>
                          </m:f>
                          <m:r>
                            <a:rPr lang="en-US" altLang="zh-TW" i="1">
                              <a:latin typeface="Cambria Math" panose="02040503050406030204" pitchFamily="18" charset="0"/>
                              <a:ea typeface="Cambria Math" panose="02040503050406030204" pitchFamily="18" charset="0"/>
                            </a:rPr>
                            <m:t>×4</m:t>
                          </m:r>
                        </m:den>
                      </m:f>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2</m:t>
                          </m:r>
                        </m:num>
                        <m:den>
                          <m:r>
                            <a:rPr lang="en-US" altLang="zh-TW" i="1">
                              <a:latin typeface="Cambria Math" panose="02040503050406030204" pitchFamily="18" charset="0"/>
                            </a:rPr>
                            <m:t>3</m:t>
                          </m:r>
                        </m:den>
                      </m:f>
                    </m:oMath>
                  </m:oMathPara>
                </a14:m>
                <a:endParaRPr lang="zh-TW" altLang="en-US" dirty="0"/>
              </a:p>
            </p:txBody>
          </p:sp>
        </mc:Choice>
        <mc:Fallback xmlns="">
          <p:sp>
            <p:nvSpPr>
              <p:cNvPr id="46" name="文字方塊 45"/>
              <p:cNvSpPr txBox="1">
                <a:spLocks noRot="1" noChangeAspect="1" noMove="1" noResize="1" noEditPoints="1" noAdjustHandles="1" noChangeArrowheads="1" noChangeShapeType="1" noTextEdit="1"/>
              </p:cNvSpPr>
              <p:nvPr/>
            </p:nvSpPr>
            <p:spPr>
              <a:xfrm>
                <a:off x="7234449" y="3303987"/>
                <a:ext cx="1121269" cy="1202060"/>
              </a:xfrm>
              <a:prstGeom prst="rect">
                <a:avLst/>
              </a:prstGeom>
              <a:blipFill>
                <a:blip r:embed="rId15"/>
                <a:stretch>
                  <a:fillRect l="-2717"/>
                </a:stretch>
              </a:blipFill>
            </p:spPr>
            <p:txBody>
              <a:bodyPr/>
              <a:lstStyle/>
              <a:p>
                <a:r>
                  <a:rPr lang="zh-TW" altLang="en-US">
                    <a:noFill/>
                  </a:rPr>
                  <a:t> </a:t>
                </a:r>
              </a:p>
            </p:txBody>
          </p:sp>
        </mc:Fallback>
      </mc:AlternateContent>
      <p:sp>
        <p:nvSpPr>
          <p:cNvPr id="3" name="投影片編號版面配置區 2">
            <a:extLst>
              <a:ext uri="{FF2B5EF4-FFF2-40B4-BE49-F238E27FC236}">
                <a16:creationId xmlns:a16="http://schemas.microsoft.com/office/drawing/2014/main" id="{F0141B8C-82F1-4A36-BDA4-A844BC215F78}"/>
              </a:ext>
            </a:extLst>
          </p:cNvPr>
          <p:cNvSpPr>
            <a:spLocks noGrp="1"/>
          </p:cNvSpPr>
          <p:nvPr>
            <p:ph type="sldNum" sz="quarter" idx="12"/>
          </p:nvPr>
        </p:nvSpPr>
        <p:spPr/>
        <p:txBody>
          <a:bodyPr/>
          <a:lstStyle/>
          <a:p>
            <a:fld id="{59E0E74B-BC82-44BF-A0FE-CEF171C425CC}" type="slidenum">
              <a:rPr lang="zh-TW" altLang="en-US" smtClean="0"/>
              <a:t>54</a:t>
            </a:fld>
            <a:endParaRPr lang="zh-TW" altLang="en-US"/>
          </a:p>
        </p:txBody>
      </p:sp>
    </p:spTree>
    <p:extLst>
      <p:ext uri="{BB962C8B-B14F-4D97-AF65-F5344CB8AC3E}">
        <p14:creationId xmlns:p14="http://schemas.microsoft.com/office/powerpoint/2010/main" val="154478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fill="hold" nodeType="clickEffect">
                                  <p:stCondLst>
                                    <p:cond delay="0"/>
                                  </p:stCondLst>
                                  <p:childTnLst>
                                    <p:animMotion origin="layout" path="M 5.55112E-17 -1.85185E-6 L 0.06198 -1.85185E-6 " pathEditMode="relative" rAng="0" ptsTypes="AA">
                                      <p:cBhvr>
                                        <p:cTn id="23" dur="1000" fill="hold"/>
                                        <p:tgtEl>
                                          <p:spTgt spid="34"/>
                                        </p:tgtEl>
                                        <p:attrNameLst>
                                          <p:attrName>ppt_x</p:attrName>
                                          <p:attrName>ppt_y</p:attrName>
                                        </p:attrNameLst>
                                      </p:cBhvr>
                                      <p:rCtr x="3099" y="0"/>
                                    </p:animMotion>
                                  </p:childTnLst>
                                </p:cTn>
                              </p:par>
                              <p:par>
                                <p:cTn id="24" presetID="10"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xit" presetSubtype="0" fill="hold" nodeType="withEffect">
                                  <p:stCondLst>
                                    <p:cond delay="0"/>
                                  </p:stCondLst>
                                  <p:childTnLst>
                                    <p:animEffect transition="out" filter="fade">
                                      <p:cBhvr>
                                        <p:cTn id="28" dur="500"/>
                                        <p:tgtEl>
                                          <p:spTgt spid="36"/>
                                        </p:tgtEl>
                                      </p:cBhvr>
                                    </p:animEffect>
                                    <p:set>
                                      <p:cBhvr>
                                        <p:cTn id="29" dur="1" fill="hold">
                                          <p:stCondLst>
                                            <p:cond delay="499"/>
                                          </p:stCondLst>
                                        </p:cTn>
                                        <p:tgtEl>
                                          <p:spTgt spid="3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41"/>
                                        </p:tgtEl>
                                      </p:cBhvr>
                                    </p:animEffect>
                                    <p:set>
                                      <p:cBhvr>
                                        <p:cTn id="32" dur="1" fill="hold">
                                          <p:stCondLst>
                                            <p:cond delay="499"/>
                                          </p:stCondLst>
                                        </p:cTn>
                                        <p:tgtEl>
                                          <p:spTgt spid="41"/>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63" presetClass="path" presetSubtype="0" fill="hold" nodeType="clickEffect">
                                  <p:stCondLst>
                                    <p:cond delay="0"/>
                                  </p:stCondLst>
                                  <p:childTnLst>
                                    <p:animMotion origin="layout" path="M 0.06198 -1.85185E-6 L 0.125 -1.85185E-6 " pathEditMode="relative" rAng="0" ptsTypes="AA">
                                      <p:cBhvr>
                                        <p:cTn id="39" dur="1000" fill="hold"/>
                                        <p:tgtEl>
                                          <p:spTgt spid="34"/>
                                        </p:tgtEl>
                                        <p:attrNameLst>
                                          <p:attrName>ppt_x</p:attrName>
                                          <p:attrName>ppt_y</p:attrName>
                                        </p:attrNameLst>
                                      </p:cBhvr>
                                      <p:rCtr x="3151" y="0"/>
                                    </p:animMotion>
                                  </p:childTnLst>
                                </p:cTn>
                              </p:par>
                              <p:par>
                                <p:cTn id="40" presetID="10" presetClass="exit" presetSubtype="0" fill="hold" nodeType="withEffect">
                                  <p:stCondLst>
                                    <p:cond delay="0"/>
                                  </p:stCondLst>
                                  <p:childTnLst>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42"/>
                                        </p:tgtEl>
                                      </p:cBhvr>
                                    </p:animEffect>
                                    <p:set>
                                      <p:cBhvr>
                                        <p:cTn id="45" dur="1" fill="hold">
                                          <p:stCondLst>
                                            <p:cond delay="499"/>
                                          </p:stCondLst>
                                        </p:cTn>
                                        <p:tgtEl>
                                          <p:spTgt spid="42"/>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par>
                                <p:cTn id="49" presetID="10"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63" presetClass="path" presetSubtype="0" fill="hold" nodeType="clickEffect">
                                  <p:stCondLst>
                                    <p:cond delay="0"/>
                                  </p:stCondLst>
                                  <p:childTnLst>
                                    <p:animMotion origin="layout" path="M 0.125 -1.85185E-6 L 0.25 2.59259E-6 " pathEditMode="relative" rAng="0" ptsTypes="AA">
                                      <p:cBhvr>
                                        <p:cTn id="55" dur="2000" fill="hold"/>
                                        <p:tgtEl>
                                          <p:spTgt spid="34"/>
                                        </p:tgtEl>
                                        <p:attrNameLst>
                                          <p:attrName>ppt_x</p:attrName>
                                          <p:attrName>ppt_y</p:attrName>
                                        </p:attrNameLst>
                                      </p:cBhvr>
                                      <p:rCtr x="5482" y="278"/>
                                    </p:animMotion>
                                  </p:childTnLst>
                                </p:cTn>
                              </p:par>
                              <p:par>
                                <p:cTn id="56" presetID="10" presetClass="exit" presetSubtype="0" fill="hold" nodeType="withEffect">
                                  <p:stCondLst>
                                    <p:cond delay="0"/>
                                  </p:stCondLst>
                                  <p:childTnLst>
                                    <p:animEffect transition="out" filter="fade">
                                      <p:cBhvr>
                                        <p:cTn id="57" dur="500"/>
                                        <p:tgtEl>
                                          <p:spTgt spid="38"/>
                                        </p:tgtEl>
                                      </p:cBhvr>
                                    </p:animEffect>
                                    <p:set>
                                      <p:cBhvr>
                                        <p:cTn id="58" dur="1" fill="hold">
                                          <p:stCondLst>
                                            <p:cond delay="499"/>
                                          </p:stCondLst>
                                        </p:cTn>
                                        <p:tgtEl>
                                          <p:spTgt spid="3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43"/>
                                        </p:tgtEl>
                                      </p:cBhvr>
                                    </p:animEffect>
                                    <p:set>
                                      <p:cBhvr>
                                        <p:cTn id="61" dur="1" fill="hold">
                                          <p:stCondLst>
                                            <p:cond delay="499"/>
                                          </p:stCondLst>
                                        </p:cTn>
                                        <p:tgtEl>
                                          <p:spTgt spid="43"/>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childTnLst>
                                </p:cTn>
                              </p:par>
                              <p:par>
                                <p:cTn id="68" presetID="10" presetClass="entr" presetSubtype="0" fill="hold"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63" presetClass="path" presetSubtype="0" fill="hold" nodeType="clickEffect">
                                  <p:stCondLst>
                                    <p:cond delay="0"/>
                                  </p:stCondLst>
                                  <p:childTnLst>
                                    <p:animMotion origin="layout" path="M 0.25 -1.85185E-6 L 0.5 -1.85185E-6 " pathEditMode="relative" rAng="0" ptsTypes="AA">
                                      <p:cBhvr>
                                        <p:cTn id="74" dur="4000" fill="hold"/>
                                        <p:tgtEl>
                                          <p:spTgt spid="34"/>
                                        </p:tgtEl>
                                        <p:attrNameLst>
                                          <p:attrName>ppt_x</p:attrName>
                                          <p:attrName>ppt_y</p:attrName>
                                        </p:attrNameLst>
                                      </p:cBhvr>
                                      <p:rCtr x="12500" y="0"/>
                                    </p:animMotion>
                                  </p:childTnLst>
                                </p:cTn>
                              </p:par>
                              <p:par>
                                <p:cTn id="75" presetID="10" presetClass="exit" presetSubtype="0" fill="hold" nodeType="withEffect">
                                  <p:stCondLst>
                                    <p:cond delay="0"/>
                                  </p:stCondLst>
                                  <p:childTnLst>
                                    <p:animEffect transition="out" filter="fade">
                                      <p:cBhvr>
                                        <p:cTn id="76" dur="500"/>
                                        <p:tgtEl>
                                          <p:spTgt spid="39"/>
                                        </p:tgtEl>
                                      </p:cBhvr>
                                    </p:animEffect>
                                    <p:set>
                                      <p:cBhvr>
                                        <p:cTn id="77" dur="1" fill="hold">
                                          <p:stCondLst>
                                            <p:cond delay="499"/>
                                          </p:stCondLst>
                                        </p:cTn>
                                        <p:tgtEl>
                                          <p:spTgt spid="39"/>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500"/>
                                        <p:tgtEl>
                                          <p:spTgt spid="40"/>
                                        </p:tgtEl>
                                      </p:cBhvr>
                                    </p:animEffect>
                                  </p:childTnLst>
                                </p:cTn>
                              </p:par>
                              <p:par>
                                <p:cTn id="81" presetID="10" presetClass="exit" presetSubtype="0" fill="hold" grpId="1" nodeType="withEffect">
                                  <p:stCondLst>
                                    <p:cond delay="0"/>
                                  </p:stCondLst>
                                  <p:childTnLst>
                                    <p:animEffect transition="out" filter="fade">
                                      <p:cBhvr>
                                        <p:cTn id="82" dur="500"/>
                                        <p:tgtEl>
                                          <p:spTgt spid="44"/>
                                        </p:tgtEl>
                                      </p:cBhvr>
                                    </p:animEffect>
                                    <p:set>
                                      <p:cBhvr>
                                        <p:cTn id="83" dur="1" fill="hold">
                                          <p:stCondLst>
                                            <p:cond delay="499"/>
                                          </p:stCondLst>
                                        </p:cTn>
                                        <p:tgtEl>
                                          <p:spTgt spid="4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45"/>
                                        </p:tgtEl>
                                      </p:cBhvr>
                                    </p:animEffect>
                                    <p:set>
                                      <p:cBhvr>
                                        <p:cTn id="86" dur="1" fill="hold">
                                          <p:stCondLst>
                                            <p:cond delay="499"/>
                                          </p:stCondLst>
                                        </p:cTn>
                                        <p:tgtEl>
                                          <p:spTgt spid="45"/>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fade">
                                      <p:cBhvr>
                                        <p:cTn id="89" dur="500"/>
                                        <p:tgtEl>
                                          <p:spTgt spid="4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33"/>
                                        </p:tgtEl>
                                      </p:cBhvr>
                                    </p:animEffect>
                                    <p:set>
                                      <p:cBhvr>
                                        <p:cTn id="94" dur="1" fill="hold">
                                          <p:stCondLst>
                                            <p:cond delay="499"/>
                                          </p:stCondLst>
                                        </p:cTn>
                                        <p:tgtEl>
                                          <p:spTgt spid="33"/>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34"/>
                                        </p:tgtEl>
                                      </p:cBhvr>
                                    </p:animEffect>
                                    <p:set>
                                      <p:cBhvr>
                                        <p:cTn id="97" dur="1" fill="hold">
                                          <p:stCondLst>
                                            <p:cond delay="499"/>
                                          </p:stCondLst>
                                        </p:cTn>
                                        <p:tgtEl>
                                          <p:spTgt spid="34"/>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40"/>
                                        </p:tgtEl>
                                      </p:cBhvr>
                                    </p:animEffect>
                                    <p:set>
                                      <p:cBhvr>
                                        <p:cTn id="100" dur="1" fill="hold">
                                          <p:stCondLst>
                                            <p:cond delay="499"/>
                                          </p:stCondLst>
                                        </p:cTn>
                                        <p:tgtEl>
                                          <p:spTgt spid="40"/>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46"/>
                                        </p:tgtEl>
                                      </p:cBhvr>
                                    </p:animEffect>
                                    <p:set>
                                      <p:cBhvr>
                                        <p:cTn id="103"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p:bldP spid="41" grpId="1"/>
      <p:bldP spid="42" grpId="0"/>
      <p:bldP spid="42" grpId="1"/>
      <p:bldP spid="43" grpId="0"/>
      <p:bldP spid="43" grpId="1"/>
      <p:bldP spid="44" grpId="0"/>
      <p:bldP spid="44" grpId="1"/>
      <p:bldP spid="45" grpId="0"/>
      <p:bldP spid="45" grpId="1"/>
      <p:bldP spid="46" grpId="0"/>
      <p:bldP spid="46"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1524000" y="193454"/>
            <a:ext cx="4572000" cy="881437"/>
            <a:chOff x="0" y="193453"/>
            <a:chExt cx="4572000" cy="881437"/>
          </a:xfrm>
        </p:grpSpPr>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2653"/>
              <a:ext cx="4572000" cy="582237"/>
            </a:xfrm>
            <a:prstGeom prst="rect">
              <a:avLst/>
            </a:prstGeom>
          </p:spPr>
        </p:pic>
        <p:sp>
          <p:nvSpPr>
            <p:cNvPr id="22" name="向右箭號 21"/>
            <p:cNvSpPr/>
            <p:nvPr/>
          </p:nvSpPr>
          <p:spPr>
            <a:xfrm rot="5400000">
              <a:off x="176269" y="145583"/>
              <a:ext cx="286439" cy="382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 name="群組 2"/>
          <p:cNvGrpSpPr/>
          <p:nvPr/>
        </p:nvGrpSpPr>
        <p:grpSpPr>
          <a:xfrm>
            <a:off x="1524000" y="1374395"/>
            <a:ext cx="4572000" cy="881438"/>
            <a:chOff x="0" y="1374395"/>
            <a:chExt cx="4572000" cy="881438"/>
          </a:xfrm>
        </p:grpSpPr>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4395"/>
              <a:ext cx="4572000" cy="582237"/>
            </a:xfrm>
            <a:prstGeom prst="rect">
              <a:avLst/>
            </a:prstGeom>
          </p:spPr>
        </p:pic>
        <p:sp>
          <p:nvSpPr>
            <p:cNvPr id="24" name="向右箭號 23"/>
            <p:cNvSpPr/>
            <p:nvPr/>
          </p:nvSpPr>
          <p:spPr>
            <a:xfrm rot="16200000">
              <a:off x="180072" y="1921524"/>
              <a:ext cx="286439" cy="382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mc:AlternateContent xmlns:mc="http://schemas.openxmlformats.org/markup-compatibility/2006" xmlns:a14="http://schemas.microsoft.com/office/drawing/2010/main">
        <mc:Choice Requires="a14">
          <p:sp>
            <p:nvSpPr>
              <p:cNvPr id="35" name="矩形 34"/>
              <p:cNvSpPr/>
              <p:nvPr/>
            </p:nvSpPr>
            <p:spPr>
              <a:xfrm>
                <a:off x="6291943" y="202357"/>
                <a:ext cx="4572000" cy="119218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𝑝</m:t>
                      </m:r>
                      <m:r>
                        <a:rPr lang="en-US" altLang="zh-TW" i="1">
                          <a:latin typeface="Cambria Math" panose="02040503050406030204" pitchFamily="18" charset="0"/>
                        </a:rPr>
                        <m:t>[</m:t>
                      </m:r>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d>
                                <m:dPr>
                                  <m:ctrlPr>
                                    <a:rPr lang="en-US" altLang="zh-TW" i="1">
                                      <a:latin typeface="Cambria Math" panose="02040503050406030204" pitchFamily="18" charset="0"/>
                                    </a:rPr>
                                  </m:ctrlPr>
                                </m:dPr>
                                <m:e>
                                  <m:r>
                                    <a:rPr lang="en-US" altLang="zh-TW" i="1">
                                      <a:latin typeface="Cambria Math" panose="02040503050406030204" pitchFamily="18" charset="0"/>
                                    </a:rPr>
                                    <m:t>𝑁</m:t>
                                  </m:r>
                                  <m:r>
                                    <a:rPr lang="en-US" altLang="zh-TW" i="1">
                                      <a:latin typeface="Cambria Math" panose="02040503050406030204" pitchFamily="18" charset="0"/>
                                    </a:rPr>
                                    <m:t>−</m:t>
                                  </m:r>
                                  <m:r>
                                    <a:rPr lang="en-US" altLang="zh-TW" i="1">
                                      <a:latin typeface="Cambria Math" panose="02040503050406030204" pitchFamily="18" charset="0"/>
                                    </a:rPr>
                                    <m:t>𝑘</m:t>
                                  </m:r>
                                </m:e>
                              </m:d>
                            </m:den>
                          </m:f>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𝑖</m:t>
                              </m:r>
                              <m:r>
                                <a:rPr lang="en-US" altLang="zh-TW" i="1">
                                  <a:latin typeface="Cambria Math" panose="02040503050406030204" pitchFamily="18" charset="0"/>
                                </a:rPr>
                                <m:t>=1</m:t>
                              </m:r>
                            </m:sub>
                            <m:sup>
                              <m:r>
                                <a:rPr lang="en-US" altLang="zh-TW" i="1">
                                  <a:latin typeface="Cambria Math" panose="02040503050406030204" pitchFamily="18" charset="0"/>
                                </a:rPr>
                                <m:t>(</m:t>
                              </m:r>
                              <m:r>
                                <a:rPr lang="en-US" altLang="zh-TW" i="1">
                                  <a:latin typeface="Cambria Math" panose="02040503050406030204" pitchFamily="18" charset="0"/>
                                </a:rPr>
                                <m:t>𝑁</m:t>
                              </m:r>
                              <m:r>
                                <a:rPr lang="en-US" altLang="zh-TW" i="1">
                                  <a:latin typeface="Cambria Math" panose="02040503050406030204" pitchFamily="18" charset="0"/>
                                </a:rPr>
                                <m:t>−</m:t>
                              </m:r>
                              <m:r>
                                <a:rPr lang="en-US" altLang="zh-TW" i="1">
                                  <a:latin typeface="Cambria Math" panose="02040503050406030204" pitchFamily="18" charset="0"/>
                                </a:rPr>
                                <m:t>𝑘</m:t>
                              </m:r>
                              <m:r>
                                <a:rPr lang="en-US" altLang="zh-TW" i="1">
                                  <a:latin typeface="Cambria Math" panose="02040503050406030204" pitchFamily="18" charset="0"/>
                                </a:rPr>
                                <m:t>)</m:t>
                              </m:r>
                            </m:sup>
                            <m:e>
                              <m:r>
                                <a:rPr lang="en-US" altLang="zh-TW" i="1">
                                  <a:latin typeface="Cambria Math" panose="02040503050406030204" pitchFamily="18" charset="0"/>
                                </a:rPr>
                                <m:t>𝑓</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𝑖</m:t>
                                  </m:r>
                                </m:e>
                              </m:d>
                              <m:r>
                                <a:rPr lang="en-US" altLang="zh-TW" i="1">
                                  <a:latin typeface="Cambria Math" panose="02040503050406030204" pitchFamily="18" charset="0"/>
                                </a:rPr>
                                <m:t>𝑓</m:t>
                              </m:r>
                              <m:r>
                                <a:rPr lang="en-US" altLang="zh-TW" i="1">
                                  <a:latin typeface="Cambria Math" panose="02040503050406030204" pitchFamily="18" charset="0"/>
                                </a:rPr>
                                <m:t>[</m:t>
                              </m:r>
                              <m:r>
                                <a:rPr lang="en-US" altLang="zh-TW" i="1">
                                  <a:latin typeface="Cambria Math" panose="02040503050406030204" pitchFamily="18" charset="0"/>
                                </a:rPr>
                                <m:t>𝑖</m:t>
                              </m:r>
                              <m:r>
                                <a:rPr lang="en-US" altLang="zh-TW" i="1">
                                  <a:latin typeface="Cambria Math" panose="02040503050406030204" pitchFamily="18" charset="0"/>
                                </a:rPr>
                                <m:t>+</m:t>
                              </m:r>
                              <m:r>
                                <a:rPr lang="en-US" altLang="zh-TW" i="1">
                                  <a:latin typeface="Cambria Math" panose="02040503050406030204" pitchFamily="18" charset="0"/>
                                </a:rPr>
                                <m:t>𝑘</m:t>
                              </m:r>
                              <m:r>
                                <a:rPr lang="en-US" altLang="zh-TW" i="1">
                                  <a:latin typeface="Cambria Math" panose="02040503050406030204" pitchFamily="18" charset="0"/>
                                </a:rPr>
                                <m:t>]</m:t>
                              </m:r>
                            </m:e>
                          </m:nary>
                        </m:num>
                        <m:den>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𝑁</m:t>
                              </m:r>
                            </m:den>
                          </m:f>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𝑖</m:t>
                              </m:r>
                              <m:r>
                                <a:rPr lang="en-US" altLang="zh-TW" i="1">
                                  <a:latin typeface="Cambria Math" panose="02040503050406030204" pitchFamily="18" charset="0"/>
                                </a:rPr>
                                <m:t>=1</m:t>
                              </m:r>
                            </m:sub>
                            <m:sup>
                              <m:r>
                                <a:rPr lang="en-US" altLang="zh-TW" i="1">
                                  <a:latin typeface="Cambria Math" panose="02040503050406030204" pitchFamily="18" charset="0"/>
                                </a:rPr>
                                <m:t>𝑁</m:t>
                              </m:r>
                            </m:sup>
                            <m:e>
                              <m:sSup>
                                <m:sSupPr>
                                  <m:ctrlPr>
                                    <a:rPr lang="en-US" altLang="zh-TW" i="1">
                                      <a:latin typeface="Cambria Math" panose="02040503050406030204" pitchFamily="18" charset="0"/>
                                    </a:rPr>
                                  </m:ctrlPr>
                                </m:sSupPr>
                                <m:e>
                                  <m:r>
                                    <a:rPr lang="en-US" altLang="zh-TW" i="1">
                                      <a:latin typeface="Cambria Math" panose="02040503050406030204" pitchFamily="18" charset="0"/>
                                    </a:rPr>
                                    <m:t>𝑓</m:t>
                                  </m:r>
                                </m:e>
                                <m:sup>
                                  <m:r>
                                    <a:rPr lang="en-US" altLang="zh-TW" i="1">
                                      <a:latin typeface="Cambria Math" panose="02040503050406030204" pitchFamily="18" charset="0"/>
                                    </a:rPr>
                                    <m:t>2</m:t>
                                  </m:r>
                                </m:sup>
                              </m:sSup>
                              <m:r>
                                <a:rPr lang="en-US" altLang="zh-TW" i="1">
                                  <a:latin typeface="Cambria Math" panose="02040503050406030204" pitchFamily="18" charset="0"/>
                                </a:rPr>
                                <m:t>[</m:t>
                              </m:r>
                              <m:r>
                                <a:rPr lang="en-US" altLang="zh-TW" i="1">
                                  <a:latin typeface="Cambria Math" panose="02040503050406030204" pitchFamily="18" charset="0"/>
                                </a:rPr>
                                <m:t>𝑖</m:t>
                              </m:r>
                              <m:r>
                                <a:rPr lang="en-US" altLang="zh-TW" i="1">
                                  <a:latin typeface="Cambria Math" panose="02040503050406030204" pitchFamily="18" charset="0"/>
                                </a:rPr>
                                <m:t>]</m:t>
                              </m:r>
                            </m:e>
                          </m:nary>
                        </m:den>
                      </m:f>
                    </m:oMath>
                  </m:oMathPara>
                </a14:m>
                <a:endParaRPr lang="en-US" altLang="zh-TW" i="1" dirty="0">
                  <a:latin typeface="Cambria Math" panose="02040503050406030204" pitchFamily="18" charset="0"/>
                </a:endParaRPr>
              </a:p>
              <a:p>
                <a:endParaRPr lang="en-US" altLang="zh-TW" sz="700" dirty="0"/>
              </a:p>
            </p:txBody>
          </p:sp>
        </mc:Choice>
        <mc:Fallback xmlns="">
          <p:sp>
            <p:nvSpPr>
              <p:cNvPr id="35" name="矩形 34"/>
              <p:cNvSpPr>
                <a:spLocks noRot="1" noChangeAspect="1" noMove="1" noResize="1" noEditPoints="1" noAdjustHandles="1" noChangeArrowheads="1" noChangeShapeType="1" noTextEdit="1"/>
              </p:cNvSpPr>
              <p:nvPr/>
            </p:nvSpPr>
            <p:spPr>
              <a:xfrm>
                <a:off x="6291943" y="202357"/>
                <a:ext cx="4572000" cy="1192186"/>
              </a:xfrm>
              <a:prstGeom prst="rect">
                <a:avLst/>
              </a:prstGeom>
              <a:blipFill>
                <a:blip r:embed="rId4"/>
                <a:stretch>
                  <a:fillRect/>
                </a:stretch>
              </a:blipFill>
            </p:spPr>
            <p:txBody>
              <a:bodyPr/>
              <a:lstStyle/>
              <a:p>
                <a:r>
                  <a:rPr lang="zh-TW" altLang="en-US">
                    <a:noFill/>
                  </a:rPr>
                  <a:t> </a:t>
                </a:r>
              </a:p>
            </p:txBody>
          </p:sp>
        </mc:Fallback>
      </mc:AlternateContent>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2450" y="2484740"/>
            <a:ext cx="9144000" cy="4074059"/>
          </a:xfrm>
          <a:prstGeom prst="rect">
            <a:avLst/>
          </a:prstGeom>
        </p:spPr>
      </p:pic>
      <p:pic>
        <p:nvPicPr>
          <p:cNvPr id="5" name="圖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2450" y="2481038"/>
            <a:ext cx="9144000" cy="4074059"/>
          </a:xfrm>
          <a:prstGeom prst="rect">
            <a:avLst/>
          </a:prstGeom>
        </p:spPr>
      </p:pic>
      <p:pic>
        <p:nvPicPr>
          <p:cNvPr id="6" name="圖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2450" y="2484740"/>
            <a:ext cx="9144000" cy="4074059"/>
          </a:xfrm>
          <a:prstGeom prst="rect">
            <a:avLst/>
          </a:prstGeom>
        </p:spPr>
      </p:pic>
      <p:pic>
        <p:nvPicPr>
          <p:cNvPr id="7" name="圖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2450" y="2477336"/>
            <a:ext cx="9144000" cy="4074059"/>
          </a:xfrm>
          <a:prstGeom prst="rect">
            <a:avLst/>
          </a:prstGeom>
        </p:spPr>
      </p:pic>
      <p:pic>
        <p:nvPicPr>
          <p:cNvPr id="8" name="圖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2450" y="2484739"/>
            <a:ext cx="9144000" cy="4074059"/>
          </a:xfrm>
          <a:prstGeom prst="rect">
            <a:avLst/>
          </a:prstGeom>
        </p:spPr>
      </p:pic>
      <mc:AlternateContent xmlns:mc="http://schemas.openxmlformats.org/markup-compatibility/2006" xmlns:a14="http://schemas.microsoft.com/office/drawing/2010/main">
        <mc:Choice Requires="a14">
          <p:sp>
            <p:nvSpPr>
              <p:cNvPr id="25" name="文字方塊 24"/>
              <p:cNvSpPr txBox="1"/>
              <p:nvPr/>
            </p:nvSpPr>
            <p:spPr>
              <a:xfrm>
                <a:off x="2948980" y="4820969"/>
                <a:ext cx="1149354" cy="1202060"/>
              </a:xfrm>
              <a:prstGeom prst="rect">
                <a:avLst/>
              </a:prstGeom>
              <a:noFill/>
            </p:spPr>
            <p:txBody>
              <a:bodyPr wrap="none" lIns="0" tIns="0" rIns="0" bIns="0" rtlCol="0">
                <a:spAutoFit/>
              </a:bodyPr>
              <a:lstStyle/>
              <a:p>
                <a:r>
                  <a:rPr lang="en-US" altLang="zh-TW" dirty="0">
                    <a:solidFill>
                      <a:schemeClr val="tx1"/>
                    </a:solidFill>
                  </a:rPr>
                  <a:t> </a:t>
                </a:r>
                <a14:m>
                  <m:oMath xmlns:m="http://schemas.openxmlformats.org/officeDocument/2006/math">
                    <m:r>
                      <a:rPr lang="en-US" altLang="zh-TW" i="1" smtClean="0">
                        <a:solidFill>
                          <a:schemeClr val="tx1"/>
                        </a:solidFill>
                        <a:latin typeface="Cambria Math" panose="02040503050406030204" pitchFamily="18" charset="0"/>
                      </a:rPr>
                      <m:t>𝑘</m:t>
                    </m:r>
                    <m:r>
                      <a:rPr lang="en-US" altLang="zh-TW" i="1" smtClean="0">
                        <a:solidFill>
                          <a:schemeClr val="tx1"/>
                        </a:solidFill>
                        <a:latin typeface="Cambria Math" panose="02040503050406030204" pitchFamily="18" charset="0"/>
                      </a:rPr>
                      <m:t>=1</m:t>
                    </m:r>
                  </m:oMath>
                </a14:m>
                <a:endParaRPr lang="en-US" altLang="zh-TW"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solidFill>
                                <a:schemeClr val="tx1"/>
                              </a:solidFill>
                              <a:latin typeface="Cambria Math" panose="02040503050406030204" pitchFamily="18" charset="0"/>
                            </a:rPr>
                          </m:ctrlPr>
                        </m:fPr>
                        <m:num>
                          <m:f>
                            <m:fPr>
                              <m:ctrlPr>
                                <a:rPr lang="en-US" altLang="zh-TW" i="1">
                                  <a:solidFill>
                                    <a:schemeClr val="tx1"/>
                                  </a:solidFill>
                                  <a:latin typeface="Cambria Math" panose="02040503050406030204" pitchFamily="18" charset="0"/>
                                </a:rPr>
                              </m:ctrlPr>
                            </m:fPr>
                            <m:num>
                              <m:r>
                                <a:rPr lang="en-US" altLang="zh-TW" i="1">
                                  <a:solidFill>
                                    <a:schemeClr val="tx1"/>
                                  </a:solidFill>
                                  <a:latin typeface="Cambria Math" panose="02040503050406030204" pitchFamily="18" charset="0"/>
                                </a:rPr>
                                <m:t>1</m:t>
                              </m:r>
                            </m:num>
                            <m:den>
                              <m:r>
                                <a:rPr lang="en-US" altLang="zh-TW" i="1">
                                  <a:solidFill>
                                    <a:schemeClr val="tx1"/>
                                  </a:solidFill>
                                  <a:latin typeface="Cambria Math" panose="02040503050406030204" pitchFamily="18" charset="0"/>
                                </a:rPr>
                                <m:t>7</m:t>
                              </m:r>
                            </m:den>
                          </m:f>
                          <m:r>
                            <a:rPr lang="en-US" altLang="zh-TW" i="1">
                              <a:solidFill>
                                <a:schemeClr val="tx1"/>
                              </a:solidFill>
                              <a:latin typeface="Cambria Math" panose="02040503050406030204" pitchFamily="18" charset="0"/>
                              <a:ea typeface="Cambria Math" panose="02040503050406030204" pitchFamily="18" charset="0"/>
                            </a:rPr>
                            <m:t>×0</m:t>
                          </m:r>
                        </m:num>
                        <m:den>
                          <m:f>
                            <m:fPr>
                              <m:ctrlPr>
                                <a:rPr lang="en-US" altLang="zh-TW" i="1">
                                  <a:solidFill>
                                    <a:schemeClr val="tx1"/>
                                  </a:solidFill>
                                  <a:latin typeface="Cambria Math" panose="02040503050406030204" pitchFamily="18" charset="0"/>
                                </a:rPr>
                              </m:ctrlPr>
                            </m:fPr>
                            <m:num>
                              <m:r>
                                <a:rPr lang="en-US" altLang="zh-TW" i="1">
                                  <a:solidFill>
                                    <a:schemeClr val="tx1"/>
                                  </a:solidFill>
                                  <a:latin typeface="Cambria Math" panose="02040503050406030204" pitchFamily="18" charset="0"/>
                                </a:rPr>
                                <m:t>1</m:t>
                              </m:r>
                            </m:num>
                            <m:den>
                              <m:r>
                                <a:rPr lang="en-US" altLang="zh-TW" i="1">
                                  <a:solidFill>
                                    <a:schemeClr val="tx1"/>
                                  </a:solidFill>
                                  <a:latin typeface="Cambria Math" panose="02040503050406030204" pitchFamily="18" charset="0"/>
                                </a:rPr>
                                <m:t>8</m:t>
                              </m:r>
                            </m:den>
                          </m:f>
                          <m:r>
                            <a:rPr lang="en-US" altLang="zh-TW" i="1">
                              <a:solidFill>
                                <a:schemeClr val="tx1"/>
                              </a:solidFill>
                              <a:latin typeface="Cambria Math" panose="02040503050406030204" pitchFamily="18" charset="0"/>
                              <a:ea typeface="Cambria Math" panose="02040503050406030204" pitchFamily="18" charset="0"/>
                            </a:rPr>
                            <m:t>×4</m:t>
                          </m:r>
                        </m:den>
                      </m:f>
                      <m:r>
                        <a:rPr lang="en-US" altLang="zh-TW" i="1">
                          <a:solidFill>
                            <a:schemeClr val="tx1"/>
                          </a:solidFill>
                          <a:latin typeface="Cambria Math" panose="02040503050406030204" pitchFamily="18" charset="0"/>
                        </a:rPr>
                        <m:t>=0</m:t>
                      </m:r>
                    </m:oMath>
                  </m:oMathPara>
                </a14:m>
                <a:endParaRPr lang="zh-TW" altLang="en-US" dirty="0">
                  <a:solidFill>
                    <a:schemeClr val="tx1"/>
                  </a:solidFill>
                </a:endParaRPr>
              </a:p>
            </p:txBody>
          </p:sp>
        </mc:Choice>
        <mc:Fallback xmlns="">
          <p:sp>
            <p:nvSpPr>
              <p:cNvPr id="25" name="文字方塊 24"/>
              <p:cNvSpPr txBox="1">
                <a:spLocks noRot="1" noChangeAspect="1" noMove="1" noResize="1" noEditPoints="1" noAdjustHandles="1" noChangeArrowheads="1" noChangeShapeType="1" noTextEdit="1"/>
              </p:cNvSpPr>
              <p:nvPr/>
            </p:nvSpPr>
            <p:spPr>
              <a:xfrm>
                <a:off x="2948980" y="4820969"/>
                <a:ext cx="1149354" cy="1202060"/>
              </a:xfrm>
              <a:prstGeom prst="rect">
                <a:avLst/>
              </a:prstGeom>
              <a:blipFill>
                <a:blip r:embed="rId10"/>
                <a:stretch>
                  <a:fillRect l="-212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2041125" y="2577110"/>
                <a:ext cx="1079591" cy="1202060"/>
              </a:xfrm>
              <a:prstGeom prst="rect">
                <a:avLst/>
              </a:prstGeom>
              <a:noFill/>
            </p:spPr>
            <p:txBody>
              <a:bodyPr wrap="none" lIns="0" tIns="0" rIns="0" bIns="0" rtlCol="0">
                <a:spAutoFit/>
              </a:bodyPr>
              <a:lstStyle/>
              <a:p>
                <a:r>
                  <a:rPr lang="en-US" altLang="zh-TW" dirty="0">
                    <a:solidFill>
                      <a:schemeClr val="tx1"/>
                    </a:solidFill>
                  </a:rPr>
                  <a:t> </a:t>
                </a:r>
                <a14:m>
                  <m:oMath xmlns:m="http://schemas.openxmlformats.org/officeDocument/2006/math">
                    <m:r>
                      <a:rPr lang="en-US" altLang="zh-TW" i="1" smtClean="0">
                        <a:solidFill>
                          <a:schemeClr val="tx1"/>
                        </a:solidFill>
                        <a:latin typeface="Cambria Math" panose="02040503050406030204" pitchFamily="18" charset="0"/>
                      </a:rPr>
                      <m:t>𝑘</m:t>
                    </m:r>
                    <m:r>
                      <a:rPr lang="en-US" altLang="zh-TW" i="1" smtClean="0">
                        <a:solidFill>
                          <a:schemeClr val="tx1"/>
                        </a:solidFill>
                        <a:latin typeface="Cambria Math" panose="02040503050406030204" pitchFamily="18" charset="0"/>
                      </a:rPr>
                      <m:t>=0</m:t>
                    </m:r>
                  </m:oMath>
                </a14:m>
                <a:endParaRPr lang="en-US" altLang="zh-TW"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solidFill>
                                <a:schemeClr val="tx1"/>
                              </a:solidFill>
                              <a:latin typeface="Cambria Math" panose="02040503050406030204" pitchFamily="18" charset="0"/>
                            </a:rPr>
                          </m:ctrlPr>
                        </m:fPr>
                        <m:num>
                          <m:f>
                            <m:fPr>
                              <m:ctrlPr>
                                <a:rPr lang="en-US" altLang="zh-TW" i="1">
                                  <a:solidFill>
                                    <a:schemeClr val="tx1"/>
                                  </a:solidFill>
                                  <a:latin typeface="Cambria Math" panose="02040503050406030204" pitchFamily="18" charset="0"/>
                                </a:rPr>
                              </m:ctrlPr>
                            </m:fPr>
                            <m:num>
                              <m:r>
                                <a:rPr lang="en-US" altLang="zh-TW" i="1">
                                  <a:solidFill>
                                    <a:schemeClr val="tx1"/>
                                  </a:solidFill>
                                  <a:latin typeface="Cambria Math" panose="02040503050406030204" pitchFamily="18" charset="0"/>
                                </a:rPr>
                                <m:t>1</m:t>
                              </m:r>
                            </m:num>
                            <m:den>
                              <m:r>
                                <a:rPr lang="en-US" altLang="zh-TW" i="1">
                                  <a:solidFill>
                                    <a:schemeClr val="tx1"/>
                                  </a:solidFill>
                                  <a:latin typeface="Cambria Math" panose="02040503050406030204" pitchFamily="18" charset="0"/>
                                </a:rPr>
                                <m:t>8</m:t>
                              </m:r>
                            </m:den>
                          </m:f>
                          <m:r>
                            <a:rPr lang="en-US" altLang="zh-TW" i="1">
                              <a:solidFill>
                                <a:schemeClr val="tx1"/>
                              </a:solidFill>
                              <a:latin typeface="Cambria Math" panose="02040503050406030204" pitchFamily="18" charset="0"/>
                              <a:ea typeface="Cambria Math" panose="02040503050406030204" pitchFamily="18" charset="0"/>
                            </a:rPr>
                            <m:t>×4</m:t>
                          </m:r>
                        </m:num>
                        <m:den>
                          <m:f>
                            <m:fPr>
                              <m:ctrlPr>
                                <a:rPr lang="en-US" altLang="zh-TW" i="1">
                                  <a:solidFill>
                                    <a:schemeClr val="tx1"/>
                                  </a:solidFill>
                                  <a:latin typeface="Cambria Math" panose="02040503050406030204" pitchFamily="18" charset="0"/>
                                </a:rPr>
                              </m:ctrlPr>
                            </m:fPr>
                            <m:num>
                              <m:r>
                                <a:rPr lang="en-US" altLang="zh-TW" i="1">
                                  <a:solidFill>
                                    <a:schemeClr val="tx1"/>
                                  </a:solidFill>
                                  <a:latin typeface="Cambria Math" panose="02040503050406030204" pitchFamily="18" charset="0"/>
                                </a:rPr>
                                <m:t>1</m:t>
                              </m:r>
                            </m:num>
                            <m:den>
                              <m:r>
                                <a:rPr lang="en-US" altLang="zh-TW" i="1">
                                  <a:solidFill>
                                    <a:schemeClr val="tx1"/>
                                  </a:solidFill>
                                  <a:latin typeface="Cambria Math" panose="02040503050406030204" pitchFamily="18" charset="0"/>
                                </a:rPr>
                                <m:t>8</m:t>
                              </m:r>
                            </m:den>
                          </m:f>
                          <m:r>
                            <a:rPr lang="en-US" altLang="zh-TW" i="1">
                              <a:solidFill>
                                <a:schemeClr val="tx1"/>
                              </a:solidFill>
                              <a:latin typeface="Cambria Math" panose="02040503050406030204" pitchFamily="18" charset="0"/>
                              <a:ea typeface="Cambria Math" panose="02040503050406030204" pitchFamily="18" charset="0"/>
                            </a:rPr>
                            <m:t>×4</m:t>
                          </m:r>
                        </m:den>
                      </m:f>
                      <m:r>
                        <a:rPr lang="en-US" altLang="zh-TW" i="1">
                          <a:solidFill>
                            <a:schemeClr val="tx1"/>
                          </a:solidFill>
                          <a:latin typeface="Cambria Math" panose="02040503050406030204" pitchFamily="18" charset="0"/>
                        </a:rPr>
                        <m:t>=</m:t>
                      </m:r>
                      <m:r>
                        <a:rPr lang="en-US" altLang="zh-TW" i="1" smtClean="0">
                          <a:solidFill>
                            <a:schemeClr val="tx1"/>
                          </a:solidFill>
                          <a:latin typeface="Cambria Math" panose="02040503050406030204" pitchFamily="18" charset="0"/>
                        </a:rPr>
                        <m:t>1</m:t>
                      </m:r>
                    </m:oMath>
                  </m:oMathPara>
                </a14:m>
                <a:endParaRPr lang="zh-TW" altLang="en-US" dirty="0">
                  <a:solidFill>
                    <a:schemeClr val="tx1"/>
                  </a:solidFill>
                </a:endParaRPr>
              </a:p>
            </p:txBody>
          </p:sp>
        </mc:Choice>
        <mc:Fallback xmlns="">
          <p:sp>
            <p:nvSpPr>
              <p:cNvPr id="23" name="文字方塊 22"/>
              <p:cNvSpPr txBox="1">
                <a:spLocks noRot="1" noChangeAspect="1" noMove="1" noResize="1" noEditPoints="1" noAdjustHandles="1" noChangeArrowheads="1" noChangeShapeType="1" noTextEdit="1"/>
              </p:cNvSpPr>
              <p:nvPr/>
            </p:nvSpPr>
            <p:spPr>
              <a:xfrm>
                <a:off x="2041125" y="2577110"/>
                <a:ext cx="1079591" cy="1202060"/>
              </a:xfrm>
              <a:prstGeom prst="rect">
                <a:avLst/>
              </a:prstGeom>
              <a:blipFill>
                <a:blip r:embed="rId11"/>
                <a:stretch>
                  <a:fillRect l="-226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4098334" y="2595435"/>
                <a:ext cx="1149354" cy="1202060"/>
              </a:xfrm>
              <a:prstGeom prst="rect">
                <a:avLst/>
              </a:prstGeom>
              <a:noFill/>
            </p:spPr>
            <p:txBody>
              <a:bodyPr wrap="none" lIns="0" tIns="0" rIns="0" bIns="0" rtlCol="0">
                <a:spAutoFit/>
              </a:bodyPr>
              <a:lstStyle/>
              <a:p>
                <a:r>
                  <a:rPr lang="en-US" altLang="zh-TW" dirty="0">
                    <a:solidFill>
                      <a:schemeClr val="tx1"/>
                    </a:solidFill>
                  </a:rPr>
                  <a:t> </a:t>
                </a:r>
                <a14:m>
                  <m:oMath xmlns:m="http://schemas.openxmlformats.org/officeDocument/2006/math">
                    <m:r>
                      <a:rPr lang="en-US" altLang="zh-TW" i="1" smtClean="0">
                        <a:solidFill>
                          <a:schemeClr val="tx1"/>
                        </a:solidFill>
                        <a:latin typeface="Cambria Math" panose="02040503050406030204" pitchFamily="18" charset="0"/>
                      </a:rPr>
                      <m:t>𝑘</m:t>
                    </m:r>
                    <m:r>
                      <a:rPr lang="en-US" altLang="zh-TW" i="1" smtClean="0">
                        <a:solidFill>
                          <a:schemeClr val="tx1"/>
                        </a:solidFill>
                        <a:latin typeface="Cambria Math" panose="02040503050406030204" pitchFamily="18" charset="0"/>
                      </a:rPr>
                      <m:t>=2</m:t>
                    </m:r>
                  </m:oMath>
                </a14:m>
                <a:endParaRPr lang="en-US" altLang="zh-TW"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solidFill>
                                <a:schemeClr val="tx1"/>
                              </a:solidFill>
                              <a:latin typeface="Cambria Math" panose="02040503050406030204" pitchFamily="18" charset="0"/>
                            </a:rPr>
                          </m:ctrlPr>
                        </m:fPr>
                        <m:num>
                          <m:f>
                            <m:fPr>
                              <m:ctrlPr>
                                <a:rPr lang="en-US" altLang="zh-TW" i="1">
                                  <a:solidFill>
                                    <a:schemeClr val="tx1"/>
                                  </a:solidFill>
                                  <a:latin typeface="Cambria Math" panose="02040503050406030204" pitchFamily="18" charset="0"/>
                                </a:rPr>
                              </m:ctrlPr>
                            </m:fPr>
                            <m:num>
                              <m:r>
                                <a:rPr lang="en-US" altLang="zh-TW" i="1">
                                  <a:solidFill>
                                    <a:schemeClr val="tx1"/>
                                  </a:solidFill>
                                  <a:latin typeface="Cambria Math" panose="02040503050406030204" pitchFamily="18" charset="0"/>
                                </a:rPr>
                                <m:t>1</m:t>
                              </m:r>
                            </m:num>
                            <m:den>
                              <m:r>
                                <a:rPr lang="en-US" altLang="zh-TW" i="1">
                                  <a:solidFill>
                                    <a:schemeClr val="tx1"/>
                                  </a:solidFill>
                                  <a:latin typeface="Cambria Math" panose="02040503050406030204" pitchFamily="18" charset="0"/>
                                </a:rPr>
                                <m:t>6</m:t>
                              </m:r>
                            </m:den>
                          </m:f>
                          <m:r>
                            <a:rPr lang="en-US" altLang="zh-TW" i="1">
                              <a:solidFill>
                                <a:schemeClr val="tx1"/>
                              </a:solidFill>
                              <a:latin typeface="Cambria Math" panose="02040503050406030204" pitchFamily="18" charset="0"/>
                              <a:ea typeface="Cambria Math" panose="02040503050406030204" pitchFamily="18" charset="0"/>
                            </a:rPr>
                            <m:t>×3</m:t>
                          </m:r>
                        </m:num>
                        <m:den>
                          <m:f>
                            <m:fPr>
                              <m:ctrlPr>
                                <a:rPr lang="en-US" altLang="zh-TW" i="1">
                                  <a:solidFill>
                                    <a:schemeClr val="tx1"/>
                                  </a:solidFill>
                                  <a:latin typeface="Cambria Math" panose="02040503050406030204" pitchFamily="18" charset="0"/>
                                </a:rPr>
                              </m:ctrlPr>
                            </m:fPr>
                            <m:num>
                              <m:r>
                                <a:rPr lang="en-US" altLang="zh-TW" i="1">
                                  <a:solidFill>
                                    <a:schemeClr val="tx1"/>
                                  </a:solidFill>
                                  <a:latin typeface="Cambria Math" panose="02040503050406030204" pitchFamily="18" charset="0"/>
                                </a:rPr>
                                <m:t>1</m:t>
                              </m:r>
                            </m:num>
                            <m:den>
                              <m:r>
                                <a:rPr lang="en-US" altLang="zh-TW" i="1">
                                  <a:solidFill>
                                    <a:schemeClr val="tx1"/>
                                  </a:solidFill>
                                  <a:latin typeface="Cambria Math" panose="02040503050406030204" pitchFamily="18" charset="0"/>
                                </a:rPr>
                                <m:t>8</m:t>
                              </m:r>
                            </m:den>
                          </m:f>
                          <m:r>
                            <a:rPr lang="en-US" altLang="zh-TW" i="1">
                              <a:solidFill>
                                <a:schemeClr val="tx1"/>
                              </a:solidFill>
                              <a:latin typeface="Cambria Math" panose="02040503050406030204" pitchFamily="18" charset="0"/>
                              <a:ea typeface="Cambria Math" panose="02040503050406030204" pitchFamily="18" charset="0"/>
                            </a:rPr>
                            <m:t>×4</m:t>
                          </m:r>
                        </m:den>
                      </m:f>
                      <m:r>
                        <a:rPr lang="en-US" altLang="zh-TW" i="1">
                          <a:solidFill>
                            <a:schemeClr val="tx1"/>
                          </a:solidFill>
                          <a:latin typeface="Cambria Math" panose="02040503050406030204" pitchFamily="18" charset="0"/>
                        </a:rPr>
                        <m:t>=1</m:t>
                      </m:r>
                    </m:oMath>
                  </m:oMathPara>
                </a14:m>
                <a:endParaRPr lang="zh-TW" altLang="en-US" dirty="0">
                  <a:solidFill>
                    <a:schemeClr val="tx1"/>
                  </a:solidFill>
                </a:endParaRPr>
              </a:p>
            </p:txBody>
          </p:sp>
        </mc:Choice>
        <mc:Fallback xmlns="">
          <p:sp>
            <p:nvSpPr>
              <p:cNvPr id="27" name="文字方塊 26"/>
              <p:cNvSpPr txBox="1">
                <a:spLocks noRot="1" noChangeAspect="1" noMove="1" noResize="1" noEditPoints="1" noAdjustHandles="1" noChangeArrowheads="1" noChangeShapeType="1" noTextEdit="1"/>
              </p:cNvSpPr>
              <p:nvPr/>
            </p:nvSpPr>
            <p:spPr>
              <a:xfrm>
                <a:off x="4098334" y="2595435"/>
                <a:ext cx="1149354" cy="1202060"/>
              </a:xfrm>
              <a:prstGeom prst="rect">
                <a:avLst/>
              </a:prstGeom>
              <a:blipFill>
                <a:blip r:embed="rId12"/>
                <a:stretch>
                  <a:fillRect l="-2116"/>
                </a:stretch>
              </a:blipFill>
            </p:spPr>
            <p:txBody>
              <a:bodyPr/>
              <a:lstStyle/>
              <a:p>
                <a:r>
                  <a:rPr lang="zh-TW" altLang="en-US">
                    <a:noFill/>
                  </a:rPr>
                  <a:t> </a:t>
                </a:r>
              </a:p>
            </p:txBody>
          </p:sp>
        </mc:Fallback>
      </mc:AlternateContent>
      <p:sp>
        <p:nvSpPr>
          <p:cNvPr id="11" name="投影片編號版面配置區 10">
            <a:extLst>
              <a:ext uri="{FF2B5EF4-FFF2-40B4-BE49-F238E27FC236}">
                <a16:creationId xmlns:a16="http://schemas.microsoft.com/office/drawing/2014/main" id="{AD9C3BC6-D122-4F54-8B6E-AC27072E0773}"/>
              </a:ext>
            </a:extLst>
          </p:cNvPr>
          <p:cNvSpPr>
            <a:spLocks noGrp="1"/>
          </p:cNvSpPr>
          <p:nvPr>
            <p:ph type="sldNum" sz="quarter" idx="12"/>
          </p:nvPr>
        </p:nvSpPr>
        <p:spPr/>
        <p:txBody>
          <a:bodyPr/>
          <a:lstStyle/>
          <a:p>
            <a:fld id="{59E0E74B-BC82-44BF-A0FE-CEF171C425CC}" type="slidenum">
              <a:rPr lang="zh-TW" altLang="en-US" smtClean="0"/>
              <a:t>55</a:t>
            </a:fld>
            <a:endParaRPr lang="zh-TW" altLang="en-US"/>
          </a:p>
        </p:txBody>
      </p:sp>
    </p:spTree>
    <p:extLst>
      <p:ext uri="{BB962C8B-B14F-4D97-AF65-F5344CB8AC3E}">
        <p14:creationId xmlns:p14="http://schemas.microsoft.com/office/powerpoint/2010/main" val="48369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63" presetClass="path" presetSubtype="0" fill="hold" nodeType="clickEffect">
                                  <p:stCondLst>
                                    <p:cond delay="0"/>
                                  </p:stCondLst>
                                  <p:childTnLst>
                                    <p:animMotion origin="layout" path="M 0 -3.33333E-6 L 0.06302 -3.33333E-6 " pathEditMode="relative" rAng="0" ptsTypes="AA">
                                      <p:cBhvr>
                                        <p:cTn id="20" dur="1000" fill="hold"/>
                                        <p:tgtEl>
                                          <p:spTgt spid="3"/>
                                        </p:tgtEl>
                                        <p:attrNameLst>
                                          <p:attrName>ppt_x</p:attrName>
                                          <p:attrName>ppt_y</p:attrName>
                                        </p:attrNameLst>
                                      </p:cBhvr>
                                      <p:rCtr x="3142" y="0"/>
                                    </p:animMotion>
                                  </p:childTnLst>
                                </p:cTn>
                              </p:par>
                              <p:par>
                                <p:cTn id="21" presetID="10" presetClass="exit" presetSubtype="0" fill="hold"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xit" presetSubtype="0" fill="hold" grpId="1" nodeType="with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3" presetClass="path" presetSubtype="0" fill="hold" nodeType="clickEffect">
                                  <p:stCondLst>
                                    <p:cond delay="0"/>
                                  </p:stCondLst>
                                  <p:childTnLst>
                                    <p:animMotion origin="layout" path="M 0.06302 -3.33333E-6 L 0.125 -3.33333E-6 " pathEditMode="relative" rAng="0" ptsTypes="AA">
                                      <p:cBhvr>
                                        <p:cTn id="36" dur="1000" fill="hold"/>
                                        <p:tgtEl>
                                          <p:spTgt spid="3"/>
                                        </p:tgtEl>
                                        <p:attrNameLst>
                                          <p:attrName>ppt_x</p:attrName>
                                          <p:attrName>ppt_y</p:attrName>
                                        </p:attrNameLst>
                                      </p:cBhvr>
                                      <p:rCtr x="3090" y="0"/>
                                    </p:animMotion>
                                  </p:childTnLst>
                                </p:cTn>
                              </p:par>
                              <p:par>
                                <p:cTn id="37" presetID="10" presetClass="exit" presetSubtype="0" fill="hold" nodeType="with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xit" presetSubtype="0" fill="hold" grpId="1" nodeType="with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63" presetClass="path" presetSubtype="0" fill="hold" nodeType="clickEffect">
                                  <p:stCondLst>
                                    <p:cond delay="0"/>
                                  </p:stCondLst>
                                  <p:childTnLst>
                                    <p:animMotion origin="layout" path="M 0.125 -3.33333E-6 L 0.25 -3.33333E-6 " pathEditMode="relative" rAng="0" ptsTypes="AA">
                                      <p:cBhvr>
                                        <p:cTn id="52" dur="2000" fill="hold"/>
                                        <p:tgtEl>
                                          <p:spTgt spid="3"/>
                                        </p:tgtEl>
                                        <p:attrNameLst>
                                          <p:attrName>ppt_x</p:attrName>
                                          <p:attrName>ppt_y</p:attrName>
                                        </p:attrNameLst>
                                      </p:cBhvr>
                                      <p:rCtr x="6250" y="0"/>
                                    </p:animMotion>
                                  </p:childTnLst>
                                </p:cTn>
                              </p:par>
                              <p:par>
                                <p:cTn id="53" presetID="10" presetClass="exit" presetSubtype="0" fill="hold" grpId="1" nodeType="withEffect">
                                  <p:stCondLst>
                                    <p:cond delay="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500"/>
                                        <p:tgtEl>
                                          <p:spTgt spid="7"/>
                                        </p:tgtEl>
                                      </p:cBhvr>
                                    </p:animEffect>
                                  </p:childTnLst>
                                </p:cTn>
                              </p:par>
                              <p:par>
                                <p:cTn id="59" presetID="10" presetClass="exit" presetSubtype="0" fill="hold" nodeType="with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63" presetClass="path" presetSubtype="0" fill="hold" nodeType="clickEffect">
                                  <p:stCondLst>
                                    <p:cond delay="0"/>
                                  </p:stCondLst>
                                  <p:childTnLst>
                                    <p:animMotion origin="layout" path="M 0.25 -3.33333E-6 L 0.5 -3.33333E-6 " pathEditMode="relative" rAng="0" ptsTypes="AA">
                                      <p:cBhvr>
                                        <p:cTn id="65" dur="4000" fill="hold"/>
                                        <p:tgtEl>
                                          <p:spTgt spid="3"/>
                                        </p:tgtEl>
                                        <p:attrNameLst>
                                          <p:attrName>ppt_x</p:attrName>
                                          <p:attrName>ppt_y</p:attrName>
                                        </p:attrNameLst>
                                      </p:cBhvr>
                                      <p:rCtr x="12500" y="0"/>
                                    </p:animMotion>
                                  </p:childTnLst>
                                </p:cTn>
                              </p:par>
                              <p:par>
                                <p:cTn id="66" presetID="10" presetClass="entr" presetSubtype="0" fill="hold" nodeType="with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500"/>
                                        <p:tgtEl>
                                          <p:spTgt spid="8"/>
                                        </p:tgtEl>
                                      </p:cBhvr>
                                    </p:animEffect>
                                  </p:childTnLst>
                                </p:cTn>
                              </p:par>
                              <p:par>
                                <p:cTn id="69" presetID="10" presetClass="exit" presetSubtype="0" fill="hold" nodeType="withEffect">
                                  <p:stCondLst>
                                    <p:cond delay="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3"/>
                                        </p:tgtEl>
                                      </p:cBhvr>
                                    </p:animEffect>
                                    <p:set>
                                      <p:cBhvr>
                                        <p:cTn id="79" dur="1" fill="hold">
                                          <p:stCondLst>
                                            <p:cond delay="499"/>
                                          </p:stCondLst>
                                        </p:cTn>
                                        <p:tgtEl>
                                          <p:spTgt spid="3"/>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35"/>
                                        </p:tgtEl>
                                      </p:cBhvr>
                                    </p:animEffect>
                                    <p:set>
                                      <p:cBhvr>
                                        <p:cTn id="85"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5" grpId="0"/>
      <p:bldP spid="25" grpId="1"/>
      <p:bldP spid="23" grpId="0"/>
      <p:bldP spid="23" grpId="1"/>
      <p:bldP spid="27" grpId="0"/>
      <p:bldP spid="27"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578" y="3405340"/>
            <a:ext cx="2976336" cy="379032"/>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9578" y="217790"/>
            <a:ext cx="2976336" cy="379032"/>
          </a:xfrm>
          <a:prstGeom prst="rect">
            <a:avLst/>
          </a:prstGeom>
        </p:spPr>
      </p:pic>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142" y="678426"/>
            <a:ext cx="5937251" cy="2645310"/>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4142" y="3865976"/>
            <a:ext cx="5940215" cy="2646630"/>
          </a:xfrm>
          <a:prstGeom prst="rect">
            <a:avLst/>
          </a:prstGeom>
        </p:spPr>
      </p:pic>
      <p:sp>
        <p:nvSpPr>
          <p:cNvPr id="9" name="矩形 8"/>
          <p:cNvSpPr/>
          <p:nvPr/>
        </p:nvSpPr>
        <p:spPr>
          <a:xfrm>
            <a:off x="6439596" y="191348"/>
            <a:ext cx="4228405" cy="446276"/>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sym typeface="Wingdings" panose="05000000000000000000" pitchFamily="2" charset="2"/>
              </a:rPr>
              <a:t>Coarse texture  function drops off slowly</a:t>
            </a:r>
          </a:p>
          <a:p>
            <a:endParaRPr lang="en-US" altLang="zh-TW" sz="5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2" name="矩形 11">
            <a:extLst>
              <a:ext uri="{FF2B5EF4-FFF2-40B4-BE49-F238E27FC236}">
                <a16:creationId xmlns:a16="http://schemas.microsoft.com/office/drawing/2014/main" id="{EF7E7947-5D84-4E2C-9B1C-15F176BCA1F8}"/>
              </a:ext>
            </a:extLst>
          </p:cNvPr>
          <p:cNvSpPr/>
          <p:nvPr/>
        </p:nvSpPr>
        <p:spPr>
          <a:xfrm>
            <a:off x="6439596" y="3405340"/>
            <a:ext cx="4228405" cy="446276"/>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sym typeface="Wingdings" panose="05000000000000000000" pitchFamily="2" charset="2"/>
              </a:rPr>
              <a:t>Fine texture  function drops off rapidly</a:t>
            </a:r>
          </a:p>
          <a:p>
            <a:endParaRPr lang="en-US" altLang="zh-TW" sz="5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 name="投影片編號版面配置區 1">
            <a:extLst>
              <a:ext uri="{FF2B5EF4-FFF2-40B4-BE49-F238E27FC236}">
                <a16:creationId xmlns:a16="http://schemas.microsoft.com/office/drawing/2014/main" id="{1A2BD383-BC9A-4F65-ABEF-A61E97090369}"/>
              </a:ext>
            </a:extLst>
          </p:cNvPr>
          <p:cNvSpPr>
            <a:spLocks noGrp="1"/>
          </p:cNvSpPr>
          <p:nvPr>
            <p:ph type="sldNum" sz="quarter" idx="12"/>
          </p:nvPr>
        </p:nvSpPr>
        <p:spPr/>
        <p:txBody>
          <a:bodyPr/>
          <a:lstStyle/>
          <a:p>
            <a:fld id="{59E0E74B-BC82-44BF-A0FE-CEF171C425CC}" type="slidenum">
              <a:rPr lang="zh-TW" altLang="en-US" smtClean="0"/>
              <a:t>56</a:t>
            </a:fld>
            <a:endParaRPr lang="zh-TW" altLang="en-US"/>
          </a:p>
        </p:txBody>
      </p:sp>
    </p:spTree>
    <p:extLst>
      <p:ext uri="{BB962C8B-B14F-4D97-AF65-F5344CB8AC3E}">
        <p14:creationId xmlns:p14="http://schemas.microsoft.com/office/powerpoint/2010/main" val="415137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26" presetClass="emph" presetSubtype="0" fill="hold" grpId="1" nodeType="afterEffect">
                                  <p:stCondLst>
                                    <p:cond delay="0"/>
                                  </p:stCondLst>
                                  <p:childTnLst>
                                    <p:animEffect transition="out" filter="fade">
                                      <p:cBhvr>
                                        <p:cTn id="26" dur="500" tmFilter="0, 0; .2, .5; .8, .5; 1, 0"/>
                                        <p:tgtEl>
                                          <p:spTgt spid="9"/>
                                        </p:tgtEl>
                                      </p:cBhvr>
                                    </p:animEffect>
                                    <p:animScale>
                                      <p:cBhvr>
                                        <p:cTn id="27" dur="250" autoRev="1" fill="hold"/>
                                        <p:tgtEl>
                                          <p:spTgt spid="9"/>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par>
                          <p:cTn id="35" fill="hold">
                            <p:stCondLst>
                              <p:cond delay="500"/>
                            </p:stCondLst>
                            <p:childTnLst>
                              <p:par>
                                <p:cTn id="36" presetID="26" presetClass="emph" presetSubtype="0" fill="hold" grpId="1" nodeType="after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2" grpId="0"/>
      <p:bldP spid="12"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171F122A-6959-AA1E-F9BB-7C600A3EE0A5}"/>
              </a:ext>
            </a:extLst>
          </p:cNvPr>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Autocorrelation Function</a:t>
            </a:r>
            <a:endParaRPr lang="zh-TW" altLang="en-US" dirty="0">
              <a:latin typeface="Times New Roman" panose="02020603050405020304" pitchFamily="18" charset="0"/>
              <a:cs typeface="Times New Roman" panose="02020603050405020304" pitchFamily="18" charset="0"/>
            </a:endParaRPr>
          </a:p>
        </p:txBody>
      </p:sp>
      <p:sp>
        <p:nvSpPr>
          <p:cNvPr id="2" name="內容版面配置區 1"/>
          <p:cNvSpPr>
            <a:spLocks noGrp="1"/>
          </p:cNvSpPr>
          <p:nvPr>
            <p:ph idx="1"/>
          </p:nvPr>
        </p:nvSpPr>
        <p:spPr>
          <a:xfrm>
            <a:off x="2589212" y="2133600"/>
            <a:ext cx="8915400" cy="4419600"/>
          </a:xfrm>
        </p:spPr>
        <p:txBody>
          <a:bodyPr>
            <a:noAutofit/>
          </a:bodyPr>
          <a:lstStyle/>
          <a:p>
            <a:r>
              <a:rPr lang="en-US" altLang="zh-TW" sz="2400" b="1" dirty="0">
                <a:latin typeface="Times New Roman" panose="02020603050405020304" pitchFamily="18" charset="0"/>
                <a:cs typeface="Times New Roman" panose="02020603050405020304" pitchFamily="18" charset="0"/>
              </a:rPr>
              <a:t>Regular and Random:</a:t>
            </a: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Regular texture </a:t>
            </a:r>
            <a:r>
              <a:rPr lang="en-US" altLang="zh-TW" sz="2400" dirty="0">
                <a:latin typeface="Times New Roman" panose="02020603050405020304" pitchFamily="18" charset="0"/>
                <a:cs typeface="Times New Roman" panose="02020603050405020304" pitchFamily="18" charset="0"/>
                <a:sym typeface="Wingdings" panose="05000000000000000000" pitchFamily="2" charset="2"/>
              </a:rPr>
              <a:t> function will have peaks and valleys</a:t>
            </a: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sym typeface="Wingdings" panose="05000000000000000000" pitchFamily="2" charset="2"/>
              </a:rPr>
              <a:t>Random texture  only peak at [0,0]; breadth of peak gives the size of the texture</a:t>
            </a:r>
          </a:p>
          <a:p>
            <a:pPr lvl="1"/>
            <a:endParaRPr lang="en-US" altLang="zh-TW" sz="2400" dirty="0">
              <a:latin typeface="Times New Roman" panose="02020603050405020304" pitchFamily="18" charset="0"/>
              <a:cs typeface="Times New Roman" panose="02020603050405020304" pitchFamily="18" charset="0"/>
              <a:sym typeface="Wingdings" panose="05000000000000000000" pitchFamily="2" charset="2"/>
            </a:endParaRPr>
          </a:p>
          <a:p>
            <a:r>
              <a:rPr lang="en-US" altLang="zh-TW" sz="2400" b="1" dirty="0">
                <a:latin typeface="Times New Roman" panose="02020603050405020304" pitchFamily="18" charset="0"/>
                <a:cs typeface="Times New Roman" panose="02020603050405020304" pitchFamily="18" charset="0"/>
                <a:sym typeface="Wingdings" panose="05000000000000000000" pitchFamily="2" charset="2"/>
              </a:rPr>
              <a:t>Coarse and Fine: </a:t>
            </a: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sym typeface="Wingdings" panose="05000000000000000000" pitchFamily="2" charset="2"/>
              </a:rPr>
              <a:t>Coarse texture  function drops off slowly</a:t>
            </a: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sym typeface="Wingdings" panose="05000000000000000000" pitchFamily="2" charset="2"/>
              </a:rPr>
              <a:t>Fine texture  function drops off rapidly</a:t>
            </a:r>
          </a:p>
        </p:txBody>
      </p:sp>
      <p:sp>
        <p:nvSpPr>
          <p:cNvPr id="3" name="投影片編號版面配置區 2">
            <a:extLst>
              <a:ext uri="{FF2B5EF4-FFF2-40B4-BE49-F238E27FC236}">
                <a16:creationId xmlns:a16="http://schemas.microsoft.com/office/drawing/2014/main" id="{57041981-2B10-4102-B26B-52B9D4E2BFCF}"/>
              </a:ext>
            </a:extLst>
          </p:cNvPr>
          <p:cNvSpPr>
            <a:spLocks noGrp="1"/>
          </p:cNvSpPr>
          <p:nvPr>
            <p:ph type="sldNum" sz="quarter" idx="12"/>
          </p:nvPr>
        </p:nvSpPr>
        <p:spPr/>
        <p:txBody>
          <a:bodyPr/>
          <a:lstStyle/>
          <a:p>
            <a:fld id="{59E0E74B-BC82-44BF-A0FE-CEF171C425CC}" type="slidenum">
              <a:rPr lang="zh-TW" altLang="en-US" smtClean="0"/>
              <a:t>57</a:t>
            </a:fld>
            <a:endParaRPr lang="zh-TW" altLang="en-US"/>
          </a:p>
        </p:txBody>
      </p:sp>
    </p:spTree>
    <p:extLst>
      <p:ext uri="{BB962C8B-B14F-4D97-AF65-F5344CB8AC3E}">
        <p14:creationId xmlns:p14="http://schemas.microsoft.com/office/powerpoint/2010/main" val="38997306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圓角矩形 127">
            <a:extLst>
              <a:ext uri="{FF2B5EF4-FFF2-40B4-BE49-F238E27FC236}">
                <a16:creationId xmlns:a16="http://schemas.microsoft.com/office/drawing/2014/main" id="{C596A069-A175-F826-F807-67DBC2D25784}"/>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3" name="橢圓 212"/>
          <p:cNvSpPr/>
          <p:nvPr/>
        </p:nvSpPr>
        <p:spPr>
          <a:xfrm>
            <a:off x="3490437" y="2599760"/>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4" name="橢圓 213"/>
          <p:cNvSpPr/>
          <p:nvPr/>
        </p:nvSpPr>
        <p:spPr>
          <a:xfrm>
            <a:off x="3941138" y="2599759"/>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3441551"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5" name="圓角矩形圖說文字 134"/>
          <p:cNvSpPr/>
          <p:nvPr/>
        </p:nvSpPr>
        <p:spPr>
          <a:xfrm>
            <a:off x="3110289" y="2029878"/>
            <a:ext cx="2607457"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Autocorrelation Function</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36" name="圓角矩形圖說文字 135"/>
          <p:cNvSpPr/>
          <p:nvPr/>
        </p:nvSpPr>
        <p:spPr>
          <a:xfrm>
            <a:off x="3561599" y="2033708"/>
            <a:ext cx="2593635"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accent5">
                    <a:lumMod val="75000"/>
                  </a:schemeClr>
                </a:solidFill>
                <a:latin typeface="Times New Roman" panose="02020603050405020304" pitchFamily="18" charset="0"/>
                <a:cs typeface="Times New Roman" panose="02020603050405020304" pitchFamily="18" charset="0"/>
              </a:rPr>
              <a:t>Digital Transform Method</a:t>
            </a:r>
            <a:endParaRPr lang="zh-TW" altLang="en-US" sz="16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圓角矩形 129">
            <a:extLst>
              <a:ext uri="{FF2B5EF4-FFF2-40B4-BE49-F238E27FC236}">
                <a16:creationId xmlns:a16="http://schemas.microsoft.com/office/drawing/2014/main" id="{F546D256-B4BC-5619-B479-EEDE2D6A59CE}"/>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4" name="圓角矩形 128">
            <a:extLst>
              <a:ext uri="{FF2B5EF4-FFF2-40B4-BE49-F238E27FC236}">
                <a16:creationId xmlns:a16="http://schemas.microsoft.com/office/drawing/2014/main" id="{1C25CE8E-7D71-859E-70A7-4AAF4ED5FEF6}"/>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
        <p:nvSpPr>
          <p:cNvPr id="2" name="投影片編號版面配置區 1">
            <a:extLst>
              <a:ext uri="{FF2B5EF4-FFF2-40B4-BE49-F238E27FC236}">
                <a16:creationId xmlns:a16="http://schemas.microsoft.com/office/drawing/2014/main" id="{4D1FB018-3F71-4B4C-A0DE-E80FCB1625CB}"/>
              </a:ext>
            </a:extLst>
          </p:cNvPr>
          <p:cNvSpPr>
            <a:spLocks noGrp="1"/>
          </p:cNvSpPr>
          <p:nvPr>
            <p:ph type="sldNum" sz="quarter" idx="12"/>
          </p:nvPr>
        </p:nvSpPr>
        <p:spPr/>
        <p:txBody>
          <a:bodyPr/>
          <a:lstStyle/>
          <a:p>
            <a:fld id="{59E0E74B-BC82-44BF-A0FE-CEF171C425CC}" type="slidenum">
              <a:rPr lang="zh-TW" altLang="en-US" smtClean="0"/>
              <a:t>58</a:t>
            </a:fld>
            <a:endParaRPr lang="zh-TW" altLang="en-US"/>
          </a:p>
        </p:txBody>
      </p:sp>
    </p:spTree>
    <p:extLst>
      <p:ext uri="{BB962C8B-B14F-4D97-AF65-F5344CB8AC3E}">
        <p14:creationId xmlns:p14="http://schemas.microsoft.com/office/powerpoint/2010/main" val="142207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41" presetClass="entr" presetSubtype="0" fill="hold" grpId="0" nodeType="withEffect">
                                  <p:stCondLst>
                                    <p:cond delay="0"/>
                                  </p:stCondLst>
                                  <p:childTnLst>
                                    <p:set>
                                      <p:cBhvr>
                                        <p:cTn id="18" dur="1" fill="hold">
                                          <p:stCondLst>
                                            <p:cond delay="0"/>
                                          </p:stCondLst>
                                        </p:cTn>
                                        <p:tgtEl>
                                          <p:spTgt spid="135"/>
                                        </p:tgtEl>
                                        <p:attrNameLst>
                                          <p:attrName>style.visibility</p:attrName>
                                        </p:attrNameLst>
                                      </p:cBhvr>
                                      <p:to>
                                        <p:strVal val="visible"/>
                                      </p:to>
                                    </p:set>
                                    <p:anim calcmode="lin" valueType="num">
                                      <p:cBhvr>
                                        <p:cTn id="19" dur="300" fill="hold"/>
                                        <p:tgtEl>
                                          <p:spTgt spid="135"/>
                                        </p:tgtEl>
                                        <p:attrNameLst>
                                          <p:attrName>ppt_x</p:attrName>
                                        </p:attrNameLst>
                                      </p:cBhvr>
                                      <p:tavLst>
                                        <p:tav tm="0">
                                          <p:val>
                                            <p:strVal val="#ppt_x"/>
                                          </p:val>
                                        </p:tav>
                                        <p:tav tm="50000">
                                          <p:val>
                                            <p:strVal val="#ppt_x+.1"/>
                                          </p:val>
                                        </p:tav>
                                        <p:tav tm="100000">
                                          <p:val>
                                            <p:strVal val="#ppt_x"/>
                                          </p:val>
                                        </p:tav>
                                      </p:tavLst>
                                    </p:anim>
                                    <p:anim calcmode="lin" valueType="num">
                                      <p:cBhvr>
                                        <p:cTn id="20" dur="300" fill="hold"/>
                                        <p:tgtEl>
                                          <p:spTgt spid="135"/>
                                        </p:tgtEl>
                                        <p:attrNameLst>
                                          <p:attrName>ppt_y</p:attrName>
                                        </p:attrNameLst>
                                      </p:cBhvr>
                                      <p:tavLst>
                                        <p:tav tm="0">
                                          <p:val>
                                            <p:strVal val="#ppt_y"/>
                                          </p:val>
                                        </p:tav>
                                        <p:tav tm="100000">
                                          <p:val>
                                            <p:strVal val="#ppt_y"/>
                                          </p:val>
                                        </p:tav>
                                      </p:tavLst>
                                    </p:anim>
                                    <p:anim calcmode="lin" valueType="num">
                                      <p:cBhvr>
                                        <p:cTn id="21" dur="300" fill="hold"/>
                                        <p:tgtEl>
                                          <p:spTgt spid="135"/>
                                        </p:tgtEl>
                                        <p:attrNameLst>
                                          <p:attrName>ppt_h</p:attrName>
                                        </p:attrNameLst>
                                      </p:cBhvr>
                                      <p:tavLst>
                                        <p:tav tm="0">
                                          <p:val>
                                            <p:strVal val="#ppt_h/10"/>
                                          </p:val>
                                        </p:tav>
                                        <p:tav tm="50000">
                                          <p:val>
                                            <p:strVal val="#ppt_h+.01"/>
                                          </p:val>
                                        </p:tav>
                                        <p:tav tm="100000">
                                          <p:val>
                                            <p:strVal val="#ppt_h"/>
                                          </p:val>
                                        </p:tav>
                                      </p:tavLst>
                                    </p:anim>
                                    <p:anim calcmode="lin" valueType="num">
                                      <p:cBhvr>
                                        <p:cTn id="22" dur="300" fill="hold"/>
                                        <p:tgtEl>
                                          <p:spTgt spid="13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300" tmFilter="0,0; .5, 1; 1, 1"/>
                                        <p:tgtEl>
                                          <p:spTgt spid="1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3"/>
                                        </p:tgtEl>
                                        <p:attrNameLst>
                                          <p:attrName>style.visibility</p:attrName>
                                        </p:attrNameLst>
                                      </p:cBhvr>
                                      <p:to>
                                        <p:strVal val="visible"/>
                                      </p:to>
                                    </p:set>
                                    <p:animEffect transition="in" filter="fade">
                                      <p:cBhvr>
                                        <p:cTn id="26" dur="300"/>
                                        <p:tgtEl>
                                          <p:spTgt spid="213"/>
                                        </p:tgtEl>
                                      </p:cBhvr>
                                    </p:animEffect>
                                  </p:childTnLst>
                                </p:cTn>
                              </p:par>
                              <p:par>
                                <p:cTn id="27" presetID="37" presetClass="entr" presetSubtype="0" fill="hold" grpId="1" nodeType="withEffect">
                                  <p:stCondLst>
                                    <p:cond delay="0"/>
                                  </p:stCondLst>
                                  <p:childTnLst>
                                    <p:set>
                                      <p:cBhvr>
                                        <p:cTn id="28" dur="1" fill="hold">
                                          <p:stCondLst>
                                            <p:cond delay="0"/>
                                          </p:stCondLst>
                                        </p:cTn>
                                        <p:tgtEl>
                                          <p:spTgt spid="153"/>
                                        </p:tgtEl>
                                        <p:attrNameLst>
                                          <p:attrName>style.visibility</p:attrName>
                                        </p:attrNameLst>
                                      </p:cBhvr>
                                      <p:to>
                                        <p:strVal val="visible"/>
                                      </p:to>
                                    </p:set>
                                    <p:animEffect transition="in" filter="fade">
                                      <p:cBhvr>
                                        <p:cTn id="29" dur="1000"/>
                                        <p:tgtEl>
                                          <p:spTgt spid="153"/>
                                        </p:tgtEl>
                                      </p:cBhvr>
                                    </p:animEffect>
                                    <p:anim calcmode="lin" valueType="num">
                                      <p:cBhvr>
                                        <p:cTn id="30" dur="1000" fill="hold"/>
                                        <p:tgtEl>
                                          <p:spTgt spid="153"/>
                                        </p:tgtEl>
                                        <p:attrNameLst>
                                          <p:attrName>ppt_x</p:attrName>
                                        </p:attrNameLst>
                                      </p:cBhvr>
                                      <p:tavLst>
                                        <p:tav tm="0">
                                          <p:val>
                                            <p:strVal val="#ppt_x"/>
                                          </p:val>
                                        </p:tav>
                                        <p:tav tm="100000">
                                          <p:val>
                                            <p:strVal val="#ppt_x"/>
                                          </p:val>
                                        </p:tav>
                                      </p:tavLst>
                                    </p:anim>
                                    <p:anim calcmode="lin" valueType="num">
                                      <p:cBhvr>
                                        <p:cTn id="31" dur="900" decel="100000" fill="hold"/>
                                        <p:tgtEl>
                                          <p:spTgt spid="15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35"/>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35"/>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35"/>
                                        </p:tgtEl>
                                        <p:attrNameLst>
                                          <p:attrName>ppt_y</p:attrName>
                                        </p:attrNameLst>
                                      </p:cBhvr>
                                      <p:tavLst>
                                        <p:tav tm="0">
                                          <p:val>
                                            <p:strVal val="ppt_y"/>
                                          </p:val>
                                        </p:tav>
                                        <p:tav tm="100000">
                                          <p:val>
                                            <p:strVal val="ppt_y"/>
                                          </p:val>
                                        </p:tav>
                                      </p:tavLst>
                                    </p:anim>
                                    <p:anim calcmode="lin" valueType="num">
                                      <p:cBhvr>
                                        <p:cTn id="41" dur="200"/>
                                        <p:tgtEl>
                                          <p:spTgt spid="135"/>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35"/>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35"/>
                                        </p:tgtEl>
                                      </p:cBhvr>
                                    </p:animEffect>
                                    <p:set>
                                      <p:cBhvr>
                                        <p:cTn id="44" dur="1" fill="hold">
                                          <p:stCondLst>
                                            <p:cond delay="199"/>
                                          </p:stCondLst>
                                        </p:cTn>
                                        <p:tgtEl>
                                          <p:spTgt spid="13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3"/>
                                        </p:tgtEl>
                                      </p:cBhvr>
                                    </p:animEffect>
                                    <p:set>
                                      <p:cBhvr>
                                        <p:cTn id="47" dur="1" fill="hold">
                                          <p:stCondLst>
                                            <p:cond delay="299"/>
                                          </p:stCondLst>
                                        </p:cTn>
                                        <p:tgtEl>
                                          <p:spTgt spid="213"/>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25 -2.59259E-6 L 0.03737 -2.59259E-6 " pathEditMode="relative" rAng="0" ptsTypes="AA">
                                      <p:cBhvr>
                                        <p:cTn id="49" dur="700" fill="hold"/>
                                        <p:tgtEl>
                                          <p:spTgt spid="153"/>
                                        </p:tgtEl>
                                        <p:attrNameLst>
                                          <p:attrName>ppt_x</p:attrName>
                                          <p:attrName>ppt_y</p:attrName>
                                        </p:attrNameLst>
                                      </p:cBhvr>
                                      <p:rCtr x="2487"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300" fill="hold"/>
                                        <p:tgtEl>
                                          <p:spTgt spid="136"/>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36"/>
                                        </p:tgtEl>
                                        <p:attrNameLst>
                                          <p:attrName>ppt_y</p:attrName>
                                        </p:attrNameLst>
                                      </p:cBhvr>
                                      <p:tavLst>
                                        <p:tav tm="0">
                                          <p:val>
                                            <p:strVal val="#ppt_y"/>
                                          </p:val>
                                        </p:tav>
                                        <p:tav tm="100000">
                                          <p:val>
                                            <p:strVal val="#ppt_y"/>
                                          </p:val>
                                        </p:tav>
                                      </p:tavLst>
                                    </p:anim>
                                    <p:anim calcmode="lin" valueType="num">
                                      <p:cBhvr>
                                        <p:cTn id="55" dur="300" fill="hold"/>
                                        <p:tgtEl>
                                          <p:spTgt spid="136"/>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36"/>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3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4"/>
                                        </p:tgtEl>
                                        <p:attrNameLst>
                                          <p:attrName>style.visibility</p:attrName>
                                        </p:attrNameLst>
                                      </p:cBhvr>
                                      <p:to>
                                        <p:strVal val="visible"/>
                                      </p:to>
                                    </p:set>
                                    <p:animEffect transition="in" filter="fade">
                                      <p:cBhvr>
                                        <p:cTn id="60" dur="300"/>
                                        <p:tgtEl>
                                          <p:spTgt spid="214"/>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36"/>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36"/>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36"/>
                                        </p:tgtEl>
                                        <p:attrNameLst>
                                          <p:attrName>ppt_y</p:attrName>
                                        </p:attrNameLst>
                                      </p:cBhvr>
                                      <p:tavLst>
                                        <p:tav tm="0">
                                          <p:val>
                                            <p:strVal val="ppt_y"/>
                                          </p:val>
                                        </p:tav>
                                        <p:tav tm="100000">
                                          <p:val>
                                            <p:strVal val="ppt_y"/>
                                          </p:val>
                                        </p:tav>
                                      </p:tavLst>
                                    </p:anim>
                                    <p:anim calcmode="lin" valueType="num">
                                      <p:cBhvr>
                                        <p:cTn id="69" dur="200"/>
                                        <p:tgtEl>
                                          <p:spTgt spid="136"/>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36"/>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36"/>
                                        </p:tgtEl>
                                      </p:cBhvr>
                                    </p:animEffect>
                                    <p:set>
                                      <p:cBhvr>
                                        <p:cTn id="72" dur="1" fill="hold">
                                          <p:stCondLst>
                                            <p:cond delay="199"/>
                                          </p:stCondLst>
                                        </p:cTn>
                                        <p:tgtEl>
                                          <p:spTgt spid="136"/>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4"/>
                                        </p:tgtEl>
                                      </p:cBhvr>
                                    </p:animEffect>
                                    <p:set>
                                      <p:cBhvr>
                                        <p:cTn id="75" dur="1" fill="hold">
                                          <p:stCondLst>
                                            <p:cond delay="299"/>
                                          </p:stCondLst>
                                        </p:cTn>
                                        <p:tgtEl>
                                          <p:spTgt spid="214"/>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13" grpId="0" animBg="1"/>
      <p:bldP spid="213" grpId="1" animBg="1"/>
      <p:bldP spid="214" grpId="0" animBg="1"/>
      <p:bldP spid="214" grpId="1" animBg="1"/>
      <p:bldP spid="153" grpId="0" animBg="1"/>
      <p:bldP spid="153" grpId="1" animBg="1"/>
      <p:bldP spid="153" grpId="2" animBg="1"/>
      <p:bldP spid="135" grpId="0" animBg="1"/>
      <p:bldP spid="135" grpId="1" animBg="1"/>
      <p:bldP spid="135" grpId="2" animBg="1"/>
      <p:bldP spid="136" grpId="0" animBg="1"/>
      <p:bldP spid="136" grpId="1" animBg="1"/>
      <p:bldP spid="136" grpId="2" animBg="1"/>
      <p:bldP spid="3" grpId="0" animBg="1"/>
      <p:bldP spid="3" grpId="1" animBg="1"/>
      <p:bldP spid="4" grpId="0" animBg="1"/>
      <p:bldP spid="4"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sz="3600" dirty="0">
                <a:latin typeface="Times New Roman" panose="02020603050405020304" pitchFamily="18" charset="0"/>
                <a:cs typeface="Times New Roman" panose="02020603050405020304" pitchFamily="18" charset="0"/>
              </a:rPr>
              <a:t>Digital Transform Methods and Texture</a:t>
            </a:r>
            <a:endParaRPr lang="zh-TW" altLang="en-US" sz="3600"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589212" y="2133600"/>
            <a:ext cx="8915400" cy="5394960"/>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In the digital transform method of texture analysis, the digital image is typically divided into a set of non-overlapping small square sub-images.</a:t>
            </a:r>
          </a:p>
          <a:p>
            <a:r>
              <a:rPr lang="en-US" altLang="zh-TW" sz="3200" dirty="0">
                <a:latin typeface="Times New Roman" panose="02020603050405020304" pitchFamily="18" charset="0"/>
                <a:cs typeface="Times New Roman" panose="02020603050405020304" pitchFamily="18" charset="0"/>
              </a:rPr>
              <a:t>The vectors are re-expressed in a new coordinate system.</a:t>
            </a:r>
          </a:p>
          <a:p>
            <a:r>
              <a:rPr lang="en-US" altLang="zh-TW" sz="3200" dirty="0">
                <a:latin typeface="Times New Roman" panose="02020603050405020304" pitchFamily="18" charset="0"/>
                <a:cs typeface="Times New Roman" panose="02020603050405020304" pitchFamily="18" charset="0"/>
              </a:rPr>
              <a:t>Fourier transform uses the complex sinusoid basic set. </a:t>
            </a:r>
            <a:r>
              <a:rPr lang="en-US" altLang="zh-TW" sz="3200" dirty="0" err="1">
                <a:latin typeface="Times New Roman" panose="02020603050405020304" pitchFamily="18" charset="0"/>
                <a:cs typeface="Times New Roman" panose="02020603050405020304" pitchFamily="18" charset="0"/>
              </a:rPr>
              <a:t>Hadamard</a:t>
            </a:r>
            <a:r>
              <a:rPr lang="en-US" altLang="zh-TW" sz="3200" dirty="0">
                <a:latin typeface="Times New Roman" panose="02020603050405020304" pitchFamily="18" charset="0"/>
                <a:cs typeface="Times New Roman" panose="02020603050405020304" pitchFamily="18" charset="0"/>
              </a:rPr>
              <a:t> transform uses the Walsh function basic set, …..</a:t>
            </a:r>
          </a:p>
        </p:txBody>
      </p:sp>
      <p:sp>
        <p:nvSpPr>
          <p:cNvPr id="2" name="投影片編號版面配置區 1">
            <a:extLst>
              <a:ext uri="{FF2B5EF4-FFF2-40B4-BE49-F238E27FC236}">
                <a16:creationId xmlns:a16="http://schemas.microsoft.com/office/drawing/2014/main" id="{4F396841-BE0E-45FE-BE92-22EC0A59D7F0}"/>
              </a:ext>
            </a:extLst>
          </p:cNvPr>
          <p:cNvSpPr>
            <a:spLocks noGrp="1"/>
          </p:cNvSpPr>
          <p:nvPr>
            <p:ph type="sldNum" sz="quarter" idx="12"/>
          </p:nvPr>
        </p:nvSpPr>
        <p:spPr/>
        <p:txBody>
          <a:bodyPr/>
          <a:lstStyle/>
          <a:p>
            <a:fld id="{59E0E74B-BC82-44BF-A0FE-CEF171C425CC}" type="slidenum">
              <a:rPr lang="zh-TW" altLang="en-US" smtClean="0"/>
              <a:t>59</a:t>
            </a:fld>
            <a:endParaRPr lang="zh-TW" altLang="en-US"/>
          </a:p>
        </p:txBody>
      </p:sp>
    </p:spTree>
    <p:extLst>
      <p:ext uri="{BB962C8B-B14F-4D97-AF65-F5344CB8AC3E}">
        <p14:creationId xmlns:p14="http://schemas.microsoft.com/office/powerpoint/2010/main" val="2365383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4BFF467-E219-4AA1-A028-24290D8072A0}"/>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What is Texture?</a:t>
            </a:r>
            <a:endParaRPr lang="zh-TW" altLang="en-US" dirty="0"/>
          </a:p>
        </p:txBody>
      </p:sp>
      <p:sp>
        <p:nvSpPr>
          <p:cNvPr id="3" name="內容版面配置區 2">
            <a:extLst>
              <a:ext uri="{FF2B5EF4-FFF2-40B4-BE49-F238E27FC236}">
                <a16:creationId xmlns:a16="http://schemas.microsoft.com/office/drawing/2014/main" id="{56303C61-8567-4B5C-8AAB-BC4337532044}"/>
              </a:ext>
            </a:extLst>
          </p:cNvPr>
          <p:cNvSpPr>
            <a:spLocks noGrp="1"/>
          </p:cNvSpPr>
          <p:nvPr>
            <p:ph idx="1"/>
          </p:nvPr>
        </p:nvSpPr>
        <p:spPr/>
        <p:txBody>
          <a:bodyPr>
            <a:normAutofit lnSpcReduction="10000"/>
          </a:bodyPr>
          <a:lstStyle/>
          <a:p>
            <a:r>
              <a:rPr lang="en-US" altLang="zh-TW" sz="3600" dirty="0">
                <a:latin typeface="Times New Roman" panose="02020603050405020304" pitchFamily="18" charset="0"/>
                <a:cs typeface="Times New Roman" panose="02020603050405020304" pitchFamily="18" charset="0"/>
              </a:rPr>
              <a:t>An image obeying some statistical properties</a:t>
            </a:r>
          </a:p>
          <a:p>
            <a:endParaRPr lang="en-US" altLang="zh-TW" sz="3600" dirty="0">
              <a:latin typeface="Times New Roman" panose="02020603050405020304" pitchFamily="18" charset="0"/>
              <a:cs typeface="Times New Roman" panose="02020603050405020304" pitchFamily="18" charset="0"/>
            </a:endParaRPr>
          </a:p>
          <a:p>
            <a:r>
              <a:rPr lang="en-US" altLang="zh-TW" sz="3600" dirty="0">
                <a:latin typeface="Times New Roman" panose="02020603050405020304" pitchFamily="18" charset="0"/>
                <a:cs typeface="Times New Roman" panose="02020603050405020304" pitchFamily="18" charset="0"/>
              </a:rPr>
              <a:t>Similar structure repeated over and over again</a:t>
            </a:r>
          </a:p>
          <a:p>
            <a:endParaRPr lang="en-US" altLang="zh-TW" sz="3600" dirty="0">
              <a:latin typeface="Times New Roman" panose="02020603050405020304" pitchFamily="18" charset="0"/>
              <a:cs typeface="Times New Roman" panose="02020603050405020304" pitchFamily="18" charset="0"/>
            </a:endParaRPr>
          </a:p>
          <a:p>
            <a:r>
              <a:rPr lang="en-US" altLang="zh-TW" sz="3600" dirty="0">
                <a:latin typeface="Times New Roman" panose="02020603050405020304" pitchFamily="18" charset="0"/>
                <a:cs typeface="Times New Roman" panose="02020603050405020304" pitchFamily="18" charset="0"/>
              </a:rPr>
              <a:t>Often has some degree of randomness</a:t>
            </a:r>
            <a:endParaRPr lang="zh-TW" altLang="en-US" sz="3600" dirty="0">
              <a:latin typeface="Times New Roman" panose="02020603050405020304" pitchFamily="18" charset="0"/>
              <a:cs typeface="Times New Roman" panose="02020603050405020304" pitchFamily="18" charset="0"/>
            </a:endParaRPr>
          </a:p>
          <a:p>
            <a:endParaRPr lang="zh-TW" altLang="en-US" dirty="0"/>
          </a:p>
        </p:txBody>
      </p:sp>
      <p:pic>
        <p:nvPicPr>
          <p:cNvPr id="7" name="圖片 6">
            <a:extLst>
              <a:ext uri="{FF2B5EF4-FFF2-40B4-BE49-F238E27FC236}">
                <a16:creationId xmlns:a16="http://schemas.microsoft.com/office/drawing/2014/main" id="{2352DA78-3CCD-4A56-92E1-77E1DB047C06}"/>
              </a:ext>
            </a:extLst>
          </p:cNvPr>
          <p:cNvPicPr>
            <a:picLocks noChangeAspect="1"/>
          </p:cNvPicPr>
          <p:nvPr/>
        </p:nvPicPr>
        <p:blipFill rotWithShape="1">
          <a:blip r:embed="rId3"/>
          <a:srcRect l="36387" t="3503" r="35578" b="48310"/>
          <a:stretch/>
        </p:blipFill>
        <p:spPr>
          <a:xfrm>
            <a:off x="5471258" y="4407359"/>
            <a:ext cx="1982487" cy="1891145"/>
          </a:xfrm>
          <a:prstGeom prst="rect">
            <a:avLst/>
          </a:prstGeom>
        </p:spPr>
      </p:pic>
      <p:pic>
        <p:nvPicPr>
          <p:cNvPr id="8" name="圖片 14">
            <a:extLst>
              <a:ext uri="{FF2B5EF4-FFF2-40B4-BE49-F238E27FC236}">
                <a16:creationId xmlns:a16="http://schemas.microsoft.com/office/drawing/2014/main" id="{C8262B95-E17F-4EE2-9664-C1FDD7FB7498}"/>
              </a:ext>
            </a:extLst>
          </p:cNvPr>
          <p:cNvPicPr>
            <a:picLocks noChangeAspect="1"/>
          </p:cNvPicPr>
          <p:nvPr/>
        </p:nvPicPr>
        <p:blipFill rotWithShape="1">
          <a:blip r:embed="rId3"/>
          <a:srcRect l="48967" t="18325" r="45674" b="72093"/>
          <a:stretch/>
        </p:blipFill>
        <p:spPr>
          <a:xfrm>
            <a:off x="4751526" y="3361895"/>
            <a:ext cx="3252617" cy="3227122"/>
          </a:xfrm>
          <a:prstGeom prst="rect">
            <a:avLst/>
          </a:prstGeom>
        </p:spPr>
      </p:pic>
      <p:pic>
        <p:nvPicPr>
          <p:cNvPr id="9" name="圖片 8">
            <a:extLst>
              <a:ext uri="{FF2B5EF4-FFF2-40B4-BE49-F238E27FC236}">
                <a16:creationId xmlns:a16="http://schemas.microsoft.com/office/drawing/2014/main" id="{19D0804C-682B-428E-A8C8-CD1B042BAE0F}"/>
              </a:ext>
            </a:extLst>
          </p:cNvPr>
          <p:cNvPicPr>
            <a:picLocks noChangeAspect="1"/>
          </p:cNvPicPr>
          <p:nvPr/>
        </p:nvPicPr>
        <p:blipFill rotWithShape="1">
          <a:blip r:embed="rId3"/>
          <a:srcRect l="1437" t="3888" r="70816" b="47385"/>
          <a:stretch/>
        </p:blipFill>
        <p:spPr>
          <a:xfrm>
            <a:off x="2479963" y="4407359"/>
            <a:ext cx="1940301" cy="1891145"/>
          </a:xfrm>
          <a:prstGeom prst="rect">
            <a:avLst/>
          </a:prstGeom>
        </p:spPr>
      </p:pic>
      <p:grpSp>
        <p:nvGrpSpPr>
          <p:cNvPr id="10" name="Group 5">
            <a:extLst>
              <a:ext uri="{FF2B5EF4-FFF2-40B4-BE49-F238E27FC236}">
                <a16:creationId xmlns:a16="http://schemas.microsoft.com/office/drawing/2014/main" id="{50F4394D-AA26-462C-B679-D2A47E637CCD}"/>
              </a:ext>
            </a:extLst>
          </p:cNvPr>
          <p:cNvGrpSpPr/>
          <p:nvPr/>
        </p:nvGrpSpPr>
        <p:grpSpPr>
          <a:xfrm>
            <a:off x="5224251" y="4148544"/>
            <a:ext cx="2401449" cy="2239080"/>
            <a:chOff x="642498" y="1850917"/>
            <a:chExt cx="2401449" cy="2239080"/>
          </a:xfrm>
        </p:grpSpPr>
        <p:sp>
          <p:nvSpPr>
            <p:cNvPr id="11" name="Oval 3">
              <a:extLst>
                <a:ext uri="{FF2B5EF4-FFF2-40B4-BE49-F238E27FC236}">
                  <a16:creationId xmlns:a16="http://schemas.microsoft.com/office/drawing/2014/main" id="{1883F173-5E4E-454D-8534-E3B109AB6125}"/>
                </a:ext>
              </a:extLst>
            </p:cNvPr>
            <p:cNvSpPr/>
            <p:nvPr/>
          </p:nvSpPr>
          <p:spPr>
            <a:xfrm>
              <a:off x="1335004" y="1850917"/>
              <a:ext cx="811988" cy="81198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8">
              <a:extLst>
                <a:ext uri="{FF2B5EF4-FFF2-40B4-BE49-F238E27FC236}">
                  <a16:creationId xmlns:a16="http://schemas.microsoft.com/office/drawing/2014/main" id="{37BB17FE-982B-457F-BC4B-AD5D276D48C9}"/>
                </a:ext>
              </a:extLst>
            </p:cNvPr>
            <p:cNvSpPr/>
            <p:nvPr/>
          </p:nvSpPr>
          <p:spPr>
            <a:xfrm>
              <a:off x="2138990" y="2032043"/>
              <a:ext cx="811988" cy="81198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9">
              <a:extLst>
                <a:ext uri="{FF2B5EF4-FFF2-40B4-BE49-F238E27FC236}">
                  <a16:creationId xmlns:a16="http://schemas.microsoft.com/office/drawing/2014/main" id="{768B07AB-BA55-4129-B552-15302B346B93}"/>
                </a:ext>
              </a:extLst>
            </p:cNvPr>
            <p:cNvSpPr/>
            <p:nvPr/>
          </p:nvSpPr>
          <p:spPr>
            <a:xfrm>
              <a:off x="2231959" y="2765350"/>
              <a:ext cx="811988" cy="81198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20">
              <a:extLst>
                <a:ext uri="{FF2B5EF4-FFF2-40B4-BE49-F238E27FC236}">
                  <a16:creationId xmlns:a16="http://schemas.microsoft.com/office/drawing/2014/main" id="{79375740-5CA6-448C-AC22-1E6A073E46E1}"/>
                </a:ext>
              </a:extLst>
            </p:cNvPr>
            <p:cNvSpPr/>
            <p:nvPr/>
          </p:nvSpPr>
          <p:spPr>
            <a:xfrm>
              <a:off x="1583441" y="3278009"/>
              <a:ext cx="811988" cy="81198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21">
              <a:extLst>
                <a:ext uri="{FF2B5EF4-FFF2-40B4-BE49-F238E27FC236}">
                  <a16:creationId xmlns:a16="http://schemas.microsoft.com/office/drawing/2014/main" id="{309B7683-9CB1-4671-9984-9436E5BBD606}"/>
                </a:ext>
              </a:extLst>
            </p:cNvPr>
            <p:cNvSpPr/>
            <p:nvPr/>
          </p:nvSpPr>
          <p:spPr>
            <a:xfrm>
              <a:off x="771453" y="3145919"/>
              <a:ext cx="811988" cy="81198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22">
              <a:extLst>
                <a:ext uri="{FF2B5EF4-FFF2-40B4-BE49-F238E27FC236}">
                  <a16:creationId xmlns:a16="http://schemas.microsoft.com/office/drawing/2014/main" id="{7AB22EFA-358F-470E-A9C8-D9DE4D5F7C1A}"/>
                </a:ext>
              </a:extLst>
            </p:cNvPr>
            <p:cNvSpPr/>
            <p:nvPr/>
          </p:nvSpPr>
          <p:spPr>
            <a:xfrm>
              <a:off x="642498" y="2390881"/>
              <a:ext cx="811988" cy="81198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2">
              <a:extLst>
                <a:ext uri="{FF2B5EF4-FFF2-40B4-BE49-F238E27FC236}">
                  <a16:creationId xmlns:a16="http://schemas.microsoft.com/office/drawing/2014/main" id="{A17AA733-A07A-470C-9B62-F7B4444B4F64}"/>
                </a:ext>
              </a:extLst>
            </p:cNvPr>
            <p:cNvSpPr/>
            <p:nvPr/>
          </p:nvSpPr>
          <p:spPr>
            <a:xfrm>
              <a:off x="1397595" y="2652715"/>
              <a:ext cx="798286" cy="7982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圖片 17">
            <a:extLst>
              <a:ext uri="{FF2B5EF4-FFF2-40B4-BE49-F238E27FC236}">
                <a16:creationId xmlns:a16="http://schemas.microsoft.com/office/drawing/2014/main" id="{A894918E-E3AA-415F-9878-7C564FA9A186}"/>
              </a:ext>
            </a:extLst>
          </p:cNvPr>
          <p:cNvPicPr>
            <a:picLocks noChangeAspect="1"/>
          </p:cNvPicPr>
          <p:nvPr/>
        </p:nvPicPr>
        <p:blipFill rotWithShape="1">
          <a:blip r:embed="rId3"/>
          <a:srcRect l="71142" t="2909" r="1631" b="47090"/>
          <a:stretch/>
        </p:blipFill>
        <p:spPr>
          <a:xfrm>
            <a:off x="8867413" y="4407359"/>
            <a:ext cx="1925278" cy="1962350"/>
          </a:xfrm>
          <a:prstGeom prst="rect">
            <a:avLst/>
          </a:prstGeom>
        </p:spPr>
      </p:pic>
      <p:sp>
        <p:nvSpPr>
          <p:cNvPr id="5" name="投影片編號版面配置區 4">
            <a:extLst>
              <a:ext uri="{FF2B5EF4-FFF2-40B4-BE49-F238E27FC236}">
                <a16:creationId xmlns:a16="http://schemas.microsoft.com/office/drawing/2014/main" id="{4F28FAA4-3E45-47C6-BBD5-ED2EC6913CE3}"/>
              </a:ext>
            </a:extLst>
          </p:cNvPr>
          <p:cNvSpPr>
            <a:spLocks noGrp="1"/>
          </p:cNvSpPr>
          <p:nvPr>
            <p:ph type="sldNum" sz="quarter" idx="12"/>
          </p:nvPr>
        </p:nvSpPr>
        <p:spPr/>
        <p:txBody>
          <a:bodyPr/>
          <a:lstStyle/>
          <a:p>
            <a:fld id="{59E0E74B-BC82-44BF-A0FE-CEF171C425CC}" type="slidenum">
              <a:rPr lang="zh-TW" altLang="en-US" smtClean="0"/>
              <a:t>6</a:t>
            </a:fld>
            <a:endParaRPr lang="zh-TW" altLang="en-US"/>
          </a:p>
        </p:txBody>
      </p:sp>
    </p:spTree>
    <p:extLst>
      <p:ext uri="{BB962C8B-B14F-4D97-AF65-F5344CB8AC3E}">
        <p14:creationId xmlns:p14="http://schemas.microsoft.com/office/powerpoint/2010/main" val="151527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3.125E-6 4.44444E-6 L -0.00924 -0.09561 " pathEditMode="relative" rAng="0" ptsTypes="AA">
                                      <p:cBhvr>
                                        <p:cTn id="31" dur="2000" fill="hold"/>
                                        <p:tgtEl>
                                          <p:spTgt spid="10"/>
                                        </p:tgtEl>
                                        <p:attrNameLst>
                                          <p:attrName>ppt_x</p:attrName>
                                          <p:attrName>ppt_y</p:attrName>
                                        </p:attrNameLst>
                                      </p:cBhvr>
                                      <p:rCtr x="-469" y="-4792"/>
                                    </p:animMotion>
                                  </p:childTnLst>
                                </p:cTn>
                              </p:par>
                            </p:childTnLst>
                          </p:cTn>
                        </p:par>
                      </p:childTnLst>
                    </p:cTn>
                  </p:par>
                  <p:par>
                    <p:cTn id="32" fill="hold">
                      <p:stCondLst>
                        <p:cond delay="indefinite"/>
                      </p:stCondLst>
                      <p:childTnLst>
                        <p:par>
                          <p:cTn id="33" fill="hold">
                            <p:stCondLst>
                              <p:cond delay="0"/>
                            </p:stCondLst>
                            <p:childTnLst>
                              <p:par>
                                <p:cTn id="34" presetID="23" presetClass="exit" presetSubtype="32" fill="hold" nodeType="clickEffect">
                                  <p:stCondLst>
                                    <p:cond delay="0"/>
                                  </p:stCondLst>
                                  <p:childTnLst>
                                    <p:anim calcmode="lin" valueType="num">
                                      <p:cBhvr>
                                        <p:cTn id="35" dur="500"/>
                                        <p:tgtEl>
                                          <p:spTgt spid="10"/>
                                        </p:tgtEl>
                                        <p:attrNameLst>
                                          <p:attrName>ppt_w</p:attrName>
                                        </p:attrNameLst>
                                      </p:cBhvr>
                                      <p:tavLst>
                                        <p:tav tm="0">
                                          <p:val>
                                            <p:strVal val="ppt_w"/>
                                          </p:val>
                                        </p:tav>
                                        <p:tav tm="100000">
                                          <p:val>
                                            <p:fltVal val="0"/>
                                          </p:val>
                                        </p:tav>
                                      </p:tavLst>
                                    </p:anim>
                                    <p:anim calcmode="lin" valueType="num">
                                      <p:cBhvr>
                                        <p:cTn id="36" dur="500"/>
                                        <p:tgtEl>
                                          <p:spTgt spid="10"/>
                                        </p:tgtEl>
                                        <p:attrNameLst>
                                          <p:attrName>ppt_h</p:attrName>
                                        </p:attrNameLst>
                                      </p:cBhvr>
                                      <p:tavLst>
                                        <p:tav tm="0">
                                          <p:val>
                                            <p:strVal val="ppt_h"/>
                                          </p:val>
                                        </p:tav>
                                        <p:tav tm="100000">
                                          <p:val>
                                            <p:fltVal val="0"/>
                                          </p:val>
                                        </p:tav>
                                      </p:tavLst>
                                    </p:anim>
                                    <p:set>
                                      <p:cBhvr>
                                        <p:cTn id="37" dur="1" fill="hold">
                                          <p:stCondLst>
                                            <p:cond delay="499"/>
                                          </p:stCondLst>
                                        </p:cTn>
                                        <p:tgtEl>
                                          <p:spTgt spid="10"/>
                                        </p:tgtEl>
                                        <p:attrNameLst>
                                          <p:attrName>style.visibility</p:attrName>
                                        </p:attrNameLst>
                                      </p:cBhvr>
                                      <p:to>
                                        <p:strVal val="hidden"/>
                                      </p:to>
                                    </p:set>
                                  </p:childTnLst>
                                </p:cTn>
                              </p:par>
                              <p:par>
                                <p:cTn id="38" presetID="23" presetClass="exit" presetSubtype="32" fill="hold" nodeType="withEffect">
                                  <p:stCondLst>
                                    <p:cond delay="0"/>
                                  </p:stCondLst>
                                  <p:childTnLst>
                                    <p:anim calcmode="lin" valueType="num">
                                      <p:cBhvr>
                                        <p:cTn id="39" dur="500"/>
                                        <p:tgtEl>
                                          <p:spTgt spid="8"/>
                                        </p:tgtEl>
                                        <p:attrNameLst>
                                          <p:attrName>ppt_w</p:attrName>
                                        </p:attrNameLst>
                                      </p:cBhvr>
                                      <p:tavLst>
                                        <p:tav tm="0">
                                          <p:val>
                                            <p:strVal val="ppt_w"/>
                                          </p:val>
                                        </p:tav>
                                        <p:tav tm="100000">
                                          <p:val>
                                            <p:fltVal val="0"/>
                                          </p:val>
                                        </p:tav>
                                      </p:tavLst>
                                    </p:anim>
                                    <p:anim calcmode="lin" valueType="num">
                                      <p:cBhvr>
                                        <p:cTn id="40" dur="500"/>
                                        <p:tgtEl>
                                          <p:spTgt spid="8"/>
                                        </p:tgtEl>
                                        <p:attrNameLst>
                                          <p:attrName>ppt_h</p:attrName>
                                        </p:attrNameLst>
                                      </p:cBhvr>
                                      <p:tavLst>
                                        <p:tav tm="0">
                                          <p:val>
                                            <p:strVal val="ppt_h"/>
                                          </p:val>
                                        </p:tav>
                                        <p:tav tm="100000">
                                          <p:val>
                                            <p:fltVal val="0"/>
                                          </p:val>
                                        </p:tav>
                                      </p:tavLst>
                                    </p:anim>
                                    <p:set>
                                      <p:cBhvr>
                                        <p:cTn id="41" dur="1" fill="hold">
                                          <p:stCondLst>
                                            <p:cond delay="499"/>
                                          </p:stCondLst>
                                        </p:cTn>
                                        <p:tgtEl>
                                          <p:spTgt spid="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sz="3600" dirty="0">
                <a:latin typeface="Times New Roman" panose="02020603050405020304" pitchFamily="18" charset="0"/>
                <a:cs typeface="Times New Roman" panose="02020603050405020304" pitchFamily="18" charset="0"/>
              </a:rPr>
              <a:t>Digital Transform Methods and Texture</a:t>
            </a:r>
            <a:endParaRPr lang="zh-TW" altLang="en-US" sz="3600" dirty="0">
              <a:latin typeface="Times New Roman" panose="02020603050405020304" pitchFamily="18" charset="0"/>
              <a:cs typeface="Times New Roman" panose="02020603050405020304" pitchFamily="18" charset="0"/>
            </a:endParaRPr>
          </a:p>
        </p:txBody>
      </p:sp>
      <p:sp>
        <p:nvSpPr>
          <p:cNvPr id="2" name="內容版面配置區 1">
            <a:extLst>
              <a:ext uri="{FF2B5EF4-FFF2-40B4-BE49-F238E27FC236}">
                <a16:creationId xmlns:a16="http://schemas.microsoft.com/office/drawing/2014/main" id="{21478D68-5BA8-4F52-AEC9-FE673CA32FB0}"/>
              </a:ext>
            </a:extLst>
          </p:cNvPr>
          <p:cNvSpPr>
            <a:spLocks noGrp="1"/>
          </p:cNvSpPr>
          <p:nvPr>
            <p:ph idx="1"/>
          </p:nvPr>
        </p:nvSpPr>
        <p:spPr/>
        <p:txBody>
          <a:bodyPr/>
          <a:lstStyle/>
          <a:p>
            <a:endParaRPr lang="zh-TW" altLang="en-US"/>
          </a:p>
        </p:txBody>
      </p:sp>
      <p:pic>
        <p:nvPicPr>
          <p:cNvPr id="5" name="圖片 4"/>
          <p:cNvPicPr>
            <a:picLocks noChangeAspect="1"/>
          </p:cNvPicPr>
          <p:nvPr/>
        </p:nvPicPr>
        <p:blipFill rotWithShape="1">
          <a:blip r:embed="rId3"/>
          <a:srcRect l="1536" t="3995" r="68088" b="51797"/>
          <a:stretch/>
        </p:blipFill>
        <p:spPr>
          <a:xfrm>
            <a:off x="6553203" y="1465231"/>
            <a:ext cx="1583006" cy="1630486"/>
          </a:xfrm>
          <a:prstGeom prst="rect">
            <a:avLst/>
          </a:prstGeom>
        </p:spPr>
      </p:pic>
      <p:pic>
        <p:nvPicPr>
          <p:cNvPr id="10" name="圖片 9"/>
          <p:cNvPicPr>
            <a:picLocks noChangeAspect="1"/>
          </p:cNvPicPr>
          <p:nvPr/>
        </p:nvPicPr>
        <p:blipFill rotWithShape="1">
          <a:blip r:embed="rId3"/>
          <a:srcRect l="34696" t="3995" r="35127" b="51974"/>
          <a:stretch/>
        </p:blipFill>
        <p:spPr>
          <a:xfrm>
            <a:off x="6563833" y="3247170"/>
            <a:ext cx="1572591" cy="1623984"/>
          </a:xfrm>
          <a:prstGeom prst="rect">
            <a:avLst/>
          </a:prstGeom>
        </p:spPr>
      </p:pic>
      <p:pic>
        <p:nvPicPr>
          <p:cNvPr id="11" name="圖片 10"/>
          <p:cNvPicPr>
            <a:picLocks noChangeAspect="1"/>
          </p:cNvPicPr>
          <p:nvPr/>
        </p:nvPicPr>
        <p:blipFill rotWithShape="1">
          <a:blip r:embed="rId3"/>
          <a:srcRect l="67404" t="3996" r="1702" b="52162"/>
          <a:stretch/>
        </p:blipFill>
        <p:spPr>
          <a:xfrm>
            <a:off x="6553202" y="5043481"/>
            <a:ext cx="1610033" cy="1616985"/>
          </a:xfrm>
          <a:prstGeom prst="rect">
            <a:avLst/>
          </a:prstGeom>
        </p:spPr>
      </p:pic>
      <p:pic>
        <p:nvPicPr>
          <p:cNvPr id="12" name="圖片 11"/>
          <p:cNvPicPr>
            <a:picLocks noChangeAspect="1"/>
          </p:cNvPicPr>
          <p:nvPr/>
        </p:nvPicPr>
        <p:blipFill rotWithShape="1">
          <a:blip r:embed="rId3"/>
          <a:srcRect l="1536" t="52599" r="68088" b="3953"/>
          <a:stretch/>
        </p:blipFill>
        <p:spPr>
          <a:xfrm>
            <a:off x="8222930" y="1465231"/>
            <a:ext cx="1583006" cy="1630486"/>
          </a:xfrm>
          <a:prstGeom prst="rect">
            <a:avLst/>
          </a:prstGeom>
        </p:spPr>
      </p:pic>
      <p:pic>
        <p:nvPicPr>
          <p:cNvPr id="13" name="圖片 12"/>
          <p:cNvPicPr>
            <a:picLocks noChangeAspect="1"/>
          </p:cNvPicPr>
          <p:nvPr/>
        </p:nvPicPr>
        <p:blipFill rotWithShape="1">
          <a:blip r:embed="rId3"/>
          <a:srcRect l="34696" t="52449" r="35127" b="3953"/>
          <a:stretch/>
        </p:blipFill>
        <p:spPr>
          <a:xfrm>
            <a:off x="8222927" y="3246564"/>
            <a:ext cx="1610033" cy="1616422"/>
          </a:xfrm>
          <a:prstGeom prst="rect">
            <a:avLst/>
          </a:prstGeom>
        </p:spPr>
      </p:pic>
      <p:pic>
        <p:nvPicPr>
          <p:cNvPr id="15" name="圖片 14"/>
          <p:cNvPicPr>
            <a:picLocks noChangeAspect="1"/>
          </p:cNvPicPr>
          <p:nvPr/>
        </p:nvPicPr>
        <p:blipFill rotWithShape="1">
          <a:blip r:embed="rId3"/>
          <a:srcRect l="67404" t="51979" r="1702" b="4194"/>
          <a:stretch/>
        </p:blipFill>
        <p:spPr>
          <a:xfrm>
            <a:off x="8222929" y="5032961"/>
            <a:ext cx="1610033" cy="1616421"/>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7247" y="1484589"/>
            <a:ext cx="1715426" cy="1715426"/>
          </a:xfrm>
          <a:prstGeom prst="rect">
            <a:avLst/>
          </a:prstGeom>
        </p:spPr>
      </p:pic>
      <p:pic>
        <p:nvPicPr>
          <p:cNvPr id="8" name="圖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3374" y="1484589"/>
            <a:ext cx="1715426" cy="1715426"/>
          </a:xfrm>
          <a:prstGeom prst="rect">
            <a:avLst/>
          </a:prstGeom>
        </p:spPr>
      </p:pic>
      <p:pic>
        <p:nvPicPr>
          <p:cNvPr id="9" name="圖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6558" y="3267676"/>
            <a:ext cx="1715426" cy="1715426"/>
          </a:xfrm>
          <a:prstGeom prst="rect">
            <a:avLst/>
          </a:prstGeom>
        </p:spPr>
      </p:pic>
      <p:pic>
        <p:nvPicPr>
          <p:cNvPr id="16" name="圖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3374" y="3267676"/>
            <a:ext cx="1715426" cy="1715426"/>
          </a:xfrm>
          <a:prstGeom prst="rect">
            <a:avLst/>
          </a:prstGeom>
        </p:spPr>
      </p:pic>
      <p:pic>
        <p:nvPicPr>
          <p:cNvPr id="17" name="圖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3374" y="5050763"/>
            <a:ext cx="1715426" cy="1715426"/>
          </a:xfrm>
          <a:prstGeom prst="rect">
            <a:avLst/>
          </a:prstGeom>
        </p:spPr>
      </p:pic>
      <p:pic>
        <p:nvPicPr>
          <p:cNvPr id="18" name="圖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26558" y="5050763"/>
            <a:ext cx="1715426" cy="1715426"/>
          </a:xfrm>
          <a:prstGeom prst="rect">
            <a:avLst/>
          </a:prstGeom>
        </p:spPr>
      </p:pic>
      <p:sp>
        <p:nvSpPr>
          <p:cNvPr id="3" name="投影片編號版面配置區 2">
            <a:extLst>
              <a:ext uri="{FF2B5EF4-FFF2-40B4-BE49-F238E27FC236}">
                <a16:creationId xmlns:a16="http://schemas.microsoft.com/office/drawing/2014/main" id="{A5E4B111-DB8C-48FE-97F1-8604FB5CA64C}"/>
              </a:ext>
            </a:extLst>
          </p:cNvPr>
          <p:cNvSpPr>
            <a:spLocks noGrp="1"/>
          </p:cNvSpPr>
          <p:nvPr>
            <p:ph type="sldNum" sz="quarter" idx="12"/>
          </p:nvPr>
        </p:nvSpPr>
        <p:spPr/>
        <p:txBody>
          <a:bodyPr/>
          <a:lstStyle/>
          <a:p>
            <a:fld id="{59E0E74B-BC82-44BF-A0FE-CEF171C425CC}" type="slidenum">
              <a:rPr lang="zh-TW" altLang="en-US" smtClean="0"/>
              <a:t>60</a:t>
            </a:fld>
            <a:endParaRPr lang="zh-TW" altLang="en-US"/>
          </a:p>
        </p:txBody>
      </p:sp>
    </p:spTree>
    <p:extLst>
      <p:ext uri="{BB962C8B-B14F-4D97-AF65-F5344CB8AC3E}">
        <p14:creationId xmlns:p14="http://schemas.microsoft.com/office/powerpoint/2010/main" val="16168272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sz="3600" dirty="0">
                <a:latin typeface="Times New Roman" panose="02020603050405020304" pitchFamily="18" charset="0"/>
                <a:cs typeface="Times New Roman" panose="02020603050405020304" pitchFamily="18" charset="0"/>
              </a:rPr>
              <a:t>Digital Transform Methods and Texture</a:t>
            </a:r>
            <a:endParaRPr lang="zh-TW" altLang="en-US" sz="3600" dirty="0">
              <a:latin typeface="Times New Roman" panose="02020603050405020304" pitchFamily="18" charset="0"/>
              <a:cs typeface="Times New Roman" panose="02020603050405020304" pitchFamily="18" charset="0"/>
            </a:endParaRPr>
          </a:p>
        </p:txBody>
      </p:sp>
      <p:sp>
        <p:nvSpPr>
          <p:cNvPr id="2" name="內容版面配置區 1">
            <a:extLst>
              <a:ext uri="{FF2B5EF4-FFF2-40B4-BE49-F238E27FC236}">
                <a16:creationId xmlns:a16="http://schemas.microsoft.com/office/drawing/2014/main" id="{02AE4B61-A91A-4CCE-843E-BDA4EBCD3860}"/>
              </a:ext>
            </a:extLst>
          </p:cNvPr>
          <p:cNvSpPr>
            <a:spLocks noGrp="1"/>
          </p:cNvSpPr>
          <p:nvPr>
            <p:ph idx="1"/>
          </p:nvPr>
        </p:nvSpPr>
        <p:spPr/>
        <p:txBody>
          <a:bodyPr/>
          <a:lstStyle/>
          <a:p>
            <a:endParaRPr lang="zh-TW" altLang="en-US"/>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944" y="3221355"/>
            <a:ext cx="2727960" cy="2293620"/>
          </a:xfrm>
          <a:prstGeom prst="rect">
            <a:avLst/>
          </a:prstGeom>
        </p:spPr>
      </p:pic>
      <p:pic>
        <p:nvPicPr>
          <p:cNvPr id="6" name="圖片 5"/>
          <p:cNvPicPr>
            <a:picLocks/>
          </p:cNvPicPr>
          <p:nvPr/>
        </p:nvPicPr>
        <p:blipFill>
          <a:blip r:embed="rId4">
            <a:extLst>
              <a:ext uri="{28A0092B-C50C-407E-A947-70E740481C1C}">
                <a14:useLocalDpi xmlns:a14="http://schemas.microsoft.com/office/drawing/2010/main" val="0"/>
              </a:ext>
            </a:extLst>
          </a:blip>
          <a:stretch>
            <a:fillRect/>
          </a:stretch>
        </p:blipFill>
        <p:spPr>
          <a:xfrm>
            <a:off x="222250" y="3221775"/>
            <a:ext cx="2727960" cy="2293200"/>
          </a:xfrm>
          <a:prstGeom prst="rect">
            <a:avLst/>
          </a:prstGeom>
        </p:spPr>
      </p:pic>
      <p:pic>
        <p:nvPicPr>
          <p:cNvPr id="10" name="圖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5166" y="3221355"/>
            <a:ext cx="2727960" cy="2293620"/>
          </a:xfrm>
          <a:prstGeom prst="rect">
            <a:avLst/>
          </a:prstGeom>
        </p:spPr>
      </p:pic>
      <p:pic>
        <p:nvPicPr>
          <p:cNvPr id="11" name="圖片 10"/>
          <p:cNvPicPr>
            <a:picLocks/>
          </p:cNvPicPr>
          <p:nvPr/>
        </p:nvPicPr>
        <p:blipFill>
          <a:blip r:embed="rId6">
            <a:extLst>
              <a:ext uri="{28A0092B-C50C-407E-A947-70E740481C1C}">
                <a14:useLocalDpi xmlns:a14="http://schemas.microsoft.com/office/drawing/2010/main" val="0"/>
              </a:ext>
            </a:extLst>
          </a:blip>
          <a:stretch>
            <a:fillRect/>
          </a:stretch>
        </p:blipFill>
        <p:spPr>
          <a:xfrm>
            <a:off x="3144282" y="3195937"/>
            <a:ext cx="2710800" cy="2319037"/>
          </a:xfrm>
          <a:prstGeom prst="rect">
            <a:avLst/>
          </a:prstGeom>
        </p:spPr>
      </p:pic>
      <p:sp>
        <p:nvSpPr>
          <p:cNvPr id="5" name="橢圓 4"/>
          <p:cNvSpPr/>
          <p:nvPr/>
        </p:nvSpPr>
        <p:spPr>
          <a:xfrm>
            <a:off x="4372682" y="4247515"/>
            <a:ext cx="254000" cy="2413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p:cNvSpPr/>
          <p:nvPr/>
        </p:nvSpPr>
        <p:spPr>
          <a:xfrm>
            <a:off x="10302146" y="4247515"/>
            <a:ext cx="254000" cy="2413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p:cNvCxnSpPr/>
          <p:nvPr/>
        </p:nvCxnSpPr>
        <p:spPr>
          <a:xfrm>
            <a:off x="4626682" y="3695700"/>
            <a:ext cx="0" cy="551815"/>
          </a:xfrm>
          <a:prstGeom prst="straightConnector1">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a:off x="10668001" y="4089400"/>
            <a:ext cx="0" cy="266055"/>
          </a:xfrm>
          <a:prstGeom prst="straightConnector1">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1776694" y="2269113"/>
            <a:ext cx="2347032" cy="523220"/>
          </a:xfrm>
          <a:prstGeom prst="rect">
            <a:avLst/>
          </a:prstGeom>
          <a:noFill/>
        </p:spPr>
        <p:txBody>
          <a:bodyPr wrap="square" rtlCol="0">
            <a:spAutoFit/>
          </a:bodyPr>
          <a:lstStyle/>
          <a:p>
            <a:pPr algn="ctr"/>
            <a:r>
              <a:rPr lang="en-US" altLang="zh-TW" sz="2800" dirty="0">
                <a:latin typeface="Times New Roman" panose="02020603050405020304" pitchFamily="18" charset="0"/>
                <a:cs typeface="Times New Roman" panose="02020603050405020304" pitchFamily="18" charset="0"/>
              </a:rPr>
              <a:t>Fine Texture</a:t>
            </a:r>
            <a:endParaRPr lang="zh-TW" altLang="en-US" sz="2800" dirty="0">
              <a:latin typeface="Times New Roman" panose="02020603050405020304" pitchFamily="18" charset="0"/>
              <a:cs typeface="Times New Roman" panose="02020603050405020304" pitchFamily="18" charset="0"/>
            </a:endParaRPr>
          </a:p>
        </p:txBody>
      </p:sp>
      <p:sp>
        <p:nvSpPr>
          <p:cNvPr id="25" name="文字方塊 24"/>
          <p:cNvSpPr txBox="1"/>
          <p:nvPr/>
        </p:nvSpPr>
        <p:spPr>
          <a:xfrm>
            <a:off x="7891650" y="2289788"/>
            <a:ext cx="2347032" cy="523220"/>
          </a:xfrm>
          <a:prstGeom prst="rect">
            <a:avLst/>
          </a:prstGeom>
          <a:noFill/>
        </p:spPr>
        <p:txBody>
          <a:bodyPr wrap="square" rtlCol="0">
            <a:spAutoFit/>
          </a:bodyPr>
          <a:lstStyle/>
          <a:p>
            <a:r>
              <a:rPr lang="en-US" altLang="zh-TW" sz="2800" dirty="0">
                <a:latin typeface="Times New Roman" panose="02020603050405020304" pitchFamily="18" charset="0"/>
                <a:cs typeface="Times New Roman" panose="02020603050405020304" pitchFamily="18" charset="0"/>
              </a:rPr>
              <a:t>Coarse Texture</a:t>
            </a:r>
            <a:endParaRPr lang="zh-TW" altLang="en-US" sz="2800" dirty="0">
              <a:latin typeface="Times New Roman" panose="02020603050405020304" pitchFamily="18" charset="0"/>
              <a:cs typeface="Times New Roman" panose="02020603050405020304" pitchFamily="18" charset="0"/>
            </a:endParaRPr>
          </a:p>
        </p:txBody>
      </p:sp>
      <p:pic>
        <p:nvPicPr>
          <p:cNvPr id="16" name="圖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0692" y="3190673"/>
            <a:ext cx="2707768" cy="2324301"/>
          </a:xfrm>
          <a:prstGeom prst="rect">
            <a:avLst/>
          </a:prstGeom>
        </p:spPr>
      </p:pic>
      <p:pic>
        <p:nvPicPr>
          <p:cNvPr id="23" name="圖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5166" y="3215240"/>
            <a:ext cx="2727960" cy="2299734"/>
          </a:xfrm>
          <a:prstGeom prst="rect">
            <a:avLst/>
          </a:prstGeom>
        </p:spPr>
      </p:pic>
      <p:sp>
        <p:nvSpPr>
          <p:cNvPr id="7" name="投影片編號版面配置區 6">
            <a:extLst>
              <a:ext uri="{FF2B5EF4-FFF2-40B4-BE49-F238E27FC236}">
                <a16:creationId xmlns:a16="http://schemas.microsoft.com/office/drawing/2014/main" id="{5E2D88D3-D1F4-41B9-BE0D-14163293A0A2}"/>
              </a:ext>
            </a:extLst>
          </p:cNvPr>
          <p:cNvSpPr>
            <a:spLocks noGrp="1"/>
          </p:cNvSpPr>
          <p:nvPr>
            <p:ph type="sldNum" sz="quarter" idx="12"/>
          </p:nvPr>
        </p:nvSpPr>
        <p:spPr/>
        <p:txBody>
          <a:bodyPr/>
          <a:lstStyle/>
          <a:p>
            <a:fld id="{59E0E74B-BC82-44BF-A0FE-CEF171C425CC}" type="slidenum">
              <a:rPr lang="zh-TW" altLang="en-US" smtClean="0"/>
              <a:t>61</a:t>
            </a:fld>
            <a:endParaRPr lang="zh-TW" altLang="en-US"/>
          </a:p>
        </p:txBody>
      </p:sp>
    </p:spTree>
    <p:extLst>
      <p:ext uri="{BB962C8B-B14F-4D97-AF65-F5344CB8AC3E}">
        <p14:creationId xmlns:p14="http://schemas.microsoft.com/office/powerpoint/2010/main" val="207038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15" grpId="0"/>
      <p:bldP spid="2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sz="3600" dirty="0">
                <a:latin typeface="Times New Roman" panose="02020603050405020304" pitchFamily="18" charset="0"/>
                <a:cs typeface="Times New Roman" panose="02020603050405020304" pitchFamily="18" charset="0"/>
              </a:rPr>
              <a:t>Digital Transform Methods and Texture</a:t>
            </a:r>
            <a:endParaRPr lang="zh-TW" altLang="en-US" sz="3600"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numCol="1">
            <a:normAutofit/>
          </a:bodyPr>
          <a:lstStyle/>
          <a:p>
            <a:r>
              <a:rPr lang="en-US" altLang="zh-CN" sz="3200" b="1" dirty="0">
                <a:latin typeface="Times New Roman" panose="02020603050405020304" pitchFamily="18" charset="0"/>
                <a:cs typeface="Times New Roman" panose="02020603050405020304" pitchFamily="18" charset="0"/>
              </a:rPr>
              <a:t>Key points: </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The basis vectors of the new coordinate system have an interpretation that relates to spatial frequency or sequence.</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Since frequency is a close relative of texture, such transformations can be useful.</a:t>
            </a:r>
          </a:p>
        </p:txBody>
      </p:sp>
      <p:sp>
        <p:nvSpPr>
          <p:cNvPr id="2" name="投影片編號版面配置區 1">
            <a:extLst>
              <a:ext uri="{FF2B5EF4-FFF2-40B4-BE49-F238E27FC236}">
                <a16:creationId xmlns:a16="http://schemas.microsoft.com/office/drawing/2014/main" id="{6C0C14DC-7EAA-49B4-8000-E0462929F6CF}"/>
              </a:ext>
            </a:extLst>
          </p:cNvPr>
          <p:cNvSpPr>
            <a:spLocks noGrp="1"/>
          </p:cNvSpPr>
          <p:nvPr>
            <p:ph type="sldNum" sz="quarter" idx="12"/>
          </p:nvPr>
        </p:nvSpPr>
        <p:spPr/>
        <p:txBody>
          <a:bodyPr/>
          <a:lstStyle/>
          <a:p>
            <a:fld id="{59E0E74B-BC82-44BF-A0FE-CEF171C425CC}" type="slidenum">
              <a:rPr lang="zh-TW" altLang="en-US" smtClean="0"/>
              <a:t>62</a:t>
            </a:fld>
            <a:endParaRPr lang="zh-TW" altLang="en-US"/>
          </a:p>
        </p:txBody>
      </p:sp>
    </p:spTree>
    <p:extLst>
      <p:ext uri="{BB962C8B-B14F-4D97-AF65-F5344CB8AC3E}">
        <p14:creationId xmlns:p14="http://schemas.microsoft.com/office/powerpoint/2010/main" val="24806805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sz="3600" dirty="0">
                <a:latin typeface="Times New Roman" panose="02020603050405020304" pitchFamily="18" charset="0"/>
                <a:cs typeface="Times New Roman" panose="02020603050405020304" pitchFamily="18" charset="0"/>
              </a:rPr>
              <a:t>Digital Transform Methods and Texture</a:t>
            </a:r>
            <a:endParaRPr lang="zh-TW" altLang="en-US" sz="3600" dirty="0">
              <a:latin typeface="Times New Roman" panose="02020603050405020304" pitchFamily="18" charset="0"/>
              <a:cs typeface="Times New Roman" panose="02020603050405020304" pitchFamily="18" charset="0"/>
            </a:endParaRPr>
          </a:p>
        </p:txBody>
      </p:sp>
      <p:sp>
        <p:nvSpPr>
          <p:cNvPr id="2" name="內容版面配置區 1"/>
          <p:cNvSpPr>
            <a:spLocks noGrp="1"/>
          </p:cNvSpPr>
          <p:nvPr>
            <p:ph idx="1"/>
          </p:nvPr>
        </p:nvSpPr>
        <p:spPr/>
        <p:txBody>
          <a:bodyPr>
            <a:normAutofit/>
          </a:bodyPr>
          <a:lstStyle/>
          <a:p>
            <a:r>
              <a:rPr lang="en-US" altLang="zh-TW" sz="3200" dirty="0">
                <a:latin typeface="Times New Roman" panose="02020603050405020304" pitchFamily="18" charset="0"/>
                <a:cs typeface="Times New Roman" panose="02020603050405020304" pitchFamily="18" charset="0"/>
                <a:sym typeface="Wingdings" panose="05000000000000000000" pitchFamily="2" charset="2"/>
              </a:rPr>
              <a:t>High frequency power  fine texture</a:t>
            </a:r>
          </a:p>
          <a:p>
            <a:endParaRPr lang="en-US" altLang="zh-TW" sz="3200" dirty="0">
              <a:latin typeface="Times New Roman" panose="02020603050405020304" pitchFamily="18" charset="0"/>
              <a:cs typeface="Times New Roman" panose="02020603050405020304" pitchFamily="18" charset="0"/>
              <a:sym typeface="Wingdings" panose="05000000000000000000" pitchFamily="2" charset="2"/>
            </a:endParaRPr>
          </a:p>
          <a:p>
            <a:r>
              <a:rPr lang="en-US" altLang="zh-TW" sz="3200" dirty="0">
                <a:latin typeface="Times New Roman" panose="02020603050405020304" pitchFamily="18" charset="0"/>
                <a:cs typeface="Times New Roman" panose="02020603050405020304" pitchFamily="18" charset="0"/>
                <a:sym typeface="Wingdings" panose="05000000000000000000" pitchFamily="2" charset="2"/>
              </a:rPr>
              <a:t>Directionality  directional texture</a:t>
            </a:r>
            <a:endParaRPr lang="zh-TW" altLang="en-US" sz="3200" dirty="0">
              <a:latin typeface="Times New Roman" panose="02020603050405020304" pitchFamily="18" charset="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CE6F505B-CA4A-4006-BCE2-5BBD49B144E8}"/>
              </a:ext>
            </a:extLst>
          </p:cNvPr>
          <p:cNvSpPr>
            <a:spLocks noGrp="1"/>
          </p:cNvSpPr>
          <p:nvPr>
            <p:ph type="sldNum" sz="quarter" idx="12"/>
          </p:nvPr>
        </p:nvSpPr>
        <p:spPr/>
        <p:txBody>
          <a:bodyPr/>
          <a:lstStyle/>
          <a:p>
            <a:fld id="{59E0E74B-BC82-44BF-A0FE-CEF171C425CC}" type="slidenum">
              <a:rPr lang="zh-TW" altLang="en-US" smtClean="0"/>
              <a:t>63</a:t>
            </a:fld>
            <a:endParaRPr lang="zh-TW" altLang="en-US"/>
          </a:p>
        </p:txBody>
      </p:sp>
    </p:spTree>
    <p:extLst>
      <p:ext uri="{BB962C8B-B14F-4D97-AF65-F5344CB8AC3E}">
        <p14:creationId xmlns:p14="http://schemas.microsoft.com/office/powerpoint/2010/main" val="37211737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F859A3-FF94-4A27-B53C-A3EA0AA75D48}"/>
              </a:ext>
            </a:extLst>
          </p:cNvPr>
          <p:cNvSpPr>
            <a:spLocks noGrp="1"/>
          </p:cNvSpPr>
          <p:nvPr>
            <p:ph type="title"/>
          </p:nvPr>
        </p:nvSpPr>
        <p:spPr/>
        <p:txBody>
          <a:bodyPr/>
          <a:lstStyle/>
          <a:p>
            <a:r>
              <a:rPr lang="en-US" altLang="zh-TW" sz="3600" dirty="0">
                <a:latin typeface="Times New Roman" panose="02020603050405020304" pitchFamily="18" charset="0"/>
                <a:cs typeface="Times New Roman" panose="02020603050405020304" pitchFamily="18" charset="0"/>
              </a:rPr>
              <a:t>Digital Transform Methods and Texture</a:t>
            </a:r>
            <a:endParaRPr lang="zh-TW" altLang="en-US" dirty="0"/>
          </a:p>
        </p:txBody>
      </p:sp>
      <p:sp>
        <p:nvSpPr>
          <p:cNvPr id="3" name="內容版面配置區 2">
            <a:extLst>
              <a:ext uri="{FF2B5EF4-FFF2-40B4-BE49-F238E27FC236}">
                <a16:creationId xmlns:a16="http://schemas.microsoft.com/office/drawing/2014/main" id="{AB931681-BF63-4B96-AF62-5FE1B4598F8E}"/>
              </a:ext>
            </a:extLst>
          </p:cNvPr>
          <p:cNvSpPr>
            <a:spLocks noGrp="1"/>
          </p:cNvSpPr>
          <p:nvPr>
            <p:ph idx="1"/>
          </p:nvPr>
        </p:nvSpPr>
        <p:spPr/>
        <p:txBody>
          <a:bodyPr/>
          <a:lstStyle/>
          <a:p>
            <a:r>
              <a:rPr lang="en-US" altLang="zh-TW" sz="3200" dirty="0">
                <a:latin typeface="Times New Roman" panose="02020603050405020304" pitchFamily="18" charset="0"/>
                <a:cs typeface="Times New Roman" panose="02020603050405020304" pitchFamily="18" charset="0"/>
              </a:rPr>
              <a:t>In general, features based on Fourier power spectra perform more poorly than</a:t>
            </a:r>
            <a:r>
              <a:rPr lang="en-US" altLang="zh-TW"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features based on:</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second-order gray level co-occurrence statistics </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first-order statistics of spatial gray level differences</a:t>
            </a:r>
          </a:p>
          <a:p>
            <a:endParaRPr lang="zh-TW" altLang="en-US" dirty="0"/>
          </a:p>
        </p:txBody>
      </p:sp>
      <p:sp>
        <p:nvSpPr>
          <p:cNvPr id="5" name="投影片編號版面配置區 4">
            <a:extLst>
              <a:ext uri="{FF2B5EF4-FFF2-40B4-BE49-F238E27FC236}">
                <a16:creationId xmlns:a16="http://schemas.microsoft.com/office/drawing/2014/main" id="{2EEF73DF-A00E-4263-ACB2-C688E206E4B7}"/>
              </a:ext>
            </a:extLst>
          </p:cNvPr>
          <p:cNvSpPr>
            <a:spLocks noGrp="1"/>
          </p:cNvSpPr>
          <p:nvPr>
            <p:ph type="sldNum" sz="quarter" idx="12"/>
          </p:nvPr>
        </p:nvSpPr>
        <p:spPr/>
        <p:txBody>
          <a:bodyPr/>
          <a:lstStyle/>
          <a:p>
            <a:fld id="{59E0E74B-BC82-44BF-A0FE-CEF171C425CC}" type="slidenum">
              <a:rPr lang="zh-TW" altLang="en-US" smtClean="0"/>
              <a:t>64</a:t>
            </a:fld>
            <a:endParaRPr lang="zh-TW" altLang="en-US"/>
          </a:p>
        </p:txBody>
      </p:sp>
    </p:spTree>
    <p:extLst>
      <p:ext uri="{BB962C8B-B14F-4D97-AF65-F5344CB8AC3E}">
        <p14:creationId xmlns:p14="http://schemas.microsoft.com/office/powerpoint/2010/main" val="36090350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Fun Time</a:t>
            </a:r>
            <a:endParaRPr lang="zh-TW" altLang="en-US" dirty="0">
              <a:latin typeface="Times New Roman" panose="02020603050405020304" pitchFamily="18" charset="0"/>
              <a:cs typeface="Times New Roman" panose="02020603050405020304" pitchFamily="18" charset="0"/>
            </a:endParaRPr>
          </a:p>
        </p:txBody>
      </p:sp>
      <p:sp>
        <p:nvSpPr>
          <p:cNvPr id="3" name="文字版面配置區 2">
            <a:extLst>
              <a:ext uri="{FF2B5EF4-FFF2-40B4-BE49-F238E27FC236}">
                <a16:creationId xmlns:a16="http://schemas.microsoft.com/office/drawing/2014/main" id="{469BD129-EC34-4A14-AA75-1099A2A06E5D}"/>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A62E7303-2BCD-4715-9036-F15041A1D76E}"/>
              </a:ext>
            </a:extLst>
          </p:cNvPr>
          <p:cNvSpPr>
            <a:spLocks noGrp="1"/>
          </p:cNvSpPr>
          <p:nvPr>
            <p:ph type="sldNum" sz="quarter" idx="12"/>
          </p:nvPr>
        </p:nvSpPr>
        <p:spPr/>
        <p:txBody>
          <a:bodyPr/>
          <a:lstStyle/>
          <a:p>
            <a:fld id="{59E0E74B-BC82-44BF-A0FE-CEF171C425CC}" type="slidenum">
              <a:rPr lang="zh-TW" altLang="en-US" smtClean="0"/>
              <a:t>65</a:t>
            </a:fld>
            <a:endParaRPr lang="zh-TW" altLang="en-US"/>
          </a:p>
        </p:txBody>
      </p:sp>
    </p:spTree>
    <p:extLst>
      <p:ext uri="{BB962C8B-B14F-4D97-AF65-F5344CB8AC3E}">
        <p14:creationId xmlns:p14="http://schemas.microsoft.com/office/powerpoint/2010/main" val="39145953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圓角矩形 127">
            <a:extLst>
              <a:ext uri="{FF2B5EF4-FFF2-40B4-BE49-F238E27FC236}">
                <a16:creationId xmlns:a16="http://schemas.microsoft.com/office/drawing/2014/main" id="{37D9EB71-63F4-238F-9ED6-0A8AB6041578}"/>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4" name="橢圓 213"/>
          <p:cNvSpPr/>
          <p:nvPr/>
        </p:nvSpPr>
        <p:spPr>
          <a:xfrm>
            <a:off x="3941138" y="2599759"/>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5" name="橢圓 214"/>
          <p:cNvSpPr/>
          <p:nvPr/>
        </p:nvSpPr>
        <p:spPr>
          <a:xfrm>
            <a:off x="4384415" y="2599758"/>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3896166"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6" name="圓角矩形圖說文字 135"/>
          <p:cNvSpPr/>
          <p:nvPr/>
        </p:nvSpPr>
        <p:spPr>
          <a:xfrm>
            <a:off x="3561599" y="2033708"/>
            <a:ext cx="2593635"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accent5">
                    <a:lumMod val="75000"/>
                  </a:schemeClr>
                </a:solidFill>
                <a:latin typeface="Times New Roman" panose="02020603050405020304" pitchFamily="18" charset="0"/>
                <a:cs typeface="Times New Roman" panose="02020603050405020304" pitchFamily="18" charset="0"/>
              </a:rPr>
              <a:t>Digital Transform Method</a:t>
            </a:r>
            <a:endParaRPr lang="zh-TW" altLang="en-US" sz="16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37" name="圓角矩形圖說文字 136"/>
          <p:cNvSpPr/>
          <p:nvPr/>
        </p:nvSpPr>
        <p:spPr>
          <a:xfrm>
            <a:off x="4152260" y="2035552"/>
            <a:ext cx="1691571"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Textural Energy</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圓角矩形 129">
            <a:extLst>
              <a:ext uri="{FF2B5EF4-FFF2-40B4-BE49-F238E27FC236}">
                <a16:creationId xmlns:a16="http://schemas.microsoft.com/office/drawing/2014/main" id="{45A37637-6E23-3596-3CC4-E006C88F1E6D}"/>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4" name="圓角矩形 128">
            <a:extLst>
              <a:ext uri="{FF2B5EF4-FFF2-40B4-BE49-F238E27FC236}">
                <a16:creationId xmlns:a16="http://schemas.microsoft.com/office/drawing/2014/main" id="{A573CD8F-815F-2B3E-E05E-560992798A21}"/>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
        <p:nvSpPr>
          <p:cNvPr id="2" name="投影片編號版面配置區 1">
            <a:extLst>
              <a:ext uri="{FF2B5EF4-FFF2-40B4-BE49-F238E27FC236}">
                <a16:creationId xmlns:a16="http://schemas.microsoft.com/office/drawing/2014/main" id="{220D6615-1A6B-4B9A-8793-F336D70DDDE4}"/>
              </a:ext>
            </a:extLst>
          </p:cNvPr>
          <p:cNvSpPr>
            <a:spLocks noGrp="1"/>
          </p:cNvSpPr>
          <p:nvPr>
            <p:ph type="sldNum" sz="quarter" idx="12"/>
          </p:nvPr>
        </p:nvSpPr>
        <p:spPr/>
        <p:txBody>
          <a:bodyPr/>
          <a:lstStyle/>
          <a:p>
            <a:fld id="{59E0E74B-BC82-44BF-A0FE-CEF171C425CC}" type="slidenum">
              <a:rPr lang="zh-TW" altLang="en-US" smtClean="0"/>
              <a:t>66</a:t>
            </a:fld>
            <a:endParaRPr lang="zh-TW" altLang="en-US"/>
          </a:p>
        </p:txBody>
      </p:sp>
    </p:spTree>
    <p:extLst>
      <p:ext uri="{BB962C8B-B14F-4D97-AF65-F5344CB8AC3E}">
        <p14:creationId xmlns:p14="http://schemas.microsoft.com/office/powerpoint/2010/main" val="72900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37" presetClass="entr" presetSubtype="0" fill="hold" grpId="1"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anim calcmode="lin" valueType="num">
                                      <p:cBhvr>
                                        <p:cTn id="20" dur="1000" fill="hold"/>
                                        <p:tgtEl>
                                          <p:spTgt spid="153"/>
                                        </p:tgtEl>
                                        <p:attrNameLst>
                                          <p:attrName>ppt_x</p:attrName>
                                        </p:attrNameLst>
                                      </p:cBhvr>
                                      <p:tavLst>
                                        <p:tav tm="0">
                                          <p:val>
                                            <p:strVal val="#ppt_x"/>
                                          </p:val>
                                        </p:tav>
                                        <p:tav tm="100000">
                                          <p:val>
                                            <p:strVal val="#ppt_x"/>
                                          </p:val>
                                        </p:tav>
                                      </p:tavLst>
                                    </p:anim>
                                    <p:anim calcmode="lin" valueType="num">
                                      <p:cBhvr>
                                        <p:cTn id="21" dur="900" decel="100000" fill="hold"/>
                                        <p:tgtEl>
                                          <p:spTgt spid="15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23" presetID="41" presetClass="entr" presetSubtype="0" fill="hold" grpId="0" nodeType="withEffect">
                                  <p:stCondLst>
                                    <p:cond delay="0"/>
                                  </p:stCondLst>
                                  <p:childTnLst>
                                    <p:set>
                                      <p:cBhvr>
                                        <p:cTn id="24" dur="1" fill="hold">
                                          <p:stCondLst>
                                            <p:cond delay="0"/>
                                          </p:stCondLst>
                                        </p:cTn>
                                        <p:tgtEl>
                                          <p:spTgt spid="136"/>
                                        </p:tgtEl>
                                        <p:attrNameLst>
                                          <p:attrName>style.visibility</p:attrName>
                                        </p:attrNameLst>
                                      </p:cBhvr>
                                      <p:to>
                                        <p:strVal val="visible"/>
                                      </p:to>
                                    </p:set>
                                    <p:anim calcmode="lin" valueType="num">
                                      <p:cBhvr>
                                        <p:cTn id="25" dur="300" fill="hold"/>
                                        <p:tgtEl>
                                          <p:spTgt spid="136"/>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36"/>
                                        </p:tgtEl>
                                        <p:attrNameLst>
                                          <p:attrName>ppt_y</p:attrName>
                                        </p:attrNameLst>
                                      </p:cBhvr>
                                      <p:tavLst>
                                        <p:tav tm="0">
                                          <p:val>
                                            <p:strVal val="#ppt_y"/>
                                          </p:val>
                                        </p:tav>
                                        <p:tav tm="100000">
                                          <p:val>
                                            <p:strVal val="#ppt_y"/>
                                          </p:val>
                                        </p:tav>
                                      </p:tavLst>
                                    </p:anim>
                                    <p:anim calcmode="lin" valueType="num">
                                      <p:cBhvr>
                                        <p:cTn id="27" dur="300" fill="hold"/>
                                        <p:tgtEl>
                                          <p:spTgt spid="136"/>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3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3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4"/>
                                        </p:tgtEl>
                                        <p:attrNameLst>
                                          <p:attrName>style.visibility</p:attrName>
                                        </p:attrNameLst>
                                      </p:cBhvr>
                                      <p:to>
                                        <p:strVal val="visible"/>
                                      </p:to>
                                    </p:set>
                                    <p:animEffect transition="in" filter="fade">
                                      <p:cBhvr>
                                        <p:cTn id="32" dur="300"/>
                                        <p:tgtEl>
                                          <p:spTgt spid="214"/>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36"/>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36"/>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36"/>
                                        </p:tgtEl>
                                        <p:attrNameLst>
                                          <p:attrName>ppt_y</p:attrName>
                                        </p:attrNameLst>
                                      </p:cBhvr>
                                      <p:tavLst>
                                        <p:tav tm="0">
                                          <p:val>
                                            <p:strVal val="ppt_y"/>
                                          </p:val>
                                        </p:tav>
                                        <p:tav tm="100000">
                                          <p:val>
                                            <p:strVal val="ppt_y"/>
                                          </p:val>
                                        </p:tav>
                                      </p:tavLst>
                                    </p:anim>
                                    <p:anim calcmode="lin" valueType="num">
                                      <p:cBhvr>
                                        <p:cTn id="41" dur="200"/>
                                        <p:tgtEl>
                                          <p:spTgt spid="136"/>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36"/>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36"/>
                                        </p:tgtEl>
                                      </p:cBhvr>
                                    </p:animEffect>
                                    <p:set>
                                      <p:cBhvr>
                                        <p:cTn id="44" dur="1" fill="hold">
                                          <p:stCondLst>
                                            <p:cond delay="199"/>
                                          </p:stCondLst>
                                        </p:cTn>
                                        <p:tgtEl>
                                          <p:spTgt spid="13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4"/>
                                        </p:tgtEl>
                                      </p:cBhvr>
                                    </p:animEffect>
                                    <p:set>
                                      <p:cBhvr>
                                        <p:cTn id="47" dur="1" fill="hold">
                                          <p:stCondLst>
                                            <p:cond delay="299"/>
                                          </p:stCondLst>
                                        </p:cTn>
                                        <p:tgtEl>
                                          <p:spTgt spid="214"/>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0937 -2.59259E-6 L 0.03659 -0.00023 " pathEditMode="relative" rAng="0" ptsTypes="AA">
                                      <p:cBhvr>
                                        <p:cTn id="49" dur="700" fill="hold"/>
                                        <p:tgtEl>
                                          <p:spTgt spid="153"/>
                                        </p:tgtEl>
                                        <p:attrNameLst>
                                          <p:attrName>ppt_x</p:attrName>
                                          <p:attrName>ppt_y</p:attrName>
                                        </p:attrNameLst>
                                      </p:cBhvr>
                                      <p:rCtr x="2292" y="-23"/>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37"/>
                                        </p:tgtEl>
                                        <p:attrNameLst>
                                          <p:attrName>style.visibility</p:attrName>
                                        </p:attrNameLst>
                                      </p:cBhvr>
                                      <p:to>
                                        <p:strVal val="visible"/>
                                      </p:to>
                                    </p:set>
                                    <p:anim calcmode="lin" valueType="num">
                                      <p:cBhvr>
                                        <p:cTn id="53" dur="300" fill="hold"/>
                                        <p:tgtEl>
                                          <p:spTgt spid="137"/>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37"/>
                                        </p:tgtEl>
                                        <p:attrNameLst>
                                          <p:attrName>ppt_y</p:attrName>
                                        </p:attrNameLst>
                                      </p:cBhvr>
                                      <p:tavLst>
                                        <p:tav tm="0">
                                          <p:val>
                                            <p:strVal val="#ppt_y"/>
                                          </p:val>
                                        </p:tav>
                                        <p:tav tm="100000">
                                          <p:val>
                                            <p:strVal val="#ppt_y"/>
                                          </p:val>
                                        </p:tav>
                                      </p:tavLst>
                                    </p:anim>
                                    <p:anim calcmode="lin" valueType="num">
                                      <p:cBhvr>
                                        <p:cTn id="55" dur="300" fill="hold"/>
                                        <p:tgtEl>
                                          <p:spTgt spid="137"/>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37"/>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3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5"/>
                                        </p:tgtEl>
                                        <p:attrNameLst>
                                          <p:attrName>style.visibility</p:attrName>
                                        </p:attrNameLst>
                                      </p:cBhvr>
                                      <p:to>
                                        <p:strVal val="visible"/>
                                      </p:to>
                                    </p:set>
                                    <p:animEffect transition="in" filter="fade">
                                      <p:cBhvr>
                                        <p:cTn id="60" dur="300"/>
                                        <p:tgtEl>
                                          <p:spTgt spid="215"/>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37"/>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37"/>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37"/>
                                        </p:tgtEl>
                                        <p:attrNameLst>
                                          <p:attrName>ppt_y</p:attrName>
                                        </p:attrNameLst>
                                      </p:cBhvr>
                                      <p:tavLst>
                                        <p:tav tm="0">
                                          <p:val>
                                            <p:strVal val="ppt_y"/>
                                          </p:val>
                                        </p:tav>
                                        <p:tav tm="100000">
                                          <p:val>
                                            <p:strVal val="ppt_y"/>
                                          </p:val>
                                        </p:tav>
                                      </p:tavLst>
                                    </p:anim>
                                    <p:anim calcmode="lin" valueType="num">
                                      <p:cBhvr>
                                        <p:cTn id="69" dur="200"/>
                                        <p:tgtEl>
                                          <p:spTgt spid="137"/>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37"/>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37"/>
                                        </p:tgtEl>
                                      </p:cBhvr>
                                    </p:animEffect>
                                    <p:set>
                                      <p:cBhvr>
                                        <p:cTn id="72" dur="1" fill="hold">
                                          <p:stCondLst>
                                            <p:cond delay="199"/>
                                          </p:stCondLst>
                                        </p:cTn>
                                        <p:tgtEl>
                                          <p:spTgt spid="137"/>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5"/>
                                        </p:tgtEl>
                                      </p:cBhvr>
                                    </p:animEffect>
                                    <p:set>
                                      <p:cBhvr>
                                        <p:cTn id="75" dur="1" fill="hold">
                                          <p:stCondLst>
                                            <p:cond delay="299"/>
                                          </p:stCondLst>
                                        </p:cTn>
                                        <p:tgtEl>
                                          <p:spTgt spid="215"/>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14" grpId="0" animBg="1"/>
      <p:bldP spid="214" grpId="1" animBg="1"/>
      <p:bldP spid="215" grpId="0" animBg="1"/>
      <p:bldP spid="215" grpId="1" animBg="1"/>
      <p:bldP spid="153" grpId="0" animBg="1"/>
      <p:bldP spid="153" grpId="1" animBg="1"/>
      <p:bldP spid="153" grpId="2" animBg="1"/>
      <p:bldP spid="136" grpId="0" animBg="1"/>
      <p:bldP spid="136" grpId="1" animBg="1"/>
      <p:bldP spid="136" grpId="2" animBg="1"/>
      <p:bldP spid="137" grpId="0" animBg="1"/>
      <p:bldP spid="137" grpId="1" animBg="1"/>
      <p:bldP spid="137" grpId="2" animBg="1"/>
      <p:bldP spid="3" grpId="0" animBg="1"/>
      <p:bldP spid="3" grpId="1" animBg="1"/>
      <p:bldP spid="4" grpId="0" animBg="1"/>
      <p:bldP spid="4"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Texture Energy</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numCol="1">
            <a:normAutofit/>
          </a:bodyPr>
          <a:lstStyle/>
          <a:p>
            <a:r>
              <a:rPr lang="en-US" altLang="zh-TW" sz="3200" dirty="0">
                <a:latin typeface="Times New Roman" panose="02020603050405020304" pitchFamily="18" charset="0"/>
                <a:cs typeface="Times New Roman" panose="02020603050405020304" pitchFamily="18" charset="0"/>
              </a:rPr>
              <a:t>The image is first convolved with a variety of kernels.</a:t>
            </a:r>
          </a:p>
          <a:p>
            <a:endParaRPr lang="en-US" altLang="zh-TW" sz="8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Then each convolved image is processed with a nonlinear operator to determine the total textural energy in each pixel’s neighborhood.</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03DC7A00-42B1-4167-B54F-30BDC688A3DF}"/>
                  </a:ext>
                </a:extLst>
              </p:cNvPr>
              <p:cNvSpPr txBox="1"/>
              <p:nvPr/>
            </p:nvSpPr>
            <p:spPr>
              <a:xfrm>
                <a:off x="2954961" y="5007680"/>
                <a:ext cx="7185046" cy="126008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altLang="zh-TW" sz="2800" i="1">
                              <a:latin typeface="Cambria Math" panose="02040503050406030204" pitchFamily="18" charset="0"/>
                            </a:rPr>
                          </m:ctrlPr>
                        </m:sSubPr>
                        <m:e>
                          <m:r>
                            <a:rPr lang="en-US" altLang="zh-TW" sz="2800" i="1">
                              <a:latin typeface="Cambria Math" panose="02040503050406030204" pitchFamily="18" charset="0"/>
                            </a:rPr>
                            <m:t>𝑆</m:t>
                          </m:r>
                        </m:e>
                        <m:sub>
                          <m:r>
                            <a:rPr lang="en-US" altLang="zh-TW" sz="2800" i="1">
                              <a:latin typeface="Cambria Math" panose="02040503050406030204" pitchFamily="18" charset="0"/>
                            </a:rPr>
                            <m:t>𝑛</m:t>
                          </m:r>
                        </m:sub>
                      </m:sSub>
                      <m:d>
                        <m:dPr>
                          <m:ctrlPr>
                            <a:rPr lang="en-US" altLang="zh-TW" sz="2800" i="1">
                              <a:latin typeface="Cambria Math" panose="02040503050406030204" pitchFamily="18" charset="0"/>
                            </a:rPr>
                          </m:ctrlPr>
                        </m:dPr>
                        <m:e>
                          <m:r>
                            <a:rPr lang="en-US" altLang="zh-TW" sz="2800" i="1">
                              <a:latin typeface="Cambria Math" panose="02040503050406030204" pitchFamily="18" charset="0"/>
                            </a:rPr>
                            <m:t>𝑟</m:t>
                          </m:r>
                          <m:r>
                            <a:rPr lang="en-US" altLang="zh-TW" sz="2800" i="1">
                              <a:latin typeface="Cambria Math" panose="02040503050406030204" pitchFamily="18" charset="0"/>
                            </a:rPr>
                            <m:t>,</m:t>
                          </m:r>
                          <m:r>
                            <a:rPr lang="en-US" altLang="zh-TW" sz="2800" i="1">
                              <a:latin typeface="Cambria Math" panose="02040503050406030204" pitchFamily="18" charset="0"/>
                            </a:rPr>
                            <m:t>𝑐</m:t>
                          </m:r>
                        </m:e>
                      </m:d>
                      <m:r>
                        <a:rPr lang="en-US" altLang="zh-TW" sz="2800" i="1">
                          <a:latin typeface="Cambria Math" panose="02040503050406030204" pitchFamily="18" charset="0"/>
                        </a:rPr>
                        <m:t>= </m:t>
                      </m:r>
                      <m:f>
                        <m:fPr>
                          <m:ctrlPr>
                            <a:rPr lang="pt-BR" altLang="zh-TW" sz="2800" i="1">
                              <a:latin typeface="Cambria Math" panose="02040503050406030204" pitchFamily="18" charset="0"/>
                            </a:rPr>
                          </m:ctrlPr>
                        </m:fPr>
                        <m:num>
                          <m:r>
                            <a:rPr lang="pt-BR" altLang="zh-TW" sz="2800" i="1">
                              <a:latin typeface="Cambria Math" panose="02040503050406030204" pitchFamily="18" charset="0"/>
                            </a:rPr>
                            <m:t>1</m:t>
                          </m:r>
                        </m:num>
                        <m:den>
                          <m:r>
                            <a:rPr lang="pt-BR" altLang="zh-TW" sz="2800" i="1">
                              <a:latin typeface="Cambria Math" panose="02040503050406030204" pitchFamily="18" charset="0"/>
                            </a:rPr>
                            <m:t>49</m:t>
                          </m:r>
                        </m:den>
                      </m:f>
                      <m:nary>
                        <m:naryPr>
                          <m:chr m:val="∑"/>
                          <m:ctrlPr>
                            <a:rPr lang="pt-BR" altLang="zh-TW" sz="2800" i="1">
                              <a:latin typeface="Cambria Math" panose="02040503050406030204" pitchFamily="18" charset="0"/>
                            </a:rPr>
                          </m:ctrlPr>
                        </m:naryPr>
                        <m:sub>
                          <m:r>
                            <a:rPr lang="en-US" altLang="zh-TW" sz="2800" i="1">
                              <a:latin typeface="Cambria Math" panose="02040503050406030204" pitchFamily="18" charset="0"/>
                            </a:rPr>
                            <m:t>𝑖</m:t>
                          </m:r>
                          <m:r>
                            <a:rPr lang="pt-BR" altLang="zh-TW" sz="2800" i="1">
                              <a:latin typeface="Cambria Math" panose="02040503050406030204" pitchFamily="18" charset="0"/>
                            </a:rPr>
                            <m:t>=</m:t>
                          </m:r>
                          <m:r>
                            <a:rPr lang="en-US" altLang="zh-TW" sz="2800" i="1">
                              <a:latin typeface="Cambria Math" panose="02040503050406030204" pitchFamily="18" charset="0"/>
                            </a:rPr>
                            <m:t>−3</m:t>
                          </m:r>
                        </m:sub>
                        <m:sup>
                          <m:r>
                            <a:rPr lang="en-US" altLang="zh-TW" sz="2800" i="1">
                              <a:latin typeface="Cambria Math" panose="02040503050406030204" pitchFamily="18" charset="0"/>
                            </a:rPr>
                            <m:t>3</m:t>
                          </m:r>
                        </m:sup>
                        <m:e>
                          <m:nary>
                            <m:naryPr>
                              <m:chr m:val="∑"/>
                              <m:ctrlPr>
                                <a:rPr lang="en-US" altLang="zh-TW" sz="2800" i="1">
                                  <a:latin typeface="Cambria Math" panose="02040503050406030204" pitchFamily="18" charset="0"/>
                                </a:rPr>
                              </m:ctrlPr>
                            </m:naryPr>
                            <m:sub>
                              <m:r>
                                <m:rPr>
                                  <m:brk m:alnAt="23"/>
                                </m:rPr>
                                <a:rPr lang="en-US" altLang="zh-TW" sz="2800" i="1">
                                  <a:latin typeface="Cambria Math" panose="02040503050406030204" pitchFamily="18" charset="0"/>
                                </a:rPr>
                                <m:t>𝑗</m:t>
                              </m:r>
                              <m:r>
                                <a:rPr lang="en-US" altLang="zh-TW" sz="2800" i="1">
                                  <a:latin typeface="Cambria Math" panose="02040503050406030204" pitchFamily="18" charset="0"/>
                                </a:rPr>
                                <m:t>=−3</m:t>
                              </m:r>
                            </m:sub>
                            <m:sup>
                              <m:r>
                                <a:rPr lang="en-US" altLang="zh-TW" sz="2800" i="1">
                                  <a:latin typeface="Cambria Math" panose="02040503050406030204" pitchFamily="18" charset="0"/>
                                </a:rPr>
                                <m:t>3</m:t>
                              </m:r>
                            </m:sup>
                            <m:e>
                              <m:r>
                                <a:rPr lang="en-US" altLang="zh-TW" sz="2800" i="1">
                                  <a:latin typeface="Cambria Math" panose="02040503050406030204" pitchFamily="18" charset="0"/>
                                </a:rPr>
                                <m:t>| </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𝐽</m:t>
                                  </m:r>
                                </m:e>
                                <m:sub>
                                  <m:r>
                                    <a:rPr lang="en-US" altLang="zh-TW" sz="2800" i="1">
                                      <a:latin typeface="Cambria Math" panose="02040503050406030204" pitchFamily="18" charset="0"/>
                                    </a:rPr>
                                    <m:t>𝑛</m:t>
                                  </m:r>
                                </m:sub>
                              </m:sSub>
                              <m:d>
                                <m:dPr>
                                  <m:ctrlPr>
                                    <a:rPr lang="en-US" altLang="zh-TW" sz="2800" i="1">
                                      <a:latin typeface="Cambria Math" panose="02040503050406030204" pitchFamily="18" charset="0"/>
                                    </a:rPr>
                                  </m:ctrlPr>
                                </m:dPr>
                                <m:e>
                                  <m:r>
                                    <a:rPr lang="en-US" altLang="zh-TW" sz="2800" i="1">
                                      <a:latin typeface="Cambria Math" panose="02040503050406030204" pitchFamily="18" charset="0"/>
                                    </a:rPr>
                                    <m:t>𝑟</m:t>
                                  </m:r>
                                  <m:r>
                                    <a:rPr lang="en-US" altLang="zh-TW" sz="2800" i="1">
                                      <a:latin typeface="Cambria Math" panose="02040503050406030204" pitchFamily="18" charset="0"/>
                                    </a:rPr>
                                    <m:t>+</m:t>
                                  </m:r>
                                  <m:r>
                                    <a:rPr lang="en-US" altLang="zh-TW" sz="2800" i="1">
                                      <a:latin typeface="Cambria Math" panose="02040503050406030204" pitchFamily="18" charset="0"/>
                                    </a:rPr>
                                    <m:t>𝑖</m:t>
                                  </m:r>
                                  <m:r>
                                    <a:rPr lang="en-US" altLang="zh-TW" sz="2800" i="1">
                                      <a:latin typeface="Cambria Math" panose="02040503050406030204" pitchFamily="18" charset="0"/>
                                    </a:rPr>
                                    <m:t>,</m:t>
                                  </m:r>
                                  <m:r>
                                    <a:rPr lang="en-US" altLang="zh-TW" sz="2800" i="1">
                                      <a:latin typeface="Cambria Math" panose="02040503050406030204" pitchFamily="18" charset="0"/>
                                    </a:rPr>
                                    <m:t>𝑐</m:t>
                                  </m:r>
                                  <m:r>
                                    <a:rPr lang="en-US" altLang="zh-TW" sz="2800" i="1">
                                      <a:latin typeface="Cambria Math" panose="02040503050406030204" pitchFamily="18" charset="0"/>
                                    </a:rPr>
                                    <m:t>+</m:t>
                                  </m:r>
                                  <m:r>
                                    <a:rPr lang="en-US" altLang="zh-TW" sz="2800" i="1">
                                      <a:latin typeface="Cambria Math" panose="02040503050406030204" pitchFamily="18" charset="0"/>
                                    </a:rPr>
                                    <m:t>𝑗</m:t>
                                  </m:r>
                                </m:e>
                              </m:d>
                              <m:r>
                                <a:rPr lang="en-US" altLang="zh-TW" sz="2800" i="1">
                                  <a:latin typeface="Cambria Math" panose="02040503050406030204" pitchFamily="18" charset="0"/>
                                </a:rPr>
                                <m:t>|</m:t>
                              </m:r>
                            </m:e>
                          </m:nary>
                        </m:e>
                      </m:nary>
                    </m:oMath>
                  </m:oMathPara>
                </a14:m>
                <a:endParaRPr lang="zh-TW" altLang="en-US" sz="2800" dirty="0"/>
              </a:p>
            </p:txBody>
          </p:sp>
        </mc:Choice>
        <mc:Fallback xmlns="">
          <p:sp>
            <p:nvSpPr>
              <p:cNvPr id="10" name="文字方塊 9">
                <a:extLst>
                  <a:ext uri="{FF2B5EF4-FFF2-40B4-BE49-F238E27FC236}">
                    <a16:creationId xmlns:a16="http://schemas.microsoft.com/office/drawing/2014/main" id="{03DC7A00-42B1-4167-B54F-30BDC688A3DF}"/>
                  </a:ext>
                </a:extLst>
              </p:cNvPr>
              <p:cNvSpPr txBox="1">
                <a:spLocks noRot="1" noChangeAspect="1" noMove="1" noResize="1" noEditPoints="1" noAdjustHandles="1" noChangeArrowheads="1" noChangeShapeType="1" noTextEdit="1"/>
              </p:cNvSpPr>
              <p:nvPr/>
            </p:nvSpPr>
            <p:spPr>
              <a:xfrm>
                <a:off x="2954961" y="5007680"/>
                <a:ext cx="7185046" cy="1260089"/>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E67FF5B4-BF55-45DD-8F7E-99238205FBBD}"/>
                  </a:ext>
                </a:extLst>
              </p:cNvPr>
              <p:cNvSpPr txBox="1"/>
              <p:nvPr/>
            </p:nvSpPr>
            <p:spPr>
              <a:xfrm>
                <a:off x="3930415" y="6422723"/>
                <a:ext cx="6232994" cy="276999"/>
              </a:xfrm>
              <a:prstGeom prst="rect">
                <a:avLst/>
              </a:prstGeom>
              <a:noFill/>
            </p:spPr>
            <p:txBody>
              <a:bodyPr wrap="squar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𝐽</m:t>
                        </m:r>
                      </m:e>
                      <m:sub>
                        <m:r>
                          <a:rPr lang="en-US" altLang="zh-TW" i="1">
                            <a:latin typeface="Cambria Math" panose="02040503050406030204" pitchFamily="18" charset="0"/>
                          </a:rPr>
                          <m:t>𝑛</m:t>
                        </m:r>
                      </m:sub>
                    </m:sSub>
                  </m:oMath>
                </a14:m>
                <a:r>
                  <a:rPr lang="en-US" altLang="zh-TW" dirty="0">
                    <a:latin typeface="Times New Roman" panose="02020603050405020304" pitchFamily="18" charset="0"/>
                    <a:cs typeface="Times New Roman" panose="02020603050405020304" pitchFamily="18" charset="0"/>
                  </a:rPr>
                  <a:t>: Input image convolved with the </a:t>
                </a:r>
                <a:r>
                  <a:rPr lang="en-US" altLang="zh-TW" i="1" dirty="0">
                    <a:latin typeface="Times New Roman" panose="02020603050405020304" pitchFamily="18" charset="0"/>
                    <a:cs typeface="Times New Roman" panose="02020603050405020304" pitchFamily="18" charset="0"/>
                  </a:rPr>
                  <a:t>n</a:t>
                </a:r>
                <a:r>
                  <a:rPr lang="en-US" altLang="zh-TW" dirty="0">
                    <a:latin typeface="Times New Roman" panose="02020603050405020304" pitchFamily="18" charset="0"/>
                    <a:cs typeface="Times New Roman" panose="02020603050405020304" pitchFamily="18" charset="0"/>
                  </a:rPr>
                  <a:t>-</a:t>
                </a:r>
                <a:r>
                  <a:rPr lang="en-US" altLang="zh-TW" dirty="0" err="1">
                    <a:latin typeface="Times New Roman" panose="02020603050405020304" pitchFamily="18" charset="0"/>
                    <a:cs typeface="Times New Roman" panose="02020603050405020304" pitchFamily="18" charset="0"/>
                  </a:rPr>
                  <a:t>th</a:t>
                </a:r>
                <a:r>
                  <a:rPr lang="en-US" altLang="zh-TW" dirty="0">
                    <a:latin typeface="Times New Roman" panose="02020603050405020304" pitchFamily="18" charset="0"/>
                    <a:cs typeface="Times New Roman" panose="02020603050405020304" pitchFamily="18" charset="0"/>
                  </a:rPr>
                  <a:t> kernel.</a:t>
                </a:r>
                <a:endParaRPr lang="zh-TW" altLang="en-US" dirty="0">
                  <a:latin typeface="Times New Roman" panose="02020603050405020304" pitchFamily="18" charset="0"/>
                  <a:cs typeface="Times New Roman" panose="02020603050405020304" pitchFamily="18" charset="0"/>
                </a:endParaRPr>
              </a:p>
            </p:txBody>
          </p:sp>
        </mc:Choice>
        <mc:Fallback xmlns="">
          <p:sp>
            <p:nvSpPr>
              <p:cNvPr id="11" name="文字方塊 10">
                <a:extLst>
                  <a:ext uri="{FF2B5EF4-FFF2-40B4-BE49-F238E27FC236}">
                    <a16:creationId xmlns:a16="http://schemas.microsoft.com/office/drawing/2014/main" id="{E67FF5B4-BF55-45DD-8F7E-99238205FBBD}"/>
                  </a:ext>
                </a:extLst>
              </p:cNvPr>
              <p:cNvSpPr txBox="1">
                <a:spLocks noRot="1" noChangeAspect="1" noMove="1" noResize="1" noEditPoints="1" noAdjustHandles="1" noChangeArrowheads="1" noChangeShapeType="1" noTextEdit="1"/>
              </p:cNvSpPr>
              <p:nvPr/>
            </p:nvSpPr>
            <p:spPr>
              <a:xfrm>
                <a:off x="3930415" y="6422723"/>
                <a:ext cx="6232994" cy="276999"/>
              </a:xfrm>
              <a:prstGeom prst="rect">
                <a:avLst/>
              </a:prstGeom>
              <a:blipFill>
                <a:blip r:embed="rId4"/>
                <a:stretch>
                  <a:fillRect l="-1663" t="-28889" b="-51111"/>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FD55671B-6BBB-4A03-B4B3-1CC5A877E5DD}"/>
              </a:ext>
            </a:extLst>
          </p:cNvPr>
          <p:cNvSpPr>
            <a:spLocks noGrp="1"/>
          </p:cNvSpPr>
          <p:nvPr>
            <p:ph type="sldNum" sz="quarter" idx="12"/>
          </p:nvPr>
        </p:nvSpPr>
        <p:spPr/>
        <p:txBody>
          <a:bodyPr/>
          <a:lstStyle/>
          <a:p>
            <a:fld id="{59E0E74B-BC82-44BF-A0FE-CEF171C425CC}" type="slidenum">
              <a:rPr lang="zh-TW" altLang="en-US" smtClean="0"/>
              <a:t>67</a:t>
            </a:fld>
            <a:endParaRPr lang="zh-TW" altLang="en-US"/>
          </a:p>
        </p:txBody>
      </p:sp>
    </p:spTree>
    <p:extLst>
      <p:ext uri="{BB962C8B-B14F-4D97-AF65-F5344CB8AC3E}">
        <p14:creationId xmlns:p14="http://schemas.microsoft.com/office/powerpoint/2010/main" val="4520220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Texture Energy</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numCol="1">
            <a:normAutofit/>
          </a:bodyPr>
          <a:lstStyle/>
          <a:p>
            <a:r>
              <a:rPr lang="en-US" altLang="zh-TW" sz="3200" dirty="0">
                <a:latin typeface="Times New Roman" panose="02020603050405020304" pitchFamily="18" charset="0"/>
                <a:cs typeface="Times New Roman" panose="02020603050405020304" pitchFamily="18" charset="0"/>
              </a:rPr>
              <a:t>The textural energy approach is very much in the spirit of the transform approach.</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But it uses smaller windows or neighborhood supports.</a:t>
            </a:r>
          </a:p>
        </p:txBody>
      </p:sp>
      <p:sp>
        <p:nvSpPr>
          <p:cNvPr id="2" name="投影片編號版面配置區 1">
            <a:extLst>
              <a:ext uri="{FF2B5EF4-FFF2-40B4-BE49-F238E27FC236}">
                <a16:creationId xmlns:a16="http://schemas.microsoft.com/office/drawing/2014/main" id="{3E43BF72-1B92-481F-9F0A-687F3FFE9B42}"/>
              </a:ext>
            </a:extLst>
          </p:cNvPr>
          <p:cNvSpPr>
            <a:spLocks noGrp="1"/>
          </p:cNvSpPr>
          <p:nvPr>
            <p:ph type="sldNum" sz="quarter" idx="12"/>
          </p:nvPr>
        </p:nvSpPr>
        <p:spPr/>
        <p:txBody>
          <a:bodyPr/>
          <a:lstStyle/>
          <a:p>
            <a:fld id="{59E0E74B-BC82-44BF-A0FE-CEF171C425CC}" type="slidenum">
              <a:rPr lang="zh-TW" altLang="en-US" smtClean="0"/>
              <a:t>68</a:t>
            </a:fld>
            <a:endParaRPr lang="zh-TW" altLang="en-US"/>
          </a:p>
        </p:txBody>
      </p:sp>
    </p:spTree>
    <p:extLst>
      <p:ext uri="{BB962C8B-B14F-4D97-AF65-F5344CB8AC3E}">
        <p14:creationId xmlns:p14="http://schemas.microsoft.com/office/powerpoint/2010/main" val="2054106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CB504020-BB7E-ECAD-FB49-761B34147F4E}"/>
              </a:ext>
            </a:extLst>
          </p:cNvPr>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Texture Energy</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numCol="1">
            <a:normAutofit/>
          </a:bodyPr>
          <a:lstStyle/>
          <a:p>
            <a:r>
              <a:rPr lang="en-US" altLang="zh-TW" sz="3200" dirty="0">
                <a:latin typeface="Times New Roman" panose="02020603050405020304" pitchFamily="18" charset="0"/>
                <a:cs typeface="Times New Roman" panose="02020603050405020304" pitchFamily="18" charset="0"/>
              </a:rPr>
              <a:t>Laws’ Technique (Laws, 1980)</a:t>
            </a: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Filter the input image using texture filters.</a:t>
            </a: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Compute texture energy by summing the absolute value of filtering results in local neighborhoods around each pixel.</a:t>
            </a:r>
          </a:p>
        </p:txBody>
      </p:sp>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0571EE74-421A-4AA3-89A0-7C03E2C84281}"/>
                  </a:ext>
                </a:extLst>
              </p:cNvPr>
              <p:cNvSpPr txBox="1"/>
              <p:nvPr/>
            </p:nvSpPr>
            <p:spPr>
              <a:xfrm>
                <a:off x="2589201" y="4545106"/>
                <a:ext cx="7185046" cy="126008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altLang="zh-TW" sz="2800" i="1">
                              <a:latin typeface="Cambria Math" panose="02040503050406030204" pitchFamily="18" charset="0"/>
                            </a:rPr>
                          </m:ctrlPr>
                        </m:sSubPr>
                        <m:e>
                          <m:r>
                            <a:rPr lang="en-US" altLang="zh-TW" sz="2800" i="1">
                              <a:latin typeface="Cambria Math" panose="02040503050406030204" pitchFamily="18" charset="0"/>
                            </a:rPr>
                            <m:t>𝑆</m:t>
                          </m:r>
                        </m:e>
                        <m:sub>
                          <m:r>
                            <a:rPr lang="en-US" altLang="zh-TW" sz="2800" i="1">
                              <a:latin typeface="Cambria Math" panose="02040503050406030204" pitchFamily="18" charset="0"/>
                            </a:rPr>
                            <m:t>𝑛</m:t>
                          </m:r>
                        </m:sub>
                      </m:sSub>
                      <m:d>
                        <m:dPr>
                          <m:ctrlPr>
                            <a:rPr lang="en-US" altLang="zh-TW" sz="2800" i="1">
                              <a:latin typeface="Cambria Math" panose="02040503050406030204" pitchFamily="18" charset="0"/>
                            </a:rPr>
                          </m:ctrlPr>
                        </m:dPr>
                        <m:e>
                          <m:r>
                            <a:rPr lang="en-US" altLang="zh-TW" sz="2800" i="1">
                              <a:latin typeface="Cambria Math" panose="02040503050406030204" pitchFamily="18" charset="0"/>
                            </a:rPr>
                            <m:t>𝑟</m:t>
                          </m:r>
                          <m:r>
                            <a:rPr lang="en-US" altLang="zh-TW" sz="2800" i="1">
                              <a:latin typeface="Cambria Math" panose="02040503050406030204" pitchFamily="18" charset="0"/>
                            </a:rPr>
                            <m:t>,</m:t>
                          </m:r>
                          <m:r>
                            <a:rPr lang="en-US" altLang="zh-TW" sz="2800" i="1">
                              <a:latin typeface="Cambria Math" panose="02040503050406030204" pitchFamily="18" charset="0"/>
                            </a:rPr>
                            <m:t>𝑐</m:t>
                          </m:r>
                        </m:e>
                      </m:d>
                      <m:r>
                        <a:rPr lang="en-US" altLang="zh-TW" sz="2800" i="1">
                          <a:latin typeface="Cambria Math" panose="02040503050406030204" pitchFamily="18" charset="0"/>
                        </a:rPr>
                        <m:t>= </m:t>
                      </m:r>
                      <m:f>
                        <m:fPr>
                          <m:ctrlPr>
                            <a:rPr lang="pt-BR" altLang="zh-TW" sz="2800" i="1">
                              <a:latin typeface="Cambria Math" panose="02040503050406030204" pitchFamily="18" charset="0"/>
                            </a:rPr>
                          </m:ctrlPr>
                        </m:fPr>
                        <m:num>
                          <m:r>
                            <a:rPr lang="pt-BR" altLang="zh-TW" sz="2800" i="1">
                              <a:latin typeface="Cambria Math" panose="02040503050406030204" pitchFamily="18" charset="0"/>
                            </a:rPr>
                            <m:t>1</m:t>
                          </m:r>
                        </m:num>
                        <m:den>
                          <m:r>
                            <a:rPr lang="pt-BR" altLang="zh-TW" sz="2800" i="1">
                              <a:latin typeface="Cambria Math" panose="02040503050406030204" pitchFamily="18" charset="0"/>
                            </a:rPr>
                            <m:t>49</m:t>
                          </m:r>
                        </m:den>
                      </m:f>
                      <m:nary>
                        <m:naryPr>
                          <m:chr m:val="∑"/>
                          <m:ctrlPr>
                            <a:rPr lang="pt-BR" altLang="zh-TW" sz="2800" i="1">
                              <a:latin typeface="Cambria Math" panose="02040503050406030204" pitchFamily="18" charset="0"/>
                            </a:rPr>
                          </m:ctrlPr>
                        </m:naryPr>
                        <m:sub>
                          <m:r>
                            <a:rPr lang="en-US" altLang="zh-TW" sz="2800" i="1">
                              <a:latin typeface="Cambria Math" panose="02040503050406030204" pitchFamily="18" charset="0"/>
                            </a:rPr>
                            <m:t>𝑖</m:t>
                          </m:r>
                          <m:r>
                            <a:rPr lang="pt-BR" altLang="zh-TW" sz="2800" i="1">
                              <a:latin typeface="Cambria Math" panose="02040503050406030204" pitchFamily="18" charset="0"/>
                            </a:rPr>
                            <m:t>=</m:t>
                          </m:r>
                          <m:r>
                            <a:rPr lang="en-US" altLang="zh-TW" sz="2800" i="1">
                              <a:latin typeface="Cambria Math" panose="02040503050406030204" pitchFamily="18" charset="0"/>
                            </a:rPr>
                            <m:t>−3</m:t>
                          </m:r>
                        </m:sub>
                        <m:sup>
                          <m:r>
                            <a:rPr lang="en-US" altLang="zh-TW" sz="2800" i="1">
                              <a:latin typeface="Cambria Math" panose="02040503050406030204" pitchFamily="18" charset="0"/>
                            </a:rPr>
                            <m:t>3</m:t>
                          </m:r>
                        </m:sup>
                        <m:e>
                          <m:nary>
                            <m:naryPr>
                              <m:chr m:val="∑"/>
                              <m:ctrlPr>
                                <a:rPr lang="en-US" altLang="zh-TW" sz="2800" i="1">
                                  <a:latin typeface="Cambria Math" panose="02040503050406030204" pitchFamily="18" charset="0"/>
                                </a:rPr>
                              </m:ctrlPr>
                            </m:naryPr>
                            <m:sub>
                              <m:r>
                                <m:rPr>
                                  <m:brk m:alnAt="23"/>
                                </m:rPr>
                                <a:rPr lang="en-US" altLang="zh-TW" sz="2800" i="1">
                                  <a:latin typeface="Cambria Math" panose="02040503050406030204" pitchFamily="18" charset="0"/>
                                </a:rPr>
                                <m:t>𝑗</m:t>
                              </m:r>
                              <m:r>
                                <a:rPr lang="en-US" altLang="zh-TW" sz="2800" i="1">
                                  <a:latin typeface="Cambria Math" panose="02040503050406030204" pitchFamily="18" charset="0"/>
                                </a:rPr>
                                <m:t>=−3</m:t>
                              </m:r>
                            </m:sub>
                            <m:sup>
                              <m:r>
                                <a:rPr lang="en-US" altLang="zh-TW" sz="2800" i="1">
                                  <a:latin typeface="Cambria Math" panose="02040503050406030204" pitchFamily="18" charset="0"/>
                                </a:rPr>
                                <m:t>3</m:t>
                              </m:r>
                            </m:sup>
                            <m:e>
                              <m:r>
                                <a:rPr lang="en-US" altLang="zh-TW" sz="2800" i="1">
                                  <a:latin typeface="Cambria Math" panose="02040503050406030204" pitchFamily="18" charset="0"/>
                                </a:rPr>
                                <m:t>| </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𝐽</m:t>
                                  </m:r>
                                </m:e>
                                <m:sub>
                                  <m:r>
                                    <a:rPr lang="en-US" altLang="zh-TW" sz="2800" i="1">
                                      <a:latin typeface="Cambria Math" panose="02040503050406030204" pitchFamily="18" charset="0"/>
                                    </a:rPr>
                                    <m:t>𝑛</m:t>
                                  </m:r>
                                </m:sub>
                              </m:sSub>
                              <m:d>
                                <m:dPr>
                                  <m:ctrlPr>
                                    <a:rPr lang="en-US" altLang="zh-TW" sz="2800" i="1">
                                      <a:latin typeface="Cambria Math" panose="02040503050406030204" pitchFamily="18" charset="0"/>
                                    </a:rPr>
                                  </m:ctrlPr>
                                </m:dPr>
                                <m:e>
                                  <m:r>
                                    <a:rPr lang="en-US" altLang="zh-TW" sz="2800" i="1">
                                      <a:latin typeface="Cambria Math" panose="02040503050406030204" pitchFamily="18" charset="0"/>
                                    </a:rPr>
                                    <m:t>𝑟</m:t>
                                  </m:r>
                                  <m:r>
                                    <a:rPr lang="en-US" altLang="zh-TW" sz="2800" i="1">
                                      <a:latin typeface="Cambria Math" panose="02040503050406030204" pitchFamily="18" charset="0"/>
                                    </a:rPr>
                                    <m:t>+</m:t>
                                  </m:r>
                                  <m:r>
                                    <a:rPr lang="en-US" altLang="zh-TW" sz="2800" i="1">
                                      <a:latin typeface="Cambria Math" panose="02040503050406030204" pitchFamily="18" charset="0"/>
                                    </a:rPr>
                                    <m:t>𝑖</m:t>
                                  </m:r>
                                  <m:r>
                                    <a:rPr lang="en-US" altLang="zh-TW" sz="2800" i="1">
                                      <a:latin typeface="Cambria Math" panose="02040503050406030204" pitchFamily="18" charset="0"/>
                                    </a:rPr>
                                    <m:t>,</m:t>
                                  </m:r>
                                  <m:r>
                                    <a:rPr lang="en-US" altLang="zh-TW" sz="2800" i="1">
                                      <a:latin typeface="Cambria Math" panose="02040503050406030204" pitchFamily="18" charset="0"/>
                                    </a:rPr>
                                    <m:t>𝑐</m:t>
                                  </m:r>
                                  <m:r>
                                    <a:rPr lang="en-US" altLang="zh-TW" sz="2800" i="1">
                                      <a:latin typeface="Cambria Math" panose="02040503050406030204" pitchFamily="18" charset="0"/>
                                    </a:rPr>
                                    <m:t>+</m:t>
                                  </m:r>
                                  <m:r>
                                    <a:rPr lang="en-US" altLang="zh-TW" sz="2800" i="1">
                                      <a:latin typeface="Cambria Math" panose="02040503050406030204" pitchFamily="18" charset="0"/>
                                    </a:rPr>
                                    <m:t>𝑗</m:t>
                                  </m:r>
                                </m:e>
                              </m:d>
                              <m:r>
                                <a:rPr lang="en-US" altLang="zh-TW" sz="2800" i="1">
                                  <a:latin typeface="Cambria Math" panose="02040503050406030204" pitchFamily="18" charset="0"/>
                                </a:rPr>
                                <m:t>|</m:t>
                              </m:r>
                            </m:e>
                          </m:nary>
                        </m:e>
                      </m:nary>
                    </m:oMath>
                  </m:oMathPara>
                </a14:m>
                <a:endParaRPr lang="zh-TW" altLang="en-US" sz="2800" dirty="0"/>
              </a:p>
            </p:txBody>
          </p:sp>
        </mc:Choice>
        <mc:Fallback xmlns="">
          <p:sp>
            <p:nvSpPr>
              <p:cNvPr id="8" name="文字方塊 7">
                <a:extLst>
                  <a:ext uri="{FF2B5EF4-FFF2-40B4-BE49-F238E27FC236}">
                    <a16:creationId xmlns:a16="http://schemas.microsoft.com/office/drawing/2014/main" id="{0571EE74-421A-4AA3-89A0-7C03E2C84281}"/>
                  </a:ext>
                </a:extLst>
              </p:cNvPr>
              <p:cNvSpPr txBox="1">
                <a:spLocks noRot="1" noChangeAspect="1" noMove="1" noResize="1" noEditPoints="1" noAdjustHandles="1" noChangeArrowheads="1" noChangeShapeType="1" noTextEdit="1"/>
              </p:cNvSpPr>
              <p:nvPr/>
            </p:nvSpPr>
            <p:spPr>
              <a:xfrm>
                <a:off x="2589201" y="4545106"/>
                <a:ext cx="7185046" cy="1260089"/>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A81EB299-3EAB-4972-8E5E-9FB9F5B2CB65}"/>
                  </a:ext>
                </a:extLst>
              </p:cNvPr>
              <p:cNvSpPr txBox="1"/>
              <p:nvPr/>
            </p:nvSpPr>
            <p:spPr>
              <a:xfrm>
                <a:off x="3930415" y="6001322"/>
                <a:ext cx="6232994" cy="276999"/>
              </a:xfrm>
              <a:prstGeom prst="rect">
                <a:avLst/>
              </a:prstGeom>
              <a:noFill/>
            </p:spPr>
            <p:txBody>
              <a:bodyPr wrap="squar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𝐽</m:t>
                        </m:r>
                      </m:e>
                      <m:sub>
                        <m:r>
                          <a:rPr lang="en-US" altLang="zh-TW" i="1">
                            <a:latin typeface="Cambria Math" panose="02040503050406030204" pitchFamily="18" charset="0"/>
                          </a:rPr>
                          <m:t>𝑛</m:t>
                        </m:r>
                      </m:sub>
                    </m:sSub>
                  </m:oMath>
                </a14:m>
                <a:r>
                  <a:rPr lang="en-US" altLang="zh-TW" dirty="0">
                    <a:latin typeface="Times New Roman" panose="02020603050405020304" pitchFamily="18" charset="0"/>
                    <a:cs typeface="Times New Roman" panose="02020603050405020304" pitchFamily="18" charset="0"/>
                  </a:rPr>
                  <a:t>: Input image convolved with the </a:t>
                </a:r>
                <a:r>
                  <a:rPr lang="en-US" altLang="zh-TW" i="1" dirty="0">
                    <a:latin typeface="Times New Roman" panose="02020603050405020304" pitchFamily="18" charset="0"/>
                    <a:cs typeface="Times New Roman" panose="02020603050405020304" pitchFamily="18" charset="0"/>
                  </a:rPr>
                  <a:t>n</a:t>
                </a:r>
                <a:r>
                  <a:rPr lang="en-US" altLang="zh-TW" dirty="0">
                    <a:latin typeface="Times New Roman" panose="02020603050405020304" pitchFamily="18" charset="0"/>
                    <a:cs typeface="Times New Roman" panose="02020603050405020304" pitchFamily="18" charset="0"/>
                  </a:rPr>
                  <a:t>-</a:t>
                </a:r>
                <a:r>
                  <a:rPr lang="en-US" altLang="zh-TW" dirty="0" err="1">
                    <a:latin typeface="Times New Roman" panose="02020603050405020304" pitchFamily="18" charset="0"/>
                    <a:cs typeface="Times New Roman" panose="02020603050405020304" pitchFamily="18" charset="0"/>
                  </a:rPr>
                  <a:t>th</a:t>
                </a:r>
                <a:r>
                  <a:rPr lang="en-US" altLang="zh-TW" dirty="0">
                    <a:latin typeface="Times New Roman" panose="02020603050405020304" pitchFamily="18" charset="0"/>
                    <a:cs typeface="Times New Roman" panose="02020603050405020304" pitchFamily="18" charset="0"/>
                  </a:rPr>
                  <a:t> kernel.</a:t>
                </a:r>
                <a:endParaRPr lang="zh-TW" altLang="en-US" dirty="0">
                  <a:latin typeface="Times New Roman" panose="02020603050405020304" pitchFamily="18" charset="0"/>
                  <a:cs typeface="Times New Roman" panose="02020603050405020304" pitchFamily="18" charset="0"/>
                </a:endParaRPr>
              </a:p>
            </p:txBody>
          </p:sp>
        </mc:Choice>
        <mc:Fallback xmlns="">
          <p:sp>
            <p:nvSpPr>
              <p:cNvPr id="9" name="文字方塊 8">
                <a:extLst>
                  <a:ext uri="{FF2B5EF4-FFF2-40B4-BE49-F238E27FC236}">
                    <a16:creationId xmlns:a16="http://schemas.microsoft.com/office/drawing/2014/main" id="{A81EB299-3EAB-4972-8E5E-9FB9F5B2CB65}"/>
                  </a:ext>
                </a:extLst>
              </p:cNvPr>
              <p:cNvSpPr txBox="1">
                <a:spLocks noRot="1" noChangeAspect="1" noMove="1" noResize="1" noEditPoints="1" noAdjustHandles="1" noChangeArrowheads="1" noChangeShapeType="1" noTextEdit="1"/>
              </p:cNvSpPr>
              <p:nvPr/>
            </p:nvSpPr>
            <p:spPr>
              <a:xfrm>
                <a:off x="3930415" y="6001322"/>
                <a:ext cx="6232994" cy="276999"/>
              </a:xfrm>
              <a:prstGeom prst="rect">
                <a:avLst/>
              </a:prstGeom>
              <a:blipFill>
                <a:blip r:embed="rId4"/>
                <a:stretch>
                  <a:fillRect l="-1663" t="-28261" b="-50000"/>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8A2EF011-1931-42CB-A31E-FFEAEEF10E57}"/>
              </a:ext>
            </a:extLst>
          </p:cNvPr>
          <p:cNvSpPr>
            <a:spLocks noGrp="1"/>
          </p:cNvSpPr>
          <p:nvPr>
            <p:ph type="sldNum" sz="quarter" idx="12"/>
          </p:nvPr>
        </p:nvSpPr>
        <p:spPr/>
        <p:txBody>
          <a:bodyPr/>
          <a:lstStyle/>
          <a:p>
            <a:fld id="{59E0E74B-BC82-44BF-A0FE-CEF171C425CC}" type="slidenum">
              <a:rPr lang="zh-TW" altLang="en-US" smtClean="0"/>
              <a:t>69</a:t>
            </a:fld>
            <a:endParaRPr lang="zh-TW" altLang="en-US"/>
          </a:p>
        </p:txBody>
      </p:sp>
    </p:spTree>
    <p:extLst>
      <p:ext uri="{BB962C8B-B14F-4D97-AF65-F5344CB8AC3E}">
        <p14:creationId xmlns:p14="http://schemas.microsoft.com/office/powerpoint/2010/main" val="3464806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3B024D-2641-4A8C-B581-1047050D18E9}"/>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What is Texture?</a:t>
            </a:r>
            <a:endParaRPr lang="zh-TW" altLang="en-US" dirty="0"/>
          </a:p>
        </p:txBody>
      </p:sp>
      <p:sp>
        <p:nvSpPr>
          <p:cNvPr id="3" name="內容版面配置區 2">
            <a:extLst>
              <a:ext uri="{FF2B5EF4-FFF2-40B4-BE49-F238E27FC236}">
                <a16:creationId xmlns:a16="http://schemas.microsoft.com/office/drawing/2014/main" id="{F42DE43E-38AD-4048-B3E4-46FFAF1DEBE5}"/>
              </a:ext>
            </a:extLst>
          </p:cNvPr>
          <p:cNvSpPr>
            <a:spLocks noGrp="1"/>
          </p:cNvSpPr>
          <p:nvPr>
            <p:ph idx="1"/>
          </p:nvPr>
        </p:nvSpPr>
        <p:spPr/>
        <p:txBody>
          <a:bodyPr/>
          <a:lstStyle/>
          <a:p>
            <a:r>
              <a:rPr lang="en-US" altLang="zh-TW" dirty="0"/>
              <a:t>Texture is a non-local property.</a:t>
            </a:r>
          </a:p>
          <a:p>
            <a:pPr lvl="1"/>
            <a:r>
              <a:rPr lang="en-US" altLang="zh-TW" dirty="0"/>
              <a:t>Repeating patterns of local variations in image intensity which are too fine to be distinguished as separated object at the observed resolution.</a:t>
            </a:r>
          </a:p>
          <a:p>
            <a:endParaRPr lang="zh-TW" altLang="en-US" dirty="0"/>
          </a:p>
        </p:txBody>
      </p:sp>
      <p:pic>
        <p:nvPicPr>
          <p:cNvPr id="8" name="Picture 10">
            <a:extLst>
              <a:ext uri="{FF2B5EF4-FFF2-40B4-BE49-F238E27FC236}">
                <a16:creationId xmlns:a16="http://schemas.microsoft.com/office/drawing/2014/main" id="{F25BAD13-94DC-4B45-A48C-5F94B5CEB7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2955" y="3257472"/>
            <a:ext cx="4556053" cy="3401716"/>
          </a:xfrm>
          <a:prstGeom prst="rect">
            <a:avLst/>
          </a:prstGeom>
          <a:effectLst/>
        </p:spPr>
      </p:pic>
      <p:pic>
        <p:nvPicPr>
          <p:cNvPr id="9" name="Picture 12">
            <a:extLst>
              <a:ext uri="{FF2B5EF4-FFF2-40B4-BE49-F238E27FC236}">
                <a16:creationId xmlns:a16="http://schemas.microsoft.com/office/drawing/2014/main" id="{47DD460A-4412-4C2C-BB7D-DE5161F608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7083" y="4449565"/>
            <a:ext cx="2584704" cy="926592"/>
          </a:xfrm>
          <a:prstGeom prst="rect">
            <a:avLst/>
          </a:prstGeom>
        </p:spPr>
      </p:pic>
      <p:pic>
        <p:nvPicPr>
          <p:cNvPr id="10" name="Picture 15">
            <a:extLst>
              <a:ext uri="{FF2B5EF4-FFF2-40B4-BE49-F238E27FC236}">
                <a16:creationId xmlns:a16="http://schemas.microsoft.com/office/drawing/2014/main" id="{C1F533BF-487B-4EF9-9109-D91B3C7694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1211" y="4669021"/>
            <a:ext cx="536448" cy="487680"/>
          </a:xfrm>
          <a:prstGeom prst="rect">
            <a:avLst/>
          </a:prstGeom>
        </p:spPr>
      </p:pic>
      <p:sp>
        <p:nvSpPr>
          <p:cNvPr id="5" name="投影片編號版面配置區 4">
            <a:extLst>
              <a:ext uri="{FF2B5EF4-FFF2-40B4-BE49-F238E27FC236}">
                <a16:creationId xmlns:a16="http://schemas.microsoft.com/office/drawing/2014/main" id="{517C49E1-4934-4280-8F8B-885D425CFD2C}"/>
              </a:ext>
            </a:extLst>
          </p:cNvPr>
          <p:cNvSpPr>
            <a:spLocks noGrp="1"/>
          </p:cNvSpPr>
          <p:nvPr>
            <p:ph type="sldNum" sz="quarter" idx="12"/>
          </p:nvPr>
        </p:nvSpPr>
        <p:spPr/>
        <p:txBody>
          <a:bodyPr/>
          <a:lstStyle/>
          <a:p>
            <a:fld id="{59E0E74B-BC82-44BF-A0FE-CEF171C425CC}" type="slidenum">
              <a:rPr lang="zh-TW" altLang="en-US" smtClean="0"/>
              <a:t>7</a:t>
            </a:fld>
            <a:endParaRPr lang="zh-TW" altLang="en-US"/>
          </a:p>
        </p:txBody>
      </p:sp>
    </p:spTree>
    <p:extLst>
      <p:ext uri="{BB962C8B-B14F-4D97-AF65-F5344CB8AC3E}">
        <p14:creationId xmlns:p14="http://schemas.microsoft.com/office/powerpoint/2010/main" val="293092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Texture Energy — Law’s texture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589212" y="2133600"/>
            <a:ext cx="8915400" cy="4572000"/>
          </a:xfrm>
        </p:spPr>
        <p:txBody>
          <a:bodyPr numCol="1">
            <a:normAutofit/>
          </a:bodyPr>
          <a:lstStyle/>
          <a:p>
            <a:endParaRPr lang="en-US" altLang="zh-TW" sz="2600" dirty="0">
              <a:latin typeface="Times New Roman" panose="02020603050405020304" pitchFamily="18" charset="0"/>
              <a:cs typeface="Times New Roman" panose="02020603050405020304" pitchFamily="18" charset="0"/>
            </a:endParaRPr>
          </a:p>
          <a:p>
            <a:endParaRPr lang="en-US" altLang="zh-TW" sz="2600" dirty="0"/>
          </a:p>
          <a:p>
            <a:endParaRPr lang="en-US" altLang="zh-TW" sz="2600" dirty="0">
              <a:latin typeface="Times New Roman" panose="02020603050405020304" pitchFamily="18" charset="0"/>
              <a:cs typeface="Times New Roman" panose="02020603050405020304" pitchFamily="18" charset="0"/>
            </a:endParaRPr>
          </a:p>
          <a:p>
            <a:endParaRPr lang="en-US" altLang="zh-TW" sz="2600" dirty="0"/>
          </a:p>
          <a:p>
            <a:r>
              <a:rPr lang="en-US" altLang="zh-TW" sz="2600" dirty="0">
                <a:latin typeface="Times New Roman" panose="02020603050405020304" pitchFamily="18" charset="0"/>
                <a:cs typeface="Times New Roman" panose="02020603050405020304" pitchFamily="18" charset="0"/>
              </a:rPr>
              <a:t>L5 (Gaussian) gives a center-weighted local average</a:t>
            </a:r>
          </a:p>
          <a:p>
            <a:r>
              <a:rPr lang="en-US" altLang="zh-TW" sz="2600" dirty="0">
                <a:latin typeface="Times New Roman" panose="02020603050405020304" pitchFamily="18" charset="0"/>
                <a:cs typeface="Times New Roman" panose="02020603050405020304" pitchFamily="18" charset="0"/>
              </a:rPr>
              <a:t>E5 (Gradient) responds to row or col step edges</a:t>
            </a:r>
          </a:p>
          <a:p>
            <a:r>
              <a:rPr lang="en-US" altLang="zh-TW" sz="2600" dirty="0">
                <a:latin typeface="Times New Roman" panose="02020603050405020304" pitchFamily="18" charset="0"/>
                <a:cs typeface="Times New Roman" panose="02020603050405020304" pitchFamily="18" charset="0"/>
              </a:rPr>
              <a:t>S5 (</a:t>
            </a:r>
            <a:r>
              <a:rPr lang="en-US" altLang="zh-TW" sz="2600" dirty="0" err="1">
                <a:latin typeface="Times New Roman" panose="02020603050405020304" pitchFamily="18" charset="0"/>
                <a:cs typeface="Times New Roman" panose="02020603050405020304" pitchFamily="18" charset="0"/>
              </a:rPr>
              <a:t>LoG</a:t>
            </a:r>
            <a:r>
              <a:rPr lang="en-US" altLang="zh-TW" sz="2600" dirty="0">
                <a:latin typeface="Times New Roman" panose="02020603050405020304" pitchFamily="18" charset="0"/>
                <a:cs typeface="Times New Roman" panose="02020603050405020304" pitchFamily="18" charset="0"/>
              </a:rPr>
              <a:t>) detects spots</a:t>
            </a:r>
          </a:p>
          <a:p>
            <a:r>
              <a:rPr lang="en-US" altLang="zh-TW" sz="2600" dirty="0">
                <a:latin typeface="Times New Roman" panose="02020603050405020304" pitchFamily="18" charset="0"/>
                <a:cs typeface="Times New Roman" panose="02020603050405020304" pitchFamily="18" charset="0"/>
              </a:rPr>
              <a:t>R5 (Gabor) detects ripples</a:t>
            </a:r>
          </a:p>
        </p:txBody>
      </p:sp>
      <p:graphicFrame>
        <p:nvGraphicFramePr>
          <p:cNvPr id="2" name="表格 1"/>
          <p:cNvGraphicFramePr>
            <a:graphicFrameLocks noGrp="1"/>
          </p:cNvGraphicFramePr>
          <p:nvPr>
            <p:extLst>
              <p:ext uri="{D42A27DB-BD31-4B8C-83A1-F6EECF244321}">
                <p14:modId xmlns:p14="http://schemas.microsoft.com/office/powerpoint/2010/main" val="1135569792"/>
              </p:ext>
            </p:extLst>
          </p:nvPr>
        </p:nvGraphicFramePr>
        <p:xfrm>
          <a:off x="3239339" y="2006628"/>
          <a:ext cx="5713321" cy="1950720"/>
        </p:xfrm>
        <a:graphic>
          <a:graphicData uri="http://schemas.openxmlformats.org/drawingml/2006/table">
            <a:tbl>
              <a:tblPr firstRow="1" bandRow="1">
                <a:tableStyleId>{5940675A-B579-460E-94D1-54222C63F5DA}</a:tableStyleId>
              </a:tblPr>
              <a:tblGrid>
                <a:gridCol w="584348">
                  <a:extLst>
                    <a:ext uri="{9D8B030D-6E8A-4147-A177-3AD203B41FA5}">
                      <a16:colId xmlns:a16="http://schemas.microsoft.com/office/drawing/2014/main" val="20000"/>
                    </a:ext>
                  </a:extLst>
                </a:gridCol>
                <a:gridCol w="1387023">
                  <a:extLst>
                    <a:ext uri="{9D8B030D-6E8A-4147-A177-3AD203B41FA5}">
                      <a16:colId xmlns:a16="http://schemas.microsoft.com/office/drawing/2014/main" val="20001"/>
                    </a:ext>
                  </a:extLst>
                </a:gridCol>
                <a:gridCol w="3741950">
                  <a:extLst>
                    <a:ext uri="{9D8B030D-6E8A-4147-A177-3AD203B41FA5}">
                      <a16:colId xmlns:a16="http://schemas.microsoft.com/office/drawing/2014/main" val="20002"/>
                    </a:ext>
                  </a:extLst>
                </a:gridCol>
              </a:tblGrid>
              <a:tr h="370840">
                <a:tc>
                  <a:txBody>
                    <a:bodyPr/>
                    <a:lstStyle/>
                    <a:p>
                      <a:r>
                        <a:rPr lang="en-US" altLang="zh-TW" sz="2600" dirty="0">
                          <a:latin typeface="Times New Roman" panose="02020603050405020304" pitchFamily="18" charset="0"/>
                          <a:cs typeface="Times New Roman" panose="02020603050405020304" pitchFamily="18" charset="0"/>
                        </a:rPr>
                        <a:t>L5</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latin typeface="Times New Roman" panose="02020603050405020304" pitchFamily="18" charset="0"/>
                          <a:cs typeface="Times New Roman" panose="02020603050405020304" pitchFamily="18" charset="0"/>
                        </a:rPr>
                        <a:t>(Level)</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latin typeface="Times New Roman" panose="02020603050405020304" pitchFamily="18" charset="0"/>
                          <a:cs typeface="Times New Roman" panose="02020603050405020304" pitchFamily="18" charset="0"/>
                        </a:rPr>
                        <a:t>= [   </a:t>
                      </a:r>
                      <a:r>
                        <a:rPr lang="en-US" altLang="zh-TW" sz="2600" dirty="0">
                          <a:solidFill>
                            <a:srgbClr val="FFFFCC"/>
                          </a:solidFill>
                          <a:latin typeface="Times New Roman" panose="02020603050405020304" pitchFamily="18" charset="0"/>
                          <a:cs typeface="Times New Roman" panose="02020603050405020304" pitchFamily="18" charset="0"/>
                        </a:rPr>
                        <a:t>-</a:t>
                      </a:r>
                      <a:r>
                        <a:rPr lang="en-US" altLang="zh-TW" sz="2600" dirty="0">
                          <a:latin typeface="Times New Roman" panose="02020603050405020304" pitchFamily="18" charset="0"/>
                          <a:cs typeface="Times New Roman" panose="02020603050405020304" pitchFamily="18" charset="0"/>
                        </a:rPr>
                        <a:t>1   </a:t>
                      </a:r>
                      <a:r>
                        <a:rPr lang="en-US" altLang="zh-TW" sz="2600" dirty="0">
                          <a:solidFill>
                            <a:srgbClr val="FFFFCC"/>
                          </a:solidFill>
                          <a:latin typeface="Times New Roman" panose="02020603050405020304" pitchFamily="18" charset="0"/>
                          <a:cs typeface="Times New Roman" panose="02020603050405020304" pitchFamily="18" charset="0"/>
                        </a:rPr>
                        <a:t>-</a:t>
                      </a:r>
                      <a:r>
                        <a:rPr lang="en-US" altLang="zh-TW" sz="2600" dirty="0">
                          <a:latin typeface="Times New Roman" panose="02020603050405020304" pitchFamily="18" charset="0"/>
                          <a:cs typeface="Times New Roman" panose="02020603050405020304" pitchFamily="18" charset="0"/>
                        </a:rPr>
                        <a:t>4   </a:t>
                      </a:r>
                      <a:r>
                        <a:rPr lang="en-US" altLang="zh-TW" sz="2600" dirty="0">
                          <a:solidFill>
                            <a:srgbClr val="FFFFCC"/>
                          </a:solidFill>
                          <a:latin typeface="Times New Roman" panose="02020603050405020304" pitchFamily="18" charset="0"/>
                          <a:cs typeface="Times New Roman" panose="02020603050405020304" pitchFamily="18" charset="0"/>
                        </a:rPr>
                        <a:t>-</a:t>
                      </a:r>
                      <a:r>
                        <a:rPr lang="en-US" altLang="zh-TW" sz="2600" dirty="0">
                          <a:latin typeface="Times New Roman" panose="02020603050405020304" pitchFamily="18" charset="0"/>
                          <a:cs typeface="Times New Roman" panose="02020603050405020304" pitchFamily="18" charset="0"/>
                        </a:rPr>
                        <a:t>6   </a:t>
                      </a:r>
                      <a:r>
                        <a:rPr lang="en-US" altLang="zh-TW" sz="2600" dirty="0">
                          <a:solidFill>
                            <a:srgbClr val="FFFFCC"/>
                          </a:solidFill>
                          <a:latin typeface="Times New Roman" panose="02020603050405020304" pitchFamily="18" charset="0"/>
                          <a:cs typeface="Times New Roman" panose="02020603050405020304" pitchFamily="18" charset="0"/>
                        </a:rPr>
                        <a:t>-</a:t>
                      </a:r>
                      <a:r>
                        <a:rPr lang="en-US" altLang="zh-TW" sz="2600" dirty="0">
                          <a:latin typeface="Times New Roman" panose="02020603050405020304" pitchFamily="18" charset="0"/>
                          <a:cs typeface="Times New Roman" panose="02020603050405020304" pitchFamily="18" charset="0"/>
                        </a:rPr>
                        <a:t>4   </a:t>
                      </a:r>
                      <a:r>
                        <a:rPr lang="en-US" altLang="zh-TW" sz="2600" dirty="0">
                          <a:solidFill>
                            <a:srgbClr val="FFFFCC"/>
                          </a:solidFill>
                          <a:latin typeface="Times New Roman" panose="02020603050405020304" pitchFamily="18" charset="0"/>
                          <a:cs typeface="Times New Roman" panose="02020603050405020304" pitchFamily="18" charset="0"/>
                        </a:rPr>
                        <a:t>-</a:t>
                      </a:r>
                      <a:r>
                        <a:rPr lang="en-US" altLang="zh-TW" sz="2600" dirty="0">
                          <a:latin typeface="Times New Roman" panose="02020603050405020304" pitchFamily="18" charset="0"/>
                          <a:cs typeface="Times New Roman" panose="02020603050405020304" pitchFamily="18" charset="0"/>
                        </a:rPr>
                        <a:t>1   ]</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altLang="zh-TW" sz="2600" dirty="0">
                          <a:latin typeface="Times New Roman" panose="02020603050405020304" pitchFamily="18" charset="0"/>
                          <a:cs typeface="Times New Roman" panose="02020603050405020304" pitchFamily="18" charset="0"/>
                        </a:rPr>
                        <a:t>E5</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latin typeface="Times New Roman" panose="02020603050405020304" pitchFamily="18" charset="0"/>
                          <a:cs typeface="Times New Roman" panose="02020603050405020304" pitchFamily="18" charset="0"/>
                        </a:rPr>
                        <a:t>(Edge)</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latin typeface="Times New Roman" panose="02020603050405020304" pitchFamily="18" charset="0"/>
                          <a:cs typeface="Times New Roman" panose="02020603050405020304" pitchFamily="18" charset="0"/>
                        </a:rPr>
                        <a:t>= [   -1   -2   </a:t>
                      </a:r>
                      <a:r>
                        <a:rPr lang="en-US" altLang="zh-TW" sz="2600" dirty="0">
                          <a:solidFill>
                            <a:srgbClr val="FFFFCC"/>
                          </a:solidFill>
                          <a:latin typeface="Times New Roman" panose="02020603050405020304" pitchFamily="18" charset="0"/>
                          <a:cs typeface="Times New Roman" panose="02020603050405020304" pitchFamily="18" charset="0"/>
                        </a:rPr>
                        <a:t>-</a:t>
                      </a:r>
                      <a:r>
                        <a:rPr lang="en-US" altLang="zh-TW" sz="2600" dirty="0">
                          <a:latin typeface="Times New Roman" panose="02020603050405020304" pitchFamily="18" charset="0"/>
                          <a:cs typeface="Times New Roman" panose="02020603050405020304" pitchFamily="18" charset="0"/>
                        </a:rPr>
                        <a:t>0   </a:t>
                      </a:r>
                      <a:r>
                        <a:rPr lang="en-US" altLang="zh-TW" sz="2600" dirty="0">
                          <a:solidFill>
                            <a:srgbClr val="FFFFCC"/>
                          </a:solidFill>
                          <a:latin typeface="Times New Roman" panose="02020603050405020304" pitchFamily="18" charset="0"/>
                          <a:cs typeface="Times New Roman" panose="02020603050405020304" pitchFamily="18" charset="0"/>
                        </a:rPr>
                        <a:t>-</a:t>
                      </a:r>
                      <a:r>
                        <a:rPr lang="en-US" altLang="zh-TW" sz="2600" dirty="0">
                          <a:latin typeface="Times New Roman" panose="02020603050405020304" pitchFamily="18" charset="0"/>
                          <a:cs typeface="Times New Roman" panose="02020603050405020304" pitchFamily="18" charset="0"/>
                        </a:rPr>
                        <a:t>2   </a:t>
                      </a:r>
                      <a:r>
                        <a:rPr lang="en-US" altLang="zh-TW" sz="2600" dirty="0">
                          <a:solidFill>
                            <a:srgbClr val="FFFFCC"/>
                          </a:solidFill>
                          <a:latin typeface="Times New Roman" panose="02020603050405020304" pitchFamily="18" charset="0"/>
                          <a:cs typeface="Times New Roman" panose="02020603050405020304" pitchFamily="18" charset="0"/>
                        </a:rPr>
                        <a:t>-</a:t>
                      </a:r>
                      <a:r>
                        <a:rPr lang="en-US" altLang="zh-TW" sz="2600" dirty="0">
                          <a:latin typeface="Times New Roman" panose="02020603050405020304" pitchFamily="18" charset="0"/>
                          <a:cs typeface="Times New Roman" panose="02020603050405020304" pitchFamily="18" charset="0"/>
                        </a:rPr>
                        <a:t>1   ]</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9126">
                <a:tc>
                  <a:txBody>
                    <a:bodyPr/>
                    <a:lstStyle/>
                    <a:p>
                      <a:r>
                        <a:rPr lang="en-US" altLang="zh-TW" sz="2600" dirty="0">
                          <a:latin typeface="Times New Roman" panose="02020603050405020304" pitchFamily="18" charset="0"/>
                          <a:cs typeface="Times New Roman" panose="02020603050405020304" pitchFamily="18" charset="0"/>
                        </a:rPr>
                        <a:t>S5</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latin typeface="Times New Roman" panose="02020603050405020304" pitchFamily="18" charset="0"/>
                          <a:cs typeface="Times New Roman" panose="02020603050405020304" pitchFamily="18" charset="0"/>
                        </a:rPr>
                        <a:t>(Spot)</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latin typeface="Times New Roman" panose="02020603050405020304" pitchFamily="18" charset="0"/>
                          <a:cs typeface="Times New Roman" panose="02020603050405020304" pitchFamily="18" charset="0"/>
                        </a:rPr>
                        <a:t>= [   -1   </a:t>
                      </a:r>
                      <a:r>
                        <a:rPr lang="en-US" altLang="zh-TW" sz="2600" dirty="0">
                          <a:solidFill>
                            <a:srgbClr val="FFFFCC"/>
                          </a:solidFill>
                          <a:latin typeface="Times New Roman" panose="02020603050405020304" pitchFamily="18" charset="0"/>
                          <a:cs typeface="Times New Roman" panose="02020603050405020304" pitchFamily="18" charset="0"/>
                        </a:rPr>
                        <a:t>-</a:t>
                      </a:r>
                      <a:r>
                        <a:rPr lang="en-US" altLang="zh-TW" sz="2600" dirty="0">
                          <a:latin typeface="Times New Roman" panose="02020603050405020304" pitchFamily="18" charset="0"/>
                          <a:cs typeface="Times New Roman" panose="02020603050405020304" pitchFamily="18" charset="0"/>
                        </a:rPr>
                        <a:t>0   </a:t>
                      </a:r>
                      <a:r>
                        <a:rPr lang="en-US" altLang="zh-TW" sz="2600" dirty="0">
                          <a:solidFill>
                            <a:srgbClr val="FFFFCC"/>
                          </a:solidFill>
                          <a:latin typeface="Times New Roman" panose="02020603050405020304" pitchFamily="18" charset="0"/>
                          <a:cs typeface="Times New Roman" panose="02020603050405020304" pitchFamily="18" charset="0"/>
                        </a:rPr>
                        <a:t>-</a:t>
                      </a:r>
                      <a:r>
                        <a:rPr lang="en-US" altLang="zh-TW" sz="2600" dirty="0">
                          <a:latin typeface="Times New Roman" panose="02020603050405020304" pitchFamily="18" charset="0"/>
                          <a:cs typeface="Times New Roman" panose="02020603050405020304" pitchFamily="18" charset="0"/>
                        </a:rPr>
                        <a:t>2   </a:t>
                      </a:r>
                      <a:r>
                        <a:rPr lang="en-US" altLang="zh-TW" sz="2600" dirty="0">
                          <a:solidFill>
                            <a:srgbClr val="FFFFCC"/>
                          </a:solidFill>
                          <a:latin typeface="Times New Roman" panose="02020603050405020304" pitchFamily="18" charset="0"/>
                          <a:cs typeface="Times New Roman" panose="02020603050405020304" pitchFamily="18" charset="0"/>
                        </a:rPr>
                        <a:t>-</a:t>
                      </a:r>
                      <a:r>
                        <a:rPr lang="en-US" altLang="zh-TW" sz="2600" dirty="0">
                          <a:latin typeface="Times New Roman" panose="02020603050405020304" pitchFamily="18" charset="0"/>
                          <a:cs typeface="Times New Roman" panose="02020603050405020304" pitchFamily="18" charset="0"/>
                        </a:rPr>
                        <a:t>0   -1   ]</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US" altLang="zh-TW" sz="2600" dirty="0">
                          <a:latin typeface="Times New Roman" panose="02020603050405020304" pitchFamily="18" charset="0"/>
                          <a:cs typeface="Times New Roman" panose="02020603050405020304" pitchFamily="18" charset="0"/>
                        </a:rPr>
                        <a:t>R5</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latin typeface="Times New Roman" panose="02020603050405020304" pitchFamily="18" charset="0"/>
                          <a:cs typeface="Times New Roman" panose="02020603050405020304" pitchFamily="18" charset="0"/>
                        </a:rPr>
                        <a:t>(Ripple)</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latin typeface="Times New Roman" panose="02020603050405020304" pitchFamily="18" charset="0"/>
                          <a:cs typeface="Times New Roman" panose="02020603050405020304" pitchFamily="18" charset="0"/>
                        </a:rPr>
                        <a:t>= [   </a:t>
                      </a:r>
                      <a:r>
                        <a:rPr lang="en-US" altLang="zh-TW" sz="2600" dirty="0">
                          <a:solidFill>
                            <a:srgbClr val="FFFFCC"/>
                          </a:solidFill>
                          <a:latin typeface="Times New Roman" panose="02020603050405020304" pitchFamily="18" charset="0"/>
                          <a:cs typeface="Times New Roman" panose="02020603050405020304" pitchFamily="18" charset="0"/>
                        </a:rPr>
                        <a:t>-</a:t>
                      </a:r>
                      <a:r>
                        <a:rPr lang="en-US" altLang="zh-TW" sz="2600" dirty="0">
                          <a:latin typeface="Times New Roman" panose="02020603050405020304" pitchFamily="18" charset="0"/>
                          <a:cs typeface="Times New Roman" panose="02020603050405020304" pitchFamily="18" charset="0"/>
                        </a:rPr>
                        <a:t>1   -4   </a:t>
                      </a:r>
                      <a:r>
                        <a:rPr lang="en-US" altLang="zh-TW" sz="2600" dirty="0">
                          <a:solidFill>
                            <a:srgbClr val="FFFFCC"/>
                          </a:solidFill>
                          <a:latin typeface="Times New Roman" panose="02020603050405020304" pitchFamily="18" charset="0"/>
                          <a:cs typeface="Times New Roman" panose="02020603050405020304" pitchFamily="18" charset="0"/>
                        </a:rPr>
                        <a:t>-</a:t>
                      </a:r>
                      <a:r>
                        <a:rPr lang="en-US" altLang="zh-TW" sz="2600" dirty="0">
                          <a:latin typeface="Times New Roman" panose="02020603050405020304" pitchFamily="18" charset="0"/>
                          <a:cs typeface="Times New Roman" panose="02020603050405020304" pitchFamily="18" charset="0"/>
                        </a:rPr>
                        <a:t>6   -4   </a:t>
                      </a:r>
                      <a:r>
                        <a:rPr lang="en-US" altLang="zh-TW" sz="2600" dirty="0">
                          <a:solidFill>
                            <a:srgbClr val="FFFFCC"/>
                          </a:solidFill>
                          <a:latin typeface="Times New Roman" panose="02020603050405020304" pitchFamily="18" charset="0"/>
                          <a:cs typeface="Times New Roman" panose="02020603050405020304" pitchFamily="18" charset="0"/>
                        </a:rPr>
                        <a:t>-</a:t>
                      </a:r>
                      <a:r>
                        <a:rPr lang="en-US" altLang="zh-TW" sz="2600" dirty="0">
                          <a:latin typeface="Times New Roman" panose="02020603050405020304" pitchFamily="18" charset="0"/>
                          <a:cs typeface="Times New Roman" panose="02020603050405020304" pitchFamily="18" charset="0"/>
                        </a:rPr>
                        <a:t>1   ]</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8" name="標題 1"/>
          <p:cNvSpPr txBox="1">
            <a:spLocks/>
          </p:cNvSpPr>
          <p:nvPr/>
        </p:nvSpPr>
        <p:spPr>
          <a:xfrm>
            <a:off x="6348248" y="1263543"/>
            <a:ext cx="2395326" cy="639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TW" altLang="en-US" sz="3200" dirty="0"/>
          </a:p>
        </p:txBody>
      </p:sp>
      <p:sp>
        <p:nvSpPr>
          <p:cNvPr id="4" name="投影片編號版面配置區 3">
            <a:extLst>
              <a:ext uri="{FF2B5EF4-FFF2-40B4-BE49-F238E27FC236}">
                <a16:creationId xmlns:a16="http://schemas.microsoft.com/office/drawing/2014/main" id="{E7F2AC9F-C15E-49AF-AA2A-C92E96A3951D}"/>
              </a:ext>
            </a:extLst>
          </p:cNvPr>
          <p:cNvSpPr>
            <a:spLocks noGrp="1"/>
          </p:cNvSpPr>
          <p:nvPr>
            <p:ph type="sldNum" sz="quarter" idx="12"/>
          </p:nvPr>
        </p:nvSpPr>
        <p:spPr/>
        <p:txBody>
          <a:bodyPr/>
          <a:lstStyle/>
          <a:p>
            <a:fld id="{59E0E74B-BC82-44BF-A0FE-CEF171C425CC}" type="slidenum">
              <a:rPr lang="zh-TW" altLang="en-US" smtClean="0"/>
              <a:t>70</a:t>
            </a:fld>
            <a:endParaRPr lang="zh-TW" altLang="en-US"/>
          </a:p>
        </p:txBody>
      </p:sp>
    </p:spTree>
    <p:extLst>
      <p:ext uri="{BB962C8B-B14F-4D97-AF65-F5344CB8AC3E}">
        <p14:creationId xmlns:p14="http://schemas.microsoft.com/office/powerpoint/2010/main" val="21864992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
            <a:extLst>
              <a:ext uri="{FF2B5EF4-FFF2-40B4-BE49-F238E27FC236}">
                <a16:creationId xmlns:a16="http://schemas.microsoft.com/office/drawing/2014/main" id="{89773485-73F6-4446-952C-B4E87EA6B58B}"/>
              </a:ext>
            </a:extLst>
          </p:cNvPr>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Texture Energy — Law’s texture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589212" y="2133600"/>
            <a:ext cx="8915400" cy="4100290"/>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Creation of 2D Kernel</a:t>
            </a:r>
          </a:p>
          <a:p>
            <a:pPr lvl="1" indent="-360000">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1D kernels are “multiplied” to construct 2D kernels, for example, kernel E5L5 is the “product” of E5 and L5</a:t>
            </a:r>
          </a:p>
        </p:txBody>
      </p:sp>
      <mc:AlternateContent xmlns:mc="http://schemas.openxmlformats.org/markup-compatibility/2006" xmlns:a14="http://schemas.microsoft.com/office/drawing/2010/main">
        <mc:Choice Requires="a14">
          <p:sp>
            <p:nvSpPr>
              <p:cNvPr id="4" name="文字方塊 3"/>
              <p:cNvSpPr txBox="1"/>
              <p:nvPr/>
            </p:nvSpPr>
            <p:spPr>
              <a:xfrm>
                <a:off x="3416224" y="3882437"/>
                <a:ext cx="5531001" cy="12738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ea typeface="Cambria Math" panose="02040503050406030204" pitchFamily="18" charset="0"/>
                            </a:rPr>
                          </m:ctrlPr>
                        </m:dPr>
                        <m:e>
                          <m:m>
                            <m:mPr>
                              <m:mcs>
                                <m:mc>
                                  <m:mcPr>
                                    <m:count m:val="1"/>
                                    <m:mcJc m:val="center"/>
                                  </m:mcPr>
                                </m:mc>
                              </m:mcs>
                              <m:ctrlPr>
                                <a:rPr lang="en-US" altLang="zh-TW" i="1">
                                  <a:latin typeface="Cambria Math" panose="02040503050406030204" pitchFamily="18" charset="0"/>
                                  <a:ea typeface="Cambria Math" panose="02040503050406030204" pitchFamily="18" charset="0"/>
                                </a:rPr>
                              </m:ctrlPr>
                            </m:mPr>
                            <m:mr>
                              <m:e>
                                <m:r>
                                  <a:rPr lang="en-US" altLang="zh-TW" i="1">
                                    <a:latin typeface="Cambria Math" panose="02040503050406030204" pitchFamily="18" charset="0"/>
                                    <a:ea typeface="Cambria Math" panose="02040503050406030204" pitchFamily="18" charset="0"/>
                                  </a:rPr>
                                  <m:t>−1</m:t>
                                </m:r>
                              </m:e>
                            </m:mr>
                            <m:mr>
                              <m:e>
                                <m:r>
                                  <a:rPr lang="en-US" altLang="zh-TW" i="1">
                                    <a:latin typeface="Cambria Math" panose="02040503050406030204" pitchFamily="18" charset="0"/>
                                    <a:ea typeface="Cambria Math" panose="02040503050406030204" pitchFamily="18" charset="0"/>
                                  </a:rPr>
                                  <m:t>−2</m:t>
                                </m:r>
                              </m:e>
                            </m:mr>
                            <m:mr>
                              <m:e>
                                <m:r>
                                  <a:rPr lang="en-US" altLang="zh-TW" i="1">
                                    <a:latin typeface="Cambria Math" panose="02040503050406030204" pitchFamily="18" charset="0"/>
                                    <a:ea typeface="Cambria Math" panose="02040503050406030204" pitchFamily="18" charset="0"/>
                                  </a:rPr>
                                  <m:t>0</m:t>
                                </m:r>
                              </m:e>
                            </m:mr>
                            <m:mr>
                              <m:e>
                                <m:r>
                                  <a:rPr lang="en-US" altLang="zh-TW" i="1">
                                    <a:latin typeface="Cambria Math" panose="02040503050406030204" pitchFamily="18" charset="0"/>
                                    <a:ea typeface="Cambria Math" panose="02040503050406030204" pitchFamily="18" charset="0"/>
                                  </a:rPr>
                                  <m:t>2</m:t>
                                </m:r>
                              </m:e>
                            </m:mr>
                            <m:mr>
                              <m:e>
                                <m:r>
                                  <a:rPr lang="en-US" altLang="zh-TW" i="1">
                                    <a:latin typeface="Cambria Math" panose="02040503050406030204" pitchFamily="18" charset="0"/>
                                    <a:ea typeface="Cambria Math" panose="02040503050406030204" pitchFamily="18" charset="0"/>
                                  </a:rPr>
                                  <m:t>1</m:t>
                                </m:r>
                              </m:e>
                            </m:mr>
                          </m:m>
                        </m:e>
                      </m:d>
                      <m:r>
                        <a:rPr lang="en-US" altLang="zh-TW" i="1">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ea typeface="Cambria Math" panose="02040503050406030204" pitchFamily="18" charset="0"/>
                            </a:rPr>
                          </m:ctrlPr>
                        </m:dPr>
                        <m:e>
                          <m:m>
                            <m:mPr>
                              <m:mcs>
                                <m:mc>
                                  <m:mcPr>
                                    <m:count m:val="5"/>
                                    <m:mcJc m:val="center"/>
                                  </m:mcPr>
                                </m:mc>
                              </m:mcs>
                              <m:ctrlPr>
                                <a:rPr lang="en-US" altLang="zh-TW" i="1">
                                  <a:latin typeface="Cambria Math" panose="02040503050406030204" pitchFamily="18" charset="0"/>
                                  <a:ea typeface="Cambria Math" panose="02040503050406030204" pitchFamily="18" charset="0"/>
                                </a:rPr>
                              </m:ctrlPr>
                            </m:mPr>
                            <m:mr>
                              <m:e>
                                <m:r>
                                  <a:rPr lang="en-US" altLang="zh-TW" i="1">
                                    <a:latin typeface="Cambria Math" panose="02040503050406030204" pitchFamily="18" charset="0"/>
                                  </a:rPr>
                                  <m:t>1</m:t>
                                </m:r>
                              </m:e>
                              <m:e>
                                <m:r>
                                  <a:rPr lang="en-US" altLang="zh-TW" i="1">
                                    <a:latin typeface="Cambria Math" panose="02040503050406030204" pitchFamily="18" charset="0"/>
                                  </a:rPr>
                                  <m:t>4</m:t>
                                </m:r>
                              </m:e>
                              <m:e>
                                <m:r>
                                  <a:rPr lang="en-US" altLang="zh-TW" i="1">
                                    <a:latin typeface="Cambria Math" panose="02040503050406030204" pitchFamily="18" charset="0"/>
                                  </a:rPr>
                                  <m:t>6</m:t>
                                </m:r>
                              </m:e>
                              <m:e>
                                <m:r>
                                  <a:rPr lang="en-US" altLang="zh-TW" i="1">
                                    <a:latin typeface="Cambria Math" panose="02040503050406030204" pitchFamily="18" charset="0"/>
                                  </a:rPr>
                                  <m:t>4</m:t>
                                </m:r>
                              </m:e>
                              <m:e>
                                <m:r>
                                  <a:rPr lang="en-US" altLang="zh-TW" i="1">
                                    <a:latin typeface="Cambria Math" panose="02040503050406030204" pitchFamily="18" charset="0"/>
                                  </a:rPr>
                                  <m:t>1</m:t>
                                </m:r>
                              </m:e>
                            </m:mr>
                          </m:m>
                        </m:e>
                      </m:d>
                      <m:r>
                        <a:rPr lang="en-US" altLang="zh-TW" i="1">
                          <a:latin typeface="Cambria Math" panose="02040503050406030204" pitchFamily="18" charset="0"/>
                        </a:rPr>
                        <m:t>=</m:t>
                      </m:r>
                      <m:d>
                        <m:dPr>
                          <m:begChr m:val="["/>
                          <m:endChr m:val="]"/>
                          <m:ctrlPr>
                            <a:rPr lang="en-US" altLang="zh-TW" i="1">
                              <a:latin typeface="Cambria Math" panose="02040503050406030204" pitchFamily="18" charset="0"/>
                              <a:ea typeface="Cambria Math" panose="02040503050406030204" pitchFamily="18" charset="0"/>
                            </a:rPr>
                          </m:ctrlPr>
                        </m:dPr>
                        <m:e>
                          <m:m>
                            <m:mPr>
                              <m:mcs>
                                <m:mc>
                                  <m:mcPr>
                                    <m:count m:val="5"/>
                                    <m:mcJc m:val="center"/>
                                  </m:mcPr>
                                </m:mc>
                              </m:mcs>
                              <m:ctrlPr>
                                <a:rPr lang="en-US" altLang="zh-TW" i="1">
                                  <a:latin typeface="Cambria Math" panose="02040503050406030204" pitchFamily="18" charset="0"/>
                                  <a:ea typeface="Cambria Math" panose="02040503050406030204" pitchFamily="18" charset="0"/>
                                </a:rPr>
                              </m:ctrlPr>
                            </m:mPr>
                            <m:mr>
                              <m:e>
                                <m:r>
                                  <a:rPr lang="en-US" altLang="zh-TW" i="1">
                                    <a:latin typeface="Cambria Math" panose="02040503050406030204" pitchFamily="18" charset="0"/>
                                    <a:ea typeface="Cambria Math" panose="02040503050406030204" pitchFamily="18" charset="0"/>
                                  </a:rPr>
                                  <m:t>−1</m:t>
                                </m:r>
                              </m:e>
                              <m:e>
                                <m:r>
                                  <a:rPr lang="en-US" altLang="zh-TW" i="1">
                                    <a:latin typeface="Cambria Math" panose="02040503050406030204" pitchFamily="18" charset="0"/>
                                    <a:ea typeface="Cambria Math" panose="02040503050406030204" pitchFamily="18" charset="0"/>
                                  </a:rPr>
                                  <m:t>−4</m:t>
                                </m:r>
                              </m:e>
                              <m:e>
                                <m:r>
                                  <a:rPr lang="en-US" altLang="zh-TW" i="1">
                                    <a:latin typeface="Cambria Math" panose="02040503050406030204" pitchFamily="18" charset="0"/>
                                    <a:ea typeface="Cambria Math" panose="02040503050406030204" pitchFamily="18" charset="0"/>
                                  </a:rPr>
                                  <m:t>−6</m:t>
                                </m:r>
                              </m:e>
                              <m:e>
                                <m:r>
                                  <a:rPr lang="en-US" altLang="zh-TW" i="1">
                                    <a:latin typeface="Cambria Math" panose="02040503050406030204" pitchFamily="18" charset="0"/>
                                    <a:ea typeface="Cambria Math" panose="02040503050406030204" pitchFamily="18" charset="0"/>
                                  </a:rPr>
                                  <m:t>−4</m:t>
                                </m:r>
                              </m:e>
                              <m:e>
                                <m:r>
                                  <a:rPr lang="en-US" altLang="zh-TW" i="1">
                                    <a:latin typeface="Cambria Math" panose="02040503050406030204" pitchFamily="18" charset="0"/>
                                    <a:ea typeface="Cambria Math" panose="02040503050406030204" pitchFamily="18" charset="0"/>
                                  </a:rPr>
                                  <m:t>−1</m:t>
                                </m:r>
                              </m:e>
                            </m:mr>
                            <m:mr>
                              <m:e>
                                <m:r>
                                  <a:rPr lang="en-US" altLang="zh-TW" i="1">
                                    <a:latin typeface="Cambria Math" panose="02040503050406030204" pitchFamily="18" charset="0"/>
                                    <a:ea typeface="Cambria Math" panose="02040503050406030204" pitchFamily="18" charset="0"/>
                                  </a:rPr>
                                  <m:t>−2</m:t>
                                </m:r>
                              </m:e>
                              <m:e>
                                <m:r>
                                  <a:rPr lang="en-US" altLang="zh-TW" i="1">
                                    <a:latin typeface="Cambria Math" panose="02040503050406030204" pitchFamily="18" charset="0"/>
                                    <a:ea typeface="Cambria Math" panose="02040503050406030204" pitchFamily="18" charset="0"/>
                                  </a:rPr>
                                  <m:t>−8</m:t>
                                </m:r>
                              </m:e>
                              <m:e>
                                <m:r>
                                  <a:rPr lang="en-US" altLang="zh-TW" i="1">
                                    <a:latin typeface="Cambria Math" panose="02040503050406030204" pitchFamily="18" charset="0"/>
                                    <a:ea typeface="Cambria Math" panose="02040503050406030204" pitchFamily="18" charset="0"/>
                                  </a:rPr>
                                  <m:t>−12</m:t>
                                </m:r>
                              </m:e>
                              <m:e>
                                <m:r>
                                  <a:rPr lang="en-US" altLang="zh-TW" i="1">
                                    <a:latin typeface="Cambria Math" panose="02040503050406030204" pitchFamily="18" charset="0"/>
                                    <a:ea typeface="Cambria Math" panose="02040503050406030204" pitchFamily="18" charset="0"/>
                                  </a:rPr>
                                  <m:t>−8</m:t>
                                </m:r>
                              </m:e>
                              <m:e>
                                <m:r>
                                  <a:rPr lang="en-US" altLang="zh-TW" i="1">
                                    <a:latin typeface="Cambria Math" panose="02040503050406030204" pitchFamily="18" charset="0"/>
                                    <a:ea typeface="Cambria Math" panose="02040503050406030204" pitchFamily="18" charset="0"/>
                                  </a:rPr>
                                  <m:t>−2</m:t>
                                </m:r>
                              </m:e>
                            </m:mr>
                            <m:mr>
                              <m:e>
                                <m:r>
                                  <a:rPr lang="en-US" altLang="zh-TW" i="1">
                                    <a:latin typeface="Cambria Math" panose="02040503050406030204" pitchFamily="18" charset="0"/>
                                    <a:ea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0</m:t>
                                </m:r>
                              </m:e>
                            </m:mr>
                            <m:mr>
                              <m:e>
                                <m:r>
                                  <a:rPr lang="en-US" altLang="zh-TW" i="1">
                                    <a:latin typeface="Cambria Math" panose="02040503050406030204" pitchFamily="18" charset="0"/>
                                    <a:ea typeface="Cambria Math" panose="02040503050406030204" pitchFamily="18" charset="0"/>
                                  </a:rPr>
                                  <m:t>2</m:t>
                                </m:r>
                              </m:e>
                              <m:e>
                                <m:r>
                                  <a:rPr lang="en-US" altLang="zh-TW" i="1">
                                    <a:latin typeface="Cambria Math" panose="02040503050406030204" pitchFamily="18" charset="0"/>
                                    <a:ea typeface="Cambria Math" panose="02040503050406030204" pitchFamily="18" charset="0"/>
                                  </a:rPr>
                                  <m:t>8</m:t>
                                </m:r>
                              </m:e>
                              <m:e>
                                <m:r>
                                  <a:rPr lang="en-US" altLang="zh-TW" i="1">
                                    <a:latin typeface="Cambria Math" panose="02040503050406030204" pitchFamily="18" charset="0"/>
                                    <a:ea typeface="Cambria Math" panose="02040503050406030204" pitchFamily="18" charset="0"/>
                                  </a:rPr>
                                  <m:t>12</m:t>
                                </m:r>
                              </m:e>
                              <m:e>
                                <m:r>
                                  <a:rPr lang="en-US" altLang="zh-TW" i="1">
                                    <a:latin typeface="Cambria Math" panose="02040503050406030204" pitchFamily="18" charset="0"/>
                                    <a:ea typeface="Cambria Math" panose="02040503050406030204" pitchFamily="18" charset="0"/>
                                  </a:rPr>
                                  <m:t>8</m:t>
                                </m:r>
                              </m:e>
                              <m:e>
                                <m:r>
                                  <a:rPr lang="en-US" altLang="zh-TW" i="1">
                                    <a:latin typeface="Cambria Math" panose="02040503050406030204" pitchFamily="18" charset="0"/>
                                    <a:ea typeface="Cambria Math" panose="02040503050406030204" pitchFamily="18" charset="0"/>
                                  </a:rPr>
                                  <m:t>2</m:t>
                                </m:r>
                              </m:e>
                            </m:mr>
                            <m:mr>
                              <m:e>
                                <m:r>
                                  <a:rPr lang="en-US" altLang="zh-TW" i="1">
                                    <a:latin typeface="Cambria Math" panose="02040503050406030204" pitchFamily="18" charset="0"/>
                                    <a:ea typeface="Cambria Math" panose="02040503050406030204" pitchFamily="18" charset="0"/>
                                  </a:rPr>
                                  <m:t>1</m:t>
                                </m:r>
                              </m:e>
                              <m:e>
                                <m:r>
                                  <a:rPr lang="en-US" altLang="zh-TW" i="1">
                                    <a:latin typeface="Cambria Math" panose="02040503050406030204" pitchFamily="18" charset="0"/>
                                    <a:ea typeface="Cambria Math" panose="02040503050406030204" pitchFamily="18" charset="0"/>
                                  </a:rPr>
                                  <m:t>4</m:t>
                                </m:r>
                              </m:e>
                              <m:e>
                                <m:r>
                                  <a:rPr lang="en-US" altLang="zh-TW" i="1">
                                    <a:latin typeface="Cambria Math" panose="02040503050406030204" pitchFamily="18" charset="0"/>
                                    <a:ea typeface="Cambria Math" panose="02040503050406030204" pitchFamily="18" charset="0"/>
                                  </a:rPr>
                                  <m:t>6</m:t>
                                </m:r>
                              </m:e>
                              <m:e>
                                <m:r>
                                  <a:rPr lang="en-US" altLang="zh-TW" i="1">
                                    <a:latin typeface="Cambria Math" panose="02040503050406030204" pitchFamily="18" charset="0"/>
                                    <a:ea typeface="Cambria Math" panose="02040503050406030204" pitchFamily="18" charset="0"/>
                                  </a:rPr>
                                  <m:t>4</m:t>
                                </m:r>
                              </m:e>
                              <m:e>
                                <m:r>
                                  <a:rPr lang="en-US" altLang="zh-TW" i="1">
                                    <a:latin typeface="Cambria Math" panose="02040503050406030204" pitchFamily="18" charset="0"/>
                                    <a:ea typeface="Cambria Math" panose="02040503050406030204" pitchFamily="18" charset="0"/>
                                  </a:rPr>
                                  <m:t>1</m:t>
                                </m:r>
                              </m:e>
                            </m:mr>
                          </m:m>
                        </m:e>
                      </m:d>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3416224" y="3882437"/>
                <a:ext cx="5531001" cy="1273875"/>
              </a:xfrm>
              <a:prstGeom prst="rect">
                <a:avLst/>
              </a:prstGeom>
              <a:blipFill>
                <a:blip r:embed="rId3"/>
                <a:stretch>
                  <a:fillRect/>
                </a:stretch>
              </a:blipFill>
            </p:spPr>
            <p:txBody>
              <a:bodyPr/>
              <a:lstStyle/>
              <a:p>
                <a:r>
                  <a:rPr lang="zh-TW" altLang="en-US">
                    <a:noFill/>
                  </a:rPr>
                  <a:t> </a:t>
                </a:r>
              </a:p>
            </p:txBody>
          </p:sp>
        </mc:Fallback>
      </mc:AlternateContent>
      <p:sp>
        <p:nvSpPr>
          <p:cNvPr id="5" name="文字方塊 4"/>
          <p:cNvSpPr txBox="1"/>
          <p:nvPr/>
        </p:nvSpPr>
        <p:spPr>
          <a:xfrm>
            <a:off x="3488413" y="5513012"/>
            <a:ext cx="413896" cy="369332"/>
          </a:xfrm>
          <a:prstGeom prst="rect">
            <a:avLst/>
          </a:prstGeom>
          <a:noFill/>
        </p:spPr>
        <p:txBody>
          <a:bodyPr wrap="none" rtlCol="0">
            <a:spAutoFit/>
          </a:bodyPr>
          <a:lstStyle/>
          <a:p>
            <a:r>
              <a:rPr lang="en-US" altLang="zh-TW" dirty="0"/>
              <a:t>E5</a:t>
            </a:r>
            <a:endParaRPr lang="zh-TW" altLang="en-US" dirty="0"/>
          </a:p>
        </p:txBody>
      </p:sp>
      <p:sp>
        <p:nvSpPr>
          <p:cNvPr id="11" name="文字方塊 10"/>
          <p:cNvSpPr txBox="1"/>
          <p:nvPr/>
        </p:nvSpPr>
        <p:spPr>
          <a:xfrm>
            <a:off x="4835950" y="5513012"/>
            <a:ext cx="413896" cy="369332"/>
          </a:xfrm>
          <a:prstGeom prst="rect">
            <a:avLst/>
          </a:prstGeom>
          <a:noFill/>
        </p:spPr>
        <p:txBody>
          <a:bodyPr wrap="none" rtlCol="0">
            <a:spAutoFit/>
          </a:bodyPr>
          <a:lstStyle/>
          <a:p>
            <a:r>
              <a:rPr lang="en-US" altLang="zh-TW" dirty="0"/>
              <a:t>L5</a:t>
            </a:r>
            <a:endParaRPr lang="zh-TW" altLang="en-US" dirty="0"/>
          </a:p>
        </p:txBody>
      </p:sp>
      <p:sp>
        <p:nvSpPr>
          <p:cNvPr id="12" name="文字方塊 11"/>
          <p:cNvSpPr txBox="1"/>
          <p:nvPr/>
        </p:nvSpPr>
        <p:spPr>
          <a:xfrm>
            <a:off x="7231562" y="5513012"/>
            <a:ext cx="628698" cy="369332"/>
          </a:xfrm>
          <a:prstGeom prst="rect">
            <a:avLst/>
          </a:prstGeom>
          <a:noFill/>
        </p:spPr>
        <p:txBody>
          <a:bodyPr wrap="none" rtlCol="0">
            <a:spAutoFit/>
          </a:bodyPr>
          <a:lstStyle/>
          <a:p>
            <a:r>
              <a:rPr lang="en-US" altLang="zh-TW" dirty="0"/>
              <a:t>E5L5</a:t>
            </a:r>
            <a:endParaRPr lang="zh-TW" altLang="en-US" dirty="0"/>
          </a:p>
        </p:txBody>
      </p:sp>
      <p:sp>
        <p:nvSpPr>
          <p:cNvPr id="2" name="投影片編號版面配置區 1">
            <a:extLst>
              <a:ext uri="{FF2B5EF4-FFF2-40B4-BE49-F238E27FC236}">
                <a16:creationId xmlns:a16="http://schemas.microsoft.com/office/drawing/2014/main" id="{1D86E3BF-3369-4040-9E02-5ABC5796D92E}"/>
              </a:ext>
            </a:extLst>
          </p:cNvPr>
          <p:cNvSpPr>
            <a:spLocks noGrp="1"/>
          </p:cNvSpPr>
          <p:nvPr>
            <p:ph type="sldNum" sz="quarter" idx="12"/>
          </p:nvPr>
        </p:nvSpPr>
        <p:spPr/>
        <p:txBody>
          <a:bodyPr/>
          <a:lstStyle/>
          <a:p>
            <a:fld id="{59E0E74B-BC82-44BF-A0FE-CEF171C425CC}" type="slidenum">
              <a:rPr lang="zh-TW" altLang="en-US" smtClean="0"/>
              <a:t>71</a:t>
            </a:fld>
            <a:endParaRPr lang="zh-TW" altLang="en-US"/>
          </a:p>
        </p:txBody>
      </p:sp>
    </p:spTree>
    <p:extLst>
      <p:ext uri="{BB962C8B-B14F-4D97-AF65-F5344CB8AC3E}">
        <p14:creationId xmlns:p14="http://schemas.microsoft.com/office/powerpoint/2010/main" val="9015500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
            <a:extLst>
              <a:ext uri="{FF2B5EF4-FFF2-40B4-BE49-F238E27FC236}">
                <a16:creationId xmlns:a16="http://schemas.microsoft.com/office/drawing/2014/main" id="{79C74E35-5732-497B-8C64-B649AC2FFB17}"/>
              </a:ext>
            </a:extLst>
          </p:cNvPr>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Texture Energy — Law’s texture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numCol="1">
            <a:noAutofit/>
          </a:bodyPr>
          <a:lstStyle/>
          <a:p>
            <a:r>
              <a:rPr lang="en-US" altLang="zh-TW" sz="2600" dirty="0">
                <a:latin typeface="Times New Roman" panose="02020603050405020304" pitchFamily="18" charset="0"/>
                <a:cs typeface="Times New Roman" panose="02020603050405020304" pitchFamily="18" charset="0"/>
              </a:rPr>
              <a:t>Filter the neighborhood with 16 5x5 kernels</a:t>
            </a:r>
          </a:p>
          <a:p>
            <a:r>
              <a:rPr lang="en-US" altLang="zh-TW" sz="2600" dirty="0">
                <a:latin typeface="Times New Roman" panose="02020603050405020304" pitchFamily="18" charset="0"/>
                <a:cs typeface="Times New Roman" panose="02020603050405020304" pitchFamily="18" charset="0"/>
              </a:rPr>
              <a:t>Compute energy at each pixel by summing absolute value of filter output across neighborhood around pixel</a:t>
            </a:r>
          </a:p>
          <a:p>
            <a:r>
              <a:rPr lang="en-US" altLang="zh-TW" sz="2600" dirty="0">
                <a:latin typeface="Times New Roman" panose="02020603050405020304" pitchFamily="18" charset="0"/>
                <a:cs typeface="Times New Roman" panose="02020603050405020304" pitchFamily="18" charset="0"/>
              </a:rPr>
              <a:t>Define 9 features:</a:t>
            </a:r>
          </a:p>
        </p:txBody>
      </p:sp>
      <p:sp>
        <p:nvSpPr>
          <p:cNvPr id="13" name="內容版面配置區 2"/>
          <p:cNvSpPr txBox="1">
            <a:spLocks/>
          </p:cNvSpPr>
          <p:nvPr/>
        </p:nvSpPr>
        <p:spPr>
          <a:xfrm>
            <a:off x="3960717" y="4160675"/>
            <a:ext cx="1972661" cy="2528389"/>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2600" dirty="0">
                <a:latin typeface="Times New Roman" panose="02020603050405020304" pitchFamily="18" charset="0"/>
                <a:cs typeface="Times New Roman" panose="02020603050405020304" pitchFamily="18" charset="0"/>
              </a:rPr>
              <a:t>L5E5 / E5L5</a:t>
            </a:r>
          </a:p>
          <a:p>
            <a:pPr marL="0" indent="0">
              <a:buNone/>
            </a:pPr>
            <a:r>
              <a:rPr lang="en-US" altLang="zh-TW" sz="2600" dirty="0">
                <a:latin typeface="Times New Roman" panose="02020603050405020304" pitchFamily="18" charset="0"/>
                <a:cs typeface="Times New Roman" panose="02020603050405020304" pitchFamily="18" charset="0"/>
              </a:rPr>
              <a:t>L5R5 / R5L5</a:t>
            </a:r>
          </a:p>
          <a:p>
            <a:pPr marL="0" indent="0">
              <a:buNone/>
            </a:pPr>
            <a:r>
              <a:rPr lang="en-US" altLang="zh-TW" sz="2600" dirty="0">
                <a:latin typeface="Times New Roman" panose="02020603050405020304" pitchFamily="18" charset="0"/>
                <a:cs typeface="Times New Roman" panose="02020603050405020304" pitchFamily="18" charset="0"/>
              </a:rPr>
              <a:t>E5S5 / S5E5</a:t>
            </a:r>
          </a:p>
          <a:p>
            <a:pPr marL="0" indent="0">
              <a:buNone/>
            </a:pPr>
            <a:r>
              <a:rPr lang="en-US" altLang="zh-TW" sz="2600" dirty="0">
                <a:latin typeface="Times New Roman" panose="02020603050405020304" pitchFamily="18" charset="0"/>
                <a:cs typeface="Times New Roman" panose="02020603050405020304" pitchFamily="18" charset="0"/>
              </a:rPr>
              <a:t>S5S5</a:t>
            </a:r>
          </a:p>
          <a:p>
            <a:pPr marL="0" indent="0">
              <a:buNone/>
            </a:pPr>
            <a:r>
              <a:rPr lang="en-US" altLang="zh-TW" sz="2600" dirty="0">
                <a:latin typeface="Times New Roman" panose="02020603050405020304" pitchFamily="18" charset="0"/>
                <a:cs typeface="Times New Roman" panose="02020603050405020304" pitchFamily="18" charset="0"/>
              </a:rPr>
              <a:t>R5R5</a:t>
            </a:r>
          </a:p>
        </p:txBody>
      </p:sp>
      <p:sp>
        <p:nvSpPr>
          <p:cNvPr id="14" name="內容版面配置區 2"/>
          <p:cNvSpPr txBox="1">
            <a:spLocks/>
          </p:cNvSpPr>
          <p:nvPr/>
        </p:nvSpPr>
        <p:spPr>
          <a:xfrm>
            <a:off x="6559581" y="4160675"/>
            <a:ext cx="1972661" cy="2528389"/>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2600" dirty="0">
                <a:latin typeface="Times New Roman" panose="02020603050405020304" pitchFamily="18" charset="0"/>
                <a:cs typeface="Times New Roman" panose="02020603050405020304" pitchFamily="18" charset="0"/>
              </a:rPr>
              <a:t>L5S5 / S5L5</a:t>
            </a:r>
          </a:p>
          <a:p>
            <a:pPr marL="0" indent="0">
              <a:buNone/>
            </a:pPr>
            <a:r>
              <a:rPr lang="en-US" altLang="zh-TW" sz="2600" dirty="0">
                <a:latin typeface="Times New Roman" panose="02020603050405020304" pitchFamily="18" charset="0"/>
                <a:cs typeface="Times New Roman" panose="02020603050405020304" pitchFamily="18" charset="0"/>
              </a:rPr>
              <a:t>E5E5</a:t>
            </a:r>
          </a:p>
          <a:p>
            <a:pPr marL="0" indent="0">
              <a:buNone/>
            </a:pPr>
            <a:r>
              <a:rPr lang="en-US" altLang="zh-TW" sz="2600" dirty="0">
                <a:latin typeface="Times New Roman" panose="02020603050405020304" pitchFamily="18" charset="0"/>
                <a:cs typeface="Times New Roman" panose="02020603050405020304" pitchFamily="18" charset="0"/>
              </a:rPr>
              <a:t>E5R5 / R5E5</a:t>
            </a:r>
          </a:p>
          <a:p>
            <a:pPr marL="0" indent="0">
              <a:buNone/>
            </a:pPr>
            <a:r>
              <a:rPr lang="en-US" altLang="zh-TW" sz="2600" dirty="0">
                <a:latin typeface="Times New Roman" panose="02020603050405020304" pitchFamily="18" charset="0"/>
                <a:cs typeface="Times New Roman" panose="02020603050405020304" pitchFamily="18" charset="0"/>
              </a:rPr>
              <a:t>S5R5 / R5S5</a:t>
            </a:r>
          </a:p>
        </p:txBody>
      </p:sp>
      <p:sp>
        <p:nvSpPr>
          <p:cNvPr id="2" name="投影片編號版面配置區 1">
            <a:extLst>
              <a:ext uri="{FF2B5EF4-FFF2-40B4-BE49-F238E27FC236}">
                <a16:creationId xmlns:a16="http://schemas.microsoft.com/office/drawing/2014/main" id="{96B5845F-DF77-4308-815B-9451DB0C366E}"/>
              </a:ext>
            </a:extLst>
          </p:cNvPr>
          <p:cNvSpPr>
            <a:spLocks noGrp="1"/>
          </p:cNvSpPr>
          <p:nvPr>
            <p:ph type="sldNum" sz="quarter" idx="12"/>
          </p:nvPr>
        </p:nvSpPr>
        <p:spPr/>
        <p:txBody>
          <a:bodyPr/>
          <a:lstStyle/>
          <a:p>
            <a:fld id="{59E0E74B-BC82-44BF-A0FE-CEF171C425CC}" type="slidenum">
              <a:rPr lang="zh-TW" altLang="en-US" smtClean="0"/>
              <a:t>72</a:t>
            </a:fld>
            <a:endParaRPr lang="zh-TW" altLang="en-US"/>
          </a:p>
        </p:txBody>
      </p:sp>
    </p:spTree>
    <p:extLst>
      <p:ext uri="{BB962C8B-B14F-4D97-AF65-F5344CB8AC3E}">
        <p14:creationId xmlns:p14="http://schemas.microsoft.com/office/powerpoint/2010/main" val="5310735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2406413" y="1755688"/>
            <a:ext cx="1624800" cy="1625600"/>
          </a:xfrm>
          <a:prstGeom prst="rect">
            <a:avLst/>
          </a:prstGeom>
        </p:spPr>
      </p:pic>
      <p:pic>
        <p:nvPicPr>
          <p:cNvPr id="5" name="圖片 4"/>
          <p:cNvPicPr>
            <a:picLocks noChangeAspect="1"/>
          </p:cNvPicPr>
          <p:nvPr/>
        </p:nvPicPr>
        <p:blipFill>
          <a:blip r:embed="rId4"/>
          <a:stretch>
            <a:fillRect/>
          </a:stretch>
        </p:blipFill>
        <p:spPr>
          <a:xfrm>
            <a:off x="5181862" y="1831888"/>
            <a:ext cx="1777125" cy="1473200"/>
          </a:xfrm>
          <a:prstGeom prst="rect">
            <a:avLst/>
          </a:prstGeom>
        </p:spPr>
      </p:pic>
      <p:pic>
        <p:nvPicPr>
          <p:cNvPr id="6" name="圖片 5"/>
          <p:cNvPicPr>
            <a:picLocks noChangeAspect="1"/>
          </p:cNvPicPr>
          <p:nvPr/>
        </p:nvPicPr>
        <p:blipFill>
          <a:blip r:embed="rId5"/>
          <a:stretch>
            <a:fillRect/>
          </a:stretch>
        </p:blipFill>
        <p:spPr>
          <a:xfrm>
            <a:off x="8109634" y="1755688"/>
            <a:ext cx="1635910" cy="1627200"/>
          </a:xfrm>
          <a:prstGeom prst="rect">
            <a:avLst/>
          </a:prstGeom>
        </p:spPr>
      </p:pic>
      <p:graphicFrame>
        <p:nvGraphicFramePr>
          <p:cNvPr id="7" name="表格 6"/>
          <p:cNvGraphicFramePr>
            <a:graphicFrameLocks noGrp="1"/>
          </p:cNvGraphicFramePr>
          <p:nvPr>
            <p:extLst>
              <p:ext uri="{D42A27DB-BD31-4B8C-83A1-F6EECF244321}">
                <p14:modId xmlns:p14="http://schemas.microsoft.com/office/powerpoint/2010/main" val="2170987764"/>
              </p:ext>
            </p:extLst>
          </p:nvPr>
        </p:nvGraphicFramePr>
        <p:xfrm>
          <a:off x="2279528" y="3678108"/>
          <a:ext cx="7804392" cy="2956560"/>
        </p:xfrm>
        <a:graphic>
          <a:graphicData uri="http://schemas.openxmlformats.org/drawingml/2006/table">
            <a:tbl>
              <a:tblPr firstRow="1" bandRow="1">
                <a:tableStyleId>{5940675A-B579-460E-94D1-54222C63F5DA}</a:tableStyleId>
              </a:tblPr>
              <a:tblGrid>
                <a:gridCol w="1186602">
                  <a:extLst>
                    <a:ext uri="{9D8B030D-6E8A-4147-A177-3AD203B41FA5}">
                      <a16:colId xmlns:a16="http://schemas.microsoft.com/office/drawing/2014/main" val="20000"/>
                    </a:ext>
                  </a:extLst>
                </a:gridCol>
                <a:gridCol w="735310">
                  <a:extLst>
                    <a:ext uri="{9D8B030D-6E8A-4147-A177-3AD203B41FA5}">
                      <a16:colId xmlns:a16="http://schemas.microsoft.com/office/drawing/2014/main" val="20001"/>
                    </a:ext>
                  </a:extLst>
                </a:gridCol>
                <a:gridCol w="735310">
                  <a:extLst>
                    <a:ext uri="{9D8B030D-6E8A-4147-A177-3AD203B41FA5}">
                      <a16:colId xmlns:a16="http://schemas.microsoft.com/office/drawing/2014/main" val="20002"/>
                    </a:ext>
                  </a:extLst>
                </a:gridCol>
                <a:gridCol w="735310">
                  <a:extLst>
                    <a:ext uri="{9D8B030D-6E8A-4147-A177-3AD203B41FA5}">
                      <a16:colId xmlns:a16="http://schemas.microsoft.com/office/drawing/2014/main" val="20003"/>
                    </a:ext>
                  </a:extLst>
                </a:gridCol>
                <a:gridCol w="735310">
                  <a:extLst>
                    <a:ext uri="{9D8B030D-6E8A-4147-A177-3AD203B41FA5}">
                      <a16:colId xmlns:a16="http://schemas.microsoft.com/office/drawing/2014/main" val="20004"/>
                    </a:ext>
                  </a:extLst>
                </a:gridCol>
                <a:gridCol w="735310">
                  <a:extLst>
                    <a:ext uri="{9D8B030D-6E8A-4147-A177-3AD203B41FA5}">
                      <a16:colId xmlns:a16="http://schemas.microsoft.com/office/drawing/2014/main" val="20005"/>
                    </a:ext>
                  </a:extLst>
                </a:gridCol>
                <a:gridCol w="735310">
                  <a:extLst>
                    <a:ext uri="{9D8B030D-6E8A-4147-A177-3AD203B41FA5}">
                      <a16:colId xmlns:a16="http://schemas.microsoft.com/office/drawing/2014/main" val="20006"/>
                    </a:ext>
                  </a:extLst>
                </a:gridCol>
                <a:gridCol w="735310">
                  <a:extLst>
                    <a:ext uri="{9D8B030D-6E8A-4147-A177-3AD203B41FA5}">
                      <a16:colId xmlns:a16="http://schemas.microsoft.com/office/drawing/2014/main" val="20007"/>
                    </a:ext>
                  </a:extLst>
                </a:gridCol>
                <a:gridCol w="735310">
                  <a:extLst>
                    <a:ext uri="{9D8B030D-6E8A-4147-A177-3AD203B41FA5}">
                      <a16:colId xmlns:a16="http://schemas.microsoft.com/office/drawing/2014/main" val="20008"/>
                    </a:ext>
                  </a:extLst>
                </a:gridCol>
                <a:gridCol w="735310">
                  <a:extLst>
                    <a:ext uri="{9D8B030D-6E8A-4147-A177-3AD203B41FA5}">
                      <a16:colId xmlns:a16="http://schemas.microsoft.com/office/drawing/2014/main" val="20009"/>
                    </a:ext>
                  </a:extLst>
                </a:gridCol>
              </a:tblGrid>
              <a:tr h="272062">
                <a:tc>
                  <a:txBody>
                    <a:bodyPr/>
                    <a:lstStyle/>
                    <a:p>
                      <a:r>
                        <a:rPr lang="en-US" altLang="zh-TW" sz="1400" b="1" dirty="0"/>
                        <a:t>Region</a:t>
                      </a:r>
                      <a:endParaRPr lang="zh-TW" altLang="en-US" sz="14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E5E5</a:t>
                      </a:r>
                      <a:endParaRPr lang="zh-TW" altLang="en-US" sz="1400" b="1" dirty="0"/>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S5S5</a:t>
                      </a:r>
                      <a:endParaRPr lang="zh-TW" altLang="en-US" sz="1400" b="1" dirty="0"/>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R5R5</a:t>
                      </a:r>
                      <a:endParaRPr lang="zh-TW" altLang="en-US" sz="1400" b="1" dirty="0"/>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E5L5</a:t>
                      </a:r>
                      <a:endParaRPr lang="zh-TW" altLang="en-US" sz="1400" b="1" dirty="0"/>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S5L5</a:t>
                      </a:r>
                      <a:endParaRPr lang="zh-TW" altLang="en-US" sz="1400" b="1" dirty="0"/>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R5L5</a:t>
                      </a:r>
                      <a:endParaRPr lang="zh-TW" altLang="en-US" sz="1400" b="1" dirty="0"/>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S5E5</a:t>
                      </a:r>
                      <a:endParaRPr lang="zh-TW" altLang="en-US" sz="1400" b="1" dirty="0"/>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R5E5</a:t>
                      </a:r>
                      <a:endParaRPr lang="zh-TW" altLang="en-US" sz="1400" b="1" dirty="0"/>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R5S5</a:t>
                      </a:r>
                      <a:endParaRPr lang="zh-TW" altLang="en-US" sz="1400" b="1" dirty="0"/>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2062">
                <a:tc>
                  <a:txBody>
                    <a:bodyPr/>
                    <a:lstStyle/>
                    <a:p>
                      <a:r>
                        <a:rPr lang="en-US" altLang="zh-TW" sz="1400" dirty="0"/>
                        <a:t>Tiger</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168.1</a:t>
                      </a:r>
                      <a:endParaRPr lang="zh-TW" altLang="en-US" sz="1400" dirty="0"/>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84.0</a:t>
                      </a:r>
                      <a:endParaRPr lang="zh-TW" altLang="en-US" sz="1400" dirty="0"/>
                    </a:p>
                  </a:txBody>
                  <a:tcPr anchor="ct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807.7</a:t>
                      </a:r>
                      <a:endParaRPr lang="zh-TW" altLang="en-US" sz="1400" dirty="0"/>
                    </a:p>
                  </a:txBody>
                  <a:tcPr anchor="ct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553.7</a:t>
                      </a:r>
                      <a:endParaRPr lang="zh-TW" altLang="en-US" sz="1400" dirty="0"/>
                    </a:p>
                  </a:txBody>
                  <a:tcPr anchor="ct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354.4</a:t>
                      </a:r>
                      <a:endParaRPr lang="zh-TW" altLang="en-US" sz="1400" dirty="0"/>
                    </a:p>
                  </a:txBody>
                  <a:tcPr anchor="ct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910.6</a:t>
                      </a:r>
                      <a:endParaRPr lang="zh-TW" altLang="en-US" sz="1400" dirty="0"/>
                    </a:p>
                  </a:txBody>
                  <a:tcPr anchor="ct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116.3</a:t>
                      </a:r>
                      <a:endParaRPr lang="zh-TW" altLang="en-US" sz="1400" dirty="0"/>
                    </a:p>
                  </a:txBody>
                  <a:tcPr anchor="ct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339.2</a:t>
                      </a:r>
                      <a:endParaRPr lang="zh-TW" altLang="en-US" sz="1400" dirty="0"/>
                    </a:p>
                  </a:txBody>
                  <a:tcPr anchor="ct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257.4</a:t>
                      </a:r>
                      <a:endParaRPr lang="zh-TW" altLang="en-US" sz="1400" dirty="0"/>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0001"/>
                  </a:ext>
                </a:extLst>
              </a:tr>
              <a:tr h="272062">
                <a:tc>
                  <a:txBody>
                    <a:bodyPr/>
                    <a:lstStyle/>
                    <a:p>
                      <a:r>
                        <a:rPr lang="en-US" altLang="zh-TW" sz="1400" dirty="0"/>
                        <a:t>Water</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68.5</a:t>
                      </a:r>
                      <a:endParaRPr lang="zh-TW" altLang="en-US" sz="1400" dirty="0"/>
                    </a:p>
                  </a:txBody>
                  <a:tcPr anchor="ctr">
                    <a:lnL w="38100" cap="flat" cmpd="sng" algn="ctr">
                      <a:solidFill>
                        <a:schemeClr val="tx1"/>
                      </a:solidFill>
                      <a:prstDash val="solid"/>
                      <a:round/>
                      <a:headEnd type="none" w="med" len="med"/>
                      <a:tailEnd type="none" w="med" len="med"/>
                    </a:lnL>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36.9</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366.8</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218.7</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149.3</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459.4</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49.6</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159.1</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117.3</a:t>
                      </a:r>
                      <a:endParaRPr lang="zh-TW" altLang="en-US" sz="1400" dirty="0"/>
                    </a:p>
                  </a:txBody>
                  <a:tcPr anchor="ctr">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0002"/>
                  </a:ext>
                </a:extLst>
              </a:tr>
              <a:tr h="272062">
                <a:tc>
                  <a:txBody>
                    <a:bodyPr/>
                    <a:lstStyle/>
                    <a:p>
                      <a:r>
                        <a:rPr lang="en-US" altLang="zh-TW" sz="1400" dirty="0"/>
                        <a:t>Flag</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258.1</a:t>
                      </a:r>
                      <a:endParaRPr lang="zh-TW" altLang="en-US" sz="1400" dirty="0"/>
                    </a:p>
                  </a:txBody>
                  <a:tcPr anchor="ctr">
                    <a:lnL w="381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113.0</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787.7</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1057.6</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702.2</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2056.3</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192.4</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611.5</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350.8</a:t>
                      </a:r>
                      <a:endParaRPr lang="zh-TW" altLang="en-US" sz="1400" dirty="0"/>
                    </a:p>
                  </a:txBody>
                  <a:tcPr anchor="ctr">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0003"/>
                  </a:ext>
                </a:extLst>
              </a:tr>
              <a:tr h="272062">
                <a:tc>
                  <a:txBody>
                    <a:bodyPr/>
                    <a:lstStyle/>
                    <a:p>
                      <a:r>
                        <a:rPr lang="en-US" altLang="zh-TW" sz="1400" dirty="0"/>
                        <a:t>Fence</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189.5</a:t>
                      </a:r>
                      <a:endParaRPr lang="zh-TW" altLang="en-US" sz="1400" dirty="0"/>
                    </a:p>
                  </a:txBody>
                  <a:tcPr anchor="ctr">
                    <a:lnL w="38100" cap="flat" cmpd="sng" algn="ctr">
                      <a:solidFill>
                        <a:schemeClr val="tx1"/>
                      </a:solidFill>
                      <a:prstDash val="solid"/>
                      <a:round/>
                      <a:headEnd type="none" w="med" len="med"/>
                      <a:tailEnd type="none" w="med" len="med"/>
                    </a:lnL>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80.7</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624.3</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701.7</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377.5</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803.1</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120.6</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297.5</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215.0</a:t>
                      </a:r>
                      <a:endParaRPr lang="zh-TW" altLang="en-US" sz="1400" dirty="0"/>
                    </a:p>
                  </a:txBody>
                  <a:tcPr anchor="ctr">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extLst>
                  <a:ext uri="{0D108BD9-81ED-4DB2-BD59-A6C34878D82A}">
                    <a16:rowId xmlns:a16="http://schemas.microsoft.com/office/drawing/2014/main" val="10004"/>
                  </a:ext>
                </a:extLst>
              </a:tr>
              <a:tr h="272062">
                <a:tc>
                  <a:txBody>
                    <a:bodyPr/>
                    <a:lstStyle/>
                    <a:p>
                      <a:r>
                        <a:rPr lang="en-US" altLang="zh-TW" sz="1400" dirty="0"/>
                        <a:t>Grass</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206.5</a:t>
                      </a:r>
                      <a:endParaRPr lang="zh-TW" altLang="en-US" sz="1400" dirty="0"/>
                    </a:p>
                  </a:txBody>
                  <a:tcPr anchor="ctr">
                    <a:lnL w="38100" cap="flat" cmpd="sng" algn="ctr">
                      <a:solidFill>
                        <a:schemeClr val="tx1"/>
                      </a:solidFill>
                      <a:prstDash val="solid"/>
                      <a:round/>
                      <a:headEnd type="none" w="med" len="med"/>
                      <a:tailEnd type="none" w="med" len="med"/>
                    </a:lnL>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103.6</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1031.7</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625.2</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428.3</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1153.6</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146.0</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427.5</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323.6</a:t>
                      </a:r>
                      <a:endParaRPr lang="zh-TW" altLang="en-US" sz="1400" dirty="0"/>
                    </a:p>
                  </a:txBody>
                  <a:tcPr anchor="ctr">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72062">
                <a:tc>
                  <a:txBody>
                    <a:bodyPr/>
                    <a:lstStyle/>
                    <a:p>
                      <a:r>
                        <a:rPr lang="en-US" altLang="zh-TW" sz="1400" dirty="0"/>
                        <a:t>Small flower</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114.9</a:t>
                      </a:r>
                      <a:endParaRPr lang="zh-TW" altLang="en-US" sz="1400" dirty="0"/>
                    </a:p>
                  </a:txBody>
                  <a:tcPr anchor="ctr">
                    <a:lnL w="381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48.6</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289.1</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402.6</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241.3</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484.3</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73.6</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158.2</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tc>
                  <a:txBody>
                    <a:bodyPr/>
                    <a:lstStyle/>
                    <a:p>
                      <a:pPr algn="ctr"/>
                      <a:r>
                        <a:rPr lang="en-US" altLang="zh-TW" sz="1400" dirty="0"/>
                        <a:t>109.3</a:t>
                      </a:r>
                      <a:endParaRPr lang="zh-TW" altLang="en-US" sz="1400" dirty="0"/>
                    </a:p>
                  </a:txBody>
                  <a:tcPr anchor="ctr">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4">
                        <a:lumMod val="75000"/>
                      </a:schemeClr>
                    </a:solidFill>
                  </a:tcPr>
                </a:tc>
                <a:extLst>
                  <a:ext uri="{0D108BD9-81ED-4DB2-BD59-A6C34878D82A}">
                    <a16:rowId xmlns:a16="http://schemas.microsoft.com/office/drawing/2014/main" val="10006"/>
                  </a:ext>
                </a:extLst>
              </a:tr>
              <a:tr h="272062">
                <a:tc>
                  <a:txBody>
                    <a:bodyPr/>
                    <a:lstStyle/>
                    <a:p>
                      <a:r>
                        <a:rPr lang="en-US" altLang="zh-TW" sz="1400" dirty="0"/>
                        <a:t>Big flower</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75.7</a:t>
                      </a:r>
                      <a:endParaRPr lang="zh-TW" altLang="en-US" sz="1400" dirty="0"/>
                    </a:p>
                  </a:txBody>
                  <a:tcPr anchor="ctr">
                    <a:lnL w="38100" cap="flat" cmpd="sng" algn="ctr">
                      <a:solidFill>
                        <a:schemeClr val="tx1"/>
                      </a:solidFill>
                      <a:prstDash val="solid"/>
                      <a:round/>
                      <a:headEnd type="none" w="med" len="med"/>
                      <a:tailEnd type="none" w="med" len="med"/>
                    </a:lnL>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28.8</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177.1</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301.5</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158.4</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270.0</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45.6</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89.7</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62.9</a:t>
                      </a:r>
                      <a:endParaRPr lang="zh-TW" altLang="en-US" sz="1400" dirty="0"/>
                    </a:p>
                  </a:txBody>
                  <a:tcPr anchor="ctr">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0007"/>
                  </a:ext>
                </a:extLst>
              </a:tr>
              <a:tr h="272062">
                <a:tc>
                  <a:txBody>
                    <a:bodyPr/>
                    <a:lstStyle/>
                    <a:p>
                      <a:r>
                        <a:rPr lang="en-US" altLang="zh-TW" sz="1400" dirty="0"/>
                        <a:t>Borders</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15.3</a:t>
                      </a:r>
                      <a:endParaRPr lang="zh-TW" altLang="en-US" sz="1400" dirty="0"/>
                    </a:p>
                  </a:txBody>
                  <a:tcPr anchor="ctr">
                    <a:lnL w="38100" cap="flat" cmpd="sng" algn="ctr">
                      <a:solidFill>
                        <a:schemeClr val="tx1"/>
                      </a:solidFill>
                      <a:prstDash val="solid"/>
                      <a:round/>
                      <a:headEnd type="none" w="med" len="med"/>
                      <a:tailEnd type="none" w="med" len="med"/>
                    </a:lnL>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6.4</a:t>
                      </a:r>
                      <a:endParaRPr lang="zh-TW" altLang="en-US" sz="1400" dirty="0"/>
                    </a:p>
                  </a:txBody>
                  <a:tcPr anchor="ct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64.4</a:t>
                      </a:r>
                      <a:endParaRPr lang="zh-TW" altLang="en-US" sz="1400" dirty="0"/>
                    </a:p>
                  </a:txBody>
                  <a:tcPr anchor="ct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92.3</a:t>
                      </a:r>
                      <a:endParaRPr lang="zh-TW" altLang="en-US" sz="1400" dirty="0"/>
                    </a:p>
                  </a:txBody>
                  <a:tcPr anchor="ct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36.3</a:t>
                      </a:r>
                      <a:endParaRPr lang="zh-TW" altLang="en-US" sz="1400" dirty="0"/>
                    </a:p>
                  </a:txBody>
                  <a:tcPr anchor="ct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74.5</a:t>
                      </a:r>
                      <a:endParaRPr lang="zh-TW" altLang="en-US" sz="1400" dirty="0"/>
                    </a:p>
                  </a:txBody>
                  <a:tcPr anchor="ct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9.3</a:t>
                      </a:r>
                      <a:endParaRPr lang="zh-TW" altLang="en-US" sz="1400" dirty="0"/>
                    </a:p>
                  </a:txBody>
                  <a:tcPr anchor="ct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26.1</a:t>
                      </a:r>
                      <a:endParaRPr lang="zh-TW" altLang="en-US" sz="1400" dirty="0"/>
                    </a:p>
                  </a:txBody>
                  <a:tcPr anchor="ct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r>
                        <a:rPr lang="en-US" altLang="zh-TW" sz="1400" dirty="0"/>
                        <a:t>19.5</a:t>
                      </a:r>
                      <a:endParaRPr lang="zh-TW" altLang="en-US" sz="1400" dirty="0"/>
                    </a:p>
                  </a:txBody>
                  <a:tcPr anchor="ctr">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0008"/>
                  </a:ext>
                </a:extLst>
              </a:tr>
            </a:tbl>
          </a:graphicData>
        </a:graphic>
      </p:graphicFrame>
      <p:sp>
        <p:nvSpPr>
          <p:cNvPr id="17" name="直線圖說文字 2 (無框線) 16"/>
          <p:cNvSpPr/>
          <p:nvPr/>
        </p:nvSpPr>
        <p:spPr>
          <a:xfrm flipH="1">
            <a:off x="1393391" y="1801464"/>
            <a:ext cx="862546" cy="244366"/>
          </a:xfrm>
          <a:prstGeom prst="callout2">
            <a:avLst>
              <a:gd name="adj1" fmla="val 57460"/>
              <a:gd name="adj2" fmla="val 12687"/>
              <a:gd name="adj3" fmla="val 57460"/>
              <a:gd name="adj4" fmla="val -16667"/>
              <a:gd name="adj5" fmla="val 238307"/>
              <a:gd name="adj6" fmla="val -3752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Water</a:t>
            </a:r>
            <a:endParaRPr lang="zh-TW" altLang="en-US" dirty="0">
              <a:solidFill>
                <a:schemeClr val="tx1"/>
              </a:solidFill>
            </a:endParaRPr>
          </a:p>
        </p:txBody>
      </p:sp>
      <p:sp>
        <p:nvSpPr>
          <p:cNvPr id="18" name="直線圖說文字 2 (無框線) 17"/>
          <p:cNvSpPr/>
          <p:nvPr/>
        </p:nvSpPr>
        <p:spPr>
          <a:xfrm flipH="1">
            <a:off x="1431341" y="3060722"/>
            <a:ext cx="862546" cy="244366"/>
          </a:xfrm>
          <a:prstGeom prst="callout2">
            <a:avLst>
              <a:gd name="adj1" fmla="val 60686"/>
              <a:gd name="adj2" fmla="val 18170"/>
              <a:gd name="adj3" fmla="val 60686"/>
              <a:gd name="adj4" fmla="val -2959"/>
              <a:gd name="adj5" fmla="val -122983"/>
              <a:gd name="adj6" fmla="val -60376"/>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Tiger</a:t>
            </a:r>
            <a:endParaRPr lang="zh-TW" altLang="en-US" dirty="0">
              <a:solidFill>
                <a:schemeClr val="tx1"/>
              </a:solidFill>
            </a:endParaRPr>
          </a:p>
        </p:txBody>
      </p:sp>
      <p:sp>
        <p:nvSpPr>
          <p:cNvPr id="19" name="直線圖說文字 2 (無框線) 18"/>
          <p:cNvSpPr/>
          <p:nvPr/>
        </p:nvSpPr>
        <p:spPr>
          <a:xfrm>
            <a:off x="7069936" y="1891012"/>
            <a:ext cx="1039697" cy="331650"/>
          </a:xfrm>
          <a:prstGeom prst="callout2">
            <a:avLst>
              <a:gd name="adj1" fmla="val 51008"/>
              <a:gd name="adj2" fmla="val 11773"/>
              <a:gd name="adj3" fmla="val 51008"/>
              <a:gd name="adj4" fmla="val -20323"/>
              <a:gd name="adj5" fmla="val 86694"/>
              <a:gd name="adj6" fmla="val -3752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Fence</a:t>
            </a:r>
            <a:endParaRPr lang="zh-TW" altLang="en-US" dirty="0">
              <a:solidFill>
                <a:schemeClr val="tx1"/>
              </a:solidFill>
            </a:endParaRPr>
          </a:p>
        </p:txBody>
      </p:sp>
      <p:sp>
        <p:nvSpPr>
          <p:cNvPr id="20" name="直線圖說文字 2 (無框線) 19"/>
          <p:cNvSpPr/>
          <p:nvPr/>
        </p:nvSpPr>
        <p:spPr>
          <a:xfrm flipH="1">
            <a:off x="4126067" y="2287702"/>
            <a:ext cx="862546" cy="244366"/>
          </a:xfrm>
          <a:prstGeom prst="callout2">
            <a:avLst>
              <a:gd name="adj1" fmla="val 57460"/>
              <a:gd name="adj2" fmla="val 19998"/>
              <a:gd name="adj3" fmla="val 57460"/>
              <a:gd name="adj4" fmla="val -4787"/>
              <a:gd name="adj5" fmla="val 112500"/>
              <a:gd name="adj6" fmla="val -53064"/>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Flag</a:t>
            </a:r>
            <a:endParaRPr lang="zh-TW" altLang="en-US" dirty="0">
              <a:solidFill>
                <a:schemeClr val="tx1"/>
              </a:solidFill>
            </a:endParaRPr>
          </a:p>
        </p:txBody>
      </p:sp>
      <p:sp>
        <p:nvSpPr>
          <p:cNvPr id="21" name="直線圖說文字 2 (無框線) 20"/>
          <p:cNvSpPr/>
          <p:nvPr/>
        </p:nvSpPr>
        <p:spPr>
          <a:xfrm flipH="1">
            <a:off x="4369519" y="3256106"/>
            <a:ext cx="862546" cy="244366"/>
          </a:xfrm>
          <a:prstGeom prst="callout2">
            <a:avLst>
              <a:gd name="adj1" fmla="val 57460"/>
              <a:gd name="adj2" fmla="val 10859"/>
              <a:gd name="adj3" fmla="val 57460"/>
              <a:gd name="adj4" fmla="val -13925"/>
              <a:gd name="adj5" fmla="val -90725"/>
              <a:gd name="adj6" fmla="val -5854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Grass</a:t>
            </a:r>
            <a:endParaRPr lang="zh-TW" altLang="en-US" dirty="0">
              <a:solidFill>
                <a:schemeClr val="tx1"/>
              </a:solidFill>
            </a:endParaRPr>
          </a:p>
        </p:txBody>
      </p:sp>
      <p:sp>
        <p:nvSpPr>
          <p:cNvPr id="22" name="直線圖說文字 2 (無框線) 21"/>
          <p:cNvSpPr/>
          <p:nvPr/>
        </p:nvSpPr>
        <p:spPr>
          <a:xfrm>
            <a:off x="9745544" y="1831889"/>
            <a:ext cx="991322" cy="515247"/>
          </a:xfrm>
          <a:prstGeom prst="callout2">
            <a:avLst>
              <a:gd name="adj1" fmla="val 37109"/>
              <a:gd name="adj2" fmla="val 11773"/>
              <a:gd name="adj3" fmla="val 37109"/>
              <a:gd name="adj4" fmla="val -9355"/>
              <a:gd name="adj5" fmla="val 66603"/>
              <a:gd name="adj6" fmla="val -5489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Small</a:t>
            </a:r>
          </a:p>
          <a:p>
            <a:pPr algn="ctr"/>
            <a:r>
              <a:rPr lang="en-US" altLang="zh-TW" dirty="0">
                <a:solidFill>
                  <a:schemeClr val="tx1"/>
                </a:solidFill>
              </a:rPr>
              <a:t>Flower</a:t>
            </a:r>
            <a:endParaRPr lang="zh-TW" altLang="en-US" dirty="0">
              <a:solidFill>
                <a:schemeClr val="tx1"/>
              </a:solidFill>
            </a:endParaRPr>
          </a:p>
        </p:txBody>
      </p:sp>
      <p:sp>
        <p:nvSpPr>
          <p:cNvPr id="23" name="直線圖說文字 2 (無框線) 22"/>
          <p:cNvSpPr/>
          <p:nvPr/>
        </p:nvSpPr>
        <p:spPr>
          <a:xfrm flipH="1">
            <a:off x="7118312" y="2845199"/>
            <a:ext cx="1039697" cy="515247"/>
          </a:xfrm>
          <a:prstGeom prst="callout2">
            <a:avLst>
              <a:gd name="adj1" fmla="val 49348"/>
              <a:gd name="adj2" fmla="val 21826"/>
              <a:gd name="adj3" fmla="val 47818"/>
              <a:gd name="adj4" fmla="val -9356"/>
              <a:gd name="adj5" fmla="val -14481"/>
              <a:gd name="adj6" fmla="val -4940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Big</a:t>
            </a:r>
          </a:p>
          <a:p>
            <a:pPr algn="ctr"/>
            <a:r>
              <a:rPr lang="en-US" altLang="zh-TW" dirty="0">
                <a:solidFill>
                  <a:schemeClr val="tx1"/>
                </a:solidFill>
              </a:rPr>
              <a:t>Flower</a:t>
            </a:r>
            <a:endParaRPr lang="zh-TW" altLang="en-US" dirty="0">
              <a:solidFill>
                <a:schemeClr val="tx1"/>
              </a:solidFill>
            </a:endParaRPr>
          </a:p>
        </p:txBody>
      </p:sp>
      <p:sp>
        <p:nvSpPr>
          <p:cNvPr id="24" name="直線圖說文字 2 (無框線) 23"/>
          <p:cNvSpPr/>
          <p:nvPr/>
        </p:nvSpPr>
        <p:spPr>
          <a:xfrm>
            <a:off x="9745544" y="2884999"/>
            <a:ext cx="991322" cy="227780"/>
          </a:xfrm>
          <a:prstGeom prst="callout2">
            <a:avLst>
              <a:gd name="adj1" fmla="val 51008"/>
              <a:gd name="adj2" fmla="val 11773"/>
              <a:gd name="adj3" fmla="val 51007"/>
              <a:gd name="adj4" fmla="val -9356"/>
              <a:gd name="adj5" fmla="val 167339"/>
              <a:gd name="adj6" fmla="val -3844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Border</a:t>
            </a:r>
            <a:endParaRPr lang="zh-TW" altLang="en-US" dirty="0">
              <a:solidFill>
                <a:schemeClr val="tx1"/>
              </a:solidFill>
            </a:endParaRPr>
          </a:p>
        </p:txBody>
      </p:sp>
      <p:sp>
        <p:nvSpPr>
          <p:cNvPr id="26" name="標題 1">
            <a:extLst>
              <a:ext uri="{FF2B5EF4-FFF2-40B4-BE49-F238E27FC236}">
                <a16:creationId xmlns:a16="http://schemas.microsoft.com/office/drawing/2014/main" id="{D0878242-4C52-45C5-82D7-375C3A2F9007}"/>
              </a:ext>
            </a:extLst>
          </p:cNvPr>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Texture Energy — Law’s texture</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7E3A6232-F4AF-43F8-A668-E3954E1F0F40}"/>
              </a:ext>
            </a:extLst>
          </p:cNvPr>
          <p:cNvSpPr>
            <a:spLocks noGrp="1"/>
          </p:cNvSpPr>
          <p:nvPr>
            <p:ph type="sldNum" sz="quarter" idx="12"/>
          </p:nvPr>
        </p:nvSpPr>
        <p:spPr/>
        <p:txBody>
          <a:bodyPr/>
          <a:lstStyle/>
          <a:p>
            <a:fld id="{59E0E74B-BC82-44BF-A0FE-CEF171C425CC}" type="slidenum">
              <a:rPr lang="zh-TW" altLang="en-US" smtClean="0"/>
              <a:t>73</a:t>
            </a:fld>
            <a:endParaRPr lang="zh-TW" altLang="en-US"/>
          </a:p>
        </p:txBody>
      </p:sp>
    </p:spTree>
    <p:extLst>
      <p:ext uri="{BB962C8B-B14F-4D97-AF65-F5344CB8AC3E}">
        <p14:creationId xmlns:p14="http://schemas.microsoft.com/office/powerpoint/2010/main" val="30528123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標題 1">
            <a:extLst>
              <a:ext uri="{FF2B5EF4-FFF2-40B4-BE49-F238E27FC236}">
                <a16:creationId xmlns:a16="http://schemas.microsoft.com/office/drawing/2014/main" id="{F8ECD60F-D939-44A3-94E5-BEA29D34AA2B}"/>
              </a:ext>
            </a:extLst>
          </p:cNvPr>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Texture Energy — Law’s texture</a:t>
            </a:r>
            <a:endParaRPr lang="zh-TW" altLang="en-US" dirty="0">
              <a:latin typeface="Times New Roman" panose="02020603050405020304" pitchFamily="18" charset="0"/>
              <a:cs typeface="Times New Roman" panose="02020603050405020304" pitchFamily="18" charset="0"/>
            </a:endParaRPr>
          </a:p>
        </p:txBody>
      </p:sp>
      <p:pic>
        <p:nvPicPr>
          <p:cNvPr id="17" name="圖片 16"/>
          <p:cNvPicPr>
            <a:picLocks noChangeAspect="1"/>
          </p:cNvPicPr>
          <p:nvPr/>
        </p:nvPicPr>
        <p:blipFill>
          <a:blip r:embed="rId3"/>
          <a:stretch>
            <a:fillRect/>
          </a:stretch>
        </p:blipFill>
        <p:spPr>
          <a:xfrm>
            <a:off x="2406413" y="1987509"/>
            <a:ext cx="1624800" cy="1625600"/>
          </a:xfrm>
          <a:prstGeom prst="rect">
            <a:avLst/>
          </a:prstGeom>
        </p:spPr>
      </p:pic>
      <p:pic>
        <p:nvPicPr>
          <p:cNvPr id="18" name="圖片 17"/>
          <p:cNvPicPr>
            <a:picLocks noChangeAspect="1"/>
          </p:cNvPicPr>
          <p:nvPr/>
        </p:nvPicPr>
        <p:blipFill>
          <a:blip r:embed="rId4"/>
          <a:stretch>
            <a:fillRect/>
          </a:stretch>
        </p:blipFill>
        <p:spPr>
          <a:xfrm>
            <a:off x="5181862" y="2063709"/>
            <a:ext cx="1777125" cy="1473200"/>
          </a:xfrm>
          <a:prstGeom prst="rect">
            <a:avLst/>
          </a:prstGeom>
        </p:spPr>
      </p:pic>
      <p:pic>
        <p:nvPicPr>
          <p:cNvPr id="19" name="圖片 18"/>
          <p:cNvPicPr>
            <a:picLocks noChangeAspect="1"/>
          </p:cNvPicPr>
          <p:nvPr/>
        </p:nvPicPr>
        <p:blipFill>
          <a:blip r:embed="rId5"/>
          <a:stretch>
            <a:fillRect/>
          </a:stretch>
        </p:blipFill>
        <p:spPr>
          <a:xfrm>
            <a:off x="8109634" y="1987509"/>
            <a:ext cx="1635910" cy="1627200"/>
          </a:xfrm>
          <a:prstGeom prst="rect">
            <a:avLst/>
          </a:prstGeom>
        </p:spPr>
      </p:pic>
      <p:sp>
        <p:nvSpPr>
          <p:cNvPr id="13" name="直線圖說文字 2 (無框線) 12"/>
          <p:cNvSpPr/>
          <p:nvPr/>
        </p:nvSpPr>
        <p:spPr>
          <a:xfrm flipH="1">
            <a:off x="1576271" y="2033285"/>
            <a:ext cx="862546" cy="244366"/>
          </a:xfrm>
          <a:prstGeom prst="callout2">
            <a:avLst>
              <a:gd name="adj1" fmla="val 57460"/>
              <a:gd name="adj2" fmla="val 12687"/>
              <a:gd name="adj3" fmla="val 57460"/>
              <a:gd name="adj4" fmla="val -16667"/>
              <a:gd name="adj5" fmla="val 238307"/>
              <a:gd name="adj6" fmla="val -3752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Water</a:t>
            </a:r>
            <a:endParaRPr lang="zh-TW" altLang="en-US" dirty="0">
              <a:solidFill>
                <a:schemeClr val="tx1"/>
              </a:solidFill>
            </a:endParaRPr>
          </a:p>
        </p:txBody>
      </p:sp>
      <p:sp>
        <p:nvSpPr>
          <p:cNvPr id="21" name="直線圖說文字 2 (無框線) 20"/>
          <p:cNvSpPr/>
          <p:nvPr/>
        </p:nvSpPr>
        <p:spPr>
          <a:xfrm flipH="1">
            <a:off x="1614221" y="3292543"/>
            <a:ext cx="862546" cy="244366"/>
          </a:xfrm>
          <a:prstGeom prst="callout2">
            <a:avLst>
              <a:gd name="adj1" fmla="val 60686"/>
              <a:gd name="adj2" fmla="val 18170"/>
              <a:gd name="adj3" fmla="val 60686"/>
              <a:gd name="adj4" fmla="val -2959"/>
              <a:gd name="adj5" fmla="val -122983"/>
              <a:gd name="adj6" fmla="val -60376"/>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Tiger</a:t>
            </a:r>
            <a:endParaRPr lang="zh-TW" altLang="en-US" dirty="0">
              <a:solidFill>
                <a:schemeClr val="tx1"/>
              </a:solidFill>
            </a:endParaRPr>
          </a:p>
        </p:txBody>
      </p:sp>
      <p:sp>
        <p:nvSpPr>
          <p:cNvPr id="22" name="直線圖說文字 2 (無框線) 21"/>
          <p:cNvSpPr/>
          <p:nvPr/>
        </p:nvSpPr>
        <p:spPr>
          <a:xfrm>
            <a:off x="7069936" y="2059422"/>
            <a:ext cx="1039697" cy="307777"/>
          </a:xfrm>
          <a:prstGeom prst="callout2">
            <a:avLst>
              <a:gd name="adj1" fmla="val 51008"/>
              <a:gd name="adj2" fmla="val 11773"/>
              <a:gd name="adj3" fmla="val 51008"/>
              <a:gd name="adj4" fmla="val -20323"/>
              <a:gd name="adj5" fmla="val 86694"/>
              <a:gd name="adj6" fmla="val -3752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Fence</a:t>
            </a:r>
            <a:endParaRPr lang="zh-TW" altLang="en-US" dirty="0">
              <a:solidFill>
                <a:schemeClr val="tx1"/>
              </a:solidFill>
            </a:endParaRPr>
          </a:p>
        </p:txBody>
      </p:sp>
      <p:sp>
        <p:nvSpPr>
          <p:cNvPr id="23" name="直線圖說文字 2 (無框線) 22"/>
          <p:cNvSpPr/>
          <p:nvPr/>
        </p:nvSpPr>
        <p:spPr>
          <a:xfrm flipH="1">
            <a:off x="4126067" y="2519523"/>
            <a:ext cx="862546" cy="244366"/>
          </a:xfrm>
          <a:prstGeom prst="callout2">
            <a:avLst>
              <a:gd name="adj1" fmla="val 57460"/>
              <a:gd name="adj2" fmla="val 19998"/>
              <a:gd name="adj3" fmla="val 57460"/>
              <a:gd name="adj4" fmla="val -4787"/>
              <a:gd name="adj5" fmla="val 112500"/>
              <a:gd name="adj6" fmla="val -53064"/>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Flag</a:t>
            </a:r>
            <a:endParaRPr lang="zh-TW" altLang="en-US" dirty="0">
              <a:solidFill>
                <a:schemeClr val="tx1"/>
              </a:solidFill>
            </a:endParaRPr>
          </a:p>
        </p:txBody>
      </p:sp>
      <p:sp>
        <p:nvSpPr>
          <p:cNvPr id="24" name="直線圖說文字 2 (無框線) 23"/>
          <p:cNvSpPr/>
          <p:nvPr/>
        </p:nvSpPr>
        <p:spPr>
          <a:xfrm flipH="1">
            <a:off x="4369519" y="3487927"/>
            <a:ext cx="862546" cy="244366"/>
          </a:xfrm>
          <a:prstGeom prst="callout2">
            <a:avLst>
              <a:gd name="adj1" fmla="val 57460"/>
              <a:gd name="adj2" fmla="val 10859"/>
              <a:gd name="adj3" fmla="val 57460"/>
              <a:gd name="adj4" fmla="val -13925"/>
              <a:gd name="adj5" fmla="val -90725"/>
              <a:gd name="adj6" fmla="val -5854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Grass</a:t>
            </a:r>
            <a:endParaRPr lang="zh-TW" altLang="en-US" dirty="0">
              <a:solidFill>
                <a:schemeClr val="tx1"/>
              </a:solidFill>
            </a:endParaRPr>
          </a:p>
        </p:txBody>
      </p:sp>
      <p:sp>
        <p:nvSpPr>
          <p:cNvPr id="25" name="直線圖說文字 2 (無框線) 24"/>
          <p:cNvSpPr/>
          <p:nvPr/>
        </p:nvSpPr>
        <p:spPr>
          <a:xfrm>
            <a:off x="9745543" y="2063710"/>
            <a:ext cx="1021193" cy="515247"/>
          </a:xfrm>
          <a:prstGeom prst="callout2">
            <a:avLst>
              <a:gd name="adj1" fmla="val 37109"/>
              <a:gd name="adj2" fmla="val 11773"/>
              <a:gd name="adj3" fmla="val 37109"/>
              <a:gd name="adj4" fmla="val -9355"/>
              <a:gd name="adj5" fmla="val 66603"/>
              <a:gd name="adj6" fmla="val -5489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Small</a:t>
            </a:r>
          </a:p>
          <a:p>
            <a:pPr algn="ctr"/>
            <a:r>
              <a:rPr lang="en-US" altLang="zh-TW" dirty="0">
                <a:solidFill>
                  <a:schemeClr val="tx1"/>
                </a:solidFill>
              </a:rPr>
              <a:t>Flower</a:t>
            </a:r>
            <a:endParaRPr lang="zh-TW" altLang="en-US" dirty="0">
              <a:solidFill>
                <a:schemeClr val="tx1"/>
              </a:solidFill>
            </a:endParaRPr>
          </a:p>
        </p:txBody>
      </p:sp>
      <p:sp>
        <p:nvSpPr>
          <p:cNvPr id="26" name="直線圖說文字 2 (無框線) 25"/>
          <p:cNvSpPr/>
          <p:nvPr/>
        </p:nvSpPr>
        <p:spPr>
          <a:xfrm flipH="1">
            <a:off x="7069936" y="3093141"/>
            <a:ext cx="1039697" cy="536089"/>
          </a:xfrm>
          <a:prstGeom prst="callout2">
            <a:avLst>
              <a:gd name="adj1" fmla="val 49348"/>
              <a:gd name="adj2" fmla="val 21826"/>
              <a:gd name="adj3" fmla="val 47818"/>
              <a:gd name="adj4" fmla="val -9356"/>
              <a:gd name="adj5" fmla="val -14481"/>
              <a:gd name="adj6" fmla="val -4940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Big</a:t>
            </a:r>
          </a:p>
          <a:p>
            <a:pPr algn="ctr"/>
            <a:r>
              <a:rPr lang="en-US" altLang="zh-TW" dirty="0">
                <a:solidFill>
                  <a:schemeClr val="tx1"/>
                </a:solidFill>
              </a:rPr>
              <a:t>Flower</a:t>
            </a:r>
            <a:endParaRPr lang="zh-TW" altLang="en-US" dirty="0">
              <a:solidFill>
                <a:schemeClr val="tx1"/>
              </a:solidFill>
            </a:endParaRPr>
          </a:p>
        </p:txBody>
      </p:sp>
      <p:grpSp>
        <p:nvGrpSpPr>
          <p:cNvPr id="15" name="群組 14"/>
          <p:cNvGrpSpPr/>
          <p:nvPr/>
        </p:nvGrpSpPr>
        <p:grpSpPr>
          <a:xfrm>
            <a:off x="2122199" y="4469316"/>
            <a:ext cx="2193229" cy="2002778"/>
            <a:chOff x="598198" y="4469316"/>
            <a:chExt cx="2193229" cy="2002778"/>
          </a:xfrm>
        </p:grpSpPr>
        <p:pic>
          <p:nvPicPr>
            <p:cNvPr id="3" name="圖片 2"/>
            <p:cNvPicPr>
              <a:picLocks noChangeAspect="1"/>
            </p:cNvPicPr>
            <p:nvPr/>
          </p:nvPicPr>
          <p:blipFill>
            <a:blip r:embed="rId6"/>
            <a:stretch>
              <a:fillRect/>
            </a:stretch>
          </p:blipFill>
          <p:spPr>
            <a:xfrm>
              <a:off x="882413" y="4469316"/>
              <a:ext cx="1624800" cy="1625600"/>
            </a:xfrm>
            <a:prstGeom prst="rect">
              <a:avLst/>
            </a:prstGeom>
          </p:spPr>
        </p:pic>
        <p:sp>
          <p:nvSpPr>
            <p:cNvPr id="14" name="文字方塊 13"/>
            <p:cNvSpPr txBox="1"/>
            <p:nvPr/>
          </p:nvSpPr>
          <p:spPr>
            <a:xfrm>
              <a:off x="598198" y="6164317"/>
              <a:ext cx="2193229" cy="307777"/>
            </a:xfrm>
            <a:prstGeom prst="rect">
              <a:avLst/>
            </a:prstGeom>
            <a:noFill/>
          </p:spPr>
          <p:txBody>
            <a:bodyPr wrap="none" rtlCol="0">
              <a:spAutoFit/>
            </a:bodyPr>
            <a:lstStyle/>
            <a:p>
              <a:r>
                <a:rPr lang="en-US" altLang="zh-TW" sz="1400" dirty="0"/>
                <a:t>Segmentation into 4 cluster</a:t>
              </a:r>
              <a:endParaRPr lang="zh-TW" altLang="en-US" sz="1400" dirty="0"/>
            </a:p>
          </p:txBody>
        </p:sp>
      </p:grpSp>
      <p:grpSp>
        <p:nvGrpSpPr>
          <p:cNvPr id="16" name="群組 15"/>
          <p:cNvGrpSpPr/>
          <p:nvPr/>
        </p:nvGrpSpPr>
        <p:grpSpPr>
          <a:xfrm>
            <a:off x="4973809" y="4544716"/>
            <a:ext cx="2193229" cy="1927378"/>
            <a:chOff x="3449808" y="4544716"/>
            <a:chExt cx="2193229" cy="1927378"/>
          </a:xfrm>
        </p:grpSpPr>
        <p:pic>
          <p:nvPicPr>
            <p:cNvPr id="10" name="圖片 9"/>
            <p:cNvPicPr>
              <a:picLocks noChangeAspect="1"/>
            </p:cNvPicPr>
            <p:nvPr/>
          </p:nvPicPr>
          <p:blipFill>
            <a:blip r:embed="rId7"/>
            <a:stretch>
              <a:fillRect/>
            </a:stretch>
          </p:blipFill>
          <p:spPr>
            <a:xfrm>
              <a:off x="3657861" y="4544716"/>
              <a:ext cx="1777125" cy="1473200"/>
            </a:xfrm>
            <a:prstGeom prst="rect">
              <a:avLst/>
            </a:prstGeom>
          </p:spPr>
        </p:pic>
        <p:sp>
          <p:nvSpPr>
            <p:cNvPr id="28" name="文字方塊 27"/>
            <p:cNvSpPr txBox="1"/>
            <p:nvPr/>
          </p:nvSpPr>
          <p:spPr>
            <a:xfrm>
              <a:off x="3449808" y="6164317"/>
              <a:ext cx="2193229" cy="307777"/>
            </a:xfrm>
            <a:prstGeom prst="rect">
              <a:avLst/>
            </a:prstGeom>
            <a:noFill/>
          </p:spPr>
          <p:txBody>
            <a:bodyPr wrap="none" rtlCol="0">
              <a:spAutoFit/>
            </a:bodyPr>
            <a:lstStyle/>
            <a:p>
              <a:r>
                <a:rPr lang="en-US" altLang="zh-TW" sz="1400" dirty="0"/>
                <a:t>Segmentation into 4 cluster</a:t>
              </a:r>
              <a:endParaRPr lang="zh-TW" altLang="en-US" sz="1400" dirty="0"/>
            </a:p>
          </p:txBody>
        </p:sp>
      </p:grpSp>
      <p:grpSp>
        <p:nvGrpSpPr>
          <p:cNvPr id="20" name="群組 19"/>
          <p:cNvGrpSpPr/>
          <p:nvPr/>
        </p:nvGrpSpPr>
        <p:grpSpPr>
          <a:xfrm>
            <a:off x="7825419" y="4467716"/>
            <a:ext cx="2193229" cy="2004378"/>
            <a:chOff x="6301418" y="4467716"/>
            <a:chExt cx="2193229" cy="2004378"/>
          </a:xfrm>
        </p:grpSpPr>
        <p:pic>
          <p:nvPicPr>
            <p:cNvPr id="12" name="圖片 11"/>
            <p:cNvPicPr>
              <a:picLocks noChangeAspect="1"/>
            </p:cNvPicPr>
            <p:nvPr/>
          </p:nvPicPr>
          <p:blipFill>
            <a:blip r:embed="rId8"/>
            <a:stretch>
              <a:fillRect/>
            </a:stretch>
          </p:blipFill>
          <p:spPr>
            <a:xfrm>
              <a:off x="6585634" y="4467716"/>
              <a:ext cx="1635910" cy="1627200"/>
            </a:xfrm>
            <a:prstGeom prst="rect">
              <a:avLst/>
            </a:prstGeom>
          </p:spPr>
        </p:pic>
        <p:sp>
          <p:nvSpPr>
            <p:cNvPr id="29" name="文字方塊 28"/>
            <p:cNvSpPr txBox="1"/>
            <p:nvPr/>
          </p:nvSpPr>
          <p:spPr>
            <a:xfrm>
              <a:off x="6301418" y="6164317"/>
              <a:ext cx="2193229" cy="307777"/>
            </a:xfrm>
            <a:prstGeom prst="rect">
              <a:avLst/>
            </a:prstGeom>
            <a:noFill/>
          </p:spPr>
          <p:txBody>
            <a:bodyPr wrap="none" rtlCol="0">
              <a:spAutoFit/>
            </a:bodyPr>
            <a:lstStyle/>
            <a:p>
              <a:r>
                <a:rPr lang="en-US" altLang="zh-TW" sz="1400" dirty="0"/>
                <a:t>Segmentation into 3 cluster</a:t>
              </a:r>
              <a:endParaRPr lang="zh-TW" altLang="en-US" sz="1400" dirty="0"/>
            </a:p>
          </p:txBody>
        </p:sp>
      </p:grpSp>
      <p:sp>
        <p:nvSpPr>
          <p:cNvPr id="34" name="直線圖說文字 2 (無框線) 33"/>
          <p:cNvSpPr/>
          <p:nvPr/>
        </p:nvSpPr>
        <p:spPr>
          <a:xfrm>
            <a:off x="9745544" y="3093141"/>
            <a:ext cx="1021194" cy="268045"/>
          </a:xfrm>
          <a:prstGeom prst="callout2">
            <a:avLst>
              <a:gd name="adj1" fmla="val 51008"/>
              <a:gd name="adj2" fmla="val 11773"/>
              <a:gd name="adj3" fmla="val 51007"/>
              <a:gd name="adj4" fmla="val -9356"/>
              <a:gd name="adj5" fmla="val 167339"/>
              <a:gd name="adj6" fmla="val -3844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Border</a:t>
            </a:r>
            <a:endParaRPr lang="zh-TW" altLang="en-US" dirty="0">
              <a:solidFill>
                <a:schemeClr val="tx1"/>
              </a:solidFill>
            </a:endParaRPr>
          </a:p>
        </p:txBody>
      </p:sp>
      <p:sp>
        <p:nvSpPr>
          <p:cNvPr id="2" name="投影片編號版面配置區 1">
            <a:extLst>
              <a:ext uri="{FF2B5EF4-FFF2-40B4-BE49-F238E27FC236}">
                <a16:creationId xmlns:a16="http://schemas.microsoft.com/office/drawing/2014/main" id="{F6E37C08-C7CA-45BE-9F20-E3439DB7AA58}"/>
              </a:ext>
            </a:extLst>
          </p:cNvPr>
          <p:cNvSpPr>
            <a:spLocks noGrp="1"/>
          </p:cNvSpPr>
          <p:nvPr>
            <p:ph type="sldNum" sz="quarter" idx="12"/>
          </p:nvPr>
        </p:nvSpPr>
        <p:spPr/>
        <p:txBody>
          <a:bodyPr/>
          <a:lstStyle/>
          <a:p>
            <a:fld id="{59E0E74B-BC82-44BF-A0FE-CEF171C425CC}" type="slidenum">
              <a:rPr lang="zh-TW" altLang="en-US" smtClean="0"/>
              <a:t>74</a:t>
            </a:fld>
            <a:endParaRPr lang="zh-TW" altLang="en-US"/>
          </a:p>
        </p:txBody>
      </p:sp>
    </p:spTree>
    <p:extLst>
      <p:ext uri="{BB962C8B-B14F-4D97-AF65-F5344CB8AC3E}">
        <p14:creationId xmlns:p14="http://schemas.microsoft.com/office/powerpoint/2010/main" val="133995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300"/>
                                        <p:tgtEl>
                                          <p:spTgt spid="15"/>
                                        </p:tgtEl>
                                      </p:cBhvr>
                                    </p:animEffect>
                                  </p:childTnLst>
                                </p:cTn>
                              </p:par>
                              <p:par>
                                <p:cTn id="8" presetID="10" presetClass="entr" presetSubtype="0" fill="hold" nodeType="withEffect">
                                  <p:stCondLst>
                                    <p:cond delay="2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300"/>
                                        <p:tgtEl>
                                          <p:spTgt spid="16"/>
                                        </p:tgtEl>
                                      </p:cBhvr>
                                    </p:animEffect>
                                  </p:childTnLst>
                                </p:cTn>
                              </p:par>
                              <p:par>
                                <p:cTn id="11" presetID="10" presetClass="entr" presetSubtype="0" fill="hold" nodeType="withEffect">
                                  <p:stCondLst>
                                    <p:cond delay="4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3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圓角矩形 127">
            <a:extLst>
              <a:ext uri="{FF2B5EF4-FFF2-40B4-BE49-F238E27FC236}">
                <a16:creationId xmlns:a16="http://schemas.microsoft.com/office/drawing/2014/main" id="{51816DBD-0D0A-AD38-0831-F6ADC68D93BA}"/>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5" name="橢圓 214"/>
          <p:cNvSpPr/>
          <p:nvPr/>
        </p:nvSpPr>
        <p:spPr>
          <a:xfrm>
            <a:off x="4384415" y="2599758"/>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6" name="橢圓 215"/>
          <p:cNvSpPr/>
          <p:nvPr/>
        </p:nvSpPr>
        <p:spPr>
          <a:xfrm>
            <a:off x="4844740" y="2601021"/>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4340344"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7" name="圓角矩形圖說文字 136"/>
          <p:cNvSpPr/>
          <p:nvPr/>
        </p:nvSpPr>
        <p:spPr>
          <a:xfrm>
            <a:off x="4152260" y="2035552"/>
            <a:ext cx="1691571"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Textural Energy</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38" name="圓角矩形圖說文字 137"/>
          <p:cNvSpPr/>
          <p:nvPr/>
        </p:nvSpPr>
        <p:spPr>
          <a:xfrm>
            <a:off x="4566963" y="2037396"/>
            <a:ext cx="1914827"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Textural Edgeness</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圓角矩形 129">
            <a:extLst>
              <a:ext uri="{FF2B5EF4-FFF2-40B4-BE49-F238E27FC236}">
                <a16:creationId xmlns:a16="http://schemas.microsoft.com/office/drawing/2014/main" id="{C3906089-FB7E-0DA4-9E74-3E938AB0F60A}"/>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4" name="圓角矩形 128">
            <a:extLst>
              <a:ext uri="{FF2B5EF4-FFF2-40B4-BE49-F238E27FC236}">
                <a16:creationId xmlns:a16="http://schemas.microsoft.com/office/drawing/2014/main" id="{4230201E-2CE7-8E1B-E12F-594CB72FA694}"/>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
        <p:nvSpPr>
          <p:cNvPr id="2" name="投影片編號版面配置區 1">
            <a:extLst>
              <a:ext uri="{FF2B5EF4-FFF2-40B4-BE49-F238E27FC236}">
                <a16:creationId xmlns:a16="http://schemas.microsoft.com/office/drawing/2014/main" id="{5693CEE9-2298-4733-AA4F-0F5B1DDAED26}"/>
              </a:ext>
            </a:extLst>
          </p:cNvPr>
          <p:cNvSpPr>
            <a:spLocks noGrp="1"/>
          </p:cNvSpPr>
          <p:nvPr>
            <p:ph type="sldNum" sz="quarter" idx="12"/>
          </p:nvPr>
        </p:nvSpPr>
        <p:spPr/>
        <p:txBody>
          <a:bodyPr/>
          <a:lstStyle/>
          <a:p>
            <a:fld id="{59E0E74B-BC82-44BF-A0FE-CEF171C425CC}" type="slidenum">
              <a:rPr lang="zh-TW" altLang="en-US" smtClean="0"/>
              <a:t>75</a:t>
            </a:fld>
            <a:endParaRPr lang="zh-TW" altLang="en-US"/>
          </a:p>
        </p:txBody>
      </p:sp>
    </p:spTree>
    <p:extLst>
      <p:ext uri="{BB962C8B-B14F-4D97-AF65-F5344CB8AC3E}">
        <p14:creationId xmlns:p14="http://schemas.microsoft.com/office/powerpoint/2010/main" val="171405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37" presetClass="entr" presetSubtype="0" fill="hold" grpId="1"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anim calcmode="lin" valueType="num">
                                      <p:cBhvr>
                                        <p:cTn id="20" dur="1000" fill="hold"/>
                                        <p:tgtEl>
                                          <p:spTgt spid="153"/>
                                        </p:tgtEl>
                                        <p:attrNameLst>
                                          <p:attrName>ppt_x</p:attrName>
                                        </p:attrNameLst>
                                      </p:cBhvr>
                                      <p:tavLst>
                                        <p:tav tm="0">
                                          <p:val>
                                            <p:strVal val="#ppt_x"/>
                                          </p:val>
                                        </p:tav>
                                        <p:tav tm="100000">
                                          <p:val>
                                            <p:strVal val="#ppt_x"/>
                                          </p:val>
                                        </p:tav>
                                      </p:tavLst>
                                    </p:anim>
                                    <p:anim calcmode="lin" valueType="num">
                                      <p:cBhvr>
                                        <p:cTn id="21" dur="900" decel="100000" fill="hold"/>
                                        <p:tgtEl>
                                          <p:spTgt spid="15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23" presetID="41" presetClass="entr" presetSubtype="0" fill="hold" grpId="0" nodeType="withEffect">
                                  <p:stCondLst>
                                    <p:cond delay="0"/>
                                  </p:stCondLst>
                                  <p:childTnLst>
                                    <p:set>
                                      <p:cBhvr>
                                        <p:cTn id="24" dur="1" fill="hold">
                                          <p:stCondLst>
                                            <p:cond delay="0"/>
                                          </p:stCondLst>
                                        </p:cTn>
                                        <p:tgtEl>
                                          <p:spTgt spid="137"/>
                                        </p:tgtEl>
                                        <p:attrNameLst>
                                          <p:attrName>style.visibility</p:attrName>
                                        </p:attrNameLst>
                                      </p:cBhvr>
                                      <p:to>
                                        <p:strVal val="visible"/>
                                      </p:to>
                                    </p:set>
                                    <p:anim calcmode="lin" valueType="num">
                                      <p:cBhvr>
                                        <p:cTn id="25" dur="300" fill="hold"/>
                                        <p:tgtEl>
                                          <p:spTgt spid="137"/>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37"/>
                                        </p:tgtEl>
                                        <p:attrNameLst>
                                          <p:attrName>ppt_y</p:attrName>
                                        </p:attrNameLst>
                                      </p:cBhvr>
                                      <p:tavLst>
                                        <p:tav tm="0">
                                          <p:val>
                                            <p:strVal val="#ppt_y"/>
                                          </p:val>
                                        </p:tav>
                                        <p:tav tm="100000">
                                          <p:val>
                                            <p:strVal val="#ppt_y"/>
                                          </p:val>
                                        </p:tav>
                                      </p:tavLst>
                                    </p:anim>
                                    <p:anim calcmode="lin" valueType="num">
                                      <p:cBhvr>
                                        <p:cTn id="27" dur="300" fill="hold"/>
                                        <p:tgtEl>
                                          <p:spTgt spid="137"/>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3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5"/>
                                        </p:tgtEl>
                                        <p:attrNameLst>
                                          <p:attrName>style.visibility</p:attrName>
                                        </p:attrNameLst>
                                      </p:cBhvr>
                                      <p:to>
                                        <p:strVal val="visible"/>
                                      </p:to>
                                    </p:set>
                                    <p:animEffect transition="in" filter="fade">
                                      <p:cBhvr>
                                        <p:cTn id="32" dur="300"/>
                                        <p:tgtEl>
                                          <p:spTgt spid="215"/>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37"/>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37"/>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37"/>
                                        </p:tgtEl>
                                        <p:attrNameLst>
                                          <p:attrName>ppt_y</p:attrName>
                                        </p:attrNameLst>
                                      </p:cBhvr>
                                      <p:tavLst>
                                        <p:tav tm="0">
                                          <p:val>
                                            <p:strVal val="ppt_y"/>
                                          </p:val>
                                        </p:tav>
                                        <p:tav tm="100000">
                                          <p:val>
                                            <p:strVal val="ppt_y"/>
                                          </p:val>
                                        </p:tav>
                                      </p:tavLst>
                                    </p:anim>
                                    <p:anim calcmode="lin" valueType="num">
                                      <p:cBhvr>
                                        <p:cTn id="41" dur="200"/>
                                        <p:tgtEl>
                                          <p:spTgt spid="137"/>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37"/>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37"/>
                                        </p:tgtEl>
                                      </p:cBhvr>
                                    </p:animEffect>
                                    <p:set>
                                      <p:cBhvr>
                                        <p:cTn id="44" dur="1" fill="hold">
                                          <p:stCondLst>
                                            <p:cond delay="199"/>
                                          </p:stCondLst>
                                        </p:cTn>
                                        <p:tgtEl>
                                          <p:spTgt spid="13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5"/>
                                        </p:tgtEl>
                                      </p:cBhvr>
                                    </p:animEffect>
                                    <p:set>
                                      <p:cBhvr>
                                        <p:cTn id="47" dur="1" fill="hold">
                                          <p:stCondLst>
                                            <p:cond delay="299"/>
                                          </p:stCondLst>
                                        </p:cTn>
                                        <p:tgtEl>
                                          <p:spTgt spid="215"/>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224 -2.59259E-6 L 0.03776 -2.59259E-6 " pathEditMode="relative" rAng="0" ptsTypes="AA">
                                      <p:cBhvr>
                                        <p:cTn id="49" dur="700" fill="hold"/>
                                        <p:tgtEl>
                                          <p:spTgt spid="153"/>
                                        </p:tgtEl>
                                        <p:attrNameLst>
                                          <p:attrName>ppt_x</p:attrName>
                                          <p:attrName>ppt_y</p:attrName>
                                        </p:attrNameLst>
                                      </p:cBhvr>
                                      <p:rCtr x="2500"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cBhvr>
                                        <p:cTn id="53" dur="300" fill="hold"/>
                                        <p:tgtEl>
                                          <p:spTgt spid="138"/>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38"/>
                                        </p:tgtEl>
                                        <p:attrNameLst>
                                          <p:attrName>ppt_y</p:attrName>
                                        </p:attrNameLst>
                                      </p:cBhvr>
                                      <p:tavLst>
                                        <p:tav tm="0">
                                          <p:val>
                                            <p:strVal val="#ppt_y"/>
                                          </p:val>
                                        </p:tav>
                                        <p:tav tm="100000">
                                          <p:val>
                                            <p:strVal val="#ppt_y"/>
                                          </p:val>
                                        </p:tav>
                                      </p:tavLst>
                                    </p:anim>
                                    <p:anim calcmode="lin" valueType="num">
                                      <p:cBhvr>
                                        <p:cTn id="55" dur="300" fill="hold"/>
                                        <p:tgtEl>
                                          <p:spTgt spid="138"/>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38"/>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3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6"/>
                                        </p:tgtEl>
                                        <p:attrNameLst>
                                          <p:attrName>style.visibility</p:attrName>
                                        </p:attrNameLst>
                                      </p:cBhvr>
                                      <p:to>
                                        <p:strVal val="visible"/>
                                      </p:to>
                                    </p:set>
                                    <p:animEffect transition="in" filter="fade">
                                      <p:cBhvr>
                                        <p:cTn id="60" dur="300"/>
                                        <p:tgtEl>
                                          <p:spTgt spid="216"/>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38"/>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38"/>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38"/>
                                        </p:tgtEl>
                                        <p:attrNameLst>
                                          <p:attrName>ppt_y</p:attrName>
                                        </p:attrNameLst>
                                      </p:cBhvr>
                                      <p:tavLst>
                                        <p:tav tm="0">
                                          <p:val>
                                            <p:strVal val="ppt_y"/>
                                          </p:val>
                                        </p:tav>
                                        <p:tav tm="100000">
                                          <p:val>
                                            <p:strVal val="ppt_y"/>
                                          </p:val>
                                        </p:tav>
                                      </p:tavLst>
                                    </p:anim>
                                    <p:anim calcmode="lin" valueType="num">
                                      <p:cBhvr>
                                        <p:cTn id="69" dur="200"/>
                                        <p:tgtEl>
                                          <p:spTgt spid="138"/>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38"/>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38"/>
                                        </p:tgtEl>
                                      </p:cBhvr>
                                    </p:animEffect>
                                    <p:set>
                                      <p:cBhvr>
                                        <p:cTn id="72" dur="1" fill="hold">
                                          <p:stCondLst>
                                            <p:cond delay="199"/>
                                          </p:stCondLst>
                                        </p:cTn>
                                        <p:tgtEl>
                                          <p:spTgt spid="138"/>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6"/>
                                        </p:tgtEl>
                                      </p:cBhvr>
                                    </p:animEffect>
                                    <p:set>
                                      <p:cBhvr>
                                        <p:cTn id="75" dur="1" fill="hold">
                                          <p:stCondLst>
                                            <p:cond delay="299"/>
                                          </p:stCondLst>
                                        </p:cTn>
                                        <p:tgtEl>
                                          <p:spTgt spid="216"/>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15" grpId="0" animBg="1"/>
      <p:bldP spid="215" grpId="1" animBg="1"/>
      <p:bldP spid="216" grpId="0" animBg="1"/>
      <p:bldP spid="216" grpId="1" animBg="1"/>
      <p:bldP spid="153" grpId="0" animBg="1"/>
      <p:bldP spid="153" grpId="1" animBg="1"/>
      <p:bldP spid="153" grpId="2" animBg="1"/>
      <p:bldP spid="137" grpId="0" animBg="1"/>
      <p:bldP spid="137" grpId="1" animBg="1"/>
      <p:bldP spid="137" grpId="2" animBg="1"/>
      <p:bldP spid="138" grpId="0" animBg="1"/>
      <p:bldP spid="138" grpId="1" animBg="1"/>
      <p:bldP spid="138" grpId="2" animBg="1"/>
      <p:bldP spid="3" grpId="0" animBg="1"/>
      <p:bldP spid="3" grpId="1" animBg="1"/>
      <p:bldP spid="4" grpId="0" animBg="1"/>
      <p:bldP spid="4"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Texture Edgeness</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numCol="1">
            <a:normAutofit/>
          </a:bodyPr>
          <a:lstStyle/>
          <a:p>
            <a:r>
              <a:rPr lang="en-US" altLang="zh-TW" sz="3200" dirty="0">
                <a:latin typeface="Times New Roman" panose="02020603050405020304" pitchFamily="18" charset="0"/>
                <a:cs typeface="Times New Roman" panose="02020603050405020304" pitchFamily="18" charset="0"/>
              </a:rPr>
              <a:t>Some researchers conceive of texture not in terms of spatial frequency but in terms of edgeness per unit area.</a:t>
            </a:r>
          </a:p>
        </p:txBody>
      </p:sp>
      <p:sp>
        <p:nvSpPr>
          <p:cNvPr id="2" name="投影片編號版面配置區 1">
            <a:extLst>
              <a:ext uri="{FF2B5EF4-FFF2-40B4-BE49-F238E27FC236}">
                <a16:creationId xmlns:a16="http://schemas.microsoft.com/office/drawing/2014/main" id="{52BDF497-D3E3-479D-A335-F8E843E711BA}"/>
              </a:ext>
            </a:extLst>
          </p:cNvPr>
          <p:cNvSpPr>
            <a:spLocks noGrp="1"/>
          </p:cNvSpPr>
          <p:nvPr>
            <p:ph type="sldNum" sz="quarter" idx="12"/>
          </p:nvPr>
        </p:nvSpPr>
        <p:spPr/>
        <p:txBody>
          <a:bodyPr/>
          <a:lstStyle/>
          <a:p>
            <a:fld id="{59E0E74B-BC82-44BF-A0FE-CEF171C425CC}" type="slidenum">
              <a:rPr lang="zh-TW" altLang="en-US" smtClean="0"/>
              <a:t>76</a:t>
            </a:fld>
            <a:endParaRPr lang="zh-TW" altLang="en-US"/>
          </a:p>
        </p:txBody>
      </p:sp>
    </p:spTree>
    <p:extLst>
      <p:ext uri="{BB962C8B-B14F-4D97-AF65-F5344CB8AC3E}">
        <p14:creationId xmlns:p14="http://schemas.microsoft.com/office/powerpoint/2010/main" val="35817517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Texture Edgeness</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numCol="1">
            <a:normAutofit/>
          </a:bodyPr>
          <a:lstStyle/>
          <a:p>
            <a:r>
              <a:rPr lang="en-US" altLang="zh-TW" sz="3200" dirty="0">
                <a:latin typeface="Times New Roman" panose="02020603050405020304" pitchFamily="18" charset="0"/>
                <a:cs typeface="Times New Roman" panose="02020603050405020304" pitchFamily="18" charset="0"/>
              </a:rPr>
              <a:t>Edge Density and Direction</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Use an edge detector as the first step in texture analysis.</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The number of edge pixels in a fixed-size region tells us how busy that region is.</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The direction of the edges also help characterize the texture.</a:t>
            </a:r>
          </a:p>
        </p:txBody>
      </p:sp>
      <p:sp>
        <p:nvSpPr>
          <p:cNvPr id="2" name="投影片編號版面配置區 1">
            <a:extLst>
              <a:ext uri="{FF2B5EF4-FFF2-40B4-BE49-F238E27FC236}">
                <a16:creationId xmlns:a16="http://schemas.microsoft.com/office/drawing/2014/main" id="{AEAC0DE1-C3E3-485C-8CEB-15166EC16C22}"/>
              </a:ext>
            </a:extLst>
          </p:cNvPr>
          <p:cNvSpPr>
            <a:spLocks noGrp="1"/>
          </p:cNvSpPr>
          <p:nvPr>
            <p:ph type="sldNum" sz="quarter" idx="12"/>
          </p:nvPr>
        </p:nvSpPr>
        <p:spPr/>
        <p:txBody>
          <a:bodyPr/>
          <a:lstStyle/>
          <a:p>
            <a:fld id="{59E0E74B-BC82-44BF-A0FE-CEF171C425CC}" type="slidenum">
              <a:rPr lang="zh-TW" altLang="en-US" smtClean="0"/>
              <a:t>77</a:t>
            </a:fld>
            <a:endParaRPr lang="zh-TW" altLang="en-US"/>
          </a:p>
        </p:txBody>
      </p:sp>
    </p:spTree>
    <p:extLst>
      <p:ext uri="{BB962C8B-B14F-4D97-AF65-F5344CB8AC3E}">
        <p14:creationId xmlns:p14="http://schemas.microsoft.com/office/powerpoint/2010/main" val="41800743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Texture Edgeness</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589212" y="2133600"/>
                <a:ext cx="8915400" cy="4922520"/>
              </a:xfrm>
            </p:spPr>
            <p:txBody>
              <a:bodyPr numCol="1">
                <a:normAutofit fontScale="92500"/>
              </a:bodyPr>
              <a:lstStyle/>
              <a:p>
                <a:r>
                  <a:rPr lang="en-US" altLang="zh-TW" sz="3200" b="1" dirty="0">
                    <a:latin typeface="Times New Roman" panose="02020603050405020304" pitchFamily="18" charset="0"/>
                    <a:cs typeface="Times New Roman" panose="02020603050405020304" pitchFamily="18" charset="0"/>
                  </a:rPr>
                  <a:t>Edge per unit area:</a:t>
                </a:r>
                <a:endParaRPr lang="en-US" altLang="zh-TW" sz="3200" dirty="0">
                  <a:latin typeface="Times New Roman" panose="02020603050405020304" pitchFamily="18" charset="0"/>
                  <a:cs typeface="Times New Roman" panose="02020603050405020304" pitchFamily="18" charset="0"/>
                </a:endParaRPr>
              </a:p>
              <a:p>
                <a:endParaRPr lang="en-US" altLang="zh-TW" sz="800" dirty="0">
                  <a:latin typeface="Times New Roman" panose="02020603050405020304" pitchFamily="18" charset="0"/>
                  <a:cs typeface="Times New Roman" panose="02020603050405020304" pitchFamily="18" charset="0"/>
                </a:endParaRPr>
              </a:p>
              <a:p>
                <a:pPr marL="457200" lvl="1" indent="0">
                  <a:buNone/>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𝐹</m:t>
                          </m:r>
                        </m:e>
                        <m:sub>
                          <m:r>
                            <a:rPr lang="en-US" altLang="zh-TW" b="0" i="1" smtClean="0">
                              <a:latin typeface="Cambria Math" panose="02040503050406030204" pitchFamily="18" charset="0"/>
                            </a:rPr>
                            <m:t>𝑒𝑑𝑔𝑒𝑛𝑒𝑠𝑠</m:t>
                          </m:r>
                        </m:sub>
                      </m:sSub>
                      <m:r>
                        <a:rPr lang="en-US" altLang="zh-TW" b="0" i="1" smtClean="0">
                          <a:latin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d>
                            <m:dPr>
                              <m:begChr m:val="|"/>
                              <m:endChr m:val="|"/>
                              <m:ctrlPr>
                                <a:rPr lang="en-US" altLang="zh-TW" b="0" i="1" smtClean="0">
                                  <a:latin typeface="Cambria Math" panose="02040503050406030204" pitchFamily="18" charset="0"/>
                                  <a:ea typeface="Cambria Math" panose="02040503050406030204" pitchFamily="18" charset="0"/>
                                </a:rPr>
                              </m:ctrlPr>
                            </m:dPr>
                            <m:e>
                              <m:d>
                                <m:dPr>
                                  <m:begChr m:val="{"/>
                                  <m:endChr m:val="}"/>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𝑝</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𝑔𝑟𝑎𝑑𝑖𝑒𝑛𝑡</m:t>
                                  </m:r>
                                  <m:r>
                                    <a:rPr lang="en-US" altLang="zh-TW" b="0" i="1" smtClean="0">
                                      <a:latin typeface="Cambria Math" panose="02040503050406030204" pitchFamily="18" charset="0"/>
                                    </a:rPr>
                                    <m:t>_</m:t>
                                  </m:r>
                                  <m:r>
                                    <a:rPr lang="en-US" altLang="zh-TW" i="1">
                                      <a:latin typeface="Cambria Math" panose="02040503050406030204" pitchFamily="18" charset="0"/>
                                    </a:rPr>
                                    <m:t>𝑚𝑎𝑔𝑛𝑖𝑡𝑢𝑑𝑒</m:t>
                                  </m:r>
                                  <m:d>
                                    <m:dPr>
                                      <m:ctrlPr>
                                        <a:rPr lang="en-US" altLang="zh-TW" i="1">
                                          <a:latin typeface="Cambria Math" panose="02040503050406030204" pitchFamily="18" charset="0"/>
                                        </a:rPr>
                                      </m:ctrlPr>
                                    </m:dPr>
                                    <m:e>
                                      <m:r>
                                        <a:rPr lang="en-US" altLang="zh-TW" i="1">
                                          <a:latin typeface="Cambria Math" panose="02040503050406030204" pitchFamily="18" charset="0"/>
                                        </a:rPr>
                                        <m:t>𝑝</m:t>
                                      </m:r>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𝑡h𝑟𝑒𝑠h𝑜𝑙𝑑</m:t>
                                  </m:r>
                                </m:e>
                              </m:d>
                            </m:e>
                          </m:d>
                        </m:num>
                        <m:den>
                          <m:r>
                            <a:rPr lang="en-US" altLang="zh-TW" b="0" i="1" smtClean="0">
                              <a:latin typeface="Cambria Math" panose="02040503050406030204" pitchFamily="18" charset="0"/>
                              <a:ea typeface="Cambria Math" panose="02040503050406030204" pitchFamily="18" charset="0"/>
                            </a:rPr>
                            <m:t>𝑁</m:t>
                          </m:r>
                        </m:den>
                      </m:f>
                    </m:oMath>
                  </m:oMathPara>
                </a14:m>
                <a:endParaRPr lang="en-US" altLang="zh-TW" dirty="0">
                  <a:latin typeface="Times New Roman" panose="02020603050405020304" pitchFamily="18" charset="0"/>
                  <a:cs typeface="Times New Roman" panose="02020603050405020304" pitchFamily="18" charset="0"/>
                </a:endParaRPr>
              </a:p>
              <a:p>
                <a:pPr marL="457200" lvl="1" indent="0">
                  <a:buNone/>
                </a:pPr>
                <a:r>
                  <a:rPr lang="en-US" altLang="zh-TW" dirty="0">
                    <a:latin typeface="Times New Roman" panose="02020603050405020304" pitchFamily="18" charset="0"/>
                    <a:cs typeface="Times New Roman" panose="02020603050405020304" pitchFamily="18" charset="0"/>
                  </a:rPr>
                  <a:t>Where </a:t>
                </a:r>
                <a14:m>
                  <m:oMath xmlns:m="http://schemas.openxmlformats.org/officeDocument/2006/math">
                    <m:r>
                      <a:rPr lang="en-US" altLang="zh-TW" i="1" dirty="0" smtClean="0">
                        <a:latin typeface="Cambria Math" panose="02040503050406030204" pitchFamily="18" charset="0"/>
                      </a:rPr>
                      <m:t>𝑁</m:t>
                    </m:r>
                  </m:oMath>
                </a14:m>
                <a:r>
                  <a:rPr lang="en-US" altLang="zh-TW" dirty="0">
                    <a:latin typeface="Times New Roman" panose="02020603050405020304" pitchFamily="18" charset="0"/>
                    <a:cs typeface="Times New Roman" panose="02020603050405020304" pitchFamily="18" charset="0"/>
                  </a:rPr>
                  <a:t> is the size of the image region being analyzed</a:t>
                </a:r>
                <a:endParaRPr lang="en-US" altLang="zh-TW" sz="800" dirty="0">
                  <a:latin typeface="Times New Roman" panose="02020603050405020304" pitchFamily="18" charset="0"/>
                  <a:cs typeface="Times New Roman" panose="02020603050405020304" pitchFamily="18" charset="0"/>
                </a:endParaRPr>
              </a:p>
              <a:p>
                <a:r>
                  <a:rPr lang="en-US" altLang="zh-TW" sz="3200" b="1" dirty="0">
                    <a:latin typeface="Times New Roman" panose="02020603050405020304" pitchFamily="18" charset="0"/>
                    <a:cs typeface="Times New Roman" panose="02020603050405020304" pitchFamily="18" charset="0"/>
                  </a:rPr>
                  <a:t>Histogram of edge magnitude and direction for a region </a:t>
                </a:r>
                <a:r>
                  <a:rPr lang="en-US" altLang="zh-TW" sz="3200" b="1" i="1" dirty="0">
                    <a:latin typeface="Times New Roman" panose="02020603050405020304" pitchFamily="18" charset="0"/>
                    <a:cs typeface="Times New Roman" panose="02020603050405020304" pitchFamily="18" charset="0"/>
                  </a:rPr>
                  <a:t>R</a:t>
                </a:r>
                <a:r>
                  <a:rPr lang="en-US" altLang="zh-TW" sz="3200" b="1" dirty="0">
                    <a:latin typeface="Times New Roman" panose="02020603050405020304" pitchFamily="18" charset="0"/>
                    <a:cs typeface="Times New Roman" panose="02020603050405020304" pitchFamily="18" charset="0"/>
                  </a:rPr>
                  <a:t>:</a:t>
                </a:r>
                <a:endParaRPr lang="en-US" altLang="zh-TW" sz="800" dirty="0">
                  <a:solidFill>
                    <a:srgbClr val="FF0000"/>
                  </a:solidFill>
                  <a:latin typeface="Times New Roman" panose="02020603050405020304" pitchFamily="18" charset="0"/>
                  <a:cs typeface="Times New Roman" panose="02020603050405020304" pitchFamily="18" charset="0"/>
                </a:endParaRPr>
              </a:p>
              <a:p>
                <a:pPr marL="457200" lvl="1" indent="0">
                  <a:buNone/>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𝐹</m:t>
                          </m:r>
                        </m:e>
                        <m:sub>
                          <m:r>
                            <a:rPr lang="en-US" altLang="zh-TW" b="0" i="1" smtClean="0">
                              <a:latin typeface="Cambria Math" panose="02040503050406030204" pitchFamily="18" charset="0"/>
                            </a:rPr>
                            <m:t>𝑚𝑎𝑔𝑑𝑖𝑟</m:t>
                          </m:r>
                        </m:sub>
                      </m:sSub>
                      <m:r>
                        <a:rPr lang="en-US" altLang="zh-TW" b="0" i="1" smtClean="0">
                          <a:latin typeface="Cambria Math" panose="02040503050406030204" pitchFamily="18" charset="0"/>
                        </a:rPr>
                        <m:t>=</m:t>
                      </m:r>
                      <m:d>
                        <m:dPr>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𝑚𝑎𝑔𝑛𝑖𝑡𝑢𝑑𝑒</m:t>
                              </m:r>
                            </m:sub>
                          </m:sSub>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𝑅</m:t>
                              </m:r>
                            </m:e>
                          </m:d>
                          <m:r>
                            <a:rPr lang="en-US" altLang="zh-TW" b="0" i="1" smtClean="0">
                              <a:latin typeface="Cambria Math" panose="02040503050406030204" pitchFamily="18" charset="0"/>
                            </a:rPr>
                            <m:t>, </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𝑑𝑖𝑟𝑒𝑐𝑡𝑖𝑜𝑛</m:t>
                              </m:r>
                            </m:sub>
                          </m:sSub>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𝑅</m:t>
                              </m:r>
                            </m:e>
                          </m:d>
                        </m:e>
                      </m:d>
                    </m:oMath>
                  </m:oMathPara>
                </a14:m>
                <a:endParaRPr lang="en-US" altLang="zh-TW" dirty="0">
                  <a:latin typeface="Times New Roman" panose="02020603050405020304" pitchFamily="18" charset="0"/>
                  <a:cs typeface="Times New Roman" panose="02020603050405020304" pitchFamily="18" charset="0"/>
                </a:endParaRPr>
              </a:p>
              <a:p>
                <a:pPr marL="457200" lvl="1" indent="0">
                  <a:buNone/>
                </a:pPr>
                <a:r>
                  <a:rPr lang="en-US" altLang="zh-TW" dirty="0">
                    <a:latin typeface="Times New Roman" panose="02020603050405020304" pitchFamily="18" charset="0"/>
                    <a:cs typeface="Times New Roman" panose="02020603050405020304" pitchFamily="18" charset="0"/>
                  </a:rPr>
                  <a:t>Where these are the normalized histograms of gradient magnitudes and gradient directions, respectively.</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589212" y="2133600"/>
                <a:ext cx="8915400" cy="4922520"/>
              </a:xfrm>
              <a:blipFill>
                <a:blip r:embed="rId3"/>
                <a:stretch>
                  <a:fillRect l="-1436" t="-1609"/>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DFB01979-1C75-4093-BA22-C993B164FA77}"/>
              </a:ext>
            </a:extLst>
          </p:cNvPr>
          <p:cNvSpPr>
            <a:spLocks noGrp="1"/>
          </p:cNvSpPr>
          <p:nvPr>
            <p:ph type="sldNum" sz="quarter" idx="12"/>
          </p:nvPr>
        </p:nvSpPr>
        <p:spPr/>
        <p:txBody>
          <a:bodyPr/>
          <a:lstStyle/>
          <a:p>
            <a:fld id="{59E0E74B-BC82-44BF-A0FE-CEF171C425CC}" type="slidenum">
              <a:rPr lang="zh-TW" altLang="en-US" smtClean="0"/>
              <a:t>78</a:t>
            </a:fld>
            <a:endParaRPr lang="zh-TW" altLang="en-US"/>
          </a:p>
        </p:txBody>
      </p:sp>
    </p:spTree>
    <p:extLst>
      <p:ext uri="{BB962C8B-B14F-4D97-AF65-F5344CB8AC3E}">
        <p14:creationId xmlns:p14="http://schemas.microsoft.com/office/powerpoint/2010/main" val="13139426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t>Texture Edgeness</a:t>
            </a:r>
            <a:endParaRPr lang="zh-TW" altLang="en-US" dirty="0"/>
          </a:p>
        </p:txBody>
      </p:sp>
      <p:grpSp>
        <p:nvGrpSpPr>
          <p:cNvPr id="25" name="群組 24">
            <a:extLst>
              <a:ext uri="{FF2B5EF4-FFF2-40B4-BE49-F238E27FC236}">
                <a16:creationId xmlns:a16="http://schemas.microsoft.com/office/drawing/2014/main" id="{9C57F7A5-18F3-4882-B8D8-4F857A27DEAC}"/>
              </a:ext>
            </a:extLst>
          </p:cNvPr>
          <p:cNvGrpSpPr/>
          <p:nvPr/>
        </p:nvGrpSpPr>
        <p:grpSpPr>
          <a:xfrm>
            <a:off x="3277302" y="2061713"/>
            <a:ext cx="2259105" cy="2909030"/>
            <a:chOff x="678657" y="2061713"/>
            <a:chExt cx="2259105" cy="2909030"/>
          </a:xfrm>
        </p:grpSpPr>
        <p:pic>
          <p:nvPicPr>
            <p:cNvPr id="26" name="內容版面配置區 7">
              <a:extLst>
                <a:ext uri="{FF2B5EF4-FFF2-40B4-BE49-F238E27FC236}">
                  <a16:creationId xmlns:a16="http://schemas.microsoft.com/office/drawing/2014/main" id="{A0CA1DD9-2BB5-4D25-A785-9F55BC66A321}"/>
                </a:ext>
              </a:extLst>
            </p:cNvPr>
            <p:cNvPicPr>
              <a:picLocks noChangeAspect="1"/>
            </p:cNvPicPr>
            <p:nvPr/>
          </p:nvPicPr>
          <p:blipFill rotWithShape="1">
            <a:blip r:embed="rId3"/>
            <a:srcRect l="1293" t="21975" r="70063" b="18872"/>
            <a:stretch/>
          </p:blipFill>
          <p:spPr>
            <a:xfrm>
              <a:off x="678657" y="2523379"/>
              <a:ext cx="2259105" cy="2447364"/>
            </a:xfrm>
            <a:prstGeom prst="rect">
              <a:avLst/>
            </a:prstGeom>
          </p:spPr>
        </p:pic>
        <p:sp>
          <p:nvSpPr>
            <p:cNvPr id="27" name="文字方塊 26">
              <a:extLst>
                <a:ext uri="{FF2B5EF4-FFF2-40B4-BE49-F238E27FC236}">
                  <a16:creationId xmlns:a16="http://schemas.microsoft.com/office/drawing/2014/main" id="{1E0A479D-B07C-4D42-8A06-E8D4E32DE45D}"/>
                </a:ext>
              </a:extLst>
            </p:cNvPr>
            <p:cNvSpPr txBox="1"/>
            <p:nvPr/>
          </p:nvSpPr>
          <p:spPr>
            <a:xfrm>
              <a:off x="810660" y="2061713"/>
              <a:ext cx="2053767" cy="461665"/>
            </a:xfrm>
            <a:prstGeom prst="rect">
              <a:avLst/>
            </a:prstGeom>
            <a:noFill/>
          </p:spPr>
          <p:txBody>
            <a:bodyPr wrap="none" rtlCol="0">
              <a:spAutoFit/>
            </a:bodyPr>
            <a:lstStyle/>
            <a:p>
              <a:r>
                <a:rPr lang="en-US" altLang="zh-TW" sz="2400" dirty="0">
                  <a:latin typeface="Times New Roman" panose="02020603050405020304" pitchFamily="18" charset="0"/>
                  <a:cs typeface="Times New Roman" panose="02020603050405020304" pitchFamily="18" charset="0"/>
                </a:rPr>
                <a:t>Original Image</a:t>
              </a:r>
              <a:endParaRPr lang="zh-TW" altLang="en-US" sz="2400" dirty="0">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8" name="文字方塊 27">
                <a:extLst>
                  <a:ext uri="{FF2B5EF4-FFF2-40B4-BE49-F238E27FC236}">
                    <a16:creationId xmlns:a16="http://schemas.microsoft.com/office/drawing/2014/main" id="{AE7B34C4-AB31-4406-8707-E79C33F53FD4}"/>
                  </a:ext>
                </a:extLst>
              </p:cNvPr>
              <p:cNvSpPr txBox="1"/>
              <p:nvPr/>
            </p:nvSpPr>
            <p:spPr>
              <a:xfrm>
                <a:off x="6321948" y="5092995"/>
                <a:ext cx="3208418" cy="861070"/>
              </a:xfrm>
              <a:prstGeom prst="rect">
                <a:avLst/>
              </a:prstGeom>
              <a:noFill/>
            </p:spPr>
            <p:txBody>
              <a:bodyPr wrap="square" rtlCol="0">
                <a:spAutoFit/>
              </a:bodyPr>
              <a:lstStyle/>
              <a:p>
                <a:pPr algn="ctr"/>
                <a:r>
                  <a:rPr lang="en-US" altLang="zh-TW" sz="2400" dirty="0">
                    <a:latin typeface="Times New Roman" panose="02020603050405020304" pitchFamily="18" charset="0"/>
                    <a:cs typeface="Times New Roman" panose="02020603050405020304" pitchFamily="18" charset="0"/>
                  </a:rPr>
                  <a:t>Different </a:t>
                </a: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𝐹</m:t>
                        </m:r>
                      </m:e>
                      <m:sub>
                        <m:r>
                          <a:rPr lang="en-US" altLang="zh-TW" sz="2400" i="1">
                            <a:latin typeface="Cambria Math" panose="02040503050406030204" pitchFamily="18" charset="0"/>
                          </a:rPr>
                          <m:t>𝑒𝑑𝑔𝑒𝑛𝑒𝑠𝑠</m:t>
                        </m:r>
                      </m:sub>
                    </m:sSub>
                  </m:oMath>
                </a14:m>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for different region</a:t>
                </a:r>
                <a:endParaRPr lang="zh-TW" altLang="en-US" sz="2400" dirty="0">
                  <a:latin typeface="Times New Roman" panose="02020603050405020304" pitchFamily="18" charset="0"/>
                  <a:cs typeface="Times New Roman" panose="02020603050405020304" pitchFamily="18" charset="0"/>
                </a:endParaRPr>
              </a:p>
            </p:txBody>
          </p:sp>
        </mc:Choice>
        <mc:Fallback xmlns="">
          <p:sp>
            <p:nvSpPr>
              <p:cNvPr id="28" name="文字方塊 27">
                <a:extLst>
                  <a:ext uri="{FF2B5EF4-FFF2-40B4-BE49-F238E27FC236}">
                    <a16:creationId xmlns:a16="http://schemas.microsoft.com/office/drawing/2014/main" id="{AE7B34C4-AB31-4406-8707-E79C33F53FD4}"/>
                  </a:ext>
                </a:extLst>
              </p:cNvPr>
              <p:cNvSpPr txBox="1">
                <a:spLocks noRot="1" noChangeAspect="1" noMove="1" noResize="1" noEditPoints="1" noAdjustHandles="1" noChangeArrowheads="1" noChangeShapeType="1" noTextEdit="1"/>
              </p:cNvSpPr>
              <p:nvPr/>
            </p:nvSpPr>
            <p:spPr>
              <a:xfrm>
                <a:off x="6321948" y="5092995"/>
                <a:ext cx="3208418" cy="861070"/>
              </a:xfrm>
              <a:prstGeom prst="rect">
                <a:avLst/>
              </a:prstGeom>
              <a:blipFill>
                <a:blip r:embed="rId4"/>
                <a:stretch>
                  <a:fillRect t="-5634" r="-1901" b="-14789"/>
                </a:stretch>
              </a:blipFill>
            </p:spPr>
            <p:txBody>
              <a:bodyPr/>
              <a:lstStyle/>
              <a:p>
                <a:r>
                  <a:rPr lang="zh-TW" altLang="en-US">
                    <a:noFill/>
                  </a:rPr>
                  <a:t> </a:t>
                </a:r>
              </a:p>
            </p:txBody>
          </p:sp>
        </mc:Fallback>
      </mc:AlternateContent>
      <p:grpSp>
        <p:nvGrpSpPr>
          <p:cNvPr id="29" name="群組 28">
            <a:extLst>
              <a:ext uri="{FF2B5EF4-FFF2-40B4-BE49-F238E27FC236}">
                <a16:creationId xmlns:a16="http://schemas.microsoft.com/office/drawing/2014/main" id="{E0E76EC3-348C-4A5C-A824-A003D36D79F4}"/>
              </a:ext>
            </a:extLst>
          </p:cNvPr>
          <p:cNvGrpSpPr/>
          <p:nvPr/>
        </p:nvGrpSpPr>
        <p:grpSpPr>
          <a:xfrm>
            <a:off x="6681280" y="1689552"/>
            <a:ext cx="2071991" cy="3246607"/>
            <a:chOff x="6324599" y="1689551"/>
            <a:chExt cx="2071991" cy="3246607"/>
          </a:xfrm>
        </p:grpSpPr>
        <p:sp>
          <p:nvSpPr>
            <p:cNvPr id="30" name="文字方塊 29">
              <a:extLst>
                <a:ext uri="{FF2B5EF4-FFF2-40B4-BE49-F238E27FC236}">
                  <a16:creationId xmlns:a16="http://schemas.microsoft.com/office/drawing/2014/main" id="{EBA8DE49-B49F-4B7E-B6B1-DFB798BCCC39}"/>
                </a:ext>
              </a:extLst>
            </p:cNvPr>
            <p:cNvSpPr txBox="1"/>
            <p:nvPr/>
          </p:nvSpPr>
          <p:spPr>
            <a:xfrm>
              <a:off x="6487074" y="1689551"/>
              <a:ext cx="1745898" cy="830997"/>
            </a:xfrm>
            <a:prstGeom prst="rect">
              <a:avLst/>
            </a:prstGeom>
            <a:noFill/>
          </p:spPr>
          <p:txBody>
            <a:bodyPr wrap="square" rtlCol="0">
              <a:spAutoFit/>
            </a:bodyPr>
            <a:lstStyle/>
            <a:p>
              <a:pPr algn="ctr"/>
              <a:r>
                <a:rPr lang="en-US" altLang="zh-TW" sz="2400" dirty="0">
                  <a:latin typeface="Times New Roman" panose="02020603050405020304" pitchFamily="18" charset="0"/>
                  <a:cs typeface="Times New Roman" panose="02020603050405020304" pitchFamily="18" charset="0"/>
                </a:rPr>
                <a:t>Threshold Edge Image</a:t>
              </a:r>
              <a:endParaRPr lang="zh-TW" altLang="en-US" sz="2400" dirty="0">
                <a:latin typeface="Times New Roman" panose="02020603050405020304" pitchFamily="18" charset="0"/>
                <a:cs typeface="Times New Roman" panose="02020603050405020304" pitchFamily="18" charset="0"/>
              </a:endParaRPr>
            </a:p>
          </p:txBody>
        </p:sp>
        <p:pic>
          <p:nvPicPr>
            <p:cNvPr id="31" name="內容版面配置區 7">
              <a:extLst>
                <a:ext uri="{FF2B5EF4-FFF2-40B4-BE49-F238E27FC236}">
                  <a16:creationId xmlns:a16="http://schemas.microsoft.com/office/drawing/2014/main" id="{0B515BA9-5CA0-47A4-BBD6-AADAA619D78B}"/>
                </a:ext>
              </a:extLst>
            </p:cNvPr>
            <p:cNvPicPr>
              <a:picLocks noChangeAspect="1"/>
            </p:cNvPicPr>
            <p:nvPr/>
          </p:nvPicPr>
          <p:blipFill rotWithShape="1">
            <a:blip r:embed="rId3"/>
            <a:srcRect l="72676" t="22998" r="1051" b="19519"/>
            <a:stretch/>
          </p:blipFill>
          <p:spPr>
            <a:xfrm>
              <a:off x="6324599" y="2557960"/>
              <a:ext cx="2071991" cy="2378198"/>
            </a:xfrm>
            <a:prstGeom prst="rect">
              <a:avLst/>
            </a:prstGeom>
          </p:spPr>
        </p:pic>
      </p:grpSp>
      <p:sp>
        <p:nvSpPr>
          <p:cNvPr id="2" name="投影片編號版面配置區 1">
            <a:extLst>
              <a:ext uri="{FF2B5EF4-FFF2-40B4-BE49-F238E27FC236}">
                <a16:creationId xmlns:a16="http://schemas.microsoft.com/office/drawing/2014/main" id="{6B46F436-6E33-4A9D-8E90-2597FCDA62AD}"/>
              </a:ext>
            </a:extLst>
          </p:cNvPr>
          <p:cNvSpPr>
            <a:spLocks noGrp="1"/>
          </p:cNvSpPr>
          <p:nvPr>
            <p:ph type="sldNum" sz="quarter" idx="12"/>
          </p:nvPr>
        </p:nvSpPr>
        <p:spPr/>
        <p:txBody>
          <a:bodyPr/>
          <a:lstStyle/>
          <a:p>
            <a:fld id="{59E0E74B-BC82-44BF-A0FE-CEF171C425CC}" type="slidenum">
              <a:rPr lang="zh-TW" altLang="en-US" smtClean="0"/>
              <a:t>79</a:t>
            </a:fld>
            <a:endParaRPr lang="zh-TW" altLang="en-US"/>
          </a:p>
        </p:txBody>
      </p:sp>
    </p:spTree>
    <p:extLst>
      <p:ext uri="{BB962C8B-B14F-4D97-AF65-F5344CB8AC3E}">
        <p14:creationId xmlns:p14="http://schemas.microsoft.com/office/powerpoint/2010/main" val="3169851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6F27B6-2118-41C0-92E9-85601AD958BA}"/>
              </a:ext>
            </a:extLst>
          </p:cNvPr>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“Texel” and “Texture Primitive”</a:t>
            </a:r>
            <a:endParaRPr lang="zh-TW" altLang="en-US" dirty="0">
              <a:latin typeface="Times New Roman" panose="02020603050405020304" pitchFamily="18" charset="0"/>
              <a:cs typeface="Times New Roman" panose="02020603050405020304" pitchFamily="18" charset="0"/>
            </a:endParaRPr>
          </a:p>
        </p:txBody>
      </p:sp>
      <p:sp>
        <p:nvSpPr>
          <p:cNvPr id="3" name="文字版面配置區 2">
            <a:extLst>
              <a:ext uri="{FF2B5EF4-FFF2-40B4-BE49-F238E27FC236}">
                <a16:creationId xmlns:a16="http://schemas.microsoft.com/office/drawing/2014/main" id="{598F29F3-3CBC-4EDE-BCD5-EB55BE6D347B}"/>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68D0D6AD-C600-4578-93AE-9E8BC64CCFE0}"/>
              </a:ext>
            </a:extLst>
          </p:cNvPr>
          <p:cNvSpPr>
            <a:spLocks noGrp="1"/>
          </p:cNvSpPr>
          <p:nvPr>
            <p:ph type="sldNum" sz="quarter" idx="12"/>
          </p:nvPr>
        </p:nvSpPr>
        <p:spPr/>
        <p:txBody>
          <a:bodyPr/>
          <a:lstStyle/>
          <a:p>
            <a:fld id="{59E0E74B-BC82-44BF-A0FE-CEF171C425CC}" type="slidenum">
              <a:rPr lang="zh-TW" altLang="en-US" smtClean="0"/>
              <a:t>8</a:t>
            </a:fld>
            <a:endParaRPr lang="zh-TW" altLang="en-US"/>
          </a:p>
        </p:txBody>
      </p:sp>
    </p:spTree>
    <p:extLst>
      <p:ext uri="{BB962C8B-B14F-4D97-AF65-F5344CB8AC3E}">
        <p14:creationId xmlns:p14="http://schemas.microsoft.com/office/powerpoint/2010/main" val="611647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Fun Time</a:t>
            </a:r>
            <a:endParaRPr lang="zh-TW" altLang="en-US" dirty="0">
              <a:latin typeface="Times New Roman" panose="02020603050405020304" pitchFamily="18" charset="0"/>
              <a:cs typeface="Times New Roman" panose="02020603050405020304" pitchFamily="18" charset="0"/>
            </a:endParaRPr>
          </a:p>
        </p:txBody>
      </p:sp>
      <p:sp>
        <p:nvSpPr>
          <p:cNvPr id="3" name="文字版面配置區 2">
            <a:extLst>
              <a:ext uri="{FF2B5EF4-FFF2-40B4-BE49-F238E27FC236}">
                <a16:creationId xmlns:a16="http://schemas.microsoft.com/office/drawing/2014/main" id="{724A1967-036D-4F9F-B014-AEB41089FC17}"/>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5EB9E534-4FDD-4CFC-9E19-7F593B9247DA}"/>
              </a:ext>
            </a:extLst>
          </p:cNvPr>
          <p:cNvSpPr>
            <a:spLocks noGrp="1"/>
          </p:cNvSpPr>
          <p:nvPr>
            <p:ph type="sldNum" sz="quarter" idx="12"/>
          </p:nvPr>
        </p:nvSpPr>
        <p:spPr/>
        <p:txBody>
          <a:bodyPr/>
          <a:lstStyle/>
          <a:p>
            <a:fld id="{59E0E74B-BC82-44BF-A0FE-CEF171C425CC}" type="slidenum">
              <a:rPr lang="zh-TW" altLang="en-US" smtClean="0"/>
              <a:t>80</a:t>
            </a:fld>
            <a:endParaRPr lang="zh-TW" altLang="en-US"/>
          </a:p>
        </p:txBody>
      </p:sp>
    </p:spTree>
    <p:extLst>
      <p:ext uri="{BB962C8B-B14F-4D97-AF65-F5344CB8AC3E}">
        <p14:creationId xmlns:p14="http://schemas.microsoft.com/office/powerpoint/2010/main" val="17297071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圓角矩形 127">
            <a:extLst>
              <a:ext uri="{FF2B5EF4-FFF2-40B4-BE49-F238E27FC236}">
                <a16:creationId xmlns:a16="http://schemas.microsoft.com/office/drawing/2014/main" id="{C86A0235-863E-A654-5D71-408FC7518A85}"/>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6" name="橢圓 215"/>
          <p:cNvSpPr/>
          <p:nvPr/>
        </p:nvSpPr>
        <p:spPr>
          <a:xfrm>
            <a:off x="4844740" y="2601021"/>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7" name="橢圓 216"/>
          <p:cNvSpPr/>
          <p:nvPr/>
        </p:nvSpPr>
        <p:spPr>
          <a:xfrm>
            <a:off x="5292430" y="2597629"/>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4803438"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8" name="圓角矩形圖說文字 137"/>
          <p:cNvSpPr/>
          <p:nvPr/>
        </p:nvSpPr>
        <p:spPr>
          <a:xfrm>
            <a:off x="4566963" y="2037396"/>
            <a:ext cx="1914827"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Textural Edgeness</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39" name="圓角矩形圖說文字 138"/>
          <p:cNvSpPr/>
          <p:nvPr/>
        </p:nvSpPr>
        <p:spPr>
          <a:xfrm>
            <a:off x="5031994" y="2033707"/>
            <a:ext cx="1861691"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Vector Dispersion</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7" name="圓角矩形 129">
            <a:extLst>
              <a:ext uri="{FF2B5EF4-FFF2-40B4-BE49-F238E27FC236}">
                <a16:creationId xmlns:a16="http://schemas.microsoft.com/office/drawing/2014/main" id="{591A0221-5DE5-78F7-35F3-3ECF3CA02B33}"/>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8" name="圓角矩形 128">
            <a:extLst>
              <a:ext uri="{FF2B5EF4-FFF2-40B4-BE49-F238E27FC236}">
                <a16:creationId xmlns:a16="http://schemas.microsoft.com/office/drawing/2014/main" id="{C64697CB-2610-0504-BE1A-4CF268C47810}"/>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
        <p:nvSpPr>
          <p:cNvPr id="2" name="投影片編號版面配置區 1">
            <a:extLst>
              <a:ext uri="{FF2B5EF4-FFF2-40B4-BE49-F238E27FC236}">
                <a16:creationId xmlns:a16="http://schemas.microsoft.com/office/drawing/2014/main" id="{8C4C0CEC-E791-4195-91C2-FFD40151558D}"/>
              </a:ext>
            </a:extLst>
          </p:cNvPr>
          <p:cNvSpPr>
            <a:spLocks noGrp="1"/>
          </p:cNvSpPr>
          <p:nvPr>
            <p:ph type="sldNum" sz="quarter" idx="12"/>
          </p:nvPr>
        </p:nvSpPr>
        <p:spPr/>
        <p:txBody>
          <a:bodyPr/>
          <a:lstStyle/>
          <a:p>
            <a:fld id="{59E0E74B-BC82-44BF-A0FE-CEF171C425CC}" type="slidenum">
              <a:rPr lang="zh-TW" altLang="en-US" smtClean="0"/>
              <a:t>81</a:t>
            </a:fld>
            <a:endParaRPr lang="zh-TW" altLang="en-US"/>
          </a:p>
        </p:txBody>
      </p:sp>
    </p:spTree>
    <p:extLst>
      <p:ext uri="{BB962C8B-B14F-4D97-AF65-F5344CB8AC3E}">
        <p14:creationId xmlns:p14="http://schemas.microsoft.com/office/powerpoint/2010/main" val="406246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37" presetClass="entr" presetSubtype="0" fill="hold" grpId="1"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anim calcmode="lin" valueType="num">
                                      <p:cBhvr>
                                        <p:cTn id="20" dur="1000" fill="hold"/>
                                        <p:tgtEl>
                                          <p:spTgt spid="153"/>
                                        </p:tgtEl>
                                        <p:attrNameLst>
                                          <p:attrName>ppt_x</p:attrName>
                                        </p:attrNameLst>
                                      </p:cBhvr>
                                      <p:tavLst>
                                        <p:tav tm="0">
                                          <p:val>
                                            <p:strVal val="#ppt_x"/>
                                          </p:val>
                                        </p:tav>
                                        <p:tav tm="100000">
                                          <p:val>
                                            <p:strVal val="#ppt_x"/>
                                          </p:val>
                                        </p:tav>
                                      </p:tavLst>
                                    </p:anim>
                                    <p:anim calcmode="lin" valueType="num">
                                      <p:cBhvr>
                                        <p:cTn id="21" dur="900" decel="100000" fill="hold"/>
                                        <p:tgtEl>
                                          <p:spTgt spid="15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23" presetID="41" presetClass="entr" presetSubtype="0" fill="hold" grpId="0" nodeType="withEffect">
                                  <p:stCondLst>
                                    <p:cond delay="0"/>
                                  </p:stCondLst>
                                  <p:childTnLst>
                                    <p:set>
                                      <p:cBhvr>
                                        <p:cTn id="24" dur="1" fill="hold">
                                          <p:stCondLst>
                                            <p:cond delay="0"/>
                                          </p:stCondLst>
                                        </p:cTn>
                                        <p:tgtEl>
                                          <p:spTgt spid="138"/>
                                        </p:tgtEl>
                                        <p:attrNameLst>
                                          <p:attrName>style.visibility</p:attrName>
                                        </p:attrNameLst>
                                      </p:cBhvr>
                                      <p:to>
                                        <p:strVal val="visible"/>
                                      </p:to>
                                    </p:set>
                                    <p:anim calcmode="lin" valueType="num">
                                      <p:cBhvr>
                                        <p:cTn id="25" dur="300" fill="hold"/>
                                        <p:tgtEl>
                                          <p:spTgt spid="138"/>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38"/>
                                        </p:tgtEl>
                                        <p:attrNameLst>
                                          <p:attrName>ppt_y</p:attrName>
                                        </p:attrNameLst>
                                      </p:cBhvr>
                                      <p:tavLst>
                                        <p:tav tm="0">
                                          <p:val>
                                            <p:strVal val="#ppt_y"/>
                                          </p:val>
                                        </p:tav>
                                        <p:tav tm="100000">
                                          <p:val>
                                            <p:strVal val="#ppt_y"/>
                                          </p:val>
                                        </p:tav>
                                      </p:tavLst>
                                    </p:anim>
                                    <p:anim calcmode="lin" valueType="num">
                                      <p:cBhvr>
                                        <p:cTn id="27" dur="300" fill="hold"/>
                                        <p:tgtEl>
                                          <p:spTgt spid="138"/>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38"/>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3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6"/>
                                        </p:tgtEl>
                                        <p:attrNameLst>
                                          <p:attrName>style.visibility</p:attrName>
                                        </p:attrNameLst>
                                      </p:cBhvr>
                                      <p:to>
                                        <p:strVal val="visible"/>
                                      </p:to>
                                    </p:set>
                                    <p:animEffect transition="in" filter="fade">
                                      <p:cBhvr>
                                        <p:cTn id="32" dur="300"/>
                                        <p:tgtEl>
                                          <p:spTgt spid="216"/>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38"/>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38"/>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38"/>
                                        </p:tgtEl>
                                        <p:attrNameLst>
                                          <p:attrName>ppt_y</p:attrName>
                                        </p:attrNameLst>
                                      </p:cBhvr>
                                      <p:tavLst>
                                        <p:tav tm="0">
                                          <p:val>
                                            <p:strVal val="ppt_y"/>
                                          </p:val>
                                        </p:tav>
                                        <p:tav tm="100000">
                                          <p:val>
                                            <p:strVal val="ppt_y"/>
                                          </p:val>
                                        </p:tav>
                                      </p:tavLst>
                                    </p:anim>
                                    <p:anim calcmode="lin" valueType="num">
                                      <p:cBhvr>
                                        <p:cTn id="41" dur="200"/>
                                        <p:tgtEl>
                                          <p:spTgt spid="138"/>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38"/>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38"/>
                                        </p:tgtEl>
                                      </p:cBhvr>
                                    </p:animEffect>
                                    <p:set>
                                      <p:cBhvr>
                                        <p:cTn id="44" dur="1" fill="hold">
                                          <p:stCondLst>
                                            <p:cond delay="199"/>
                                          </p:stCondLst>
                                        </p:cTn>
                                        <p:tgtEl>
                                          <p:spTgt spid="13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6"/>
                                        </p:tgtEl>
                                      </p:cBhvr>
                                    </p:animEffect>
                                    <p:set>
                                      <p:cBhvr>
                                        <p:cTn id="47" dur="1" fill="hold">
                                          <p:stCondLst>
                                            <p:cond delay="299"/>
                                          </p:stCondLst>
                                        </p:cTn>
                                        <p:tgtEl>
                                          <p:spTgt spid="216"/>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146 -2.59259E-6 L 0.03698 -2.59259E-6 " pathEditMode="relative" rAng="0" ptsTypes="AA">
                                      <p:cBhvr>
                                        <p:cTn id="49" dur="700" fill="hold"/>
                                        <p:tgtEl>
                                          <p:spTgt spid="153"/>
                                        </p:tgtEl>
                                        <p:attrNameLst>
                                          <p:attrName>ppt_x</p:attrName>
                                          <p:attrName>ppt_y</p:attrName>
                                        </p:attrNameLst>
                                      </p:cBhvr>
                                      <p:rCtr x="2422"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39"/>
                                        </p:tgtEl>
                                        <p:attrNameLst>
                                          <p:attrName>style.visibility</p:attrName>
                                        </p:attrNameLst>
                                      </p:cBhvr>
                                      <p:to>
                                        <p:strVal val="visible"/>
                                      </p:to>
                                    </p:set>
                                    <p:anim calcmode="lin" valueType="num">
                                      <p:cBhvr>
                                        <p:cTn id="53" dur="300" fill="hold"/>
                                        <p:tgtEl>
                                          <p:spTgt spid="139"/>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39"/>
                                        </p:tgtEl>
                                        <p:attrNameLst>
                                          <p:attrName>ppt_y</p:attrName>
                                        </p:attrNameLst>
                                      </p:cBhvr>
                                      <p:tavLst>
                                        <p:tav tm="0">
                                          <p:val>
                                            <p:strVal val="#ppt_y"/>
                                          </p:val>
                                        </p:tav>
                                        <p:tav tm="100000">
                                          <p:val>
                                            <p:strVal val="#ppt_y"/>
                                          </p:val>
                                        </p:tav>
                                      </p:tavLst>
                                    </p:anim>
                                    <p:anim calcmode="lin" valueType="num">
                                      <p:cBhvr>
                                        <p:cTn id="55" dur="300" fill="hold"/>
                                        <p:tgtEl>
                                          <p:spTgt spid="139"/>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39"/>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3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7"/>
                                        </p:tgtEl>
                                        <p:attrNameLst>
                                          <p:attrName>style.visibility</p:attrName>
                                        </p:attrNameLst>
                                      </p:cBhvr>
                                      <p:to>
                                        <p:strVal val="visible"/>
                                      </p:to>
                                    </p:set>
                                    <p:animEffect transition="in" filter="fade">
                                      <p:cBhvr>
                                        <p:cTn id="60" dur="300"/>
                                        <p:tgtEl>
                                          <p:spTgt spid="217"/>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39"/>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39"/>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39"/>
                                        </p:tgtEl>
                                        <p:attrNameLst>
                                          <p:attrName>ppt_y</p:attrName>
                                        </p:attrNameLst>
                                      </p:cBhvr>
                                      <p:tavLst>
                                        <p:tav tm="0">
                                          <p:val>
                                            <p:strVal val="ppt_y"/>
                                          </p:val>
                                        </p:tav>
                                        <p:tav tm="100000">
                                          <p:val>
                                            <p:strVal val="ppt_y"/>
                                          </p:val>
                                        </p:tav>
                                      </p:tavLst>
                                    </p:anim>
                                    <p:anim calcmode="lin" valueType="num">
                                      <p:cBhvr>
                                        <p:cTn id="69" dur="200"/>
                                        <p:tgtEl>
                                          <p:spTgt spid="139"/>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39"/>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39"/>
                                        </p:tgtEl>
                                      </p:cBhvr>
                                    </p:animEffect>
                                    <p:set>
                                      <p:cBhvr>
                                        <p:cTn id="72" dur="1" fill="hold">
                                          <p:stCondLst>
                                            <p:cond delay="199"/>
                                          </p:stCondLst>
                                        </p:cTn>
                                        <p:tgtEl>
                                          <p:spTgt spid="13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7"/>
                                        </p:tgtEl>
                                      </p:cBhvr>
                                    </p:animEffect>
                                    <p:set>
                                      <p:cBhvr>
                                        <p:cTn id="75" dur="1" fill="hold">
                                          <p:stCondLst>
                                            <p:cond delay="299"/>
                                          </p:stCondLst>
                                        </p:cTn>
                                        <p:tgtEl>
                                          <p:spTgt spid="217"/>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9"/>
                                        </p:tgtEl>
                                      </p:cBhvr>
                                    </p:animEffect>
                                    <p:set>
                                      <p:cBhvr>
                                        <p:cTn id="87" dur="1" fill="hold">
                                          <p:stCondLst>
                                            <p:cond delay="499"/>
                                          </p:stCondLst>
                                        </p:cTn>
                                        <p:tgtEl>
                                          <p:spTgt spid="9"/>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8"/>
                                        </p:tgtEl>
                                      </p:cBhvr>
                                    </p:animEffect>
                                    <p:set>
                                      <p:cBhvr>
                                        <p:cTn id="90" dur="1" fill="hold">
                                          <p:stCondLst>
                                            <p:cond delay="499"/>
                                          </p:stCondLst>
                                        </p:cTn>
                                        <p:tgtEl>
                                          <p:spTgt spid="8"/>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7"/>
                                        </p:tgtEl>
                                      </p:cBhvr>
                                    </p:animEffect>
                                    <p:set>
                                      <p:cBhvr>
                                        <p:cTn id="9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16" grpId="0" animBg="1"/>
      <p:bldP spid="216" grpId="1" animBg="1"/>
      <p:bldP spid="217" grpId="0" animBg="1"/>
      <p:bldP spid="217" grpId="1" animBg="1"/>
      <p:bldP spid="153" grpId="0" animBg="1"/>
      <p:bldP spid="153" grpId="1" animBg="1"/>
      <p:bldP spid="153" grpId="2" animBg="1"/>
      <p:bldP spid="138" grpId="0" animBg="1"/>
      <p:bldP spid="138" grpId="1" animBg="1"/>
      <p:bldP spid="138" grpId="2" animBg="1"/>
      <p:bldP spid="139" grpId="0" animBg="1"/>
      <p:bldP spid="139" grpId="1" animBg="1"/>
      <p:bldP spid="139" grpId="2" animBg="1"/>
      <p:bldP spid="7" grpId="0" animBg="1"/>
      <p:bldP spid="7" grpId="1" animBg="1"/>
      <p:bldP spid="8" grpId="0" animBg="1"/>
      <p:bldP spid="8"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729" t="2912" r="23961" b="23565"/>
          <a:stretch/>
        </p:blipFill>
        <p:spPr bwMode="auto">
          <a:xfrm>
            <a:off x="2045494" y="4786620"/>
            <a:ext cx="2301250" cy="176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 name="標題 1"/>
          <p:cNvSpPr>
            <a:spLocks noGrp="1"/>
          </p:cNvSpPr>
          <p:nvPr>
            <p:ph type="title"/>
          </p:nvPr>
        </p:nvSpPr>
        <p:spPr/>
        <p:txBody>
          <a:bodyPr>
            <a:normAutofit/>
          </a:bodyPr>
          <a:lstStyle/>
          <a:p>
            <a:r>
              <a:rPr lang="en-US" altLang="zh-TW" dirty="0"/>
              <a:t>Vector Dispersion</a:t>
            </a:r>
            <a:endParaRPr lang="zh-TW" altLang="en-US" dirty="0"/>
          </a:p>
        </p:txBody>
      </p:sp>
      <p:sp>
        <p:nvSpPr>
          <p:cNvPr id="3" name="內容版面配置區 2"/>
          <p:cNvSpPr>
            <a:spLocks noGrp="1"/>
          </p:cNvSpPr>
          <p:nvPr>
            <p:ph idx="1"/>
          </p:nvPr>
        </p:nvSpPr>
        <p:spPr/>
        <p:txBody>
          <a:bodyPr numCol="1">
            <a:noAutofit/>
          </a:bodyPr>
          <a:lstStyle/>
          <a:p>
            <a:r>
              <a:rPr lang="en-US" altLang="zh-TW" sz="2800" dirty="0">
                <a:ea typeface="Tahoma" panose="020B0604030504040204" pitchFamily="34" charset="0"/>
              </a:rPr>
              <a:t>Divide the texture into mutually exclusive neighborhoods</a:t>
            </a:r>
          </a:p>
          <a:p>
            <a:endParaRPr lang="en-US" altLang="zh-TW" sz="2800" dirty="0">
              <a:ea typeface="Tahoma" panose="020B0604030504040204" pitchFamily="34" charset="0"/>
            </a:endParaRPr>
          </a:p>
          <a:p>
            <a:r>
              <a:rPr lang="en-US" altLang="zh-TW" sz="2800" dirty="0">
                <a:ea typeface="Tahoma" panose="020B0604030504040204" pitchFamily="34" charset="0"/>
              </a:rPr>
              <a:t>A sloped plane fit to the gray levels is performed for each neighborhood</a:t>
            </a:r>
          </a:p>
        </p:txBody>
      </p:sp>
      <p:sp>
        <p:nvSpPr>
          <p:cNvPr id="2" name="文字方塊 1"/>
          <p:cNvSpPr txBox="1"/>
          <p:nvPr/>
        </p:nvSpPr>
        <p:spPr>
          <a:xfrm>
            <a:off x="4370394" y="5379862"/>
            <a:ext cx="6221406" cy="646331"/>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Graphical representation of the dispersion of a group of unit surface normal vectors for a patch of gray level intensity surface.</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A466225C-F1DC-46A5-AD78-A89366D7C312}"/>
              </a:ext>
            </a:extLst>
          </p:cNvPr>
          <p:cNvSpPr>
            <a:spLocks noGrp="1"/>
          </p:cNvSpPr>
          <p:nvPr>
            <p:ph type="sldNum" sz="quarter" idx="12"/>
          </p:nvPr>
        </p:nvSpPr>
        <p:spPr/>
        <p:txBody>
          <a:bodyPr/>
          <a:lstStyle/>
          <a:p>
            <a:fld id="{59E0E74B-BC82-44BF-A0FE-CEF171C425CC}" type="slidenum">
              <a:rPr lang="zh-TW" altLang="en-US" smtClean="0"/>
              <a:t>82</a:t>
            </a:fld>
            <a:endParaRPr lang="zh-TW" altLang="en-US"/>
          </a:p>
        </p:txBody>
      </p:sp>
    </p:spTree>
    <p:extLst>
      <p:ext uri="{BB962C8B-B14F-4D97-AF65-F5344CB8AC3E}">
        <p14:creationId xmlns:p14="http://schemas.microsoft.com/office/powerpoint/2010/main" val="22007342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729" t="2912" r="23961" b="23565"/>
          <a:stretch/>
        </p:blipFill>
        <p:spPr bwMode="auto">
          <a:xfrm>
            <a:off x="2045494" y="4786620"/>
            <a:ext cx="2301250" cy="176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Vector Dispersion</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numCol="1">
                <a:normAutofit fontScale="85000" lnSpcReduction="20000"/>
              </a:bodyPr>
              <a:lstStyle/>
              <a:p>
                <a:r>
                  <a:rPr lang="en-US" altLang="zh-TW" sz="3000" dirty="0">
                    <a:latin typeface="Times New Roman" panose="02020603050405020304" pitchFamily="18" charset="0"/>
                    <a:cs typeface="Times New Roman" panose="02020603050405020304" pitchFamily="18" charset="0"/>
                  </a:rPr>
                  <a:t>Using relative coordinate system whose origin is the center of the neighborhood, one can model the gray level in the neighbor with:</a:t>
                </a:r>
              </a:p>
              <a:p>
                <a:pPr marL="0" indent="0">
                  <a:buNone/>
                </a:pPr>
                <a:endParaRPr lang="en-US" altLang="zh-TW" sz="9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𝐼</m:t>
                      </m:r>
                      <m:d>
                        <m:dPr>
                          <m:ctrlPr>
                            <a:rPr lang="en-US" altLang="zh-TW" i="1">
                              <a:latin typeface="Cambria Math" panose="02040503050406030204" pitchFamily="18" charset="0"/>
                            </a:rPr>
                          </m:ctrlPr>
                        </m:dPr>
                        <m:e>
                          <m:r>
                            <a:rPr lang="en-US" altLang="zh-TW" i="1">
                              <a:latin typeface="Cambria Math" panose="02040503050406030204" pitchFamily="18" charset="0"/>
                            </a:rPr>
                            <m:t>𝑟</m:t>
                          </m:r>
                          <m:r>
                            <a:rPr lang="en-US" altLang="zh-TW" i="1">
                              <a:latin typeface="Cambria Math" panose="02040503050406030204" pitchFamily="18" charset="0"/>
                            </a:rPr>
                            <m:t>,</m:t>
                          </m:r>
                          <m:r>
                            <a:rPr lang="en-US" altLang="zh-TW" i="1">
                              <a:latin typeface="Cambria Math" panose="02040503050406030204" pitchFamily="18" charset="0"/>
                            </a:rPr>
                            <m:t>𝑐</m:t>
                          </m:r>
                        </m:e>
                      </m:d>
                      <m:r>
                        <a:rPr lang="en-US" altLang="zh-TW" i="1">
                          <a:latin typeface="Cambria Math" panose="02040503050406030204" pitchFamily="18" charset="0"/>
                        </a:rPr>
                        <m:t>=</m:t>
                      </m:r>
                      <m:r>
                        <a:rPr lang="zh-TW" altLang="en-US" i="1">
                          <a:latin typeface="Cambria Math" panose="02040503050406030204" pitchFamily="18" charset="0"/>
                        </a:rPr>
                        <m:t>𝛼</m:t>
                      </m:r>
                      <m:r>
                        <a:rPr lang="en-US" altLang="zh-TW" i="1">
                          <a:latin typeface="Cambria Math" panose="02040503050406030204" pitchFamily="18" charset="0"/>
                        </a:rPr>
                        <m:t>𝑟</m:t>
                      </m:r>
                      <m:r>
                        <a:rPr lang="en-US" altLang="zh-TW" i="1">
                          <a:latin typeface="Cambria Math" panose="02040503050406030204" pitchFamily="18" charset="0"/>
                        </a:rPr>
                        <m:t>+</m:t>
                      </m:r>
                      <m:r>
                        <a:rPr lang="zh-TW" altLang="en-US" i="1">
                          <a:latin typeface="Cambria Math" panose="02040503050406030204" pitchFamily="18" charset="0"/>
                        </a:rPr>
                        <m:t>𝛽</m:t>
                      </m:r>
                      <m:r>
                        <a:rPr lang="en-US" altLang="zh-TW" i="1">
                          <a:latin typeface="Cambria Math" panose="02040503050406030204" pitchFamily="18" charset="0"/>
                        </a:rPr>
                        <m:t>𝑐</m:t>
                      </m:r>
                      <m:r>
                        <a:rPr lang="en-US" altLang="zh-TW" i="1">
                          <a:latin typeface="Cambria Math" panose="02040503050406030204" pitchFamily="18" charset="0"/>
                        </a:rPr>
                        <m:t>+</m:t>
                      </m:r>
                      <m:r>
                        <a:rPr lang="zh-TW" altLang="en-US" i="1">
                          <a:latin typeface="Cambria Math" panose="02040503050406030204" pitchFamily="18" charset="0"/>
                        </a:rPr>
                        <m:t>𝛾</m:t>
                      </m:r>
                    </m:oMath>
                  </m:oMathPara>
                </a14:m>
                <a:endParaRPr lang="en-US" altLang="zh-TW" dirty="0">
                  <a:latin typeface="Times New Roman" panose="02020603050405020304" pitchFamily="18" charset="0"/>
                  <a:cs typeface="Times New Roman" panose="02020603050405020304" pitchFamily="18" charset="0"/>
                </a:endParaRPr>
              </a:p>
              <a:p>
                <a:pPr marL="0" indent="0">
                  <a:buNone/>
                </a:pPr>
                <a:endParaRPr lang="en-US" altLang="zh-TW" sz="11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rPr>
                          </m:ctrlPr>
                        </m:dPr>
                        <m:e>
                          <m:m>
                            <m:mPr>
                              <m:mcs>
                                <m:mc>
                                  <m:mcPr>
                                    <m:count m:val="1"/>
                                    <m:mcJc m:val="center"/>
                                  </m:mcPr>
                                </m:mc>
                              </m:mcs>
                              <m:ctrlPr>
                                <a:rPr lang="en-US" altLang="zh-TW"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𝑙</m:t>
                                    </m:r>
                                  </m:e>
                                  <m:sub>
                                    <m:r>
                                      <a:rPr lang="en-US" altLang="zh-TW" i="1">
                                        <a:latin typeface="Cambria Math" panose="02040503050406030204" pitchFamily="18" charset="0"/>
                                      </a:rPr>
                                      <m:t>𝑖</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𝑖</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𝑛</m:t>
                                    </m:r>
                                  </m:e>
                                  <m:sub>
                                    <m:r>
                                      <a:rPr lang="en-US" altLang="zh-TW" i="1">
                                        <a:latin typeface="Cambria Math" panose="02040503050406030204" pitchFamily="18" charset="0"/>
                                      </a:rPr>
                                      <m:t>𝑖</m:t>
                                    </m:r>
                                  </m:sub>
                                </m:sSub>
                              </m:e>
                            </m:mr>
                          </m:m>
                        </m:e>
                      </m:d>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ad>
                            <m:radPr>
                              <m:degHide m:val="on"/>
                              <m:ctrlPr>
                                <a:rPr lang="en-US" altLang="zh-TW" i="1">
                                  <a:latin typeface="Cambria Math" panose="02040503050406030204" pitchFamily="18" charset="0"/>
                                </a:rPr>
                              </m:ctrlPr>
                            </m:radPr>
                            <m:deg/>
                            <m:e>
                              <m:sSup>
                                <m:sSupPr>
                                  <m:ctrlPr>
                                    <a:rPr lang="en-US" altLang="zh-TW" i="1">
                                      <a:latin typeface="Cambria Math" panose="02040503050406030204" pitchFamily="18" charset="0"/>
                                    </a:rPr>
                                  </m:ctrlPr>
                                </m:sSupPr>
                                <m:e>
                                  <m:sSub>
                                    <m:sSubPr>
                                      <m:ctrlPr>
                                        <a:rPr lang="en-US" altLang="zh-TW" i="1">
                                          <a:latin typeface="Cambria Math" panose="02040503050406030204" pitchFamily="18" charset="0"/>
                                        </a:rPr>
                                      </m:ctrlPr>
                                    </m:sSubPr>
                                    <m:e>
                                      <m:r>
                                        <a:rPr lang="zh-TW" altLang="en-US" i="1">
                                          <a:latin typeface="Cambria Math" panose="02040503050406030204" pitchFamily="18" charset="0"/>
                                        </a:rPr>
                                        <m:t>𝛼</m:t>
                                      </m:r>
                                    </m:e>
                                    <m:sub>
                                      <m:r>
                                        <a:rPr lang="en-US" altLang="zh-TW" i="1">
                                          <a:latin typeface="Cambria Math" panose="02040503050406030204" pitchFamily="18" charset="0"/>
                                        </a:rPr>
                                        <m:t>𝑖</m:t>
                                      </m:r>
                                    </m:sub>
                                  </m:sSub>
                                </m:e>
                                <m:sup>
                                  <m:r>
                                    <a:rPr lang="en-US" altLang="zh-TW" i="1">
                                      <a:latin typeface="Cambria Math" panose="02040503050406030204" pitchFamily="18" charset="0"/>
                                    </a:rPr>
                                    <m:t>2</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sSub>
                                    <m:sSubPr>
                                      <m:ctrlPr>
                                        <a:rPr lang="en-US" altLang="zh-TW" i="1">
                                          <a:latin typeface="Cambria Math" panose="02040503050406030204" pitchFamily="18" charset="0"/>
                                        </a:rPr>
                                      </m:ctrlPr>
                                    </m:sSubPr>
                                    <m:e>
                                      <m:r>
                                        <a:rPr lang="zh-TW" altLang="en-US" i="1">
                                          <a:latin typeface="Cambria Math" panose="02040503050406030204" pitchFamily="18" charset="0"/>
                                        </a:rPr>
                                        <m:t>𝛽</m:t>
                                      </m:r>
                                    </m:e>
                                    <m:sub>
                                      <m:r>
                                        <a:rPr lang="en-US" altLang="zh-TW" i="1">
                                          <a:latin typeface="Cambria Math" panose="02040503050406030204" pitchFamily="18" charset="0"/>
                                        </a:rPr>
                                        <m:t>𝑖</m:t>
                                      </m:r>
                                    </m:sub>
                                  </m:sSub>
                                </m:e>
                                <m:sup>
                                  <m:r>
                                    <a:rPr lang="en-US" altLang="zh-TW" i="1">
                                      <a:latin typeface="Cambria Math" panose="02040503050406030204" pitchFamily="18" charset="0"/>
                                    </a:rPr>
                                    <m:t>2</m:t>
                                  </m:r>
                                </m:sup>
                              </m:sSup>
                              <m:r>
                                <a:rPr lang="en-US" altLang="zh-TW" i="1">
                                  <a:latin typeface="Cambria Math" panose="02040503050406030204" pitchFamily="18" charset="0"/>
                                </a:rPr>
                                <m:t>+1</m:t>
                              </m:r>
                            </m:e>
                          </m:rad>
                        </m:den>
                      </m:f>
                      <m:d>
                        <m:dPr>
                          <m:ctrlPr>
                            <a:rPr lang="en-US" altLang="zh-TW" i="1">
                              <a:latin typeface="Cambria Math" panose="02040503050406030204" pitchFamily="18" charset="0"/>
                            </a:rPr>
                          </m:ctrlPr>
                        </m:dPr>
                        <m:e>
                          <m:m>
                            <m:mPr>
                              <m:mcs>
                                <m:mc>
                                  <m:mcPr>
                                    <m:count m:val="1"/>
                                    <m:mcJc m:val="center"/>
                                  </m:mcPr>
                                </m:mc>
                              </m:mcs>
                              <m:ctrlPr>
                                <a:rPr lang="en-US" altLang="zh-TW" i="1">
                                  <a:latin typeface="Cambria Math" panose="02040503050406030204" pitchFamily="18" charset="0"/>
                                </a:rPr>
                              </m:ctrlPr>
                            </m:mPr>
                            <m:mr>
                              <m:e>
                                <m:sSub>
                                  <m:sSubPr>
                                    <m:ctrlPr>
                                      <a:rPr lang="en-US" altLang="zh-TW" i="1">
                                        <a:latin typeface="Cambria Math" panose="02040503050406030204" pitchFamily="18" charset="0"/>
                                      </a:rPr>
                                    </m:ctrlPr>
                                  </m:sSubPr>
                                  <m:e>
                                    <m:r>
                                      <a:rPr lang="zh-TW" altLang="en-US" i="1">
                                        <a:latin typeface="Cambria Math" panose="02040503050406030204" pitchFamily="18" charset="0"/>
                                      </a:rPr>
                                      <m:t>𝛼</m:t>
                                    </m:r>
                                  </m:e>
                                  <m:sub>
                                    <m:r>
                                      <a:rPr lang="en-US" altLang="zh-TW" i="1">
                                        <a:latin typeface="Cambria Math" panose="02040503050406030204" pitchFamily="18" charset="0"/>
                                      </a:rPr>
                                      <m:t>𝑖</m:t>
                                    </m:r>
                                  </m:sub>
                                </m:sSub>
                              </m:e>
                            </m:mr>
                            <m:mr>
                              <m:e>
                                <m:sSub>
                                  <m:sSubPr>
                                    <m:ctrlPr>
                                      <a:rPr lang="en-US" altLang="zh-TW" i="1">
                                        <a:latin typeface="Cambria Math" panose="02040503050406030204" pitchFamily="18" charset="0"/>
                                      </a:rPr>
                                    </m:ctrlPr>
                                  </m:sSubPr>
                                  <m:e>
                                    <m:r>
                                      <a:rPr lang="zh-TW" altLang="en-US" i="1">
                                        <a:latin typeface="Cambria Math" panose="02040503050406030204" pitchFamily="18" charset="0"/>
                                      </a:rPr>
                                      <m:t>𝛽</m:t>
                                    </m:r>
                                  </m:e>
                                  <m:sub>
                                    <m:r>
                                      <a:rPr lang="en-US" altLang="zh-TW" i="1">
                                        <a:latin typeface="Cambria Math" panose="02040503050406030204" pitchFamily="18" charset="0"/>
                                      </a:rPr>
                                      <m:t>𝑖</m:t>
                                    </m:r>
                                  </m:sub>
                                </m:sSub>
                              </m:e>
                            </m:mr>
                            <m:mr>
                              <m:e>
                                <m:r>
                                  <a:rPr lang="en-US" altLang="zh-TW" i="1">
                                    <a:latin typeface="Cambria Math" panose="02040503050406030204" pitchFamily="18" charset="0"/>
                                  </a:rPr>
                                  <m:t>−1</m:t>
                                </m:r>
                              </m:e>
                            </m:mr>
                          </m:m>
                        </m:e>
                      </m:d>
                    </m:oMath>
                  </m:oMathPara>
                </a14:m>
                <a:endParaRPr lang="en-US" altLang="zh-TW"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4"/>
                <a:stretch>
                  <a:fillRect l="-1094" t="-3548" r="-1915"/>
                </a:stretch>
              </a:blipFill>
            </p:spPr>
            <p:txBody>
              <a:bodyPr/>
              <a:lstStyle/>
              <a:p>
                <a:r>
                  <a:rPr lang="zh-TW" altLang="en-US">
                    <a:noFill/>
                  </a:rPr>
                  <a:t> </a:t>
                </a:r>
              </a:p>
            </p:txBody>
          </p:sp>
        </mc:Fallback>
      </mc:AlternateContent>
      <p:sp>
        <p:nvSpPr>
          <p:cNvPr id="2" name="文字方塊 1"/>
          <p:cNvSpPr txBox="1"/>
          <p:nvPr/>
        </p:nvSpPr>
        <p:spPr>
          <a:xfrm>
            <a:off x="4370394" y="5974222"/>
            <a:ext cx="6267126" cy="646331"/>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Graphical representation of the dispersion of a group of unit surface normal vectors for a patch of gray level intensity surface.</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925886C-1130-4B41-A65C-91035ABE7BAB}"/>
              </a:ext>
            </a:extLst>
          </p:cNvPr>
          <p:cNvSpPr>
            <a:spLocks noGrp="1"/>
          </p:cNvSpPr>
          <p:nvPr>
            <p:ph type="sldNum" sz="quarter" idx="12"/>
          </p:nvPr>
        </p:nvSpPr>
        <p:spPr/>
        <p:txBody>
          <a:bodyPr/>
          <a:lstStyle/>
          <a:p>
            <a:fld id="{59E0E74B-BC82-44BF-A0FE-CEF171C425CC}" type="slidenum">
              <a:rPr lang="zh-TW" altLang="en-US" smtClean="0"/>
              <a:t>83</a:t>
            </a:fld>
            <a:endParaRPr lang="zh-TW" altLang="en-US"/>
          </a:p>
        </p:txBody>
      </p:sp>
    </p:spTree>
    <p:extLst>
      <p:ext uri="{BB962C8B-B14F-4D97-AF65-F5344CB8AC3E}">
        <p14:creationId xmlns:p14="http://schemas.microsoft.com/office/powerpoint/2010/main" val="13935640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729" t="2912" r="23961" b="23565"/>
          <a:stretch/>
        </p:blipFill>
        <p:spPr bwMode="auto">
          <a:xfrm>
            <a:off x="2045494" y="4786620"/>
            <a:ext cx="2301250" cy="176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Vector Dispersion</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numCol="1">
            <a:normAutofit/>
          </a:bodyPr>
          <a:lstStyle/>
          <a:p>
            <a:r>
              <a:rPr lang="en-US" altLang="zh-TW" sz="3200" dirty="0">
                <a:latin typeface="Times New Roman" panose="02020603050405020304" pitchFamily="18" charset="0"/>
                <a:cs typeface="Times New Roman" panose="02020603050405020304" pitchFamily="18" charset="0"/>
              </a:rPr>
              <a:t>For smooth texture, the coefficients are close</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For rough texture, the coefficients are quite apart</a:t>
            </a:r>
          </a:p>
          <a:p>
            <a:endParaRPr lang="en-US" altLang="zh-TW" sz="3000" dirty="0">
              <a:latin typeface="Times New Roman" panose="02020603050405020304" pitchFamily="18" charset="0"/>
              <a:cs typeface="Times New Roman" panose="02020603050405020304" pitchFamily="18" charset="0"/>
            </a:endParaRPr>
          </a:p>
          <a:p>
            <a:endParaRPr lang="en-US" altLang="zh-TW" sz="900" dirty="0">
              <a:latin typeface="Times New Roman" panose="02020603050405020304" pitchFamily="18" charset="0"/>
              <a:cs typeface="Times New Roman" panose="02020603050405020304" pitchFamily="18" charset="0"/>
            </a:endParaRPr>
          </a:p>
        </p:txBody>
      </p:sp>
      <p:sp>
        <p:nvSpPr>
          <p:cNvPr id="2" name="文字方塊 1"/>
          <p:cNvSpPr txBox="1"/>
          <p:nvPr/>
        </p:nvSpPr>
        <p:spPr>
          <a:xfrm>
            <a:off x="4370394" y="5379862"/>
            <a:ext cx="6297606" cy="646331"/>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Graphical representation of the dispersion of a group of unit surface normal vectors for a patch of gray level intensity surface.</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BB8C2078-6006-4C7E-B7F4-57754BA0532D}"/>
              </a:ext>
            </a:extLst>
          </p:cNvPr>
          <p:cNvSpPr>
            <a:spLocks noGrp="1"/>
          </p:cNvSpPr>
          <p:nvPr>
            <p:ph type="sldNum" sz="quarter" idx="12"/>
          </p:nvPr>
        </p:nvSpPr>
        <p:spPr/>
        <p:txBody>
          <a:bodyPr/>
          <a:lstStyle/>
          <a:p>
            <a:fld id="{59E0E74B-BC82-44BF-A0FE-CEF171C425CC}" type="slidenum">
              <a:rPr lang="zh-TW" altLang="en-US" smtClean="0"/>
              <a:t>84</a:t>
            </a:fld>
            <a:endParaRPr lang="zh-TW" altLang="en-US"/>
          </a:p>
        </p:txBody>
      </p:sp>
    </p:spTree>
    <p:extLst>
      <p:ext uri="{BB962C8B-B14F-4D97-AF65-F5344CB8AC3E}">
        <p14:creationId xmlns:p14="http://schemas.microsoft.com/office/powerpoint/2010/main" val="202118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圓角矩形 127">
            <a:extLst>
              <a:ext uri="{FF2B5EF4-FFF2-40B4-BE49-F238E27FC236}">
                <a16:creationId xmlns:a16="http://schemas.microsoft.com/office/drawing/2014/main" id="{8C8E3D28-4614-B64A-8AF9-D20E82641A44}"/>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7" name="橢圓 216"/>
          <p:cNvSpPr/>
          <p:nvPr/>
        </p:nvSpPr>
        <p:spPr>
          <a:xfrm>
            <a:off x="5292430" y="2597629"/>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8" name="橢圓 217"/>
          <p:cNvSpPr/>
          <p:nvPr/>
        </p:nvSpPr>
        <p:spPr>
          <a:xfrm>
            <a:off x="5737948" y="2597628"/>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5246866"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9" name="圓角矩形圖說文字 138"/>
          <p:cNvSpPr/>
          <p:nvPr/>
        </p:nvSpPr>
        <p:spPr>
          <a:xfrm>
            <a:off x="5031994" y="2033707"/>
            <a:ext cx="1861691"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Vector Dispersion</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40" name="圓角矩形圖說文字 139"/>
          <p:cNvSpPr/>
          <p:nvPr/>
        </p:nvSpPr>
        <p:spPr>
          <a:xfrm>
            <a:off x="5373207" y="2036956"/>
            <a:ext cx="2559167"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accent5">
                    <a:lumMod val="75000"/>
                  </a:schemeClr>
                </a:solidFill>
                <a:latin typeface="Times New Roman" panose="02020603050405020304" pitchFamily="18" charset="0"/>
                <a:cs typeface="Times New Roman" panose="02020603050405020304" pitchFamily="18" charset="0"/>
              </a:rPr>
              <a:t>Relative Extrema Density</a:t>
            </a:r>
            <a:endParaRPr lang="zh-TW" altLang="en-US" sz="16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圓角矩形 129">
            <a:extLst>
              <a:ext uri="{FF2B5EF4-FFF2-40B4-BE49-F238E27FC236}">
                <a16:creationId xmlns:a16="http://schemas.microsoft.com/office/drawing/2014/main" id="{84242D8A-0815-A158-D158-7411DA434B51}"/>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4" name="圓角矩形 128">
            <a:extLst>
              <a:ext uri="{FF2B5EF4-FFF2-40B4-BE49-F238E27FC236}">
                <a16:creationId xmlns:a16="http://schemas.microsoft.com/office/drawing/2014/main" id="{37B7C7B6-8D49-53A8-74C9-5AD4CFBDCFB2}"/>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
        <p:nvSpPr>
          <p:cNvPr id="2" name="投影片編號版面配置區 1">
            <a:extLst>
              <a:ext uri="{FF2B5EF4-FFF2-40B4-BE49-F238E27FC236}">
                <a16:creationId xmlns:a16="http://schemas.microsoft.com/office/drawing/2014/main" id="{2F46FBA1-55AF-47D6-99A8-FE33842B25B5}"/>
              </a:ext>
            </a:extLst>
          </p:cNvPr>
          <p:cNvSpPr>
            <a:spLocks noGrp="1"/>
          </p:cNvSpPr>
          <p:nvPr>
            <p:ph type="sldNum" sz="quarter" idx="12"/>
          </p:nvPr>
        </p:nvSpPr>
        <p:spPr/>
        <p:txBody>
          <a:bodyPr/>
          <a:lstStyle/>
          <a:p>
            <a:fld id="{59E0E74B-BC82-44BF-A0FE-CEF171C425CC}" type="slidenum">
              <a:rPr lang="zh-TW" altLang="en-US" smtClean="0"/>
              <a:t>85</a:t>
            </a:fld>
            <a:endParaRPr lang="zh-TW" altLang="en-US"/>
          </a:p>
        </p:txBody>
      </p:sp>
    </p:spTree>
    <p:extLst>
      <p:ext uri="{BB962C8B-B14F-4D97-AF65-F5344CB8AC3E}">
        <p14:creationId xmlns:p14="http://schemas.microsoft.com/office/powerpoint/2010/main" val="26619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37" presetClass="entr" presetSubtype="0" fill="hold" grpId="1"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anim calcmode="lin" valueType="num">
                                      <p:cBhvr>
                                        <p:cTn id="20" dur="1000" fill="hold"/>
                                        <p:tgtEl>
                                          <p:spTgt spid="153"/>
                                        </p:tgtEl>
                                        <p:attrNameLst>
                                          <p:attrName>ppt_x</p:attrName>
                                        </p:attrNameLst>
                                      </p:cBhvr>
                                      <p:tavLst>
                                        <p:tav tm="0">
                                          <p:val>
                                            <p:strVal val="#ppt_x"/>
                                          </p:val>
                                        </p:tav>
                                        <p:tav tm="100000">
                                          <p:val>
                                            <p:strVal val="#ppt_x"/>
                                          </p:val>
                                        </p:tav>
                                      </p:tavLst>
                                    </p:anim>
                                    <p:anim calcmode="lin" valueType="num">
                                      <p:cBhvr>
                                        <p:cTn id="21" dur="900" decel="100000" fill="hold"/>
                                        <p:tgtEl>
                                          <p:spTgt spid="15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23" presetID="41" presetClass="entr" presetSubtype="0" fill="hold" grpId="0" nodeType="withEffect">
                                  <p:stCondLst>
                                    <p:cond delay="0"/>
                                  </p:stCondLst>
                                  <p:childTnLst>
                                    <p:set>
                                      <p:cBhvr>
                                        <p:cTn id="24" dur="1" fill="hold">
                                          <p:stCondLst>
                                            <p:cond delay="0"/>
                                          </p:stCondLst>
                                        </p:cTn>
                                        <p:tgtEl>
                                          <p:spTgt spid="139"/>
                                        </p:tgtEl>
                                        <p:attrNameLst>
                                          <p:attrName>style.visibility</p:attrName>
                                        </p:attrNameLst>
                                      </p:cBhvr>
                                      <p:to>
                                        <p:strVal val="visible"/>
                                      </p:to>
                                    </p:set>
                                    <p:anim calcmode="lin" valueType="num">
                                      <p:cBhvr>
                                        <p:cTn id="25" dur="300" fill="hold"/>
                                        <p:tgtEl>
                                          <p:spTgt spid="139"/>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39"/>
                                        </p:tgtEl>
                                        <p:attrNameLst>
                                          <p:attrName>ppt_y</p:attrName>
                                        </p:attrNameLst>
                                      </p:cBhvr>
                                      <p:tavLst>
                                        <p:tav tm="0">
                                          <p:val>
                                            <p:strVal val="#ppt_y"/>
                                          </p:val>
                                        </p:tav>
                                        <p:tav tm="100000">
                                          <p:val>
                                            <p:strVal val="#ppt_y"/>
                                          </p:val>
                                        </p:tav>
                                      </p:tavLst>
                                    </p:anim>
                                    <p:anim calcmode="lin" valueType="num">
                                      <p:cBhvr>
                                        <p:cTn id="27" dur="300" fill="hold"/>
                                        <p:tgtEl>
                                          <p:spTgt spid="139"/>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3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3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7"/>
                                        </p:tgtEl>
                                        <p:attrNameLst>
                                          <p:attrName>style.visibility</p:attrName>
                                        </p:attrNameLst>
                                      </p:cBhvr>
                                      <p:to>
                                        <p:strVal val="visible"/>
                                      </p:to>
                                    </p:set>
                                    <p:animEffect transition="in" filter="fade">
                                      <p:cBhvr>
                                        <p:cTn id="32" dur="300"/>
                                        <p:tgtEl>
                                          <p:spTgt spid="217"/>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39"/>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39"/>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39"/>
                                        </p:tgtEl>
                                        <p:attrNameLst>
                                          <p:attrName>ppt_y</p:attrName>
                                        </p:attrNameLst>
                                      </p:cBhvr>
                                      <p:tavLst>
                                        <p:tav tm="0">
                                          <p:val>
                                            <p:strVal val="ppt_y"/>
                                          </p:val>
                                        </p:tav>
                                        <p:tav tm="100000">
                                          <p:val>
                                            <p:strVal val="ppt_y"/>
                                          </p:val>
                                        </p:tav>
                                      </p:tavLst>
                                    </p:anim>
                                    <p:anim calcmode="lin" valueType="num">
                                      <p:cBhvr>
                                        <p:cTn id="41" dur="200"/>
                                        <p:tgtEl>
                                          <p:spTgt spid="139"/>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39"/>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39"/>
                                        </p:tgtEl>
                                      </p:cBhvr>
                                    </p:animEffect>
                                    <p:set>
                                      <p:cBhvr>
                                        <p:cTn id="44" dur="1" fill="hold">
                                          <p:stCondLst>
                                            <p:cond delay="199"/>
                                          </p:stCondLst>
                                        </p:cTn>
                                        <p:tgtEl>
                                          <p:spTgt spid="139"/>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7"/>
                                        </p:tgtEl>
                                      </p:cBhvr>
                                    </p:animEffect>
                                    <p:set>
                                      <p:cBhvr>
                                        <p:cTn id="47" dur="1" fill="hold">
                                          <p:stCondLst>
                                            <p:cond delay="299"/>
                                          </p:stCondLst>
                                        </p:cTn>
                                        <p:tgtEl>
                                          <p:spTgt spid="217"/>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1224 -2.59259E-6 L 0.03672 -2.59259E-6 " pathEditMode="relative" rAng="0" ptsTypes="AA">
                                      <p:cBhvr>
                                        <p:cTn id="49" dur="700" fill="hold"/>
                                        <p:tgtEl>
                                          <p:spTgt spid="153"/>
                                        </p:tgtEl>
                                        <p:attrNameLst>
                                          <p:attrName>ppt_x</p:attrName>
                                          <p:attrName>ppt_y</p:attrName>
                                        </p:attrNameLst>
                                      </p:cBhvr>
                                      <p:rCtr x="2448"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0"/>
                                        </p:tgtEl>
                                        <p:attrNameLst>
                                          <p:attrName>style.visibility</p:attrName>
                                        </p:attrNameLst>
                                      </p:cBhvr>
                                      <p:to>
                                        <p:strVal val="visible"/>
                                      </p:to>
                                    </p:set>
                                    <p:anim calcmode="lin" valueType="num">
                                      <p:cBhvr>
                                        <p:cTn id="53" dur="300" fill="hold"/>
                                        <p:tgtEl>
                                          <p:spTgt spid="140"/>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0"/>
                                        </p:tgtEl>
                                        <p:attrNameLst>
                                          <p:attrName>ppt_y</p:attrName>
                                        </p:attrNameLst>
                                      </p:cBhvr>
                                      <p:tavLst>
                                        <p:tav tm="0">
                                          <p:val>
                                            <p:strVal val="#ppt_y"/>
                                          </p:val>
                                        </p:tav>
                                        <p:tav tm="100000">
                                          <p:val>
                                            <p:strVal val="#ppt_y"/>
                                          </p:val>
                                        </p:tav>
                                      </p:tavLst>
                                    </p:anim>
                                    <p:anim calcmode="lin" valueType="num">
                                      <p:cBhvr>
                                        <p:cTn id="55" dur="300" fill="hold"/>
                                        <p:tgtEl>
                                          <p:spTgt spid="140"/>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0"/>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8"/>
                                        </p:tgtEl>
                                        <p:attrNameLst>
                                          <p:attrName>style.visibility</p:attrName>
                                        </p:attrNameLst>
                                      </p:cBhvr>
                                      <p:to>
                                        <p:strVal val="visible"/>
                                      </p:to>
                                    </p:set>
                                    <p:animEffect transition="in" filter="fade">
                                      <p:cBhvr>
                                        <p:cTn id="60" dur="300"/>
                                        <p:tgtEl>
                                          <p:spTgt spid="218"/>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0"/>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0"/>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0"/>
                                        </p:tgtEl>
                                        <p:attrNameLst>
                                          <p:attrName>ppt_y</p:attrName>
                                        </p:attrNameLst>
                                      </p:cBhvr>
                                      <p:tavLst>
                                        <p:tav tm="0">
                                          <p:val>
                                            <p:strVal val="ppt_y"/>
                                          </p:val>
                                        </p:tav>
                                        <p:tav tm="100000">
                                          <p:val>
                                            <p:strVal val="ppt_y"/>
                                          </p:val>
                                        </p:tav>
                                      </p:tavLst>
                                    </p:anim>
                                    <p:anim calcmode="lin" valueType="num">
                                      <p:cBhvr>
                                        <p:cTn id="69" dur="200"/>
                                        <p:tgtEl>
                                          <p:spTgt spid="140"/>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0"/>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0"/>
                                        </p:tgtEl>
                                      </p:cBhvr>
                                    </p:animEffect>
                                    <p:set>
                                      <p:cBhvr>
                                        <p:cTn id="72" dur="1" fill="hold">
                                          <p:stCondLst>
                                            <p:cond delay="199"/>
                                          </p:stCondLst>
                                        </p:cTn>
                                        <p:tgtEl>
                                          <p:spTgt spid="140"/>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8"/>
                                        </p:tgtEl>
                                      </p:cBhvr>
                                    </p:animEffect>
                                    <p:set>
                                      <p:cBhvr>
                                        <p:cTn id="75" dur="1" fill="hold">
                                          <p:stCondLst>
                                            <p:cond delay="299"/>
                                          </p:stCondLst>
                                        </p:cTn>
                                        <p:tgtEl>
                                          <p:spTgt spid="218"/>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17" grpId="0" animBg="1"/>
      <p:bldP spid="217" grpId="1" animBg="1"/>
      <p:bldP spid="218" grpId="0" animBg="1"/>
      <p:bldP spid="218" grpId="1" animBg="1"/>
      <p:bldP spid="153" grpId="0" animBg="1"/>
      <p:bldP spid="153" grpId="1" animBg="1"/>
      <p:bldP spid="153" grpId="2" animBg="1"/>
      <p:bldP spid="139" grpId="0" animBg="1"/>
      <p:bldP spid="139" grpId="1" animBg="1"/>
      <p:bldP spid="139" grpId="2" animBg="1"/>
      <p:bldP spid="140" grpId="0" animBg="1"/>
      <p:bldP spid="140" grpId="1" animBg="1"/>
      <p:bldP spid="140" grpId="2" animBg="1"/>
      <p:bldP spid="3" grpId="0" animBg="1"/>
      <p:bldP spid="3" grpId="1" animBg="1"/>
      <p:bldP spid="4" grpId="0" animBg="1"/>
      <p:bldP spid="4"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Relative Extrema Density</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numCol="1">
            <a:normAutofit/>
          </a:bodyPr>
          <a:lstStyle/>
          <a:p>
            <a:r>
              <a:rPr lang="en-US" altLang="zh-TW" sz="3200" dirty="0">
                <a:latin typeface="Times New Roman" panose="02020603050405020304" pitchFamily="18" charset="0"/>
                <a:cs typeface="Times New Roman" panose="02020603050405020304" pitchFamily="18" charset="0"/>
              </a:rPr>
              <a:t>Count the number of relative extrema per unit area for a texture measure</a:t>
            </a:r>
          </a:p>
          <a:p>
            <a:endParaRPr lang="en-US" altLang="zh-TW" sz="3200" dirty="0">
              <a:latin typeface="Times New Roman" panose="02020603050405020304" pitchFamily="18" charset="0"/>
              <a:cs typeface="Times New Roman" panose="02020603050405020304" pitchFamily="18" charset="0"/>
            </a:endParaRPr>
          </a:p>
          <a:p>
            <a:r>
              <a:rPr lang="en-US" altLang="zh-TW" sz="3200" b="1" dirty="0">
                <a:latin typeface="Times New Roman" panose="02020603050405020304" pitchFamily="18" charset="0"/>
                <a:cs typeface="Times New Roman" panose="02020603050405020304" pitchFamily="18" charset="0"/>
              </a:rPr>
              <a:t>Relative extrema:</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Relative minimum </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Relative maximum</a:t>
            </a:r>
            <a:endParaRPr lang="en-US" altLang="zh-TW" sz="32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2559BF5D-726F-4EFB-82EB-EC0B834CCC3A}"/>
              </a:ext>
            </a:extLst>
          </p:cNvPr>
          <p:cNvSpPr>
            <a:spLocks noGrp="1"/>
          </p:cNvSpPr>
          <p:nvPr>
            <p:ph type="sldNum" sz="quarter" idx="12"/>
          </p:nvPr>
        </p:nvSpPr>
        <p:spPr/>
        <p:txBody>
          <a:bodyPr/>
          <a:lstStyle/>
          <a:p>
            <a:fld id="{59E0E74B-BC82-44BF-A0FE-CEF171C425CC}" type="slidenum">
              <a:rPr lang="zh-TW" altLang="en-US" smtClean="0"/>
              <a:t>86</a:t>
            </a:fld>
            <a:endParaRPr lang="zh-TW" altLang="en-US"/>
          </a:p>
        </p:txBody>
      </p:sp>
    </p:spTree>
    <p:extLst>
      <p:ext uri="{BB962C8B-B14F-4D97-AF65-F5344CB8AC3E}">
        <p14:creationId xmlns:p14="http://schemas.microsoft.com/office/powerpoint/2010/main" val="23307124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Relative Extrema Density</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589212" y="2133600"/>
                <a:ext cx="9099868" cy="3777622"/>
              </a:xfrm>
            </p:spPr>
            <p:txBody>
              <a:bodyPr numCol="1">
                <a:normAutofit fontScale="92500"/>
              </a:bodyPr>
              <a:lstStyle/>
              <a:p>
                <a:r>
                  <a:rPr lang="en-US" altLang="zh-TW" sz="3200" b="1" dirty="0">
                    <a:latin typeface="Times New Roman" panose="02020603050405020304" pitchFamily="18" charset="0"/>
                    <a:cs typeface="Times New Roman" panose="02020603050405020304" pitchFamily="18" charset="0"/>
                  </a:rPr>
                  <a:t>Relative minimum:</a:t>
                </a:r>
              </a:p>
              <a:p>
                <a:endParaRPr lang="en-US" altLang="zh-TW" sz="500" b="1"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𝑔</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𝑖</m:t>
                          </m:r>
                        </m:e>
                      </m:d>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𝑔</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𝑖</m:t>
                          </m:r>
                          <m:r>
                            <a:rPr lang="en-US" altLang="zh-TW" b="0" i="1" smtClean="0">
                              <a:latin typeface="Cambria Math" panose="02040503050406030204" pitchFamily="18" charset="0"/>
                              <a:ea typeface="Cambria Math" panose="02040503050406030204" pitchFamily="18" charset="0"/>
                            </a:rPr>
                            <m:t>+1</m:t>
                          </m:r>
                        </m:e>
                      </m:d>
                      <m:r>
                        <a:rPr lang="en-US" altLang="zh-TW" b="0" i="1" smtClean="0">
                          <a:latin typeface="Cambria Math" panose="02040503050406030204" pitchFamily="18" charset="0"/>
                          <a:ea typeface="Cambria Math" panose="02040503050406030204" pitchFamily="18" charset="0"/>
                        </a:rPr>
                        <m:t> </m:t>
                      </m:r>
                      <m:r>
                        <a:rPr lang="en-US" altLang="zh-TW" b="0" i="1" smtClean="0">
                          <a:latin typeface="Cambria Math" panose="02040503050406030204" pitchFamily="18" charset="0"/>
                          <a:ea typeface="Cambria Math" panose="02040503050406030204" pitchFamily="18" charset="0"/>
                        </a:rPr>
                        <m:t>𝑎𝑛𝑑</m:t>
                      </m:r>
                      <m:r>
                        <a:rPr lang="en-US" altLang="zh-TW" b="0" i="1" smtClean="0">
                          <a:latin typeface="Cambria Math" panose="02040503050406030204" pitchFamily="18" charset="0"/>
                          <a:ea typeface="Cambria Math" panose="02040503050406030204" pitchFamily="18" charset="0"/>
                        </a:rPr>
                        <m:t>  </m:t>
                      </m:r>
                      <m:r>
                        <a:rPr lang="en-US" altLang="zh-TW" b="0" i="1" smtClean="0">
                          <a:latin typeface="Cambria Math" panose="02040503050406030204" pitchFamily="18" charset="0"/>
                          <a:ea typeface="Cambria Math" panose="02040503050406030204" pitchFamily="18" charset="0"/>
                        </a:rPr>
                        <m:t>𝑔</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𝑖</m:t>
                          </m:r>
                        </m:e>
                      </m:d>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𝑔</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𝑖</m:t>
                      </m:r>
                      <m:r>
                        <a:rPr lang="en-US" altLang="zh-TW" b="0" i="1" smtClean="0">
                          <a:latin typeface="Cambria Math" panose="02040503050406030204" pitchFamily="18" charset="0"/>
                          <a:ea typeface="Cambria Math" panose="02040503050406030204" pitchFamily="18" charset="0"/>
                        </a:rPr>
                        <m:t>−1)</m:t>
                      </m:r>
                    </m:oMath>
                  </m:oMathPara>
                </a14:m>
                <a:endParaRPr lang="en-US" altLang="zh-TW" sz="2400" dirty="0">
                  <a:latin typeface="Times New Roman" panose="02020603050405020304" pitchFamily="18" charset="0"/>
                  <a:cs typeface="Times New Roman" panose="02020603050405020304" pitchFamily="18" charset="0"/>
                </a:endParaRPr>
              </a:p>
              <a:p>
                <a:r>
                  <a:rPr lang="en-US" altLang="zh-TW" sz="3200" b="1" dirty="0">
                    <a:latin typeface="Times New Roman" panose="02020603050405020304" pitchFamily="18" charset="0"/>
                    <a:cs typeface="Times New Roman" panose="02020603050405020304" pitchFamily="18" charset="0"/>
                  </a:rPr>
                  <a:t>Relative maximum:</a:t>
                </a:r>
              </a:p>
              <a:p>
                <a:endParaRPr lang="en-US" altLang="zh-TW" sz="500" b="1"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𝑔</m:t>
                      </m:r>
                      <m:d>
                        <m:dPr>
                          <m:ctrlPr>
                            <a:rPr lang="en-US" altLang="zh-TW" i="1">
                              <a:latin typeface="Cambria Math" panose="02040503050406030204" pitchFamily="18" charset="0"/>
                            </a:rPr>
                          </m:ctrlPr>
                        </m:dPr>
                        <m:e>
                          <m:r>
                            <a:rPr lang="en-US" altLang="zh-TW" i="1">
                              <a:latin typeface="Cambria Math" panose="02040503050406030204" pitchFamily="18" charset="0"/>
                            </a:rPr>
                            <m:t>𝑖</m:t>
                          </m:r>
                        </m:e>
                      </m:d>
                      <m:r>
                        <a:rPr lang="en-US" altLang="zh-TW"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𝑔</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𝑖</m:t>
                          </m:r>
                          <m:r>
                            <a:rPr lang="en-US" altLang="zh-TW" i="1">
                              <a:latin typeface="Cambria Math" panose="02040503050406030204" pitchFamily="18" charset="0"/>
                              <a:ea typeface="Cambria Math" panose="02040503050406030204" pitchFamily="18" charset="0"/>
                            </a:rPr>
                            <m:t>+1</m:t>
                          </m:r>
                        </m:e>
                      </m:d>
                      <m:r>
                        <a:rPr lang="en-US" altLang="zh-TW" i="1">
                          <a:latin typeface="Cambria Math" panose="02040503050406030204" pitchFamily="18" charset="0"/>
                          <a:ea typeface="Cambria Math" panose="02040503050406030204" pitchFamily="18" charset="0"/>
                        </a:rPr>
                        <m:t> </m:t>
                      </m:r>
                      <m:r>
                        <a:rPr lang="en-US" altLang="zh-TW" i="1">
                          <a:latin typeface="Cambria Math" panose="02040503050406030204" pitchFamily="18" charset="0"/>
                          <a:ea typeface="Cambria Math" panose="02040503050406030204" pitchFamily="18" charset="0"/>
                        </a:rPr>
                        <m:t>𝑎𝑛𝑑</m:t>
                      </m:r>
                      <m:r>
                        <a:rPr lang="en-US" altLang="zh-TW" i="1">
                          <a:latin typeface="Cambria Math" panose="02040503050406030204" pitchFamily="18" charset="0"/>
                          <a:ea typeface="Cambria Math" panose="02040503050406030204" pitchFamily="18" charset="0"/>
                        </a:rPr>
                        <m:t>  </m:t>
                      </m:r>
                      <m:r>
                        <a:rPr lang="en-US" altLang="zh-TW" i="1">
                          <a:latin typeface="Cambria Math" panose="02040503050406030204" pitchFamily="18" charset="0"/>
                          <a:ea typeface="Cambria Math" panose="02040503050406030204" pitchFamily="18" charset="0"/>
                        </a:rPr>
                        <m:t>𝑔</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𝑖</m:t>
                          </m:r>
                        </m:e>
                      </m:d>
                      <m:r>
                        <a:rPr lang="en-US" altLang="zh-TW"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𝑔</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𝑖</m:t>
                      </m:r>
                      <m:r>
                        <a:rPr lang="en-US" altLang="zh-TW" i="1">
                          <a:latin typeface="Cambria Math" panose="02040503050406030204" pitchFamily="18" charset="0"/>
                          <a:ea typeface="Cambria Math" panose="02040503050406030204" pitchFamily="18" charset="0"/>
                        </a:rPr>
                        <m:t>−1)</m:t>
                      </m:r>
                    </m:oMath>
                  </m:oMathPara>
                </a14:m>
                <a:endParaRPr lang="en-US" altLang="zh-TW"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Pixels in a constant run: both minimum and maximum</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589212" y="2133600"/>
                <a:ext cx="9099868" cy="3777622"/>
              </a:xfrm>
              <a:blipFill>
                <a:blip r:embed="rId3"/>
                <a:stretch>
                  <a:fillRect l="-1407" t="-2097"/>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F1EF6DFB-FE32-4F30-81F0-7CBA9FAEC746}"/>
              </a:ext>
            </a:extLst>
          </p:cNvPr>
          <p:cNvSpPr>
            <a:spLocks noGrp="1"/>
          </p:cNvSpPr>
          <p:nvPr>
            <p:ph type="sldNum" sz="quarter" idx="12"/>
          </p:nvPr>
        </p:nvSpPr>
        <p:spPr/>
        <p:txBody>
          <a:bodyPr/>
          <a:lstStyle/>
          <a:p>
            <a:fld id="{59E0E74B-BC82-44BF-A0FE-CEF171C425CC}" type="slidenum">
              <a:rPr lang="zh-TW" altLang="en-US" smtClean="0"/>
              <a:t>87</a:t>
            </a:fld>
            <a:endParaRPr lang="zh-TW" altLang="en-US"/>
          </a:p>
        </p:txBody>
      </p:sp>
    </p:spTree>
    <p:extLst>
      <p:ext uri="{BB962C8B-B14F-4D97-AF65-F5344CB8AC3E}">
        <p14:creationId xmlns:p14="http://schemas.microsoft.com/office/powerpoint/2010/main" val="7102307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Relative Extrema Density</a:t>
            </a:r>
            <a:endParaRPr lang="zh-TW" altLang="en-US" dirty="0">
              <a:latin typeface="Times New Roman" panose="02020603050405020304" pitchFamily="18" charset="0"/>
              <a:cs typeface="Times New Roman" panose="02020603050405020304" pitchFamily="18" charset="0"/>
            </a:endParaRPr>
          </a:p>
        </p:txBody>
      </p:sp>
      <p:graphicFrame>
        <p:nvGraphicFramePr>
          <p:cNvPr id="8" name="表格 7"/>
          <p:cNvGraphicFramePr>
            <a:graphicFrameLocks noGrp="1"/>
          </p:cNvGraphicFramePr>
          <p:nvPr/>
        </p:nvGraphicFramePr>
        <p:xfrm>
          <a:off x="2085353" y="2486017"/>
          <a:ext cx="7706360" cy="121920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gridCol w="208280">
                  <a:extLst>
                    <a:ext uri="{9D8B030D-6E8A-4147-A177-3AD203B41FA5}">
                      <a16:colId xmlns:a16="http://schemas.microsoft.com/office/drawing/2014/main" val="20013"/>
                    </a:ext>
                  </a:extLst>
                </a:gridCol>
                <a:gridCol w="208280">
                  <a:extLst>
                    <a:ext uri="{9D8B030D-6E8A-4147-A177-3AD203B41FA5}">
                      <a16:colId xmlns:a16="http://schemas.microsoft.com/office/drawing/2014/main" val="20014"/>
                    </a:ext>
                  </a:extLst>
                </a:gridCol>
                <a:gridCol w="208280">
                  <a:extLst>
                    <a:ext uri="{9D8B030D-6E8A-4147-A177-3AD203B41FA5}">
                      <a16:colId xmlns:a16="http://schemas.microsoft.com/office/drawing/2014/main" val="20015"/>
                    </a:ext>
                  </a:extLst>
                </a:gridCol>
                <a:gridCol w="208280">
                  <a:extLst>
                    <a:ext uri="{9D8B030D-6E8A-4147-A177-3AD203B41FA5}">
                      <a16:colId xmlns:a16="http://schemas.microsoft.com/office/drawing/2014/main" val="20016"/>
                    </a:ext>
                  </a:extLst>
                </a:gridCol>
                <a:gridCol w="208280">
                  <a:extLst>
                    <a:ext uri="{9D8B030D-6E8A-4147-A177-3AD203B41FA5}">
                      <a16:colId xmlns:a16="http://schemas.microsoft.com/office/drawing/2014/main" val="20017"/>
                    </a:ext>
                  </a:extLst>
                </a:gridCol>
                <a:gridCol w="208280">
                  <a:extLst>
                    <a:ext uri="{9D8B030D-6E8A-4147-A177-3AD203B41FA5}">
                      <a16:colId xmlns:a16="http://schemas.microsoft.com/office/drawing/2014/main" val="20018"/>
                    </a:ext>
                  </a:extLst>
                </a:gridCol>
                <a:gridCol w="208280">
                  <a:extLst>
                    <a:ext uri="{9D8B030D-6E8A-4147-A177-3AD203B41FA5}">
                      <a16:colId xmlns:a16="http://schemas.microsoft.com/office/drawing/2014/main" val="20019"/>
                    </a:ext>
                  </a:extLst>
                </a:gridCol>
                <a:gridCol w="208280">
                  <a:extLst>
                    <a:ext uri="{9D8B030D-6E8A-4147-A177-3AD203B41FA5}">
                      <a16:colId xmlns:a16="http://schemas.microsoft.com/office/drawing/2014/main" val="20020"/>
                    </a:ext>
                  </a:extLst>
                </a:gridCol>
                <a:gridCol w="208280">
                  <a:extLst>
                    <a:ext uri="{9D8B030D-6E8A-4147-A177-3AD203B41FA5}">
                      <a16:colId xmlns:a16="http://schemas.microsoft.com/office/drawing/2014/main" val="20021"/>
                    </a:ext>
                  </a:extLst>
                </a:gridCol>
                <a:gridCol w="208280">
                  <a:extLst>
                    <a:ext uri="{9D8B030D-6E8A-4147-A177-3AD203B41FA5}">
                      <a16:colId xmlns:a16="http://schemas.microsoft.com/office/drawing/2014/main" val="20022"/>
                    </a:ext>
                  </a:extLst>
                </a:gridCol>
                <a:gridCol w="208280">
                  <a:extLst>
                    <a:ext uri="{9D8B030D-6E8A-4147-A177-3AD203B41FA5}">
                      <a16:colId xmlns:a16="http://schemas.microsoft.com/office/drawing/2014/main" val="20023"/>
                    </a:ext>
                  </a:extLst>
                </a:gridCol>
                <a:gridCol w="208280">
                  <a:extLst>
                    <a:ext uri="{9D8B030D-6E8A-4147-A177-3AD203B41FA5}">
                      <a16:colId xmlns:a16="http://schemas.microsoft.com/office/drawing/2014/main" val="20024"/>
                    </a:ext>
                  </a:extLst>
                </a:gridCol>
                <a:gridCol w="208280">
                  <a:extLst>
                    <a:ext uri="{9D8B030D-6E8A-4147-A177-3AD203B41FA5}">
                      <a16:colId xmlns:a16="http://schemas.microsoft.com/office/drawing/2014/main" val="20025"/>
                    </a:ext>
                  </a:extLst>
                </a:gridCol>
                <a:gridCol w="208280">
                  <a:extLst>
                    <a:ext uri="{9D8B030D-6E8A-4147-A177-3AD203B41FA5}">
                      <a16:colId xmlns:a16="http://schemas.microsoft.com/office/drawing/2014/main" val="20026"/>
                    </a:ext>
                  </a:extLst>
                </a:gridCol>
                <a:gridCol w="208280">
                  <a:extLst>
                    <a:ext uri="{9D8B030D-6E8A-4147-A177-3AD203B41FA5}">
                      <a16:colId xmlns:a16="http://schemas.microsoft.com/office/drawing/2014/main" val="20027"/>
                    </a:ext>
                  </a:extLst>
                </a:gridCol>
                <a:gridCol w="208280">
                  <a:extLst>
                    <a:ext uri="{9D8B030D-6E8A-4147-A177-3AD203B41FA5}">
                      <a16:colId xmlns:a16="http://schemas.microsoft.com/office/drawing/2014/main" val="20028"/>
                    </a:ext>
                  </a:extLst>
                </a:gridCol>
                <a:gridCol w="208280">
                  <a:extLst>
                    <a:ext uri="{9D8B030D-6E8A-4147-A177-3AD203B41FA5}">
                      <a16:colId xmlns:a16="http://schemas.microsoft.com/office/drawing/2014/main" val="20029"/>
                    </a:ext>
                  </a:extLst>
                </a:gridCol>
                <a:gridCol w="208280">
                  <a:extLst>
                    <a:ext uri="{9D8B030D-6E8A-4147-A177-3AD203B41FA5}">
                      <a16:colId xmlns:a16="http://schemas.microsoft.com/office/drawing/2014/main" val="20030"/>
                    </a:ext>
                  </a:extLst>
                </a:gridCol>
                <a:gridCol w="208280">
                  <a:extLst>
                    <a:ext uri="{9D8B030D-6E8A-4147-A177-3AD203B41FA5}">
                      <a16:colId xmlns:a16="http://schemas.microsoft.com/office/drawing/2014/main" val="20031"/>
                    </a:ext>
                  </a:extLst>
                </a:gridCol>
                <a:gridCol w="208280">
                  <a:extLst>
                    <a:ext uri="{9D8B030D-6E8A-4147-A177-3AD203B41FA5}">
                      <a16:colId xmlns:a16="http://schemas.microsoft.com/office/drawing/2014/main" val="20032"/>
                    </a:ext>
                  </a:extLst>
                </a:gridCol>
                <a:gridCol w="208280">
                  <a:extLst>
                    <a:ext uri="{9D8B030D-6E8A-4147-A177-3AD203B41FA5}">
                      <a16:colId xmlns:a16="http://schemas.microsoft.com/office/drawing/2014/main" val="20033"/>
                    </a:ext>
                  </a:extLst>
                </a:gridCol>
                <a:gridCol w="208280">
                  <a:extLst>
                    <a:ext uri="{9D8B030D-6E8A-4147-A177-3AD203B41FA5}">
                      <a16:colId xmlns:a16="http://schemas.microsoft.com/office/drawing/2014/main" val="20034"/>
                    </a:ext>
                  </a:extLst>
                </a:gridCol>
                <a:gridCol w="208280">
                  <a:extLst>
                    <a:ext uri="{9D8B030D-6E8A-4147-A177-3AD203B41FA5}">
                      <a16:colId xmlns:a16="http://schemas.microsoft.com/office/drawing/2014/main" val="20035"/>
                    </a:ext>
                  </a:extLst>
                </a:gridCol>
                <a:gridCol w="208280">
                  <a:extLst>
                    <a:ext uri="{9D8B030D-6E8A-4147-A177-3AD203B41FA5}">
                      <a16:colId xmlns:a16="http://schemas.microsoft.com/office/drawing/2014/main" val="20036"/>
                    </a:ext>
                  </a:extLst>
                </a:gridCol>
              </a:tblGrid>
              <a:tr h="118811">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0"/>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1"/>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2"/>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3"/>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4"/>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5"/>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6"/>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7"/>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8"/>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9" name="手繪多邊形 8"/>
          <p:cNvSpPr/>
          <p:nvPr/>
        </p:nvSpPr>
        <p:spPr>
          <a:xfrm>
            <a:off x="2291821" y="2464332"/>
            <a:ext cx="7489371" cy="1120298"/>
          </a:xfrm>
          <a:custGeom>
            <a:avLst/>
            <a:gdLst>
              <a:gd name="connsiteX0" fmla="*/ 0 w 7489371"/>
              <a:gd name="connsiteY0" fmla="*/ 993586 h 1120298"/>
              <a:gd name="connsiteX1" fmla="*/ 413657 w 7489371"/>
              <a:gd name="connsiteY1" fmla="*/ 144500 h 1120298"/>
              <a:gd name="connsiteX2" fmla="*/ 620485 w 7489371"/>
              <a:gd name="connsiteY2" fmla="*/ 873843 h 1120298"/>
              <a:gd name="connsiteX3" fmla="*/ 1045028 w 7489371"/>
              <a:gd name="connsiteY3" fmla="*/ 24757 h 1120298"/>
              <a:gd name="connsiteX4" fmla="*/ 1458685 w 7489371"/>
              <a:gd name="connsiteY4" fmla="*/ 743214 h 1120298"/>
              <a:gd name="connsiteX5" fmla="*/ 1872343 w 7489371"/>
              <a:gd name="connsiteY5" fmla="*/ 144500 h 1120298"/>
              <a:gd name="connsiteX6" fmla="*/ 2275114 w 7489371"/>
              <a:gd name="connsiteY6" fmla="*/ 993586 h 1120298"/>
              <a:gd name="connsiteX7" fmla="*/ 2492828 w 7489371"/>
              <a:gd name="connsiteY7" fmla="*/ 275129 h 1120298"/>
              <a:gd name="connsiteX8" fmla="*/ 2710543 w 7489371"/>
              <a:gd name="connsiteY8" fmla="*/ 623472 h 1120298"/>
              <a:gd name="connsiteX9" fmla="*/ 3124200 w 7489371"/>
              <a:gd name="connsiteY9" fmla="*/ 24757 h 1120298"/>
              <a:gd name="connsiteX10" fmla="*/ 3331028 w 7489371"/>
              <a:gd name="connsiteY10" fmla="*/ 754100 h 1120298"/>
              <a:gd name="connsiteX11" fmla="*/ 3537857 w 7489371"/>
              <a:gd name="connsiteY11" fmla="*/ 993586 h 1120298"/>
              <a:gd name="connsiteX12" fmla="*/ 3962400 w 7489371"/>
              <a:gd name="connsiteY12" fmla="*/ 133614 h 1120298"/>
              <a:gd name="connsiteX13" fmla="*/ 4376057 w 7489371"/>
              <a:gd name="connsiteY13" fmla="*/ 754100 h 1120298"/>
              <a:gd name="connsiteX14" fmla="*/ 4582885 w 7489371"/>
              <a:gd name="connsiteY14" fmla="*/ 383986 h 1120298"/>
              <a:gd name="connsiteX15" fmla="*/ 4789714 w 7489371"/>
              <a:gd name="connsiteY15" fmla="*/ 24757 h 1120298"/>
              <a:gd name="connsiteX16" fmla="*/ 5203371 w 7489371"/>
              <a:gd name="connsiteY16" fmla="*/ 1113329 h 1120298"/>
              <a:gd name="connsiteX17" fmla="*/ 5617028 w 7489371"/>
              <a:gd name="connsiteY17" fmla="*/ 514614 h 1120298"/>
              <a:gd name="connsiteX18" fmla="*/ 5834743 w 7489371"/>
              <a:gd name="connsiteY18" fmla="*/ 1004472 h 1120298"/>
              <a:gd name="connsiteX19" fmla="*/ 6248400 w 7489371"/>
              <a:gd name="connsiteY19" fmla="*/ 144500 h 1120298"/>
              <a:gd name="connsiteX20" fmla="*/ 6662057 w 7489371"/>
              <a:gd name="connsiteY20" fmla="*/ 623472 h 1120298"/>
              <a:gd name="connsiteX21" fmla="*/ 6868885 w 7489371"/>
              <a:gd name="connsiteY21" fmla="*/ 144500 h 1120298"/>
              <a:gd name="connsiteX22" fmla="*/ 7293428 w 7489371"/>
              <a:gd name="connsiteY22" fmla="*/ 993586 h 1120298"/>
              <a:gd name="connsiteX23" fmla="*/ 7489371 w 7489371"/>
              <a:gd name="connsiteY23" fmla="*/ 754100 h 112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489371" h="1120298">
                <a:moveTo>
                  <a:pt x="0" y="993586"/>
                </a:moveTo>
                <a:cubicBezTo>
                  <a:pt x="155121" y="579021"/>
                  <a:pt x="310243" y="164457"/>
                  <a:pt x="413657" y="144500"/>
                </a:cubicBezTo>
                <a:cubicBezTo>
                  <a:pt x="517071" y="124543"/>
                  <a:pt x="515257" y="893800"/>
                  <a:pt x="620485" y="873843"/>
                </a:cubicBezTo>
                <a:cubicBezTo>
                  <a:pt x="725714" y="853886"/>
                  <a:pt x="905328" y="46528"/>
                  <a:pt x="1045028" y="24757"/>
                </a:cubicBezTo>
                <a:cubicBezTo>
                  <a:pt x="1184728" y="2986"/>
                  <a:pt x="1320799" y="723257"/>
                  <a:pt x="1458685" y="743214"/>
                </a:cubicBezTo>
                <a:cubicBezTo>
                  <a:pt x="1596571" y="763171"/>
                  <a:pt x="1736271" y="102771"/>
                  <a:pt x="1872343" y="144500"/>
                </a:cubicBezTo>
                <a:cubicBezTo>
                  <a:pt x="2008415" y="186229"/>
                  <a:pt x="2171700" y="971814"/>
                  <a:pt x="2275114" y="993586"/>
                </a:cubicBezTo>
                <a:cubicBezTo>
                  <a:pt x="2378528" y="1015358"/>
                  <a:pt x="2420257" y="336815"/>
                  <a:pt x="2492828" y="275129"/>
                </a:cubicBezTo>
                <a:cubicBezTo>
                  <a:pt x="2565399" y="213443"/>
                  <a:pt x="2605314" y="665201"/>
                  <a:pt x="2710543" y="623472"/>
                </a:cubicBezTo>
                <a:cubicBezTo>
                  <a:pt x="2815772" y="581743"/>
                  <a:pt x="3020786" y="2986"/>
                  <a:pt x="3124200" y="24757"/>
                </a:cubicBezTo>
                <a:cubicBezTo>
                  <a:pt x="3227614" y="46528"/>
                  <a:pt x="3262085" y="592628"/>
                  <a:pt x="3331028" y="754100"/>
                </a:cubicBezTo>
                <a:cubicBezTo>
                  <a:pt x="3399971" y="915572"/>
                  <a:pt x="3432628" y="1097000"/>
                  <a:pt x="3537857" y="993586"/>
                </a:cubicBezTo>
                <a:cubicBezTo>
                  <a:pt x="3643086" y="890172"/>
                  <a:pt x="3822700" y="173528"/>
                  <a:pt x="3962400" y="133614"/>
                </a:cubicBezTo>
                <a:cubicBezTo>
                  <a:pt x="4102100" y="93700"/>
                  <a:pt x="4272643" y="712371"/>
                  <a:pt x="4376057" y="754100"/>
                </a:cubicBezTo>
                <a:cubicBezTo>
                  <a:pt x="4479471" y="795829"/>
                  <a:pt x="4513942" y="505543"/>
                  <a:pt x="4582885" y="383986"/>
                </a:cubicBezTo>
                <a:cubicBezTo>
                  <a:pt x="4651828" y="262429"/>
                  <a:pt x="4686300" y="-96800"/>
                  <a:pt x="4789714" y="24757"/>
                </a:cubicBezTo>
                <a:cubicBezTo>
                  <a:pt x="4893128" y="146314"/>
                  <a:pt x="5065485" y="1031686"/>
                  <a:pt x="5203371" y="1113329"/>
                </a:cubicBezTo>
                <a:cubicBezTo>
                  <a:pt x="5341257" y="1194972"/>
                  <a:pt x="5511799" y="532757"/>
                  <a:pt x="5617028" y="514614"/>
                </a:cubicBezTo>
                <a:cubicBezTo>
                  <a:pt x="5722257" y="496471"/>
                  <a:pt x="5729514" y="1066158"/>
                  <a:pt x="5834743" y="1004472"/>
                </a:cubicBezTo>
                <a:cubicBezTo>
                  <a:pt x="5939972" y="942786"/>
                  <a:pt x="6110514" y="208000"/>
                  <a:pt x="6248400" y="144500"/>
                </a:cubicBezTo>
                <a:cubicBezTo>
                  <a:pt x="6386286" y="81000"/>
                  <a:pt x="6558643" y="623472"/>
                  <a:pt x="6662057" y="623472"/>
                </a:cubicBezTo>
                <a:cubicBezTo>
                  <a:pt x="6765471" y="623472"/>
                  <a:pt x="6763657" y="82814"/>
                  <a:pt x="6868885" y="144500"/>
                </a:cubicBezTo>
                <a:cubicBezTo>
                  <a:pt x="6974113" y="206186"/>
                  <a:pt x="7190014" y="891986"/>
                  <a:pt x="7293428" y="993586"/>
                </a:cubicBezTo>
                <a:cubicBezTo>
                  <a:pt x="7396842" y="1095186"/>
                  <a:pt x="7443106" y="924643"/>
                  <a:pt x="7489371" y="754100"/>
                </a:cubicBezTo>
              </a:path>
            </a:pathLst>
          </a:custGeom>
          <a:noFill/>
          <a:ln w="28575">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手繪多邊形 9"/>
          <p:cNvSpPr/>
          <p:nvPr/>
        </p:nvSpPr>
        <p:spPr>
          <a:xfrm>
            <a:off x="2291821" y="2499975"/>
            <a:ext cx="7500257" cy="724146"/>
          </a:xfrm>
          <a:custGeom>
            <a:avLst/>
            <a:gdLst>
              <a:gd name="connsiteX0" fmla="*/ 0 w 7500257"/>
              <a:gd name="connsiteY0" fmla="*/ 587829 h 724146"/>
              <a:gd name="connsiteX1" fmla="*/ 1251857 w 7500257"/>
              <a:gd name="connsiteY1" fmla="*/ 0 h 724146"/>
              <a:gd name="connsiteX2" fmla="*/ 2296885 w 7500257"/>
              <a:gd name="connsiteY2" fmla="*/ 587829 h 724146"/>
              <a:gd name="connsiteX3" fmla="*/ 3341914 w 7500257"/>
              <a:gd name="connsiteY3" fmla="*/ 108857 h 724146"/>
              <a:gd name="connsiteX4" fmla="*/ 4147457 w 7500257"/>
              <a:gd name="connsiteY4" fmla="*/ 718457 h 724146"/>
              <a:gd name="connsiteX5" fmla="*/ 5617028 w 7500257"/>
              <a:gd name="connsiteY5" fmla="*/ 119743 h 724146"/>
              <a:gd name="connsiteX6" fmla="*/ 6868885 w 7500257"/>
              <a:gd name="connsiteY6" fmla="*/ 718457 h 724146"/>
              <a:gd name="connsiteX7" fmla="*/ 7500257 w 7500257"/>
              <a:gd name="connsiteY7" fmla="*/ 370114 h 72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0257" h="724146">
                <a:moveTo>
                  <a:pt x="0" y="587829"/>
                </a:moveTo>
                <a:cubicBezTo>
                  <a:pt x="434521" y="293914"/>
                  <a:pt x="869043" y="0"/>
                  <a:pt x="1251857" y="0"/>
                </a:cubicBezTo>
                <a:cubicBezTo>
                  <a:pt x="1634671" y="0"/>
                  <a:pt x="1948542" y="569686"/>
                  <a:pt x="2296885" y="587829"/>
                </a:cubicBezTo>
                <a:cubicBezTo>
                  <a:pt x="2645228" y="605972"/>
                  <a:pt x="3033485" y="87086"/>
                  <a:pt x="3341914" y="108857"/>
                </a:cubicBezTo>
                <a:cubicBezTo>
                  <a:pt x="3650343" y="130628"/>
                  <a:pt x="3768271" y="716643"/>
                  <a:pt x="4147457" y="718457"/>
                </a:cubicBezTo>
                <a:cubicBezTo>
                  <a:pt x="4526643" y="720271"/>
                  <a:pt x="5163457" y="119743"/>
                  <a:pt x="5617028" y="119743"/>
                </a:cubicBezTo>
                <a:cubicBezTo>
                  <a:pt x="6070599" y="119743"/>
                  <a:pt x="6555014" y="676729"/>
                  <a:pt x="6868885" y="718457"/>
                </a:cubicBezTo>
                <a:cubicBezTo>
                  <a:pt x="7182756" y="760185"/>
                  <a:pt x="7341506" y="565149"/>
                  <a:pt x="7500257" y="37011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9781191" y="2627833"/>
            <a:ext cx="821892" cy="369332"/>
          </a:xfrm>
          <a:prstGeom prst="rect">
            <a:avLst/>
          </a:prstGeom>
          <a:noFill/>
        </p:spPr>
        <p:txBody>
          <a:bodyPr wrap="none" rtlCol="0">
            <a:spAutoFit/>
          </a:bodyPr>
          <a:lstStyle/>
          <a:p>
            <a:r>
              <a:rPr lang="en-US" altLang="zh-TW" dirty="0">
                <a:solidFill>
                  <a:srgbClr val="FF0000"/>
                </a:solidFill>
              </a:rPr>
              <a:t>Coarse</a:t>
            </a:r>
            <a:endParaRPr lang="zh-TW" altLang="en-US" dirty="0">
              <a:solidFill>
                <a:srgbClr val="FF0000"/>
              </a:solidFill>
            </a:endParaRPr>
          </a:p>
        </p:txBody>
      </p:sp>
      <p:sp>
        <p:nvSpPr>
          <p:cNvPr id="12" name="文字方塊 11"/>
          <p:cNvSpPr txBox="1"/>
          <p:nvPr/>
        </p:nvSpPr>
        <p:spPr>
          <a:xfrm>
            <a:off x="9788537" y="3021706"/>
            <a:ext cx="625492" cy="369332"/>
          </a:xfrm>
          <a:prstGeom prst="rect">
            <a:avLst/>
          </a:prstGeom>
          <a:noFill/>
        </p:spPr>
        <p:txBody>
          <a:bodyPr wrap="none" rtlCol="0">
            <a:spAutoFit/>
          </a:bodyPr>
          <a:lstStyle/>
          <a:p>
            <a:r>
              <a:rPr lang="en-US" altLang="zh-TW" dirty="0">
                <a:solidFill>
                  <a:srgbClr val="66CCFF"/>
                </a:solidFill>
              </a:rPr>
              <a:t>Fine</a:t>
            </a:r>
            <a:endParaRPr lang="zh-TW" altLang="en-US" dirty="0">
              <a:solidFill>
                <a:srgbClr val="66CCFF"/>
              </a:solidFill>
            </a:endParaRPr>
          </a:p>
        </p:txBody>
      </p:sp>
      <p:grpSp>
        <p:nvGrpSpPr>
          <p:cNvPr id="7" name="群組 6"/>
          <p:cNvGrpSpPr/>
          <p:nvPr/>
        </p:nvGrpSpPr>
        <p:grpSpPr>
          <a:xfrm>
            <a:off x="2528562" y="2048931"/>
            <a:ext cx="7233035" cy="2148069"/>
            <a:chOff x="1004561" y="2048930"/>
            <a:chExt cx="7233035" cy="2148069"/>
          </a:xfrm>
        </p:grpSpPr>
        <p:grpSp>
          <p:nvGrpSpPr>
            <p:cNvPr id="6" name="群組 5"/>
            <p:cNvGrpSpPr/>
            <p:nvPr/>
          </p:nvGrpSpPr>
          <p:grpSpPr>
            <a:xfrm>
              <a:off x="1004561" y="3653503"/>
              <a:ext cx="7233035" cy="543496"/>
              <a:chOff x="1004561" y="3653503"/>
              <a:chExt cx="7233035" cy="543496"/>
            </a:xfrm>
          </p:grpSpPr>
          <p:sp>
            <p:nvSpPr>
              <p:cNvPr id="4" name="文字方塊 3"/>
              <p:cNvSpPr txBox="1"/>
              <p:nvPr/>
            </p:nvSpPr>
            <p:spPr>
              <a:xfrm>
                <a:off x="1004561" y="3655901"/>
                <a:ext cx="383438"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18" name="文字方塊 17"/>
              <p:cNvSpPr txBox="1"/>
              <p:nvPr/>
            </p:nvSpPr>
            <p:spPr>
              <a:xfrm>
                <a:off x="1207907" y="3848827"/>
                <a:ext cx="359394"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19" name="文字方塊 18"/>
              <p:cNvSpPr txBox="1"/>
              <p:nvPr/>
            </p:nvSpPr>
            <p:spPr>
              <a:xfrm>
                <a:off x="2466480" y="3653503"/>
                <a:ext cx="383438"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20" name="文字方塊 19"/>
              <p:cNvSpPr txBox="1"/>
              <p:nvPr/>
            </p:nvSpPr>
            <p:spPr>
              <a:xfrm>
                <a:off x="1630608" y="3653503"/>
                <a:ext cx="383438"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21" name="文字方塊 20"/>
              <p:cNvSpPr txBox="1"/>
              <p:nvPr/>
            </p:nvSpPr>
            <p:spPr>
              <a:xfrm>
                <a:off x="3085459" y="3653503"/>
                <a:ext cx="383438"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22" name="文字方塊 21"/>
              <p:cNvSpPr txBox="1"/>
              <p:nvPr/>
            </p:nvSpPr>
            <p:spPr>
              <a:xfrm>
                <a:off x="3709971" y="3655641"/>
                <a:ext cx="383438"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23" name="文字方塊 22"/>
              <p:cNvSpPr txBox="1"/>
              <p:nvPr/>
            </p:nvSpPr>
            <p:spPr>
              <a:xfrm>
                <a:off x="5375980" y="3653503"/>
                <a:ext cx="383438"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24" name="文字方塊 23"/>
              <p:cNvSpPr txBox="1"/>
              <p:nvPr/>
            </p:nvSpPr>
            <p:spPr>
              <a:xfrm>
                <a:off x="4556352" y="3655711"/>
                <a:ext cx="383438"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25" name="文字方塊 24"/>
              <p:cNvSpPr txBox="1"/>
              <p:nvPr/>
            </p:nvSpPr>
            <p:spPr>
              <a:xfrm>
                <a:off x="2049994" y="3853867"/>
                <a:ext cx="359394"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26" name="文字方塊 25"/>
              <p:cNvSpPr txBox="1"/>
              <p:nvPr/>
            </p:nvSpPr>
            <p:spPr>
              <a:xfrm>
                <a:off x="4968149" y="3848827"/>
                <a:ext cx="359394"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27" name="文字方塊 26"/>
              <p:cNvSpPr txBox="1"/>
              <p:nvPr/>
            </p:nvSpPr>
            <p:spPr>
              <a:xfrm>
                <a:off x="2881682" y="3848827"/>
                <a:ext cx="359394"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28" name="文字方塊 27"/>
              <p:cNvSpPr txBox="1"/>
              <p:nvPr/>
            </p:nvSpPr>
            <p:spPr>
              <a:xfrm>
                <a:off x="3304283" y="3848827"/>
                <a:ext cx="359394"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29" name="文字方塊 28"/>
              <p:cNvSpPr txBox="1"/>
              <p:nvPr/>
            </p:nvSpPr>
            <p:spPr>
              <a:xfrm>
                <a:off x="4128333" y="3854759"/>
                <a:ext cx="359394"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30" name="文字方塊 29"/>
              <p:cNvSpPr txBox="1"/>
              <p:nvPr/>
            </p:nvSpPr>
            <p:spPr>
              <a:xfrm>
                <a:off x="5800082" y="3848827"/>
                <a:ext cx="359394"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31" name="文字方塊 30"/>
              <p:cNvSpPr txBox="1"/>
              <p:nvPr/>
            </p:nvSpPr>
            <p:spPr>
              <a:xfrm>
                <a:off x="6420786" y="3858445"/>
                <a:ext cx="359394"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33" name="文字方塊 32"/>
              <p:cNvSpPr txBox="1"/>
              <p:nvPr/>
            </p:nvSpPr>
            <p:spPr>
              <a:xfrm>
                <a:off x="7878202" y="3849222"/>
                <a:ext cx="359394"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34" name="文字方塊 33"/>
              <p:cNvSpPr txBox="1"/>
              <p:nvPr/>
            </p:nvSpPr>
            <p:spPr>
              <a:xfrm>
                <a:off x="7260484" y="3848827"/>
                <a:ext cx="359394"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35" name="文字方塊 34"/>
              <p:cNvSpPr txBox="1"/>
              <p:nvPr/>
            </p:nvSpPr>
            <p:spPr>
              <a:xfrm>
                <a:off x="6848934" y="3654600"/>
                <a:ext cx="383438"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37" name="文字方塊 36"/>
              <p:cNvSpPr txBox="1"/>
              <p:nvPr/>
            </p:nvSpPr>
            <p:spPr>
              <a:xfrm>
                <a:off x="7454304" y="3653503"/>
                <a:ext cx="383438"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sp>
            <p:nvSpPr>
              <p:cNvPr id="38" name="文字方塊 37"/>
              <p:cNvSpPr txBox="1"/>
              <p:nvPr/>
            </p:nvSpPr>
            <p:spPr>
              <a:xfrm>
                <a:off x="6214185" y="3653503"/>
                <a:ext cx="383438" cy="338554"/>
              </a:xfrm>
              <a:prstGeom prst="rect">
                <a:avLst/>
              </a:prstGeom>
              <a:noFill/>
            </p:spPr>
            <p:txBody>
              <a:bodyPr wrap="none" rtlCol="0">
                <a:spAutoFit/>
              </a:bodyPr>
              <a:lstStyle/>
              <a:p>
                <a:r>
                  <a:rPr lang="en-US" altLang="zh-TW" sz="1600" dirty="0">
                    <a:solidFill>
                      <a:srgbClr val="66CCFF"/>
                    </a:solidFill>
                  </a:rPr>
                  <a:t>M</a:t>
                </a:r>
                <a:endParaRPr lang="zh-TW" altLang="en-US" sz="1600" dirty="0">
                  <a:solidFill>
                    <a:srgbClr val="66CCFF"/>
                  </a:solidFill>
                </a:endParaRPr>
              </a:p>
            </p:txBody>
          </p:sp>
        </p:grpSp>
        <p:grpSp>
          <p:nvGrpSpPr>
            <p:cNvPr id="5" name="群組 4"/>
            <p:cNvGrpSpPr/>
            <p:nvPr/>
          </p:nvGrpSpPr>
          <p:grpSpPr>
            <a:xfrm>
              <a:off x="1842216" y="2048930"/>
              <a:ext cx="5976080" cy="479632"/>
              <a:chOff x="1842216" y="2048930"/>
              <a:chExt cx="5976080" cy="479632"/>
            </a:xfrm>
          </p:grpSpPr>
          <p:sp>
            <p:nvSpPr>
              <p:cNvPr id="39" name="文字方塊 38"/>
              <p:cNvSpPr txBox="1"/>
              <p:nvPr/>
            </p:nvSpPr>
            <p:spPr>
              <a:xfrm>
                <a:off x="1842216" y="2048930"/>
                <a:ext cx="359394" cy="338554"/>
              </a:xfrm>
              <a:prstGeom prst="rect">
                <a:avLst/>
              </a:prstGeom>
              <a:noFill/>
            </p:spPr>
            <p:txBody>
              <a:bodyPr wrap="none" rtlCol="0">
                <a:spAutoFit/>
              </a:bodyPr>
              <a:lstStyle/>
              <a:p>
                <a:r>
                  <a:rPr lang="en-US" altLang="zh-TW" sz="1600" dirty="0">
                    <a:solidFill>
                      <a:srgbClr val="FF0000"/>
                    </a:solidFill>
                  </a:rPr>
                  <a:t>M</a:t>
                </a:r>
                <a:endParaRPr lang="zh-TW" altLang="en-US" sz="1600" dirty="0">
                  <a:solidFill>
                    <a:srgbClr val="FF0000"/>
                  </a:solidFill>
                </a:endParaRPr>
              </a:p>
            </p:txBody>
          </p:sp>
          <p:sp>
            <p:nvSpPr>
              <p:cNvPr id="40" name="文字方塊 39"/>
              <p:cNvSpPr txBox="1"/>
              <p:nvPr/>
            </p:nvSpPr>
            <p:spPr>
              <a:xfrm>
                <a:off x="2885576" y="2187161"/>
                <a:ext cx="359394" cy="338554"/>
              </a:xfrm>
              <a:prstGeom prst="rect">
                <a:avLst/>
              </a:prstGeom>
              <a:noFill/>
            </p:spPr>
            <p:txBody>
              <a:bodyPr wrap="none" rtlCol="0">
                <a:spAutoFit/>
              </a:bodyPr>
              <a:lstStyle/>
              <a:p>
                <a:r>
                  <a:rPr lang="en-US" altLang="zh-TW" sz="1600" dirty="0">
                    <a:solidFill>
                      <a:srgbClr val="FF0000"/>
                    </a:solidFill>
                  </a:rPr>
                  <a:t>m</a:t>
                </a:r>
                <a:endParaRPr lang="zh-TW" altLang="en-US" sz="1600" dirty="0">
                  <a:solidFill>
                    <a:srgbClr val="FF0000"/>
                  </a:solidFill>
                </a:endParaRPr>
              </a:p>
            </p:txBody>
          </p:sp>
          <p:sp>
            <p:nvSpPr>
              <p:cNvPr id="41" name="文字方塊 40"/>
              <p:cNvSpPr txBox="1"/>
              <p:nvPr/>
            </p:nvSpPr>
            <p:spPr>
              <a:xfrm>
                <a:off x="6213487" y="2054055"/>
                <a:ext cx="359394" cy="338554"/>
              </a:xfrm>
              <a:prstGeom prst="rect">
                <a:avLst/>
              </a:prstGeom>
              <a:noFill/>
            </p:spPr>
            <p:txBody>
              <a:bodyPr wrap="none" rtlCol="0">
                <a:spAutoFit/>
              </a:bodyPr>
              <a:lstStyle/>
              <a:p>
                <a:r>
                  <a:rPr lang="en-US" altLang="zh-TW" sz="1600" dirty="0">
                    <a:solidFill>
                      <a:srgbClr val="FF0000"/>
                    </a:solidFill>
                  </a:rPr>
                  <a:t>M</a:t>
                </a:r>
                <a:endParaRPr lang="zh-TW" altLang="en-US" sz="1600" dirty="0">
                  <a:solidFill>
                    <a:srgbClr val="FF0000"/>
                  </a:solidFill>
                </a:endParaRPr>
              </a:p>
            </p:txBody>
          </p:sp>
          <p:sp>
            <p:nvSpPr>
              <p:cNvPr id="42" name="文字方塊 41"/>
              <p:cNvSpPr txBox="1"/>
              <p:nvPr/>
            </p:nvSpPr>
            <p:spPr>
              <a:xfrm>
                <a:off x="3920069" y="2054995"/>
                <a:ext cx="359394" cy="338554"/>
              </a:xfrm>
              <a:prstGeom prst="rect">
                <a:avLst/>
              </a:prstGeom>
              <a:noFill/>
            </p:spPr>
            <p:txBody>
              <a:bodyPr wrap="none" rtlCol="0">
                <a:spAutoFit/>
              </a:bodyPr>
              <a:lstStyle/>
              <a:p>
                <a:r>
                  <a:rPr lang="en-US" altLang="zh-TW" sz="1600" dirty="0">
                    <a:solidFill>
                      <a:srgbClr val="FF0000"/>
                    </a:solidFill>
                  </a:rPr>
                  <a:t>M</a:t>
                </a:r>
                <a:endParaRPr lang="zh-TW" altLang="en-US" sz="1600" dirty="0">
                  <a:solidFill>
                    <a:srgbClr val="FF0000"/>
                  </a:solidFill>
                </a:endParaRPr>
              </a:p>
            </p:txBody>
          </p:sp>
          <p:sp>
            <p:nvSpPr>
              <p:cNvPr id="43" name="文字方塊 42"/>
              <p:cNvSpPr txBox="1"/>
              <p:nvPr/>
            </p:nvSpPr>
            <p:spPr>
              <a:xfrm>
                <a:off x="7458902" y="2190008"/>
                <a:ext cx="359394" cy="338554"/>
              </a:xfrm>
              <a:prstGeom prst="rect">
                <a:avLst/>
              </a:prstGeom>
              <a:noFill/>
            </p:spPr>
            <p:txBody>
              <a:bodyPr wrap="none" rtlCol="0">
                <a:spAutoFit/>
              </a:bodyPr>
              <a:lstStyle/>
              <a:p>
                <a:r>
                  <a:rPr lang="en-US" altLang="zh-TW" sz="1600" dirty="0">
                    <a:solidFill>
                      <a:srgbClr val="FF0000"/>
                    </a:solidFill>
                  </a:rPr>
                  <a:t>m</a:t>
                </a:r>
                <a:endParaRPr lang="zh-TW" altLang="en-US" sz="1600" dirty="0">
                  <a:solidFill>
                    <a:srgbClr val="FF0000"/>
                  </a:solidFill>
                </a:endParaRPr>
              </a:p>
            </p:txBody>
          </p:sp>
          <p:sp>
            <p:nvSpPr>
              <p:cNvPr id="44" name="文字方塊 43"/>
              <p:cNvSpPr txBox="1"/>
              <p:nvPr/>
            </p:nvSpPr>
            <p:spPr>
              <a:xfrm>
                <a:off x="4756621" y="2184279"/>
                <a:ext cx="359394" cy="338554"/>
              </a:xfrm>
              <a:prstGeom prst="rect">
                <a:avLst/>
              </a:prstGeom>
              <a:noFill/>
            </p:spPr>
            <p:txBody>
              <a:bodyPr wrap="none" rtlCol="0">
                <a:spAutoFit/>
              </a:bodyPr>
              <a:lstStyle/>
              <a:p>
                <a:r>
                  <a:rPr lang="en-US" altLang="zh-TW" sz="1600" dirty="0">
                    <a:solidFill>
                      <a:srgbClr val="FF0000"/>
                    </a:solidFill>
                  </a:rPr>
                  <a:t>m</a:t>
                </a:r>
                <a:endParaRPr lang="zh-TW" altLang="en-US" sz="1600" dirty="0">
                  <a:solidFill>
                    <a:srgbClr val="FF0000"/>
                  </a:solidFill>
                </a:endParaRPr>
              </a:p>
            </p:txBody>
          </p:sp>
        </p:grpSp>
      </p:grpSp>
      <p:sp>
        <p:nvSpPr>
          <p:cNvPr id="2" name="投影片編號版面配置區 1">
            <a:extLst>
              <a:ext uri="{FF2B5EF4-FFF2-40B4-BE49-F238E27FC236}">
                <a16:creationId xmlns:a16="http://schemas.microsoft.com/office/drawing/2014/main" id="{25FC6177-DBD8-468D-89C2-2FEF9261099E}"/>
              </a:ext>
            </a:extLst>
          </p:cNvPr>
          <p:cNvSpPr>
            <a:spLocks noGrp="1"/>
          </p:cNvSpPr>
          <p:nvPr>
            <p:ph type="sldNum" sz="quarter" idx="12"/>
          </p:nvPr>
        </p:nvSpPr>
        <p:spPr/>
        <p:txBody>
          <a:bodyPr/>
          <a:lstStyle/>
          <a:p>
            <a:fld id="{59E0E74B-BC82-44BF-A0FE-CEF171C425CC}" type="slidenum">
              <a:rPr lang="zh-TW" altLang="en-US" smtClean="0"/>
              <a:t>88</a:t>
            </a:fld>
            <a:endParaRPr lang="zh-TW" altLang="en-US"/>
          </a:p>
        </p:txBody>
      </p:sp>
    </p:spTree>
    <p:extLst>
      <p:ext uri="{BB962C8B-B14F-4D97-AF65-F5344CB8AC3E}">
        <p14:creationId xmlns:p14="http://schemas.microsoft.com/office/powerpoint/2010/main" val="75105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1623" y="1068068"/>
            <a:ext cx="3725639" cy="3282296"/>
          </a:xfr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9962" y="1068068"/>
            <a:ext cx="3510116" cy="3282296"/>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3347452" y="4756355"/>
                <a:ext cx="1063368"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r>
                            <a:rPr lang="en-US" altLang="zh-TW" i="1">
                              <a:latin typeface="Cambria Math" panose="02040503050406030204" pitchFamily="18" charset="0"/>
                            </a:rPr>
                            <m:t>𝑚𝑎𝑥</m:t>
                          </m:r>
                        </m:num>
                        <m:den>
                          <m:r>
                            <a:rPr lang="en-US" altLang="zh-TW" i="1">
                              <a:latin typeface="Cambria Math" panose="02040503050406030204" pitchFamily="18" charset="0"/>
                            </a:rPr>
                            <m:t>𝑁</m:t>
                          </m:r>
                        </m:den>
                      </m:f>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8</m:t>
                          </m:r>
                        </m:num>
                        <m:den>
                          <m:r>
                            <a:rPr lang="en-US" altLang="zh-TW" i="1">
                              <a:latin typeface="Cambria Math" panose="02040503050406030204" pitchFamily="18" charset="0"/>
                            </a:rPr>
                            <m:t>56</m:t>
                          </m:r>
                        </m:den>
                      </m:f>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3347452" y="4756355"/>
                <a:ext cx="1063368" cy="520463"/>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3347453" y="5552768"/>
                <a:ext cx="1015471"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r>
                            <a:rPr lang="en-US" altLang="zh-TW" i="1">
                              <a:latin typeface="Cambria Math" panose="02040503050406030204" pitchFamily="18" charset="0"/>
                            </a:rPr>
                            <m:t>𝑚𝑖𝑛</m:t>
                          </m:r>
                        </m:num>
                        <m:den>
                          <m:r>
                            <a:rPr lang="en-US" altLang="zh-TW" i="1">
                              <a:latin typeface="Cambria Math" panose="02040503050406030204" pitchFamily="18" charset="0"/>
                            </a:rPr>
                            <m:t>𝑁</m:t>
                          </m:r>
                        </m:den>
                      </m:f>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20</m:t>
                          </m:r>
                        </m:num>
                        <m:den>
                          <m:r>
                            <a:rPr lang="en-US" altLang="zh-TW" i="1">
                              <a:latin typeface="Cambria Math" panose="02040503050406030204" pitchFamily="18" charset="0"/>
                            </a:rPr>
                            <m:t>56</m:t>
                          </m:r>
                        </m:den>
                      </m:f>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3347453" y="5552768"/>
                <a:ext cx="1015471" cy="520463"/>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7609735" y="4756354"/>
                <a:ext cx="931922"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r>
                            <a:rPr lang="en-US" altLang="zh-TW" i="1">
                              <a:latin typeface="Cambria Math" panose="02040503050406030204" pitchFamily="18" charset="0"/>
                            </a:rPr>
                            <m:t>𝑚𝑎𝑥</m:t>
                          </m:r>
                        </m:num>
                        <m:den>
                          <m:r>
                            <a:rPr lang="en-US" altLang="zh-TW" i="1">
                              <a:latin typeface="Cambria Math" panose="02040503050406030204" pitchFamily="18" charset="0"/>
                            </a:rPr>
                            <m:t>𝑁</m:t>
                          </m:r>
                        </m:den>
                      </m:f>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7609735" y="4756354"/>
                <a:ext cx="931922" cy="518604"/>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7609736" y="5552767"/>
                <a:ext cx="884025"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r>
                            <a:rPr lang="en-US" altLang="zh-TW" i="1">
                              <a:latin typeface="Cambria Math" panose="02040503050406030204" pitchFamily="18" charset="0"/>
                            </a:rPr>
                            <m:t>𝑚𝑖𝑛</m:t>
                          </m:r>
                        </m:num>
                        <m:den>
                          <m:r>
                            <a:rPr lang="en-US" altLang="zh-TW" i="1">
                              <a:latin typeface="Cambria Math" panose="02040503050406030204" pitchFamily="18" charset="0"/>
                            </a:rPr>
                            <m:t>𝑁</m:t>
                          </m:r>
                        </m:den>
                      </m:f>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7609736" y="5552767"/>
                <a:ext cx="884025" cy="518604"/>
              </a:xfrm>
              <a:prstGeom prst="rect">
                <a:avLst/>
              </a:prstGeom>
              <a:blipFill>
                <a:blip r:embed="rId8"/>
                <a:stretch>
                  <a:fillRect/>
                </a:stretch>
              </a:blipFill>
            </p:spPr>
            <p:txBody>
              <a:bodyPr/>
              <a:lstStyle/>
              <a:p>
                <a:r>
                  <a:rPr lang="zh-TW" altLang="en-US">
                    <a:noFill/>
                  </a:rPr>
                  <a:t> </a:t>
                </a:r>
              </a:p>
            </p:txBody>
          </p:sp>
        </mc:Fallback>
      </mc:AlternateContent>
      <p:sp>
        <p:nvSpPr>
          <p:cNvPr id="3" name="文字方塊 2"/>
          <p:cNvSpPr txBox="1"/>
          <p:nvPr/>
        </p:nvSpPr>
        <p:spPr>
          <a:xfrm>
            <a:off x="2668242" y="400467"/>
            <a:ext cx="2692400" cy="523220"/>
          </a:xfrm>
          <a:prstGeom prst="rect">
            <a:avLst/>
          </a:prstGeom>
          <a:noFill/>
        </p:spPr>
        <p:txBody>
          <a:bodyPr wrap="square" rtlCol="0">
            <a:spAutoFit/>
          </a:bodyPr>
          <a:lstStyle/>
          <a:p>
            <a:pPr algn="ctr"/>
            <a:r>
              <a:rPr lang="en-US" altLang="zh-TW" sz="2800" dirty="0">
                <a:latin typeface="Times New Roman" panose="02020603050405020304" pitchFamily="18" charset="0"/>
                <a:cs typeface="Times New Roman" panose="02020603050405020304" pitchFamily="18" charset="0"/>
              </a:rPr>
              <a:t>Coarse texture</a:t>
            </a:r>
            <a:endParaRPr lang="zh-TW" altLang="en-US" sz="2800" dirty="0">
              <a:latin typeface="Times New Roman" panose="02020603050405020304" pitchFamily="18" charset="0"/>
              <a:cs typeface="Times New Roman" panose="02020603050405020304" pitchFamily="18" charset="0"/>
            </a:endParaRPr>
          </a:p>
        </p:txBody>
      </p:sp>
      <p:sp>
        <p:nvSpPr>
          <p:cNvPr id="10" name="文字方塊 9"/>
          <p:cNvSpPr txBox="1"/>
          <p:nvPr/>
        </p:nvSpPr>
        <p:spPr>
          <a:xfrm>
            <a:off x="6729496" y="400467"/>
            <a:ext cx="2692400" cy="523220"/>
          </a:xfrm>
          <a:prstGeom prst="rect">
            <a:avLst/>
          </a:prstGeom>
          <a:noFill/>
        </p:spPr>
        <p:txBody>
          <a:bodyPr wrap="square" rtlCol="0">
            <a:spAutoFit/>
          </a:bodyPr>
          <a:lstStyle/>
          <a:p>
            <a:pPr algn="ctr"/>
            <a:r>
              <a:rPr lang="en-US" altLang="zh-TW" sz="2800" dirty="0">
                <a:latin typeface="Times New Roman" panose="02020603050405020304" pitchFamily="18" charset="0"/>
                <a:cs typeface="Times New Roman" panose="02020603050405020304" pitchFamily="18" charset="0"/>
              </a:rPr>
              <a:t>Fine texture</a:t>
            </a:r>
            <a:endParaRPr lang="zh-TW" altLang="en-US" sz="28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339C7D01-0ECF-4FDC-8A1E-02B7A4A0FFB0}"/>
              </a:ext>
            </a:extLst>
          </p:cNvPr>
          <p:cNvSpPr>
            <a:spLocks noGrp="1"/>
          </p:cNvSpPr>
          <p:nvPr>
            <p:ph type="sldNum" sz="quarter" idx="12"/>
          </p:nvPr>
        </p:nvSpPr>
        <p:spPr/>
        <p:txBody>
          <a:bodyPr/>
          <a:lstStyle/>
          <a:p>
            <a:fld id="{59E0E74B-BC82-44BF-A0FE-CEF171C425CC}" type="slidenum">
              <a:rPr lang="zh-TW" altLang="en-US" smtClean="0"/>
              <a:t>89</a:t>
            </a:fld>
            <a:endParaRPr lang="zh-TW" altLang="en-US"/>
          </a:p>
        </p:txBody>
      </p:sp>
    </p:spTree>
    <p:extLst>
      <p:ext uri="{BB962C8B-B14F-4D97-AF65-F5344CB8AC3E}">
        <p14:creationId xmlns:p14="http://schemas.microsoft.com/office/powerpoint/2010/main" val="1669478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5584344" y="5096680"/>
            <a:ext cx="1687286" cy="1371600"/>
          </a:xfrm>
          <a:prstGeom prst="rightArrow">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4" name="表格 3"/>
          <p:cNvGraphicFramePr>
            <a:graphicFrameLocks noGrp="1"/>
          </p:cNvGraphicFramePr>
          <p:nvPr>
            <p:extLst>
              <p:ext uri="{D42A27DB-BD31-4B8C-83A1-F6EECF244321}">
                <p14:modId xmlns:p14="http://schemas.microsoft.com/office/powerpoint/2010/main" val="237283232"/>
              </p:ext>
            </p:extLst>
          </p:nvPr>
        </p:nvGraphicFramePr>
        <p:xfrm>
          <a:off x="3323572" y="5096680"/>
          <a:ext cx="6096000" cy="137160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a:r>
                        <a:rPr lang="en-US" altLang="zh-TW" sz="2400" dirty="0">
                          <a:latin typeface="Times New Roman" panose="02020603050405020304" pitchFamily="18" charset="0"/>
                          <a:cs typeface="Times New Roman" panose="02020603050405020304" pitchFamily="18" charset="0"/>
                        </a:rPr>
                        <a:t>Elements</a:t>
                      </a:r>
                      <a:endParaRPr lang="zh-TW" altLang="en-US" sz="2400" dirty="0">
                        <a:latin typeface="Times New Roman" panose="02020603050405020304" pitchFamily="18" charset="0"/>
                        <a:cs typeface="Times New Roman" panose="02020603050405020304" pitchFamily="18" charset="0"/>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rowSpan="3">
                  <a:txBody>
                    <a:bodyPr/>
                    <a:lstStyle/>
                    <a:p>
                      <a:pPr algn="ctr"/>
                      <a:r>
                        <a:rPr lang="en-US" altLang="zh-TW" sz="2400" dirty="0">
                          <a:solidFill>
                            <a:schemeClr val="tx1"/>
                          </a:solidFill>
                          <a:latin typeface="Times New Roman" panose="02020603050405020304" pitchFamily="18" charset="0"/>
                          <a:cs typeface="Times New Roman" panose="02020603050405020304" pitchFamily="18" charset="0"/>
                        </a:rPr>
                        <a:t>Construct</a:t>
                      </a:r>
                      <a:endParaRPr lang="zh-TW" alt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400" dirty="0">
                          <a:latin typeface="Times New Roman" panose="02020603050405020304" pitchFamily="18" charset="0"/>
                          <a:cs typeface="Times New Roman" panose="02020603050405020304" pitchFamily="18" charset="0"/>
                        </a:rPr>
                        <a:t>Array</a:t>
                      </a:r>
                      <a:endParaRPr lang="zh-TW" altLang="en-US" sz="2400" dirty="0">
                        <a:latin typeface="Times New Roman" panose="02020603050405020304" pitchFamily="18" charset="0"/>
                        <a:cs typeface="Times New Roman" panose="02020603050405020304" pitchFamily="18" charset="0"/>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r>
                        <a:rPr lang="en-US" altLang="zh-TW" sz="2400" dirty="0">
                          <a:latin typeface="Times New Roman" panose="02020603050405020304" pitchFamily="18" charset="0"/>
                          <a:cs typeface="Times New Roman" panose="02020603050405020304" pitchFamily="18" charset="0"/>
                        </a:rPr>
                        <a:t>Pixels</a:t>
                      </a:r>
                      <a:endParaRPr lang="zh-TW" altLang="en-US" sz="2400" dirty="0">
                        <a:latin typeface="Times New Roman" panose="02020603050405020304" pitchFamily="18" charset="0"/>
                        <a:cs typeface="Times New Roman" panose="02020603050405020304" pitchFamily="18" charset="0"/>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tc>
                <a:tc>
                  <a:txBody>
                    <a:bodyPr/>
                    <a:lstStyle/>
                    <a:p>
                      <a:pPr algn="ctr"/>
                      <a:r>
                        <a:rPr lang="en-US" altLang="zh-TW" sz="2400" dirty="0">
                          <a:latin typeface="Times New Roman" panose="02020603050405020304" pitchFamily="18" charset="0"/>
                          <a:cs typeface="Times New Roman" panose="02020603050405020304" pitchFamily="18" charset="0"/>
                        </a:rPr>
                        <a:t>Image</a:t>
                      </a:r>
                      <a:endParaRPr lang="zh-TW" altLang="en-US" sz="2400" dirty="0">
                        <a:latin typeface="Times New Roman" panose="02020603050405020304" pitchFamily="18" charset="0"/>
                        <a:cs typeface="Times New Roman" panose="02020603050405020304" pitchFamily="18" charset="0"/>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algn="ctr"/>
                      <a:r>
                        <a:rPr lang="en-US" altLang="zh-TW" sz="2400" dirty="0" err="1">
                          <a:latin typeface="Times New Roman" panose="02020603050405020304" pitchFamily="18" charset="0"/>
                          <a:cs typeface="Times New Roman" panose="02020603050405020304" pitchFamily="18" charset="0"/>
                        </a:rPr>
                        <a:t>Texels</a:t>
                      </a:r>
                      <a:endParaRPr lang="zh-TW" altLang="en-US" sz="2400" dirty="0">
                        <a:latin typeface="Times New Roman" panose="02020603050405020304" pitchFamily="18" charset="0"/>
                        <a:cs typeface="Times New Roman" panose="02020603050405020304" pitchFamily="18" charset="0"/>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dirty="0"/>
                    </a:p>
                  </a:txBody>
                  <a:tcPr/>
                </a:tc>
                <a:tc>
                  <a:txBody>
                    <a:bodyPr/>
                    <a:lstStyle/>
                    <a:p>
                      <a:pPr algn="ctr"/>
                      <a:r>
                        <a:rPr lang="en-US" altLang="zh-TW" sz="2400" dirty="0">
                          <a:latin typeface="Times New Roman" panose="02020603050405020304" pitchFamily="18" charset="0"/>
                          <a:cs typeface="Times New Roman" panose="02020603050405020304" pitchFamily="18" charset="0"/>
                        </a:rPr>
                        <a:t>Texture</a:t>
                      </a:r>
                      <a:endParaRPr lang="zh-TW" altLang="en-US" sz="2400" dirty="0">
                        <a:latin typeface="Times New Roman" panose="02020603050405020304" pitchFamily="18" charset="0"/>
                        <a:cs typeface="Times New Roman" panose="02020603050405020304" pitchFamily="18" charset="0"/>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Texel</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a:normAutofit/>
          </a:bodyPr>
          <a:lstStyle/>
          <a:p>
            <a:r>
              <a:rPr lang="en-US" altLang="zh-TW" sz="3200" b="1" dirty="0">
                <a:latin typeface="Times New Roman" panose="02020603050405020304" pitchFamily="18" charset="0"/>
                <a:cs typeface="Times New Roman" panose="02020603050405020304" pitchFamily="18" charset="0"/>
              </a:rPr>
              <a:t>Tex</a:t>
            </a:r>
            <a:r>
              <a:rPr lang="en-US" altLang="zh-TW" sz="3200" dirty="0">
                <a:latin typeface="Times New Roman" panose="02020603050405020304" pitchFamily="18" charset="0"/>
                <a:cs typeface="Times New Roman" panose="02020603050405020304" pitchFamily="18" charset="0"/>
              </a:rPr>
              <a:t>ture </a:t>
            </a:r>
            <a:r>
              <a:rPr lang="en-US" altLang="zh-TW" sz="3200" b="1" dirty="0">
                <a:latin typeface="Times New Roman" panose="02020603050405020304" pitchFamily="18" charset="0"/>
                <a:cs typeface="Times New Roman" panose="02020603050405020304" pitchFamily="18" charset="0"/>
              </a:rPr>
              <a:t>el</a:t>
            </a:r>
            <a:r>
              <a:rPr lang="en-US" altLang="zh-TW" sz="3200" dirty="0">
                <a:latin typeface="Times New Roman" panose="02020603050405020304" pitchFamily="18" charset="0"/>
                <a:cs typeface="Times New Roman" panose="02020603050405020304" pitchFamily="18" charset="0"/>
              </a:rPr>
              <a:t>ement: basic textural unit</a:t>
            </a:r>
            <a:r>
              <a:rPr lang="en-US" altLang="zh-TW" sz="3200" b="1"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of some defining spatial relationships.</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Texture: A set </a:t>
            </a:r>
            <a:r>
              <a:rPr lang="en-US" altLang="zh-TW" sz="3200" dirty="0" err="1">
                <a:latin typeface="Times New Roman" panose="02020603050405020304" pitchFamily="18" charset="0"/>
                <a:cs typeface="Times New Roman" panose="02020603050405020304" pitchFamily="18" charset="0"/>
              </a:rPr>
              <a:t>texels</a:t>
            </a:r>
            <a:r>
              <a:rPr lang="en-US" altLang="zh-TW" sz="3200" i="1"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occurring in some regular or repeated pattern.</a:t>
            </a:r>
          </a:p>
        </p:txBody>
      </p:sp>
      <p:sp>
        <p:nvSpPr>
          <p:cNvPr id="6" name="投影片編號版面配置區 5">
            <a:extLst>
              <a:ext uri="{FF2B5EF4-FFF2-40B4-BE49-F238E27FC236}">
                <a16:creationId xmlns:a16="http://schemas.microsoft.com/office/drawing/2014/main" id="{38FFC570-1E07-4B13-BE90-FBB2D34AB9E8}"/>
              </a:ext>
            </a:extLst>
          </p:cNvPr>
          <p:cNvSpPr>
            <a:spLocks noGrp="1"/>
          </p:cNvSpPr>
          <p:nvPr>
            <p:ph type="sldNum" sz="quarter" idx="12"/>
          </p:nvPr>
        </p:nvSpPr>
        <p:spPr/>
        <p:txBody>
          <a:bodyPr/>
          <a:lstStyle/>
          <a:p>
            <a:fld id="{59E0E74B-BC82-44BF-A0FE-CEF171C425CC}" type="slidenum">
              <a:rPr lang="zh-TW" altLang="en-US" smtClean="0"/>
              <a:t>9</a:t>
            </a:fld>
            <a:endParaRPr lang="zh-TW" altLang="en-US"/>
          </a:p>
        </p:txBody>
      </p:sp>
    </p:spTree>
    <p:extLst>
      <p:ext uri="{BB962C8B-B14F-4D97-AF65-F5344CB8AC3E}">
        <p14:creationId xmlns:p14="http://schemas.microsoft.com/office/powerpoint/2010/main" val="22201155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圓角矩形 127">
            <a:extLst>
              <a:ext uri="{FF2B5EF4-FFF2-40B4-BE49-F238E27FC236}">
                <a16:creationId xmlns:a16="http://schemas.microsoft.com/office/drawing/2014/main" id="{FD69F462-B7A2-81F8-AF19-21DDA1E96A8D}"/>
              </a:ext>
            </a:extLst>
          </p:cNvPr>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600" dirty="0"/>
              <a:t>Statistical Texture Feature Approach</a:t>
            </a:r>
            <a:endParaRPr lang="zh-TW" altLang="en-US" sz="1600"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8" name="橢圓 217"/>
          <p:cNvSpPr/>
          <p:nvPr/>
        </p:nvSpPr>
        <p:spPr>
          <a:xfrm>
            <a:off x="5737948" y="2597628"/>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9" name="橢圓 218"/>
          <p:cNvSpPr/>
          <p:nvPr/>
        </p:nvSpPr>
        <p:spPr>
          <a:xfrm>
            <a:off x="6183992" y="2599761"/>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5690956"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0" name="圓角矩形圖說文字 139"/>
          <p:cNvSpPr/>
          <p:nvPr/>
        </p:nvSpPr>
        <p:spPr>
          <a:xfrm>
            <a:off x="5373207" y="2036956"/>
            <a:ext cx="2559167"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accent5">
                    <a:lumMod val="75000"/>
                  </a:schemeClr>
                </a:solidFill>
                <a:latin typeface="Times New Roman" panose="02020603050405020304" pitchFamily="18" charset="0"/>
                <a:cs typeface="Times New Roman" panose="02020603050405020304" pitchFamily="18" charset="0"/>
              </a:rPr>
              <a:t>Relative Extrema Density</a:t>
            </a:r>
            <a:endParaRPr lang="zh-TW" altLang="en-US" sz="16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41" name="圓角矩形圖說文字 140"/>
          <p:cNvSpPr/>
          <p:nvPr/>
        </p:nvSpPr>
        <p:spPr>
          <a:xfrm>
            <a:off x="5788234" y="2033267"/>
            <a:ext cx="2747980"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Mathematical Morphology</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圓角矩形 129">
            <a:extLst>
              <a:ext uri="{FF2B5EF4-FFF2-40B4-BE49-F238E27FC236}">
                <a16:creationId xmlns:a16="http://schemas.microsoft.com/office/drawing/2014/main" id="{3298C7C1-D084-4703-F699-CC9F1B9F89FA}"/>
              </a:ext>
            </a:extLst>
          </p:cNvPr>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Application</a:t>
            </a:r>
            <a:endParaRPr lang="zh-TW" altLang="en-US" sz="1400" dirty="0"/>
          </a:p>
        </p:txBody>
      </p:sp>
      <p:sp>
        <p:nvSpPr>
          <p:cNvPr id="4" name="圓角矩形 128">
            <a:extLst>
              <a:ext uri="{FF2B5EF4-FFF2-40B4-BE49-F238E27FC236}">
                <a16:creationId xmlns:a16="http://schemas.microsoft.com/office/drawing/2014/main" id="{23B59518-696B-5954-937A-EF21EB6ECF44}"/>
              </a:ext>
            </a:extLst>
          </p:cNvPr>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r>
              <a:rPr lang="en-US" altLang="zh-TW" sz="1400" dirty="0"/>
              <a:t>Model-based Technique</a:t>
            </a:r>
          </a:p>
        </p:txBody>
      </p:sp>
      <p:sp>
        <p:nvSpPr>
          <p:cNvPr id="2" name="投影片編號版面配置區 1">
            <a:extLst>
              <a:ext uri="{FF2B5EF4-FFF2-40B4-BE49-F238E27FC236}">
                <a16:creationId xmlns:a16="http://schemas.microsoft.com/office/drawing/2014/main" id="{ED58228C-92AA-4D30-80D8-AC39BBD4D65E}"/>
              </a:ext>
            </a:extLst>
          </p:cNvPr>
          <p:cNvSpPr>
            <a:spLocks noGrp="1"/>
          </p:cNvSpPr>
          <p:nvPr>
            <p:ph type="sldNum" sz="quarter" idx="12"/>
          </p:nvPr>
        </p:nvSpPr>
        <p:spPr/>
        <p:txBody>
          <a:bodyPr/>
          <a:lstStyle/>
          <a:p>
            <a:fld id="{59E0E74B-BC82-44BF-A0FE-CEF171C425CC}" type="slidenum">
              <a:rPr lang="zh-TW" altLang="en-US" smtClean="0"/>
              <a:t>90</a:t>
            </a:fld>
            <a:endParaRPr lang="zh-TW" altLang="en-US"/>
          </a:p>
        </p:txBody>
      </p:sp>
    </p:spTree>
    <p:extLst>
      <p:ext uri="{BB962C8B-B14F-4D97-AF65-F5344CB8AC3E}">
        <p14:creationId xmlns:p14="http://schemas.microsoft.com/office/powerpoint/2010/main" val="219849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37" presetClass="entr" presetSubtype="0" fill="hold" grpId="1"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1000"/>
                                        <p:tgtEl>
                                          <p:spTgt spid="153"/>
                                        </p:tgtEl>
                                      </p:cBhvr>
                                    </p:animEffect>
                                    <p:anim calcmode="lin" valueType="num">
                                      <p:cBhvr>
                                        <p:cTn id="20" dur="1000" fill="hold"/>
                                        <p:tgtEl>
                                          <p:spTgt spid="153"/>
                                        </p:tgtEl>
                                        <p:attrNameLst>
                                          <p:attrName>ppt_x</p:attrName>
                                        </p:attrNameLst>
                                      </p:cBhvr>
                                      <p:tavLst>
                                        <p:tav tm="0">
                                          <p:val>
                                            <p:strVal val="#ppt_x"/>
                                          </p:val>
                                        </p:tav>
                                        <p:tav tm="100000">
                                          <p:val>
                                            <p:strVal val="#ppt_x"/>
                                          </p:val>
                                        </p:tav>
                                      </p:tavLst>
                                    </p:anim>
                                    <p:anim calcmode="lin" valueType="num">
                                      <p:cBhvr>
                                        <p:cTn id="21" dur="900" decel="100000" fill="hold"/>
                                        <p:tgtEl>
                                          <p:spTgt spid="15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23" presetID="41" presetClass="entr" presetSubtype="0" fill="hold" grpId="0" nodeType="withEffect">
                                  <p:stCondLst>
                                    <p:cond delay="0"/>
                                  </p:stCondLst>
                                  <p:childTnLst>
                                    <p:set>
                                      <p:cBhvr>
                                        <p:cTn id="24" dur="1" fill="hold">
                                          <p:stCondLst>
                                            <p:cond delay="0"/>
                                          </p:stCondLst>
                                        </p:cTn>
                                        <p:tgtEl>
                                          <p:spTgt spid="140"/>
                                        </p:tgtEl>
                                        <p:attrNameLst>
                                          <p:attrName>style.visibility</p:attrName>
                                        </p:attrNameLst>
                                      </p:cBhvr>
                                      <p:to>
                                        <p:strVal val="visible"/>
                                      </p:to>
                                    </p:set>
                                    <p:anim calcmode="lin" valueType="num">
                                      <p:cBhvr>
                                        <p:cTn id="25" dur="300" fill="hold"/>
                                        <p:tgtEl>
                                          <p:spTgt spid="140"/>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0"/>
                                        </p:tgtEl>
                                        <p:attrNameLst>
                                          <p:attrName>ppt_y</p:attrName>
                                        </p:attrNameLst>
                                      </p:cBhvr>
                                      <p:tavLst>
                                        <p:tav tm="0">
                                          <p:val>
                                            <p:strVal val="#ppt_y"/>
                                          </p:val>
                                        </p:tav>
                                        <p:tav tm="100000">
                                          <p:val>
                                            <p:strVal val="#ppt_y"/>
                                          </p:val>
                                        </p:tav>
                                      </p:tavLst>
                                    </p:anim>
                                    <p:anim calcmode="lin" valueType="num">
                                      <p:cBhvr>
                                        <p:cTn id="27" dur="300" fill="hold"/>
                                        <p:tgtEl>
                                          <p:spTgt spid="140"/>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0"/>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8"/>
                                        </p:tgtEl>
                                        <p:attrNameLst>
                                          <p:attrName>style.visibility</p:attrName>
                                        </p:attrNameLst>
                                      </p:cBhvr>
                                      <p:to>
                                        <p:strVal val="visible"/>
                                      </p:to>
                                    </p:set>
                                    <p:animEffect transition="in" filter="fade">
                                      <p:cBhvr>
                                        <p:cTn id="32" dur="300"/>
                                        <p:tgtEl>
                                          <p:spTgt spid="218"/>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0"/>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0"/>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0"/>
                                        </p:tgtEl>
                                        <p:attrNameLst>
                                          <p:attrName>ppt_y</p:attrName>
                                        </p:attrNameLst>
                                      </p:cBhvr>
                                      <p:tavLst>
                                        <p:tav tm="0">
                                          <p:val>
                                            <p:strVal val="ppt_y"/>
                                          </p:val>
                                        </p:tav>
                                        <p:tav tm="100000">
                                          <p:val>
                                            <p:strVal val="ppt_y"/>
                                          </p:val>
                                        </p:tav>
                                      </p:tavLst>
                                    </p:anim>
                                    <p:anim calcmode="lin" valueType="num">
                                      <p:cBhvr>
                                        <p:cTn id="41" dur="200"/>
                                        <p:tgtEl>
                                          <p:spTgt spid="140"/>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0"/>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0"/>
                                        </p:tgtEl>
                                      </p:cBhvr>
                                    </p:animEffect>
                                    <p:set>
                                      <p:cBhvr>
                                        <p:cTn id="44" dur="1" fill="hold">
                                          <p:stCondLst>
                                            <p:cond delay="199"/>
                                          </p:stCondLst>
                                        </p:cTn>
                                        <p:tgtEl>
                                          <p:spTgt spid="140"/>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8"/>
                                        </p:tgtEl>
                                      </p:cBhvr>
                                    </p:animEffect>
                                    <p:set>
                                      <p:cBhvr>
                                        <p:cTn id="47" dur="1" fill="hold">
                                          <p:stCondLst>
                                            <p:cond delay="299"/>
                                          </p:stCondLst>
                                        </p:cTn>
                                        <p:tgtEl>
                                          <p:spTgt spid="218"/>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0.00977 -2.59259E-6 L 0.03685 0.00023 " pathEditMode="relative" rAng="0" ptsTypes="AA">
                                      <p:cBhvr>
                                        <p:cTn id="49" dur="700" fill="hold"/>
                                        <p:tgtEl>
                                          <p:spTgt spid="153"/>
                                        </p:tgtEl>
                                        <p:attrNameLst>
                                          <p:attrName>ppt_x</p:attrName>
                                          <p:attrName>ppt_y</p:attrName>
                                        </p:attrNameLst>
                                      </p:cBhvr>
                                      <p:rCtr x="2331"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1"/>
                                        </p:tgtEl>
                                        <p:attrNameLst>
                                          <p:attrName>style.visibility</p:attrName>
                                        </p:attrNameLst>
                                      </p:cBhvr>
                                      <p:to>
                                        <p:strVal val="visible"/>
                                      </p:to>
                                    </p:set>
                                    <p:anim calcmode="lin" valueType="num">
                                      <p:cBhvr>
                                        <p:cTn id="53" dur="3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1"/>
                                        </p:tgtEl>
                                        <p:attrNameLst>
                                          <p:attrName>ppt_y</p:attrName>
                                        </p:attrNameLst>
                                      </p:cBhvr>
                                      <p:tavLst>
                                        <p:tav tm="0">
                                          <p:val>
                                            <p:strVal val="#ppt_y"/>
                                          </p:val>
                                        </p:tav>
                                        <p:tav tm="100000">
                                          <p:val>
                                            <p:strVal val="#ppt_y"/>
                                          </p:val>
                                        </p:tav>
                                      </p:tavLst>
                                    </p:anim>
                                    <p:anim calcmode="lin" valueType="num">
                                      <p:cBhvr>
                                        <p:cTn id="55" dur="3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9"/>
                                        </p:tgtEl>
                                        <p:attrNameLst>
                                          <p:attrName>style.visibility</p:attrName>
                                        </p:attrNameLst>
                                      </p:cBhvr>
                                      <p:to>
                                        <p:strVal val="visible"/>
                                      </p:to>
                                    </p:set>
                                    <p:animEffect transition="in" filter="fade">
                                      <p:cBhvr>
                                        <p:cTn id="60" dur="300"/>
                                        <p:tgtEl>
                                          <p:spTgt spid="219"/>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1"/>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1"/>
                                        </p:tgtEl>
                                        <p:attrNameLst>
                                          <p:attrName>ppt_y</p:attrName>
                                        </p:attrNameLst>
                                      </p:cBhvr>
                                      <p:tavLst>
                                        <p:tav tm="0">
                                          <p:val>
                                            <p:strVal val="ppt_y"/>
                                          </p:val>
                                        </p:tav>
                                        <p:tav tm="100000">
                                          <p:val>
                                            <p:strVal val="ppt_y"/>
                                          </p:val>
                                        </p:tav>
                                      </p:tavLst>
                                    </p:anim>
                                    <p:anim calcmode="lin" valueType="num">
                                      <p:cBhvr>
                                        <p:cTn id="69" dur="200"/>
                                        <p:tgtEl>
                                          <p:spTgt spid="141"/>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1"/>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1"/>
                                        </p:tgtEl>
                                      </p:cBhvr>
                                    </p:animEffect>
                                    <p:set>
                                      <p:cBhvr>
                                        <p:cTn id="72" dur="1" fill="hold">
                                          <p:stCondLst>
                                            <p:cond delay="199"/>
                                          </p:stCondLst>
                                        </p:cTn>
                                        <p:tgtEl>
                                          <p:spTgt spid="141"/>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9"/>
                                        </p:tgtEl>
                                      </p:cBhvr>
                                    </p:animEffect>
                                    <p:set>
                                      <p:cBhvr>
                                        <p:cTn id="75" dur="1" fill="hold">
                                          <p:stCondLst>
                                            <p:cond delay="299"/>
                                          </p:stCondLst>
                                        </p:cTn>
                                        <p:tgtEl>
                                          <p:spTgt spid="219"/>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18" grpId="0" animBg="1"/>
      <p:bldP spid="218" grpId="1" animBg="1"/>
      <p:bldP spid="219" grpId="0" animBg="1"/>
      <p:bldP spid="219" grpId="1" animBg="1"/>
      <p:bldP spid="153" grpId="0" animBg="1"/>
      <p:bldP spid="153" grpId="1" animBg="1"/>
      <p:bldP spid="153" grpId="2" animBg="1"/>
      <p:bldP spid="140" grpId="0" animBg="1"/>
      <p:bldP spid="140" grpId="1" animBg="1"/>
      <p:bldP spid="140" grpId="2" animBg="1"/>
      <p:bldP spid="141" grpId="0" animBg="1"/>
      <p:bldP spid="141" grpId="1" animBg="1"/>
      <p:bldP spid="141" grpId="2" animBg="1"/>
      <p:bldP spid="3" grpId="0" animBg="1"/>
      <p:bldP spid="3" grpId="1" animBg="1"/>
      <p:bldP spid="4" grpId="0" animBg="1"/>
      <p:bldP spid="4" grpId="1"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Mathematical Morphology</a:t>
            </a:r>
            <a:endParaRPr lang="zh-TW" altLang="en-US" dirty="0">
              <a:latin typeface="Times New Roman" panose="02020603050405020304" pitchFamily="18" charset="0"/>
              <a:cs typeface="Times New Roman" panose="02020603050405020304" pitchFamily="18" charset="0"/>
            </a:endParaRPr>
          </a:p>
        </p:txBody>
      </p:sp>
      <p:sp>
        <p:nvSpPr>
          <p:cNvPr id="12" name="內容版面配置區 2"/>
          <p:cNvSpPr>
            <a:spLocks noGrp="1"/>
          </p:cNvSpPr>
          <p:nvPr>
            <p:ph idx="1"/>
          </p:nvPr>
        </p:nvSpPr>
        <p:spPr/>
        <p:txBody>
          <a:bodyPr numCol="1">
            <a:normAutofit/>
          </a:bodyPr>
          <a:lstStyle/>
          <a:p>
            <a:r>
              <a:rPr lang="en-US" altLang="zh-TW" sz="3200" b="1" dirty="0">
                <a:latin typeface="Times New Roman" panose="02020603050405020304" pitchFamily="18" charset="0"/>
                <a:cs typeface="Times New Roman" panose="02020603050405020304" pitchFamily="18" charset="0"/>
              </a:rPr>
              <a:t>Granularity</a:t>
            </a:r>
          </a:p>
          <a:p>
            <a:endParaRPr lang="en-US" altLang="zh-TW" sz="3200" b="1" dirty="0">
              <a:latin typeface="Times New Roman" panose="02020603050405020304" pitchFamily="18" charset="0"/>
              <a:cs typeface="Times New Roman" panose="02020603050405020304" pitchFamily="18" charset="0"/>
            </a:endParaRPr>
          </a:p>
          <a:p>
            <a:r>
              <a:rPr lang="en-US" altLang="zh-TW" sz="3200" b="1" dirty="0">
                <a:latin typeface="Times New Roman" panose="02020603050405020304" pitchFamily="18" charset="0"/>
                <a:cs typeface="Times New Roman" panose="02020603050405020304" pitchFamily="18" charset="0"/>
              </a:rPr>
              <a:t>Fractal</a:t>
            </a:r>
          </a:p>
          <a:p>
            <a:endParaRPr lang="en-US" altLang="zh-TW" sz="32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460AEE92-5374-45A6-8586-85B4BE403FD2}"/>
              </a:ext>
            </a:extLst>
          </p:cNvPr>
          <p:cNvSpPr>
            <a:spLocks noGrp="1"/>
          </p:cNvSpPr>
          <p:nvPr>
            <p:ph type="sldNum" sz="quarter" idx="12"/>
          </p:nvPr>
        </p:nvSpPr>
        <p:spPr/>
        <p:txBody>
          <a:bodyPr/>
          <a:lstStyle/>
          <a:p>
            <a:fld id="{59E0E74B-BC82-44BF-A0FE-CEF171C425CC}" type="slidenum">
              <a:rPr lang="zh-TW" altLang="en-US" smtClean="0"/>
              <a:t>91</a:t>
            </a:fld>
            <a:endParaRPr lang="zh-TW" altLang="en-US"/>
          </a:p>
        </p:txBody>
      </p:sp>
    </p:spTree>
    <p:extLst>
      <p:ext uri="{BB962C8B-B14F-4D97-AF65-F5344CB8AC3E}">
        <p14:creationId xmlns:p14="http://schemas.microsoft.com/office/powerpoint/2010/main" val="30311654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Mathematical Morphology</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589212" y="2057400"/>
                <a:ext cx="8915400" cy="5440680"/>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Granularity of a binary image F:</a:t>
                </a:r>
              </a:p>
              <a:p>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3200" i="1">
                          <a:latin typeface="Cambria Math" panose="02040503050406030204" pitchFamily="18" charset="0"/>
                        </a:rPr>
                        <m:t>𝐺</m:t>
                      </m:r>
                      <m:d>
                        <m:dPr>
                          <m:ctrlPr>
                            <a:rPr lang="en-US" altLang="zh-TW" sz="3200" i="1">
                              <a:latin typeface="Cambria Math" panose="02040503050406030204" pitchFamily="18" charset="0"/>
                            </a:rPr>
                          </m:ctrlPr>
                        </m:dPr>
                        <m:e>
                          <m:r>
                            <a:rPr lang="en-US" altLang="zh-TW" sz="3200" i="1">
                              <a:latin typeface="Cambria Math" panose="02040503050406030204" pitchFamily="18" charset="0"/>
                            </a:rPr>
                            <m:t>𝑑</m:t>
                          </m:r>
                        </m:e>
                      </m:d>
                      <m:r>
                        <a:rPr lang="en-US" altLang="zh-TW" sz="3200" i="1">
                          <a:latin typeface="Cambria Math" panose="02040503050406030204" pitchFamily="18" charset="0"/>
                        </a:rPr>
                        <m:t>=1−</m:t>
                      </m:r>
                      <m:f>
                        <m:fPr>
                          <m:ctrlPr>
                            <a:rPr lang="en-US" altLang="zh-TW" sz="3200" i="1">
                              <a:latin typeface="Cambria Math" panose="02040503050406030204" pitchFamily="18" charset="0"/>
                            </a:rPr>
                          </m:ctrlPr>
                        </m:fPr>
                        <m:num>
                          <m:r>
                            <a:rPr lang="en-US" altLang="zh-TW" sz="3200" i="1">
                              <a:latin typeface="Cambria Math" panose="02040503050406030204" pitchFamily="18" charset="0"/>
                            </a:rPr>
                            <m:t>#(</m:t>
                          </m:r>
                          <m:r>
                            <a:rPr lang="en-US" altLang="zh-TW" sz="3200" i="1">
                              <a:latin typeface="Cambria Math" panose="02040503050406030204" pitchFamily="18" charset="0"/>
                            </a:rPr>
                            <m:t>𝐹</m:t>
                          </m:r>
                          <m:r>
                            <a:rPr lang="en-US" altLang="zh-TW" sz="3200" i="1">
                              <a:latin typeface="Cambria Math" panose="02040503050406030204" pitchFamily="18" charset="0"/>
                              <a:ea typeface="Cambria Math" panose="02040503050406030204" pitchFamily="18" charset="0"/>
                            </a:rPr>
                            <m:t>∘</m:t>
                          </m:r>
                          <m:sSub>
                            <m:sSubPr>
                              <m:ctrlPr>
                                <a:rPr lang="en-US" altLang="zh-TW" sz="3200" i="1">
                                  <a:latin typeface="Cambria Math" panose="02040503050406030204" pitchFamily="18" charset="0"/>
                                  <a:ea typeface="Cambria Math" panose="02040503050406030204" pitchFamily="18" charset="0"/>
                                </a:rPr>
                              </m:ctrlPr>
                            </m:sSubPr>
                            <m:e>
                              <m:r>
                                <a:rPr lang="en-US" altLang="zh-TW" sz="3200" i="1">
                                  <a:latin typeface="Cambria Math" panose="02040503050406030204" pitchFamily="18" charset="0"/>
                                  <a:ea typeface="Cambria Math" panose="02040503050406030204" pitchFamily="18" charset="0"/>
                                </a:rPr>
                                <m:t>𝐻</m:t>
                              </m:r>
                            </m:e>
                            <m:sub>
                              <m:r>
                                <a:rPr lang="en-US" altLang="zh-TW" sz="3200" i="1">
                                  <a:latin typeface="Cambria Math" panose="02040503050406030204" pitchFamily="18" charset="0"/>
                                  <a:ea typeface="Cambria Math" panose="02040503050406030204" pitchFamily="18" charset="0"/>
                                </a:rPr>
                                <m:t>𝑑</m:t>
                              </m:r>
                            </m:sub>
                          </m:sSub>
                          <m:r>
                            <a:rPr lang="en-US" altLang="zh-TW" sz="3200" i="1">
                              <a:latin typeface="Cambria Math" panose="02040503050406030204" pitchFamily="18" charset="0"/>
                              <a:ea typeface="Cambria Math" panose="02040503050406030204" pitchFamily="18" charset="0"/>
                            </a:rPr>
                            <m:t>)</m:t>
                          </m:r>
                        </m:num>
                        <m:den>
                          <m:r>
                            <a:rPr lang="en-US" altLang="zh-TW" sz="3200" i="1">
                              <a:latin typeface="Cambria Math" panose="02040503050406030204" pitchFamily="18" charset="0"/>
                            </a:rPr>
                            <m:t>#</m:t>
                          </m:r>
                          <m:r>
                            <a:rPr lang="en-US" altLang="zh-TW" sz="3200" i="1">
                              <a:latin typeface="Cambria Math" panose="02040503050406030204" pitchFamily="18" charset="0"/>
                            </a:rPr>
                            <m:t>𝐹</m:t>
                          </m:r>
                        </m:den>
                      </m:f>
                    </m:oMath>
                  </m:oMathPara>
                </a14:m>
                <a:endParaRPr lang="en-US" altLang="zh-TW" sz="3200" dirty="0">
                  <a:latin typeface="Times New Roman" panose="02020603050405020304" pitchFamily="18" charset="0"/>
                  <a:cs typeface="Times New Roman" panose="02020603050405020304" pitchFamily="18" charset="0"/>
                </a:endParaRPr>
              </a:p>
              <a:p>
                <a:pPr marL="457200" lvl="1" indent="0">
                  <a:buNone/>
                </a:pPr>
                <a14:m>
                  <m:oMath xmlns:m="http://schemas.openxmlformats.org/officeDocument/2006/math">
                    <m:r>
                      <a:rPr lang="en-US" altLang="zh-TW" sz="2800" i="1">
                        <a:latin typeface="Cambria Math" panose="02040503050406030204" pitchFamily="18" charset="0"/>
                        <a:ea typeface="Cambria Math" panose="02040503050406030204" pitchFamily="18" charset="0"/>
                      </a:rPr>
                      <m:t>∘</m:t>
                    </m:r>
                  </m:oMath>
                </a14:m>
                <a:r>
                  <a:rPr lang="en-US" altLang="zh-TW" sz="2800" dirty="0">
                    <a:latin typeface="Times New Roman" panose="02020603050405020304" pitchFamily="18" charset="0"/>
                    <a:cs typeface="Times New Roman" panose="02020603050405020304" pitchFamily="18" charset="0"/>
                  </a:rPr>
                  <a:t> : Opening operator</a:t>
                </a:r>
              </a:p>
              <a:p>
                <a:pPr marL="457200" lvl="1" indent="0">
                  <a:buNone/>
                </a:pPr>
                <a14:m>
                  <m:oMath xmlns:m="http://schemas.openxmlformats.org/officeDocument/2006/math">
                    <m:r>
                      <a:rPr lang="en-US" altLang="zh-TW" sz="2800" i="1" dirty="0">
                        <a:latin typeface="Cambria Math" panose="02040503050406030204" pitchFamily="18" charset="0"/>
                      </a:rPr>
                      <m:t>#</m:t>
                    </m:r>
                  </m:oMath>
                </a14:m>
                <a:r>
                  <a:rPr lang="en-US" altLang="zh-TW" sz="2800" dirty="0">
                    <a:latin typeface="Times New Roman" panose="02020603050405020304" pitchFamily="18" charset="0"/>
                    <a:cs typeface="Times New Roman" panose="02020603050405020304" pitchFamily="18" charset="0"/>
                  </a:rPr>
                  <a:t> : number of elements</a:t>
                </a:r>
              </a:p>
              <a:p>
                <a:pPr marL="457200" lvl="1" indent="0">
                  <a:buNone/>
                </a:pPr>
                <a14:m>
                  <m:oMath xmlns:m="http://schemas.openxmlformats.org/officeDocument/2006/math">
                    <m:sSub>
                      <m:sSubPr>
                        <m:ctrlPr>
                          <a:rPr lang="en-US" altLang="zh-TW" sz="2800" i="1" dirty="0">
                            <a:latin typeface="Cambria Math" panose="02040503050406030204" pitchFamily="18" charset="0"/>
                          </a:rPr>
                        </m:ctrlPr>
                      </m:sSubPr>
                      <m:e>
                        <m:r>
                          <a:rPr lang="en-US" altLang="zh-TW" sz="2800" i="1" dirty="0">
                            <a:latin typeface="Cambria Math" panose="02040503050406030204" pitchFamily="18" charset="0"/>
                          </a:rPr>
                          <m:t>𝐻</m:t>
                        </m:r>
                      </m:e>
                      <m:sub>
                        <m:r>
                          <a:rPr lang="en-US" altLang="zh-TW" sz="2800" i="1" dirty="0">
                            <a:latin typeface="Cambria Math" panose="02040503050406030204" pitchFamily="18" charset="0"/>
                          </a:rPr>
                          <m:t>𝑑</m:t>
                        </m:r>
                      </m:sub>
                    </m:sSub>
                  </m:oMath>
                </a14:m>
                <a:r>
                  <a:rPr lang="en-US" altLang="zh-TW" sz="2800" dirty="0">
                    <a:latin typeface="Times New Roman" panose="02020603050405020304" pitchFamily="18" charset="0"/>
                    <a:cs typeface="Times New Roman" panose="02020603050405020304" pitchFamily="18" charset="0"/>
                  </a:rPr>
                  <a:t>: disk structuring element of diameter </a:t>
                </a:r>
                <a14:m>
                  <m:oMath xmlns:m="http://schemas.openxmlformats.org/officeDocument/2006/math">
                    <m:r>
                      <a:rPr lang="en-US" altLang="zh-TW" sz="2800" i="1" dirty="0">
                        <a:latin typeface="Cambria Math" panose="02040503050406030204" pitchFamily="18" charset="0"/>
                      </a:rPr>
                      <m:t>𝑑</m:t>
                    </m:r>
                  </m:oMath>
                </a14:m>
                <a:endParaRPr lang="en-US" altLang="zh-TW" sz="900" dirty="0">
                  <a:latin typeface="Times New Roman" panose="02020603050405020304" pitchFamily="18" charset="0"/>
                  <a:cs typeface="Times New Roman" panose="02020603050405020304" pitchFamily="18" charset="0"/>
                </a:endParaRPr>
              </a:p>
              <a:p>
                <a14:m>
                  <m:oMath xmlns:m="http://schemas.openxmlformats.org/officeDocument/2006/math">
                    <m:r>
                      <a:rPr lang="en-US" altLang="zh-TW" i="1" dirty="0" smtClean="0">
                        <a:latin typeface="Cambria Math" panose="02040503050406030204" pitchFamily="18" charset="0"/>
                      </a:rPr>
                      <m:t>𝐺</m:t>
                    </m:r>
                    <m:r>
                      <a:rPr lang="en-US" altLang="zh-TW" i="1" dirty="0" smtClean="0">
                        <a:latin typeface="Cambria Math" panose="02040503050406030204" pitchFamily="18" charset="0"/>
                      </a:rPr>
                      <m:t>(</m:t>
                    </m:r>
                    <m:r>
                      <a:rPr lang="en-US" altLang="zh-TW" i="1" dirty="0" smtClean="0">
                        <a:latin typeface="Cambria Math" panose="02040503050406030204" pitchFamily="18" charset="0"/>
                      </a:rPr>
                      <m:t>𝑑</m:t>
                    </m:r>
                    <m:r>
                      <a:rPr lang="en-US" altLang="zh-TW" i="1" dirty="0" smtClean="0">
                        <a:latin typeface="Cambria Math" panose="02040503050406030204" pitchFamily="18" charset="0"/>
                      </a:rPr>
                      <m:t>)</m:t>
                    </m:r>
                  </m:oMath>
                </a14:m>
                <a:r>
                  <a:rPr lang="en-US" altLang="zh-TW"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measures the proportion of pixel participating in grains of size smaller than </a:t>
                </a:r>
                <a14:m>
                  <m:oMath xmlns:m="http://schemas.openxmlformats.org/officeDocument/2006/math">
                    <m:r>
                      <a:rPr lang="en-US" altLang="zh-TW" sz="3200" i="1" dirty="0">
                        <a:latin typeface="Cambria Math" panose="02040503050406030204" pitchFamily="18" charset="0"/>
                      </a:rPr>
                      <m:t>𝑑</m:t>
                    </m:r>
                  </m:oMath>
                </a14:m>
                <a:endParaRPr lang="en-US" altLang="zh-TW" sz="3200"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589212" y="2057400"/>
                <a:ext cx="8915400" cy="5440680"/>
              </a:xfrm>
              <a:blipFill>
                <a:blip r:embed="rId3"/>
                <a:stretch>
                  <a:fillRect l="-1642" t="-1570"/>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A21A3657-B8CC-47A3-977B-81CAEBD227ED}"/>
              </a:ext>
            </a:extLst>
          </p:cNvPr>
          <p:cNvSpPr>
            <a:spLocks noGrp="1"/>
          </p:cNvSpPr>
          <p:nvPr>
            <p:ph type="sldNum" sz="quarter" idx="12"/>
          </p:nvPr>
        </p:nvSpPr>
        <p:spPr/>
        <p:txBody>
          <a:bodyPr/>
          <a:lstStyle/>
          <a:p>
            <a:fld id="{59E0E74B-BC82-44BF-A0FE-CEF171C425CC}" type="slidenum">
              <a:rPr lang="zh-TW" altLang="en-US" smtClean="0"/>
              <a:t>92</a:t>
            </a:fld>
            <a:endParaRPr lang="zh-TW" altLang="en-US"/>
          </a:p>
        </p:txBody>
      </p:sp>
    </p:spTree>
    <p:extLst>
      <p:ext uri="{BB962C8B-B14F-4D97-AF65-F5344CB8AC3E}">
        <p14:creationId xmlns:p14="http://schemas.microsoft.com/office/powerpoint/2010/main" val="732359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Mathematical Morphology</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numCol="1">
            <a:normAutofit/>
          </a:bodyPr>
          <a:lstStyle/>
          <a:p>
            <a:r>
              <a:rPr lang="en-US" altLang="zh-TW" sz="3200" dirty="0">
                <a:latin typeface="Times New Roman" panose="02020603050405020304" pitchFamily="18" charset="0"/>
                <a:cs typeface="Times New Roman" panose="02020603050405020304" pitchFamily="18" charset="0"/>
              </a:rPr>
              <a:t>Use gray level erosion and dilation to determine the </a:t>
            </a:r>
            <a:r>
              <a:rPr lang="en-US" altLang="zh-TW" sz="3200" b="1" u="sng" dirty="0">
                <a:latin typeface="Times New Roman" panose="02020603050405020304" pitchFamily="18" charset="0"/>
                <a:cs typeface="Times New Roman" panose="02020603050405020304" pitchFamily="18" charset="0"/>
              </a:rPr>
              <a:t>fractal</a:t>
            </a:r>
            <a:r>
              <a:rPr lang="en-US" altLang="zh-TW" sz="3200" dirty="0">
                <a:latin typeface="Times New Roman" panose="02020603050405020304" pitchFamily="18" charset="0"/>
                <a:cs typeface="Times New Roman" panose="02020603050405020304" pitchFamily="18" charset="0"/>
              </a:rPr>
              <a:t> surface of the gray level intensity surface of the texture scene:</a:t>
            </a:r>
            <a:r>
              <a:rPr lang="zh-TW" altLang="en-US" sz="3200" dirty="0">
                <a:latin typeface="Times New Roman" panose="02020603050405020304" pitchFamily="18" charset="0"/>
                <a:cs typeface="Times New Roman" panose="02020603050405020304" pitchFamily="18" charset="0"/>
              </a:rPr>
              <a:t> </a:t>
            </a:r>
            <a:endParaRPr lang="en-US" altLang="zh-TW" sz="3200" dirty="0">
              <a:latin typeface="Times New Roman" panose="02020603050405020304" pitchFamily="18" charset="0"/>
              <a:cs typeface="Times New Roman" panose="02020603050405020304" pitchFamily="18" charset="0"/>
            </a:endParaRPr>
          </a:p>
          <a:p>
            <a:pPr marL="0" indent="0">
              <a:buNone/>
            </a:pPr>
            <a:r>
              <a:rPr lang="en-US" altLang="zh-TW" sz="3200" b="1" dirty="0">
                <a:latin typeface="Times New Roman" panose="02020603050405020304" pitchFamily="18" charset="0"/>
                <a:cs typeface="Times New Roman" panose="02020603050405020304" pitchFamily="18" charset="0"/>
              </a:rPr>
              <a:t> </a:t>
            </a: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4871" y="3802502"/>
            <a:ext cx="5602457" cy="2895992"/>
          </a:xfrm>
          <a:prstGeom prst="rect">
            <a:avLst/>
          </a:prstGeom>
        </p:spPr>
      </p:pic>
      <p:grpSp>
        <p:nvGrpSpPr>
          <p:cNvPr id="9" name="群組 8">
            <a:extLst>
              <a:ext uri="{FF2B5EF4-FFF2-40B4-BE49-F238E27FC236}">
                <a16:creationId xmlns:a16="http://schemas.microsoft.com/office/drawing/2014/main" id="{BEE96B8B-6799-4BE1-9DE6-E9FFB8DA5086}"/>
              </a:ext>
            </a:extLst>
          </p:cNvPr>
          <p:cNvGrpSpPr/>
          <p:nvPr/>
        </p:nvGrpSpPr>
        <p:grpSpPr>
          <a:xfrm>
            <a:off x="1877292" y="3178248"/>
            <a:ext cx="3061245" cy="1306702"/>
            <a:chOff x="3268682" y="6304541"/>
            <a:chExt cx="2990757" cy="11970575"/>
          </a:xfrm>
        </p:grpSpPr>
        <p:sp>
          <p:nvSpPr>
            <p:cNvPr id="10" name="文字方塊 9">
              <a:extLst>
                <a:ext uri="{FF2B5EF4-FFF2-40B4-BE49-F238E27FC236}">
                  <a16:creationId xmlns:a16="http://schemas.microsoft.com/office/drawing/2014/main" id="{06DAC545-FD8F-41B4-91C9-711564BACFAC}"/>
                </a:ext>
              </a:extLst>
            </p:cNvPr>
            <p:cNvSpPr txBox="1"/>
            <p:nvPr/>
          </p:nvSpPr>
          <p:spPr>
            <a:xfrm>
              <a:off x="3268682" y="14891700"/>
              <a:ext cx="2990757" cy="3383416"/>
            </a:xfrm>
            <a:prstGeom prst="rect">
              <a:avLst/>
            </a:prstGeom>
            <a:noFill/>
            <a:ln>
              <a:solidFill>
                <a:schemeClr val="tx1"/>
              </a:solidFill>
            </a:ln>
          </p:spPr>
          <p:txBody>
            <a:bodyPr wrap="square" rtlCol="0">
              <a:spAutoFit/>
            </a:bodyPr>
            <a:lstStyle/>
            <a:p>
              <a:r>
                <a:rPr lang="en-US" altLang="zh-TW" b="1" dirty="0"/>
                <a:t>recursive and self-similar</a:t>
              </a:r>
            </a:p>
          </p:txBody>
        </p:sp>
        <p:cxnSp>
          <p:nvCxnSpPr>
            <p:cNvPr id="11" name="直線單箭頭接點 10">
              <a:extLst>
                <a:ext uri="{FF2B5EF4-FFF2-40B4-BE49-F238E27FC236}">
                  <a16:creationId xmlns:a16="http://schemas.microsoft.com/office/drawing/2014/main" id="{188339C2-0347-444B-A216-CCF62337FDE0}"/>
                </a:ext>
              </a:extLst>
            </p:cNvPr>
            <p:cNvCxnSpPr>
              <a:cxnSpLocks/>
            </p:cNvCxnSpPr>
            <p:nvPr/>
          </p:nvCxnSpPr>
          <p:spPr>
            <a:xfrm flipV="1">
              <a:off x="5575815" y="6304541"/>
              <a:ext cx="0" cy="85871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投影片編號版面配置區 1">
            <a:extLst>
              <a:ext uri="{FF2B5EF4-FFF2-40B4-BE49-F238E27FC236}">
                <a16:creationId xmlns:a16="http://schemas.microsoft.com/office/drawing/2014/main" id="{B0DDB4DE-9B83-4868-96CB-7D83EE87418B}"/>
              </a:ext>
            </a:extLst>
          </p:cNvPr>
          <p:cNvSpPr>
            <a:spLocks noGrp="1"/>
          </p:cNvSpPr>
          <p:nvPr>
            <p:ph type="sldNum" sz="quarter" idx="12"/>
          </p:nvPr>
        </p:nvSpPr>
        <p:spPr/>
        <p:txBody>
          <a:bodyPr/>
          <a:lstStyle/>
          <a:p>
            <a:fld id="{59E0E74B-BC82-44BF-A0FE-CEF171C425CC}" type="slidenum">
              <a:rPr lang="zh-TW" altLang="en-US" smtClean="0"/>
              <a:t>93</a:t>
            </a:fld>
            <a:endParaRPr lang="zh-TW" altLang="en-US"/>
          </a:p>
        </p:txBody>
      </p:sp>
    </p:spTree>
    <p:extLst>
      <p:ext uri="{BB962C8B-B14F-4D97-AF65-F5344CB8AC3E}">
        <p14:creationId xmlns:p14="http://schemas.microsoft.com/office/powerpoint/2010/main" val="32924409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Mathematical Morphology</a:t>
            </a:r>
            <a:endParaRPr lang="zh-TW" altLang="en-US" dirty="0">
              <a:latin typeface="Times New Roman" panose="02020603050405020304" pitchFamily="18" charset="0"/>
              <a:cs typeface="Times New Roman" panose="02020603050405020304" pitchFamily="18" charset="0"/>
            </a:endParaRPr>
          </a:p>
        </p:txBody>
      </p:sp>
      <p:sp>
        <p:nvSpPr>
          <p:cNvPr id="12" name="內容版面配置區 2"/>
          <p:cNvSpPr>
            <a:spLocks noGrp="1"/>
          </p:cNvSpPr>
          <p:nvPr>
            <p:ph idx="1"/>
          </p:nvPr>
        </p:nvSpPr>
        <p:spPr/>
        <p:txBody>
          <a:bodyPr numCol="1">
            <a:normAutofit/>
          </a:bodyPr>
          <a:lstStyle/>
          <a:p>
            <a:r>
              <a:rPr lang="en-US" altLang="zh-TW" sz="3200" dirty="0">
                <a:latin typeface="Times New Roman" panose="02020603050405020304" pitchFamily="18" charset="0"/>
                <a:cs typeface="Times New Roman" panose="02020603050405020304" pitchFamily="18" charset="0"/>
              </a:rPr>
              <a:t>A fractal is a natural phenomenon or a mathematical set that exhibits a repeating pattern that displays at every scale.</a:t>
            </a: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662" y="4227813"/>
            <a:ext cx="1762125" cy="1524000"/>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7102" y="3869100"/>
            <a:ext cx="5162550" cy="2809875"/>
          </a:xfrm>
          <a:prstGeom prst="rect">
            <a:avLst/>
          </a:prstGeom>
        </p:spPr>
      </p:pic>
      <p:sp>
        <p:nvSpPr>
          <p:cNvPr id="2" name="投影片編號版面配置區 1">
            <a:extLst>
              <a:ext uri="{FF2B5EF4-FFF2-40B4-BE49-F238E27FC236}">
                <a16:creationId xmlns:a16="http://schemas.microsoft.com/office/drawing/2014/main" id="{63271FDC-F85B-4AD4-AD05-9C003320BF58}"/>
              </a:ext>
            </a:extLst>
          </p:cNvPr>
          <p:cNvSpPr>
            <a:spLocks noGrp="1"/>
          </p:cNvSpPr>
          <p:nvPr>
            <p:ph type="sldNum" sz="quarter" idx="12"/>
          </p:nvPr>
        </p:nvSpPr>
        <p:spPr/>
        <p:txBody>
          <a:bodyPr/>
          <a:lstStyle/>
          <a:p>
            <a:fld id="{59E0E74B-BC82-44BF-A0FE-CEF171C425CC}" type="slidenum">
              <a:rPr lang="zh-TW" altLang="en-US" smtClean="0"/>
              <a:t>94</a:t>
            </a:fld>
            <a:endParaRPr lang="zh-TW" altLang="en-US"/>
          </a:p>
        </p:txBody>
      </p:sp>
    </p:spTree>
    <p:extLst>
      <p:ext uri="{BB962C8B-B14F-4D97-AF65-F5344CB8AC3E}">
        <p14:creationId xmlns:p14="http://schemas.microsoft.com/office/powerpoint/2010/main" val="27565490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6">
            <a:extLst>
              <a:ext uri="{FF2B5EF4-FFF2-40B4-BE49-F238E27FC236}">
                <a16:creationId xmlns:a16="http://schemas.microsoft.com/office/drawing/2014/main" id="{F0D39EC7-AB73-4D63-B4A7-EEE23775E2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9975" y="224472"/>
            <a:ext cx="4747098" cy="649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a:extLst>
              <a:ext uri="{FF2B5EF4-FFF2-40B4-BE49-F238E27FC236}">
                <a16:creationId xmlns:a16="http://schemas.microsoft.com/office/drawing/2014/main" id="{1BE23722-0EE5-47C3-B325-873558BDFD84}"/>
              </a:ext>
            </a:extLst>
          </p:cNvPr>
          <p:cNvSpPr>
            <a:spLocks noGrp="1"/>
          </p:cNvSpPr>
          <p:nvPr>
            <p:ph type="sldNum" sz="quarter" idx="12"/>
          </p:nvPr>
        </p:nvSpPr>
        <p:spPr/>
        <p:txBody>
          <a:bodyPr/>
          <a:lstStyle/>
          <a:p>
            <a:fld id="{59E0E74B-BC82-44BF-A0FE-CEF171C425CC}" type="slidenum">
              <a:rPr lang="zh-TW" altLang="en-US" smtClean="0"/>
              <a:t>95</a:t>
            </a:fld>
            <a:endParaRPr lang="zh-TW" altLang="en-US"/>
          </a:p>
        </p:txBody>
      </p:sp>
    </p:spTree>
    <p:extLst>
      <p:ext uri="{BB962C8B-B14F-4D97-AF65-F5344CB8AC3E}">
        <p14:creationId xmlns:p14="http://schemas.microsoft.com/office/powerpoint/2010/main" val="23968142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Mathematical Morphology</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589212" y="2133600"/>
                <a:ext cx="8915400" cy="6370320"/>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Scale-</a:t>
                </a:r>
                <a14:m>
                  <m:oMath xmlns:m="http://schemas.openxmlformats.org/officeDocument/2006/math">
                    <m:r>
                      <a:rPr lang="en-US" altLang="zh-TW" sz="3200" i="1" dirty="0">
                        <a:latin typeface="Cambria Math" panose="02040503050406030204" pitchFamily="18" charset="0"/>
                      </a:rPr>
                      <m:t>𝑘</m:t>
                    </m:r>
                  </m:oMath>
                </a14:m>
                <a:r>
                  <a:rPr lang="en-US" altLang="zh-TW" sz="3200" dirty="0">
                    <a:latin typeface="Times New Roman" panose="02020603050405020304" pitchFamily="18" charset="0"/>
                    <a:cs typeface="Times New Roman" panose="02020603050405020304" pitchFamily="18" charset="0"/>
                  </a:rPr>
                  <a:t> volume of the blanket around a gray level intensity surface </a:t>
                </a:r>
                <a14:m>
                  <m:oMath xmlns:m="http://schemas.openxmlformats.org/officeDocument/2006/math">
                    <m:r>
                      <a:rPr lang="en-US" altLang="zh-TW" sz="3200" i="1" dirty="0">
                        <a:latin typeface="Cambria Math" panose="02040503050406030204" pitchFamily="18" charset="0"/>
                      </a:rPr>
                      <m:t>𝐼</m:t>
                    </m:r>
                  </m:oMath>
                </a14:m>
                <a:r>
                  <a:rPr lang="en-US" altLang="zh-TW" sz="3200" dirty="0">
                    <a:latin typeface="Times New Roman" panose="02020603050405020304" pitchFamily="18" charset="0"/>
                    <a:cs typeface="Times New Roman" panose="02020603050405020304" pitchFamily="18" charset="0"/>
                  </a:rPr>
                  <a:t>:</a:t>
                </a: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𝑉</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𝑘</m:t>
                          </m:r>
                        </m:e>
                      </m:d>
                      <m:r>
                        <a:rPr lang="en-US" altLang="zh-TW" sz="2400" i="1">
                          <a:latin typeface="Cambria Math" panose="02040503050406030204" pitchFamily="18" charset="0"/>
                        </a:rPr>
                        <m:t>=</m:t>
                      </m:r>
                      <m:nary>
                        <m:naryPr>
                          <m:chr m:val="∑"/>
                          <m:supHide m:val="on"/>
                          <m:ctrlPr>
                            <a:rPr lang="en-US" altLang="zh-TW" sz="2400" i="1">
                              <a:latin typeface="Cambria Math" panose="02040503050406030204" pitchFamily="18" charset="0"/>
                            </a:rPr>
                          </m:ctrlPr>
                        </m:naryPr>
                        <m:sub>
                          <m:r>
                            <m:rPr>
                              <m:brk m:alnAt="7"/>
                            </m:rPr>
                            <a:rPr lang="en-US" altLang="zh-TW" sz="2400" i="1">
                              <a:latin typeface="Cambria Math" panose="02040503050406030204" pitchFamily="18" charset="0"/>
                            </a:rPr>
                            <m:t>(</m:t>
                          </m:r>
                          <m:r>
                            <a:rPr lang="en-US" altLang="zh-TW" sz="2400" i="1">
                              <a:latin typeface="Cambria Math" panose="02040503050406030204" pitchFamily="18" charset="0"/>
                            </a:rPr>
                            <m:t>𝑟</m:t>
                          </m:r>
                          <m:r>
                            <a:rPr lang="en-US" altLang="zh-TW" sz="2400" i="1">
                              <a:latin typeface="Cambria Math" panose="02040503050406030204" pitchFamily="18" charset="0"/>
                            </a:rPr>
                            <m:t>,</m:t>
                          </m:r>
                          <m:r>
                            <a:rPr lang="en-US" altLang="zh-TW" sz="2400" i="1">
                              <a:latin typeface="Cambria Math" panose="02040503050406030204" pitchFamily="18" charset="0"/>
                            </a:rPr>
                            <m:t>𝑐</m:t>
                          </m:r>
                          <m:r>
                            <a:rPr lang="en-US" altLang="zh-TW" sz="2400" i="1">
                              <a:latin typeface="Cambria Math" panose="02040503050406030204" pitchFamily="18" charset="0"/>
                            </a:rPr>
                            <m:t>)</m:t>
                          </m:r>
                        </m:sub>
                        <m:sup/>
                        <m:e>
                          <m:d>
                            <m:dPr>
                              <m:ctrlPr>
                                <a:rPr lang="en-US" altLang="zh-TW" sz="2400" i="1">
                                  <a:latin typeface="Cambria Math" panose="02040503050406030204" pitchFamily="18" charset="0"/>
                                </a:rPr>
                              </m:ctrlPr>
                            </m:dPr>
                            <m:e>
                              <m:r>
                                <a:rPr lang="en-US" altLang="zh-TW" sz="2400" i="1">
                                  <a:latin typeface="Cambria Math" panose="02040503050406030204" pitchFamily="18" charset="0"/>
                                </a:rPr>
                                <m:t>𝐼</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m:t>
                                  </m:r>
                                </m:e>
                                <m:sub>
                                  <m:r>
                                    <a:rPr lang="en-US" altLang="zh-TW" sz="2400" i="1">
                                      <a:latin typeface="Cambria Math" panose="02040503050406030204" pitchFamily="18" charset="0"/>
                                    </a:rPr>
                                    <m:t>𝑘</m:t>
                                  </m:r>
                                </m:sub>
                              </m:sSub>
                              <m:r>
                                <a:rPr lang="en-US" altLang="zh-TW" sz="2400" i="1">
                                  <a:latin typeface="Cambria Math" panose="02040503050406030204" pitchFamily="18" charset="0"/>
                                </a:rPr>
                                <m:t>𝐻</m:t>
                              </m:r>
                            </m:e>
                          </m:d>
                          <m:d>
                            <m:dPr>
                              <m:ctrlPr>
                                <a:rPr lang="en-US" altLang="zh-TW" sz="2400" i="1">
                                  <a:latin typeface="Cambria Math" panose="02040503050406030204" pitchFamily="18" charset="0"/>
                                </a:rPr>
                              </m:ctrlPr>
                            </m:dPr>
                            <m:e>
                              <m:r>
                                <a:rPr lang="en-US" altLang="zh-TW" sz="2400" i="1">
                                  <a:latin typeface="Cambria Math" panose="02040503050406030204" pitchFamily="18" charset="0"/>
                                </a:rPr>
                                <m:t>𝑟</m:t>
                              </m:r>
                              <m:r>
                                <a:rPr lang="en-US" altLang="zh-TW" sz="2400" i="1">
                                  <a:latin typeface="Cambria Math" panose="02040503050406030204" pitchFamily="18" charset="0"/>
                                </a:rPr>
                                <m:t>,</m:t>
                              </m:r>
                              <m:r>
                                <a:rPr lang="en-US" altLang="zh-TW" sz="2400" i="1">
                                  <a:latin typeface="Cambria Math" panose="02040503050406030204" pitchFamily="18" charset="0"/>
                                </a:rPr>
                                <m:t>𝑐</m:t>
                              </m:r>
                            </m:e>
                          </m:d>
                          <m:r>
                            <a:rPr lang="en-US" altLang="zh-TW" sz="2400" i="1">
                              <a:latin typeface="Cambria Math" panose="02040503050406030204" pitchFamily="18" charset="0"/>
                            </a:rPr>
                            <m:t>−</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𝐼</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m:t>
                                  </m:r>
                                </m:e>
                                <m:sub>
                                  <m:r>
                                    <a:rPr lang="en-US" altLang="zh-TW" sz="2400" i="1">
                                      <a:latin typeface="Cambria Math" panose="02040503050406030204" pitchFamily="18" charset="0"/>
                                    </a:rPr>
                                    <m:t>𝑘</m:t>
                                  </m:r>
                                </m:sub>
                              </m:sSub>
                              <m:r>
                                <a:rPr lang="en-US" altLang="zh-TW" sz="2400" i="1">
                                  <a:latin typeface="Cambria Math" panose="02040503050406030204" pitchFamily="18" charset="0"/>
                                </a:rPr>
                                <m:t>𝐻</m:t>
                              </m:r>
                            </m:e>
                          </m:d>
                          <m:d>
                            <m:dPr>
                              <m:ctrlPr>
                                <a:rPr lang="en-US" altLang="zh-TW" sz="2400" i="1">
                                  <a:latin typeface="Cambria Math" panose="02040503050406030204" pitchFamily="18" charset="0"/>
                                </a:rPr>
                              </m:ctrlPr>
                            </m:dPr>
                            <m:e>
                              <m:r>
                                <a:rPr lang="en-US" altLang="zh-TW" sz="2400" i="1">
                                  <a:latin typeface="Cambria Math" panose="02040503050406030204" pitchFamily="18" charset="0"/>
                                </a:rPr>
                                <m:t>𝑟</m:t>
                              </m:r>
                              <m:r>
                                <a:rPr lang="en-US" altLang="zh-TW" sz="2400" i="1">
                                  <a:latin typeface="Cambria Math" panose="02040503050406030204" pitchFamily="18" charset="0"/>
                                </a:rPr>
                                <m:t>,</m:t>
                              </m:r>
                              <m:r>
                                <a:rPr lang="en-US" altLang="zh-TW" sz="2400" i="1">
                                  <a:latin typeface="Cambria Math" panose="02040503050406030204" pitchFamily="18" charset="0"/>
                                </a:rPr>
                                <m:t>𝑐</m:t>
                              </m:r>
                            </m:e>
                          </m:d>
                        </m:e>
                      </m:nary>
                    </m:oMath>
                  </m:oMathPara>
                </a14:m>
                <a:endParaRPr lang="en-US" altLang="zh-TW" sz="2400" dirty="0">
                  <a:latin typeface="Times New Roman" panose="02020603050405020304" pitchFamily="18" charset="0"/>
                  <a:cs typeface="Times New Roman" panose="02020603050405020304" pitchFamily="18" charset="0"/>
                </a:endParaRPr>
              </a:p>
              <a:p>
                <a:pPr marL="0" indent="0" algn="ctr">
                  <a:buNone/>
                </a:pP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ea typeface="Cambria Math" panose="02040503050406030204" pitchFamily="18" charset="0"/>
                          </a:rPr>
                          <m:t>⊕</m:t>
                        </m:r>
                      </m:e>
                      <m:sub>
                        <m:r>
                          <a:rPr lang="en-US" altLang="zh-TW" sz="2000" i="1">
                            <a:latin typeface="Cambria Math" panose="02040503050406030204" pitchFamily="18" charset="0"/>
                          </a:rPr>
                          <m:t>𝑘</m:t>
                        </m:r>
                      </m:sub>
                    </m:sSub>
                  </m:oMath>
                </a14:m>
                <a:r>
                  <a:rPr lang="en-US" altLang="zh-TW" sz="2000" dirty="0">
                    <a:latin typeface="Times New Roman" panose="02020603050405020304" pitchFamily="18" charset="0"/>
                    <a:cs typeface="Times New Roman" panose="02020603050405020304" pitchFamily="18" charset="0"/>
                  </a:rPr>
                  <a:t>: </a:t>
                </a:r>
                <a:r>
                  <a:rPr lang="en-US" altLang="zh-TW" sz="2000" i="1" dirty="0">
                    <a:latin typeface="Times New Roman" panose="02020603050405020304" pitchFamily="18" charset="0"/>
                    <a:cs typeface="Times New Roman" panose="02020603050405020304" pitchFamily="18" charset="0"/>
                  </a:rPr>
                  <a:t>k</a:t>
                </a:r>
                <a:r>
                  <a:rPr lang="en-US" altLang="zh-TW" sz="2000" dirty="0">
                    <a:latin typeface="Times New Roman" panose="02020603050405020304" pitchFamily="18" charset="0"/>
                    <a:cs typeface="Times New Roman" panose="02020603050405020304" pitchFamily="18" charset="0"/>
                  </a:rPr>
                  <a:t>-fold dilation</a:t>
                </a:r>
              </a:p>
              <a:p>
                <a:pPr marL="0" indent="0" algn="ctr">
                  <a:buNone/>
                </a:pP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ea typeface="Cambria Math" panose="02040503050406030204" pitchFamily="18" charset="0"/>
                          </a:rPr>
                          <m:t>⊖</m:t>
                        </m:r>
                      </m:e>
                      <m:sub>
                        <m:r>
                          <a:rPr lang="en-US" altLang="zh-TW" sz="2000" i="1">
                            <a:latin typeface="Cambria Math" panose="02040503050406030204" pitchFamily="18" charset="0"/>
                          </a:rPr>
                          <m:t>𝑘</m:t>
                        </m:r>
                      </m:sub>
                    </m:sSub>
                  </m:oMath>
                </a14:m>
                <a:r>
                  <a:rPr lang="en-US" altLang="zh-TW" sz="2000" dirty="0">
                    <a:latin typeface="Times New Roman" panose="02020603050405020304" pitchFamily="18" charset="0"/>
                    <a:cs typeface="Times New Roman" panose="02020603050405020304" pitchFamily="18" charset="0"/>
                  </a:rPr>
                  <a:t>: </a:t>
                </a:r>
                <a:r>
                  <a:rPr lang="en-US" altLang="zh-TW" sz="2000" i="1" dirty="0">
                    <a:latin typeface="Times New Roman" panose="02020603050405020304" pitchFamily="18" charset="0"/>
                    <a:cs typeface="Times New Roman" panose="02020603050405020304" pitchFamily="18" charset="0"/>
                  </a:rPr>
                  <a:t>k</a:t>
                </a:r>
                <a:r>
                  <a:rPr lang="en-US" altLang="zh-TW" sz="2000" dirty="0">
                    <a:latin typeface="Times New Roman" panose="02020603050405020304" pitchFamily="18" charset="0"/>
                    <a:cs typeface="Times New Roman" panose="02020603050405020304" pitchFamily="18" charset="0"/>
                  </a:rPr>
                  <a:t>-fold erosion</a:t>
                </a:r>
              </a:p>
              <a:p>
                <a:r>
                  <a:rPr lang="en-US" altLang="zh-TW" sz="3200" dirty="0">
                    <a:latin typeface="Times New Roman" panose="02020603050405020304" pitchFamily="18" charset="0"/>
                    <a:cs typeface="Times New Roman" panose="02020603050405020304" pitchFamily="18" charset="0"/>
                  </a:rPr>
                  <a:t>The fractal surface area </a:t>
                </a:r>
                <a:r>
                  <a:rPr lang="en-US" altLang="zh-TW" sz="3200" i="1" dirty="0">
                    <a:latin typeface="Times New Roman" panose="02020603050405020304" pitchFamily="18" charset="0"/>
                    <a:cs typeface="Times New Roman" panose="02020603050405020304" pitchFamily="18" charset="0"/>
                  </a:rPr>
                  <a:t>A</a:t>
                </a:r>
                <a:r>
                  <a:rPr lang="en-US" altLang="zh-TW" sz="3200" dirty="0">
                    <a:latin typeface="Times New Roman" panose="02020603050405020304" pitchFamily="18" charset="0"/>
                    <a:cs typeface="Times New Roman" panose="02020603050405020304" pitchFamily="18" charset="0"/>
                  </a:rPr>
                  <a:t> at scale </a:t>
                </a:r>
                <a:r>
                  <a:rPr lang="en-US" altLang="zh-TW" sz="3200" i="1" dirty="0">
                    <a:latin typeface="Times New Roman" panose="02020603050405020304" pitchFamily="18" charset="0"/>
                    <a:cs typeface="Times New Roman" panose="02020603050405020304" pitchFamily="18" charset="0"/>
                  </a:rPr>
                  <a:t>k</a:t>
                </a:r>
                <a:r>
                  <a:rPr lang="en-US" altLang="zh-TW" sz="3200" dirty="0">
                    <a:latin typeface="Times New Roman" panose="02020603050405020304" pitchFamily="18" charset="0"/>
                    <a:cs typeface="Times New Roman" panose="02020603050405020304" pitchFamily="18" charset="0"/>
                  </a:rPr>
                  <a:t> is defined by:</a:t>
                </a:r>
              </a:p>
              <a:p>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𝐴</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𝑘</m:t>
                          </m:r>
                        </m:e>
                      </m:d>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𝑉</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𝑘</m:t>
                              </m:r>
                            </m:e>
                          </m:d>
                          <m:r>
                            <a:rPr lang="en-US" altLang="zh-TW" sz="2400" i="1">
                              <a:latin typeface="Cambria Math" panose="02040503050406030204" pitchFamily="18" charset="0"/>
                            </a:rPr>
                            <m:t>−</m:t>
                          </m:r>
                          <m:r>
                            <a:rPr lang="en-US" altLang="zh-TW" sz="2400" i="1">
                              <a:latin typeface="Cambria Math" panose="02040503050406030204" pitchFamily="18" charset="0"/>
                            </a:rPr>
                            <m:t>𝑉</m:t>
                          </m:r>
                          <m:r>
                            <a:rPr lang="en-US" altLang="zh-TW" sz="2400" i="1">
                              <a:latin typeface="Cambria Math" panose="02040503050406030204" pitchFamily="18" charset="0"/>
                            </a:rPr>
                            <m:t>(</m:t>
                          </m:r>
                          <m:r>
                            <a:rPr lang="en-US" altLang="zh-TW" sz="2400" i="1">
                              <a:latin typeface="Cambria Math" panose="02040503050406030204" pitchFamily="18" charset="0"/>
                            </a:rPr>
                            <m:t>𝑘</m:t>
                          </m:r>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oMath>
                  </m:oMathPara>
                </a14:m>
                <a:endParaRPr lang="en-US" altLang="zh-TW" sz="2400"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589212" y="2133600"/>
                <a:ext cx="8915400" cy="6370320"/>
              </a:xfrm>
              <a:blipFill>
                <a:blip r:embed="rId3"/>
                <a:stretch>
                  <a:fillRect l="-1642" t="-1340" r="-274"/>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374B18A2-5853-4419-8305-A1CCA0164FD8}"/>
              </a:ext>
            </a:extLst>
          </p:cNvPr>
          <p:cNvSpPr>
            <a:spLocks noGrp="1"/>
          </p:cNvSpPr>
          <p:nvPr>
            <p:ph type="sldNum" sz="quarter" idx="12"/>
          </p:nvPr>
        </p:nvSpPr>
        <p:spPr/>
        <p:txBody>
          <a:bodyPr/>
          <a:lstStyle/>
          <a:p>
            <a:fld id="{59E0E74B-BC82-44BF-A0FE-CEF171C425CC}" type="slidenum">
              <a:rPr lang="zh-TW" altLang="en-US" smtClean="0"/>
              <a:t>96</a:t>
            </a:fld>
            <a:endParaRPr lang="zh-TW" altLang="en-US"/>
          </a:p>
        </p:txBody>
      </p:sp>
    </p:spTree>
    <p:extLst>
      <p:ext uri="{BB962C8B-B14F-4D97-AF65-F5344CB8AC3E}">
        <p14:creationId xmlns:p14="http://schemas.microsoft.com/office/powerpoint/2010/main" val="27973352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Mathematical Morphology</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589212" y="2133600"/>
                <a:ext cx="8915400" cy="4236720"/>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The fractal signature </a:t>
                </a:r>
                <a:r>
                  <a:rPr lang="en-US" altLang="zh-TW" sz="3200" i="1" dirty="0">
                    <a:latin typeface="Times New Roman" panose="02020603050405020304" pitchFamily="18" charset="0"/>
                    <a:cs typeface="Times New Roman" panose="02020603050405020304" pitchFamily="18" charset="0"/>
                  </a:rPr>
                  <a:t>S</a:t>
                </a:r>
                <a:r>
                  <a:rPr lang="en-US" altLang="zh-TW" sz="3200" dirty="0">
                    <a:latin typeface="Times New Roman" panose="02020603050405020304" pitchFamily="18" charset="0"/>
                    <a:cs typeface="Times New Roman" panose="02020603050405020304" pitchFamily="18" charset="0"/>
                  </a:rPr>
                  <a:t> at scale </a:t>
                </a:r>
                <a:r>
                  <a:rPr lang="en-US" altLang="zh-TW" sz="3200" i="1" dirty="0">
                    <a:latin typeface="Times New Roman" panose="02020603050405020304" pitchFamily="18" charset="0"/>
                    <a:cs typeface="Times New Roman" panose="02020603050405020304" pitchFamily="18" charset="0"/>
                  </a:rPr>
                  <a:t>k</a:t>
                </a:r>
                <a:r>
                  <a:rPr lang="en-US" altLang="zh-TW" sz="3200" dirty="0">
                    <a:latin typeface="Times New Roman" panose="02020603050405020304" pitchFamily="18" charset="0"/>
                    <a:cs typeface="Times New Roman" panose="02020603050405020304" pitchFamily="18" charset="0"/>
                  </a:rPr>
                  <a:t> is defined by:</a:t>
                </a: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𝑆</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𝑘</m:t>
                          </m:r>
                        </m:e>
                      </m:d>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𝑑</m:t>
                          </m:r>
                        </m:num>
                        <m:den>
                          <m:r>
                            <a:rPr lang="en-US" altLang="zh-TW" sz="2400" i="1">
                              <a:latin typeface="Cambria Math" panose="02040503050406030204" pitchFamily="18" charset="0"/>
                            </a:rPr>
                            <m:t>𝑑</m:t>
                          </m:r>
                          <m:func>
                            <m:funcPr>
                              <m:ctrlPr>
                                <a:rPr lang="en-US" altLang="zh-TW" sz="2400" i="1">
                                  <a:latin typeface="Cambria Math" panose="02040503050406030204" pitchFamily="18" charset="0"/>
                                </a:rPr>
                              </m:ctrlPr>
                            </m:funcPr>
                            <m:fName>
                              <m:r>
                                <m:rPr>
                                  <m:sty m:val="p"/>
                                </m:rPr>
                                <a:rPr lang="en-US" altLang="zh-TW" sz="2400">
                                  <a:latin typeface="Cambria Math" panose="02040503050406030204" pitchFamily="18" charset="0"/>
                                </a:rPr>
                                <m:t>log</m:t>
                              </m:r>
                            </m:fName>
                            <m:e>
                              <m:r>
                                <a:rPr lang="en-US" altLang="zh-TW" sz="2400" i="1">
                                  <a:latin typeface="Cambria Math" panose="02040503050406030204" pitchFamily="18" charset="0"/>
                                </a:rPr>
                                <m:t>𝑘</m:t>
                              </m:r>
                            </m:e>
                          </m:func>
                        </m:den>
                      </m:f>
                      <m:func>
                        <m:funcPr>
                          <m:ctrlPr>
                            <a:rPr lang="en-US" altLang="zh-TW" sz="2400" i="1">
                              <a:latin typeface="Cambria Math" panose="02040503050406030204" pitchFamily="18" charset="0"/>
                            </a:rPr>
                          </m:ctrlPr>
                        </m:funcPr>
                        <m:fName>
                          <m:r>
                            <m:rPr>
                              <m:sty m:val="p"/>
                            </m:rPr>
                            <a:rPr lang="en-US" altLang="zh-TW" sz="2400">
                              <a:latin typeface="Cambria Math" panose="02040503050406030204" pitchFamily="18" charset="0"/>
                            </a:rPr>
                            <m:t>log</m:t>
                          </m:r>
                        </m:fName>
                        <m:e>
                          <m:r>
                            <a:rPr lang="en-US" altLang="zh-TW" sz="2400" i="1">
                              <a:latin typeface="Cambria Math" panose="02040503050406030204" pitchFamily="18" charset="0"/>
                            </a:rPr>
                            <m:t>𝐴</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𝑘</m:t>
                              </m:r>
                            </m:e>
                          </m:d>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𝑘𝐴</m:t>
                              </m:r>
                              <m:r>
                                <a:rPr lang="en-US" altLang="zh-TW" sz="2400" i="1">
                                  <a:latin typeface="Cambria Math" panose="02040503050406030204" pitchFamily="18" charset="0"/>
                                </a:rPr>
                                <m:t>′(</m:t>
                              </m:r>
                              <m:r>
                                <a:rPr lang="en-US" altLang="zh-TW" sz="2400" i="1">
                                  <a:latin typeface="Cambria Math" panose="02040503050406030204" pitchFamily="18" charset="0"/>
                                </a:rPr>
                                <m:t>𝑘</m:t>
                              </m:r>
                              <m:r>
                                <a:rPr lang="en-US" altLang="zh-TW" sz="2400" i="1">
                                  <a:latin typeface="Cambria Math" panose="02040503050406030204" pitchFamily="18" charset="0"/>
                                </a:rPr>
                                <m:t>)</m:t>
                              </m:r>
                            </m:num>
                            <m:den>
                              <m:r>
                                <a:rPr lang="en-US" altLang="zh-TW" sz="2400" i="1">
                                  <a:latin typeface="Cambria Math" panose="02040503050406030204" pitchFamily="18" charset="0"/>
                                </a:rPr>
                                <m:t>𝐴</m:t>
                              </m:r>
                              <m:r>
                                <a:rPr lang="en-US" altLang="zh-TW" sz="2400" i="1">
                                  <a:latin typeface="Cambria Math" panose="02040503050406030204" pitchFamily="18" charset="0"/>
                                </a:rPr>
                                <m:t>(</m:t>
                              </m:r>
                              <m:r>
                                <a:rPr lang="en-US" altLang="zh-TW" sz="2400" i="1">
                                  <a:latin typeface="Cambria Math" panose="02040503050406030204" pitchFamily="18" charset="0"/>
                                </a:rPr>
                                <m:t>𝑘</m:t>
                              </m:r>
                              <m:r>
                                <a:rPr lang="en-US" altLang="zh-TW" sz="2400" i="1">
                                  <a:latin typeface="Cambria Math" panose="02040503050406030204" pitchFamily="18" charset="0"/>
                                </a:rPr>
                                <m:t>)</m:t>
                              </m:r>
                            </m:den>
                          </m:f>
                        </m:e>
                      </m:func>
                    </m:oMath>
                  </m:oMathPara>
                </a14:m>
                <a:endParaRPr lang="en-US" altLang="zh-TW" sz="800" i="1"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Compare the similarity between textures by weighted distance </a:t>
                </a:r>
                <a:r>
                  <a:rPr lang="en-US" altLang="zh-TW" sz="3200" i="1" dirty="0">
                    <a:latin typeface="Times New Roman" panose="02020603050405020304" pitchFamily="18" charset="0"/>
                    <a:cs typeface="Times New Roman" panose="02020603050405020304" pitchFamily="18" charset="0"/>
                  </a:rPr>
                  <a:t>D</a:t>
                </a:r>
                <a:r>
                  <a:rPr lang="en-US" altLang="zh-TW" sz="3200" dirty="0">
                    <a:latin typeface="Times New Roman" panose="02020603050405020304" pitchFamily="18" charset="0"/>
                    <a:cs typeface="Times New Roman" panose="02020603050405020304" pitchFamily="18" charset="0"/>
                  </a:rPr>
                  <a:t> between their fractal signature:</a:t>
                </a: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𝐷</m:t>
                      </m:r>
                      <m:r>
                        <a:rPr lang="en-US" altLang="zh-TW" sz="2400" i="1">
                          <a:latin typeface="Cambria Math" panose="02040503050406030204" pitchFamily="18" charset="0"/>
                        </a:rPr>
                        <m:t>=</m:t>
                      </m:r>
                      <m:nary>
                        <m:naryPr>
                          <m:chr m:val="∑"/>
                          <m:supHide m:val="on"/>
                          <m:ctrlPr>
                            <a:rPr lang="en-US" altLang="zh-TW" sz="2400" i="1">
                              <a:latin typeface="Cambria Math" panose="02040503050406030204" pitchFamily="18" charset="0"/>
                            </a:rPr>
                          </m:ctrlPr>
                        </m:naryPr>
                        <m:sub>
                          <m:r>
                            <m:rPr>
                              <m:brk m:alnAt="7"/>
                            </m:rPr>
                            <a:rPr lang="en-US" altLang="zh-TW" sz="2400" i="1">
                              <a:latin typeface="Cambria Math" panose="02040503050406030204" pitchFamily="18" charset="0"/>
                            </a:rPr>
                            <m:t>𝑘</m:t>
                          </m:r>
                        </m:sub>
                        <m:sup/>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𝑆</m:t>
                                  </m:r>
                                </m:e>
                                <m:sub>
                                  <m:r>
                                    <a:rPr lang="en-US" altLang="zh-TW" sz="2400" i="1">
                                      <a:latin typeface="Cambria Math" panose="02040503050406030204" pitchFamily="18" charset="0"/>
                                    </a:rPr>
                                    <m:t>1</m:t>
                                  </m:r>
                                </m:sub>
                              </m:sSub>
                              <m:d>
                                <m:dPr>
                                  <m:ctrlPr>
                                    <a:rPr lang="en-US" altLang="zh-TW" sz="2400" i="1">
                                      <a:latin typeface="Cambria Math" panose="02040503050406030204" pitchFamily="18" charset="0"/>
                                    </a:rPr>
                                  </m:ctrlPr>
                                </m:dPr>
                                <m:e>
                                  <m:r>
                                    <a:rPr lang="en-US" altLang="zh-TW" sz="2400" i="1">
                                      <a:latin typeface="Cambria Math" panose="02040503050406030204" pitchFamily="18" charset="0"/>
                                    </a:rPr>
                                    <m:t>𝑘</m:t>
                                  </m:r>
                                </m:e>
                              </m:d>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𝑆</m:t>
                                  </m:r>
                                </m:e>
                                <m:sub>
                                  <m:r>
                                    <a:rPr lang="en-US" altLang="zh-TW" sz="2400" i="1">
                                      <a:latin typeface="Cambria Math" panose="02040503050406030204" pitchFamily="18" charset="0"/>
                                    </a:rPr>
                                    <m:t>2</m:t>
                                  </m:r>
                                </m:sub>
                              </m:sSub>
                              <m:d>
                                <m:dPr>
                                  <m:ctrlPr>
                                    <a:rPr lang="en-US" altLang="zh-TW" sz="2400" i="1">
                                      <a:latin typeface="Cambria Math" panose="02040503050406030204" pitchFamily="18" charset="0"/>
                                    </a:rPr>
                                  </m:ctrlPr>
                                </m:dPr>
                                <m:e>
                                  <m:r>
                                    <a:rPr lang="en-US" altLang="zh-TW" sz="2400" i="1">
                                      <a:latin typeface="Cambria Math" panose="02040503050406030204" pitchFamily="18" charset="0"/>
                                    </a:rPr>
                                    <m:t>𝑘</m:t>
                                  </m:r>
                                </m:e>
                              </m:d>
                              <m:r>
                                <a:rPr lang="en-US" altLang="zh-TW" sz="2400" i="1">
                                  <a:latin typeface="Cambria Math" panose="02040503050406030204" pitchFamily="18" charset="0"/>
                                </a:rPr>
                                <m:t>]</m:t>
                              </m:r>
                            </m:e>
                            <m:sup>
                              <m:r>
                                <a:rPr lang="en-US" altLang="zh-TW" sz="2400" i="1">
                                  <a:latin typeface="Cambria Math" panose="02040503050406030204" pitchFamily="18" charset="0"/>
                                </a:rPr>
                                <m:t>2</m:t>
                              </m:r>
                            </m:sup>
                          </m:sSup>
                          <m:func>
                            <m:funcPr>
                              <m:ctrlPr>
                                <a:rPr lang="en-US" altLang="zh-TW" sz="2400" i="1">
                                  <a:latin typeface="Cambria Math" panose="02040503050406030204" pitchFamily="18" charset="0"/>
                                </a:rPr>
                              </m:ctrlPr>
                            </m:funcPr>
                            <m:fName>
                              <m:r>
                                <m:rPr>
                                  <m:sty m:val="p"/>
                                </m:rPr>
                                <a:rPr lang="en-US" altLang="zh-TW" sz="2400">
                                  <a:latin typeface="Cambria Math" panose="02040503050406030204" pitchFamily="18" charset="0"/>
                                </a:rPr>
                                <m:t>log</m:t>
                              </m:r>
                            </m:fName>
                            <m:e>
                              <m:d>
                                <m:dPr>
                                  <m:ctrlPr>
                                    <a:rPr lang="en-US" altLang="zh-TW" sz="2400" i="1">
                                      <a:latin typeface="Cambria Math" panose="02040503050406030204" pitchFamily="18" charset="0"/>
                                    </a:rPr>
                                  </m:ctrlPr>
                                </m:dPr>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𝑘</m:t>
                                      </m:r>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num>
                                    <m:den>
                                      <m:r>
                                        <a:rPr lang="en-US" altLang="zh-TW" sz="2400" i="1">
                                          <a:latin typeface="Cambria Math" panose="02040503050406030204" pitchFamily="18" charset="0"/>
                                        </a:rPr>
                                        <m:t>𝑘</m:t>
                                      </m:r>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den>
                                  </m:f>
                                </m:e>
                              </m:d>
                            </m:e>
                          </m:func>
                        </m:e>
                      </m:nary>
                    </m:oMath>
                  </m:oMathPara>
                </a14:m>
                <a:endParaRPr lang="en-US" altLang="zh-TW" sz="2400"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589212" y="2133600"/>
                <a:ext cx="8915400" cy="4236720"/>
              </a:xfrm>
              <a:blipFill>
                <a:blip r:embed="rId3"/>
                <a:stretch>
                  <a:fillRect l="-1642" t="-2014" r="-2599"/>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552BDC9B-9C11-404E-9111-5F6B3361D867}"/>
              </a:ext>
            </a:extLst>
          </p:cNvPr>
          <p:cNvSpPr>
            <a:spLocks noGrp="1"/>
          </p:cNvSpPr>
          <p:nvPr>
            <p:ph type="sldNum" sz="quarter" idx="12"/>
          </p:nvPr>
        </p:nvSpPr>
        <p:spPr/>
        <p:txBody>
          <a:bodyPr/>
          <a:lstStyle/>
          <a:p>
            <a:fld id="{59E0E74B-BC82-44BF-A0FE-CEF171C425CC}" type="slidenum">
              <a:rPr lang="zh-TW" altLang="en-US" smtClean="0"/>
              <a:t>97</a:t>
            </a:fld>
            <a:endParaRPr lang="zh-TW" altLang="en-US"/>
          </a:p>
        </p:txBody>
      </p:sp>
    </p:spTree>
    <p:extLst>
      <p:ext uri="{BB962C8B-B14F-4D97-AF65-F5344CB8AC3E}">
        <p14:creationId xmlns:p14="http://schemas.microsoft.com/office/powerpoint/2010/main" val="12539843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Fun Time</a:t>
            </a:r>
            <a:endParaRPr lang="zh-TW" altLang="en-US" dirty="0">
              <a:latin typeface="Times New Roman" panose="02020603050405020304" pitchFamily="18" charset="0"/>
              <a:cs typeface="Times New Roman" panose="02020603050405020304" pitchFamily="18" charset="0"/>
            </a:endParaRPr>
          </a:p>
        </p:txBody>
      </p:sp>
      <p:sp>
        <p:nvSpPr>
          <p:cNvPr id="3" name="文字版面配置區 2">
            <a:extLst>
              <a:ext uri="{FF2B5EF4-FFF2-40B4-BE49-F238E27FC236}">
                <a16:creationId xmlns:a16="http://schemas.microsoft.com/office/drawing/2014/main" id="{B28517E4-5DFE-417E-85F0-6C48C75FB33C}"/>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68EC22C4-2879-405D-9959-4A075F3BFB16}"/>
              </a:ext>
            </a:extLst>
          </p:cNvPr>
          <p:cNvSpPr>
            <a:spLocks noGrp="1"/>
          </p:cNvSpPr>
          <p:nvPr>
            <p:ph type="sldNum" sz="quarter" idx="12"/>
          </p:nvPr>
        </p:nvSpPr>
        <p:spPr/>
        <p:txBody>
          <a:bodyPr/>
          <a:lstStyle/>
          <a:p>
            <a:fld id="{59E0E74B-BC82-44BF-A0FE-CEF171C425CC}" type="slidenum">
              <a:rPr lang="zh-TW" altLang="en-US" smtClean="0"/>
              <a:t>98</a:t>
            </a:fld>
            <a:endParaRPr lang="zh-TW" altLang="en-US"/>
          </a:p>
        </p:txBody>
      </p:sp>
    </p:spTree>
    <p:extLst>
      <p:ext uri="{BB962C8B-B14F-4D97-AF65-F5344CB8AC3E}">
        <p14:creationId xmlns:p14="http://schemas.microsoft.com/office/powerpoint/2010/main" val="5739260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AFCFEC-E31E-4BD7-9EC6-9E232C0BCED5}"/>
              </a:ext>
            </a:extLst>
          </p:cNvPr>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Model-based Technique</a:t>
            </a:r>
            <a:endParaRPr lang="zh-TW" altLang="en-US" dirty="0">
              <a:latin typeface="Times New Roman" panose="02020603050405020304" pitchFamily="18" charset="0"/>
              <a:cs typeface="Times New Roman" panose="02020603050405020304" pitchFamily="18" charset="0"/>
            </a:endParaRPr>
          </a:p>
        </p:txBody>
      </p:sp>
      <p:sp>
        <p:nvSpPr>
          <p:cNvPr id="3" name="文字版面配置區 2">
            <a:extLst>
              <a:ext uri="{FF2B5EF4-FFF2-40B4-BE49-F238E27FC236}">
                <a16:creationId xmlns:a16="http://schemas.microsoft.com/office/drawing/2014/main" id="{BEF3D458-87BF-4474-B3D4-0335C99C472E}"/>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5AA3C7EB-6CA7-4650-87EE-22AE311DE5CC}"/>
              </a:ext>
            </a:extLst>
          </p:cNvPr>
          <p:cNvSpPr>
            <a:spLocks noGrp="1"/>
          </p:cNvSpPr>
          <p:nvPr>
            <p:ph type="sldNum" sz="quarter" idx="12"/>
          </p:nvPr>
        </p:nvSpPr>
        <p:spPr/>
        <p:txBody>
          <a:bodyPr/>
          <a:lstStyle/>
          <a:p>
            <a:fld id="{59E0E74B-BC82-44BF-A0FE-CEF171C425CC}" type="slidenum">
              <a:rPr lang="zh-TW" altLang="en-US" smtClean="0"/>
              <a:t>99</a:t>
            </a:fld>
            <a:endParaRPr lang="zh-TW" altLang="en-US"/>
          </a:p>
        </p:txBody>
      </p:sp>
    </p:spTree>
    <p:extLst>
      <p:ext uri="{BB962C8B-B14F-4D97-AF65-F5344CB8AC3E}">
        <p14:creationId xmlns:p14="http://schemas.microsoft.com/office/powerpoint/2010/main" val="1321982714"/>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絲縷">
  <a:themeElements>
    <a:clrScheme name="絲縷">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絲縷">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4903</TotalTime>
  <Words>10965</Words>
  <Application>Microsoft Office PowerPoint</Application>
  <PresentationFormat>寬螢幕</PresentationFormat>
  <Paragraphs>2018</Paragraphs>
  <Slides>146</Slides>
  <Notes>137</Notes>
  <HiddenSlides>0</HiddenSlides>
  <MMClips>0</MMClips>
  <ScaleCrop>false</ScaleCrop>
  <HeadingPairs>
    <vt:vector size="6" baseType="variant">
      <vt:variant>
        <vt:lpstr>使用字型</vt:lpstr>
      </vt:variant>
      <vt:variant>
        <vt:i4>14</vt:i4>
      </vt:variant>
      <vt:variant>
        <vt:lpstr>佈景主題</vt:lpstr>
      </vt:variant>
      <vt:variant>
        <vt:i4>2</vt:i4>
      </vt:variant>
      <vt:variant>
        <vt:lpstr>投影片標題</vt:lpstr>
      </vt:variant>
      <vt:variant>
        <vt:i4>146</vt:i4>
      </vt:variant>
    </vt:vector>
  </HeadingPairs>
  <TitlesOfParts>
    <vt:vector size="162" baseType="lpstr">
      <vt:lpstr>-apple-system</vt:lpstr>
      <vt:lpstr>Helvetica Neue</vt:lpstr>
      <vt:lpstr>標楷體</vt:lpstr>
      <vt:lpstr>Arial</vt:lpstr>
      <vt:lpstr>Calibri</vt:lpstr>
      <vt:lpstr>Calibri Light</vt:lpstr>
      <vt:lpstr>Cambria Math</vt:lpstr>
      <vt:lpstr>Century Gothic</vt:lpstr>
      <vt:lpstr>Impact</vt:lpstr>
      <vt:lpstr>Roboto</vt:lpstr>
      <vt:lpstr>Times New Roman</vt:lpstr>
      <vt:lpstr>Wingdings</vt:lpstr>
      <vt:lpstr>Wingdings 2</vt:lpstr>
      <vt:lpstr>Wingdings 3</vt:lpstr>
      <vt:lpstr>HDOfficeLightV0</vt:lpstr>
      <vt:lpstr>絲縷</vt:lpstr>
      <vt:lpstr>Chapter 9  Texture</vt:lpstr>
      <vt:lpstr>Outline</vt:lpstr>
      <vt:lpstr>PowerPoint 簡報</vt:lpstr>
      <vt:lpstr>What is “texture” ?</vt:lpstr>
      <vt:lpstr>Introduction</vt:lpstr>
      <vt:lpstr>What is Texture?</vt:lpstr>
      <vt:lpstr>What is Texture?</vt:lpstr>
      <vt:lpstr>“Texel” and “Texture Primitive”</vt:lpstr>
      <vt:lpstr>Texel</vt:lpstr>
      <vt:lpstr>Texel</vt:lpstr>
      <vt:lpstr>Texture Primitive</vt:lpstr>
      <vt:lpstr>Characterizing Texture</vt:lpstr>
      <vt:lpstr>Some Texture Properties</vt:lpstr>
      <vt:lpstr>Some Texture Properties</vt:lpstr>
      <vt:lpstr>Characterizing Texture</vt:lpstr>
      <vt:lpstr>Texture and Scale</vt:lpstr>
      <vt:lpstr>Texture and Scale</vt:lpstr>
      <vt:lpstr>Texture and Scale</vt:lpstr>
      <vt:lpstr>Texture and Scale</vt:lpstr>
      <vt:lpstr>Fun Time</vt:lpstr>
      <vt:lpstr>How to Analyze Texture ?</vt:lpstr>
      <vt:lpstr>Texture Analysis Issues (Test)</vt:lpstr>
      <vt:lpstr>Pattern Recognition</vt:lpstr>
      <vt:lpstr>Generative Model</vt:lpstr>
      <vt:lpstr>Texture Segmentation</vt:lpstr>
      <vt:lpstr>Texture Analysis</vt:lpstr>
      <vt:lpstr>Statistical Texture Feature Approaches</vt:lpstr>
      <vt:lpstr>Model Based Technique</vt:lpstr>
      <vt:lpstr>Statistical Texture Feature Approach</vt:lpstr>
      <vt:lpstr>PowerPoint 簡報</vt:lpstr>
      <vt:lpstr>First-Order Gray-Level Statistics</vt:lpstr>
      <vt:lpstr>Second-Order Gray-Level Statistics</vt:lpstr>
      <vt:lpstr>Co-Occurrence Matrix</vt:lpstr>
      <vt:lpstr>Co-Occurrence Matrix</vt:lpstr>
      <vt:lpstr>Co-Occurrence Matrix</vt:lpstr>
      <vt:lpstr>Co-Occurrence Matrix</vt:lpstr>
      <vt:lpstr>Co-Occurrence Matrix</vt:lpstr>
      <vt:lpstr>Variant of Co-Occurrence Matrix</vt:lpstr>
      <vt:lpstr>PowerPoint 簡報</vt:lpstr>
      <vt:lpstr>PowerPoint 簡報</vt:lpstr>
      <vt:lpstr>Summary of Gray-level Co-Occurrence</vt:lpstr>
      <vt:lpstr>Fun Time</vt:lpstr>
      <vt:lpstr>Generalized Gray Level Spatial Dependence Models for Texture</vt:lpstr>
      <vt:lpstr>PowerPoint 簡報</vt:lpstr>
      <vt:lpstr>Strong Texture Measures and Generalized Co-occurrence</vt:lpstr>
      <vt:lpstr>Strong Texture Measures and Generalized Co-occurrence</vt:lpstr>
      <vt:lpstr>Spatial Relationship</vt:lpstr>
      <vt:lpstr>Spatial Relationship</vt:lpstr>
      <vt:lpstr>Fun Time</vt:lpstr>
      <vt:lpstr>PowerPoint 簡報</vt:lpstr>
      <vt:lpstr>Autocorrelation Function</vt:lpstr>
      <vt:lpstr>Autocorrelation Function</vt:lpstr>
      <vt:lpstr>Autocorrelation Function</vt:lpstr>
      <vt:lpstr>PowerPoint 簡報</vt:lpstr>
      <vt:lpstr>PowerPoint 簡報</vt:lpstr>
      <vt:lpstr>PowerPoint 簡報</vt:lpstr>
      <vt:lpstr>Autocorrelation Function</vt:lpstr>
      <vt:lpstr>PowerPoint 簡報</vt:lpstr>
      <vt:lpstr>Digital Transform Methods and Texture</vt:lpstr>
      <vt:lpstr>Digital Transform Methods and Texture</vt:lpstr>
      <vt:lpstr>Digital Transform Methods and Texture</vt:lpstr>
      <vt:lpstr>Digital Transform Methods and Texture</vt:lpstr>
      <vt:lpstr>Digital Transform Methods and Texture</vt:lpstr>
      <vt:lpstr>Digital Transform Methods and Texture</vt:lpstr>
      <vt:lpstr>Fun Time</vt:lpstr>
      <vt:lpstr>PowerPoint 簡報</vt:lpstr>
      <vt:lpstr>Texture Energy</vt:lpstr>
      <vt:lpstr>Texture Energy</vt:lpstr>
      <vt:lpstr>Texture Energy</vt:lpstr>
      <vt:lpstr>Texture Energy — Law’s texture</vt:lpstr>
      <vt:lpstr>Texture Energy — Law’s texture</vt:lpstr>
      <vt:lpstr>Texture Energy — Law’s texture</vt:lpstr>
      <vt:lpstr>Texture Energy — Law’s texture</vt:lpstr>
      <vt:lpstr>Texture Energy — Law’s texture</vt:lpstr>
      <vt:lpstr>PowerPoint 簡報</vt:lpstr>
      <vt:lpstr>Texture Edgeness</vt:lpstr>
      <vt:lpstr>Texture Edgeness</vt:lpstr>
      <vt:lpstr>Texture Edgeness</vt:lpstr>
      <vt:lpstr>Texture Edgeness</vt:lpstr>
      <vt:lpstr>Fun Time</vt:lpstr>
      <vt:lpstr>PowerPoint 簡報</vt:lpstr>
      <vt:lpstr>Vector Dispersion</vt:lpstr>
      <vt:lpstr>Vector Dispersion</vt:lpstr>
      <vt:lpstr>Vector Dispersion</vt:lpstr>
      <vt:lpstr>PowerPoint 簡報</vt:lpstr>
      <vt:lpstr>Relative Extrema Density</vt:lpstr>
      <vt:lpstr>Relative Extrema Density</vt:lpstr>
      <vt:lpstr>Relative Extrema Density</vt:lpstr>
      <vt:lpstr>PowerPoint 簡報</vt:lpstr>
      <vt:lpstr>PowerPoint 簡報</vt:lpstr>
      <vt:lpstr>Mathematical Morphology</vt:lpstr>
      <vt:lpstr>Mathematical Morphology</vt:lpstr>
      <vt:lpstr>Mathematical Morphology</vt:lpstr>
      <vt:lpstr>Mathematical Morphology</vt:lpstr>
      <vt:lpstr>PowerPoint 簡報</vt:lpstr>
      <vt:lpstr>Mathematical Morphology</vt:lpstr>
      <vt:lpstr>Mathematical Morphology</vt:lpstr>
      <vt:lpstr>Fun Time</vt:lpstr>
      <vt:lpstr>Model-based Technique</vt:lpstr>
      <vt:lpstr>Model Based Technique</vt:lpstr>
      <vt:lpstr>PowerPoint 簡報</vt:lpstr>
      <vt:lpstr>Auto-regression Models</vt:lpstr>
      <vt:lpstr>Auto-regression Models</vt:lpstr>
      <vt:lpstr>Auto-regression Models</vt:lpstr>
      <vt:lpstr>Auto-regression Models</vt:lpstr>
      <vt:lpstr>Auto-regression Models</vt:lpstr>
      <vt:lpstr>Auto-regression Models</vt:lpstr>
      <vt:lpstr>Auto-regression Models</vt:lpstr>
      <vt:lpstr>PowerPoint 簡報</vt:lpstr>
      <vt:lpstr>Discrete Markov Random Fields</vt:lpstr>
      <vt:lpstr>Discrete Markov Random Fields</vt:lpstr>
      <vt:lpstr>Discrete Markov Random Fields</vt:lpstr>
      <vt:lpstr>Fun Time</vt:lpstr>
      <vt:lpstr>PowerPoint 簡報</vt:lpstr>
      <vt:lpstr>Random Mosaic Models</vt:lpstr>
      <vt:lpstr>How to partition</vt:lpstr>
      <vt:lpstr>Random Mosaic Models</vt:lpstr>
      <vt:lpstr>Random Mosaic Models</vt:lpstr>
      <vt:lpstr>Random Mosaic Models</vt:lpstr>
      <vt:lpstr>PowerPoint 簡報</vt:lpstr>
      <vt:lpstr>Structural Approaches to Texture Models</vt:lpstr>
      <vt:lpstr>Structural Approaches to Texture Models</vt:lpstr>
      <vt:lpstr>Summary of Texture Analysis</vt:lpstr>
      <vt:lpstr>Application</vt:lpstr>
      <vt:lpstr>PowerPoint 簡報</vt:lpstr>
      <vt:lpstr>Texture Segmentation</vt:lpstr>
      <vt:lpstr>PowerPoint 簡報</vt:lpstr>
      <vt:lpstr>Synthetic Texture Image Generation</vt:lpstr>
      <vt:lpstr>Synthetic Texture Image Generation</vt:lpstr>
      <vt:lpstr>Synthetic Texture Image Generation</vt:lpstr>
      <vt:lpstr>Synthetic Texture Image Generation</vt:lpstr>
      <vt:lpstr>Synthetic Texture Image Generation</vt:lpstr>
      <vt:lpstr>Synthetic Texture Image Generation</vt:lpstr>
      <vt:lpstr>Synthetic Texture Image Generation</vt:lpstr>
      <vt:lpstr>Synthetic Texture Image Generation</vt:lpstr>
      <vt:lpstr>Synthetic Texture Image Generation</vt:lpstr>
      <vt:lpstr>Synthetic Texture Image Generation</vt:lpstr>
      <vt:lpstr>PowerPoint 簡報</vt:lpstr>
      <vt:lpstr>Shape from Texture</vt:lpstr>
      <vt:lpstr>Shape from Texture</vt:lpstr>
      <vt:lpstr>Shape from Texture</vt:lpstr>
      <vt:lpstr>Shape from Texture</vt:lpstr>
      <vt:lpstr>PowerPoint 簡報</vt:lpstr>
      <vt:lpstr>Fun Time</vt:lpstr>
      <vt:lpstr>Summary</vt:lpstr>
      <vt:lpstr>Reference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Chapter9  Texture</dc:title>
  <dc:creator>GIGABYTE</dc:creator>
  <cp:lastModifiedBy>Hao Hsuan Ting</cp:lastModifiedBy>
  <cp:revision>204</cp:revision>
  <dcterms:created xsi:type="dcterms:W3CDTF">2020-11-30T12:31:40Z</dcterms:created>
  <dcterms:modified xsi:type="dcterms:W3CDTF">2023-11-13T12:01:15Z</dcterms:modified>
</cp:coreProperties>
</file>