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38"/>
  </p:notesMasterIdLst>
  <p:sldIdLst>
    <p:sldId id="256" r:id="rId2"/>
    <p:sldId id="366" r:id="rId3"/>
    <p:sldId id="367" r:id="rId4"/>
    <p:sldId id="368" r:id="rId5"/>
    <p:sldId id="263" r:id="rId6"/>
    <p:sldId id="315" r:id="rId7"/>
    <p:sldId id="371" r:id="rId8"/>
    <p:sldId id="320" r:id="rId9"/>
    <p:sldId id="503" r:id="rId10"/>
    <p:sldId id="504" r:id="rId11"/>
    <p:sldId id="507" r:id="rId12"/>
    <p:sldId id="509" r:id="rId13"/>
    <p:sldId id="510" r:id="rId14"/>
    <p:sldId id="511" r:id="rId15"/>
    <p:sldId id="512" r:id="rId16"/>
    <p:sldId id="513" r:id="rId17"/>
    <p:sldId id="505" r:id="rId18"/>
    <p:sldId id="506" r:id="rId19"/>
    <p:sldId id="514" r:id="rId20"/>
    <p:sldId id="553" r:id="rId21"/>
    <p:sldId id="369" r:id="rId22"/>
    <p:sldId id="261" r:id="rId23"/>
    <p:sldId id="259" r:id="rId24"/>
    <p:sldId id="268" r:id="rId25"/>
    <p:sldId id="260" r:id="rId26"/>
    <p:sldId id="267" r:id="rId27"/>
    <p:sldId id="448" r:id="rId28"/>
    <p:sldId id="269" r:id="rId29"/>
    <p:sldId id="338" r:id="rId30"/>
    <p:sldId id="378" r:id="rId31"/>
    <p:sldId id="271" r:id="rId32"/>
    <p:sldId id="266" r:id="rId33"/>
    <p:sldId id="270" r:id="rId34"/>
    <p:sldId id="384" r:id="rId35"/>
    <p:sldId id="396" r:id="rId36"/>
    <p:sldId id="275" r:id="rId37"/>
    <p:sldId id="451" r:id="rId38"/>
    <p:sldId id="274" r:id="rId39"/>
    <p:sldId id="449" r:id="rId40"/>
    <p:sldId id="452" r:id="rId41"/>
    <p:sldId id="453" r:id="rId42"/>
    <p:sldId id="276" r:id="rId43"/>
    <p:sldId id="443" r:id="rId44"/>
    <p:sldId id="272" r:id="rId45"/>
    <p:sldId id="400" r:id="rId46"/>
    <p:sldId id="401" r:id="rId47"/>
    <p:sldId id="442" r:id="rId48"/>
    <p:sldId id="399" r:id="rId49"/>
    <p:sldId id="454" r:id="rId50"/>
    <p:sldId id="444" r:id="rId51"/>
    <p:sldId id="554" r:id="rId52"/>
    <p:sldId id="403" r:id="rId53"/>
    <p:sldId id="404" r:id="rId54"/>
    <p:sldId id="405" r:id="rId55"/>
    <p:sldId id="406" r:id="rId56"/>
    <p:sldId id="407" r:id="rId57"/>
    <p:sldId id="408" r:id="rId58"/>
    <p:sldId id="409" r:id="rId59"/>
    <p:sldId id="410" r:id="rId60"/>
    <p:sldId id="411" r:id="rId61"/>
    <p:sldId id="412" r:id="rId62"/>
    <p:sldId id="413" r:id="rId63"/>
    <p:sldId id="414" r:id="rId64"/>
    <p:sldId id="415" r:id="rId65"/>
    <p:sldId id="416" r:id="rId66"/>
    <p:sldId id="418" r:id="rId67"/>
    <p:sldId id="419" r:id="rId68"/>
    <p:sldId id="446" r:id="rId69"/>
    <p:sldId id="421" r:id="rId70"/>
    <p:sldId id="422" r:id="rId71"/>
    <p:sldId id="423" r:id="rId72"/>
    <p:sldId id="424" r:id="rId73"/>
    <p:sldId id="425" r:id="rId74"/>
    <p:sldId id="426" r:id="rId75"/>
    <p:sldId id="427" r:id="rId76"/>
    <p:sldId id="428" r:id="rId77"/>
    <p:sldId id="429" r:id="rId78"/>
    <p:sldId id="484" r:id="rId79"/>
    <p:sldId id="485" r:id="rId80"/>
    <p:sldId id="499" r:id="rId81"/>
    <p:sldId id="487" r:id="rId82"/>
    <p:sldId id="488" r:id="rId83"/>
    <p:sldId id="498" r:id="rId84"/>
    <p:sldId id="517" r:id="rId85"/>
    <p:sldId id="518" r:id="rId86"/>
    <p:sldId id="519" r:id="rId87"/>
    <p:sldId id="520" r:id="rId88"/>
    <p:sldId id="521" r:id="rId89"/>
    <p:sldId id="522" r:id="rId90"/>
    <p:sldId id="491" r:id="rId91"/>
    <p:sldId id="500" r:id="rId92"/>
    <p:sldId id="492" r:id="rId93"/>
    <p:sldId id="493" r:id="rId94"/>
    <p:sldId id="494" r:id="rId95"/>
    <p:sldId id="555" r:id="rId96"/>
    <p:sldId id="495" r:id="rId97"/>
    <p:sldId id="467" r:id="rId98"/>
    <p:sldId id="468" r:id="rId99"/>
    <p:sldId id="469" r:id="rId100"/>
    <p:sldId id="470" r:id="rId101"/>
    <p:sldId id="471" r:id="rId102"/>
    <p:sldId id="472" r:id="rId103"/>
    <p:sldId id="473" r:id="rId104"/>
    <p:sldId id="474" r:id="rId105"/>
    <p:sldId id="475" r:id="rId106"/>
    <p:sldId id="476" r:id="rId107"/>
    <p:sldId id="477" r:id="rId108"/>
    <p:sldId id="478" r:id="rId109"/>
    <p:sldId id="479" r:id="rId110"/>
    <p:sldId id="480" r:id="rId111"/>
    <p:sldId id="481" r:id="rId112"/>
    <p:sldId id="482" r:id="rId113"/>
    <p:sldId id="501" r:id="rId114"/>
    <p:sldId id="538" r:id="rId115"/>
    <p:sldId id="547" r:id="rId116"/>
    <p:sldId id="539" r:id="rId117"/>
    <p:sldId id="540" r:id="rId118"/>
    <p:sldId id="541" r:id="rId119"/>
    <p:sldId id="542" r:id="rId120"/>
    <p:sldId id="543" r:id="rId121"/>
    <p:sldId id="544" r:id="rId122"/>
    <p:sldId id="531" r:id="rId123"/>
    <p:sldId id="532" r:id="rId124"/>
    <p:sldId id="548" r:id="rId125"/>
    <p:sldId id="549" r:id="rId126"/>
    <p:sldId id="525" r:id="rId127"/>
    <p:sldId id="526" r:id="rId128"/>
    <p:sldId id="529" r:id="rId129"/>
    <p:sldId id="528" r:id="rId130"/>
    <p:sldId id="527" r:id="rId131"/>
    <p:sldId id="552" r:id="rId132"/>
    <p:sldId id="551" r:id="rId133"/>
    <p:sldId id="550" r:id="rId134"/>
    <p:sldId id="533" r:id="rId135"/>
    <p:sldId id="545" r:id="rId136"/>
    <p:sldId id="546" r:id="rId137"/>
  </p:sldIdLst>
  <p:sldSz cx="12192000" cy="6858000"/>
  <p:notesSz cx="6858000" cy="9144000"/>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hap.6" id="{D65F473B-B4C7-47F5-B691-EA8E69C18B2C}">
          <p14:sldIdLst>
            <p14:sldId id="256"/>
            <p14:sldId id="366"/>
          </p14:sldIdLst>
        </p14:section>
        <p14:section name="Chap.6.1" id="{23936126-8FEE-4C70-8967-86534A947E02}">
          <p14:sldIdLst>
            <p14:sldId id="367"/>
            <p14:sldId id="368"/>
            <p14:sldId id="263"/>
            <p14:sldId id="315"/>
            <p14:sldId id="371"/>
            <p14:sldId id="320"/>
            <p14:sldId id="503"/>
            <p14:sldId id="504"/>
            <p14:sldId id="507"/>
            <p14:sldId id="509"/>
            <p14:sldId id="510"/>
            <p14:sldId id="511"/>
            <p14:sldId id="512"/>
            <p14:sldId id="513"/>
            <p14:sldId id="505"/>
            <p14:sldId id="506"/>
            <p14:sldId id="514"/>
            <p14:sldId id="553"/>
          </p14:sldIdLst>
        </p14:section>
        <p14:section name="Chap.6.2" id="{1E4DA216-E7BC-459C-BD99-D219A490A6BF}">
          <p14:sldIdLst>
            <p14:sldId id="369"/>
            <p14:sldId id="261"/>
            <p14:sldId id="259"/>
            <p14:sldId id="268"/>
            <p14:sldId id="260"/>
            <p14:sldId id="267"/>
            <p14:sldId id="448"/>
            <p14:sldId id="269"/>
            <p14:sldId id="338"/>
            <p14:sldId id="378"/>
            <p14:sldId id="271"/>
            <p14:sldId id="266"/>
            <p14:sldId id="270"/>
            <p14:sldId id="384"/>
            <p14:sldId id="396"/>
            <p14:sldId id="275"/>
            <p14:sldId id="451"/>
            <p14:sldId id="274"/>
            <p14:sldId id="449"/>
            <p14:sldId id="452"/>
            <p14:sldId id="453"/>
            <p14:sldId id="276"/>
            <p14:sldId id="443"/>
            <p14:sldId id="272"/>
            <p14:sldId id="400"/>
            <p14:sldId id="401"/>
            <p14:sldId id="442"/>
            <p14:sldId id="399"/>
            <p14:sldId id="454"/>
            <p14:sldId id="444"/>
            <p14:sldId id="554"/>
            <p14:sldId id="403"/>
            <p14:sldId id="404"/>
            <p14:sldId id="405"/>
            <p14:sldId id="406"/>
            <p14:sldId id="407"/>
            <p14:sldId id="408"/>
            <p14:sldId id="409"/>
            <p14:sldId id="410"/>
            <p14:sldId id="411"/>
            <p14:sldId id="412"/>
            <p14:sldId id="413"/>
            <p14:sldId id="414"/>
            <p14:sldId id="415"/>
            <p14:sldId id="416"/>
            <p14:sldId id="418"/>
            <p14:sldId id="419"/>
            <p14:sldId id="446"/>
            <p14:sldId id="421"/>
            <p14:sldId id="422"/>
            <p14:sldId id="423"/>
            <p14:sldId id="424"/>
            <p14:sldId id="425"/>
            <p14:sldId id="426"/>
            <p14:sldId id="427"/>
            <p14:sldId id="428"/>
            <p14:sldId id="429"/>
            <p14:sldId id="484"/>
            <p14:sldId id="485"/>
            <p14:sldId id="499"/>
            <p14:sldId id="487"/>
            <p14:sldId id="488"/>
            <p14:sldId id="498"/>
            <p14:sldId id="517"/>
            <p14:sldId id="518"/>
            <p14:sldId id="519"/>
            <p14:sldId id="520"/>
            <p14:sldId id="521"/>
            <p14:sldId id="522"/>
            <p14:sldId id="491"/>
            <p14:sldId id="500"/>
            <p14:sldId id="492"/>
            <p14:sldId id="493"/>
            <p14:sldId id="494"/>
            <p14:sldId id="555"/>
          </p14:sldIdLst>
        </p14:section>
        <p14:section name="Chap.6.3" id="{E0668954-1E77-4EEA-A202-5A3AD69E7805}">
          <p14:sldIdLst>
            <p14:sldId id="495"/>
            <p14:sldId id="467"/>
            <p14:sldId id="468"/>
            <p14:sldId id="469"/>
            <p14:sldId id="470"/>
            <p14:sldId id="471"/>
            <p14:sldId id="472"/>
            <p14:sldId id="473"/>
            <p14:sldId id="474"/>
            <p14:sldId id="475"/>
            <p14:sldId id="476"/>
            <p14:sldId id="477"/>
            <p14:sldId id="478"/>
            <p14:sldId id="479"/>
            <p14:sldId id="480"/>
            <p14:sldId id="481"/>
            <p14:sldId id="482"/>
            <p14:sldId id="501"/>
            <p14:sldId id="538"/>
          </p14:sldIdLst>
        </p14:section>
        <p14:section name="Chap.6.4" id="{1F869129-1369-4D7E-A2B3-DD74B09DA512}">
          <p14:sldIdLst>
            <p14:sldId id="547"/>
            <p14:sldId id="539"/>
            <p14:sldId id="540"/>
            <p14:sldId id="541"/>
            <p14:sldId id="542"/>
            <p14:sldId id="543"/>
            <p14:sldId id="544"/>
            <p14:sldId id="531"/>
            <p14:sldId id="532"/>
            <p14:sldId id="548"/>
            <p14:sldId id="549"/>
            <p14:sldId id="525"/>
            <p14:sldId id="526"/>
            <p14:sldId id="529"/>
            <p14:sldId id="528"/>
            <p14:sldId id="527"/>
            <p14:sldId id="552"/>
            <p14:sldId id="551"/>
            <p14:sldId id="550"/>
            <p14:sldId id="533"/>
            <p14:sldId id="545"/>
            <p14:sldId id="546"/>
          </p14:sldIdLst>
        </p14:section>
      </p14:sectionLst>
    </p:ext>
    <p:ext uri="{EFAFB233-063F-42B5-8137-9DF3F51BA10A}">
      <p15:sldGuideLst xmlns:p15="http://schemas.microsoft.com/office/powerpoint/2012/main">
        <p15:guide id="1" pos="3840" userDrawn="1">
          <p15:clr>
            <a:srgbClr val="A4A3A4"/>
          </p15:clr>
        </p15:guide>
        <p15:guide id="2" orient="horz" pos="2137"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user" initials="u"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FF00"/>
    <a:srgbClr val="A6A6A6"/>
    <a:srgbClr val="0000FF"/>
    <a:srgbClr val="008A00"/>
    <a:srgbClr val="7D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65225DA-6E5F-D5C5-1023-97D192F767A8}" v="22" dt="2022-10-10T02:31:03.996"/>
    <p1510:client id="{B22C5FF3-FE41-1B67-F9C5-13E4855F2EFF}" v="3" dt="2022-10-09T16:44:13.011"/>
    <p1510:client id="{C2932E9A-BD28-6374-E508-73A9B5788FDA}" v="3" dt="2022-10-10T03:49:36.192"/>
    <p1510:client id="{DB0C4E35-180D-4B0C-54BF-992641C82995}" v="1" dt="2022-10-09T06:09:08.521"/>
    <p1510:client id="{E03F4E83-8581-38EF-398F-5A6F7053E1CF}" v="2" dt="2022-10-10T02:38:11.721"/>
    <p1510:client id="{E95346D5-4426-E395-4CB5-6AC2997E1EC0}" v="13" dt="2022-10-08T07:21:16.459"/>
  </p1510:revLst>
</p1510:revInfo>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無樣式、無格線">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中等深淺樣式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940675A-B579-460E-94D1-54222C63F5DA}" styleName="無樣式、表格格線">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16DA210-FB5B-4158-B5E0-FEB733F419BA}" styleName="淺色樣式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9D7B26C5-4107-4FEC-AEDC-1716B250A1EF}" styleName="淺色樣式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38B1855-1B75-4FBE-930C-398BA8C253C6}" styleName="佈景主題樣式 2 - 輔色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278" autoAdjust="0"/>
    <p:restoredTop sz="72557" autoAdjust="0"/>
  </p:normalViewPr>
  <p:slideViewPr>
    <p:cSldViewPr snapToGrid="0">
      <p:cViewPr varScale="1">
        <p:scale>
          <a:sx n="43" d="100"/>
          <a:sy n="43" d="100"/>
        </p:scale>
        <p:origin x="3348" y="978"/>
      </p:cViewPr>
      <p:guideLst>
        <p:guide pos="3840"/>
        <p:guide orient="horz" pos="2137"/>
      </p:guideLst>
    </p:cSldViewPr>
  </p:slideViewPr>
  <p:notesTextViewPr>
    <p:cViewPr>
      <p:scale>
        <a:sx n="3" d="2"/>
        <a:sy n="3" d="2"/>
      </p:scale>
      <p:origin x="0" y="0"/>
    </p:cViewPr>
  </p:notesTextViewPr>
  <p:notesViewPr>
    <p:cSldViewPr snapToGrid="0">
      <p:cViewPr varScale="1">
        <p:scale>
          <a:sx n="71" d="100"/>
          <a:sy n="71" d="100"/>
        </p:scale>
        <p:origin x="2739" y="57"/>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notesMaster" Target="notesMasters/notesMaster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microsoft.com/office/2015/10/relationships/revisionInfo" Target="revisionInfo.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commentAuthors" Target="commentAuthor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theme" Target="theme/theme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8F9B657-6E37-4DC6-B7CC-070B7B5417B0}" type="datetimeFigureOut">
              <a:rPr lang="zh-TW" altLang="en-US" smtClean="0"/>
              <a:t>2023/10/3</a:t>
            </a:fld>
            <a:endParaRPr lang="zh-TW" altLang="en-US"/>
          </a:p>
        </p:txBody>
      </p:sp>
      <p:sp>
        <p:nvSpPr>
          <p:cNvPr id="4" name="投影片圖像版面配置區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TW" altLang="en-US"/>
          </a:p>
        </p:txBody>
      </p:sp>
      <p:sp>
        <p:nvSpPr>
          <p:cNvPr id="5" name="備忘稿版面配置區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6" name="頁尾版面配置區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04A6C41-6494-4005-A8E4-CD20897D0D71}" type="slidenum">
              <a:rPr lang="zh-TW" altLang="en-US" smtClean="0"/>
              <a:t>‹#›</a:t>
            </a:fld>
            <a:endParaRPr lang="zh-TW" altLang="en-US"/>
          </a:p>
        </p:txBody>
      </p:sp>
    </p:spTree>
    <p:extLst>
      <p:ext uri="{BB962C8B-B14F-4D97-AF65-F5344CB8AC3E}">
        <p14:creationId xmlns:p14="http://schemas.microsoft.com/office/powerpoint/2010/main" val="22625734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shrinking </a:t>
            </a:r>
            <a:r>
              <a:rPr lang="zh-TW" altLang="en-US" dirty="0"/>
              <a:t>縮小</a:t>
            </a:r>
            <a:endParaRPr lang="en-US" altLang="zh-TW" dirty="0"/>
          </a:p>
          <a:p>
            <a:r>
              <a:rPr lang="en-US" altLang="zh-TW" dirty="0"/>
              <a:t>Interior</a:t>
            </a:r>
            <a:r>
              <a:rPr lang="zh-TW" altLang="en-US" dirty="0"/>
              <a:t> 內部 </a:t>
            </a:r>
            <a:r>
              <a:rPr lang="en-US" altLang="zh-TW" dirty="0"/>
              <a:t>/</a:t>
            </a:r>
            <a:r>
              <a:rPr lang="zh-TW" altLang="en-US" dirty="0"/>
              <a:t> </a:t>
            </a:r>
            <a:r>
              <a:rPr lang="en-US" altLang="zh-TW" dirty="0"/>
              <a:t>border </a:t>
            </a:r>
            <a:r>
              <a:rPr lang="zh-TW" altLang="en-US" dirty="0"/>
              <a:t>邊界</a:t>
            </a:r>
            <a:endParaRPr lang="en-US" altLang="zh-TW" dirty="0"/>
          </a:p>
          <a:p>
            <a:r>
              <a:rPr lang="en-US" altLang="zh-TW" dirty="0"/>
              <a:t>Connectivity </a:t>
            </a:r>
            <a:r>
              <a:rPr lang="zh-TW" altLang="en-US" dirty="0"/>
              <a:t>連通性</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2</a:t>
            </a:fld>
            <a:endParaRPr lang="zh-TW" altLang="en-US"/>
          </a:p>
        </p:txBody>
      </p:sp>
    </p:spTree>
    <p:extLst>
      <p:ext uri="{BB962C8B-B14F-4D97-AF65-F5344CB8AC3E}">
        <p14:creationId xmlns:p14="http://schemas.microsoft.com/office/powerpoint/2010/main" val="13750861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Repeated 3 * 3 box filter</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12</a:t>
            </a:fld>
            <a:endParaRPr lang="zh-TW" altLang="en-US"/>
          </a:p>
        </p:txBody>
      </p:sp>
    </p:spTree>
    <p:extLst>
      <p:ext uri="{BB962C8B-B14F-4D97-AF65-F5344CB8AC3E}">
        <p14:creationId xmlns:p14="http://schemas.microsoft.com/office/powerpoint/2010/main" val="175128728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Slide Image Placeholder 1">
            <a:extLst>
              <a:ext uri="{FF2B5EF4-FFF2-40B4-BE49-F238E27FC236}">
                <a16:creationId xmlns:a16="http://schemas.microsoft.com/office/drawing/2014/main" id="{6561108B-ACBC-4F7B-A183-C0EE61ED309D}"/>
              </a:ext>
            </a:extLst>
          </p:cNvPr>
          <p:cNvSpPr>
            <a:spLocks noGrp="1" noRot="1" noChangeAspect="1" noTextEdit="1"/>
          </p:cNvSpPr>
          <p:nvPr>
            <p:ph type="sldImg"/>
          </p:nvPr>
        </p:nvSpPr>
        <p:spPr>
          <a:ln/>
        </p:spPr>
      </p:sp>
      <p:sp>
        <p:nvSpPr>
          <p:cNvPr id="310275" name="Notes Placeholder 2">
            <a:extLst>
              <a:ext uri="{FF2B5EF4-FFF2-40B4-BE49-F238E27FC236}">
                <a16:creationId xmlns:a16="http://schemas.microsoft.com/office/drawing/2014/main" id="{9FA11995-4245-4B5F-A4EB-5309AF5714B1}"/>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310276" name="Slide Number Placeholder 3">
            <a:extLst>
              <a:ext uri="{FF2B5EF4-FFF2-40B4-BE49-F238E27FC236}">
                <a16:creationId xmlns:a16="http://schemas.microsoft.com/office/drawing/2014/main" id="{1A7D4431-1B3E-4D45-93D4-78F2D68289E9}"/>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7B2CD98A-B0AE-4CF9-A323-0F70F6E3887B}" type="slidenum">
              <a:rPr lang="en-US" altLang="zh-TW"/>
              <a:pPr>
                <a:spcBef>
                  <a:spcPct val="0"/>
                </a:spcBef>
              </a:pPr>
              <a:t>135</a:t>
            </a:fld>
            <a:endParaRPr lang="en-US" altLang="zh-TW"/>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Slide Image Placeholder 1">
            <a:extLst>
              <a:ext uri="{FF2B5EF4-FFF2-40B4-BE49-F238E27FC236}">
                <a16:creationId xmlns:a16="http://schemas.microsoft.com/office/drawing/2014/main" id="{CFBA1D0F-F3F6-4DC7-AAEB-6BE0E3F62263}"/>
              </a:ext>
            </a:extLst>
          </p:cNvPr>
          <p:cNvSpPr>
            <a:spLocks noGrp="1" noRot="1" noChangeAspect="1" noTextEdit="1"/>
          </p:cNvSpPr>
          <p:nvPr>
            <p:ph type="sldImg"/>
          </p:nvPr>
        </p:nvSpPr>
        <p:spPr>
          <a:ln/>
        </p:spPr>
      </p:sp>
      <p:sp>
        <p:nvSpPr>
          <p:cNvPr id="312323" name="Notes Placeholder 2">
            <a:extLst>
              <a:ext uri="{FF2B5EF4-FFF2-40B4-BE49-F238E27FC236}">
                <a16:creationId xmlns:a16="http://schemas.microsoft.com/office/drawing/2014/main" id="{A4E1F4EB-87E2-4E5C-9879-13BC8A5CC61C}"/>
              </a:ext>
            </a:extLst>
          </p:cNvPr>
          <p:cNvSpPr>
            <a:spLocks noGrp="1"/>
          </p:cNvSpPr>
          <p:nvPr>
            <p:ph type="body" idx="1"/>
          </p:nvPr>
        </p:nvSpPr>
        <p:spPr>
          <a:noFill/>
        </p:spPr>
        <p:txBody>
          <a:bodyPr/>
          <a:lstStyle/>
          <a:p>
            <a:endParaRPr lang="en-US" altLang="en-US" dirty="0">
              <a:latin typeface="Arial" panose="020B0604020202020204" pitchFamily="34" charset="0"/>
            </a:endParaRPr>
          </a:p>
        </p:txBody>
      </p:sp>
      <p:sp>
        <p:nvSpPr>
          <p:cNvPr id="312324" name="Slide Number Placeholder 3">
            <a:extLst>
              <a:ext uri="{FF2B5EF4-FFF2-40B4-BE49-F238E27FC236}">
                <a16:creationId xmlns:a16="http://schemas.microsoft.com/office/drawing/2014/main" id="{B2F60971-87C1-4C23-9AD3-9C8AAE4679F2}"/>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A0CB20C3-784F-4B6A-A729-44E414CED2CD}" type="slidenum">
              <a:rPr lang="en-US" altLang="zh-TW"/>
              <a:pPr>
                <a:spcBef>
                  <a:spcPct val="0"/>
                </a:spcBef>
              </a:pPr>
              <a:t>136</a:t>
            </a:fld>
            <a:endParaRPr lang="en-US" altLang="zh-TW"/>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Repeated 3 * 3 box filter</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13</a:t>
            </a:fld>
            <a:endParaRPr lang="zh-TW" altLang="en-US"/>
          </a:p>
        </p:txBody>
      </p:sp>
    </p:spTree>
    <p:extLst>
      <p:ext uri="{BB962C8B-B14F-4D97-AF65-F5344CB8AC3E}">
        <p14:creationId xmlns:p14="http://schemas.microsoft.com/office/powerpoint/2010/main" val="12045511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Repeated 3 * 3 box filter</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14</a:t>
            </a:fld>
            <a:endParaRPr lang="zh-TW" altLang="en-US"/>
          </a:p>
        </p:txBody>
      </p:sp>
    </p:spTree>
    <p:extLst>
      <p:ext uri="{BB962C8B-B14F-4D97-AF65-F5344CB8AC3E}">
        <p14:creationId xmlns:p14="http://schemas.microsoft.com/office/powerpoint/2010/main" val="15699834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Repeated 3 * 3 box filter</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15</a:t>
            </a:fld>
            <a:endParaRPr lang="zh-TW" altLang="en-US"/>
          </a:p>
        </p:txBody>
      </p:sp>
    </p:spTree>
    <p:extLst>
      <p:ext uri="{BB962C8B-B14F-4D97-AF65-F5344CB8AC3E}">
        <p14:creationId xmlns:p14="http://schemas.microsoft.com/office/powerpoint/2010/main" val="15313829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8 – (r **2 + c **2)</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16</a:t>
            </a:fld>
            <a:endParaRPr lang="zh-TW" altLang="en-US"/>
          </a:p>
        </p:txBody>
      </p:sp>
    </p:spTree>
    <p:extLst>
      <p:ext uri="{BB962C8B-B14F-4D97-AF65-F5344CB8AC3E}">
        <p14:creationId xmlns:p14="http://schemas.microsoft.com/office/powerpoint/2010/main" val="33832754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8 – (r **2 + c **2)</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17</a:t>
            </a:fld>
            <a:endParaRPr lang="zh-TW" altLang="en-US"/>
          </a:p>
        </p:txBody>
      </p:sp>
    </p:spTree>
    <p:extLst>
      <p:ext uri="{BB962C8B-B14F-4D97-AF65-F5344CB8AC3E}">
        <p14:creationId xmlns:p14="http://schemas.microsoft.com/office/powerpoint/2010/main" val="304805864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C4</a:t>
            </a:r>
            <a:r>
              <a:rPr lang="zh-TW" altLang="en-US" dirty="0"/>
              <a:t>取</a:t>
            </a:r>
            <a:r>
              <a:rPr lang="en-US" altLang="zh-TW" dirty="0"/>
              <a:t>r+2, C4</a:t>
            </a:r>
            <a:r>
              <a:rPr lang="zh-TW" altLang="en-US" dirty="0"/>
              <a:t>取</a:t>
            </a:r>
            <a:r>
              <a:rPr lang="en-US" altLang="zh-TW" dirty="0"/>
              <a:t>c+2</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18</a:t>
            </a:fld>
            <a:endParaRPr lang="zh-TW" altLang="en-US"/>
          </a:p>
        </p:txBody>
      </p:sp>
    </p:spTree>
    <p:extLst>
      <p:ext uri="{BB962C8B-B14F-4D97-AF65-F5344CB8AC3E}">
        <p14:creationId xmlns:p14="http://schemas.microsoft.com/office/powerpoint/2010/main" val="13908922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C4</a:t>
            </a:r>
            <a:r>
              <a:rPr lang="zh-TW" altLang="en-US" dirty="0"/>
              <a:t>取</a:t>
            </a:r>
            <a:r>
              <a:rPr lang="en-US" altLang="zh-TW" dirty="0"/>
              <a:t>r+2, C4</a:t>
            </a:r>
            <a:r>
              <a:rPr lang="zh-TW" altLang="en-US" dirty="0"/>
              <a:t>取</a:t>
            </a:r>
            <a:r>
              <a:rPr lang="en-US" altLang="zh-TW" dirty="0"/>
              <a:t>c+2</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19</a:t>
            </a:fld>
            <a:endParaRPr lang="zh-TW" altLang="en-US"/>
          </a:p>
        </p:txBody>
      </p:sp>
    </p:spTree>
    <p:extLst>
      <p:ext uri="{BB962C8B-B14F-4D97-AF65-F5344CB8AC3E}">
        <p14:creationId xmlns:p14="http://schemas.microsoft.com/office/powerpoint/2010/main" val="26218940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connectivity</a:t>
            </a:r>
            <a:r>
              <a:rPr lang="zh-TW" altLang="en-US" dirty="0"/>
              <a:t> 連通性</a:t>
            </a:r>
            <a:endParaRPr lang="en-US" altLang="zh-TW" dirty="0"/>
          </a:p>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21</a:t>
            </a:fld>
            <a:endParaRPr lang="zh-TW" altLang="en-US"/>
          </a:p>
        </p:txBody>
      </p:sp>
    </p:spTree>
    <p:extLst>
      <p:ext uri="{BB962C8B-B14F-4D97-AF65-F5344CB8AC3E}">
        <p14:creationId xmlns:p14="http://schemas.microsoft.com/office/powerpoint/2010/main" val="372172509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Primitive </a:t>
            </a:r>
            <a:r>
              <a:rPr lang="zh-TW" altLang="en-US" dirty="0"/>
              <a:t>原始</a:t>
            </a:r>
            <a:endParaRPr lang="en-US" altLang="zh-TW" dirty="0"/>
          </a:p>
          <a:p>
            <a:r>
              <a:rPr lang="en-US" altLang="zh-TW" dirty="0"/>
              <a:t>X1 x2 x3 x4</a:t>
            </a:r>
          </a:p>
          <a:p>
            <a:r>
              <a:rPr lang="en-US" altLang="zh-TW" dirty="0"/>
              <a:t>X5 x6 x7 x8 </a:t>
            </a:r>
            <a:r>
              <a:rPr lang="zh-TW" altLang="en-US" dirty="0"/>
              <a:t>逆時針</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22</a:t>
            </a:fld>
            <a:endParaRPr lang="zh-TW" altLang="en-US"/>
          </a:p>
        </p:txBody>
      </p:sp>
    </p:spTree>
    <p:extLst>
      <p:ext uri="{BB962C8B-B14F-4D97-AF65-F5344CB8AC3E}">
        <p14:creationId xmlns:p14="http://schemas.microsoft.com/office/powerpoint/2010/main" val="28215396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底層視覺</a:t>
            </a:r>
            <a:endParaRPr lang="en-US" altLang="zh-TW" dirty="0"/>
          </a:p>
          <a:p>
            <a:r>
              <a:rPr lang="en-US" altLang="zh-TW" dirty="0"/>
              <a:t>Workhorse </a:t>
            </a:r>
            <a:r>
              <a:rPr lang="zh-TW" altLang="en-US" dirty="0"/>
              <a:t>主力</a:t>
            </a:r>
            <a:endParaRPr lang="en-US" altLang="zh-TW" dirty="0"/>
          </a:p>
          <a:p>
            <a:r>
              <a:rPr lang="en-US" altLang="zh-TW" dirty="0"/>
              <a:t>F ( x ) = y</a:t>
            </a:r>
          </a:p>
          <a:p>
            <a:r>
              <a:rPr lang="en-US" altLang="zh-TW" dirty="0"/>
              <a:t>Character </a:t>
            </a:r>
            <a:r>
              <a:rPr lang="zh-TW" altLang="en-US" dirty="0"/>
              <a:t>字元</a:t>
            </a:r>
            <a:endParaRPr lang="en-US" altLang="zh-TW" dirty="0"/>
          </a:p>
          <a:p>
            <a:r>
              <a:rPr lang="zh-TW" altLang="en-US" dirty="0"/>
              <a:t>低階</a:t>
            </a:r>
            <a:r>
              <a:rPr lang="en-US" altLang="zh-TW" dirty="0"/>
              <a:t>:</a:t>
            </a:r>
            <a:r>
              <a:rPr lang="zh-TW" altLang="en-US" dirty="0"/>
              <a:t> 輸入影像輸出影像 </a:t>
            </a:r>
            <a:r>
              <a:rPr lang="en-US" altLang="zh-TW" dirty="0"/>
              <a:t>/</a:t>
            </a:r>
            <a:r>
              <a:rPr lang="zh-TW" altLang="en-US" dirty="0"/>
              <a:t>  圖像增強</a:t>
            </a:r>
            <a:r>
              <a:rPr lang="en-US" altLang="zh-TW" dirty="0"/>
              <a:t>,</a:t>
            </a:r>
            <a:r>
              <a:rPr lang="zh-TW" altLang="en-US" dirty="0"/>
              <a:t>去噪</a:t>
            </a:r>
            <a:r>
              <a:rPr lang="en-US" altLang="zh-TW" dirty="0"/>
              <a:t>,</a:t>
            </a:r>
            <a:r>
              <a:rPr lang="zh-TW" altLang="en-US" dirty="0"/>
              <a:t>色彩校正</a:t>
            </a:r>
            <a:endParaRPr lang="en-US" altLang="zh-TW" dirty="0"/>
          </a:p>
          <a:p>
            <a:r>
              <a:rPr lang="zh-TW" altLang="en-US" b="0" i="0" dirty="0">
                <a:solidFill>
                  <a:srgbClr val="D1D5DB"/>
                </a:solidFill>
                <a:effectLst/>
                <a:latin typeface="Söhne"/>
              </a:rPr>
              <a:t>它包括感知視覺信號的低級特徵，如亮度、顏色、形狀、紋理和運動。</a:t>
            </a:r>
            <a:endParaRPr lang="en-US" altLang="zh-TW" b="0" i="0" dirty="0">
              <a:solidFill>
                <a:srgbClr val="D1D5DB"/>
              </a:solidFill>
              <a:effectLst/>
              <a:latin typeface="Söhne"/>
            </a:endParaRPr>
          </a:p>
          <a:p>
            <a:endParaRPr lang="en-US" altLang="zh-TW" dirty="0"/>
          </a:p>
          <a:p>
            <a:r>
              <a:rPr lang="zh-TW" altLang="en-US" dirty="0"/>
              <a:t>中階</a:t>
            </a:r>
            <a:r>
              <a:rPr lang="en-US" altLang="zh-TW" dirty="0"/>
              <a:t>:</a:t>
            </a:r>
            <a:r>
              <a:rPr lang="zh-TW" altLang="en-US" dirty="0"/>
              <a:t> 輸入影像 輸出影像屬性 </a:t>
            </a:r>
            <a:r>
              <a:rPr lang="en-US" altLang="zh-TW" dirty="0"/>
              <a:t>/</a:t>
            </a:r>
            <a:r>
              <a:rPr lang="zh-TW" altLang="en-US" dirty="0"/>
              <a:t> </a:t>
            </a:r>
            <a:endParaRPr lang="en-US" altLang="zh-TW" dirty="0"/>
          </a:p>
          <a:p>
            <a:r>
              <a:rPr lang="zh-TW" altLang="en-US" b="0" i="0" dirty="0">
                <a:solidFill>
                  <a:srgbClr val="D1D5DB"/>
                </a:solidFill>
                <a:effectLst/>
                <a:latin typeface="Söhne"/>
              </a:rPr>
              <a:t>它包括感知視覺信號的低級特徵，如亮度、顏色、形狀、紋理和運動。</a:t>
            </a:r>
            <a:endParaRPr lang="en-US" altLang="zh-TW" dirty="0"/>
          </a:p>
          <a:p>
            <a:r>
              <a:rPr lang="zh-TW" altLang="en-US" dirty="0"/>
              <a:t>高階</a:t>
            </a:r>
            <a:r>
              <a:rPr lang="en-US" altLang="zh-TW" dirty="0"/>
              <a:t>:</a:t>
            </a:r>
            <a:r>
              <a:rPr lang="zh-TW" altLang="en-US" dirty="0"/>
              <a:t> 輸入</a:t>
            </a:r>
            <a:r>
              <a:rPr lang="en-US" altLang="zh-TW" dirty="0"/>
              <a:t>boundaries</a:t>
            </a:r>
            <a:r>
              <a:rPr lang="zh-TW" altLang="en-US" dirty="0"/>
              <a:t>、</a:t>
            </a:r>
            <a:r>
              <a:rPr lang="en-US" altLang="zh-TW" dirty="0"/>
              <a:t>region</a:t>
            </a:r>
            <a:r>
              <a:rPr lang="zh-TW" altLang="en-US" dirty="0"/>
              <a:t>輸出影像屬性  分類 檢測 分割</a:t>
            </a:r>
            <a:endParaRPr lang="en-US" altLang="zh-TW" dirty="0"/>
          </a:p>
          <a:p>
            <a:r>
              <a:rPr lang="zh-TW" altLang="en-US" b="0" i="0" dirty="0">
                <a:solidFill>
                  <a:srgbClr val="D1D5DB"/>
                </a:solidFill>
                <a:effectLst/>
                <a:latin typeface="Söhne"/>
              </a:rPr>
              <a:t>高層次視覺是指對視覺信息的更高級別的處理，包括物體識別、場景理解和認知處理。</a:t>
            </a:r>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4</a:t>
            </a:fld>
            <a:endParaRPr lang="zh-TW" altLang="en-US"/>
          </a:p>
        </p:txBody>
      </p:sp>
    </p:spTree>
    <p:extLst>
      <p:ext uri="{BB962C8B-B14F-4D97-AF65-F5344CB8AC3E}">
        <p14:creationId xmlns:p14="http://schemas.microsoft.com/office/powerpoint/2010/main" val="36580554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b="0" i="0" dirty="0">
                <a:effectLst/>
                <a:latin typeface="-apple-system"/>
              </a:rPr>
              <a:t>區域增長運算子：通過將像素與其鄰域進行比較，將相似的像素合併成區域。</a:t>
            </a:r>
            <a:endParaRPr lang="en-US" altLang="zh-TW" b="0" i="0" dirty="0">
              <a:effectLst/>
              <a:latin typeface="-apple-system"/>
            </a:endParaRPr>
          </a:p>
          <a:p>
            <a:r>
              <a:rPr lang="en-US" altLang="zh-TW" b="0" i="0" dirty="0">
                <a:effectLst/>
                <a:latin typeface="-apple-system"/>
              </a:rPr>
              <a:t>Dilation:</a:t>
            </a:r>
            <a:r>
              <a:rPr lang="zh-TW" altLang="en-US" b="0" i="0" dirty="0">
                <a:effectLst/>
                <a:latin typeface="-apple-system"/>
              </a:rPr>
              <a:t>擴張</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23</a:t>
            </a:fld>
            <a:endParaRPr lang="zh-TW" altLang="en-US"/>
          </a:p>
        </p:txBody>
      </p:sp>
    </p:spTree>
    <p:extLst>
      <p:ext uri="{BB962C8B-B14F-4D97-AF65-F5344CB8AC3E}">
        <p14:creationId xmlns:p14="http://schemas.microsoft.com/office/powerpoint/2010/main" val="30606966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C </a:t>
            </a:r>
            <a:r>
              <a:rPr lang="zh-TW" altLang="en-US" dirty="0"/>
              <a:t>是背景時 設為</a:t>
            </a:r>
            <a:r>
              <a:rPr lang="en-US" altLang="zh-TW" dirty="0"/>
              <a:t>d</a:t>
            </a:r>
            <a:br>
              <a:rPr lang="en-US" altLang="zh-TW" dirty="0"/>
            </a:br>
            <a:r>
              <a:rPr lang="zh-TW" altLang="en-US" dirty="0"/>
              <a:t>否則維持</a:t>
            </a:r>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25</a:t>
            </a:fld>
            <a:endParaRPr lang="zh-TW" altLang="en-US"/>
          </a:p>
        </p:txBody>
      </p:sp>
    </p:spTree>
    <p:extLst>
      <p:ext uri="{BB962C8B-B14F-4D97-AF65-F5344CB8AC3E}">
        <p14:creationId xmlns:p14="http://schemas.microsoft.com/office/powerpoint/2010/main" val="320682115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Example of 8 - connected</a:t>
            </a:r>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26</a:t>
            </a:fld>
            <a:endParaRPr lang="zh-TW" altLang="en-US"/>
          </a:p>
        </p:txBody>
      </p:sp>
    </p:spTree>
    <p:extLst>
      <p:ext uri="{BB962C8B-B14F-4D97-AF65-F5344CB8AC3E}">
        <p14:creationId xmlns:p14="http://schemas.microsoft.com/office/powerpoint/2010/main" val="22273785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27</a:t>
            </a:fld>
            <a:endParaRPr lang="zh-TW" altLang="en-US"/>
          </a:p>
        </p:txBody>
      </p:sp>
    </p:spTree>
    <p:extLst>
      <p:ext uri="{BB962C8B-B14F-4D97-AF65-F5344CB8AC3E}">
        <p14:creationId xmlns:p14="http://schemas.microsoft.com/office/powerpoint/2010/main" val="21534247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b="0" i="0" dirty="0">
                <a:effectLst/>
                <a:latin typeface="-apple-system"/>
              </a:rPr>
              <a:t>最近鄰集合和影響區域：用於計算像素之間的相似性。</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28</a:t>
            </a:fld>
            <a:endParaRPr lang="zh-TW" altLang="en-US"/>
          </a:p>
        </p:txBody>
      </p:sp>
    </p:spTree>
    <p:extLst>
      <p:ext uri="{BB962C8B-B14F-4D97-AF65-F5344CB8AC3E}">
        <p14:creationId xmlns:p14="http://schemas.microsoft.com/office/powerpoint/2010/main" val="18863028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b="0" i="0" dirty="0">
                <a:effectLst/>
                <a:latin typeface="-apple-system"/>
              </a:rPr>
              <a:t>區域收縮運算子：通過將像素與其鄰域進行比較，將不相似的像素分離開來。</a:t>
            </a:r>
            <a:endParaRPr lang="en-US" altLang="zh-TW" b="0" i="0" dirty="0">
              <a:effectLst/>
              <a:latin typeface="-apple-system"/>
            </a:endParaRPr>
          </a:p>
          <a:p>
            <a:r>
              <a:rPr lang="zh-TW" altLang="en-US" b="0" i="0" dirty="0">
                <a:effectLst/>
                <a:latin typeface="-apple-system"/>
              </a:rPr>
              <a:t>可能會改變區域的連通性，甚至可以在重複應用時完全刪除區域</a:t>
            </a:r>
            <a:endParaRPr lang="en-US" altLang="zh-TW" b="0" i="0" dirty="0">
              <a:effectLst/>
              <a:latin typeface="-apple-system"/>
            </a:endParaRPr>
          </a:p>
          <a:p>
            <a:r>
              <a:rPr lang="zh-TW" altLang="en-US" b="0" i="0" dirty="0">
                <a:effectLst/>
                <a:latin typeface="-apple-system"/>
              </a:rPr>
              <a:t>又名侵蝕 </a:t>
            </a:r>
            <a:br>
              <a:rPr lang="zh-TW" altLang="en-US" dirty="0"/>
            </a:b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30</a:t>
            </a:fld>
            <a:endParaRPr lang="zh-TW" altLang="en-US"/>
          </a:p>
        </p:txBody>
      </p:sp>
    </p:spTree>
    <p:extLst>
      <p:ext uri="{BB962C8B-B14F-4D97-AF65-F5344CB8AC3E}">
        <p14:creationId xmlns:p14="http://schemas.microsoft.com/office/powerpoint/2010/main" val="217642833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原先是</a:t>
            </a:r>
            <a:r>
              <a:rPr lang="en-US" altLang="zh-TW" dirty="0"/>
              <a:t>a</a:t>
            </a:r>
            <a:r>
              <a:rPr lang="zh-TW" altLang="en-US" dirty="0"/>
              <a:t>經過遞迴運算後變成</a:t>
            </a:r>
            <a:r>
              <a:rPr lang="en-US" altLang="zh-TW" dirty="0"/>
              <a:t>g</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33</a:t>
            </a:fld>
            <a:endParaRPr lang="zh-TW" altLang="en-US"/>
          </a:p>
        </p:txBody>
      </p:sp>
    </p:spTree>
    <p:extLst>
      <p:ext uri="{BB962C8B-B14F-4D97-AF65-F5344CB8AC3E}">
        <p14:creationId xmlns:p14="http://schemas.microsoft.com/office/powerpoint/2010/main" val="371080087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4-</a:t>
            </a:r>
            <a:r>
              <a:rPr lang="zh-TW" altLang="en-US" dirty="0"/>
              <a:t>鄰域的距離計算方法</a:t>
            </a:r>
            <a:endParaRPr lang="en-US" altLang="zh-TW" dirty="0"/>
          </a:p>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34</a:t>
            </a:fld>
            <a:endParaRPr lang="zh-TW" altLang="en-US"/>
          </a:p>
        </p:txBody>
      </p:sp>
    </p:spTree>
    <p:extLst>
      <p:ext uri="{BB962C8B-B14F-4D97-AF65-F5344CB8AC3E}">
        <p14:creationId xmlns:p14="http://schemas.microsoft.com/office/powerpoint/2010/main" val="18408943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35</a:t>
            </a:fld>
            <a:endParaRPr lang="zh-TW" altLang="en-US"/>
          </a:p>
        </p:txBody>
      </p:sp>
    </p:spTree>
    <p:extLst>
      <p:ext uri="{BB962C8B-B14F-4D97-AF65-F5344CB8AC3E}">
        <p14:creationId xmlns:p14="http://schemas.microsoft.com/office/powerpoint/2010/main" val="400215378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b="0" i="0" dirty="0">
                <a:effectLst/>
                <a:latin typeface="-apple-system"/>
              </a:rPr>
              <a:t>標記內部</a:t>
            </a:r>
            <a:r>
              <a:rPr lang="en-US" altLang="zh-TW" b="0" i="0" dirty="0">
                <a:effectLst/>
                <a:latin typeface="-apple-system"/>
              </a:rPr>
              <a:t>/</a:t>
            </a:r>
            <a:r>
              <a:rPr lang="zh-TW" altLang="en-US" b="0" i="0" dirty="0">
                <a:effectLst/>
                <a:latin typeface="-apple-system"/>
              </a:rPr>
              <a:t>邊界像素運算符號：用於標記圖像中的內部和邊界像素。</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36</a:t>
            </a:fld>
            <a:endParaRPr lang="zh-TW" altLang="en-US"/>
          </a:p>
        </p:txBody>
      </p:sp>
    </p:spTree>
    <p:extLst>
      <p:ext uri="{BB962C8B-B14F-4D97-AF65-F5344CB8AC3E}">
        <p14:creationId xmlns:p14="http://schemas.microsoft.com/office/powerpoint/2010/main" val="26301478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Symbolic: </a:t>
            </a:r>
            <a:r>
              <a:rPr lang="zh-TW" altLang="en-US" dirty="0"/>
              <a:t>與數值無關，符號</a:t>
            </a:r>
            <a:endParaRPr lang="en-US" altLang="zh-TW" dirty="0"/>
          </a:p>
          <a:p>
            <a:r>
              <a:rPr lang="en-US" altLang="zh-TW" dirty="0"/>
              <a:t>Numeric:</a:t>
            </a:r>
            <a:r>
              <a:rPr lang="zh-TW" altLang="en-US" dirty="0"/>
              <a:t>數值的</a:t>
            </a:r>
            <a:endParaRPr lang="en-US" altLang="zh-TW" dirty="0"/>
          </a:p>
          <a:p>
            <a:r>
              <a:rPr lang="en-US" altLang="zh-TW" dirty="0"/>
              <a:t>Ps: </a:t>
            </a:r>
            <a:r>
              <a:rPr lang="en-US" altLang="zh-TW" baseline="0" dirty="0"/>
              <a:t>mask</a:t>
            </a:r>
            <a:r>
              <a:rPr lang="zh-TW" altLang="en-US" baseline="0" dirty="0"/>
              <a:t>越大，效果就越像散光</a:t>
            </a:r>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5</a:t>
            </a:fld>
            <a:endParaRPr lang="zh-TW" altLang="en-US"/>
          </a:p>
        </p:txBody>
      </p:sp>
    </p:spTree>
    <p:extLst>
      <p:ext uri="{BB962C8B-B14F-4D97-AF65-F5344CB8AC3E}">
        <p14:creationId xmlns:p14="http://schemas.microsoft.com/office/powerpoint/2010/main" val="289134152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h(c, d): similar to </a:t>
            </a:r>
            <a:r>
              <a:rPr lang="en-US" altLang="zh-TW" b="1" dirty="0"/>
              <a:t>region-shrinking</a:t>
            </a:r>
            <a:r>
              <a:rPr lang="en-US" altLang="zh-TW" dirty="0"/>
              <a:t> function</a:t>
            </a:r>
          </a:p>
          <a:p>
            <a:r>
              <a:rPr lang="en-US" altLang="zh-TW" dirty="0"/>
              <a:t>f(c): </a:t>
            </a:r>
            <a:r>
              <a:rPr lang="zh-TW" altLang="en-US" dirty="0"/>
              <a:t>判斷</a:t>
            </a:r>
            <a:r>
              <a:rPr lang="en-US" altLang="zh-TW" dirty="0"/>
              <a:t>h(</a:t>
            </a:r>
            <a:r>
              <a:rPr lang="en-US" altLang="zh-TW" dirty="0" err="1"/>
              <a:t>c,d</a:t>
            </a:r>
            <a:r>
              <a:rPr lang="en-US" altLang="zh-TW" dirty="0"/>
              <a:t>)</a:t>
            </a:r>
            <a:r>
              <a:rPr lang="zh-TW" altLang="en-US" dirty="0"/>
              <a:t>做完的值，不是</a:t>
            </a:r>
            <a:r>
              <a:rPr lang="en-US" altLang="zh-TW" dirty="0"/>
              <a:t>border</a:t>
            </a:r>
            <a:r>
              <a:rPr lang="zh-TW" altLang="en-US" dirty="0"/>
              <a:t>的就標成</a:t>
            </a:r>
            <a:r>
              <a:rPr lang="en-US" altLang="zh-TW" dirty="0"/>
              <a:t>interior</a:t>
            </a:r>
          </a:p>
          <a:p>
            <a:r>
              <a:rPr lang="en-US" altLang="zh-TW" dirty="0"/>
              <a:t>a(n)</a:t>
            </a:r>
            <a:r>
              <a:rPr lang="zh-TW" altLang="en-US" dirty="0"/>
              <a:t> </a:t>
            </a:r>
            <a:r>
              <a:rPr lang="en-US" altLang="zh-TW" dirty="0"/>
              <a:t>base on </a:t>
            </a:r>
            <a:r>
              <a:rPr lang="zh-TW" altLang="en-US" dirty="0"/>
              <a:t>前一個</a:t>
            </a:r>
            <a:r>
              <a:rPr lang="en-US" altLang="zh-TW" dirty="0"/>
              <a:t>h</a:t>
            </a:r>
            <a:r>
              <a:rPr lang="zh-TW" altLang="en-US" dirty="0"/>
              <a:t>做完的結果，跟下一個</a:t>
            </a:r>
            <a:r>
              <a:rPr lang="en-US" altLang="zh-TW" dirty="0"/>
              <a:t>neighbor index</a:t>
            </a:r>
            <a:r>
              <a:rPr lang="zh-TW" altLang="en-US" dirty="0"/>
              <a:t>的</a:t>
            </a:r>
            <a:r>
              <a:rPr lang="en-US" altLang="zh-TW" dirty="0"/>
              <a:t>label</a:t>
            </a:r>
            <a:r>
              <a:rPr lang="zh-TW" altLang="en-US" dirty="0"/>
              <a:t>值</a:t>
            </a:r>
            <a:endParaRPr lang="en-US" altLang="zh-TW" dirty="0"/>
          </a:p>
          <a:p>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38</a:t>
            </a:fld>
            <a:endParaRPr lang="zh-TW" altLang="en-US"/>
          </a:p>
        </p:txBody>
      </p:sp>
    </p:spTree>
    <p:extLst>
      <p:ext uri="{BB962C8B-B14F-4D97-AF65-F5344CB8AC3E}">
        <p14:creationId xmlns:p14="http://schemas.microsoft.com/office/powerpoint/2010/main" val="100257089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前後相等 輸出該值；前後不等 輸出</a:t>
            </a:r>
            <a:r>
              <a:rPr lang="en-US" altLang="zh-TW" dirty="0"/>
              <a:t>b</a:t>
            </a:r>
            <a:r>
              <a:rPr lang="zh-TW" altLang="en-US" dirty="0"/>
              <a:t> </a:t>
            </a:r>
            <a:r>
              <a:rPr lang="en-US" altLang="zh-TW" dirty="0"/>
              <a:t>---</a:t>
            </a:r>
            <a:r>
              <a:rPr lang="en-US" altLang="zh-TW" dirty="0">
                <a:sym typeface="Wingdings" panose="05000000000000000000" pitchFamily="2" charset="2"/>
              </a:rPr>
              <a:t></a:t>
            </a:r>
            <a:r>
              <a:rPr lang="zh-TW" altLang="en-US" dirty="0">
                <a:sym typeface="Wingdings" panose="05000000000000000000" pitchFamily="2" charset="2"/>
              </a:rPr>
              <a:t> 當前者</a:t>
            </a:r>
            <a:r>
              <a:rPr lang="en-US" altLang="zh-TW" dirty="0">
                <a:sym typeface="Wingdings" panose="05000000000000000000" pitchFamily="2" charset="2"/>
              </a:rPr>
              <a:t>(c)</a:t>
            </a:r>
            <a:r>
              <a:rPr lang="zh-TW" altLang="en-US" dirty="0">
                <a:sym typeface="Wingdings" panose="05000000000000000000" pitchFamily="2" charset="2"/>
              </a:rPr>
              <a:t>是</a:t>
            </a:r>
            <a:r>
              <a:rPr lang="en-US" altLang="zh-TW" dirty="0">
                <a:sym typeface="Wingdings" panose="05000000000000000000" pitchFamily="2" charset="2"/>
              </a:rPr>
              <a:t>border</a:t>
            </a:r>
            <a:r>
              <a:rPr lang="zh-TW" altLang="en-US" dirty="0">
                <a:sym typeface="Wingdings" panose="05000000000000000000" pitchFamily="2" charset="2"/>
              </a:rPr>
              <a:t>時，無論如何輸出都是</a:t>
            </a:r>
            <a:r>
              <a:rPr lang="en-US" altLang="zh-TW" dirty="0">
                <a:sym typeface="Wingdings" panose="05000000000000000000" pitchFamily="2" charset="2"/>
              </a:rPr>
              <a:t>border</a:t>
            </a:r>
            <a:r>
              <a:rPr lang="zh-TW" altLang="en-US" dirty="0">
                <a:sym typeface="Wingdings" panose="05000000000000000000" pitchFamily="2" charset="2"/>
              </a:rPr>
              <a:t>。</a:t>
            </a:r>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39</a:t>
            </a:fld>
            <a:endParaRPr lang="zh-TW" altLang="en-US"/>
          </a:p>
        </p:txBody>
      </p:sp>
    </p:spTree>
    <p:extLst>
      <p:ext uri="{BB962C8B-B14F-4D97-AF65-F5344CB8AC3E}">
        <p14:creationId xmlns:p14="http://schemas.microsoft.com/office/powerpoint/2010/main" val="21250749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40</a:t>
            </a:fld>
            <a:endParaRPr lang="zh-TW" altLang="en-US"/>
          </a:p>
        </p:txBody>
      </p:sp>
    </p:spTree>
    <p:extLst>
      <p:ext uri="{BB962C8B-B14F-4D97-AF65-F5344CB8AC3E}">
        <p14:creationId xmlns:p14="http://schemas.microsoft.com/office/powerpoint/2010/main" val="387404642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41</a:t>
            </a:fld>
            <a:endParaRPr lang="zh-TW" altLang="en-US"/>
          </a:p>
        </p:txBody>
      </p:sp>
    </p:spTree>
    <p:extLst>
      <p:ext uri="{BB962C8B-B14F-4D97-AF65-F5344CB8AC3E}">
        <p14:creationId xmlns:p14="http://schemas.microsoft.com/office/powerpoint/2010/main" val="5037718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b="0" i="0" dirty="0">
                <a:effectLst/>
                <a:latin typeface="-apple-system"/>
              </a:rPr>
              <a:t>連通數運算子：</a:t>
            </a:r>
            <a:r>
              <a:rPr lang="zh-TW" altLang="en-US" dirty="0"/>
              <a:t>其目的是對像素與其相似鄰居的連接方式進行分類。</a:t>
            </a:r>
          </a:p>
          <a:p>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42</a:t>
            </a:fld>
            <a:endParaRPr lang="zh-TW" altLang="en-US"/>
          </a:p>
        </p:txBody>
      </p:sp>
    </p:spTree>
    <p:extLst>
      <p:ext uri="{BB962C8B-B14F-4D97-AF65-F5344CB8AC3E}">
        <p14:creationId xmlns:p14="http://schemas.microsoft.com/office/powerpoint/2010/main" val="353076781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寫程式</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43</a:t>
            </a:fld>
            <a:endParaRPr lang="zh-TW" altLang="en-US"/>
          </a:p>
        </p:txBody>
      </p:sp>
    </p:spTree>
    <p:extLst>
      <p:ext uri="{BB962C8B-B14F-4D97-AF65-F5344CB8AC3E}">
        <p14:creationId xmlns:p14="http://schemas.microsoft.com/office/powerpoint/2010/main" val="38322007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err="1"/>
              <a:t>Eg</a:t>
            </a:r>
            <a:r>
              <a:rPr lang="en-US" altLang="zh-TW" dirty="0"/>
              <a:t>: q</a:t>
            </a:r>
            <a:r>
              <a:rPr lang="zh-TW" altLang="en-US" dirty="0"/>
              <a:t>的達成次數</a:t>
            </a:r>
            <a:r>
              <a:rPr lang="en-US" altLang="zh-TW" dirty="0"/>
              <a:t>(</a:t>
            </a:r>
            <a:r>
              <a:rPr lang="zh-TW" altLang="en-US" dirty="0"/>
              <a:t>前兩個相等，但剩下兩個有至少一個不等</a:t>
            </a:r>
            <a:r>
              <a:rPr lang="en-US" altLang="zh-TW" dirty="0"/>
              <a:t>)</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44</a:t>
            </a:fld>
            <a:endParaRPr lang="zh-TW" altLang="en-US"/>
          </a:p>
        </p:txBody>
      </p:sp>
    </p:spTree>
    <p:extLst>
      <p:ext uri="{BB962C8B-B14F-4D97-AF65-F5344CB8AC3E}">
        <p14:creationId xmlns:p14="http://schemas.microsoft.com/office/powerpoint/2010/main" val="1916895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8-connectivity</a:t>
            </a:r>
          </a:p>
          <a:p>
            <a:r>
              <a:rPr lang="en-US" altLang="zh-TW" dirty="0"/>
              <a:t>If (b=c=d=e): </a:t>
            </a:r>
            <a:r>
              <a:rPr lang="zh-TW" altLang="en-US" dirty="0"/>
              <a:t>輸出 </a:t>
            </a:r>
            <a:r>
              <a:rPr lang="en-US" altLang="zh-TW" dirty="0"/>
              <a:t>r </a:t>
            </a:r>
            <a:r>
              <a:rPr lang="zh-TW" altLang="en-US" dirty="0"/>
              <a:t>表示與中心像素相同</a:t>
            </a:r>
            <a:endParaRPr lang="en-US" altLang="zh-TW" dirty="0"/>
          </a:p>
          <a:p>
            <a:r>
              <a:rPr lang="en-US" altLang="zh-TW" dirty="0"/>
              <a:t>If</a:t>
            </a:r>
            <a:r>
              <a:rPr lang="zh-TW" altLang="en-US" dirty="0"/>
              <a:t> </a:t>
            </a:r>
            <a:r>
              <a:rPr lang="en-US" altLang="zh-TW" dirty="0"/>
              <a:t>(</a:t>
            </a:r>
            <a:r>
              <a:rPr lang="zh-TW" altLang="en-US" dirty="0"/>
              <a:t>前兩個不同</a:t>
            </a:r>
            <a:r>
              <a:rPr lang="en-US" altLang="zh-TW" dirty="0"/>
              <a:t>but</a:t>
            </a:r>
            <a:r>
              <a:rPr lang="zh-TW" altLang="en-US" dirty="0"/>
              <a:t>後面有至少一個相同</a:t>
            </a:r>
            <a:r>
              <a:rPr lang="en-US" altLang="zh-TW" dirty="0"/>
              <a:t>):</a:t>
            </a:r>
            <a:r>
              <a:rPr lang="zh-TW" altLang="en-US" dirty="0"/>
              <a:t> 輸出 </a:t>
            </a:r>
            <a:r>
              <a:rPr lang="en-US" altLang="zh-TW" dirty="0"/>
              <a:t>q</a:t>
            </a:r>
            <a:r>
              <a:rPr lang="zh-TW" altLang="en-US" dirty="0"/>
              <a:t> 表示與中心像素不同</a:t>
            </a:r>
            <a:br>
              <a:rPr lang="en-US" altLang="zh-TW" dirty="0"/>
            </a:br>
            <a:r>
              <a:rPr lang="en-US" altLang="zh-TW" dirty="0"/>
              <a:t>(4 8 </a:t>
            </a:r>
            <a:r>
              <a:rPr lang="zh-TW" altLang="en-US" dirty="0"/>
              <a:t>差在 </a:t>
            </a:r>
            <a:r>
              <a:rPr lang="en-US" altLang="zh-TW" dirty="0"/>
              <a:t>q</a:t>
            </a:r>
            <a:r>
              <a:rPr lang="zh-TW" altLang="en-US" dirty="0"/>
              <a:t>的計算</a:t>
            </a:r>
            <a:r>
              <a:rPr lang="en-US" altLang="zh-TW" dirty="0"/>
              <a:t>)</a:t>
            </a:r>
          </a:p>
          <a:p>
            <a:r>
              <a:rPr lang="en-US" altLang="zh-TW" dirty="0"/>
              <a:t>Else: </a:t>
            </a:r>
            <a:r>
              <a:rPr lang="zh-TW" altLang="en-US" dirty="0"/>
              <a:t>輸出 </a:t>
            </a:r>
            <a:r>
              <a:rPr lang="en-US" altLang="zh-TW" dirty="0"/>
              <a:t>s</a:t>
            </a:r>
            <a:r>
              <a:rPr lang="zh-TW" altLang="en-US" dirty="0"/>
              <a:t> 表示孤立</a:t>
            </a:r>
            <a:endParaRPr lang="en-US" altLang="zh-TW" dirty="0"/>
          </a:p>
          <a:p>
            <a:r>
              <a:rPr lang="en-US" altLang="zh-TW" dirty="0"/>
              <a:t>Q</a:t>
            </a:r>
            <a:r>
              <a:rPr lang="zh-TW" altLang="en-US" dirty="0"/>
              <a:t>的個數</a:t>
            </a:r>
            <a:r>
              <a:rPr lang="en-US" altLang="zh-TW" dirty="0"/>
              <a:t>:</a:t>
            </a:r>
            <a:r>
              <a:rPr lang="zh-TW" altLang="en-US" dirty="0"/>
              <a:t>中間拿掉之後鄰居剩下幾片</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45</a:t>
            </a:fld>
            <a:endParaRPr lang="zh-TW" altLang="en-US"/>
          </a:p>
        </p:txBody>
      </p:sp>
    </p:spTree>
    <p:extLst>
      <p:ext uri="{BB962C8B-B14F-4D97-AF65-F5344CB8AC3E}">
        <p14:creationId xmlns:p14="http://schemas.microsoft.com/office/powerpoint/2010/main" val="374500135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4-connectivity</a:t>
            </a:r>
          </a:p>
          <a:p>
            <a:r>
              <a:rPr lang="en-US" altLang="zh-TW" dirty="0"/>
              <a:t>If (b=c=d=e): </a:t>
            </a:r>
            <a:r>
              <a:rPr lang="zh-TW" altLang="en-US" dirty="0"/>
              <a:t>輸出</a:t>
            </a:r>
            <a:r>
              <a:rPr lang="en-US" altLang="zh-TW" dirty="0"/>
              <a:t>r</a:t>
            </a:r>
          </a:p>
          <a:p>
            <a:r>
              <a:rPr lang="en-US" altLang="zh-TW" dirty="0"/>
              <a:t>If (</a:t>
            </a:r>
            <a:r>
              <a:rPr lang="zh-TW" altLang="en-US" dirty="0"/>
              <a:t>前兩個就不相等ㄌ</a:t>
            </a:r>
            <a:r>
              <a:rPr lang="en-US" altLang="zh-TW" dirty="0"/>
              <a:t>):</a:t>
            </a:r>
            <a:r>
              <a:rPr lang="zh-TW" altLang="en-US" dirty="0"/>
              <a:t> 輸出</a:t>
            </a:r>
            <a:r>
              <a:rPr lang="en-US" altLang="zh-TW" dirty="0"/>
              <a:t>s</a:t>
            </a:r>
          </a:p>
          <a:p>
            <a:r>
              <a:rPr lang="en-US" altLang="zh-TW" dirty="0"/>
              <a:t>If (</a:t>
            </a:r>
            <a:r>
              <a:rPr lang="zh-TW" altLang="en-US" dirty="0"/>
              <a:t>前兩個相等</a:t>
            </a:r>
            <a:r>
              <a:rPr lang="en-US" altLang="zh-TW" dirty="0"/>
              <a:t>but</a:t>
            </a:r>
            <a:r>
              <a:rPr lang="zh-TW" altLang="en-US" dirty="0"/>
              <a:t>後兩個有任一個不等</a:t>
            </a:r>
            <a:r>
              <a:rPr lang="en-US" altLang="zh-TW" dirty="0"/>
              <a:t>):</a:t>
            </a:r>
            <a:r>
              <a:rPr lang="zh-TW" altLang="en-US" dirty="0"/>
              <a:t> 輸出</a:t>
            </a:r>
            <a:r>
              <a:rPr lang="en-US" altLang="zh-TW" dirty="0"/>
              <a:t>q</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46</a:t>
            </a:fld>
            <a:endParaRPr lang="zh-TW" altLang="en-US"/>
          </a:p>
        </p:txBody>
      </p:sp>
    </p:spTree>
    <p:extLst>
      <p:ext uri="{BB962C8B-B14F-4D97-AF65-F5344CB8AC3E}">
        <p14:creationId xmlns:p14="http://schemas.microsoft.com/office/powerpoint/2010/main" val="131907139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dirty="0"/>
              <a:t>Label</a:t>
            </a:r>
            <a:r>
              <a:rPr lang="zh-TW" altLang="en-US" dirty="0"/>
              <a:t>值 </a:t>
            </a:r>
            <a:r>
              <a:rPr lang="en-US" altLang="zh-TW" dirty="0"/>
              <a:t>=</a:t>
            </a:r>
            <a:r>
              <a:rPr lang="zh-TW" altLang="en-US" dirty="0"/>
              <a:t> </a:t>
            </a:r>
            <a:r>
              <a:rPr lang="en-US" altLang="zh-TW" dirty="0"/>
              <a:t>q</a:t>
            </a:r>
            <a:r>
              <a:rPr lang="zh-TW" altLang="en-US" dirty="0"/>
              <a:t>的個數</a:t>
            </a:r>
          </a:p>
          <a:p>
            <a:r>
              <a:rPr lang="en-US" altLang="zh-TW" dirty="0"/>
              <a:t>If (b=c=d=e): </a:t>
            </a:r>
            <a:r>
              <a:rPr lang="zh-TW" altLang="en-US" dirty="0"/>
              <a:t>輸出</a:t>
            </a:r>
            <a:r>
              <a:rPr lang="en-US" altLang="zh-TW" dirty="0"/>
              <a:t>r</a:t>
            </a:r>
          </a:p>
          <a:p>
            <a:r>
              <a:rPr lang="en-US" altLang="zh-TW" dirty="0"/>
              <a:t>If (</a:t>
            </a:r>
            <a:r>
              <a:rPr lang="zh-TW" altLang="en-US" dirty="0"/>
              <a:t>前兩個就不相等ㄌ</a:t>
            </a:r>
            <a:r>
              <a:rPr lang="en-US" altLang="zh-TW" dirty="0"/>
              <a:t>):</a:t>
            </a:r>
            <a:r>
              <a:rPr lang="zh-TW" altLang="en-US" dirty="0"/>
              <a:t> 輸出</a:t>
            </a:r>
            <a:r>
              <a:rPr lang="en-US" altLang="zh-TW" dirty="0"/>
              <a:t>s</a:t>
            </a:r>
          </a:p>
          <a:p>
            <a:r>
              <a:rPr lang="en-US" altLang="zh-TW" dirty="0"/>
              <a:t>If (</a:t>
            </a:r>
            <a:r>
              <a:rPr lang="zh-TW" altLang="en-US" dirty="0"/>
              <a:t>前兩個相等</a:t>
            </a:r>
            <a:r>
              <a:rPr lang="en-US" altLang="zh-TW" dirty="0"/>
              <a:t>but</a:t>
            </a:r>
            <a:r>
              <a:rPr lang="zh-TW" altLang="en-US" dirty="0"/>
              <a:t>後兩個有任一個不等</a:t>
            </a:r>
            <a:r>
              <a:rPr lang="en-US" altLang="zh-TW" dirty="0"/>
              <a:t>):</a:t>
            </a:r>
            <a:r>
              <a:rPr lang="zh-TW" altLang="en-US" dirty="0"/>
              <a:t> 輸出</a:t>
            </a:r>
            <a:r>
              <a:rPr lang="en-US" altLang="zh-TW" dirty="0"/>
              <a:t>q</a:t>
            </a:r>
            <a:endParaRPr lang="zh-TW" altLang="en-US" dirty="0"/>
          </a:p>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47</a:t>
            </a:fld>
            <a:endParaRPr lang="zh-TW" altLang="en-US"/>
          </a:p>
        </p:txBody>
      </p:sp>
    </p:spTree>
    <p:extLst>
      <p:ext uri="{BB962C8B-B14F-4D97-AF65-F5344CB8AC3E}">
        <p14:creationId xmlns:p14="http://schemas.microsoft.com/office/powerpoint/2010/main" val="41527654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Asymmetric</a:t>
            </a:r>
            <a:r>
              <a:rPr lang="en-US" altLang="zh-TW" baseline="0" dirty="0"/>
              <a:t>: </a:t>
            </a:r>
            <a:r>
              <a:rPr lang="zh-TW" altLang="en-US" baseline="0" dirty="0"/>
              <a:t>非對稱</a:t>
            </a:r>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6</a:t>
            </a:fld>
            <a:endParaRPr lang="zh-TW" altLang="en-US"/>
          </a:p>
        </p:txBody>
      </p:sp>
    </p:spTree>
    <p:extLst>
      <p:ext uri="{BB962C8B-B14F-4D97-AF65-F5344CB8AC3E}">
        <p14:creationId xmlns:p14="http://schemas.microsoft.com/office/powerpoint/2010/main" val="17275521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8-connectivity</a:t>
            </a:r>
          </a:p>
          <a:p>
            <a:r>
              <a:rPr lang="en-US" altLang="zh-TW" dirty="0"/>
              <a:t>If (b=c=d=e): </a:t>
            </a:r>
            <a:r>
              <a:rPr lang="zh-TW" altLang="en-US" dirty="0"/>
              <a:t>輸出 </a:t>
            </a:r>
            <a:r>
              <a:rPr lang="en-US" altLang="zh-TW" dirty="0"/>
              <a:t>r</a:t>
            </a:r>
          </a:p>
          <a:p>
            <a:r>
              <a:rPr lang="en-US" altLang="zh-TW" dirty="0"/>
              <a:t>If</a:t>
            </a:r>
            <a:r>
              <a:rPr lang="zh-TW" altLang="en-US" dirty="0"/>
              <a:t> </a:t>
            </a:r>
            <a:r>
              <a:rPr lang="en-US" altLang="zh-TW" dirty="0"/>
              <a:t>(</a:t>
            </a:r>
            <a:r>
              <a:rPr lang="zh-TW" altLang="en-US" dirty="0"/>
              <a:t>前兩個不同</a:t>
            </a:r>
            <a:r>
              <a:rPr lang="en-US" altLang="zh-TW" dirty="0"/>
              <a:t>but</a:t>
            </a:r>
            <a:r>
              <a:rPr lang="zh-TW" altLang="en-US" dirty="0"/>
              <a:t>後面有至少一個相同</a:t>
            </a:r>
            <a:r>
              <a:rPr lang="en-US" altLang="zh-TW" dirty="0"/>
              <a:t>):</a:t>
            </a:r>
            <a:r>
              <a:rPr lang="zh-TW" altLang="en-US" dirty="0"/>
              <a:t> 輸出 </a:t>
            </a:r>
            <a:r>
              <a:rPr lang="en-US" altLang="zh-TW" dirty="0"/>
              <a:t>q</a:t>
            </a:r>
          </a:p>
          <a:p>
            <a:r>
              <a:rPr lang="en-US" altLang="zh-TW" dirty="0"/>
              <a:t>Else: </a:t>
            </a:r>
            <a:r>
              <a:rPr lang="zh-TW" altLang="en-US" dirty="0"/>
              <a:t>輸出 </a:t>
            </a:r>
            <a:r>
              <a:rPr lang="en-US" altLang="zh-TW" dirty="0"/>
              <a:t>s</a:t>
            </a:r>
          </a:p>
          <a:p>
            <a:r>
              <a:rPr lang="en-US" altLang="zh-TW" dirty="0"/>
              <a:t>Yokoi </a:t>
            </a:r>
            <a:r>
              <a:rPr lang="zh-TW" altLang="en-US" dirty="0"/>
              <a:t>連接可用於影像特徵提取</a:t>
            </a:r>
          </a:p>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49</a:t>
            </a:fld>
            <a:endParaRPr lang="zh-TW" altLang="en-US"/>
          </a:p>
        </p:txBody>
      </p:sp>
    </p:spTree>
    <p:extLst>
      <p:ext uri="{BB962C8B-B14F-4D97-AF65-F5344CB8AC3E}">
        <p14:creationId xmlns:p14="http://schemas.microsoft.com/office/powerpoint/2010/main" val="331270358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HW6</a:t>
            </a:r>
          </a:p>
          <a:p>
            <a:r>
              <a:rPr lang="zh-TW" altLang="en-US" dirty="0"/>
              <a:t>將基準圖像</a:t>
            </a:r>
            <a:r>
              <a:rPr lang="en-US" altLang="zh-TW" dirty="0" err="1"/>
              <a:t>lena</a:t>
            </a:r>
            <a:r>
              <a:rPr lang="zh-TW" altLang="en-US" dirty="0"/>
              <a:t>二元化，基準為</a:t>
            </a:r>
            <a:r>
              <a:rPr lang="en-US" altLang="zh-TW" dirty="0"/>
              <a:t>128</a:t>
            </a:r>
            <a:r>
              <a:rPr lang="zh-TW" altLang="en-US" dirty="0"/>
              <a:t>。</a:t>
            </a:r>
          </a:p>
          <a:p>
            <a:r>
              <a:rPr lang="zh-TW" altLang="en-US" dirty="0"/>
              <a:t>以 </a:t>
            </a:r>
            <a:r>
              <a:rPr lang="en-US" altLang="zh-TW" dirty="0"/>
              <a:t>8x8 </a:t>
            </a:r>
            <a:r>
              <a:rPr lang="zh-TW" altLang="en-US" dirty="0"/>
              <a:t>塊為單位，將左上角的圖元作為下採樣數據，將 </a:t>
            </a:r>
            <a:r>
              <a:rPr lang="en-US" altLang="zh-TW" dirty="0"/>
              <a:t>Lena </a:t>
            </a:r>
            <a:r>
              <a:rPr lang="zh-TW" altLang="en-US" dirty="0"/>
              <a:t>從 </a:t>
            </a:r>
            <a:r>
              <a:rPr lang="en-US" altLang="zh-TW" dirty="0"/>
              <a:t>512x512 </a:t>
            </a:r>
            <a:r>
              <a:rPr lang="zh-TW" altLang="en-US" dirty="0"/>
              <a:t>下採樣到 </a:t>
            </a:r>
            <a:r>
              <a:rPr lang="en-US" altLang="zh-TW" dirty="0"/>
              <a:t>64x64</a:t>
            </a:r>
            <a:r>
              <a:rPr lang="zh-TW" altLang="en-US" dirty="0"/>
              <a:t>。</a:t>
            </a:r>
          </a:p>
          <a:p>
            <a:r>
              <a:rPr lang="zh-TW" altLang="en-US" dirty="0"/>
              <a:t>計算</a:t>
            </a:r>
            <a:r>
              <a:rPr lang="en-US" altLang="zh-TW" dirty="0" err="1"/>
              <a:t>yokoi</a:t>
            </a:r>
            <a:r>
              <a:rPr lang="en-US" altLang="zh-TW" dirty="0"/>
              <a:t> connectivity number</a:t>
            </a:r>
            <a:r>
              <a:rPr lang="zh-TW" altLang="en-US" dirty="0"/>
              <a:t>。</a:t>
            </a:r>
          </a:p>
          <a:p>
            <a:r>
              <a:rPr lang="zh-TW" altLang="en-US" dirty="0"/>
              <a:t>結果是一個 </a:t>
            </a:r>
            <a:r>
              <a:rPr lang="en-US" altLang="zh-TW" dirty="0"/>
              <a:t>64x64 </a:t>
            </a:r>
            <a:r>
              <a:rPr lang="zh-TW" altLang="en-US" dirty="0"/>
              <a:t>矩陣。請在 </a:t>
            </a:r>
            <a:r>
              <a:rPr lang="en-US" altLang="zh-TW" dirty="0"/>
              <a:t>1 </a:t>
            </a:r>
            <a:r>
              <a:rPr lang="zh-TW" altLang="en-US" dirty="0"/>
              <a:t>個 </a:t>
            </a:r>
            <a:r>
              <a:rPr lang="en-US" altLang="zh-TW" dirty="0"/>
              <a:t>A4 </a:t>
            </a:r>
            <a:r>
              <a:rPr lang="zh-TW" altLang="en-US" dirty="0"/>
              <a:t>頁面內對齊矩陣（使用 </a:t>
            </a:r>
            <a:r>
              <a:rPr lang="en-US" altLang="zh-TW" dirty="0"/>
              <a:t>4 </a:t>
            </a:r>
            <a:r>
              <a:rPr lang="zh-TW" altLang="en-US" dirty="0"/>
              <a:t>連接）。</a:t>
            </a:r>
          </a:p>
          <a:p>
            <a:endParaRPr lang="en-US" altLang="zh-TW"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50</a:t>
            </a:fld>
            <a:endParaRPr lang="zh-TW" altLang="en-US"/>
          </a:p>
        </p:txBody>
      </p:sp>
    </p:spTree>
    <p:extLst>
      <p:ext uri="{BB962C8B-B14F-4D97-AF65-F5344CB8AC3E}">
        <p14:creationId xmlns:p14="http://schemas.microsoft.com/office/powerpoint/2010/main" val="63587589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各自標出相同</a:t>
            </a:r>
            <a:r>
              <a:rPr lang="en-US" altLang="zh-TW" dirty="0"/>
              <a:t>&amp;</a:t>
            </a:r>
            <a:r>
              <a:rPr lang="zh-TW" altLang="en-US" dirty="0"/>
              <a:t>不同的</a:t>
            </a:r>
            <a:r>
              <a:rPr lang="en-US" altLang="zh-TW" dirty="0"/>
              <a:t>pixel</a:t>
            </a:r>
          </a:p>
          <a:p>
            <a:r>
              <a:rPr lang="en-US" altLang="zh-TW" dirty="0" err="1"/>
              <a:t>Rutovitz</a:t>
            </a:r>
            <a:r>
              <a:rPr lang="en-US" altLang="zh-TW" dirty="0"/>
              <a:t> </a:t>
            </a:r>
            <a:r>
              <a:rPr lang="zh-TW" altLang="en-US" dirty="0"/>
              <a:t>連通性數位只是計算在圖元的 </a:t>
            </a:r>
            <a:r>
              <a:rPr lang="en-US" altLang="zh-TW" dirty="0"/>
              <a:t>8 </a:t>
            </a:r>
            <a:r>
              <a:rPr lang="zh-TW" altLang="en-US" dirty="0"/>
              <a:t>鄰域周圍移動時，從與中心圖元不同的符號到與中心圖元相同的符號的轉換次數。</a:t>
            </a:r>
          </a:p>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52</a:t>
            </a:fld>
            <a:endParaRPr lang="zh-TW" altLang="en-US"/>
          </a:p>
        </p:txBody>
      </p:sp>
    </p:spTree>
    <p:extLst>
      <p:ext uri="{BB962C8B-B14F-4D97-AF65-F5344CB8AC3E}">
        <p14:creationId xmlns:p14="http://schemas.microsoft.com/office/powerpoint/2010/main" val="10648570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Corner</a:t>
            </a:r>
            <a:r>
              <a:rPr lang="zh-TW" altLang="en-US" dirty="0"/>
              <a:t>中只能有一個跟他一樣，才能標記成</a:t>
            </a:r>
            <a:r>
              <a:rPr lang="en-US" altLang="zh-TW" dirty="0"/>
              <a:t>1</a:t>
            </a:r>
            <a:r>
              <a:rPr lang="zh-TW" altLang="en-US" dirty="0"/>
              <a:t>；否則為</a:t>
            </a:r>
            <a:r>
              <a:rPr lang="en-US" altLang="zh-TW" dirty="0"/>
              <a:t>0</a:t>
            </a:r>
            <a:r>
              <a:rPr lang="zh-TW" altLang="en-US" dirty="0"/>
              <a:t>。</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53</a:t>
            </a:fld>
            <a:endParaRPr lang="zh-TW" altLang="en-US"/>
          </a:p>
        </p:txBody>
      </p:sp>
    </p:spTree>
    <p:extLst>
      <p:ext uri="{BB962C8B-B14F-4D97-AF65-F5344CB8AC3E}">
        <p14:creationId xmlns:p14="http://schemas.microsoft.com/office/powerpoint/2010/main" val="196811289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b="0" dirty="0">
                <a:latin typeface="Cambria Math" panose="02040503050406030204" pitchFamily="18" charset="0"/>
                <a:ea typeface="Cambria Math" panose="02040503050406030204" pitchFamily="18" charset="0"/>
              </a:rPr>
              <a:t>Shrink: </a:t>
            </a:r>
            <a:r>
              <a:rPr lang="zh-TW" altLang="en-US" b="0" dirty="0">
                <a:latin typeface="Cambria Math" panose="02040503050406030204" pitchFamily="18" charset="0"/>
                <a:ea typeface="Cambria Math" panose="02040503050406030204" pitchFamily="18" charset="0"/>
              </a:rPr>
              <a:t>收縮</a:t>
            </a:r>
            <a:endParaRPr lang="en-US" altLang="zh-TW" b="0" dirty="0">
              <a:latin typeface="Cambria Math" panose="02040503050406030204" pitchFamily="18" charset="0"/>
              <a:ea typeface="Cambria Math" panose="02040503050406030204" pitchFamily="18" charset="0"/>
            </a:endParaRPr>
          </a:p>
          <a:p>
            <a:r>
              <a:rPr lang="zh-TW" altLang="en-US" b="0" dirty="0">
                <a:latin typeface="Cambria Math" panose="02040503050406030204" pitchFamily="18" charset="0"/>
              </a:rPr>
              <a:t>刪除</a:t>
            </a:r>
            <a:r>
              <a:rPr lang="en-US" altLang="zh-TW" b="0" dirty="0">
                <a:latin typeface="Cambria Math" panose="02040503050406030204" pitchFamily="18" charset="0"/>
              </a:rPr>
              <a:t>pixel</a:t>
            </a:r>
            <a:r>
              <a:rPr lang="zh-TW" altLang="en-US" b="0" dirty="0">
                <a:latin typeface="Cambria Math" panose="02040503050406030204" pitchFamily="18" charset="0"/>
              </a:rPr>
              <a:t>後還是不會斷開</a:t>
            </a:r>
            <a:endParaRPr lang="zh-TW" altLang="en-US" b="0"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54</a:t>
            </a:fld>
            <a:endParaRPr lang="zh-TW" altLang="en-US"/>
          </a:p>
        </p:txBody>
      </p:sp>
    </p:spTree>
    <p:extLst>
      <p:ext uri="{BB962C8B-B14F-4D97-AF65-F5344CB8AC3E}">
        <p14:creationId xmlns:p14="http://schemas.microsoft.com/office/powerpoint/2010/main" val="75884746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只有剛好一個</a:t>
            </a:r>
            <a:r>
              <a:rPr lang="en-US" altLang="zh-TW" dirty="0"/>
              <a:t>a</a:t>
            </a:r>
            <a:r>
              <a:rPr lang="zh-TW" altLang="en-US" dirty="0"/>
              <a:t>值結果是</a:t>
            </a:r>
            <a:r>
              <a:rPr lang="en-US" altLang="zh-TW" dirty="0"/>
              <a:t>1</a:t>
            </a:r>
            <a:r>
              <a:rPr lang="zh-TW" altLang="en-US" dirty="0"/>
              <a:t>的話</a:t>
            </a:r>
            <a:r>
              <a:rPr lang="en-US" altLang="zh-TW" dirty="0"/>
              <a:t>(</a:t>
            </a:r>
            <a:r>
              <a:rPr lang="zh-TW" altLang="en-US" dirty="0"/>
              <a:t>相當於</a:t>
            </a:r>
            <a:r>
              <a:rPr lang="en-US" altLang="zh-TW" dirty="0"/>
              <a:t>Yokoi</a:t>
            </a:r>
            <a:r>
              <a:rPr lang="zh-TW" altLang="en-US" dirty="0"/>
              <a:t>中計算</a:t>
            </a:r>
            <a:r>
              <a:rPr lang="en-US" altLang="zh-TW" dirty="0"/>
              <a:t>q</a:t>
            </a:r>
            <a:r>
              <a:rPr lang="zh-TW" altLang="en-US" dirty="0"/>
              <a:t>的個數</a:t>
            </a:r>
            <a:r>
              <a:rPr lang="en-US" altLang="zh-TW" dirty="0"/>
              <a:t>)</a:t>
            </a:r>
            <a:r>
              <a:rPr lang="zh-TW" altLang="en-US" dirty="0"/>
              <a:t>，才把他變成</a:t>
            </a:r>
            <a:r>
              <a:rPr lang="en-US" altLang="zh-TW" dirty="0"/>
              <a:t>background</a:t>
            </a:r>
            <a:r>
              <a:rPr lang="zh-TW" altLang="en-US" dirty="0"/>
              <a:t>值；否則維持原樣。</a:t>
            </a:r>
            <a:endParaRPr lang="en-US" altLang="zh-TW" dirty="0"/>
          </a:p>
          <a:p>
            <a:r>
              <a:rPr lang="en-US" altLang="zh-TW" dirty="0"/>
              <a:t>Input</a:t>
            </a:r>
            <a:r>
              <a:rPr lang="zh-TW" altLang="en-US" dirty="0"/>
              <a:t>是上一次的</a:t>
            </a:r>
            <a:r>
              <a:rPr lang="en-US" altLang="zh-TW" dirty="0"/>
              <a:t>Output</a:t>
            </a:r>
            <a:r>
              <a:rPr lang="zh-TW" altLang="en-US" dirty="0"/>
              <a:t> </a:t>
            </a:r>
            <a:r>
              <a:rPr lang="en-US" altLang="zh-TW" dirty="0">
                <a:sym typeface="Wingdings" panose="05000000000000000000" pitchFamily="2" charset="2"/>
              </a:rPr>
              <a:t></a:t>
            </a:r>
            <a:r>
              <a:rPr lang="zh-TW" altLang="en-US" dirty="0">
                <a:sym typeface="Wingdings" panose="05000000000000000000" pitchFamily="2" charset="2"/>
              </a:rPr>
              <a:t> </a:t>
            </a:r>
            <a:r>
              <a:rPr lang="en-US" altLang="zh-TW" dirty="0">
                <a:sym typeface="Wingdings" panose="05000000000000000000" pitchFamily="2" charset="2"/>
              </a:rPr>
              <a:t>Recursive.</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55</a:t>
            </a:fld>
            <a:endParaRPr lang="zh-TW" altLang="en-US"/>
          </a:p>
        </p:txBody>
      </p:sp>
    </p:spTree>
    <p:extLst>
      <p:ext uri="{BB962C8B-B14F-4D97-AF65-F5344CB8AC3E}">
        <p14:creationId xmlns:p14="http://schemas.microsoft.com/office/powerpoint/2010/main" val="302322581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4-connectivity</a:t>
            </a:r>
          </a:p>
          <a:p>
            <a:r>
              <a:rPr lang="zh-TW" altLang="en-US" dirty="0"/>
              <a:t>因為中間</a:t>
            </a:r>
            <a:r>
              <a:rPr lang="en-US" altLang="zh-TW" dirty="0"/>
              <a:t>pixel</a:t>
            </a:r>
            <a:r>
              <a:rPr lang="zh-TW" altLang="en-US" dirty="0"/>
              <a:t>已經貼在</a:t>
            </a:r>
            <a:r>
              <a:rPr lang="en-US" altLang="zh-TW" dirty="0"/>
              <a:t>image</a:t>
            </a:r>
            <a:r>
              <a:rPr lang="zh-TW" altLang="en-US" dirty="0"/>
              <a:t>邊緣，因此需要</a:t>
            </a:r>
            <a:r>
              <a:rPr lang="en-US" altLang="zh-TW" dirty="0"/>
              <a:t>padded</a:t>
            </a:r>
            <a:r>
              <a:rPr lang="zh-TW" altLang="en-US" dirty="0"/>
              <a:t>外圍的</a:t>
            </a:r>
            <a:r>
              <a:rPr lang="en-US" altLang="zh-TW" dirty="0"/>
              <a:t>background</a:t>
            </a:r>
            <a:r>
              <a:rPr lang="zh-TW" altLang="en-US" dirty="0"/>
              <a:t>。</a:t>
            </a:r>
            <a:endParaRPr lang="en-US" altLang="zh-TW" dirty="0"/>
          </a:p>
          <a:p>
            <a:r>
              <a:rPr lang="zh-TW" altLang="en-US" dirty="0"/>
              <a:t>這邊做完一個</a:t>
            </a:r>
            <a:r>
              <a:rPr lang="en-US" altLang="zh-TW" dirty="0"/>
              <a:t>pixel</a:t>
            </a:r>
            <a:r>
              <a:rPr lang="zh-TW" altLang="en-US" dirty="0"/>
              <a:t>就刪掉，結果的</a:t>
            </a:r>
            <a:r>
              <a:rPr lang="en-US" altLang="zh-TW" dirty="0"/>
              <a:t>output</a:t>
            </a:r>
            <a:r>
              <a:rPr lang="zh-TW" altLang="en-US" dirty="0"/>
              <a:t>會變成下一個</a:t>
            </a:r>
            <a:r>
              <a:rPr lang="en-US" altLang="zh-TW" dirty="0"/>
              <a:t>pixel</a:t>
            </a:r>
            <a:r>
              <a:rPr lang="zh-TW" altLang="en-US" dirty="0"/>
              <a:t>計算時的</a:t>
            </a:r>
            <a:r>
              <a:rPr lang="en-US" altLang="zh-TW" dirty="0"/>
              <a:t>input</a:t>
            </a:r>
            <a:r>
              <a:rPr lang="zh-TW" altLang="en-US" dirty="0"/>
              <a:t> </a:t>
            </a:r>
            <a:r>
              <a:rPr lang="en-US" altLang="zh-TW" dirty="0"/>
              <a:t>image</a:t>
            </a:r>
            <a:r>
              <a:rPr lang="zh-TW" altLang="en-US" dirty="0"/>
              <a:t>。</a:t>
            </a:r>
            <a:endParaRPr lang="en-US" altLang="zh-TW" dirty="0"/>
          </a:p>
          <a:p>
            <a:r>
              <a:rPr lang="zh-TW" altLang="en-US" dirty="0"/>
              <a:t>由上到下左到右</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56</a:t>
            </a:fld>
            <a:endParaRPr lang="zh-TW" altLang="en-US"/>
          </a:p>
        </p:txBody>
      </p:sp>
    </p:spTree>
    <p:extLst>
      <p:ext uri="{BB962C8B-B14F-4D97-AF65-F5344CB8AC3E}">
        <p14:creationId xmlns:p14="http://schemas.microsoft.com/office/powerpoint/2010/main" val="396647236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b="0" i="0" dirty="0">
                <a:effectLst/>
                <a:latin typeface="-apple-system"/>
              </a:rPr>
              <a:t>配對關係運算子：用於計算圖像中像素之間的配對關係</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65</a:t>
            </a:fld>
            <a:endParaRPr lang="zh-TW" altLang="en-US"/>
          </a:p>
        </p:txBody>
      </p:sp>
    </p:spTree>
    <p:extLst>
      <p:ext uri="{BB962C8B-B14F-4D97-AF65-F5344CB8AC3E}">
        <p14:creationId xmlns:p14="http://schemas.microsoft.com/office/powerpoint/2010/main" val="4794544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66</a:t>
            </a:fld>
            <a:endParaRPr lang="zh-TW" altLang="en-US"/>
          </a:p>
        </p:txBody>
      </p:sp>
    </p:spTree>
    <p:extLst>
      <p:ext uri="{BB962C8B-B14F-4D97-AF65-F5344CB8AC3E}">
        <p14:creationId xmlns:p14="http://schemas.microsoft.com/office/powerpoint/2010/main" val="248544203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排除內部與無關</a:t>
            </a:r>
            <a:r>
              <a:rPr lang="en-US" altLang="zh-TW" dirty="0"/>
              <a:t>:</a:t>
            </a:r>
            <a:r>
              <a:rPr lang="zh-TW" altLang="en-US" dirty="0"/>
              <a:t> 只要是跟</a:t>
            </a:r>
            <a:r>
              <a:rPr lang="en-US" altLang="zh-TW" dirty="0"/>
              <a:t>interior</a:t>
            </a:r>
            <a:r>
              <a:rPr lang="zh-TW" altLang="en-US" dirty="0"/>
              <a:t>有</a:t>
            </a:r>
            <a:r>
              <a:rPr lang="en-US" altLang="zh-TW" dirty="0"/>
              <a:t>4-connect</a:t>
            </a:r>
            <a:r>
              <a:rPr lang="zh-TW" altLang="en-US" dirty="0"/>
              <a:t>的標</a:t>
            </a:r>
            <a:r>
              <a:rPr lang="en-US" altLang="zh-TW" dirty="0"/>
              <a:t>p(</a:t>
            </a:r>
            <a:r>
              <a:rPr lang="zh-TW" altLang="en-US" dirty="0"/>
              <a:t>關注</a:t>
            </a:r>
            <a:r>
              <a:rPr lang="en-US" altLang="zh-TW" dirty="0"/>
              <a:t>)</a:t>
            </a:r>
            <a:r>
              <a:rPr lang="zh-TW" altLang="en-US" dirty="0"/>
              <a:t>；剩下標</a:t>
            </a:r>
            <a:r>
              <a:rPr lang="en-US" altLang="zh-TW" dirty="0"/>
              <a:t>q(</a:t>
            </a:r>
            <a:r>
              <a:rPr lang="zh-TW" altLang="en-US" dirty="0"/>
              <a:t>不關注</a:t>
            </a:r>
            <a:r>
              <a:rPr lang="en-US" altLang="zh-TW" dirty="0"/>
              <a:t>)</a:t>
            </a:r>
            <a:r>
              <a:rPr lang="zh-TW" altLang="en-US" dirty="0"/>
              <a:t>。</a:t>
            </a:r>
            <a:endParaRPr lang="en-US" altLang="zh-TW" dirty="0"/>
          </a:p>
          <a:p>
            <a:r>
              <a:rPr lang="zh-TW" altLang="en-US" dirty="0"/>
              <a:t>周圍只要有一個是</a:t>
            </a:r>
            <a:r>
              <a:rPr lang="en-US" altLang="zh-TW" dirty="0"/>
              <a:t>interior</a:t>
            </a:r>
            <a:r>
              <a:rPr lang="zh-TW" altLang="en-US" dirty="0"/>
              <a:t> </a:t>
            </a:r>
            <a:r>
              <a:rPr lang="en-US" altLang="zh-TW" dirty="0"/>
              <a:t>&amp;&amp;</a:t>
            </a:r>
            <a:r>
              <a:rPr lang="zh-TW" altLang="en-US" dirty="0"/>
              <a:t> 自己是</a:t>
            </a:r>
            <a:r>
              <a:rPr lang="en-US" altLang="zh-TW" dirty="0"/>
              <a:t>border </a:t>
            </a:r>
            <a:r>
              <a:rPr lang="zh-TW" altLang="en-US" dirty="0"/>
              <a:t>就標成</a:t>
            </a:r>
            <a:r>
              <a:rPr lang="en-US" altLang="zh-TW" dirty="0"/>
              <a:t>p</a:t>
            </a:r>
            <a:r>
              <a:rPr lang="zh-TW" altLang="en-US" dirty="0"/>
              <a:t>；如果周圍都沒有</a:t>
            </a:r>
            <a:r>
              <a:rPr lang="en-US" altLang="zh-TW" dirty="0"/>
              <a:t>interior </a:t>
            </a:r>
            <a:r>
              <a:rPr lang="zh-TW" altLang="en-US" dirty="0"/>
              <a:t>或 自己是</a:t>
            </a:r>
            <a:r>
              <a:rPr lang="en-US" altLang="zh-TW" dirty="0"/>
              <a:t>interior(</a:t>
            </a:r>
            <a:r>
              <a:rPr lang="zh-TW" altLang="en-US" dirty="0"/>
              <a:t>自己不是</a:t>
            </a:r>
            <a:r>
              <a:rPr lang="en-US" altLang="zh-TW" dirty="0"/>
              <a:t>border)</a:t>
            </a:r>
            <a:r>
              <a:rPr lang="zh-TW" altLang="en-US" dirty="0"/>
              <a:t> 就標成</a:t>
            </a:r>
            <a:r>
              <a:rPr lang="en-US" altLang="zh-TW" dirty="0"/>
              <a:t>q</a:t>
            </a:r>
            <a:r>
              <a:rPr lang="zh-TW" altLang="en-US" dirty="0"/>
              <a:t>。</a:t>
            </a:r>
            <a:endParaRPr lang="en-US" altLang="zh-TW" dirty="0"/>
          </a:p>
          <a:p>
            <a:r>
              <a:rPr lang="en-US" altLang="zh-TW" dirty="0"/>
              <a:t>-&gt; </a:t>
            </a:r>
            <a:r>
              <a:rPr lang="zh-TW" altLang="en-US" dirty="0"/>
              <a:t>原本是</a:t>
            </a:r>
            <a:r>
              <a:rPr lang="en-US" altLang="zh-TW" dirty="0"/>
              <a:t>interior</a:t>
            </a:r>
            <a:r>
              <a:rPr lang="zh-TW" altLang="en-US" dirty="0"/>
              <a:t>的不動 寫</a:t>
            </a:r>
            <a:r>
              <a:rPr lang="en-US" altLang="zh-TW" dirty="0"/>
              <a:t>p</a:t>
            </a:r>
            <a:r>
              <a:rPr lang="zh-TW" altLang="en-US" dirty="0"/>
              <a:t>；部分原本是</a:t>
            </a:r>
            <a:r>
              <a:rPr lang="en-US" altLang="zh-TW" dirty="0"/>
              <a:t>border(q)</a:t>
            </a:r>
            <a:r>
              <a:rPr lang="zh-TW" altLang="en-US" dirty="0"/>
              <a:t>的會改成</a:t>
            </a:r>
            <a:r>
              <a:rPr lang="en-US" altLang="zh-TW" dirty="0"/>
              <a:t>p</a:t>
            </a:r>
            <a:r>
              <a:rPr lang="zh-TW" altLang="en-US" dirty="0"/>
              <a:t>。</a:t>
            </a:r>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67</a:t>
            </a:fld>
            <a:endParaRPr lang="zh-TW" altLang="en-US"/>
          </a:p>
        </p:txBody>
      </p:sp>
    </p:spTree>
    <p:extLst>
      <p:ext uri="{BB962C8B-B14F-4D97-AF65-F5344CB8AC3E}">
        <p14:creationId xmlns:p14="http://schemas.microsoft.com/office/powerpoint/2010/main" val="26529632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dirty="0"/>
              <a:t>linear operator: one common </a:t>
            </a:r>
            <a:r>
              <a:rPr lang="en-US" altLang="zh-TW" dirty="0" err="1"/>
              <a:t>nonrecursive</a:t>
            </a:r>
            <a:r>
              <a:rPr lang="en-US" altLang="zh-TW" dirty="0"/>
              <a:t> neighborhood operator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dirty="0"/>
              <a:t>ou</a:t>
            </a:r>
            <a:r>
              <a:rPr lang="en-US" altLang="zh-TW" dirty="0"/>
              <a:t>tput: possibly position-dependent linear combination of inputs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dirty="0"/>
              <a:t>shift-invariant</a:t>
            </a:r>
            <a:r>
              <a:rPr lang="zh-TW" altLang="en-US" dirty="0"/>
              <a:t> </a:t>
            </a:r>
            <a:r>
              <a:rPr lang="en-US" altLang="zh-TW" dirty="0"/>
              <a:t>=</a:t>
            </a:r>
            <a:r>
              <a:rPr lang="zh-TW" altLang="en-US" dirty="0"/>
              <a:t> </a:t>
            </a:r>
            <a:r>
              <a:rPr lang="en-US" altLang="zh-TW" dirty="0"/>
              <a:t>position invariant</a:t>
            </a:r>
            <a:r>
              <a:rPr lang="zh-TW" altLang="en-US" dirty="0"/>
              <a:t> </a:t>
            </a:r>
            <a:r>
              <a:rPr lang="en-US" altLang="zh-TW" dirty="0"/>
              <a:t>= action same regardless of position</a:t>
            </a:r>
          </a:p>
          <a:p>
            <a:r>
              <a:rPr lang="en-US" altLang="zh-TW" dirty="0"/>
              <a:t>W: weight function</a:t>
            </a:r>
          </a:p>
          <a:p>
            <a:r>
              <a:rPr lang="zh-TW" altLang="en-US" dirty="0"/>
              <a:t>線性算子：一個常見的非遞歸鄰域運算子</a:t>
            </a:r>
          </a:p>
          <a:p>
            <a:r>
              <a:rPr lang="zh-TW" altLang="en-US" dirty="0"/>
              <a:t>輸出：可能與位置相關的輸入線性組合</a:t>
            </a:r>
          </a:p>
          <a:p>
            <a:r>
              <a:rPr lang="zh-TW" altLang="en-US" dirty="0"/>
              <a:t>移位不變 </a:t>
            </a:r>
            <a:r>
              <a:rPr lang="en-US" altLang="zh-TW" dirty="0"/>
              <a:t>= </a:t>
            </a:r>
            <a:r>
              <a:rPr lang="zh-TW" altLang="en-US" dirty="0"/>
              <a:t>位置不變 </a:t>
            </a:r>
            <a:r>
              <a:rPr lang="en-US" altLang="zh-TW" dirty="0"/>
              <a:t>= </a:t>
            </a:r>
            <a:r>
              <a:rPr lang="zh-TW" altLang="en-US" dirty="0"/>
              <a:t>無論位置如何，動作都相同</a:t>
            </a:r>
          </a:p>
          <a:p>
            <a:r>
              <a:rPr lang="en-US" altLang="zh-TW" dirty="0"/>
              <a:t>W</a:t>
            </a:r>
            <a:r>
              <a:rPr lang="zh-TW" altLang="en-US" dirty="0"/>
              <a:t>：權重函數</a:t>
            </a:r>
          </a:p>
          <a:p>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7</a:t>
            </a:fld>
            <a:endParaRPr lang="zh-TW" altLang="en-US"/>
          </a:p>
        </p:txBody>
      </p:sp>
    </p:spTree>
    <p:extLst>
      <p:ext uri="{BB962C8B-B14F-4D97-AF65-F5344CB8AC3E}">
        <p14:creationId xmlns:p14="http://schemas.microsoft.com/office/powerpoint/2010/main" val="129073174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68</a:t>
            </a:fld>
            <a:endParaRPr lang="zh-TW" altLang="en-US"/>
          </a:p>
        </p:txBody>
      </p:sp>
    </p:spTree>
    <p:extLst>
      <p:ext uri="{BB962C8B-B14F-4D97-AF65-F5344CB8AC3E}">
        <p14:creationId xmlns:p14="http://schemas.microsoft.com/office/powerpoint/2010/main" val="132471163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重複做到</a:t>
            </a:r>
            <a:r>
              <a:rPr lang="en-US" altLang="zh-TW" dirty="0"/>
              <a:t>output</a:t>
            </a:r>
            <a:r>
              <a:rPr lang="zh-TW" altLang="en-US" dirty="0"/>
              <a:t>結果不變才停</a:t>
            </a:r>
            <a:endParaRPr lang="en-US" altLang="zh-TW" dirty="0"/>
          </a:p>
          <a:p>
            <a:r>
              <a:rPr lang="zh-TW" altLang="en-US" dirty="0"/>
              <a:t>後面介紹</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69</a:t>
            </a:fld>
            <a:endParaRPr lang="zh-TW" altLang="en-US"/>
          </a:p>
        </p:txBody>
      </p:sp>
    </p:spTree>
    <p:extLst>
      <p:ext uri="{BB962C8B-B14F-4D97-AF65-F5344CB8AC3E}">
        <p14:creationId xmlns:p14="http://schemas.microsoft.com/office/powerpoint/2010/main" val="28886939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8-connectivity</a:t>
            </a:r>
          </a:p>
          <a:p>
            <a:r>
              <a:rPr lang="en-US" altLang="zh-TW" dirty="0"/>
              <a:t>interior</a:t>
            </a:r>
            <a:r>
              <a:rPr lang="zh-TW" altLang="en-US" dirty="0"/>
              <a:t>周圍的</a:t>
            </a:r>
            <a:r>
              <a:rPr lang="en-US" altLang="zh-TW" dirty="0"/>
              <a:t>border</a:t>
            </a:r>
            <a:r>
              <a:rPr lang="zh-TW" altLang="en-US" dirty="0"/>
              <a:t>為我們關注</a:t>
            </a:r>
            <a:r>
              <a:rPr lang="en-US" altLang="zh-TW" dirty="0"/>
              <a:t>(mark)</a:t>
            </a:r>
            <a:r>
              <a:rPr lang="zh-TW" altLang="en-US" dirty="0"/>
              <a:t>的</a:t>
            </a:r>
            <a:r>
              <a:rPr lang="en-US" altLang="zh-TW" dirty="0"/>
              <a:t>pixel</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70</a:t>
            </a:fld>
            <a:endParaRPr lang="zh-TW" altLang="en-US"/>
          </a:p>
        </p:txBody>
      </p:sp>
    </p:spTree>
    <p:extLst>
      <p:ext uri="{BB962C8B-B14F-4D97-AF65-F5344CB8AC3E}">
        <p14:creationId xmlns:p14="http://schemas.microsoft.com/office/powerpoint/2010/main" val="51478222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criterion </a:t>
            </a:r>
            <a:r>
              <a:rPr lang="zh-TW" altLang="en-US" dirty="0"/>
              <a:t>標準</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76</a:t>
            </a:fld>
            <a:endParaRPr lang="zh-TW" altLang="en-US"/>
          </a:p>
        </p:txBody>
      </p:sp>
    </p:spTree>
    <p:extLst>
      <p:ext uri="{BB962C8B-B14F-4D97-AF65-F5344CB8AC3E}">
        <p14:creationId xmlns:p14="http://schemas.microsoft.com/office/powerpoint/2010/main" val="135456090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跟前者對比較為平衡</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77</a:t>
            </a:fld>
            <a:endParaRPr lang="zh-TW" altLang="en-US"/>
          </a:p>
        </p:txBody>
      </p:sp>
    </p:spTree>
    <p:extLst>
      <p:ext uri="{BB962C8B-B14F-4D97-AF65-F5344CB8AC3E}">
        <p14:creationId xmlns:p14="http://schemas.microsoft.com/office/powerpoint/2010/main" val="193434097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每個</a:t>
            </a:r>
            <a:r>
              <a:rPr lang="en-US" altLang="zh-TW" dirty="0"/>
              <a:t>label</a:t>
            </a:r>
            <a:r>
              <a:rPr lang="zh-TW" altLang="en-US" dirty="0"/>
              <a:t>的</a:t>
            </a:r>
            <a:r>
              <a:rPr lang="en-US" altLang="zh-TW" dirty="0"/>
              <a:t>pixel</a:t>
            </a:r>
            <a:r>
              <a:rPr lang="zh-TW" altLang="en-US" dirty="0"/>
              <a:t>距離其邊界的距離</a:t>
            </a:r>
            <a:endParaRPr lang="en-US" altLang="zh-TW" dirty="0"/>
          </a:p>
          <a:p>
            <a:r>
              <a:rPr lang="zh-TW" altLang="en-US" dirty="0"/>
              <a:t>舉一個</a:t>
            </a:r>
            <a:r>
              <a:rPr lang="en-US" altLang="zh-TW" dirty="0"/>
              <a:t>recursive</a:t>
            </a:r>
            <a:r>
              <a:rPr lang="zh-TW" altLang="en-US" dirty="0"/>
              <a:t>、兩個</a:t>
            </a:r>
            <a:r>
              <a:rPr lang="en-US" altLang="zh-TW" dirty="0"/>
              <a:t>non-recursive</a:t>
            </a:r>
            <a:r>
              <a:rPr lang="zh-TW" altLang="en-US" dirty="0"/>
              <a:t>當作例子</a:t>
            </a:r>
            <a:endParaRPr lang="en-US" altLang="zh-TW" dirty="0"/>
          </a:p>
          <a:p>
            <a:r>
              <a:rPr lang="en-US" altLang="zh-TW"/>
              <a:t>Start</a:t>
            </a:r>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78</a:t>
            </a:fld>
            <a:endParaRPr lang="zh-TW" altLang="en-US"/>
          </a:p>
        </p:txBody>
      </p:sp>
    </p:spTree>
    <p:extLst>
      <p:ext uri="{BB962C8B-B14F-4D97-AF65-F5344CB8AC3E}">
        <p14:creationId xmlns:p14="http://schemas.microsoft.com/office/powerpoint/2010/main" val="355237037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從</a:t>
            </a:r>
            <a:r>
              <a:rPr lang="en-US" altLang="zh-TW" dirty="0"/>
              <a:t>border</a:t>
            </a:r>
            <a:r>
              <a:rPr lang="zh-TW" altLang="en-US" dirty="0"/>
              <a:t>往內累加數字，相當於對背景做</a:t>
            </a:r>
            <a:r>
              <a:rPr lang="en-US" altLang="zh-TW" dirty="0"/>
              <a:t>region growing</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79</a:t>
            </a:fld>
            <a:endParaRPr lang="zh-TW" altLang="en-US"/>
          </a:p>
        </p:txBody>
      </p:sp>
    </p:spTree>
    <p:extLst>
      <p:ext uri="{BB962C8B-B14F-4D97-AF65-F5344CB8AC3E}">
        <p14:creationId xmlns:p14="http://schemas.microsoft.com/office/powerpoint/2010/main" val="177228295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80</a:t>
            </a:fld>
            <a:endParaRPr lang="zh-TW" altLang="en-US"/>
          </a:p>
        </p:txBody>
      </p:sp>
    </p:spTree>
    <p:extLst>
      <p:ext uri="{BB962C8B-B14F-4D97-AF65-F5344CB8AC3E}">
        <p14:creationId xmlns:p14="http://schemas.microsoft.com/office/powerpoint/2010/main" val="358111000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i: </a:t>
            </a:r>
            <a:r>
              <a:rPr lang="zh-TW" altLang="en-US" dirty="0"/>
              <a:t>如果</a:t>
            </a:r>
            <a:r>
              <a:rPr lang="zh-TW" altLang="en-US" sz="1200" dirty="0"/>
              <a:t>鄰居還沒有被標記</a:t>
            </a:r>
            <a:endParaRPr lang="en-US" altLang="zh-TW" sz="1200" dirty="0"/>
          </a:p>
          <a:p>
            <a:r>
              <a:rPr lang="en-US" altLang="zh-TW" sz="1200" dirty="0"/>
              <a:t>Min: a0=x0,</a:t>
            </a:r>
            <a:r>
              <a:rPr lang="en-US" altLang="zh-TW" sz="1200" baseline="0" dirty="0"/>
              <a:t> </a:t>
            </a:r>
            <a:r>
              <a:rPr lang="zh-TW" altLang="en-US" sz="1200" baseline="0" dirty="0"/>
              <a:t>自己還沒被標記 鄰居已經有被標記的</a:t>
            </a:r>
            <a:r>
              <a:rPr lang="en-US" altLang="zh-TW" sz="1200" baseline="0" dirty="0"/>
              <a:t>(</a:t>
            </a:r>
            <a:r>
              <a:rPr lang="zh-TW" altLang="en-US" sz="1200" baseline="0" dirty="0"/>
              <a:t>找最小的</a:t>
            </a:r>
            <a:r>
              <a:rPr lang="en-US" altLang="zh-TW" sz="1200" baseline="0" dirty="0"/>
              <a:t>+1)</a:t>
            </a:r>
            <a:endParaRPr lang="en-US" altLang="zh-TW" sz="1200" dirty="0"/>
          </a:p>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200" dirty="0"/>
              <a:t>a0: </a:t>
            </a:r>
            <a:r>
              <a:rPr lang="zh-TW" altLang="en-US" sz="1200" dirty="0"/>
              <a:t>已經被標記</a:t>
            </a:r>
            <a:r>
              <a:rPr lang="en-US" altLang="zh-TW" sz="1200" dirty="0"/>
              <a:t>,</a:t>
            </a:r>
            <a:r>
              <a:rPr lang="zh-TW" altLang="en-US" sz="1200" dirty="0"/>
              <a:t>其值不變</a:t>
            </a:r>
            <a:endParaRPr lang="en-US" altLang="zh-TW" sz="1200" dirty="0"/>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zh-TW" sz="1200" dirty="0"/>
          </a:p>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81</a:t>
            </a:fld>
            <a:endParaRPr lang="zh-TW" altLang="en-US"/>
          </a:p>
        </p:txBody>
      </p:sp>
    </p:spTree>
    <p:extLst>
      <p:ext uri="{BB962C8B-B14F-4D97-AF65-F5344CB8AC3E}">
        <p14:creationId xmlns:p14="http://schemas.microsoft.com/office/powerpoint/2010/main" val="126081467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如果自己是</a:t>
            </a:r>
            <a:r>
              <a:rPr lang="en-US" altLang="zh-TW" dirty="0"/>
              <a:t>0</a:t>
            </a:r>
            <a:r>
              <a:rPr lang="zh-TW" altLang="en-US" dirty="0"/>
              <a:t>就直接</a:t>
            </a:r>
            <a:r>
              <a:rPr lang="en-US" altLang="zh-TW" dirty="0"/>
              <a:t>output</a:t>
            </a:r>
            <a:r>
              <a:rPr lang="zh-TW" altLang="en-US" dirty="0"/>
              <a:t> </a:t>
            </a:r>
            <a:r>
              <a:rPr lang="en-US" altLang="zh-TW" dirty="0"/>
              <a:t>0</a:t>
            </a:r>
            <a:r>
              <a:rPr lang="zh-TW" altLang="en-US" dirty="0"/>
              <a:t>；否則找鄰域運算子中最小的值</a:t>
            </a:r>
            <a:r>
              <a:rPr lang="en-US" altLang="zh-TW" dirty="0"/>
              <a:t>+1</a:t>
            </a:r>
            <a:r>
              <a:rPr lang="zh-TW" altLang="en-US" dirty="0"/>
              <a:t>。</a:t>
            </a:r>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82</a:t>
            </a:fld>
            <a:endParaRPr lang="zh-TW" altLang="en-US"/>
          </a:p>
        </p:txBody>
      </p:sp>
    </p:spTree>
    <p:extLst>
      <p:ext uri="{BB962C8B-B14F-4D97-AF65-F5344CB8AC3E}">
        <p14:creationId xmlns:p14="http://schemas.microsoft.com/office/powerpoint/2010/main" val="33025235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清除雜訊</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8</a:t>
            </a:fld>
            <a:endParaRPr lang="zh-TW" altLang="en-US"/>
          </a:p>
        </p:txBody>
      </p:sp>
    </p:spTree>
    <p:extLst>
      <p:ext uri="{BB962C8B-B14F-4D97-AF65-F5344CB8AC3E}">
        <p14:creationId xmlns:p14="http://schemas.microsoft.com/office/powerpoint/2010/main" val="83081164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左邊上面最小值</a:t>
            </a:r>
            <a:r>
              <a:rPr lang="en-US" altLang="zh-TW" dirty="0"/>
              <a:t>+1</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83</a:t>
            </a:fld>
            <a:endParaRPr lang="zh-TW" altLang="en-US"/>
          </a:p>
        </p:txBody>
      </p:sp>
    </p:spTree>
    <p:extLst>
      <p:ext uri="{BB962C8B-B14F-4D97-AF65-F5344CB8AC3E}">
        <p14:creationId xmlns:p14="http://schemas.microsoft.com/office/powerpoint/2010/main" val="181299925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dirty="0"/>
              <a:t>左邊上面最小值</a:t>
            </a:r>
            <a:r>
              <a:rPr lang="en-US" altLang="zh-TW" dirty="0"/>
              <a:t>+1</a:t>
            </a:r>
            <a:endParaRPr lang="zh-TW" altLang="en-US" dirty="0"/>
          </a:p>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84</a:t>
            </a:fld>
            <a:endParaRPr lang="zh-TW" altLang="en-US"/>
          </a:p>
        </p:txBody>
      </p:sp>
    </p:spTree>
    <p:extLst>
      <p:ext uri="{BB962C8B-B14F-4D97-AF65-F5344CB8AC3E}">
        <p14:creationId xmlns:p14="http://schemas.microsoft.com/office/powerpoint/2010/main" val="3950643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dirty="0"/>
              <a:t>左邊上面最小值</a:t>
            </a:r>
            <a:r>
              <a:rPr lang="en-US" altLang="zh-TW" dirty="0"/>
              <a:t>+1</a:t>
            </a:r>
            <a:endParaRPr lang="zh-TW" altLang="en-US" dirty="0"/>
          </a:p>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85</a:t>
            </a:fld>
            <a:endParaRPr lang="zh-TW" altLang="en-US"/>
          </a:p>
        </p:txBody>
      </p:sp>
    </p:spTree>
    <p:extLst>
      <p:ext uri="{BB962C8B-B14F-4D97-AF65-F5344CB8AC3E}">
        <p14:creationId xmlns:p14="http://schemas.microsoft.com/office/powerpoint/2010/main" val="355523983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86</a:t>
            </a:fld>
            <a:endParaRPr lang="zh-TW" altLang="en-US"/>
          </a:p>
        </p:txBody>
      </p:sp>
    </p:spTree>
    <p:extLst>
      <p:ext uri="{BB962C8B-B14F-4D97-AF65-F5344CB8AC3E}">
        <p14:creationId xmlns:p14="http://schemas.microsoft.com/office/powerpoint/2010/main" val="99927887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右邊下面最小值</a:t>
            </a:r>
            <a:r>
              <a:rPr lang="en-US" altLang="zh-TW" dirty="0"/>
              <a:t>+1</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87</a:t>
            </a:fld>
            <a:endParaRPr lang="zh-TW" altLang="en-US"/>
          </a:p>
        </p:txBody>
      </p:sp>
    </p:spTree>
    <p:extLst>
      <p:ext uri="{BB962C8B-B14F-4D97-AF65-F5344CB8AC3E}">
        <p14:creationId xmlns:p14="http://schemas.microsoft.com/office/powerpoint/2010/main" val="5306091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dirty="0"/>
              <a:t>右邊下面最小值</a:t>
            </a:r>
            <a:r>
              <a:rPr lang="en-US" altLang="zh-TW" dirty="0"/>
              <a:t>+1</a:t>
            </a:r>
            <a:endParaRPr lang="zh-TW" altLang="en-US" dirty="0"/>
          </a:p>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88</a:t>
            </a:fld>
            <a:endParaRPr lang="zh-TW" altLang="en-US"/>
          </a:p>
        </p:txBody>
      </p:sp>
    </p:spTree>
    <p:extLst>
      <p:ext uri="{BB962C8B-B14F-4D97-AF65-F5344CB8AC3E}">
        <p14:creationId xmlns:p14="http://schemas.microsoft.com/office/powerpoint/2010/main" val="295662526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結果就跟前兩個</a:t>
            </a:r>
            <a:r>
              <a:rPr lang="en-US" altLang="zh-TW" dirty="0"/>
              <a:t>non-recursive</a:t>
            </a:r>
            <a:r>
              <a:rPr lang="zh-TW" altLang="en-US" dirty="0"/>
              <a:t>的一樣</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89</a:t>
            </a:fld>
            <a:endParaRPr lang="zh-TW" altLang="en-US"/>
          </a:p>
        </p:txBody>
      </p:sp>
    </p:spTree>
    <p:extLst>
      <p:ext uri="{BB962C8B-B14F-4D97-AF65-F5344CB8AC3E}">
        <p14:creationId xmlns:p14="http://schemas.microsoft.com/office/powerpoint/2010/main" val="285916210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sz="1200" dirty="0">
                <a:ea typeface="標楷體" panose="03000509000000000000" pitchFamily="65" charset="-120"/>
              </a:rPr>
              <a:t>Morphologically</a:t>
            </a:r>
            <a:r>
              <a:rPr lang="zh-TW" altLang="en-US" sz="1200" dirty="0">
                <a:ea typeface="標楷體" panose="03000509000000000000" pitchFamily="65" charset="-120"/>
              </a:rPr>
              <a:t> 形態上的</a:t>
            </a:r>
            <a:endParaRPr lang="en-US" altLang="zh-TW" sz="1200" dirty="0">
              <a:ea typeface="標楷體" panose="03000509000000000000" pitchFamily="65" charset="-120"/>
            </a:endParaRPr>
          </a:p>
          <a:p>
            <a:r>
              <a:rPr lang="zh-TW" altLang="en-US" sz="1200" dirty="0">
                <a:ea typeface="標楷體" panose="03000509000000000000" pitchFamily="65" charset="-120"/>
              </a:rPr>
              <a:t>用一個半徑為</a:t>
            </a:r>
            <a:r>
              <a:rPr lang="en-US" altLang="zh-TW" sz="1200" dirty="0">
                <a:ea typeface="標楷體" panose="03000509000000000000" pitchFamily="65" charset="-120"/>
              </a:rPr>
              <a:t>p</a:t>
            </a:r>
            <a:r>
              <a:rPr lang="zh-TW" altLang="en-US" sz="1200" dirty="0">
                <a:ea typeface="標楷體" panose="03000509000000000000" pitchFamily="65" charset="-120"/>
              </a:rPr>
              <a:t>的圓盤</a:t>
            </a:r>
            <a:r>
              <a:rPr lang="en-US" altLang="zh-TW" sz="1200" dirty="0">
                <a:ea typeface="標楷體" panose="03000509000000000000" pitchFamily="65" charset="-120"/>
              </a:rPr>
              <a:t>disk</a:t>
            </a:r>
            <a:r>
              <a:rPr lang="zh-TW" altLang="en-US" sz="1200" dirty="0">
                <a:ea typeface="標楷體" panose="03000509000000000000" pitchFamily="65" charset="-120"/>
              </a:rPr>
              <a:t>去滾，就有可能把一些</a:t>
            </a:r>
            <a:r>
              <a:rPr lang="en-US" altLang="zh-TW" sz="1200" dirty="0">
                <a:ea typeface="標楷體" panose="03000509000000000000" pitchFamily="65" charset="-120"/>
              </a:rPr>
              <a:t>connected components</a:t>
            </a:r>
            <a:r>
              <a:rPr lang="zh-TW" altLang="en-US" sz="1200" dirty="0">
                <a:ea typeface="標楷體" panose="03000509000000000000" pitchFamily="65" charset="-120"/>
              </a:rPr>
              <a:t> 融合成一個大塊的</a:t>
            </a:r>
            <a:r>
              <a:rPr lang="en-US" altLang="zh-TW" sz="1200" dirty="0">
                <a:ea typeface="標楷體" panose="03000509000000000000" pitchFamily="65" charset="-120"/>
              </a:rPr>
              <a:t>connected component</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90</a:t>
            </a:fld>
            <a:endParaRPr lang="zh-TW" altLang="en-US"/>
          </a:p>
        </p:txBody>
      </p:sp>
    </p:spTree>
    <p:extLst>
      <p:ext uri="{BB962C8B-B14F-4D97-AF65-F5344CB8AC3E}">
        <p14:creationId xmlns:p14="http://schemas.microsoft.com/office/powerpoint/2010/main" val="40818815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區域增長 </a:t>
            </a:r>
            <a:r>
              <a:rPr lang="en-US" altLang="zh-TW" dirty="0"/>
              <a:t>n</a:t>
            </a:r>
          </a:p>
          <a:p>
            <a:r>
              <a:rPr lang="zh-TW" altLang="en-US" dirty="0"/>
              <a:t>區域收縮 </a:t>
            </a:r>
            <a:r>
              <a:rPr lang="en-US" altLang="zh-TW" dirty="0"/>
              <a:t>n + 1</a:t>
            </a:r>
          </a:p>
          <a:p>
            <a:r>
              <a:rPr lang="en-US" altLang="zh-TW" dirty="0"/>
              <a:t>R</a:t>
            </a:r>
            <a:r>
              <a:rPr lang="zh-TW" altLang="en-US" dirty="0"/>
              <a:t> </a:t>
            </a:r>
            <a:r>
              <a:rPr lang="en-US" altLang="zh-TW" dirty="0"/>
              <a:t>==</a:t>
            </a:r>
            <a:r>
              <a:rPr lang="zh-TW" altLang="en-US" dirty="0"/>
              <a:t> </a:t>
            </a:r>
            <a:r>
              <a:rPr lang="en-US" altLang="zh-TW" dirty="0"/>
              <a:t>n</a:t>
            </a:r>
            <a:r>
              <a:rPr lang="zh-TW" altLang="en-US" dirty="0"/>
              <a:t> </a:t>
            </a:r>
            <a:r>
              <a:rPr lang="en-US" altLang="zh-TW" dirty="0"/>
              <a:t>time</a:t>
            </a:r>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91</a:t>
            </a:fld>
            <a:endParaRPr lang="zh-TW" altLang="en-US"/>
          </a:p>
        </p:txBody>
      </p:sp>
    </p:spTree>
    <p:extLst>
      <p:ext uri="{BB962C8B-B14F-4D97-AF65-F5344CB8AC3E}">
        <p14:creationId xmlns:p14="http://schemas.microsoft.com/office/powerpoint/2010/main" val="90541584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原本自己如果是</a:t>
            </a:r>
            <a:r>
              <a:rPr lang="en-US" altLang="zh-TW" dirty="0"/>
              <a:t>0(</a:t>
            </a:r>
            <a:r>
              <a:rPr lang="zh-TW" altLang="en-US" dirty="0"/>
              <a:t>空</a:t>
            </a:r>
            <a:r>
              <a:rPr lang="en-US" altLang="zh-TW" dirty="0"/>
              <a:t>)</a:t>
            </a:r>
            <a:r>
              <a:rPr lang="zh-TW" altLang="en-US" dirty="0"/>
              <a:t>，就要把周圍加總；如果不是</a:t>
            </a:r>
            <a:r>
              <a:rPr lang="en-US" altLang="zh-TW" dirty="0"/>
              <a:t>0</a:t>
            </a:r>
            <a:r>
              <a:rPr lang="zh-TW" altLang="en-US" dirty="0"/>
              <a:t>就不用變。</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93</a:t>
            </a:fld>
            <a:endParaRPr lang="zh-TW" altLang="en-US"/>
          </a:p>
        </p:txBody>
      </p:sp>
    </p:spTree>
    <p:extLst>
      <p:ext uri="{BB962C8B-B14F-4D97-AF65-F5344CB8AC3E}">
        <p14:creationId xmlns:p14="http://schemas.microsoft.com/office/powerpoint/2010/main" val="2184757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indent="0">
              <a:buNone/>
            </a:pPr>
            <a:r>
              <a:rPr lang="zh-TW" altLang="en-US" dirty="0"/>
              <a:t>這些是常見的</a:t>
            </a:r>
            <a:r>
              <a:rPr lang="en-US" altLang="zh-TW" dirty="0"/>
              <a:t>5x5</a:t>
            </a:r>
            <a:r>
              <a:rPr lang="zh-TW" altLang="en-US" dirty="0"/>
              <a:t> </a:t>
            </a:r>
            <a:r>
              <a:rPr lang="en-US" altLang="zh-TW" dirty="0"/>
              <a:t>masks</a:t>
            </a:r>
          </a:p>
          <a:p>
            <a:pPr marL="228600" indent="-228600">
              <a:buAutoNum type="arabicPeriod"/>
            </a:pPr>
            <a:r>
              <a:rPr lang="en-US" altLang="zh-TW" dirty="0"/>
              <a:t>Repeated 3 * 3 box filter</a:t>
            </a:r>
          </a:p>
          <a:p>
            <a:pPr marL="228600" indent="-228600">
              <a:buAutoNum type="arabicPeriod"/>
            </a:pPr>
            <a:r>
              <a:rPr lang="en-US" altLang="zh-TW" dirty="0"/>
              <a:t>8 – (r **2 + c **2)</a:t>
            </a:r>
          </a:p>
          <a:p>
            <a:pPr marL="228600" indent="-228600">
              <a:buAutoNum type="arabicPeriod"/>
            </a:pPr>
            <a:r>
              <a:rPr lang="en-US" altLang="zh-TW" dirty="0"/>
              <a:t>C4</a:t>
            </a:r>
            <a:r>
              <a:rPr lang="zh-TW" altLang="en-US" dirty="0"/>
              <a:t>取</a:t>
            </a:r>
            <a:r>
              <a:rPr lang="en-US" altLang="zh-TW" dirty="0"/>
              <a:t>r+2, C4</a:t>
            </a:r>
            <a:r>
              <a:rPr lang="zh-TW" altLang="en-US" dirty="0"/>
              <a:t>取</a:t>
            </a:r>
            <a:r>
              <a:rPr lang="en-US" altLang="zh-TW" dirty="0"/>
              <a:t>c+2</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9</a:t>
            </a:fld>
            <a:endParaRPr lang="zh-TW" altLang="en-US"/>
          </a:p>
        </p:txBody>
      </p:sp>
    </p:spTree>
    <p:extLst>
      <p:ext uri="{BB962C8B-B14F-4D97-AF65-F5344CB8AC3E}">
        <p14:creationId xmlns:p14="http://schemas.microsoft.com/office/powerpoint/2010/main" val="325404612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dirty="0"/>
              <a:t>原本自己如果是</a:t>
            </a:r>
            <a:r>
              <a:rPr lang="en-US" altLang="zh-TW" dirty="0"/>
              <a:t>0(</a:t>
            </a:r>
            <a:r>
              <a:rPr lang="zh-TW" altLang="en-US" dirty="0"/>
              <a:t>空</a:t>
            </a:r>
            <a:r>
              <a:rPr lang="en-US" altLang="zh-TW" dirty="0"/>
              <a:t>)</a:t>
            </a:r>
            <a:r>
              <a:rPr lang="zh-TW" altLang="en-US" dirty="0"/>
              <a:t>，就要把周圍加總；如果不是</a:t>
            </a:r>
            <a:r>
              <a:rPr lang="en-US" altLang="zh-TW" dirty="0"/>
              <a:t>0</a:t>
            </a:r>
            <a:r>
              <a:rPr lang="zh-TW" altLang="en-US" dirty="0"/>
              <a:t>就不用變。</a:t>
            </a:r>
            <a:endParaRPr lang="en-US" altLang="zh-TW" dirty="0"/>
          </a:p>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dirty="0"/>
              <a:t>可以走到</a:t>
            </a:r>
            <a:r>
              <a:rPr lang="en-US" altLang="zh-TW" dirty="0"/>
              <a:t>P0(</a:t>
            </a:r>
            <a:r>
              <a:rPr lang="zh-TW" altLang="en-US" dirty="0"/>
              <a:t>原始</a:t>
            </a:r>
            <a:r>
              <a:rPr lang="en-US" altLang="zh-TW" dirty="0"/>
              <a:t>image)</a:t>
            </a:r>
            <a:r>
              <a:rPr lang="zh-TW" altLang="en-US" dirty="0"/>
              <a:t>的</a:t>
            </a:r>
            <a:r>
              <a:rPr lang="en-US" altLang="zh-TW" dirty="0"/>
              <a:t>shortest path</a:t>
            </a:r>
            <a:r>
              <a:rPr lang="zh-TW" altLang="en-US" dirty="0"/>
              <a:t> 有幾條</a:t>
            </a:r>
            <a:r>
              <a:rPr lang="en-US" altLang="zh-TW" dirty="0"/>
              <a:t>(</a:t>
            </a:r>
            <a:r>
              <a:rPr lang="zh-TW" altLang="en-US" dirty="0"/>
              <a:t>總數</a:t>
            </a:r>
            <a:r>
              <a:rPr lang="en-US" altLang="zh-TW" dirty="0"/>
              <a:t>)</a:t>
            </a:r>
            <a:endParaRPr lang="zh-TW" altLang="en-US" dirty="0"/>
          </a:p>
          <a:p>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94</a:t>
            </a:fld>
            <a:endParaRPr lang="zh-TW" altLang="en-US"/>
          </a:p>
        </p:txBody>
      </p:sp>
    </p:spTree>
    <p:extLst>
      <p:ext uri="{BB962C8B-B14F-4D97-AF65-F5344CB8AC3E}">
        <p14:creationId xmlns:p14="http://schemas.microsoft.com/office/powerpoint/2010/main" val="188864412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與極值有關的 鄰域運算子</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96</a:t>
            </a:fld>
            <a:endParaRPr lang="zh-TW" altLang="en-US"/>
          </a:p>
        </p:txBody>
      </p:sp>
    </p:spTree>
    <p:extLst>
      <p:ext uri="{BB962C8B-B14F-4D97-AF65-F5344CB8AC3E}">
        <p14:creationId xmlns:p14="http://schemas.microsoft.com/office/powerpoint/2010/main" val="116893141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為何要找相對最大最小值呢</a:t>
            </a:r>
            <a:r>
              <a:rPr lang="en-US" altLang="zh-TW" dirty="0"/>
              <a:t>?</a:t>
            </a:r>
            <a:r>
              <a:rPr lang="zh-TW" altLang="en-US" dirty="0"/>
              <a:t> 這可以幫助我們去擷取重要</a:t>
            </a:r>
            <a:r>
              <a:rPr lang="en-US" altLang="zh-TW" dirty="0"/>
              <a:t>/</a:t>
            </a:r>
            <a:r>
              <a:rPr lang="zh-TW" altLang="en-US" dirty="0"/>
              <a:t>感興趣的資訊</a:t>
            </a:r>
            <a:endParaRPr lang="en-US" altLang="zh-TW" dirty="0"/>
          </a:p>
          <a:p>
            <a:r>
              <a:rPr lang="en-US" altLang="zh-TW" dirty="0"/>
              <a:t>Region</a:t>
            </a:r>
            <a:r>
              <a:rPr lang="en-US" altLang="zh-TW" baseline="0" dirty="0"/>
              <a:t> primitive: </a:t>
            </a:r>
            <a:r>
              <a:rPr lang="zh-TW" altLang="en-US" baseline="0" dirty="0"/>
              <a:t>區域基元</a:t>
            </a:r>
            <a:endParaRPr lang="en-US" altLang="zh-TW" baseline="0" dirty="0"/>
          </a:p>
          <a:p>
            <a:endParaRPr lang="zh-TW" altLang="en-US"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97</a:t>
            </a:fld>
            <a:endParaRPr lang="zh-TW" altLang="en-US"/>
          </a:p>
        </p:txBody>
      </p:sp>
    </p:spTree>
    <p:extLst>
      <p:ext uri="{BB962C8B-B14F-4D97-AF65-F5344CB8AC3E}">
        <p14:creationId xmlns:p14="http://schemas.microsoft.com/office/powerpoint/2010/main" val="405623417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將</a:t>
            </a:r>
            <a:r>
              <a:rPr lang="en-US" altLang="zh-TW" dirty="0"/>
              <a:t>Pixel</a:t>
            </a:r>
            <a:r>
              <a:rPr lang="zh-TW" altLang="en-US" dirty="0"/>
              <a:t>分類成</a:t>
            </a:r>
            <a:r>
              <a:rPr lang="en-US" altLang="zh-TW" dirty="0"/>
              <a:t>0 1 2 3 </a:t>
            </a:r>
            <a:r>
              <a:rPr lang="zh-TW" altLang="en-US" dirty="0"/>
              <a:t> 四種</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98</a:t>
            </a:fld>
            <a:endParaRPr lang="zh-TW" altLang="en-US"/>
          </a:p>
        </p:txBody>
      </p:sp>
    </p:spTree>
    <p:extLst>
      <p:ext uri="{BB962C8B-B14F-4D97-AF65-F5344CB8AC3E}">
        <p14:creationId xmlns:p14="http://schemas.microsoft.com/office/powerpoint/2010/main" val="138364192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Transition:</a:t>
            </a:r>
            <a:r>
              <a:rPr lang="zh-TW" altLang="en-US" dirty="0"/>
              <a:t> 過渡</a:t>
            </a:r>
            <a:endParaRPr lang="en-US" altLang="zh-TW" dirty="0"/>
          </a:p>
          <a:p>
            <a:r>
              <a:rPr lang="en-US" altLang="zh-TW" dirty="0"/>
              <a:t>1 2</a:t>
            </a:r>
            <a:r>
              <a:rPr lang="zh-TW" altLang="en-US" dirty="0"/>
              <a:t>要有相等的</a:t>
            </a:r>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99</a:t>
            </a:fld>
            <a:endParaRPr lang="zh-TW" altLang="en-US"/>
          </a:p>
        </p:txBody>
      </p:sp>
    </p:spTree>
    <p:extLst>
      <p:ext uri="{BB962C8B-B14F-4D97-AF65-F5344CB8AC3E}">
        <p14:creationId xmlns:p14="http://schemas.microsoft.com/office/powerpoint/2010/main" val="345181305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相對極值運算子</a:t>
            </a:r>
            <a:br>
              <a:rPr lang="en-US" altLang="zh-TW" dirty="0"/>
            </a:br>
            <a:r>
              <a:rPr lang="zh-TW" altLang="en-US" dirty="0"/>
              <a:t>用於檢測圖像中的相對極大和相對極小點。 相對極大點是指在其鄰域中不存在比它更大的圖元值的點，而相對極小點是指在其鄰域中不存在比它更小的圖元值的點。</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100</a:t>
            </a:fld>
            <a:endParaRPr lang="zh-TW" altLang="en-US"/>
          </a:p>
        </p:txBody>
      </p:sp>
    </p:spTree>
    <p:extLst>
      <p:ext uri="{BB962C8B-B14F-4D97-AF65-F5344CB8AC3E}">
        <p14:creationId xmlns:p14="http://schemas.microsoft.com/office/powerpoint/2010/main" val="170133712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9</a:t>
            </a:r>
            <a:r>
              <a:rPr lang="zh-TW" altLang="en-US" dirty="0"/>
              <a:t> 起始</a:t>
            </a:r>
            <a:endParaRPr lang="en-US" altLang="zh-TW" dirty="0"/>
          </a:p>
          <a:p>
            <a:r>
              <a:rPr lang="en-US" altLang="zh-TW" dirty="0"/>
              <a:t>6</a:t>
            </a:r>
            <a:r>
              <a:rPr lang="zh-TW" altLang="en-US" dirty="0"/>
              <a:t> 起始</a:t>
            </a:r>
            <a:endParaRPr lang="en-US" altLang="zh-TW" dirty="0"/>
          </a:p>
          <a:p>
            <a:r>
              <a:rPr lang="zh-TW" altLang="en-US" dirty="0"/>
              <a:t>走道低谷的路徑</a:t>
            </a:r>
            <a:endParaRPr lang="en-US" altLang="zh-TW" dirty="0"/>
          </a:p>
          <a:p>
            <a:r>
              <a:rPr lang="zh-TW" altLang="en-US" b="1" dirty="0">
                <a:latin typeface="Cambria Math" panose="02040503050406030204" pitchFamily="18" charset="0"/>
                <a:ea typeface="Cambria Math" panose="02040503050406030204" pitchFamily="18" charset="0"/>
              </a:rPr>
              <a:t>一直向下走</a:t>
            </a:r>
            <a:endParaRPr lang="en-US" altLang="zh-TW" b="1" dirty="0">
              <a:latin typeface="Cambria Math" panose="02040503050406030204" pitchFamily="18" charset="0"/>
              <a:ea typeface="Cambria Math" panose="02040503050406030204" pitchFamily="18" charset="0"/>
            </a:endParaRPr>
          </a:p>
          <a:p>
            <a:r>
              <a:rPr lang="en-US" altLang="zh-TW" b="1" dirty="0">
                <a:latin typeface="Cambria Math" panose="02040503050406030204" pitchFamily="18" charset="0"/>
                <a:ea typeface="Cambria Math" panose="02040503050406030204" pitchFamily="18" charset="0"/>
              </a:rPr>
              <a:t>Monotonic</a:t>
            </a:r>
            <a:r>
              <a:rPr lang="zh-TW" altLang="en-US" b="1" dirty="0">
                <a:latin typeface="Cambria Math" panose="02040503050406030204" pitchFamily="18" charset="0"/>
                <a:ea typeface="Cambria Math" panose="02040503050406030204" pitchFamily="18" charset="0"/>
              </a:rPr>
              <a:t> 單調的</a:t>
            </a:r>
            <a:endParaRPr lang="en-US" altLang="zh-TW" dirty="0"/>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101</a:t>
            </a:fld>
            <a:endParaRPr lang="zh-TW" altLang="en-US"/>
          </a:p>
        </p:txBody>
      </p:sp>
    </p:spTree>
    <p:extLst>
      <p:ext uri="{BB962C8B-B14F-4D97-AF65-F5344CB8AC3E}">
        <p14:creationId xmlns:p14="http://schemas.microsoft.com/office/powerpoint/2010/main" val="361463945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如果</a:t>
            </a:r>
            <a:r>
              <a:rPr lang="en-US" altLang="zh-TW" dirty="0"/>
              <a:t>c&lt;b:</a:t>
            </a:r>
            <a:r>
              <a:rPr lang="zh-TW" altLang="en-US" dirty="0"/>
              <a:t> 就</a:t>
            </a:r>
            <a:r>
              <a:rPr lang="en-US" altLang="zh-TW" dirty="0"/>
              <a:t>output</a:t>
            </a:r>
            <a:r>
              <a:rPr lang="zh-TW" altLang="en-US" dirty="0"/>
              <a:t>上一次的</a:t>
            </a:r>
            <a:r>
              <a:rPr lang="en-US" altLang="zh-TW" dirty="0"/>
              <a:t>output</a:t>
            </a:r>
            <a:r>
              <a:rPr lang="zh-TW" altLang="en-US" dirty="0"/>
              <a:t>值</a:t>
            </a:r>
            <a:r>
              <a:rPr lang="en-US" altLang="zh-TW" dirty="0"/>
              <a:t>a(n-1)</a:t>
            </a:r>
            <a:r>
              <a:rPr lang="zh-TW" altLang="en-US" dirty="0"/>
              <a:t>；</a:t>
            </a:r>
            <a:endParaRPr lang="en-US" altLang="zh-TW" dirty="0"/>
          </a:p>
          <a:p>
            <a:r>
              <a:rPr lang="zh-TW" altLang="en-US" dirty="0"/>
              <a:t>否則，找上一次的</a:t>
            </a:r>
            <a:r>
              <a:rPr lang="en-US" altLang="zh-TW" dirty="0"/>
              <a:t>output</a:t>
            </a:r>
            <a:r>
              <a:rPr lang="zh-TW" altLang="en-US" dirty="0"/>
              <a:t> </a:t>
            </a:r>
            <a:r>
              <a:rPr lang="en-US" altLang="zh-TW" dirty="0"/>
              <a:t>a(n-1)&amp;</a:t>
            </a:r>
            <a:r>
              <a:rPr lang="zh-TW" altLang="en-US" dirty="0"/>
              <a:t>這次的</a:t>
            </a:r>
            <a:r>
              <a:rPr lang="en-US" altLang="zh-TW" dirty="0"/>
              <a:t>output</a:t>
            </a:r>
            <a:r>
              <a:rPr lang="zh-TW" altLang="en-US" dirty="0"/>
              <a:t> </a:t>
            </a:r>
            <a:r>
              <a:rPr lang="en-US" altLang="zh-TW" dirty="0"/>
              <a:t>L(n)</a:t>
            </a:r>
            <a:r>
              <a:rPr lang="zh-TW" altLang="en-US" dirty="0"/>
              <a:t>之間的較大值。</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102</a:t>
            </a:fld>
            <a:endParaRPr lang="zh-TW" altLang="en-US"/>
          </a:p>
        </p:txBody>
      </p:sp>
    </p:spTree>
    <p:extLst>
      <p:ext uri="{BB962C8B-B14F-4D97-AF65-F5344CB8AC3E}">
        <p14:creationId xmlns:p14="http://schemas.microsoft.com/office/powerpoint/2010/main" val="190233087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將</a:t>
            </a:r>
            <a:r>
              <a:rPr lang="en-US" altLang="zh-TW" dirty="0"/>
              <a:t>max</a:t>
            </a:r>
            <a:r>
              <a:rPr lang="zh-TW" altLang="en-US" dirty="0"/>
              <a:t>改成</a:t>
            </a:r>
            <a:r>
              <a:rPr lang="en-US" altLang="zh-TW" dirty="0"/>
              <a:t>min</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103</a:t>
            </a:fld>
            <a:endParaRPr lang="zh-TW" altLang="en-US"/>
          </a:p>
        </p:txBody>
      </p:sp>
    </p:spTree>
    <p:extLst>
      <p:ext uri="{BB962C8B-B14F-4D97-AF65-F5344CB8AC3E}">
        <p14:creationId xmlns:p14="http://schemas.microsoft.com/office/powerpoint/2010/main" val="80048580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向外</a:t>
            </a:r>
            <a:r>
              <a:rPr lang="en-US" altLang="zh-TW" dirty="0"/>
              <a:t>padding</a:t>
            </a:r>
          </a:p>
          <a:p>
            <a:r>
              <a:rPr lang="en-US" altLang="zh-TW" dirty="0"/>
              <a:t>1.</a:t>
            </a:r>
            <a:r>
              <a:rPr lang="zh-TW" altLang="en-US" dirty="0"/>
              <a:t>比自己跟左邊</a:t>
            </a:r>
            <a:endParaRPr lang="en-US" altLang="zh-TW" dirty="0"/>
          </a:p>
          <a:p>
            <a:r>
              <a:rPr lang="en-US" altLang="zh-TW" dirty="0"/>
              <a:t>2.</a:t>
            </a:r>
            <a:r>
              <a:rPr lang="zh-TW" altLang="en-US" dirty="0"/>
              <a:t>比上一步自己跟上面</a:t>
            </a:r>
          </a:p>
        </p:txBody>
      </p:sp>
      <p:sp>
        <p:nvSpPr>
          <p:cNvPr id="4" name="投影片編號版面配置區 3"/>
          <p:cNvSpPr>
            <a:spLocks noGrp="1"/>
          </p:cNvSpPr>
          <p:nvPr>
            <p:ph type="sldNum" sz="quarter" idx="10"/>
          </p:nvPr>
        </p:nvSpPr>
        <p:spPr/>
        <p:txBody>
          <a:bodyPr/>
          <a:lstStyle/>
          <a:p>
            <a:fld id="{504A6C41-6494-4005-A8E4-CD20897D0D71}" type="slidenum">
              <a:rPr lang="zh-TW" altLang="en-US" smtClean="0"/>
              <a:t>105</a:t>
            </a:fld>
            <a:endParaRPr lang="zh-TW" altLang="en-US"/>
          </a:p>
        </p:txBody>
      </p:sp>
    </p:spTree>
    <p:extLst>
      <p:ext uri="{BB962C8B-B14F-4D97-AF65-F5344CB8AC3E}">
        <p14:creationId xmlns:p14="http://schemas.microsoft.com/office/powerpoint/2010/main" val="354302527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Repeated 3 * 3 box filter</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10</a:t>
            </a:fld>
            <a:endParaRPr lang="zh-TW" altLang="en-US"/>
          </a:p>
        </p:txBody>
      </p:sp>
    </p:spTree>
    <p:extLst>
      <p:ext uri="{BB962C8B-B14F-4D97-AF65-F5344CB8AC3E}">
        <p14:creationId xmlns:p14="http://schemas.microsoft.com/office/powerpoint/2010/main" val="85109933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一直操作直到不再改變</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112</a:t>
            </a:fld>
            <a:endParaRPr lang="zh-TW" altLang="en-US"/>
          </a:p>
        </p:txBody>
      </p:sp>
    </p:spTree>
    <p:extLst>
      <p:ext uri="{BB962C8B-B14F-4D97-AF65-F5344CB8AC3E}">
        <p14:creationId xmlns:p14="http://schemas.microsoft.com/office/powerpoint/2010/main" val="309284108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zh-TW" altLang="en-US" dirty="0"/>
              <a:t>可以清楚看到整張圖相對的</a:t>
            </a:r>
            <a:r>
              <a:rPr lang="en-US" altLang="zh-TW" dirty="0"/>
              <a:t>relative</a:t>
            </a:r>
            <a:r>
              <a:rPr lang="zh-TW" altLang="en-US" dirty="0"/>
              <a:t>大小關係</a:t>
            </a:r>
            <a:endParaRPr lang="en-US" altLang="zh-TW" dirty="0"/>
          </a:p>
          <a:p>
            <a:r>
              <a:rPr lang="zh-TW" altLang="en-US" dirty="0"/>
              <a:t>可達性運算子：用於確定圖像中的圖元點是否可通過一系列鄰域操作到達其他圖元點。</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113</a:t>
            </a:fld>
            <a:endParaRPr lang="zh-TW" altLang="en-US"/>
          </a:p>
        </p:txBody>
      </p:sp>
    </p:spTree>
    <p:extLst>
      <p:ext uri="{BB962C8B-B14F-4D97-AF65-F5344CB8AC3E}">
        <p14:creationId xmlns:p14="http://schemas.microsoft.com/office/powerpoint/2010/main" val="368134912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Slide Image Placeholder 1">
            <a:extLst>
              <a:ext uri="{FF2B5EF4-FFF2-40B4-BE49-F238E27FC236}">
                <a16:creationId xmlns:a16="http://schemas.microsoft.com/office/drawing/2014/main" id="{05B9057B-D5FC-4680-87E7-4A1F563D5F51}"/>
              </a:ext>
            </a:extLst>
          </p:cNvPr>
          <p:cNvSpPr>
            <a:spLocks noGrp="1" noRot="1" noChangeAspect="1" noTextEdit="1"/>
          </p:cNvSpPr>
          <p:nvPr>
            <p:ph type="sldImg"/>
          </p:nvPr>
        </p:nvSpPr>
        <p:spPr>
          <a:ln/>
        </p:spPr>
      </p:sp>
      <p:sp>
        <p:nvSpPr>
          <p:cNvPr id="273411" name="Notes Placeholder 2">
            <a:extLst>
              <a:ext uri="{FF2B5EF4-FFF2-40B4-BE49-F238E27FC236}">
                <a16:creationId xmlns:a16="http://schemas.microsoft.com/office/drawing/2014/main" id="{AC47352D-F9D1-4B03-961E-D1852601335A}"/>
              </a:ext>
            </a:extLst>
          </p:cNvPr>
          <p:cNvSpPr>
            <a:spLocks noGrp="1"/>
          </p:cNvSpPr>
          <p:nvPr>
            <p:ph type="body" idx="1"/>
          </p:nvPr>
        </p:nvSpPr>
        <p:spPr>
          <a:noFill/>
        </p:spPr>
        <p:txBody>
          <a:bodyPr/>
          <a:lstStyle/>
          <a:p>
            <a:r>
              <a:rPr lang="en-US" altLang="zh-TW" dirty="0">
                <a:latin typeface="Arial" panose="020B0604020202020204" pitchFamily="34" charset="0"/>
              </a:rPr>
              <a:t>g:</a:t>
            </a:r>
            <a:r>
              <a:rPr lang="zh-TW" altLang="en-US" dirty="0">
                <a:latin typeface="Arial" panose="020B0604020202020204" pitchFamily="34" charset="0"/>
              </a:rPr>
              <a:t> 非相對極值</a:t>
            </a:r>
            <a:endParaRPr lang="en-US" altLang="zh-TW" dirty="0">
              <a:latin typeface="Arial" panose="020B0604020202020204" pitchFamily="34" charset="0"/>
            </a:endParaRPr>
          </a:p>
          <a:p>
            <a:r>
              <a:rPr lang="en-US" altLang="en-US" dirty="0">
                <a:latin typeface="Arial" panose="020B0604020202020204" pitchFamily="34" charset="0"/>
              </a:rPr>
              <a:t>c: </a:t>
            </a:r>
            <a:r>
              <a:rPr lang="en-US" altLang="zh-TW" dirty="0">
                <a:latin typeface="Arial" panose="020B0604020202020204" pitchFamily="34" charset="0"/>
              </a:rPr>
              <a:t>&gt;=2</a:t>
            </a:r>
            <a:r>
              <a:rPr lang="zh-TW" altLang="en-US" dirty="0">
                <a:latin typeface="Arial" panose="020B0604020202020204" pitchFamily="34" charset="0"/>
              </a:rPr>
              <a:t>個</a:t>
            </a:r>
            <a:r>
              <a:rPr lang="en-US" altLang="zh-TW" dirty="0">
                <a:latin typeface="Arial" panose="020B0604020202020204" pitchFamily="34" charset="0"/>
              </a:rPr>
              <a:t>extremum</a:t>
            </a:r>
            <a:r>
              <a:rPr lang="zh-TW" altLang="en-US" dirty="0">
                <a:latin typeface="Arial" panose="020B0604020202020204" pitchFamily="34" charset="0"/>
              </a:rPr>
              <a:t>可到達的共同區域</a:t>
            </a:r>
            <a:endParaRPr lang="en-US" altLang="en-US" dirty="0">
              <a:latin typeface="Arial" panose="020B0604020202020204" pitchFamily="34" charset="0"/>
            </a:endParaRPr>
          </a:p>
        </p:txBody>
      </p:sp>
      <p:sp>
        <p:nvSpPr>
          <p:cNvPr id="273412" name="Slide Number Placeholder 3">
            <a:extLst>
              <a:ext uri="{FF2B5EF4-FFF2-40B4-BE49-F238E27FC236}">
                <a16:creationId xmlns:a16="http://schemas.microsoft.com/office/drawing/2014/main" id="{1287682B-8ED4-483E-828F-94769766898D}"/>
              </a:ext>
            </a:extLst>
          </p:cNvPr>
          <p:cNvSpPr>
            <a:spLocks noGrp="1"/>
          </p:cNvSpPr>
          <p:nvPr>
            <p:ph type="sldNum" sz="quarter" idx="5"/>
          </p:nvPr>
        </p:nvSpPr>
        <p:spPr>
          <a:noFill/>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fld id="{94BD2D7C-C111-4506-9E79-27C85308F105}" type="slidenum">
              <a:rPr lang="en-US" altLang="zh-TW"/>
              <a:pPr/>
              <a:t>114</a:t>
            </a:fld>
            <a:endParaRPr lang="en-US" altLang="zh-TW"/>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latin typeface="Cambria Math" panose="02040503050406030204" pitchFamily="18" charset="0"/>
                <a:ea typeface="Cambria Math" panose="02040503050406030204" pitchFamily="18" charset="0"/>
              </a:rPr>
              <a:t>Separability</a:t>
            </a:r>
            <a:r>
              <a:rPr lang="zh-TW" altLang="en-US" dirty="0">
                <a:latin typeface="Cambria Math" panose="02040503050406030204" pitchFamily="18" charset="0"/>
                <a:ea typeface="Cambria Math" panose="02040503050406030204" pitchFamily="18" charset="0"/>
              </a:rPr>
              <a:t> 可分離性</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115</a:t>
            </a:fld>
            <a:endParaRPr lang="zh-TW" altLang="en-US"/>
          </a:p>
        </p:txBody>
      </p:sp>
    </p:spTree>
    <p:extLst>
      <p:ext uri="{BB962C8B-B14F-4D97-AF65-F5344CB8AC3E}">
        <p14:creationId xmlns:p14="http://schemas.microsoft.com/office/powerpoint/2010/main" val="12489458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Slide Image Placeholder 1">
            <a:extLst>
              <a:ext uri="{FF2B5EF4-FFF2-40B4-BE49-F238E27FC236}">
                <a16:creationId xmlns:a16="http://schemas.microsoft.com/office/drawing/2014/main" id="{A6A0C4D4-8914-46F2-887A-CCE3B6D34D0F}"/>
              </a:ext>
            </a:extLst>
          </p:cNvPr>
          <p:cNvSpPr>
            <a:spLocks noGrp="1" noRot="1" noChangeAspect="1" noTextEdit="1"/>
          </p:cNvSpPr>
          <p:nvPr>
            <p:ph type="sldImg"/>
          </p:nvPr>
        </p:nvSpPr>
        <p:spPr>
          <a:ln/>
        </p:spPr>
      </p:sp>
      <p:sp>
        <p:nvSpPr>
          <p:cNvPr id="278531" name="Notes Placeholder 2">
            <a:extLst>
              <a:ext uri="{FF2B5EF4-FFF2-40B4-BE49-F238E27FC236}">
                <a16:creationId xmlns:a16="http://schemas.microsoft.com/office/drawing/2014/main" id="{C4F4EAFE-3817-4BE7-93E6-19F3EA98D13B}"/>
              </a:ext>
            </a:extLst>
          </p:cNvPr>
          <p:cNvSpPr>
            <a:spLocks noGrp="1"/>
          </p:cNvSpPr>
          <p:nvPr>
            <p:ph type="body" idx="1"/>
          </p:nvPr>
        </p:nvSpPr>
        <p:spPr>
          <a:noFill/>
        </p:spPr>
        <p:txBody>
          <a:bodyPr/>
          <a:lstStyle/>
          <a:p>
            <a:r>
              <a:rPr lang="zh-TW" altLang="en-US" dirty="0">
                <a:latin typeface="Arial" panose="020B0604020202020204" pitchFamily="34" charset="0"/>
              </a:rPr>
              <a:t>卷積</a:t>
            </a:r>
          </a:p>
          <a:p>
            <a:r>
              <a:rPr lang="zh-TW" altLang="en-US" dirty="0">
                <a:latin typeface="Arial" panose="020B0604020202020204" pitchFamily="34" charset="0"/>
              </a:rPr>
              <a:t>相關</a:t>
            </a:r>
          </a:p>
          <a:p>
            <a:endParaRPr lang="zh-TW" altLang="en-US" dirty="0">
              <a:latin typeface="Arial" panose="020B0604020202020204" pitchFamily="34" charset="0"/>
            </a:endParaRPr>
          </a:p>
          <a:p>
            <a:r>
              <a:rPr lang="zh-TW" altLang="en-US" dirty="0">
                <a:latin typeface="Arial" panose="020B0604020202020204" pitchFamily="34" charset="0"/>
              </a:rPr>
              <a:t>線性意味著我們用其鄰居的線性組合替換每個圖元。</a:t>
            </a:r>
          </a:p>
          <a:p>
            <a:r>
              <a:rPr lang="zh-TW" altLang="en-US" dirty="0">
                <a:latin typeface="Arial" panose="020B0604020202020204" pitchFamily="34" charset="0"/>
              </a:rPr>
              <a:t>平移不變意味著我們在圖像中的每個點執行相同的操作 不受它的位置而改變</a:t>
            </a:r>
          </a:p>
          <a:p>
            <a:endParaRPr lang="en-US" altLang="en-US" dirty="0">
              <a:latin typeface="Arial" panose="020B0604020202020204" pitchFamily="34" charset="0"/>
            </a:endParaRPr>
          </a:p>
        </p:txBody>
      </p:sp>
      <p:sp>
        <p:nvSpPr>
          <p:cNvPr id="278532" name="Slide Number Placeholder 3">
            <a:extLst>
              <a:ext uri="{FF2B5EF4-FFF2-40B4-BE49-F238E27FC236}">
                <a16:creationId xmlns:a16="http://schemas.microsoft.com/office/drawing/2014/main" id="{73052126-A778-4C03-B25D-CFA3986908D7}"/>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682F041C-1CEA-48BF-BDA4-C4E355902E37}" type="slidenum">
              <a:rPr lang="en-US" altLang="zh-TW"/>
              <a:pPr>
                <a:spcBef>
                  <a:spcPct val="0"/>
                </a:spcBef>
              </a:pPr>
              <a:t>116</a:t>
            </a:fld>
            <a:endParaRPr lang="en-US" altLang="zh-TW"/>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en-US" dirty="0"/>
              <a:t>Embossing </a:t>
            </a:r>
            <a:r>
              <a:rPr lang="zh-TW" altLang="en-US" dirty="0"/>
              <a:t>刻痕，壓印</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117</a:t>
            </a:fld>
            <a:endParaRPr lang="zh-TW" altLang="en-US"/>
          </a:p>
        </p:txBody>
      </p:sp>
    </p:spTree>
    <p:extLst>
      <p:ext uri="{BB962C8B-B14F-4D97-AF65-F5344CB8AC3E}">
        <p14:creationId xmlns:p14="http://schemas.microsoft.com/office/powerpoint/2010/main" val="201522485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Slide Image Placeholder 1">
            <a:extLst>
              <a:ext uri="{FF2B5EF4-FFF2-40B4-BE49-F238E27FC236}">
                <a16:creationId xmlns:a16="http://schemas.microsoft.com/office/drawing/2014/main" id="{C4554567-15E9-4A17-B42F-29ACFF417EC3}"/>
              </a:ext>
            </a:extLst>
          </p:cNvPr>
          <p:cNvSpPr>
            <a:spLocks noGrp="1" noRot="1" noChangeAspect="1" noTextEdit="1"/>
          </p:cNvSpPr>
          <p:nvPr>
            <p:ph type="sldImg"/>
          </p:nvPr>
        </p:nvSpPr>
        <p:spPr>
          <a:ln/>
        </p:spPr>
      </p:sp>
      <p:sp>
        <p:nvSpPr>
          <p:cNvPr id="281603" name="Notes Placeholder 2">
            <a:extLst>
              <a:ext uri="{FF2B5EF4-FFF2-40B4-BE49-F238E27FC236}">
                <a16:creationId xmlns:a16="http://schemas.microsoft.com/office/drawing/2014/main" id="{C726421C-3DB8-4AA7-A151-C3C1B5DEE915}"/>
              </a:ext>
            </a:extLst>
          </p:cNvPr>
          <p:cNvSpPr>
            <a:spLocks noGrp="1"/>
          </p:cNvSpPr>
          <p:nvPr>
            <p:ph type="body" idx="1"/>
          </p:nvPr>
        </p:nvSpPr>
        <p:spPr>
          <a:noFill/>
        </p:spPr>
        <p:txBody>
          <a:bodyPr/>
          <a:lstStyle/>
          <a:p>
            <a:r>
              <a:rPr lang="en-US" altLang="en-US" dirty="0">
                <a:latin typeface="Arial" panose="020B0604020202020204" pitchFamily="34" charset="0"/>
              </a:rPr>
              <a:t>Kernel</a:t>
            </a:r>
            <a:r>
              <a:rPr lang="zh-TW" altLang="en-US" dirty="0">
                <a:latin typeface="Arial" panose="020B0604020202020204" pitchFamily="34" charset="0"/>
              </a:rPr>
              <a:t>上的原點是在我們的</a:t>
            </a:r>
            <a:r>
              <a:rPr lang="en-US" altLang="zh-TW" dirty="0">
                <a:latin typeface="Arial" panose="020B0604020202020204" pitchFamily="34" charset="0"/>
              </a:rPr>
              <a:t>output</a:t>
            </a:r>
            <a:r>
              <a:rPr lang="zh-TW" altLang="en-US" dirty="0">
                <a:latin typeface="Arial" panose="020B0604020202020204" pitchFamily="34" charset="0"/>
              </a:rPr>
              <a:t> </a:t>
            </a:r>
            <a:r>
              <a:rPr lang="en-US" altLang="zh-TW" dirty="0">
                <a:latin typeface="Arial" panose="020B0604020202020204" pitchFamily="34" charset="0"/>
              </a:rPr>
              <a:t>pixel</a:t>
            </a:r>
            <a:r>
              <a:rPr lang="zh-TW" altLang="en-US" dirty="0">
                <a:latin typeface="Arial" panose="020B0604020202020204" pitchFamily="34" charset="0"/>
              </a:rPr>
              <a:t>的位置</a:t>
            </a:r>
            <a:endParaRPr lang="en-US" altLang="en-US" dirty="0">
              <a:latin typeface="Arial" panose="020B0604020202020204" pitchFamily="34" charset="0"/>
            </a:endParaRPr>
          </a:p>
        </p:txBody>
      </p:sp>
      <p:sp>
        <p:nvSpPr>
          <p:cNvPr id="281604" name="Slide Number Placeholder 3">
            <a:extLst>
              <a:ext uri="{FF2B5EF4-FFF2-40B4-BE49-F238E27FC236}">
                <a16:creationId xmlns:a16="http://schemas.microsoft.com/office/drawing/2014/main" id="{46239E33-346B-46BE-81AB-A1C92194AB09}"/>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AFC2FD30-093E-4F5E-BCCA-BD8091D2A297}" type="slidenum">
              <a:rPr lang="en-US" altLang="zh-TW"/>
              <a:pPr>
                <a:spcBef>
                  <a:spcPct val="0"/>
                </a:spcBef>
              </a:pPr>
              <a:t>118</a:t>
            </a:fld>
            <a:endParaRPr lang="en-US" altLang="zh-TW"/>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Slide Image Placeholder 1">
            <a:extLst>
              <a:ext uri="{FF2B5EF4-FFF2-40B4-BE49-F238E27FC236}">
                <a16:creationId xmlns:a16="http://schemas.microsoft.com/office/drawing/2014/main" id="{05587DA2-C5E8-4F81-83B0-B12529EB4D67}"/>
              </a:ext>
            </a:extLst>
          </p:cNvPr>
          <p:cNvSpPr>
            <a:spLocks noGrp="1" noRot="1" noChangeAspect="1" noTextEdit="1"/>
          </p:cNvSpPr>
          <p:nvPr>
            <p:ph type="sldImg"/>
          </p:nvPr>
        </p:nvSpPr>
        <p:spPr>
          <a:ln/>
        </p:spPr>
      </p:sp>
      <p:sp>
        <p:nvSpPr>
          <p:cNvPr id="283651" name="Notes Placeholder 2">
            <a:extLst>
              <a:ext uri="{FF2B5EF4-FFF2-40B4-BE49-F238E27FC236}">
                <a16:creationId xmlns:a16="http://schemas.microsoft.com/office/drawing/2014/main" id="{1D9BD441-DAD9-4604-BBBD-510948D63FCB}"/>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283652" name="Slide Number Placeholder 3">
            <a:extLst>
              <a:ext uri="{FF2B5EF4-FFF2-40B4-BE49-F238E27FC236}">
                <a16:creationId xmlns:a16="http://schemas.microsoft.com/office/drawing/2014/main" id="{BE924C0A-09C9-49C7-BBA7-8494712F0601}"/>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EF8AACC2-1A9F-420A-98F7-6910FEB50581}" type="slidenum">
              <a:rPr lang="en-US" altLang="zh-TW"/>
              <a:pPr>
                <a:spcBef>
                  <a:spcPct val="0"/>
                </a:spcBef>
              </a:pPr>
              <a:t>119</a:t>
            </a:fld>
            <a:endParaRPr lang="en-US" altLang="zh-TW"/>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Slide Image Placeholder 1">
            <a:extLst>
              <a:ext uri="{FF2B5EF4-FFF2-40B4-BE49-F238E27FC236}">
                <a16:creationId xmlns:a16="http://schemas.microsoft.com/office/drawing/2014/main" id="{5F4F660A-C6D8-476D-A24C-711A61E3099C}"/>
              </a:ext>
            </a:extLst>
          </p:cNvPr>
          <p:cNvSpPr>
            <a:spLocks noGrp="1" noRot="1" noChangeAspect="1" noTextEdit="1"/>
          </p:cNvSpPr>
          <p:nvPr>
            <p:ph type="sldImg"/>
          </p:nvPr>
        </p:nvSpPr>
        <p:spPr>
          <a:ln/>
        </p:spPr>
      </p:sp>
      <p:sp>
        <p:nvSpPr>
          <p:cNvPr id="285699" name="Notes Placeholder 2">
            <a:extLst>
              <a:ext uri="{FF2B5EF4-FFF2-40B4-BE49-F238E27FC236}">
                <a16:creationId xmlns:a16="http://schemas.microsoft.com/office/drawing/2014/main" id="{A6EA052B-7302-4CBC-BEB2-76E51FB07CA5}"/>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285700" name="Slide Number Placeholder 3">
            <a:extLst>
              <a:ext uri="{FF2B5EF4-FFF2-40B4-BE49-F238E27FC236}">
                <a16:creationId xmlns:a16="http://schemas.microsoft.com/office/drawing/2014/main" id="{09174AC1-A0A2-47B1-8BD4-154995A342D1}"/>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1A6555DC-609E-45B2-8E1C-94115C5B67A8}" type="slidenum">
              <a:rPr lang="en-US" altLang="zh-TW"/>
              <a:pPr>
                <a:spcBef>
                  <a:spcPct val="0"/>
                </a:spcBef>
              </a:pPr>
              <a:t>120</a:t>
            </a:fld>
            <a:endParaRPr lang="en-US" altLang="zh-TW"/>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Slide Image Placeholder 1">
            <a:extLst>
              <a:ext uri="{FF2B5EF4-FFF2-40B4-BE49-F238E27FC236}">
                <a16:creationId xmlns:a16="http://schemas.microsoft.com/office/drawing/2014/main" id="{7D1307F4-BF60-4CAB-9345-AFBE64500399}"/>
              </a:ext>
            </a:extLst>
          </p:cNvPr>
          <p:cNvSpPr>
            <a:spLocks noGrp="1" noRot="1" noChangeAspect="1" noTextEdit="1"/>
          </p:cNvSpPr>
          <p:nvPr>
            <p:ph type="sldImg"/>
          </p:nvPr>
        </p:nvSpPr>
        <p:spPr>
          <a:ln/>
        </p:spPr>
      </p:sp>
      <p:sp>
        <p:nvSpPr>
          <p:cNvPr id="287747" name="Notes Placeholder 2">
            <a:extLst>
              <a:ext uri="{FF2B5EF4-FFF2-40B4-BE49-F238E27FC236}">
                <a16:creationId xmlns:a16="http://schemas.microsoft.com/office/drawing/2014/main" id="{304943AA-BF48-4DB5-B063-1E649B469E0C}"/>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287748" name="Slide Number Placeholder 3">
            <a:extLst>
              <a:ext uri="{FF2B5EF4-FFF2-40B4-BE49-F238E27FC236}">
                <a16:creationId xmlns:a16="http://schemas.microsoft.com/office/drawing/2014/main" id="{67F136C5-AEC0-497B-A4DB-287CF346459B}"/>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F15ABF88-C7ED-40E1-B0E0-4EB987A41097}" type="slidenum">
              <a:rPr lang="en-US" altLang="zh-TW"/>
              <a:pPr>
                <a:spcBef>
                  <a:spcPct val="0"/>
                </a:spcBef>
              </a:pPr>
              <a:t>121</a:t>
            </a:fld>
            <a:endParaRPr lang="en-US" altLang="zh-TW"/>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228600" indent="-228600">
              <a:buAutoNum type="arabicPeriod"/>
            </a:pPr>
            <a:r>
              <a:rPr lang="en-US" altLang="zh-TW" dirty="0"/>
              <a:t>Repeated 3 * 3 box filter</a:t>
            </a:r>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11</a:t>
            </a:fld>
            <a:endParaRPr lang="zh-TW" altLang="en-US"/>
          </a:p>
        </p:txBody>
      </p:sp>
    </p:spTree>
    <p:extLst>
      <p:ext uri="{BB962C8B-B14F-4D97-AF65-F5344CB8AC3E}">
        <p14:creationId xmlns:p14="http://schemas.microsoft.com/office/powerpoint/2010/main" val="49803166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Slide Image Placeholder 1">
            <a:extLst>
              <a:ext uri="{FF2B5EF4-FFF2-40B4-BE49-F238E27FC236}">
                <a16:creationId xmlns:a16="http://schemas.microsoft.com/office/drawing/2014/main" id="{2A8903FB-0C01-468A-87EA-B760A0E99C90}"/>
              </a:ext>
            </a:extLst>
          </p:cNvPr>
          <p:cNvSpPr>
            <a:spLocks noGrp="1" noRot="1" noChangeAspect="1" noTextEdit="1"/>
          </p:cNvSpPr>
          <p:nvPr>
            <p:ph type="sldImg"/>
          </p:nvPr>
        </p:nvSpPr>
        <p:spPr>
          <a:ln/>
        </p:spPr>
      </p:sp>
      <p:sp>
        <p:nvSpPr>
          <p:cNvPr id="289795" name="Notes Placeholder 2">
            <a:extLst>
              <a:ext uri="{FF2B5EF4-FFF2-40B4-BE49-F238E27FC236}">
                <a16:creationId xmlns:a16="http://schemas.microsoft.com/office/drawing/2014/main" id="{1B56F002-AE1E-4055-9DBA-E780268723B3}"/>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289796" name="Slide Number Placeholder 3">
            <a:extLst>
              <a:ext uri="{FF2B5EF4-FFF2-40B4-BE49-F238E27FC236}">
                <a16:creationId xmlns:a16="http://schemas.microsoft.com/office/drawing/2014/main" id="{9818CFE9-CA7E-4CE3-AECE-57F969F6A40A}"/>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8129DC39-E7ED-4D70-94A9-A10C66D2B83C}" type="slidenum">
              <a:rPr lang="en-US" altLang="zh-TW"/>
              <a:pPr>
                <a:spcBef>
                  <a:spcPct val="0"/>
                </a:spcBef>
              </a:pPr>
              <a:t>122</a:t>
            </a:fld>
            <a:endParaRPr lang="en-US" altLang="zh-TW"/>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Slide Image Placeholder 1">
            <a:extLst>
              <a:ext uri="{FF2B5EF4-FFF2-40B4-BE49-F238E27FC236}">
                <a16:creationId xmlns:a16="http://schemas.microsoft.com/office/drawing/2014/main" id="{6ABD18BB-D35F-4C43-A20B-1BC5E56A1A88}"/>
              </a:ext>
            </a:extLst>
          </p:cNvPr>
          <p:cNvSpPr>
            <a:spLocks noGrp="1" noRot="1" noChangeAspect="1" noTextEdit="1"/>
          </p:cNvSpPr>
          <p:nvPr>
            <p:ph type="sldImg"/>
          </p:nvPr>
        </p:nvSpPr>
        <p:spPr>
          <a:ln/>
        </p:spPr>
      </p:sp>
      <p:sp>
        <p:nvSpPr>
          <p:cNvPr id="291843" name="Notes Placeholder 2">
            <a:extLst>
              <a:ext uri="{FF2B5EF4-FFF2-40B4-BE49-F238E27FC236}">
                <a16:creationId xmlns:a16="http://schemas.microsoft.com/office/drawing/2014/main" id="{00D6E97C-E20F-4F0B-8BA3-D293A60DE132}"/>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291844" name="Slide Number Placeholder 3">
            <a:extLst>
              <a:ext uri="{FF2B5EF4-FFF2-40B4-BE49-F238E27FC236}">
                <a16:creationId xmlns:a16="http://schemas.microsoft.com/office/drawing/2014/main" id="{24FFF7A9-EEA5-4FF1-BA8E-94382D4D3B09}"/>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8604E5F3-32ED-478B-BA5F-D8246D6814D0}" type="slidenum">
              <a:rPr lang="en-US" altLang="zh-TW"/>
              <a:pPr>
                <a:spcBef>
                  <a:spcPct val="0"/>
                </a:spcBef>
              </a:pPr>
              <a:t>123</a:t>
            </a:fld>
            <a:endParaRPr lang="en-US" altLang="zh-TW"/>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Slide Image Placeholder 1">
            <a:extLst>
              <a:ext uri="{FF2B5EF4-FFF2-40B4-BE49-F238E27FC236}">
                <a16:creationId xmlns:a16="http://schemas.microsoft.com/office/drawing/2014/main" id="{DB8791DE-8A4F-4807-8D22-304742818BC7}"/>
              </a:ext>
            </a:extLst>
          </p:cNvPr>
          <p:cNvSpPr>
            <a:spLocks noGrp="1" noRot="1" noChangeAspect="1" noTextEdit="1"/>
          </p:cNvSpPr>
          <p:nvPr>
            <p:ph type="sldImg"/>
          </p:nvPr>
        </p:nvSpPr>
        <p:spPr>
          <a:ln/>
        </p:spPr>
      </p:sp>
      <p:sp>
        <p:nvSpPr>
          <p:cNvPr id="293891" name="Notes Placeholder 2">
            <a:extLst>
              <a:ext uri="{FF2B5EF4-FFF2-40B4-BE49-F238E27FC236}">
                <a16:creationId xmlns:a16="http://schemas.microsoft.com/office/drawing/2014/main" id="{16707284-865E-4BCB-A21D-4AB1DE5EEA08}"/>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293892" name="Slide Number Placeholder 3">
            <a:extLst>
              <a:ext uri="{FF2B5EF4-FFF2-40B4-BE49-F238E27FC236}">
                <a16:creationId xmlns:a16="http://schemas.microsoft.com/office/drawing/2014/main" id="{8496E401-5FD5-4E3E-8345-2E2DD71C9347}"/>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06914ED5-75F8-46B1-A01B-C1C0F938D67E}" type="slidenum">
              <a:rPr lang="en-US" altLang="zh-TW"/>
              <a:pPr>
                <a:spcBef>
                  <a:spcPct val="0"/>
                </a:spcBef>
              </a:pPr>
              <a:t>126</a:t>
            </a:fld>
            <a:endParaRPr lang="en-US" altLang="zh-TW"/>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Slide Image Placeholder 1">
            <a:extLst>
              <a:ext uri="{FF2B5EF4-FFF2-40B4-BE49-F238E27FC236}">
                <a16:creationId xmlns:a16="http://schemas.microsoft.com/office/drawing/2014/main" id="{9C6883F1-0247-405B-98FF-E23E1AD04B6E}"/>
              </a:ext>
            </a:extLst>
          </p:cNvPr>
          <p:cNvSpPr>
            <a:spLocks noGrp="1" noRot="1" noChangeAspect="1" noTextEdit="1"/>
          </p:cNvSpPr>
          <p:nvPr>
            <p:ph type="sldImg"/>
          </p:nvPr>
        </p:nvSpPr>
        <p:spPr>
          <a:ln/>
        </p:spPr>
      </p:sp>
      <p:sp>
        <p:nvSpPr>
          <p:cNvPr id="295939" name="Notes Placeholder 2">
            <a:extLst>
              <a:ext uri="{FF2B5EF4-FFF2-40B4-BE49-F238E27FC236}">
                <a16:creationId xmlns:a16="http://schemas.microsoft.com/office/drawing/2014/main" id="{58E676F4-3916-4A15-8F65-BB4EBDF196F0}"/>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295940" name="Slide Number Placeholder 3">
            <a:extLst>
              <a:ext uri="{FF2B5EF4-FFF2-40B4-BE49-F238E27FC236}">
                <a16:creationId xmlns:a16="http://schemas.microsoft.com/office/drawing/2014/main" id="{AFEC34E1-2A52-43E5-BB75-2D361ED77E42}"/>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E9BA2754-7A38-4352-9264-24F49449F735}" type="slidenum">
              <a:rPr lang="en-US" altLang="zh-TW"/>
              <a:pPr>
                <a:spcBef>
                  <a:spcPct val="0"/>
                </a:spcBef>
              </a:pPr>
              <a:t>127</a:t>
            </a:fld>
            <a:endParaRPr lang="en-US" altLang="zh-TW"/>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Slide Image Placeholder 1">
            <a:extLst>
              <a:ext uri="{FF2B5EF4-FFF2-40B4-BE49-F238E27FC236}">
                <a16:creationId xmlns:a16="http://schemas.microsoft.com/office/drawing/2014/main" id="{65718A98-6DE5-4578-A2AB-0F37C0B998C5}"/>
              </a:ext>
            </a:extLst>
          </p:cNvPr>
          <p:cNvSpPr>
            <a:spLocks noGrp="1" noRot="1" noChangeAspect="1" noTextEdit="1"/>
          </p:cNvSpPr>
          <p:nvPr>
            <p:ph type="sldImg"/>
          </p:nvPr>
        </p:nvSpPr>
        <p:spPr>
          <a:ln/>
        </p:spPr>
      </p:sp>
      <p:sp>
        <p:nvSpPr>
          <p:cNvPr id="297987" name="Notes Placeholder 2">
            <a:extLst>
              <a:ext uri="{FF2B5EF4-FFF2-40B4-BE49-F238E27FC236}">
                <a16:creationId xmlns:a16="http://schemas.microsoft.com/office/drawing/2014/main" id="{B83193B6-72AF-4967-8F5C-8ADFDFFDECA7}"/>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297988" name="Slide Number Placeholder 3">
            <a:extLst>
              <a:ext uri="{FF2B5EF4-FFF2-40B4-BE49-F238E27FC236}">
                <a16:creationId xmlns:a16="http://schemas.microsoft.com/office/drawing/2014/main" id="{4E3A6BAA-BBAD-4C2F-B7EE-D76C85CCB336}"/>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CEA6C544-5DA6-47EF-BB87-28809F3D5AF3}" type="slidenum">
              <a:rPr lang="en-US" altLang="zh-TW"/>
              <a:pPr>
                <a:spcBef>
                  <a:spcPct val="0"/>
                </a:spcBef>
              </a:pPr>
              <a:t>128</a:t>
            </a:fld>
            <a:endParaRPr lang="en-US" altLang="zh-TW"/>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Slide Image Placeholder 1">
            <a:extLst>
              <a:ext uri="{FF2B5EF4-FFF2-40B4-BE49-F238E27FC236}">
                <a16:creationId xmlns:a16="http://schemas.microsoft.com/office/drawing/2014/main" id="{A4393A8D-4FED-4975-A1CD-BBFB579F3D55}"/>
              </a:ext>
            </a:extLst>
          </p:cNvPr>
          <p:cNvSpPr>
            <a:spLocks noGrp="1" noRot="1" noChangeAspect="1" noTextEdit="1"/>
          </p:cNvSpPr>
          <p:nvPr>
            <p:ph type="sldImg"/>
          </p:nvPr>
        </p:nvSpPr>
        <p:spPr>
          <a:ln/>
        </p:spPr>
      </p:sp>
      <p:sp>
        <p:nvSpPr>
          <p:cNvPr id="300035" name="Notes Placeholder 2">
            <a:extLst>
              <a:ext uri="{FF2B5EF4-FFF2-40B4-BE49-F238E27FC236}">
                <a16:creationId xmlns:a16="http://schemas.microsoft.com/office/drawing/2014/main" id="{4737FF7F-C633-484C-B80D-77174CB1D028}"/>
              </a:ext>
            </a:extLst>
          </p:cNvPr>
          <p:cNvSpPr>
            <a:spLocks noGrp="1"/>
          </p:cNvSpPr>
          <p:nvPr>
            <p:ph type="body" idx="1"/>
          </p:nvPr>
        </p:nvSpPr>
        <p:spPr>
          <a:noFill/>
        </p:spPr>
        <p:txBody>
          <a:bodyPr/>
          <a:lstStyle/>
          <a:p>
            <a:endParaRPr lang="en-US" altLang="zh-TW">
              <a:latin typeface="Arial" panose="020B0604020202020204" pitchFamily="34" charset="0"/>
            </a:endParaRPr>
          </a:p>
        </p:txBody>
      </p:sp>
      <p:sp>
        <p:nvSpPr>
          <p:cNvPr id="300036" name="Slide Number Placeholder 3">
            <a:extLst>
              <a:ext uri="{FF2B5EF4-FFF2-40B4-BE49-F238E27FC236}">
                <a16:creationId xmlns:a16="http://schemas.microsoft.com/office/drawing/2014/main" id="{01B35E84-F699-4FB4-8A3B-9930A52CBC59}"/>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A0FAE9A2-CCED-4871-974B-5003EAC897E5}" type="slidenum">
              <a:rPr lang="en-US" altLang="zh-TW"/>
              <a:pPr>
                <a:spcBef>
                  <a:spcPct val="0"/>
                </a:spcBef>
              </a:pPr>
              <a:t>129</a:t>
            </a:fld>
            <a:endParaRPr lang="en-US" altLang="zh-TW"/>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Slide Image Placeholder 1">
            <a:extLst>
              <a:ext uri="{FF2B5EF4-FFF2-40B4-BE49-F238E27FC236}">
                <a16:creationId xmlns:a16="http://schemas.microsoft.com/office/drawing/2014/main" id="{CBF2C9C3-762C-49A5-BD7A-A8B4C55D3E03}"/>
              </a:ext>
            </a:extLst>
          </p:cNvPr>
          <p:cNvSpPr>
            <a:spLocks noGrp="1" noRot="1" noChangeAspect="1" noTextEdit="1"/>
          </p:cNvSpPr>
          <p:nvPr>
            <p:ph type="sldImg"/>
          </p:nvPr>
        </p:nvSpPr>
        <p:spPr>
          <a:ln/>
        </p:spPr>
      </p:sp>
      <p:sp>
        <p:nvSpPr>
          <p:cNvPr id="302083" name="Notes Placeholder 2">
            <a:extLst>
              <a:ext uri="{FF2B5EF4-FFF2-40B4-BE49-F238E27FC236}">
                <a16:creationId xmlns:a16="http://schemas.microsoft.com/office/drawing/2014/main" id="{470FD1FE-FE80-46DF-AB6E-BD6EA2C60149}"/>
              </a:ext>
            </a:extLst>
          </p:cNvPr>
          <p:cNvSpPr>
            <a:spLocks noGrp="1"/>
          </p:cNvSpPr>
          <p:nvPr>
            <p:ph type="body" idx="1"/>
          </p:nvPr>
        </p:nvSpPr>
        <p:spPr>
          <a:noFill/>
        </p:spPr>
        <p:txBody>
          <a:bodyPr/>
          <a:lstStyle/>
          <a:p>
            <a:endParaRPr lang="en-US" altLang="en-US">
              <a:latin typeface="Arial" panose="020B0604020202020204" pitchFamily="34" charset="0"/>
            </a:endParaRPr>
          </a:p>
        </p:txBody>
      </p:sp>
      <p:sp>
        <p:nvSpPr>
          <p:cNvPr id="302084" name="Slide Number Placeholder 3">
            <a:extLst>
              <a:ext uri="{FF2B5EF4-FFF2-40B4-BE49-F238E27FC236}">
                <a16:creationId xmlns:a16="http://schemas.microsoft.com/office/drawing/2014/main" id="{FC898F21-26B5-446F-871D-0B3131A89151}"/>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E9AAB1E4-ADEA-41BF-9791-E1F6ADC59244}" type="slidenum">
              <a:rPr lang="en-US" altLang="zh-TW"/>
              <a:pPr>
                <a:spcBef>
                  <a:spcPct val="0"/>
                </a:spcBef>
              </a:pPr>
              <a:t>130</a:t>
            </a:fld>
            <a:endParaRPr lang="en-US" altLang="zh-TW"/>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Slide Image Placeholder 1">
            <a:extLst>
              <a:ext uri="{FF2B5EF4-FFF2-40B4-BE49-F238E27FC236}">
                <a16:creationId xmlns:a16="http://schemas.microsoft.com/office/drawing/2014/main" id="{72F0675D-35D9-481B-BC3E-5E3B26BBD3ED}"/>
              </a:ext>
            </a:extLst>
          </p:cNvPr>
          <p:cNvSpPr>
            <a:spLocks noGrp="1" noRot="1" noChangeAspect="1" noTextEdit="1"/>
          </p:cNvSpPr>
          <p:nvPr>
            <p:ph type="sldImg"/>
          </p:nvPr>
        </p:nvSpPr>
        <p:spPr>
          <a:ln/>
        </p:spPr>
      </p:sp>
      <p:sp>
        <p:nvSpPr>
          <p:cNvPr id="308227" name="Notes Placeholder 2">
            <a:extLst>
              <a:ext uri="{FF2B5EF4-FFF2-40B4-BE49-F238E27FC236}">
                <a16:creationId xmlns:a16="http://schemas.microsoft.com/office/drawing/2014/main" id="{2E0DDDD0-BBEA-4D91-81FC-73D86E711D33}"/>
              </a:ext>
            </a:extLst>
          </p:cNvPr>
          <p:cNvSpPr>
            <a:spLocks noGrp="1"/>
          </p:cNvSpPr>
          <p:nvPr>
            <p:ph type="body" idx="1"/>
          </p:nvPr>
        </p:nvSpPr>
        <p:spPr>
          <a:noFill/>
        </p:spPr>
        <p:txBody>
          <a:bodyPr/>
          <a:lstStyle/>
          <a:p>
            <a:r>
              <a:rPr lang="en-US" altLang="en-US" sz="1200" dirty="0">
                <a:latin typeface="Cambria Math" panose="02040503050406030204" pitchFamily="18" charset="0"/>
                <a:ea typeface="Cambria Math" panose="02040503050406030204" pitchFamily="18" charset="0"/>
              </a:rPr>
              <a:t>Associative</a:t>
            </a:r>
            <a:r>
              <a:rPr lang="zh-TW" altLang="en-US" sz="1200" dirty="0">
                <a:latin typeface="Cambria Math" panose="02040503050406030204" pitchFamily="18" charset="0"/>
                <a:ea typeface="Cambria Math" panose="02040503050406030204" pitchFamily="18" charset="0"/>
              </a:rPr>
              <a:t> 結合律</a:t>
            </a:r>
            <a:endParaRPr lang="en-US" altLang="en-US" dirty="0">
              <a:latin typeface="Arial" panose="020B0604020202020204" pitchFamily="34" charset="0"/>
            </a:endParaRPr>
          </a:p>
        </p:txBody>
      </p:sp>
      <p:sp>
        <p:nvSpPr>
          <p:cNvPr id="308228" name="Slide Number Placeholder 3">
            <a:extLst>
              <a:ext uri="{FF2B5EF4-FFF2-40B4-BE49-F238E27FC236}">
                <a16:creationId xmlns:a16="http://schemas.microsoft.com/office/drawing/2014/main" id="{9CA8FEE3-6F66-4BD0-88CE-122129A3DE54}"/>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E4FE14BF-3B58-4095-9FF6-080F10AF9967}" type="slidenum">
              <a:rPr lang="en-US" altLang="zh-TW"/>
              <a:pPr>
                <a:spcBef>
                  <a:spcPct val="0"/>
                </a:spcBef>
              </a:pPr>
              <a:t>131</a:t>
            </a:fld>
            <a:endParaRPr lang="en-US" altLang="zh-TW"/>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r>
              <a:rPr lang="en-US" altLang="zh-TW" dirty="0"/>
              <a:t>correlation</a:t>
            </a:r>
            <a:endParaRPr lang="zh-TW" altLang="en-US" dirty="0"/>
          </a:p>
        </p:txBody>
      </p:sp>
      <p:sp>
        <p:nvSpPr>
          <p:cNvPr id="4" name="投影片編號版面配置區 3"/>
          <p:cNvSpPr>
            <a:spLocks noGrp="1"/>
          </p:cNvSpPr>
          <p:nvPr>
            <p:ph type="sldNum" sz="quarter" idx="5"/>
          </p:nvPr>
        </p:nvSpPr>
        <p:spPr/>
        <p:txBody>
          <a:bodyPr/>
          <a:lstStyle/>
          <a:p>
            <a:fld id="{504A6C41-6494-4005-A8E4-CD20897D0D71}" type="slidenum">
              <a:rPr lang="zh-TW" altLang="en-US" smtClean="0"/>
              <a:t>132</a:t>
            </a:fld>
            <a:endParaRPr lang="zh-TW" altLang="en-US"/>
          </a:p>
        </p:txBody>
      </p:sp>
    </p:spTree>
    <p:extLst>
      <p:ext uri="{BB962C8B-B14F-4D97-AF65-F5344CB8AC3E}">
        <p14:creationId xmlns:p14="http://schemas.microsoft.com/office/powerpoint/2010/main" val="318932386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Slide Image Placeholder 1">
            <a:extLst>
              <a:ext uri="{FF2B5EF4-FFF2-40B4-BE49-F238E27FC236}">
                <a16:creationId xmlns:a16="http://schemas.microsoft.com/office/drawing/2014/main" id="{5F9BEB48-7694-4870-A980-C101CBC5A119}"/>
              </a:ext>
            </a:extLst>
          </p:cNvPr>
          <p:cNvSpPr>
            <a:spLocks noGrp="1" noRot="1" noChangeAspect="1" noTextEdit="1"/>
          </p:cNvSpPr>
          <p:nvPr>
            <p:ph type="sldImg"/>
          </p:nvPr>
        </p:nvSpPr>
        <p:spPr>
          <a:ln/>
        </p:spPr>
      </p:sp>
      <p:sp>
        <p:nvSpPr>
          <p:cNvPr id="306179" name="Notes Placeholder 2">
            <a:extLst>
              <a:ext uri="{FF2B5EF4-FFF2-40B4-BE49-F238E27FC236}">
                <a16:creationId xmlns:a16="http://schemas.microsoft.com/office/drawing/2014/main" id="{EF275A53-6AF6-4D30-9D76-6E41FE57C3A7}"/>
              </a:ext>
            </a:extLst>
          </p:cNvPr>
          <p:cNvSpPr>
            <a:spLocks noGrp="1"/>
          </p:cNvSpPr>
          <p:nvPr>
            <p:ph type="body" idx="1"/>
          </p:nvPr>
        </p:nvSpPr>
        <p:spPr>
          <a:noFill/>
        </p:spPr>
        <p:txBody>
          <a:bodyPr/>
          <a:lstStyle/>
          <a:p>
            <a:r>
              <a:rPr lang="zh-TW" altLang="en-US" dirty="0">
                <a:latin typeface="Arial" panose="020B0604020202020204" pitchFamily="34" charset="0"/>
              </a:rPr>
              <a:t>當</a:t>
            </a:r>
            <a:r>
              <a:rPr lang="en-US" altLang="zh-TW" dirty="0">
                <a:latin typeface="Arial" panose="020B0604020202020204" pitchFamily="34" charset="0"/>
              </a:rPr>
              <a:t>kernel</a:t>
            </a:r>
            <a:r>
              <a:rPr lang="zh-TW" altLang="en-US" dirty="0">
                <a:latin typeface="Arial" panose="020B0604020202020204" pitchFamily="34" charset="0"/>
              </a:rPr>
              <a:t>點對稱時</a:t>
            </a:r>
            <a:endParaRPr lang="en-US" altLang="en-US" dirty="0">
              <a:latin typeface="Arial" panose="020B0604020202020204" pitchFamily="34" charset="0"/>
            </a:endParaRPr>
          </a:p>
        </p:txBody>
      </p:sp>
      <p:sp>
        <p:nvSpPr>
          <p:cNvPr id="306180" name="Slide Number Placeholder 3">
            <a:extLst>
              <a:ext uri="{FF2B5EF4-FFF2-40B4-BE49-F238E27FC236}">
                <a16:creationId xmlns:a16="http://schemas.microsoft.com/office/drawing/2014/main" id="{C69FC4E6-B383-4189-8068-1994343F16CD}"/>
              </a:ext>
            </a:extLst>
          </p:cNvPr>
          <p:cNvSpPr>
            <a:spLocks noGrp="1"/>
          </p:cNvSpPr>
          <p:nvPr>
            <p:ph type="sldNum" sz="quarter" idx="5"/>
          </p:nvPr>
        </p:nvSpPr>
        <p:spPr>
          <a:noFill/>
        </p:spPr>
        <p:txBody>
          <a:bodyPr/>
          <a:lstStyle>
            <a:lvl1pPr>
              <a:spcBef>
                <a:spcPct val="30000"/>
              </a:spcBef>
              <a:defRPr kumimoji="1" sz="1200">
                <a:solidFill>
                  <a:schemeClr val="tx1"/>
                </a:solidFill>
                <a:latin typeface="Arial" panose="020B0604020202020204" pitchFamily="34" charset="0"/>
                <a:ea typeface="新細明體" panose="02020500000000000000" pitchFamily="18" charset="-120"/>
              </a:defRPr>
            </a:lvl1pPr>
            <a:lvl2pPr marL="742950" indent="-285750">
              <a:spcBef>
                <a:spcPct val="30000"/>
              </a:spcBef>
              <a:defRPr kumimoji="1" sz="1200">
                <a:solidFill>
                  <a:schemeClr val="tx1"/>
                </a:solidFill>
                <a:latin typeface="Arial" panose="020B0604020202020204" pitchFamily="34" charset="0"/>
                <a:ea typeface="新細明體" panose="02020500000000000000" pitchFamily="18" charset="-120"/>
              </a:defRPr>
            </a:lvl2pPr>
            <a:lvl3pPr marL="1143000" indent="-228600">
              <a:spcBef>
                <a:spcPct val="30000"/>
              </a:spcBef>
              <a:defRPr kumimoji="1" sz="1200">
                <a:solidFill>
                  <a:schemeClr val="tx1"/>
                </a:solidFill>
                <a:latin typeface="Arial" panose="020B0604020202020204" pitchFamily="34" charset="0"/>
                <a:ea typeface="新細明體" panose="02020500000000000000" pitchFamily="18" charset="-120"/>
              </a:defRPr>
            </a:lvl3pPr>
            <a:lvl4pPr marL="1600200" indent="-228600">
              <a:spcBef>
                <a:spcPct val="30000"/>
              </a:spcBef>
              <a:defRPr kumimoji="1" sz="1200">
                <a:solidFill>
                  <a:schemeClr val="tx1"/>
                </a:solidFill>
                <a:latin typeface="Arial" panose="020B0604020202020204" pitchFamily="34" charset="0"/>
                <a:ea typeface="新細明體" panose="02020500000000000000" pitchFamily="18" charset="-120"/>
              </a:defRPr>
            </a:lvl4pPr>
            <a:lvl5pPr marL="2057400" indent="-228600">
              <a:spcBef>
                <a:spcPct val="30000"/>
              </a:spcBef>
              <a:defRPr kumimoji="1" sz="12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30000"/>
              </a:spcBef>
              <a:spcAft>
                <a:spcPct val="0"/>
              </a:spcAft>
              <a:defRPr kumimoji="1" sz="1200">
                <a:solidFill>
                  <a:schemeClr val="tx1"/>
                </a:solidFill>
                <a:latin typeface="Arial" panose="020B0604020202020204" pitchFamily="34" charset="0"/>
                <a:ea typeface="新細明體" panose="02020500000000000000" pitchFamily="18" charset="-120"/>
              </a:defRPr>
            </a:lvl9pPr>
          </a:lstStyle>
          <a:p>
            <a:pPr>
              <a:spcBef>
                <a:spcPct val="0"/>
              </a:spcBef>
            </a:pPr>
            <a:fld id="{91CC20A8-58D5-4515-B444-F4FD519E4AC6}" type="slidenum">
              <a:rPr lang="en-US" altLang="zh-TW"/>
              <a:pPr>
                <a:spcBef>
                  <a:spcPct val="0"/>
                </a:spcBef>
              </a:pPr>
              <a:t>134</a:t>
            </a:fld>
            <a:endParaRPr lang="en-US" altLang="zh-TW"/>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1524000" y="1122363"/>
            <a:ext cx="9144000" cy="2387600"/>
          </a:xfrm>
        </p:spPr>
        <p:txBody>
          <a:bodyPr anchor="b"/>
          <a:lstStyle>
            <a:lvl1pPr algn="ctr">
              <a:defRPr sz="6000"/>
            </a:lvl1pPr>
          </a:lstStyle>
          <a:p>
            <a:r>
              <a:rPr lang="zh-TW" altLang="en-US"/>
              <a:t>按一下以編輯母片標題樣式</a:t>
            </a:r>
          </a:p>
        </p:txBody>
      </p:sp>
      <p:sp>
        <p:nvSpPr>
          <p:cNvPr id="3" name="副標題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a:t>按一下以編輯母片副標題樣式</a:t>
            </a:r>
          </a:p>
        </p:txBody>
      </p:sp>
      <p:sp>
        <p:nvSpPr>
          <p:cNvPr id="4" name="日期版面配置區 3"/>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42693023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直排文字版面配置區 2"/>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372256577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8724900" y="365125"/>
            <a:ext cx="2628900" cy="5811838"/>
          </a:xfrm>
        </p:spPr>
        <p:txBody>
          <a:bodyPr vert="eaVert"/>
          <a:lstStyle/>
          <a:p>
            <a:r>
              <a:rPr lang="zh-TW" altLang="en-US"/>
              <a:t>按一下以編輯母片標題樣式</a:t>
            </a:r>
          </a:p>
        </p:txBody>
      </p:sp>
      <p:sp>
        <p:nvSpPr>
          <p:cNvPr id="3" name="直排文字版面配置區 2"/>
          <p:cNvSpPr>
            <a:spLocks noGrp="1"/>
          </p:cNvSpPr>
          <p:nvPr>
            <p:ph type="body" orient="vert" idx="1"/>
          </p:nvPr>
        </p:nvSpPr>
        <p:spPr>
          <a:xfrm>
            <a:off x="838200" y="365125"/>
            <a:ext cx="7734300" cy="5811838"/>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15907363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21332311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831850" y="1709738"/>
            <a:ext cx="10515600" cy="2852737"/>
          </a:xfrm>
        </p:spPr>
        <p:txBody>
          <a:bodyPr anchor="b"/>
          <a:lstStyle>
            <a:lvl1pPr>
              <a:defRPr sz="6000"/>
            </a:lvl1pPr>
          </a:lstStyle>
          <a:p>
            <a:r>
              <a:rPr lang="zh-TW" altLang="en-US"/>
              <a:t>按一下以編輯母片標題樣式</a:t>
            </a:r>
          </a:p>
        </p:txBody>
      </p:sp>
      <p:sp>
        <p:nvSpPr>
          <p:cNvPr id="3" name="文字版面配置區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TW" altLang="en-US"/>
              <a:t>按一下以編輯母片文字樣式</a:t>
            </a:r>
          </a:p>
        </p:txBody>
      </p:sp>
      <p:sp>
        <p:nvSpPr>
          <p:cNvPr id="4" name="日期版面配置區 3"/>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21369851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內容版面配置區 2"/>
          <p:cNvSpPr>
            <a:spLocks noGrp="1"/>
          </p:cNvSpPr>
          <p:nvPr>
            <p:ph sz="half" idx="1"/>
          </p:nvPr>
        </p:nvSpPr>
        <p:spPr>
          <a:xfrm>
            <a:off x="838200" y="1825625"/>
            <a:ext cx="51816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p:cNvSpPr>
            <a:spLocks noGrp="1"/>
          </p:cNvSpPr>
          <p:nvPr>
            <p:ph sz="half" idx="2"/>
          </p:nvPr>
        </p:nvSpPr>
        <p:spPr>
          <a:xfrm>
            <a:off x="6172200" y="1825625"/>
            <a:ext cx="5181600" cy="435133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日期版面配置區 4"/>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6" name="頁尾版面配置區 5"/>
          <p:cNvSpPr>
            <a:spLocks noGrp="1"/>
          </p:cNvSpPr>
          <p:nvPr>
            <p:ph type="ftr" sz="quarter" idx="11"/>
          </p:nvPr>
        </p:nvSpPr>
        <p:spPr/>
        <p:txBody>
          <a:bodyPr/>
          <a:lstStyle/>
          <a:p>
            <a:endParaRPr lang="zh-TW" altLang="en-US"/>
          </a:p>
        </p:txBody>
      </p:sp>
      <p:sp>
        <p:nvSpPr>
          <p:cNvPr id="7" name="投影片編號版面配置區 6"/>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14910073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a:xfrm>
            <a:off x="839788" y="365125"/>
            <a:ext cx="10515600" cy="1325563"/>
          </a:xfrm>
        </p:spPr>
        <p:txBody>
          <a:bodyPr/>
          <a:lstStyle/>
          <a:p>
            <a:r>
              <a:rPr lang="zh-TW" altLang="en-US"/>
              <a:t>按一下以編輯母片標題樣式</a:t>
            </a:r>
          </a:p>
        </p:txBody>
      </p:sp>
      <p:sp>
        <p:nvSpPr>
          <p:cNvPr id="3" name="文字版面配置區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按一下以編輯母片文字樣式</a:t>
            </a:r>
          </a:p>
        </p:txBody>
      </p:sp>
      <p:sp>
        <p:nvSpPr>
          <p:cNvPr id="4" name="內容版面配置區 3"/>
          <p:cNvSpPr>
            <a:spLocks noGrp="1"/>
          </p:cNvSpPr>
          <p:nvPr>
            <p:ph sz="half" idx="2"/>
          </p:nvPr>
        </p:nvSpPr>
        <p:spPr>
          <a:xfrm>
            <a:off x="839788" y="2505075"/>
            <a:ext cx="5157787"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文字版面配置區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按一下以編輯母片文字樣式</a:t>
            </a:r>
          </a:p>
        </p:txBody>
      </p:sp>
      <p:sp>
        <p:nvSpPr>
          <p:cNvPr id="6" name="內容版面配置區 5"/>
          <p:cNvSpPr>
            <a:spLocks noGrp="1"/>
          </p:cNvSpPr>
          <p:nvPr>
            <p:ph sz="quarter" idx="4"/>
          </p:nvPr>
        </p:nvSpPr>
        <p:spPr>
          <a:xfrm>
            <a:off x="6172200" y="2505075"/>
            <a:ext cx="5183188" cy="3684588"/>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7" name="日期版面配置區 6"/>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8" name="頁尾版面配置區 7"/>
          <p:cNvSpPr>
            <a:spLocks noGrp="1"/>
          </p:cNvSpPr>
          <p:nvPr>
            <p:ph type="ftr" sz="quarter" idx="11"/>
          </p:nvPr>
        </p:nvSpPr>
        <p:spPr/>
        <p:txBody>
          <a:bodyPr/>
          <a:lstStyle/>
          <a:p>
            <a:endParaRPr lang="zh-TW" altLang="en-US"/>
          </a:p>
        </p:txBody>
      </p:sp>
      <p:sp>
        <p:nvSpPr>
          <p:cNvPr id="9" name="投影片編號版面配置區 8"/>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38460380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日期版面配置區 2"/>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4" name="頁尾版面配置區 3"/>
          <p:cNvSpPr>
            <a:spLocks noGrp="1"/>
          </p:cNvSpPr>
          <p:nvPr>
            <p:ph type="ftr" sz="quarter" idx="11"/>
          </p:nvPr>
        </p:nvSpPr>
        <p:spPr/>
        <p:txBody>
          <a:bodyPr/>
          <a:lstStyle/>
          <a:p>
            <a:endParaRPr lang="zh-TW" altLang="en-US"/>
          </a:p>
        </p:txBody>
      </p:sp>
      <p:sp>
        <p:nvSpPr>
          <p:cNvPr id="5" name="投影片編號版面配置區 4"/>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17979768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3" name="頁尾版面配置區 2"/>
          <p:cNvSpPr>
            <a:spLocks noGrp="1"/>
          </p:cNvSpPr>
          <p:nvPr>
            <p:ph type="ftr" sz="quarter" idx="11"/>
          </p:nvPr>
        </p:nvSpPr>
        <p:spPr/>
        <p:txBody>
          <a:bodyPr/>
          <a:lstStyle/>
          <a:p>
            <a:endParaRPr lang="zh-TW" altLang="en-US"/>
          </a:p>
        </p:txBody>
      </p:sp>
      <p:sp>
        <p:nvSpPr>
          <p:cNvPr id="4" name="投影片編號版面配置區 3"/>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349689456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839788" y="457200"/>
            <a:ext cx="3932237" cy="1600200"/>
          </a:xfrm>
        </p:spPr>
        <p:txBody>
          <a:bodyPr anchor="b"/>
          <a:lstStyle>
            <a:lvl1pPr>
              <a:defRPr sz="3200"/>
            </a:lvl1pPr>
          </a:lstStyle>
          <a:p>
            <a:r>
              <a:rPr lang="zh-TW" altLang="en-US"/>
              <a:t>按一下以編輯母片標題樣式</a:t>
            </a:r>
          </a:p>
        </p:txBody>
      </p:sp>
      <p:sp>
        <p:nvSpPr>
          <p:cNvPr id="3" name="內容版面配置區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文字版面配置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a:t>按一下以編輯母片文字樣式</a:t>
            </a:r>
          </a:p>
        </p:txBody>
      </p:sp>
      <p:sp>
        <p:nvSpPr>
          <p:cNvPr id="5" name="日期版面配置區 4"/>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6" name="頁尾版面配置區 5"/>
          <p:cNvSpPr>
            <a:spLocks noGrp="1"/>
          </p:cNvSpPr>
          <p:nvPr>
            <p:ph type="ftr" sz="quarter" idx="11"/>
          </p:nvPr>
        </p:nvSpPr>
        <p:spPr/>
        <p:txBody>
          <a:bodyPr/>
          <a:lstStyle/>
          <a:p>
            <a:endParaRPr lang="zh-TW" altLang="en-US"/>
          </a:p>
        </p:txBody>
      </p:sp>
      <p:sp>
        <p:nvSpPr>
          <p:cNvPr id="7" name="投影片編號版面配置區 6"/>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5187748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839788" y="457200"/>
            <a:ext cx="3932237" cy="1600200"/>
          </a:xfrm>
        </p:spPr>
        <p:txBody>
          <a:bodyPr anchor="b"/>
          <a:lstStyle>
            <a:lvl1pPr>
              <a:defRPr sz="3200"/>
            </a:lvl1pPr>
          </a:lstStyle>
          <a:p>
            <a:r>
              <a:rPr lang="zh-TW" altLang="en-US"/>
              <a:t>按一下以編輯母片標題樣式</a:t>
            </a:r>
          </a:p>
        </p:txBody>
      </p:sp>
      <p:sp>
        <p:nvSpPr>
          <p:cNvPr id="3" name="圖片版面配置區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TW" altLang="en-US"/>
          </a:p>
        </p:txBody>
      </p:sp>
      <p:sp>
        <p:nvSpPr>
          <p:cNvPr id="4" name="文字版面配置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a:t>按一下以編輯母片文字樣式</a:t>
            </a:r>
          </a:p>
        </p:txBody>
      </p:sp>
      <p:sp>
        <p:nvSpPr>
          <p:cNvPr id="5" name="日期版面配置區 4"/>
          <p:cNvSpPr>
            <a:spLocks noGrp="1"/>
          </p:cNvSpPr>
          <p:nvPr>
            <p:ph type="dt" sz="half" idx="10"/>
          </p:nvPr>
        </p:nvSpPr>
        <p:spPr/>
        <p:txBody>
          <a:bodyPr/>
          <a:lstStyle/>
          <a:p>
            <a:fld id="{23C83A6E-F027-484E-812C-2CD1BF5A9B58}" type="datetimeFigureOut">
              <a:rPr lang="zh-TW" altLang="en-US" smtClean="0"/>
              <a:t>2023/10/3</a:t>
            </a:fld>
            <a:endParaRPr lang="zh-TW" altLang="en-US"/>
          </a:p>
        </p:txBody>
      </p:sp>
      <p:sp>
        <p:nvSpPr>
          <p:cNvPr id="6" name="頁尾版面配置區 5"/>
          <p:cNvSpPr>
            <a:spLocks noGrp="1"/>
          </p:cNvSpPr>
          <p:nvPr>
            <p:ph type="ftr" sz="quarter" idx="11"/>
          </p:nvPr>
        </p:nvSpPr>
        <p:spPr/>
        <p:txBody>
          <a:bodyPr/>
          <a:lstStyle/>
          <a:p>
            <a:endParaRPr lang="zh-TW" altLang="en-US"/>
          </a:p>
        </p:txBody>
      </p:sp>
      <p:sp>
        <p:nvSpPr>
          <p:cNvPr id="7" name="投影片編號版面配置區 6"/>
          <p:cNvSpPr>
            <a:spLocks noGrp="1"/>
          </p:cNvSpPr>
          <p:nvPr>
            <p:ph type="sldNum" sz="quarter" idx="12"/>
          </p:nvPr>
        </p:nvSpPr>
        <p:spPr/>
        <p:txBody>
          <a:body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133751499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TW" altLang="en-US"/>
              <a:t>按一下以編輯母片標題樣式</a:t>
            </a:r>
          </a:p>
        </p:txBody>
      </p:sp>
      <p:sp>
        <p:nvSpPr>
          <p:cNvPr id="3" name="文字版面配置區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C83A6E-F027-484E-812C-2CD1BF5A9B58}" type="datetimeFigureOut">
              <a:rPr lang="zh-TW" altLang="en-US" smtClean="0"/>
              <a:t>2023/10/3</a:t>
            </a:fld>
            <a:endParaRPr lang="zh-TW" altLang="en-US"/>
          </a:p>
        </p:txBody>
      </p:sp>
      <p:sp>
        <p:nvSpPr>
          <p:cNvPr id="5" name="頁尾版面配置區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TW" altLang="en-US"/>
          </a:p>
        </p:txBody>
      </p:sp>
      <p:sp>
        <p:nvSpPr>
          <p:cNvPr id="6" name="投影片編號版面配置區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E50E75A-0687-4097-864A-F183FC2F2CA9}" type="slidenum">
              <a:rPr lang="zh-TW" altLang="en-US" smtClean="0"/>
              <a:t>‹#›</a:t>
            </a:fld>
            <a:endParaRPr lang="zh-TW" altLang="en-US"/>
          </a:p>
        </p:txBody>
      </p:sp>
    </p:spTree>
    <p:extLst>
      <p:ext uri="{BB962C8B-B14F-4D97-AF65-F5344CB8AC3E}">
        <p14:creationId xmlns:p14="http://schemas.microsoft.com/office/powerpoint/2010/main" val="176683817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75.xml"/><Relationship Id="rId1" Type="http://schemas.openxmlformats.org/officeDocument/2006/relationships/slideLayout" Target="../slideLayouts/slideLayout2.xml"/><Relationship Id="rId6" Type="http://schemas.openxmlformats.org/officeDocument/2006/relationships/image" Target="../media/image5000.png"/><Relationship Id="rId5" Type="http://schemas.openxmlformats.org/officeDocument/2006/relationships/image" Target="../media/image4900.png"/><Relationship Id="rId4" Type="http://schemas.openxmlformats.org/officeDocument/2006/relationships/image" Target="../media/image71.png"/></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150.png"/><Relationship Id="rId7" Type="http://schemas.openxmlformats.org/officeDocument/2006/relationships/image" Target="../media/image1190.png"/><Relationship Id="rId2" Type="http://schemas.openxmlformats.org/officeDocument/2006/relationships/notesSlide" Target="../notesSlides/notesSlide77.xml"/><Relationship Id="rId1" Type="http://schemas.openxmlformats.org/officeDocument/2006/relationships/slideLayout" Target="../slideLayouts/slideLayout4.xml"/><Relationship Id="rId6" Type="http://schemas.openxmlformats.org/officeDocument/2006/relationships/image" Target="../media/image1180.png"/><Relationship Id="rId5" Type="http://schemas.openxmlformats.org/officeDocument/2006/relationships/image" Target="../media/image530.png"/><Relationship Id="rId4" Type="http://schemas.openxmlformats.org/officeDocument/2006/relationships/image" Target="../media/image5200.png"/><Relationship Id="rId9" Type="http://schemas.openxmlformats.org/officeDocument/2006/relationships/image" Target="../media/image74.png"/></Relationships>
</file>

<file path=ppt/slides/_rels/slide103.xml.rels><?xml version="1.0" encoding="UTF-8" standalone="yes"?>
<Relationships xmlns="http://schemas.openxmlformats.org/package/2006/relationships"><Relationship Id="rId8" Type="http://schemas.openxmlformats.org/officeDocument/2006/relationships/image" Target="../media/image1260.png"/><Relationship Id="rId3" Type="http://schemas.openxmlformats.org/officeDocument/2006/relationships/image" Target="../media/image151.png"/><Relationship Id="rId7" Type="http://schemas.openxmlformats.org/officeDocument/2006/relationships/image" Target="../media/image5600.png"/><Relationship Id="rId2" Type="http://schemas.openxmlformats.org/officeDocument/2006/relationships/notesSlide" Target="../notesSlides/notesSlide78.xml"/><Relationship Id="rId1" Type="http://schemas.openxmlformats.org/officeDocument/2006/relationships/slideLayout" Target="../slideLayouts/slideLayout4.xml"/><Relationship Id="rId6" Type="http://schemas.openxmlformats.org/officeDocument/2006/relationships/image" Target="../media/image5500.png"/><Relationship Id="rId5" Type="http://schemas.openxmlformats.org/officeDocument/2006/relationships/image" Target="../media/image1250.png"/><Relationship Id="rId4" Type="http://schemas.openxmlformats.org/officeDocument/2006/relationships/image" Target="../media/image1240.png"/><Relationship Id="rId9" Type="http://schemas.openxmlformats.org/officeDocument/2006/relationships/image" Target="../media/image1270.png"/></Relationships>
</file>

<file path=ppt/slides/_rels/slide104.xml.rels><?xml version="1.0" encoding="UTF-8" standalone="yes"?>
<Relationships xmlns="http://schemas.openxmlformats.org/package/2006/relationships"><Relationship Id="rId8" Type="http://schemas.openxmlformats.org/officeDocument/2006/relationships/image" Target="../media/image1340.png"/><Relationship Id="rId3" Type="http://schemas.openxmlformats.org/officeDocument/2006/relationships/image" Target="../media/image1510.png"/><Relationship Id="rId7" Type="http://schemas.openxmlformats.org/officeDocument/2006/relationships/image" Target="../media/image155.png"/><Relationship Id="rId2" Type="http://schemas.openxmlformats.org/officeDocument/2006/relationships/image" Target="../media/image153.png"/><Relationship Id="rId1" Type="http://schemas.openxmlformats.org/officeDocument/2006/relationships/slideLayout" Target="../slideLayouts/slideLayout7.xml"/><Relationship Id="rId6" Type="http://schemas.openxmlformats.org/officeDocument/2006/relationships/image" Target="../media/image1320.png"/><Relationship Id="rId5" Type="http://schemas.openxmlformats.org/officeDocument/2006/relationships/image" Target="../media/image1310.png"/><Relationship Id="rId4" Type="http://schemas.openxmlformats.org/officeDocument/2006/relationships/image" Target="../media/image154.png"/></Relationships>
</file>

<file path=ppt/slides/_rels/slide105.xml.rels><?xml version="1.0" encoding="UTF-8" standalone="yes"?>
<Relationships xmlns="http://schemas.openxmlformats.org/package/2006/relationships"><Relationship Id="rId3" Type="http://schemas.openxmlformats.org/officeDocument/2006/relationships/image" Target="../media/image156.png"/><Relationship Id="rId7" Type="http://schemas.openxmlformats.org/officeDocument/2006/relationships/image" Target="../media/image159.pn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image" Target="../media/image158.png"/><Relationship Id="rId5" Type="http://schemas.openxmlformats.org/officeDocument/2006/relationships/image" Target="../media/image1370.png"/><Relationship Id="rId4" Type="http://schemas.openxmlformats.org/officeDocument/2006/relationships/image" Target="../media/image157.png"/></Relationships>
</file>

<file path=ppt/slides/_rels/slide106.xml.rels><?xml version="1.0" encoding="UTF-8" standalone="yes"?>
<Relationships xmlns="http://schemas.openxmlformats.org/package/2006/relationships"><Relationship Id="rId3" Type="http://schemas.openxmlformats.org/officeDocument/2006/relationships/image" Target="../media/image1360.png"/><Relationship Id="rId2" Type="http://schemas.openxmlformats.org/officeDocument/2006/relationships/image" Target="../media/image160.png"/><Relationship Id="rId1" Type="http://schemas.openxmlformats.org/officeDocument/2006/relationships/slideLayout" Target="../slideLayouts/slideLayout7.xml"/><Relationship Id="rId6" Type="http://schemas.openxmlformats.org/officeDocument/2006/relationships/image" Target="../media/image161.png"/><Relationship Id="rId5" Type="http://schemas.openxmlformats.org/officeDocument/2006/relationships/image" Target="../media/image158.png"/><Relationship Id="rId4" Type="http://schemas.openxmlformats.org/officeDocument/2006/relationships/image" Target="../media/image1370.png"/></Relationships>
</file>

<file path=ppt/slides/_rels/slide107.xml.rels><?xml version="1.0" encoding="UTF-8" standalone="yes"?>
<Relationships xmlns="http://schemas.openxmlformats.org/package/2006/relationships"><Relationship Id="rId3" Type="http://schemas.openxmlformats.org/officeDocument/2006/relationships/image" Target="../media/image1360.png"/><Relationship Id="rId2" Type="http://schemas.openxmlformats.org/officeDocument/2006/relationships/image" Target="../media/image163.png"/><Relationship Id="rId1" Type="http://schemas.openxmlformats.org/officeDocument/2006/relationships/slideLayout" Target="../slideLayouts/slideLayout7.xml"/><Relationship Id="rId6" Type="http://schemas.openxmlformats.org/officeDocument/2006/relationships/image" Target="../media/image164.png"/><Relationship Id="rId5" Type="http://schemas.openxmlformats.org/officeDocument/2006/relationships/image" Target="../media/image158.png"/><Relationship Id="rId4" Type="http://schemas.openxmlformats.org/officeDocument/2006/relationships/image" Target="../media/image1370.png"/></Relationships>
</file>

<file path=ppt/slides/_rels/slide108.xml.rels><?xml version="1.0" encoding="UTF-8" standalone="yes"?>
<Relationships xmlns="http://schemas.openxmlformats.org/package/2006/relationships"><Relationship Id="rId3" Type="http://schemas.openxmlformats.org/officeDocument/2006/relationships/image" Target="../media/image1360.png"/><Relationship Id="rId2" Type="http://schemas.openxmlformats.org/officeDocument/2006/relationships/image" Target="../media/image165.png"/><Relationship Id="rId1" Type="http://schemas.openxmlformats.org/officeDocument/2006/relationships/slideLayout" Target="../slideLayouts/slideLayout7.xml"/><Relationship Id="rId6" Type="http://schemas.openxmlformats.org/officeDocument/2006/relationships/image" Target="../media/image167.png"/><Relationship Id="rId5" Type="http://schemas.openxmlformats.org/officeDocument/2006/relationships/image" Target="../media/image166.png"/><Relationship Id="rId4" Type="http://schemas.openxmlformats.org/officeDocument/2006/relationships/image" Target="../media/image1370.png"/></Relationships>
</file>

<file path=ppt/slides/_rels/slide109.xml.rels><?xml version="1.0" encoding="UTF-8" standalone="yes"?>
<Relationships xmlns="http://schemas.openxmlformats.org/package/2006/relationships"><Relationship Id="rId3" Type="http://schemas.openxmlformats.org/officeDocument/2006/relationships/image" Target="../media/image1360.png"/><Relationship Id="rId2" Type="http://schemas.openxmlformats.org/officeDocument/2006/relationships/image" Target="../media/image168.png"/><Relationship Id="rId1" Type="http://schemas.openxmlformats.org/officeDocument/2006/relationships/slideLayout" Target="../slideLayouts/slideLayout7.xml"/><Relationship Id="rId6" Type="http://schemas.openxmlformats.org/officeDocument/2006/relationships/image" Target="../media/image169.png"/><Relationship Id="rId5" Type="http://schemas.openxmlformats.org/officeDocument/2006/relationships/image" Target="../media/image158.png"/><Relationship Id="rId4" Type="http://schemas.openxmlformats.org/officeDocument/2006/relationships/image" Target="../media/image1370.png"/></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1360.png"/><Relationship Id="rId2" Type="http://schemas.openxmlformats.org/officeDocument/2006/relationships/image" Target="../media/image172.png"/><Relationship Id="rId1" Type="http://schemas.openxmlformats.org/officeDocument/2006/relationships/slideLayout" Target="../slideLayouts/slideLayout7.xml"/><Relationship Id="rId6" Type="http://schemas.openxmlformats.org/officeDocument/2006/relationships/image" Target="../media/image173.png"/><Relationship Id="rId5" Type="http://schemas.openxmlformats.org/officeDocument/2006/relationships/image" Target="../media/image158.png"/><Relationship Id="rId4" Type="http://schemas.openxmlformats.org/officeDocument/2006/relationships/image" Target="../media/image1370.png"/></Relationships>
</file>

<file path=ppt/slides/_rels/slide11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image" Target="../media/image1500.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1500.png"/><Relationship Id="rId2" Type="http://schemas.openxmlformats.org/officeDocument/2006/relationships/notesSlide" Target="../notesSlides/notesSlide80.xml"/><Relationship Id="rId1" Type="http://schemas.openxmlformats.org/officeDocument/2006/relationships/slideLayout" Target="../slideLayouts/slideLayout7.xml"/><Relationship Id="rId4" Type="http://schemas.openxmlformats.org/officeDocument/2006/relationships/image" Target="../media/image175.pn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57.wmf"/><Relationship Id="rId7" Type="http://schemas.openxmlformats.org/officeDocument/2006/relationships/image" Target="../media/image64.wmf"/><Relationship Id="rId2" Type="http://schemas.openxmlformats.org/officeDocument/2006/relationships/notesSlide" Target="../notesSlides/notesSlide82.xml"/><Relationship Id="rId1" Type="http://schemas.openxmlformats.org/officeDocument/2006/relationships/slideLayout" Target="../slideLayouts/slideLayout2.xml"/><Relationship Id="rId6" Type="http://schemas.openxmlformats.org/officeDocument/2006/relationships/image" Target="../media/image63.wmf"/><Relationship Id="rId5" Type="http://schemas.openxmlformats.org/officeDocument/2006/relationships/image" Target="../media/image62.wmf"/><Relationship Id="rId4" Type="http://schemas.openxmlformats.org/officeDocument/2006/relationships/image" Target="../media/image61.png"/></Relationships>
</file>

<file path=ppt/slides/_rels/slide11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3.xml"/><Relationship Id="rId1" Type="http://schemas.openxmlformats.org/officeDocument/2006/relationships/slideLayout" Target="../slideLayouts/slideLayout2.xml"/><Relationship Id="rId4" Type="http://schemas.openxmlformats.org/officeDocument/2006/relationships/image" Target="../media/image2.jpeg"/></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76.png"/></Relationships>
</file>

<file path=ppt/slides/_rels/slide11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86.xml"/><Relationship Id="rId1" Type="http://schemas.openxmlformats.org/officeDocument/2006/relationships/slideLayout" Target="../slideLayouts/slideLayout2.xml"/><Relationship Id="rId5" Type="http://schemas.openxmlformats.org/officeDocument/2006/relationships/image" Target="../media/image145.png"/><Relationship Id="rId4" Type="http://schemas.openxmlformats.org/officeDocument/2006/relationships/image" Target="../media/image83.png"/></Relationships>
</file>

<file path=ppt/slides/_rels/slide119.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87.xml"/><Relationship Id="rId1" Type="http://schemas.openxmlformats.org/officeDocument/2006/relationships/slideLayout" Target="../slideLayouts/slideLayout2.xml"/><Relationship Id="rId5" Type="http://schemas.openxmlformats.org/officeDocument/2006/relationships/image" Target="../media/image152.png"/><Relationship Id="rId4" Type="http://schemas.openxmlformats.org/officeDocument/2006/relationships/image" Target="../media/image149.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88.xml"/><Relationship Id="rId1" Type="http://schemas.openxmlformats.org/officeDocument/2006/relationships/slideLayout" Target="../slideLayouts/slideLayout2.xml"/><Relationship Id="rId5" Type="http://schemas.openxmlformats.org/officeDocument/2006/relationships/image" Target="../media/image162.png"/><Relationship Id="rId4" Type="http://schemas.openxmlformats.org/officeDocument/2006/relationships/image" Target="../media/image152.png"/></Relationships>
</file>

<file path=ppt/slides/_rels/slide121.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148.png"/></Relationships>
</file>

<file path=ppt/slides/_rels/slide12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90.xml"/><Relationship Id="rId1" Type="http://schemas.openxmlformats.org/officeDocument/2006/relationships/slideLayout" Target="../slideLayouts/slideLayout2.xml"/><Relationship Id="rId4" Type="http://schemas.openxmlformats.org/officeDocument/2006/relationships/image" Target="../media/image177.png"/></Relationships>
</file>

<file path=ppt/slides/_rels/slide12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91.xml"/><Relationship Id="rId1" Type="http://schemas.openxmlformats.org/officeDocument/2006/relationships/slideLayout" Target="../slideLayouts/slideLayout2.xml"/><Relationship Id="rId5" Type="http://schemas.openxmlformats.org/officeDocument/2006/relationships/image" Target="../media/image162.png"/><Relationship Id="rId4" Type="http://schemas.openxmlformats.org/officeDocument/2006/relationships/image" Target="../media/image177.png"/></Relationships>
</file>

<file path=ppt/slides/_rels/slide124.xml.rels><?xml version="1.0" encoding="UTF-8" standalone="yes"?>
<Relationships xmlns="http://schemas.openxmlformats.org/package/2006/relationships"><Relationship Id="rId3" Type="http://schemas.openxmlformats.org/officeDocument/2006/relationships/image" Target="../media/image1520.png"/><Relationship Id="rId7" Type="http://schemas.openxmlformats.org/officeDocument/2006/relationships/image" Target="../media/image178.png"/><Relationship Id="rId2" Type="http://schemas.openxmlformats.org/officeDocument/2006/relationships/image" Target="../media/image280.png"/><Relationship Id="rId1" Type="http://schemas.openxmlformats.org/officeDocument/2006/relationships/slideLayout" Target="../slideLayouts/slideLayout2.xml"/><Relationship Id="rId6" Type="http://schemas.openxmlformats.org/officeDocument/2006/relationships/image" Target="../media/image180.png"/><Relationship Id="rId5" Type="http://schemas.openxmlformats.org/officeDocument/2006/relationships/image" Target="../media/image1700.png"/><Relationship Id="rId4" Type="http://schemas.openxmlformats.org/officeDocument/2006/relationships/image" Target="../media/image1620.png"/></Relationships>
</file>

<file path=ppt/slides/_rels/slide125.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image" Target="../media/image179.png"/><Relationship Id="rId1" Type="http://schemas.openxmlformats.org/officeDocument/2006/relationships/slideLayout" Target="../slideLayouts/slideLayout2.xml"/><Relationship Id="rId6" Type="http://schemas.openxmlformats.org/officeDocument/2006/relationships/image" Target="../media/image260.png"/><Relationship Id="rId5" Type="http://schemas.openxmlformats.org/officeDocument/2006/relationships/image" Target="../media/image251.png"/><Relationship Id="rId4" Type="http://schemas.openxmlformats.org/officeDocument/2006/relationships/image" Target="../media/image241.png"/></Relationships>
</file>

<file path=ppt/slides/_rels/slide126.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92.xml"/><Relationship Id="rId1" Type="http://schemas.openxmlformats.org/officeDocument/2006/relationships/slideLayout" Target="../slideLayouts/slideLayout2.xml"/><Relationship Id="rId5" Type="http://schemas.openxmlformats.org/officeDocument/2006/relationships/image" Target="../media/image184.png"/><Relationship Id="rId4" Type="http://schemas.openxmlformats.org/officeDocument/2006/relationships/image" Target="../media/image183.png"/></Relationships>
</file>

<file path=ppt/slides/_rels/slide127.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93.xml"/><Relationship Id="rId1" Type="http://schemas.openxmlformats.org/officeDocument/2006/relationships/slideLayout" Target="../slideLayouts/slideLayout2.xml"/><Relationship Id="rId5" Type="http://schemas.openxmlformats.org/officeDocument/2006/relationships/image" Target="../media/image186.png"/><Relationship Id="rId4" Type="http://schemas.openxmlformats.org/officeDocument/2006/relationships/image" Target="../media/image185.png"/></Relationships>
</file>

<file path=ppt/slides/_rels/slide128.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94.xml"/><Relationship Id="rId1" Type="http://schemas.openxmlformats.org/officeDocument/2006/relationships/slideLayout" Target="../slideLayouts/slideLayout2.xml"/><Relationship Id="rId5" Type="http://schemas.openxmlformats.org/officeDocument/2006/relationships/image" Target="../media/image189.png"/><Relationship Id="rId4" Type="http://schemas.openxmlformats.org/officeDocument/2006/relationships/image" Target="../media/image188.png"/></Relationships>
</file>

<file path=ppt/slides/_rels/slide129.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95.xml"/><Relationship Id="rId1" Type="http://schemas.openxmlformats.org/officeDocument/2006/relationships/slideLayout" Target="../slideLayouts/slideLayout2.xml"/><Relationship Id="rId5" Type="http://schemas.openxmlformats.org/officeDocument/2006/relationships/image" Target="../media/image192.png"/><Relationship Id="rId4" Type="http://schemas.openxmlformats.org/officeDocument/2006/relationships/image" Target="../media/image188.png"/></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96.xml"/><Relationship Id="rId1" Type="http://schemas.openxmlformats.org/officeDocument/2006/relationships/slideLayout" Target="../slideLayouts/slideLayout2.xml"/><Relationship Id="rId5" Type="http://schemas.openxmlformats.org/officeDocument/2006/relationships/image" Target="../media/image194.png"/><Relationship Id="rId4" Type="http://schemas.openxmlformats.org/officeDocument/2006/relationships/image" Target="../media/image188.png"/></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98.xml"/><Relationship Id="rId1" Type="http://schemas.openxmlformats.org/officeDocument/2006/relationships/slideLayout" Target="../slideLayouts/slideLayout2.xml"/><Relationship Id="rId4" Type="http://schemas.openxmlformats.org/officeDocument/2006/relationships/image" Target="../media/image196.png"/></Relationships>
</file>

<file path=ppt/slides/_rels/slide133.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198.wmf"/><Relationship Id="rId2" Type="http://schemas.openxmlformats.org/officeDocument/2006/relationships/notesSlide" Target="../notesSlides/notesSlide100.xml"/><Relationship Id="rId1" Type="http://schemas.openxmlformats.org/officeDocument/2006/relationships/slideLayout" Target="../slideLayouts/slideLayout2.xml"/><Relationship Id="rId4" Type="http://schemas.openxmlformats.org/officeDocument/2006/relationships/image" Target="../media/image199.png"/></Relationships>
</file>

<file path=ppt/slides/_rels/slide136.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01.xml"/><Relationship Id="rId1" Type="http://schemas.openxmlformats.org/officeDocument/2006/relationships/slideLayout" Target="../slideLayouts/slideLayout2.xml"/><Relationship Id="rId4" Type="http://schemas.openxmlformats.org/officeDocument/2006/relationships/image" Target="../media/image201.wmf"/></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24.png"/></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2.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2.jpeg"/></Relationships>
</file>

<file path=ppt/slides/_rels/slide2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0.png"/><Relationship Id="rId7" Type="http://schemas.openxmlformats.org/officeDocument/2006/relationships/image" Target="../media/image34.png"/><Relationship Id="rId2" Type="http://schemas.openxmlformats.org/officeDocument/2006/relationships/notesSlide" Target="../notesSlides/notesSlide19.xml"/><Relationship Id="rId1" Type="http://schemas.openxmlformats.org/officeDocument/2006/relationships/slideLayout" Target="../slideLayouts/slideLayout4.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 Id="rId9" Type="http://schemas.openxmlformats.org/officeDocument/2006/relationships/image" Target="../media/image11.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1.xml"/><Relationship Id="rId1" Type="http://schemas.openxmlformats.org/officeDocument/2006/relationships/slideLayout" Target="../slideLayouts/slideLayout4.xml"/><Relationship Id="rId4" Type="http://schemas.openxmlformats.org/officeDocument/2006/relationships/image" Target="../media/image70.png"/></Relationships>
</file>

<file path=ppt/slides/_rels/slide26.xml.rels><?xml version="1.0" encoding="UTF-8" standalone="yes"?>
<Relationships xmlns="http://schemas.openxmlformats.org/package/2006/relationships"><Relationship Id="rId3" Type="http://schemas.openxmlformats.org/officeDocument/2006/relationships/image" Target="../media/image310.png"/><Relationship Id="rId7" Type="http://schemas.openxmlformats.org/officeDocument/2006/relationships/image" Target="../media/image333.pn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323.png"/><Relationship Id="rId5" Type="http://schemas.openxmlformats.org/officeDocument/2006/relationships/image" Target="../media/image100.png"/><Relationship Id="rId4" Type="http://schemas.openxmlformats.org/officeDocument/2006/relationships/image" Target="../media/image90.png"/></Relationships>
</file>

<file path=ppt/slides/_rels/slide27.xml.rels><?xml version="1.0" encoding="UTF-8" standalone="yes"?>
<Relationships xmlns="http://schemas.openxmlformats.org/package/2006/relationships"><Relationship Id="rId3" Type="http://schemas.openxmlformats.org/officeDocument/2006/relationships/image" Target="../media/image342.png"/><Relationship Id="rId7" Type="http://schemas.openxmlformats.org/officeDocument/2006/relationships/image" Target="../media/image362.png"/><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323.png"/><Relationship Id="rId5" Type="http://schemas.openxmlformats.org/officeDocument/2006/relationships/image" Target="../media/image100.png"/><Relationship Id="rId4" Type="http://schemas.openxmlformats.org/officeDocument/2006/relationships/image" Target="../media/image352.png"/></Relationships>
</file>

<file path=ppt/slides/_rels/slide28.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image" Target="../media/image321.png"/><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41.png"/><Relationship Id="rId5" Type="http://schemas.openxmlformats.org/officeDocument/2006/relationships/image" Target="../media/image140.png"/><Relationship Id="rId4" Type="http://schemas.openxmlformats.org/officeDocument/2006/relationships/image" Target="../media/image130.png"/></Relationships>
</file>

<file path=ppt/slides/_rels/slide34.xml.rels><?xml version="1.0" encoding="UTF-8" standalone="yes"?>
<Relationships xmlns="http://schemas.openxmlformats.org/package/2006/relationships"><Relationship Id="rId3" Type="http://schemas.openxmlformats.org/officeDocument/2006/relationships/image" Target="../media/image351.png"/><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image" Target="../media/image38.png"/><Relationship Id="rId5" Type="http://schemas.openxmlformats.org/officeDocument/2006/relationships/image" Target="../media/image371.png"/><Relationship Id="rId4" Type="http://schemas.openxmlformats.org/officeDocument/2006/relationships/image" Target="../media/image29.png"/></Relationships>
</file>

<file path=ppt/slides/_rels/slide3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4.xml"/><Relationship Id="rId4" Type="http://schemas.openxmlformats.org/officeDocument/2006/relationships/image" Target="../media/image43.png"/></Relationships>
</file>

<file path=ppt/slides/_rels/slide39.xml.rels><?xml version="1.0" encoding="UTF-8" standalone="yes"?>
<Relationships xmlns="http://schemas.openxmlformats.org/package/2006/relationships"><Relationship Id="rId3" Type="http://schemas.openxmlformats.org/officeDocument/2006/relationships/image" Target="../media/image421.png"/><Relationship Id="rId2" Type="http://schemas.openxmlformats.org/officeDocument/2006/relationships/notesSlide" Target="../notesSlides/notesSlide31.xml"/><Relationship Id="rId1" Type="http://schemas.openxmlformats.org/officeDocument/2006/relationships/slideLayout" Target="../slideLayouts/slideLayout7.xml"/><Relationship Id="rId5" Type="http://schemas.openxmlformats.org/officeDocument/2006/relationships/image" Target="../media/image44.png"/><Relationship Id="rId4" Type="http://schemas.openxmlformats.org/officeDocument/2006/relationships/image" Target="../media/image430.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2.xml"/><Relationship Id="rId1" Type="http://schemas.openxmlformats.org/officeDocument/2006/relationships/slideLayout" Target="../slideLayouts/slideLayout7.xml"/><Relationship Id="rId5" Type="http://schemas.openxmlformats.org/officeDocument/2006/relationships/image" Target="../media/image44.png"/><Relationship Id="rId4" Type="http://schemas.openxmlformats.org/officeDocument/2006/relationships/image" Target="../media/image46.png"/></Relationships>
</file>

<file path=ppt/slides/_rels/slide4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3.xml"/><Relationship Id="rId1" Type="http://schemas.openxmlformats.org/officeDocument/2006/relationships/slideLayout" Target="../slideLayouts/slideLayout7.xml"/><Relationship Id="rId5" Type="http://schemas.openxmlformats.org/officeDocument/2006/relationships/image" Target="../media/image44.png"/><Relationship Id="rId4" Type="http://schemas.openxmlformats.org/officeDocument/2006/relationships/image" Target="../media/image48.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5.xml"/><Relationship Id="rId1" Type="http://schemas.openxmlformats.org/officeDocument/2006/relationships/slideLayout" Target="../slideLayouts/slideLayout4.xml"/><Relationship Id="rId4" Type="http://schemas.openxmlformats.org/officeDocument/2006/relationships/image" Target="../media/image30.png"/></Relationships>
</file>

<file path=ppt/slides/_rels/slide44.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49.png"/><Relationship Id="rId7" Type="http://schemas.openxmlformats.org/officeDocument/2006/relationships/image" Target="../media/image53.pn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50.png"/><Relationship Id="rId9" Type="http://schemas.openxmlformats.org/officeDocument/2006/relationships/image" Target="../media/image55.png"/></Relationships>
</file>

<file path=ppt/slides/_rels/slide4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7.xml"/><Relationship Id="rId1" Type="http://schemas.openxmlformats.org/officeDocument/2006/relationships/slideLayout" Target="../slideLayouts/slideLayout4.xml"/><Relationship Id="rId4" Type="http://schemas.openxmlformats.org/officeDocument/2006/relationships/image" Target="../media/image250.png"/></Relationships>
</file>

<file path=ppt/slides/_rels/slide46.xml.rels><?xml version="1.0" encoding="UTF-8" standalone="yes"?>
<Relationships xmlns="http://schemas.openxmlformats.org/package/2006/relationships"><Relationship Id="rId8" Type="http://schemas.openxmlformats.org/officeDocument/2006/relationships/image" Target="../media/image312.png"/><Relationship Id="rId3" Type="http://schemas.openxmlformats.org/officeDocument/2006/relationships/image" Target="../media/image261.png"/><Relationship Id="rId7" Type="http://schemas.openxmlformats.org/officeDocument/2006/relationships/image" Target="../media/image302.png"/><Relationship Id="rId2" Type="http://schemas.openxmlformats.org/officeDocument/2006/relationships/notesSlide" Target="../notesSlides/notesSlide38.xml"/><Relationship Id="rId1" Type="http://schemas.openxmlformats.org/officeDocument/2006/relationships/slideLayout" Target="../slideLayouts/slideLayout4.xml"/><Relationship Id="rId6" Type="http://schemas.openxmlformats.org/officeDocument/2006/relationships/image" Target="../media/image291.png"/><Relationship Id="rId5" Type="http://schemas.openxmlformats.org/officeDocument/2006/relationships/image" Target="../media/image281.png"/><Relationship Id="rId4" Type="http://schemas.openxmlformats.org/officeDocument/2006/relationships/image" Target="../media/image271.png"/><Relationship Id="rId9" Type="http://schemas.openxmlformats.org/officeDocument/2006/relationships/image" Target="../media/image322.png"/></Relationships>
</file>

<file path=ppt/slides/_rels/slide47.xml.rels><?xml version="1.0" encoding="UTF-8" standalone="yes"?>
<Relationships xmlns="http://schemas.openxmlformats.org/package/2006/relationships"><Relationship Id="rId3" Type="http://schemas.openxmlformats.org/officeDocument/2006/relationships/image" Target="../media/image370.png"/><Relationship Id="rId2" Type="http://schemas.openxmlformats.org/officeDocument/2006/relationships/notesSlide" Target="../notesSlides/notesSlide39.xml"/><Relationship Id="rId1" Type="http://schemas.openxmlformats.org/officeDocument/2006/relationships/slideLayout" Target="../slideLayouts/slideLayout4.xml"/><Relationship Id="rId4" Type="http://schemas.openxmlformats.org/officeDocument/2006/relationships/image" Target="../media/image500.png"/></Relationships>
</file>

<file path=ppt/slides/_rels/slide48.xml.rels><?xml version="1.0" encoding="UTF-8" standalone="yes"?>
<Relationships xmlns="http://schemas.openxmlformats.org/package/2006/relationships"><Relationship Id="rId8" Type="http://schemas.openxmlformats.org/officeDocument/2006/relationships/image" Target="../media/image231.png"/><Relationship Id="rId3" Type="http://schemas.openxmlformats.org/officeDocument/2006/relationships/image" Target="../media/image181.png"/><Relationship Id="rId7" Type="http://schemas.openxmlformats.org/officeDocument/2006/relationships/image" Target="../media/image221.png"/><Relationship Id="rId2" Type="http://schemas.openxmlformats.org/officeDocument/2006/relationships/image" Target="../media/image171.png"/><Relationship Id="rId1" Type="http://schemas.openxmlformats.org/officeDocument/2006/relationships/slideLayout" Target="../slideLayouts/slideLayout2.xml"/><Relationship Id="rId6" Type="http://schemas.openxmlformats.org/officeDocument/2006/relationships/image" Target="../media/image211.png"/><Relationship Id="rId5" Type="http://schemas.openxmlformats.org/officeDocument/2006/relationships/image" Target="../media/image201.png"/><Relationship Id="rId4" Type="http://schemas.openxmlformats.org/officeDocument/2006/relationships/image" Target="../media/image191.png"/></Relationships>
</file>

<file path=ppt/slides/_rels/slide49.xml.rels><?xml version="1.0" encoding="UTF-8" standalone="yes"?>
<Relationships xmlns="http://schemas.openxmlformats.org/package/2006/relationships"><Relationship Id="rId8" Type="http://schemas.openxmlformats.org/officeDocument/2006/relationships/image" Target="../media/image68.png"/><Relationship Id="rId3" Type="http://schemas.openxmlformats.org/officeDocument/2006/relationships/image" Target="../media/image632.png"/><Relationship Id="rId7" Type="http://schemas.openxmlformats.org/officeDocument/2006/relationships/image" Target="../media/image67.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png"/></Relationships>
</file>

<file path=ppt/slides/_rels/slide5.xml.rels><?xml version="1.0" encoding="UTF-8" standalone="yes"?>
<Relationships xmlns="http://schemas.openxmlformats.org/package/2006/relationships"><Relationship Id="rId3" Type="http://schemas.openxmlformats.org/officeDocument/2006/relationships/image" Target="../media/image7.gif"/><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1.xml"/><Relationship Id="rId1" Type="http://schemas.openxmlformats.org/officeDocument/2006/relationships/slideLayout" Target="../slideLayouts/slideLayout4.xml"/><Relationship Id="rId4" Type="http://schemas.openxmlformats.org/officeDocument/2006/relationships/image" Target="../media/image40.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331.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20.png"/><Relationship Id="rId7" Type="http://schemas.openxmlformats.org/officeDocument/2006/relationships/image" Target="../media/image360.png"/><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image" Target="../media/image350.png"/><Relationship Id="rId5" Type="http://schemas.openxmlformats.org/officeDocument/2006/relationships/image" Target="../media/image340.png"/><Relationship Id="rId4" Type="http://schemas.openxmlformats.org/officeDocument/2006/relationships/image" Target="../media/image330.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8" Type="http://schemas.openxmlformats.org/officeDocument/2006/relationships/image" Target="../media/image420.png"/><Relationship Id="rId3" Type="http://schemas.openxmlformats.org/officeDocument/2006/relationships/image" Target="../media/image73.png"/><Relationship Id="rId7" Type="http://schemas.openxmlformats.org/officeDocument/2006/relationships/image" Target="../media/image411.png"/><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image" Target="../media/image400.png"/><Relationship Id="rId5" Type="http://schemas.openxmlformats.org/officeDocument/2006/relationships/image" Target="../media/image390.png"/><Relationship Id="rId4" Type="http://schemas.openxmlformats.org/officeDocument/2006/relationships/image" Target="../media/image380.png"/></Relationships>
</file>

<file path=ppt/slides/_rels/slide56.xml.rels><?xml version="1.0" encoding="UTF-8" standalone="yes"?>
<Relationships xmlns="http://schemas.openxmlformats.org/package/2006/relationships"><Relationship Id="rId3" Type="http://schemas.openxmlformats.org/officeDocument/2006/relationships/image" Target="../media/image551.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561.png"/></Relationships>
</file>

<file path=ppt/slides/_rels/slide57.xml.rels><?xml version="1.0" encoding="UTF-8" standalone="yes"?>
<Relationships xmlns="http://schemas.openxmlformats.org/package/2006/relationships"><Relationship Id="rId2" Type="http://schemas.openxmlformats.org/officeDocument/2006/relationships/image" Target="../media/image561.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561.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561.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561.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561.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561.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image" Target="../media/image561.pn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460.png"/><Relationship Id="rId2" Type="http://schemas.openxmlformats.org/officeDocument/2006/relationships/image" Target="../media/image731.png"/><Relationship Id="rId1" Type="http://schemas.openxmlformats.org/officeDocument/2006/relationships/slideLayout" Target="../slideLayouts/slideLayout2.xml"/><Relationship Id="rId4" Type="http://schemas.openxmlformats.org/officeDocument/2006/relationships/image" Target="../media/image561.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8.xml"/><Relationship Id="rId1" Type="http://schemas.openxmlformats.org/officeDocument/2006/relationships/slideLayout" Target="../slideLayouts/slideLayout4.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67.xml.rels><?xml version="1.0" encoding="UTF-8" standalone="yes"?>
<Relationships xmlns="http://schemas.openxmlformats.org/package/2006/relationships"><Relationship Id="rId3" Type="http://schemas.openxmlformats.org/officeDocument/2006/relationships/image" Target="../media/image482.png"/><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image" Target="../media/image502.png"/><Relationship Id="rId4" Type="http://schemas.openxmlformats.org/officeDocument/2006/relationships/image" Target="../media/image601.png"/></Relationships>
</file>

<file path=ppt/slides/_rels/slide6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0.png"/></Relationships>
</file>

<file path=ppt/slides/_rels/slide70.xml.rels><?xml version="1.0" encoding="UTF-8" standalone="yes"?>
<Relationships xmlns="http://schemas.openxmlformats.org/package/2006/relationships"><Relationship Id="rId3" Type="http://schemas.openxmlformats.org/officeDocument/2006/relationships/image" Target="../media/image481.png"/><Relationship Id="rId7" Type="http://schemas.openxmlformats.org/officeDocument/2006/relationships/image" Target="../media/image520.png"/><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image" Target="../media/image591.png"/><Relationship Id="rId5" Type="http://schemas.openxmlformats.org/officeDocument/2006/relationships/image" Target="../media/image580.png"/><Relationship Id="rId4" Type="http://schemas.openxmlformats.org/officeDocument/2006/relationships/image" Target="../media/image491.png"/></Relationships>
</file>

<file path=ppt/slides/_rels/slide71.xml.rels><?xml version="1.0" encoding="UTF-8" standalone="yes"?>
<Relationships xmlns="http://schemas.openxmlformats.org/package/2006/relationships"><Relationship Id="rId8" Type="http://schemas.openxmlformats.org/officeDocument/2006/relationships/image" Target="../media/image621.png"/><Relationship Id="rId3" Type="http://schemas.openxmlformats.org/officeDocument/2006/relationships/image" Target="../media/image511.png"/><Relationship Id="rId7" Type="http://schemas.openxmlformats.org/officeDocument/2006/relationships/image" Target="../media/image570.png"/><Relationship Id="rId2" Type="http://schemas.openxmlformats.org/officeDocument/2006/relationships/image" Target="../media/image600.png"/><Relationship Id="rId1" Type="http://schemas.openxmlformats.org/officeDocument/2006/relationships/slideLayout" Target="../slideLayouts/slideLayout7.xml"/><Relationship Id="rId6" Type="http://schemas.openxmlformats.org/officeDocument/2006/relationships/image" Target="../media/image560.png"/><Relationship Id="rId5" Type="http://schemas.openxmlformats.org/officeDocument/2006/relationships/image" Target="../media/image550.png"/><Relationship Id="rId4" Type="http://schemas.openxmlformats.org/officeDocument/2006/relationships/image" Target="../media/image612.png"/></Relationships>
</file>

<file path=ppt/slides/_rels/slide72.xml.rels><?xml version="1.0" encoding="UTF-8" standalone="yes"?>
<Relationships xmlns="http://schemas.openxmlformats.org/package/2006/relationships"><Relationship Id="rId3" Type="http://schemas.openxmlformats.org/officeDocument/2006/relationships/image" Target="../media/image511.png"/><Relationship Id="rId2" Type="http://schemas.openxmlformats.org/officeDocument/2006/relationships/image" Target="../media/image590.png"/><Relationship Id="rId1" Type="http://schemas.openxmlformats.org/officeDocument/2006/relationships/slideLayout" Target="../slideLayouts/slideLayout7.xml"/><Relationship Id="rId6" Type="http://schemas.openxmlformats.org/officeDocument/2006/relationships/image" Target="../media/image620.png"/><Relationship Id="rId5" Type="http://schemas.openxmlformats.org/officeDocument/2006/relationships/image" Target="../media/image611.png"/><Relationship Id="rId4" Type="http://schemas.openxmlformats.org/officeDocument/2006/relationships/image" Target="../media/image631.png"/></Relationships>
</file>

<file path=ppt/slides/_rels/slide73.xml.rels><?xml version="1.0" encoding="UTF-8" standalone="yes"?>
<Relationships xmlns="http://schemas.openxmlformats.org/package/2006/relationships"><Relationship Id="rId3" Type="http://schemas.openxmlformats.org/officeDocument/2006/relationships/image" Target="../media/image511.png"/><Relationship Id="rId7" Type="http://schemas.openxmlformats.org/officeDocument/2006/relationships/image" Target="../media/image621.png"/><Relationship Id="rId2" Type="http://schemas.openxmlformats.org/officeDocument/2006/relationships/image" Target="../media/image630.png"/><Relationship Id="rId1" Type="http://schemas.openxmlformats.org/officeDocument/2006/relationships/slideLayout" Target="../slideLayouts/slideLayout7.xml"/><Relationship Id="rId6" Type="http://schemas.openxmlformats.org/officeDocument/2006/relationships/image" Target="../media/image660.png"/><Relationship Id="rId5" Type="http://schemas.openxmlformats.org/officeDocument/2006/relationships/image" Target="../media/image650.png"/><Relationship Id="rId4" Type="http://schemas.openxmlformats.org/officeDocument/2006/relationships/image" Target="../media/image640.png"/></Relationships>
</file>

<file path=ppt/slides/_rels/slide74.xml.rels><?xml version="1.0" encoding="UTF-8" standalone="yes"?>
<Relationships xmlns="http://schemas.openxmlformats.org/package/2006/relationships"><Relationship Id="rId3" Type="http://schemas.openxmlformats.org/officeDocument/2006/relationships/image" Target="../media/image511.png"/><Relationship Id="rId7" Type="http://schemas.openxmlformats.org/officeDocument/2006/relationships/image" Target="../media/image621.png"/><Relationship Id="rId2" Type="http://schemas.openxmlformats.org/officeDocument/2006/relationships/image" Target="../media/image670.png"/><Relationship Id="rId1" Type="http://schemas.openxmlformats.org/officeDocument/2006/relationships/slideLayout" Target="../slideLayouts/slideLayout7.xml"/><Relationship Id="rId6" Type="http://schemas.openxmlformats.org/officeDocument/2006/relationships/image" Target="../media/image720.png"/><Relationship Id="rId5" Type="http://schemas.openxmlformats.org/officeDocument/2006/relationships/image" Target="../media/image710.png"/><Relationship Id="rId4" Type="http://schemas.openxmlformats.org/officeDocument/2006/relationships/image" Target="../media/image680.png"/></Relationships>
</file>

<file path=ppt/slides/_rels/slide75.xml.rels><?xml version="1.0" encoding="UTF-8" standalone="yes"?>
<Relationships xmlns="http://schemas.openxmlformats.org/package/2006/relationships"><Relationship Id="rId3" Type="http://schemas.openxmlformats.org/officeDocument/2006/relationships/image" Target="../media/image511.png"/><Relationship Id="rId7" Type="http://schemas.openxmlformats.org/officeDocument/2006/relationships/image" Target="../media/image621.png"/><Relationship Id="rId2" Type="http://schemas.openxmlformats.org/officeDocument/2006/relationships/image" Target="../media/image730.png"/><Relationship Id="rId1" Type="http://schemas.openxmlformats.org/officeDocument/2006/relationships/slideLayout" Target="../slideLayouts/slideLayout7.xml"/><Relationship Id="rId6" Type="http://schemas.openxmlformats.org/officeDocument/2006/relationships/image" Target="../media/image760.png"/><Relationship Id="rId5" Type="http://schemas.openxmlformats.org/officeDocument/2006/relationships/image" Target="../media/image750.png"/><Relationship Id="rId4" Type="http://schemas.openxmlformats.org/officeDocument/2006/relationships/image" Target="../media/image740.png"/></Relationships>
</file>

<file path=ppt/slides/_rels/slide76.xml.rels><?xml version="1.0" encoding="UTF-8" standalone="yes"?>
<Relationships xmlns="http://schemas.openxmlformats.org/package/2006/relationships"><Relationship Id="rId8" Type="http://schemas.openxmlformats.org/officeDocument/2006/relationships/image" Target="../media/image800.png"/><Relationship Id="rId3" Type="http://schemas.openxmlformats.org/officeDocument/2006/relationships/image" Target="../media/image77.png"/><Relationship Id="rId7" Type="http://schemas.openxmlformats.org/officeDocument/2006/relationships/image" Target="../media/image79.pn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media/image750.png"/><Relationship Id="rId5" Type="http://schemas.openxmlformats.org/officeDocument/2006/relationships/image" Target="../media/image78.png"/><Relationship Id="rId4" Type="http://schemas.openxmlformats.org/officeDocument/2006/relationships/image" Target="../media/image511.png"/><Relationship Id="rId9" Type="http://schemas.openxmlformats.org/officeDocument/2006/relationships/image" Target="../media/image621.png"/></Relationships>
</file>

<file path=ppt/slides/_rels/slide77.xml.rels><?xml version="1.0" encoding="UTF-8" standalone="yes"?>
<Relationships xmlns="http://schemas.openxmlformats.org/package/2006/relationships"><Relationship Id="rId3" Type="http://schemas.openxmlformats.org/officeDocument/2006/relationships/image" Target="../media/image511.png"/><Relationship Id="rId2" Type="http://schemas.openxmlformats.org/officeDocument/2006/relationships/notesSlide" Target="../notesSlides/notesSlide54.xml"/><Relationship Id="rId1" Type="http://schemas.openxmlformats.org/officeDocument/2006/relationships/slideLayout" Target="../slideLayouts/slideLayout7.xml"/><Relationship Id="rId5" Type="http://schemas.openxmlformats.org/officeDocument/2006/relationships/image" Target="../media/image82.png"/><Relationship Id="rId4" Type="http://schemas.openxmlformats.org/officeDocument/2006/relationships/image" Target="../media/image81.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840.png"/><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image" Target="../media/image86.png"/><Relationship Id="rId5" Type="http://schemas.openxmlformats.org/officeDocument/2006/relationships/image" Target="../media/image850.png"/><Relationship Id="rId4" Type="http://schemas.openxmlformats.org/officeDocument/2006/relationships/image" Target="../media/image85.png"/></Relationships>
</file>

<file path=ppt/slides/_rels/slide81.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89.png"/><Relationship Id="rId7" Type="http://schemas.openxmlformats.org/officeDocument/2006/relationships/image" Target="../media/image94.png"/><Relationship Id="rId2" Type="http://schemas.openxmlformats.org/officeDocument/2006/relationships/notesSlide" Target="../notesSlides/notesSlide59.xml"/><Relationship Id="rId1" Type="http://schemas.openxmlformats.org/officeDocument/2006/relationships/slideLayout" Target="../slideLayouts/slideLayout4.xml"/><Relationship Id="rId6" Type="http://schemas.openxmlformats.org/officeDocument/2006/relationships/image" Target="../media/image93.png"/><Relationship Id="rId5" Type="http://schemas.openxmlformats.org/officeDocument/2006/relationships/image" Target="../media/image92.png"/><Relationship Id="rId10" Type="http://schemas.openxmlformats.org/officeDocument/2006/relationships/image" Target="../media/image97.png"/><Relationship Id="rId4" Type="http://schemas.openxmlformats.org/officeDocument/2006/relationships/image" Target="../media/image91.png"/><Relationship Id="rId9" Type="http://schemas.openxmlformats.org/officeDocument/2006/relationships/image" Target="../media/image96.png"/></Relationships>
</file>

<file path=ppt/slides/_rels/slide83.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88.png"/><Relationship Id="rId7" Type="http://schemas.openxmlformats.org/officeDocument/2006/relationships/image" Target="../media/image102.png"/><Relationship Id="rId2" Type="http://schemas.openxmlformats.org/officeDocument/2006/relationships/notesSlide" Target="../notesSlides/notesSlide60.xml"/><Relationship Id="rId1" Type="http://schemas.openxmlformats.org/officeDocument/2006/relationships/slideLayout" Target="../slideLayouts/slideLayout2.xml"/><Relationship Id="rId6" Type="http://schemas.openxmlformats.org/officeDocument/2006/relationships/image" Target="../media/image101.png"/><Relationship Id="rId5" Type="http://schemas.openxmlformats.org/officeDocument/2006/relationships/image" Target="../media/image99.png"/><Relationship Id="rId10" Type="http://schemas.openxmlformats.org/officeDocument/2006/relationships/image" Target="../media/image105.png"/><Relationship Id="rId4" Type="http://schemas.openxmlformats.org/officeDocument/2006/relationships/image" Target="../media/image98.png"/><Relationship Id="rId9" Type="http://schemas.openxmlformats.org/officeDocument/2006/relationships/image" Target="../media/image104.png"/></Relationships>
</file>

<file path=ppt/slides/_rels/slide84.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88.png"/><Relationship Id="rId7" Type="http://schemas.openxmlformats.org/officeDocument/2006/relationships/image" Target="../media/image108.png"/><Relationship Id="rId2" Type="http://schemas.openxmlformats.org/officeDocument/2006/relationships/notesSlide" Target="../notesSlides/notesSlide61.xml"/><Relationship Id="rId1" Type="http://schemas.openxmlformats.org/officeDocument/2006/relationships/slideLayout" Target="../slideLayouts/slideLayout2.xml"/><Relationship Id="rId6" Type="http://schemas.openxmlformats.org/officeDocument/2006/relationships/image" Target="../media/image107.png"/><Relationship Id="rId5" Type="http://schemas.openxmlformats.org/officeDocument/2006/relationships/image" Target="../media/image106.png"/><Relationship Id="rId10" Type="http://schemas.openxmlformats.org/officeDocument/2006/relationships/image" Target="../media/image111.png"/><Relationship Id="rId4" Type="http://schemas.openxmlformats.org/officeDocument/2006/relationships/image" Target="../media/image98.png"/><Relationship Id="rId9" Type="http://schemas.openxmlformats.org/officeDocument/2006/relationships/image" Target="../media/image110.png"/></Relationships>
</file>

<file path=ppt/slides/_rels/slide85.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88.png"/><Relationship Id="rId7" Type="http://schemas.openxmlformats.org/officeDocument/2006/relationships/image" Target="../media/image114.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113.png"/><Relationship Id="rId5" Type="http://schemas.openxmlformats.org/officeDocument/2006/relationships/image" Target="../media/image112.png"/><Relationship Id="rId10" Type="http://schemas.openxmlformats.org/officeDocument/2006/relationships/image" Target="../media/image117.png"/><Relationship Id="rId4" Type="http://schemas.openxmlformats.org/officeDocument/2006/relationships/image" Target="../media/image98.png"/><Relationship Id="rId9" Type="http://schemas.openxmlformats.org/officeDocument/2006/relationships/image" Target="../media/image116.png"/></Relationships>
</file>

<file path=ppt/slides/_rels/slide8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63.xml"/><Relationship Id="rId1" Type="http://schemas.openxmlformats.org/officeDocument/2006/relationships/slideLayout" Target="../slideLayouts/slideLayout2.xml"/><Relationship Id="rId6" Type="http://schemas.openxmlformats.org/officeDocument/2006/relationships/image" Target="../media/image122.png"/><Relationship Id="rId5" Type="http://schemas.openxmlformats.org/officeDocument/2006/relationships/image" Target="../media/image121.png"/><Relationship Id="rId4" Type="http://schemas.openxmlformats.org/officeDocument/2006/relationships/image" Target="../media/image119.png"/></Relationships>
</file>

<file path=ppt/slides/_rels/slide87.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123.png"/><Relationship Id="rId7" Type="http://schemas.openxmlformats.org/officeDocument/2006/relationships/image" Target="../media/image127.png"/><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image" Target="../media/image126.png"/><Relationship Id="rId5" Type="http://schemas.openxmlformats.org/officeDocument/2006/relationships/image" Target="../media/image125.png"/><Relationship Id="rId10" Type="http://schemas.openxmlformats.org/officeDocument/2006/relationships/image" Target="../media/image131.png"/><Relationship Id="rId4" Type="http://schemas.openxmlformats.org/officeDocument/2006/relationships/image" Target="../media/image124.png"/><Relationship Id="rId9" Type="http://schemas.openxmlformats.org/officeDocument/2006/relationships/image" Target="../media/image129.png"/></Relationships>
</file>

<file path=ppt/slides/_rels/slide88.xml.rels><?xml version="1.0" encoding="UTF-8" standalone="yes"?>
<Relationships xmlns="http://schemas.openxmlformats.org/package/2006/relationships"><Relationship Id="rId8" Type="http://schemas.openxmlformats.org/officeDocument/2006/relationships/image" Target="../media/image135.png"/><Relationship Id="rId3" Type="http://schemas.openxmlformats.org/officeDocument/2006/relationships/image" Target="../media/image123.png"/><Relationship Id="rId7" Type="http://schemas.openxmlformats.org/officeDocument/2006/relationships/image" Target="../media/image134.png"/><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image" Target="../media/image133.png"/><Relationship Id="rId5" Type="http://schemas.openxmlformats.org/officeDocument/2006/relationships/image" Target="../media/image132.png"/><Relationship Id="rId10" Type="http://schemas.openxmlformats.org/officeDocument/2006/relationships/image" Target="../media/image137.png"/><Relationship Id="rId4" Type="http://schemas.openxmlformats.org/officeDocument/2006/relationships/image" Target="../media/image124.png"/><Relationship Id="rId9" Type="http://schemas.openxmlformats.org/officeDocument/2006/relationships/image" Target="../media/image136.png"/></Relationships>
</file>

<file path=ppt/slides/_rels/slide89.xml.rels><?xml version="1.0" encoding="UTF-8" standalone="yes"?>
<Relationships xmlns="http://schemas.openxmlformats.org/package/2006/relationships"><Relationship Id="rId8" Type="http://schemas.openxmlformats.org/officeDocument/2006/relationships/image" Target="../media/image144.png"/><Relationship Id="rId3" Type="http://schemas.openxmlformats.org/officeDocument/2006/relationships/image" Target="../media/image138.png"/><Relationship Id="rId7" Type="http://schemas.openxmlformats.org/officeDocument/2006/relationships/image" Target="../media/image143.png"/><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39.pn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2.xml"/><Relationship Id="rId5" Type="http://schemas.openxmlformats.org/officeDocument/2006/relationships/image" Target="../media/image16.png"/><Relationship Id="rId4" Type="http://schemas.openxmlformats.org/officeDocument/2006/relationships/image" Target="../media/image15.png"/></Relationships>
</file>

<file path=ppt/slides/_rels/slide9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1051.png"/></Relationships>
</file>

<file path=ppt/slides/_rels/slide91.xml.rels><?xml version="1.0" encoding="UTF-8" standalone="yes"?>
<Relationships xmlns="http://schemas.openxmlformats.org/package/2006/relationships"><Relationship Id="rId3" Type="http://schemas.openxmlformats.org/officeDocument/2006/relationships/image" Target="../media/image1040.png"/><Relationship Id="rId2" Type="http://schemas.openxmlformats.org/officeDocument/2006/relationships/notesSlide" Target="../notesSlides/notesSlide68.xml"/><Relationship Id="rId1" Type="http://schemas.openxmlformats.org/officeDocument/2006/relationships/slideLayout" Target="../slideLayouts/slideLayout2.xml"/><Relationship Id="rId5" Type="http://schemas.openxmlformats.org/officeDocument/2006/relationships/image" Target="../media/image1060.png"/><Relationship Id="rId4" Type="http://schemas.openxmlformats.org/officeDocument/2006/relationships/image" Target="../media/image1050.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8" Type="http://schemas.openxmlformats.org/officeDocument/2006/relationships/image" Target="../media/image1160.png"/><Relationship Id="rId3" Type="http://schemas.openxmlformats.org/officeDocument/2006/relationships/image" Target="../media/image1080.png"/><Relationship Id="rId7" Type="http://schemas.openxmlformats.org/officeDocument/2006/relationships/image" Target="../media/image1150.png"/><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image" Target="../media/image1140.png"/><Relationship Id="rId5" Type="http://schemas.openxmlformats.org/officeDocument/2006/relationships/image" Target="../media/image1130.png"/><Relationship Id="rId4" Type="http://schemas.openxmlformats.org/officeDocument/2006/relationships/image" Target="../media/image1090.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2.jpeg"/></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ctrTitle"/>
          </p:nvPr>
        </p:nvSpPr>
        <p:spPr>
          <a:xfrm>
            <a:off x="1524000" y="2042319"/>
            <a:ext cx="9144000" cy="2387600"/>
          </a:xfrm>
        </p:spPr>
        <p:txBody>
          <a:bodyPr>
            <a:noAutofit/>
          </a:bodyPr>
          <a:lstStyle/>
          <a:p>
            <a:r>
              <a:rPr lang="en-US" altLang="zh-TW" sz="9600" b="1" dirty="0">
                <a:latin typeface="Cambria Math" panose="02040503050406030204" pitchFamily="18" charset="0"/>
                <a:ea typeface="Cambria Math" panose="02040503050406030204" pitchFamily="18" charset="0"/>
              </a:rPr>
              <a:t>Computer Vision</a:t>
            </a:r>
            <a:br>
              <a:rPr lang="en-US" altLang="zh-TW" sz="9600" dirty="0">
                <a:latin typeface="Cambria Math" panose="02040503050406030204" pitchFamily="18" charset="0"/>
                <a:ea typeface="Cambria Math" panose="02040503050406030204" pitchFamily="18" charset="0"/>
              </a:rPr>
            </a:br>
            <a:endParaRPr lang="zh-TW" altLang="en-US" sz="9600" dirty="0">
              <a:latin typeface="Cambria Math" panose="02040503050406030204" pitchFamily="18" charset="0"/>
            </a:endParaRPr>
          </a:p>
        </p:txBody>
      </p:sp>
      <p:sp>
        <p:nvSpPr>
          <p:cNvPr id="3" name="副標題 2"/>
          <p:cNvSpPr>
            <a:spLocks noGrp="1"/>
          </p:cNvSpPr>
          <p:nvPr>
            <p:ph type="subTitle" idx="1"/>
          </p:nvPr>
        </p:nvSpPr>
        <p:spPr>
          <a:xfrm>
            <a:off x="1524000" y="3602037"/>
            <a:ext cx="9144000" cy="2674071"/>
          </a:xfrm>
        </p:spPr>
        <p:txBody>
          <a:bodyPr vert="horz" lIns="91440" tIns="45720" rIns="91440" bIns="45720" rtlCol="0" anchor="t">
            <a:noAutofit/>
          </a:bodyPr>
          <a:lstStyle/>
          <a:p>
            <a:r>
              <a:rPr lang="en-US" altLang="zh-TW" sz="5400" b="1" dirty="0">
                <a:latin typeface="Cambria Math"/>
                <a:ea typeface="Cambria Math"/>
              </a:rPr>
              <a:t>Chapter6</a:t>
            </a:r>
            <a:br>
              <a:rPr lang="en-US" altLang="zh-TW" sz="5400" b="1" dirty="0">
                <a:latin typeface="Cambria Math" panose="02040503050406030204" pitchFamily="18" charset="0"/>
                <a:ea typeface="Cambria Math" panose="02040503050406030204" pitchFamily="18" charset="0"/>
              </a:rPr>
            </a:br>
            <a:r>
              <a:rPr lang="en-US" altLang="zh-TW" sz="5400" b="1" dirty="0">
                <a:latin typeface="Cambria Math"/>
                <a:ea typeface="Cambria Math"/>
              </a:rPr>
              <a:t>Neighborhood Operators</a:t>
            </a:r>
          </a:p>
          <a:p>
            <a:r>
              <a:rPr lang="zh-TW" altLang="en-US" sz="2200" dirty="0">
                <a:latin typeface="微軟正黑體"/>
                <a:ea typeface="微軟正黑體"/>
              </a:rPr>
              <a:t>藍泓景</a:t>
            </a:r>
            <a:endParaRPr lang="zh-TW" altLang="en-US" sz="2200" dirty="0">
              <a:latin typeface="微軟正黑體" panose="020B0604030504040204" pitchFamily="34" charset="-120"/>
              <a:ea typeface="微軟正黑體" panose="020B0604030504040204" pitchFamily="34" charset="-120"/>
            </a:endParaRPr>
          </a:p>
          <a:p>
            <a:r>
              <a:rPr lang="en-US" altLang="zh-TW" sz="2200" dirty="0">
                <a:latin typeface="Cambria Math"/>
                <a:ea typeface="新細明體"/>
              </a:rPr>
              <a:t>r12922134@ntu.edu.tw</a:t>
            </a:r>
          </a:p>
        </p:txBody>
      </p:sp>
    </p:spTree>
    <p:extLst>
      <p:ext uri="{BB962C8B-B14F-4D97-AF65-F5344CB8AC3E}">
        <p14:creationId xmlns:p14="http://schemas.microsoft.com/office/powerpoint/2010/main" val="414993532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graphicFrame>
        <p:nvGraphicFramePr>
          <p:cNvPr id="2" name="表格 1">
            <a:extLst>
              <a:ext uri="{FF2B5EF4-FFF2-40B4-BE49-F238E27FC236}">
                <a16:creationId xmlns:a16="http://schemas.microsoft.com/office/drawing/2014/main" id="{DF73E832-0131-411B-9C79-7E288F115C32}"/>
              </a:ext>
            </a:extLst>
          </p:cNvPr>
          <p:cNvGraphicFramePr>
            <a:graphicFrameLocks noGrp="1"/>
          </p:cNvGraphicFramePr>
          <p:nvPr>
            <p:extLst>
              <p:ext uri="{D42A27DB-BD31-4B8C-83A1-F6EECF244321}">
                <p14:modId xmlns:p14="http://schemas.microsoft.com/office/powerpoint/2010/main" val="174339685"/>
              </p:ext>
            </p:extLst>
          </p:nvPr>
        </p:nvGraphicFramePr>
        <p:xfrm>
          <a:off x="838201"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9</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3" name="文字方塊 2">
                <a:extLst>
                  <a:ext uri="{FF2B5EF4-FFF2-40B4-BE49-F238E27FC236}">
                    <a16:creationId xmlns:a16="http://schemas.microsoft.com/office/drawing/2014/main" id="{A53702D0-F9B9-48A7-807B-429A7478B0F8}"/>
                  </a:ext>
                </a:extLst>
              </p:cNvPr>
              <p:cNvSpPr txBox="1"/>
              <p:nvPr/>
            </p:nvSpPr>
            <p:spPr>
              <a:xfrm>
                <a:off x="1969985" y="6173997"/>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81</m:t>
                          </m:r>
                        </m:den>
                      </m:f>
                    </m:oMath>
                  </m:oMathPara>
                </a14:m>
                <a:endParaRPr lang="zh-TW" altLang="en-US" dirty="0"/>
              </a:p>
            </p:txBody>
          </p:sp>
        </mc:Choice>
        <mc:Fallback xmlns="">
          <p:sp>
            <p:nvSpPr>
              <p:cNvPr id="3" name="文字方塊 2">
                <a:extLst>
                  <a:ext uri="{FF2B5EF4-FFF2-40B4-BE49-F238E27FC236}">
                    <a16:creationId xmlns:a16="http://schemas.microsoft.com/office/drawing/2014/main" id="{A53702D0-F9B9-48A7-807B-429A7478B0F8}"/>
                  </a:ext>
                </a:extLst>
              </p:cNvPr>
              <p:cNvSpPr txBox="1">
                <a:spLocks noRot="1" noChangeAspect="1" noMove="1" noResize="1" noEditPoints="1" noAdjustHandles="1" noChangeArrowheads="1" noChangeShapeType="1" noTextEdit="1"/>
              </p:cNvSpPr>
              <p:nvPr/>
            </p:nvSpPr>
            <p:spPr>
              <a:xfrm>
                <a:off x="1969985" y="6173997"/>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12" name="表格 11">
            <a:extLst>
              <a:ext uri="{FF2B5EF4-FFF2-40B4-BE49-F238E27FC236}">
                <a16:creationId xmlns:a16="http://schemas.microsoft.com/office/drawing/2014/main" id="{6D6F6670-3B08-4B97-83B1-4BF53A253974}"/>
              </a:ext>
            </a:extLst>
          </p:cNvPr>
          <p:cNvGraphicFramePr>
            <a:graphicFrameLocks noGrp="1"/>
          </p:cNvGraphicFramePr>
          <p:nvPr>
            <p:extLst>
              <p:ext uri="{D42A27DB-BD31-4B8C-83A1-F6EECF244321}">
                <p14:modId xmlns:p14="http://schemas.microsoft.com/office/powerpoint/2010/main" val="1232425727"/>
              </p:ext>
            </p:extLst>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p:graphicFrame>
        <p:nvGraphicFramePr>
          <p:cNvPr id="4" name="表格 3">
            <a:extLst>
              <a:ext uri="{FF2B5EF4-FFF2-40B4-BE49-F238E27FC236}">
                <a16:creationId xmlns:a16="http://schemas.microsoft.com/office/drawing/2014/main" id="{4E2B65CD-2D53-4F20-B511-00B66159B622}"/>
              </a:ext>
            </a:extLst>
          </p:cNvPr>
          <p:cNvGraphicFramePr>
            <a:graphicFrameLocks noGrp="1"/>
          </p:cNvGraphicFramePr>
          <p:nvPr>
            <p:extLst>
              <p:ext uri="{D42A27DB-BD31-4B8C-83A1-F6EECF244321}">
                <p14:modId xmlns:p14="http://schemas.microsoft.com/office/powerpoint/2010/main" val="1824367906"/>
              </p:ext>
            </p:extLst>
          </p:nvPr>
        </p:nvGraphicFramePr>
        <p:xfrm>
          <a:off x="7631878" y="2440543"/>
          <a:ext cx="2160000" cy="216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960489440"/>
                    </a:ext>
                  </a:extLst>
                </a:gridCol>
                <a:gridCol w="720000">
                  <a:extLst>
                    <a:ext uri="{9D8B030D-6E8A-4147-A177-3AD203B41FA5}">
                      <a16:colId xmlns:a16="http://schemas.microsoft.com/office/drawing/2014/main" val="1675301605"/>
                    </a:ext>
                  </a:extLst>
                </a:gridCol>
                <a:gridCol w="720000">
                  <a:extLst>
                    <a:ext uri="{9D8B030D-6E8A-4147-A177-3AD203B41FA5}">
                      <a16:colId xmlns:a16="http://schemas.microsoft.com/office/drawing/2014/main" val="3198381956"/>
                    </a:ext>
                  </a:extLst>
                </a:gridCol>
              </a:tblGrid>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585587323"/>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3131611339"/>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405301465"/>
                  </a:ext>
                </a:extLst>
              </a:tr>
            </a:tbl>
          </a:graphicData>
        </a:graphic>
      </p:graphicFrame>
    </p:spTree>
    <p:extLst>
      <p:ext uri="{BB962C8B-B14F-4D97-AF65-F5344CB8AC3E}">
        <p14:creationId xmlns:p14="http://schemas.microsoft.com/office/powerpoint/2010/main" val="189008668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6.3.2</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Relative Extrema Operator</a:t>
            </a:r>
            <a:endParaRPr lang="zh-TW" altLang="en-US" b="1" dirty="0">
              <a:latin typeface="Cambria Math" panose="02040503050406030204" pitchFamily="18" charset="0"/>
            </a:endParaRPr>
          </a:p>
        </p:txBody>
      </p:sp>
      <p:sp>
        <p:nvSpPr>
          <p:cNvPr id="3" name="內容版面配置區 2"/>
          <p:cNvSpPr>
            <a:spLocks noGrp="1"/>
          </p:cNvSpPr>
          <p:nvPr>
            <p:ph idx="1"/>
          </p:nvPr>
        </p:nvSpPr>
        <p:spPr>
          <a:xfrm>
            <a:off x="838200" y="1825624"/>
            <a:ext cx="10515600" cy="4763861"/>
          </a:xfrm>
        </p:spPr>
        <p:txBody>
          <a:bodyPr>
            <a:normAutofit fontScale="92500" lnSpcReduction="10000"/>
          </a:bodyPr>
          <a:lstStyle/>
          <a:p>
            <a:r>
              <a:rPr lang="en-US" altLang="zh-TW" sz="2500" dirty="0">
                <a:latin typeface="Cambria Math" panose="02040503050406030204" pitchFamily="18" charset="0"/>
                <a:ea typeface="Cambria Math" panose="02040503050406030204" pitchFamily="18" charset="0"/>
              </a:rPr>
              <a:t>Each pixel on the output image contains the value of highest extrema that can reach it by monotonic path.</a:t>
            </a:r>
          </a:p>
          <a:p>
            <a:r>
              <a:rPr lang="en-US" altLang="zh-TW" sz="2500" dirty="0">
                <a:latin typeface="Cambria Math" panose="02040503050406030204" pitchFamily="18" charset="0"/>
                <a:ea typeface="Cambria Math" panose="02040503050406030204" pitchFamily="18" charset="0"/>
              </a:rPr>
              <a:t>Monotonic path :</a:t>
            </a:r>
          </a:p>
          <a:p>
            <a:pPr marL="0" indent="0">
              <a:buNone/>
            </a:pPr>
            <a:r>
              <a:rPr lang="en-US" altLang="zh-TW" sz="2500" dirty="0">
                <a:latin typeface="Cambria Math" panose="02040503050406030204" pitchFamily="18" charset="0"/>
                <a:ea typeface="Cambria Math" panose="02040503050406030204" pitchFamily="18" charset="0"/>
              </a:rPr>
              <a:t>   - </a:t>
            </a:r>
            <a:r>
              <a:rPr lang="zh-TW" altLang="en-US" sz="2500" dirty="0">
                <a:latin typeface="標楷體" panose="03000509000000000000" pitchFamily="65" charset="-120"/>
                <a:ea typeface="標楷體" panose="03000509000000000000" pitchFamily="65" charset="-120"/>
              </a:rPr>
              <a:t>僅向二個以下方向行走</a:t>
            </a:r>
            <a:r>
              <a:rPr lang="en-US" altLang="zh-TW" sz="2500" dirty="0">
                <a:latin typeface="標楷體" panose="03000509000000000000" pitchFamily="65" charset="-120"/>
                <a:ea typeface="標楷體" panose="03000509000000000000" pitchFamily="65" charset="-120"/>
              </a:rPr>
              <a:t>,</a:t>
            </a:r>
            <a:r>
              <a:rPr lang="zh-TW" altLang="en-US" sz="2500" dirty="0">
                <a:latin typeface="標楷體" panose="03000509000000000000" pitchFamily="65" charset="-120"/>
                <a:ea typeface="標楷體" panose="03000509000000000000" pitchFamily="65" charset="-120"/>
              </a:rPr>
              <a:t>且彼此垂直</a:t>
            </a:r>
            <a:endParaRPr lang="en-US" altLang="zh-TW" sz="2500" dirty="0">
              <a:latin typeface="標楷體" panose="03000509000000000000" pitchFamily="65" charset="-120"/>
              <a:ea typeface="標楷體" panose="03000509000000000000" pitchFamily="65" charset="-120"/>
            </a:endParaRPr>
          </a:p>
          <a:p>
            <a:pPr marL="0" indent="0">
              <a:buNone/>
            </a:pPr>
            <a:r>
              <a:rPr lang="en-US" altLang="zh-TW" sz="2500" dirty="0">
                <a:latin typeface="Cambria Math" panose="02040503050406030204" pitchFamily="18" charset="0"/>
                <a:ea typeface="Cambria Math" panose="02040503050406030204" pitchFamily="18" charset="0"/>
              </a:rPr>
              <a:t>   - </a:t>
            </a:r>
            <a:r>
              <a:rPr lang="zh-TW" altLang="en-US" sz="2500" dirty="0">
                <a:latin typeface="標楷體" panose="03000509000000000000" pitchFamily="65" charset="-120"/>
                <a:ea typeface="標楷體" panose="03000509000000000000" pitchFamily="65" charset="-120"/>
              </a:rPr>
              <a:t>前進方向之數值不得超過自身值</a:t>
            </a:r>
            <a:r>
              <a:rPr lang="en-US" altLang="zh-TW" sz="2500" dirty="0">
                <a:latin typeface="Cambria Math" panose="02040503050406030204" pitchFamily="18" charset="0"/>
                <a:ea typeface="Cambria Math" panose="02040503050406030204" pitchFamily="18" charset="0"/>
              </a:rPr>
              <a:t>(Max)</a:t>
            </a:r>
          </a:p>
          <a:p>
            <a:pPr marL="0" indent="0">
              <a:buNone/>
            </a:pPr>
            <a:r>
              <a:rPr lang="en-US" altLang="zh-TW" sz="2500" dirty="0">
                <a:latin typeface="Cambria Math" panose="02040503050406030204" pitchFamily="18" charset="0"/>
                <a:ea typeface="Cambria Math" panose="02040503050406030204" pitchFamily="18" charset="0"/>
              </a:rPr>
              <a:t>   - </a:t>
            </a:r>
            <a:r>
              <a:rPr lang="zh-TW" altLang="en-US" sz="2500" dirty="0">
                <a:latin typeface="標楷體" panose="03000509000000000000" pitchFamily="65" charset="-120"/>
                <a:ea typeface="標楷體" panose="03000509000000000000" pitchFamily="65" charset="-120"/>
              </a:rPr>
              <a:t>前進方向之數值不得超過自身值</a:t>
            </a:r>
            <a:r>
              <a:rPr lang="en-US" altLang="zh-TW" sz="2500" dirty="0">
                <a:latin typeface="Cambria Math" panose="02040503050406030204" pitchFamily="18" charset="0"/>
                <a:ea typeface="Cambria Math" panose="02040503050406030204" pitchFamily="18" charset="0"/>
              </a:rPr>
              <a:t>(Min)</a:t>
            </a:r>
          </a:p>
          <a:p>
            <a:r>
              <a:rPr lang="en-US" altLang="zh-TW" sz="2500" dirty="0">
                <a:latin typeface="Cambria Math" panose="02040503050406030204" pitchFamily="18" charset="0"/>
                <a:ea typeface="Cambria Math" panose="02040503050406030204" pitchFamily="18" charset="0"/>
              </a:rPr>
              <a:t>Consist of</a:t>
            </a:r>
          </a:p>
          <a:p>
            <a:pPr marL="0" indent="0">
              <a:buNone/>
            </a:pPr>
            <a:r>
              <a:rPr lang="en-US" altLang="zh-TW" sz="2500" dirty="0">
                <a:latin typeface="Cambria Math" panose="02040503050406030204" pitchFamily="18" charset="0"/>
                <a:ea typeface="Cambria Math" panose="02040503050406030204" pitchFamily="18" charset="0"/>
              </a:rPr>
              <a:t>   - Relative Maxima Operator</a:t>
            </a:r>
          </a:p>
          <a:p>
            <a:pPr marL="0" indent="0">
              <a:buNone/>
            </a:pPr>
            <a:r>
              <a:rPr lang="en-US" altLang="zh-TW" sz="2500" dirty="0">
                <a:latin typeface="Cambria Math" panose="02040503050406030204" pitchFamily="18" charset="0"/>
                <a:ea typeface="Cambria Math" panose="02040503050406030204" pitchFamily="18" charset="0"/>
              </a:rPr>
              <a:t>   - Relative Minima Operator</a:t>
            </a:r>
          </a:p>
          <a:p>
            <a:r>
              <a:rPr lang="en-US" altLang="zh-TW" sz="2500" dirty="0">
                <a:latin typeface="Cambria Math" panose="02040503050406030204" pitchFamily="18" charset="0"/>
                <a:ea typeface="Cambria Math" panose="02040503050406030204" pitchFamily="18" charset="0"/>
              </a:rPr>
              <a:t>Classification </a:t>
            </a:r>
          </a:p>
          <a:p>
            <a:pPr marL="0" indent="0">
              <a:buNone/>
            </a:pPr>
            <a:r>
              <a:rPr lang="en-US" altLang="zh-TW" sz="2500" dirty="0">
                <a:latin typeface="Cambria Math" panose="02040503050406030204" pitchFamily="18" charset="0"/>
                <a:ea typeface="Cambria Math" panose="02040503050406030204" pitchFamily="18" charset="0"/>
              </a:rPr>
              <a:t>   - recursive</a:t>
            </a:r>
          </a:p>
          <a:p>
            <a:pPr marL="0" indent="0">
              <a:buNone/>
            </a:pPr>
            <a:r>
              <a:rPr lang="en-US" altLang="zh-TW" sz="2500" dirty="0">
                <a:latin typeface="Cambria Math" panose="02040503050406030204" pitchFamily="18" charset="0"/>
                <a:ea typeface="Cambria Math" panose="02040503050406030204" pitchFamily="18" charset="0"/>
              </a:rPr>
              <a:t>   - numeric data domain</a:t>
            </a:r>
          </a:p>
        </p:txBody>
      </p:sp>
      <mc:AlternateContent xmlns:mc="http://schemas.openxmlformats.org/markup-compatibility/2006" xmlns:a14="http://schemas.microsoft.com/office/drawing/2010/main">
        <mc:Choice Requires="a14">
          <p:graphicFrame>
            <p:nvGraphicFramePr>
              <p:cNvPr id="4" name="表格 3"/>
              <p:cNvGraphicFramePr>
                <a:graphicFrameLocks noGrp="1"/>
              </p:cNvGraphicFramePr>
              <p:nvPr>
                <p:extLst>
                  <p:ext uri="{D42A27DB-BD31-4B8C-83A1-F6EECF244321}">
                    <p14:modId xmlns:p14="http://schemas.microsoft.com/office/powerpoint/2010/main" val="3504262059"/>
                  </p:ext>
                </p:extLst>
              </p:nvPr>
            </p:nvGraphicFramePr>
            <p:xfrm>
              <a:off x="6812157" y="3512072"/>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nchor="ct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nchor="ct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4" name="表格 3"/>
              <p:cNvGraphicFramePr>
                <a:graphicFrameLocks noGrp="1"/>
              </p:cNvGraphicFramePr>
              <p:nvPr>
                <p:extLst>
                  <p:ext uri="{D42A27DB-BD31-4B8C-83A1-F6EECF244321}">
                    <p14:modId xmlns:p14="http://schemas.microsoft.com/office/powerpoint/2010/main" val="3504262059"/>
                  </p:ext>
                </p:extLst>
              </p:nvPr>
            </p:nvGraphicFramePr>
            <p:xfrm>
              <a:off x="6812157" y="3512072"/>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p>
                      </a:txBody>
                      <a:tcPr anchor="ctr">
                        <a:blipFill>
                          <a:blip r:embed="rId3"/>
                          <a:stretch>
                            <a:fillRect l="-1639" t="-1639" r="-204918" b="-203279"/>
                          </a:stretch>
                        </a:blipFill>
                      </a:tcPr>
                    </a:tc>
                    <a:tc>
                      <a:txBody>
                        <a:bodyPr/>
                        <a:lstStyle/>
                        <a:p>
                          <a:endParaRPr lang="zh-TW"/>
                        </a:p>
                      </a:txBody>
                      <a:tcPr anchor="ctr">
                        <a:blipFill>
                          <a:blip r:embed="rId3"/>
                          <a:stretch>
                            <a:fillRect l="-101639" t="-1639" r="-104918" b="-203279"/>
                          </a:stretch>
                        </a:blipFill>
                      </a:tcPr>
                    </a:tc>
                    <a:tc>
                      <a:txBody>
                        <a:bodyPr/>
                        <a:lstStyle/>
                        <a:p>
                          <a:endParaRPr lang="zh-TW"/>
                        </a:p>
                      </a:txBody>
                      <a:tcPr anchor="ctr">
                        <a:blipFill>
                          <a:blip r:embed="rId3"/>
                          <a:stretch>
                            <a:fillRect l="-201639" t="-1639" r="-4918" b="-203279"/>
                          </a:stretch>
                        </a:blip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endParaRPr lang="zh-TW"/>
                        </a:p>
                      </a:txBody>
                      <a:tcPr anchor="ctr">
                        <a:blipFill>
                          <a:blip r:embed="rId3"/>
                          <a:stretch>
                            <a:fillRect l="-101639" t="-101639" r="-104918" b="-103279"/>
                          </a:stretch>
                        </a:blipFill>
                      </a:tcPr>
                    </a:tc>
                    <a:tc>
                      <a:txBody>
                        <a:bodyPr/>
                        <a:lstStyle/>
                        <a:p>
                          <a:endParaRPr lang="zh-TW"/>
                        </a:p>
                      </a:txBody>
                      <a:tcPr anchor="ctr">
                        <a:blipFill>
                          <a:blip r:embed="rId3"/>
                          <a:stretch>
                            <a:fillRect l="-201639" t="-101639" r="-4918" b="-103279"/>
                          </a:stretch>
                        </a:blipFill>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5" name="表格 4"/>
              <p:cNvGraphicFramePr>
                <a:graphicFrameLocks noGrp="1"/>
              </p:cNvGraphicFramePr>
              <p:nvPr>
                <p:extLst>
                  <p:ext uri="{D42A27DB-BD31-4B8C-83A1-F6EECF244321}">
                    <p14:modId xmlns:p14="http://schemas.microsoft.com/office/powerpoint/2010/main" val="38199435"/>
                  </p:ext>
                </p:extLst>
              </p:nvPr>
            </p:nvGraphicFramePr>
            <p:xfrm>
              <a:off x="8410300" y="3512072"/>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3</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2</m:t>
                                    </m:r>
                                  </m:sub>
                                </m:sSub>
                              </m:oMath>
                            </m:oMathPara>
                          </a14:m>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4</m:t>
                                    </m:r>
                                  </m:sub>
                                </m:sSub>
                              </m:oMath>
                            </m:oMathPara>
                          </a14:m>
                          <a:endParaRPr lang="zh-TW" altLang="en-US" dirty="0"/>
                        </a:p>
                      </a:txBody>
                      <a:tcPr anchor="ct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1</m:t>
                                    </m:r>
                                  </m:sub>
                                </m:sSub>
                              </m:oMath>
                            </m:oMathPara>
                          </a14:m>
                          <a:endParaRPr lang="zh-TW" altLang="en-US" dirty="0"/>
                        </a:p>
                      </a:txBody>
                      <a:tcPr anchor="ct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0</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5" name="表格 4"/>
              <p:cNvGraphicFramePr>
                <a:graphicFrameLocks noGrp="1"/>
              </p:cNvGraphicFramePr>
              <p:nvPr>
                <p:extLst>
                  <p:ext uri="{D42A27DB-BD31-4B8C-83A1-F6EECF244321}">
                    <p14:modId xmlns:p14="http://schemas.microsoft.com/office/powerpoint/2010/main" val="38199435"/>
                  </p:ext>
                </p:extLst>
              </p:nvPr>
            </p:nvGraphicFramePr>
            <p:xfrm>
              <a:off x="8410300" y="3512072"/>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p>
                      </a:txBody>
                      <a:tcPr anchor="ctr">
                        <a:blipFill>
                          <a:blip r:embed="rId4"/>
                          <a:stretch>
                            <a:fillRect l="-1639" t="-1639" r="-204918" b="-203279"/>
                          </a:stretch>
                        </a:blipFill>
                      </a:tcPr>
                    </a:tc>
                    <a:tc>
                      <a:txBody>
                        <a:bodyPr/>
                        <a:lstStyle/>
                        <a:p>
                          <a:endParaRPr lang="zh-TW"/>
                        </a:p>
                      </a:txBody>
                      <a:tcPr anchor="ctr">
                        <a:blipFill>
                          <a:blip r:embed="rId4"/>
                          <a:stretch>
                            <a:fillRect l="-100000" t="-1639" r="-101613" b="-203279"/>
                          </a:stretch>
                        </a:blipFill>
                      </a:tcPr>
                    </a:tc>
                    <a:tc>
                      <a:txBody>
                        <a:bodyPr/>
                        <a:lstStyle/>
                        <a:p>
                          <a:endParaRPr lang="zh-TW"/>
                        </a:p>
                      </a:txBody>
                      <a:tcPr anchor="ctr">
                        <a:blipFill>
                          <a:blip r:embed="rId4"/>
                          <a:stretch>
                            <a:fillRect l="-203279" t="-1639" r="-3279" b="-203279"/>
                          </a:stretch>
                        </a:blip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endParaRPr lang="zh-TW"/>
                        </a:p>
                      </a:txBody>
                      <a:tcPr anchor="ctr">
                        <a:blipFill>
                          <a:blip r:embed="rId4"/>
                          <a:stretch>
                            <a:fillRect l="-100000" t="-101639" r="-101613" b="-103279"/>
                          </a:stretch>
                        </a:blipFill>
                      </a:tcPr>
                    </a:tc>
                    <a:tc>
                      <a:txBody>
                        <a:bodyPr/>
                        <a:lstStyle/>
                        <a:p>
                          <a:endParaRPr lang="zh-TW"/>
                        </a:p>
                      </a:txBody>
                      <a:tcPr anchor="ctr">
                        <a:blipFill>
                          <a:blip r:embed="rId4"/>
                          <a:stretch>
                            <a:fillRect l="-203279" t="-101639" r="-3279" b="-103279"/>
                          </a:stretch>
                        </a:blipFill>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6" name="表格 5"/>
              <p:cNvGraphicFramePr>
                <a:graphicFrameLocks noGrp="1"/>
              </p:cNvGraphicFramePr>
              <p:nvPr/>
            </p:nvGraphicFramePr>
            <p:xfrm>
              <a:off x="6812157" y="547696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6" name="表格 5"/>
              <p:cNvGraphicFramePr>
                <a:graphicFrameLocks noGrp="1"/>
              </p:cNvGraphicFramePr>
              <p:nvPr>
                <p:extLst>
                  <p:ext uri="{D42A27DB-BD31-4B8C-83A1-F6EECF244321}">
                    <p14:modId xmlns:p14="http://schemas.microsoft.com/office/powerpoint/2010/main" val="1595239252"/>
                  </p:ext>
                </p:extLst>
              </p:nvPr>
            </p:nvGraphicFramePr>
            <p:xfrm>
              <a:off x="6812157" y="547696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r>
                  <a:tr h="370840">
                    <a:tc>
                      <a:txBody>
                        <a:bodyPr/>
                        <a:lstStyle/>
                        <a:p>
                          <a:pPr algn="l"/>
                          <a:endParaRPr lang="zh-TW" altLang="en-US" dirty="0"/>
                        </a:p>
                      </a:txBody>
                      <a:tcPr anchor="ctr"/>
                    </a:tc>
                    <a:tc>
                      <a:txBody>
                        <a:bodyPr/>
                        <a:lstStyle/>
                        <a:p>
                          <a:endParaRPr lang="zh-TW"/>
                        </a:p>
                      </a:txBody>
                      <a:tcPr anchor="ctr">
                        <a:blipFill rotWithShape="0">
                          <a:blip r:embed="rId5"/>
                          <a:stretch>
                            <a:fillRect l="-101639" t="-101639" r="-104918" b="-104918"/>
                          </a:stretch>
                        </a:blipFill>
                      </a:tcPr>
                    </a:tc>
                    <a:tc>
                      <a:txBody>
                        <a:bodyPr/>
                        <a:lstStyle/>
                        <a:p>
                          <a:endParaRPr lang="zh-TW"/>
                        </a:p>
                      </a:txBody>
                      <a:tcPr anchor="ctr">
                        <a:blipFill rotWithShape="0">
                          <a:blip r:embed="rId5"/>
                          <a:stretch>
                            <a:fillRect l="-201639" t="-101639" r="-4918" b="-104918"/>
                          </a:stretch>
                        </a:blipFill>
                      </a:tcPr>
                    </a:tc>
                  </a:tr>
                  <a:tr h="370840">
                    <a:tc>
                      <a:txBody>
                        <a:bodyPr/>
                        <a:lstStyle/>
                        <a:p>
                          <a:endParaRPr lang="zh-TW"/>
                        </a:p>
                      </a:txBody>
                      <a:tcPr>
                        <a:blipFill rotWithShape="0">
                          <a:blip r:embed="rId5"/>
                          <a:stretch>
                            <a:fillRect l="-1639" t="-201639" r="-204918" b="-4918"/>
                          </a:stretch>
                        </a:blipFill>
                      </a:tcPr>
                    </a:tc>
                    <a:tc>
                      <a:txBody>
                        <a:bodyPr/>
                        <a:lstStyle/>
                        <a:p>
                          <a:endParaRPr lang="zh-TW"/>
                        </a:p>
                      </a:txBody>
                      <a:tcPr>
                        <a:blipFill rotWithShape="0">
                          <a:blip r:embed="rId5"/>
                          <a:stretch>
                            <a:fillRect l="-101639" t="-201639" r="-104918" b="-4918"/>
                          </a:stretch>
                        </a:blipFill>
                      </a:tcPr>
                    </a:tc>
                    <a:tc>
                      <a:txBody>
                        <a:bodyPr/>
                        <a:lstStyle/>
                        <a:p>
                          <a:endParaRPr lang="zh-TW"/>
                        </a:p>
                      </a:txBody>
                      <a:tcPr>
                        <a:blipFill rotWithShape="0">
                          <a:blip r:embed="rId5"/>
                          <a:stretch>
                            <a:fillRect l="-201639" t="-201639" r="-4918" b="-4918"/>
                          </a:stretch>
                        </a:blipFill>
                      </a:tcPr>
                    </a:tc>
                  </a:tr>
                </a:tbl>
              </a:graphicData>
            </a:graphic>
          </p:graphicFrame>
        </mc:Fallback>
      </mc:AlternateContent>
      <mc:AlternateContent xmlns:mc="http://schemas.openxmlformats.org/markup-compatibility/2006" xmlns:a14="http://schemas.microsoft.com/office/drawing/2010/main">
        <mc:Choice Requires="a14">
          <p:graphicFrame>
            <p:nvGraphicFramePr>
              <p:cNvPr id="7" name="表格 6"/>
              <p:cNvGraphicFramePr>
                <a:graphicFrameLocks noGrp="1"/>
              </p:cNvGraphicFramePr>
              <p:nvPr/>
            </p:nvGraphicFramePr>
            <p:xfrm>
              <a:off x="8399900" y="547696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0</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1</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4</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2</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3</m:t>
                                    </m:r>
                                  </m:sub>
                                </m:sSub>
                              </m:oMath>
                            </m:oMathPara>
                          </a14:m>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7" name="表格 6"/>
              <p:cNvGraphicFramePr>
                <a:graphicFrameLocks noGrp="1"/>
              </p:cNvGraphicFramePr>
              <p:nvPr>
                <p:extLst>
                  <p:ext uri="{D42A27DB-BD31-4B8C-83A1-F6EECF244321}">
                    <p14:modId xmlns:p14="http://schemas.microsoft.com/office/powerpoint/2010/main" val="596862428"/>
                  </p:ext>
                </p:extLst>
              </p:nvPr>
            </p:nvGraphicFramePr>
            <p:xfrm>
              <a:off x="8399900" y="547696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r>
                  <a:tr h="370840">
                    <a:tc>
                      <a:txBody>
                        <a:bodyPr/>
                        <a:lstStyle/>
                        <a:p>
                          <a:pPr algn="l"/>
                          <a:endParaRPr lang="zh-TW" altLang="en-US" dirty="0"/>
                        </a:p>
                      </a:txBody>
                      <a:tcPr anchor="ctr"/>
                    </a:tc>
                    <a:tc>
                      <a:txBody>
                        <a:bodyPr/>
                        <a:lstStyle/>
                        <a:p>
                          <a:endParaRPr lang="zh-TW"/>
                        </a:p>
                      </a:txBody>
                      <a:tcPr anchor="ctr">
                        <a:blipFill rotWithShape="0">
                          <a:blip r:embed="rId6"/>
                          <a:stretch>
                            <a:fillRect l="-100000" t="-101639" r="-101613" b="-104918"/>
                          </a:stretch>
                        </a:blipFill>
                      </a:tcPr>
                    </a:tc>
                    <a:tc>
                      <a:txBody>
                        <a:bodyPr/>
                        <a:lstStyle/>
                        <a:p>
                          <a:endParaRPr lang="zh-TW"/>
                        </a:p>
                      </a:txBody>
                      <a:tcPr anchor="ctr">
                        <a:blipFill rotWithShape="0">
                          <a:blip r:embed="rId6"/>
                          <a:stretch>
                            <a:fillRect l="-203279" t="-101639" r="-3279" b="-104918"/>
                          </a:stretch>
                        </a:blipFill>
                      </a:tcPr>
                    </a:tc>
                  </a:tr>
                  <a:tr h="370840">
                    <a:tc>
                      <a:txBody>
                        <a:bodyPr/>
                        <a:lstStyle/>
                        <a:p>
                          <a:endParaRPr lang="zh-TW"/>
                        </a:p>
                      </a:txBody>
                      <a:tcPr>
                        <a:blipFill rotWithShape="0">
                          <a:blip r:embed="rId6"/>
                          <a:stretch>
                            <a:fillRect l="-1639" t="-201639" r="-204918" b="-4918"/>
                          </a:stretch>
                        </a:blipFill>
                      </a:tcPr>
                    </a:tc>
                    <a:tc>
                      <a:txBody>
                        <a:bodyPr/>
                        <a:lstStyle/>
                        <a:p>
                          <a:endParaRPr lang="zh-TW"/>
                        </a:p>
                      </a:txBody>
                      <a:tcPr>
                        <a:blipFill rotWithShape="0">
                          <a:blip r:embed="rId6"/>
                          <a:stretch>
                            <a:fillRect l="-100000" t="-201639" r="-101613" b="-4918"/>
                          </a:stretch>
                        </a:blipFill>
                      </a:tcPr>
                    </a:tc>
                    <a:tc>
                      <a:txBody>
                        <a:bodyPr/>
                        <a:lstStyle/>
                        <a:p>
                          <a:endParaRPr lang="zh-TW"/>
                        </a:p>
                      </a:txBody>
                      <a:tcPr>
                        <a:blipFill rotWithShape="0">
                          <a:blip r:embed="rId6"/>
                          <a:stretch>
                            <a:fillRect l="-203279" t="-201639" r="-3279" b="-4918"/>
                          </a:stretch>
                        </a:blipFill>
                      </a:tcPr>
                    </a:tc>
                  </a:tr>
                </a:tbl>
              </a:graphicData>
            </a:graphic>
          </p:graphicFrame>
        </mc:Fallback>
      </mc:AlternateContent>
      <p:sp>
        <p:nvSpPr>
          <p:cNvPr id="8" name="文字方塊 7"/>
          <p:cNvSpPr txBox="1"/>
          <p:nvPr/>
        </p:nvSpPr>
        <p:spPr>
          <a:xfrm>
            <a:off x="6576784" y="2699860"/>
            <a:ext cx="3160487" cy="400110"/>
          </a:xfrm>
          <a:prstGeom prst="rect">
            <a:avLst/>
          </a:prstGeom>
          <a:noFill/>
        </p:spPr>
        <p:txBody>
          <a:bodyPr wrap="square" rtlCol="0">
            <a:spAutoFit/>
          </a:bodyPr>
          <a:lstStyle/>
          <a:p>
            <a:pPr algn="ctr"/>
            <a:r>
              <a:rPr lang="en-US" altLang="zh-TW" sz="2000" dirty="0">
                <a:latin typeface="Cambria Math" panose="02040503050406030204" pitchFamily="18" charset="0"/>
                <a:ea typeface="Cambria Math" panose="02040503050406030204" pitchFamily="18" charset="0"/>
              </a:rPr>
              <a:t>left-right top-bottom scans</a:t>
            </a:r>
            <a:endParaRPr lang="zh-TW" altLang="en-US" sz="2000" dirty="0">
              <a:latin typeface="Cambria Math" panose="02040503050406030204" pitchFamily="18" charset="0"/>
            </a:endParaRPr>
          </a:p>
        </p:txBody>
      </p:sp>
      <p:sp>
        <p:nvSpPr>
          <p:cNvPr id="9" name="文字方塊 8"/>
          <p:cNvSpPr txBox="1"/>
          <p:nvPr/>
        </p:nvSpPr>
        <p:spPr>
          <a:xfrm>
            <a:off x="6576784" y="4624592"/>
            <a:ext cx="3160487" cy="400110"/>
          </a:xfrm>
          <a:prstGeom prst="rect">
            <a:avLst/>
          </a:prstGeom>
          <a:noFill/>
        </p:spPr>
        <p:txBody>
          <a:bodyPr wrap="square" rtlCol="0">
            <a:spAutoFit/>
          </a:bodyPr>
          <a:lstStyle/>
          <a:p>
            <a:pPr algn="ctr"/>
            <a:r>
              <a:rPr lang="en-US" altLang="zh-TW" sz="2000" dirty="0">
                <a:latin typeface="Cambria Math" panose="02040503050406030204" pitchFamily="18" charset="0"/>
                <a:ea typeface="Cambria Math" panose="02040503050406030204" pitchFamily="18" charset="0"/>
              </a:rPr>
              <a:t>right-left bottom-top scans</a:t>
            </a:r>
            <a:endParaRPr lang="zh-TW" altLang="en-US" sz="2000" dirty="0">
              <a:latin typeface="Cambria Math" panose="02040503050406030204" pitchFamily="18" charset="0"/>
            </a:endParaRPr>
          </a:p>
        </p:txBody>
      </p:sp>
      <p:sp>
        <p:nvSpPr>
          <p:cNvPr id="10" name="文字方塊 9"/>
          <p:cNvSpPr txBox="1"/>
          <p:nvPr/>
        </p:nvSpPr>
        <p:spPr>
          <a:xfrm>
            <a:off x="6801756" y="3121355"/>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input</a:t>
            </a:r>
            <a:endParaRPr lang="zh-TW" altLang="en-US" i="1" dirty="0">
              <a:latin typeface="Bell MT" panose="02020503060305020303" pitchFamily="18" charset="0"/>
            </a:endParaRPr>
          </a:p>
        </p:txBody>
      </p:sp>
      <p:sp>
        <p:nvSpPr>
          <p:cNvPr id="11" name="文字方塊 10"/>
          <p:cNvSpPr txBox="1"/>
          <p:nvPr/>
        </p:nvSpPr>
        <p:spPr>
          <a:xfrm>
            <a:off x="6801755" y="5087678"/>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input</a:t>
            </a:r>
            <a:endParaRPr lang="zh-TW" altLang="en-US" i="1" dirty="0">
              <a:latin typeface="Bell MT" panose="02020503060305020303" pitchFamily="18" charset="0"/>
            </a:endParaRPr>
          </a:p>
        </p:txBody>
      </p:sp>
      <p:sp>
        <p:nvSpPr>
          <p:cNvPr id="12" name="文字方塊 11"/>
          <p:cNvSpPr txBox="1"/>
          <p:nvPr/>
        </p:nvSpPr>
        <p:spPr>
          <a:xfrm>
            <a:off x="8389499" y="3141436"/>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output</a:t>
            </a:r>
            <a:endParaRPr lang="zh-TW" altLang="en-US" i="1" dirty="0">
              <a:latin typeface="Bell MT" panose="02020503060305020303" pitchFamily="18" charset="0"/>
            </a:endParaRPr>
          </a:p>
        </p:txBody>
      </p:sp>
      <p:sp>
        <p:nvSpPr>
          <p:cNvPr id="13" name="文字方塊 12"/>
          <p:cNvSpPr txBox="1"/>
          <p:nvPr/>
        </p:nvSpPr>
        <p:spPr>
          <a:xfrm>
            <a:off x="8389498" y="5040166"/>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output</a:t>
            </a:r>
            <a:endParaRPr lang="zh-TW" altLang="en-US" i="1" dirty="0">
              <a:latin typeface="Bell MT" panose="02020503060305020303" pitchFamily="18" charset="0"/>
            </a:endParaRPr>
          </a:p>
        </p:txBody>
      </p:sp>
    </p:spTree>
    <p:extLst>
      <p:ext uri="{BB962C8B-B14F-4D97-AF65-F5344CB8AC3E}">
        <p14:creationId xmlns:p14="http://schemas.microsoft.com/office/powerpoint/2010/main" val="129773045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5354400" y="2687320"/>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5</a:t>
                      </a:r>
                      <a:endParaRPr lang="zh-TW" altLang="en-US" dirty="0"/>
                    </a:p>
                  </a:txBody>
                  <a:tcPr anchor="ctr"/>
                </a:tc>
                <a:tc>
                  <a:txBody>
                    <a:bodyPr/>
                    <a:lstStyle/>
                    <a:p>
                      <a:pPr algn="ctr"/>
                      <a:r>
                        <a:rPr lang="en-US" altLang="zh-TW" dirty="0"/>
                        <a:t>4</a:t>
                      </a:r>
                      <a:endParaRPr lang="zh-TW" altLang="en-US" dirty="0"/>
                    </a:p>
                  </a:txBody>
                  <a:tcPr anchor="ctr"/>
                </a:tc>
                <a:extLst>
                  <a:ext uri="{0D108BD9-81ED-4DB2-BD59-A6C34878D82A}">
                    <a16:rowId xmlns:a16="http://schemas.microsoft.com/office/drawing/2014/main" val="10000"/>
                  </a:ext>
                </a:extLst>
              </a:tr>
              <a:tr h="370840">
                <a:tc>
                  <a:txBody>
                    <a:bodyPr/>
                    <a:lstStyle/>
                    <a:p>
                      <a:pPr algn="ctr"/>
                      <a:r>
                        <a:rPr lang="en-US" altLang="zh-TW" dirty="0"/>
                        <a:t>9</a:t>
                      </a:r>
                      <a:endParaRPr lang="zh-TW" altLang="en-US" dirty="0"/>
                    </a:p>
                  </a:txBody>
                  <a:tcPr anchor="ctr">
                    <a:solidFill>
                      <a:srgbClr val="FF0000"/>
                    </a:solidFill>
                  </a:tcPr>
                </a:tc>
                <a:tc>
                  <a:txBody>
                    <a:bodyPr/>
                    <a:lstStyle/>
                    <a:p>
                      <a:pPr algn="ctr"/>
                      <a:r>
                        <a:rPr lang="en-US" altLang="zh-TW" dirty="0"/>
                        <a:t>1</a:t>
                      </a:r>
                      <a:endParaRPr lang="zh-TW" altLang="en-US" dirty="0"/>
                    </a:p>
                  </a:txBody>
                  <a:tcPr anchor="ctr"/>
                </a:tc>
                <a:tc>
                  <a:txBody>
                    <a:bodyPr/>
                    <a:lstStyle/>
                    <a:p>
                      <a:pPr algn="ctr"/>
                      <a:r>
                        <a:rPr lang="en-US" altLang="zh-TW" dirty="0"/>
                        <a:t>6</a:t>
                      </a:r>
                      <a:endParaRPr lang="zh-TW" altLang="en-US" dirty="0"/>
                    </a:p>
                  </a:txBody>
                  <a:tcPr anchor="ctr"/>
                </a:tc>
                <a:tc>
                  <a:txBody>
                    <a:bodyPr/>
                    <a:lstStyle/>
                    <a:p>
                      <a:pPr algn="ctr"/>
                      <a:r>
                        <a:rPr lang="en-US" altLang="zh-TW" dirty="0"/>
                        <a:t>2</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6</a:t>
                      </a:r>
                      <a:endParaRPr lang="zh-TW" altLang="en-US" dirty="0"/>
                    </a:p>
                  </a:txBody>
                  <a:tcPr anchor="ctr">
                    <a:solidFill>
                      <a:srgbClr val="FFFF00"/>
                    </a:solidFill>
                  </a:tcPr>
                </a:tc>
                <a:tc>
                  <a:txBody>
                    <a:bodyPr/>
                    <a:lstStyle/>
                    <a:p>
                      <a:pPr algn="ctr"/>
                      <a:r>
                        <a:rPr lang="en-US" altLang="zh-TW" dirty="0"/>
                        <a:t>5</a:t>
                      </a:r>
                      <a:endParaRPr lang="zh-TW" altLang="en-US" dirty="0"/>
                    </a:p>
                  </a:txBody>
                  <a:tcPr anchor="ctr">
                    <a:solidFill>
                      <a:srgbClr val="FFFF00"/>
                    </a:solidFill>
                  </a:tcPr>
                </a:tc>
                <a:tc>
                  <a:txBody>
                    <a:bodyPr/>
                    <a:lstStyle/>
                    <a:p>
                      <a:pPr algn="ctr"/>
                      <a:r>
                        <a:rPr lang="en-US" altLang="zh-TW" dirty="0"/>
                        <a:t>1</a:t>
                      </a:r>
                      <a:endParaRPr lang="zh-TW" altLang="en-US" dirty="0"/>
                    </a:p>
                  </a:txBody>
                  <a:tcPr anchor="ctr">
                    <a:solidFill>
                      <a:srgbClr val="FFFF00"/>
                    </a:solidFill>
                  </a:tcPr>
                </a:tc>
                <a:tc>
                  <a:txBody>
                    <a:bodyPr/>
                    <a:lstStyle/>
                    <a:p>
                      <a:pPr algn="ctr"/>
                      <a:r>
                        <a:rPr lang="en-US" altLang="zh-TW" dirty="0"/>
                        <a:t>2</a:t>
                      </a:r>
                      <a:endParaRPr lang="zh-TW" altLang="en-US" dirty="0"/>
                    </a:p>
                  </a:txBody>
                  <a:tcPr anchor="ctr"/>
                </a:tc>
                <a:extLst>
                  <a:ext uri="{0D108BD9-81ED-4DB2-BD59-A6C34878D82A}">
                    <a16:rowId xmlns:a16="http://schemas.microsoft.com/office/drawing/2014/main" val="10002"/>
                  </a:ext>
                </a:extLst>
              </a:tr>
              <a:tr h="370840">
                <a:tc>
                  <a:txBody>
                    <a:bodyPr/>
                    <a:lstStyle/>
                    <a:p>
                      <a:pPr algn="ctr"/>
                      <a:r>
                        <a:rPr lang="en-US" altLang="zh-TW" dirty="0"/>
                        <a:t>4</a:t>
                      </a:r>
                      <a:endParaRPr lang="zh-TW" altLang="en-US" dirty="0"/>
                    </a:p>
                  </a:txBody>
                  <a:tcPr anchor="ctr"/>
                </a:tc>
                <a:tc>
                  <a:txBody>
                    <a:bodyPr/>
                    <a:lstStyle/>
                    <a:p>
                      <a:pPr algn="ctr"/>
                      <a:r>
                        <a:rPr lang="en-US" altLang="zh-TW" dirty="0"/>
                        <a:t>5</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3"/>
                  </a:ext>
                </a:extLst>
              </a:tr>
            </a:tbl>
          </a:graphicData>
        </a:graphic>
      </p:graphicFrame>
      <p:graphicFrame>
        <p:nvGraphicFramePr>
          <p:cNvPr id="5" name="表格 4"/>
          <p:cNvGraphicFramePr>
            <a:graphicFrameLocks noGrp="1"/>
          </p:cNvGraphicFramePr>
          <p:nvPr/>
        </p:nvGraphicFramePr>
        <p:xfrm>
          <a:off x="8030994" y="2687320"/>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5</a:t>
                      </a:r>
                      <a:endParaRPr lang="zh-TW" altLang="en-US" dirty="0"/>
                    </a:p>
                  </a:txBody>
                  <a:tcPr anchor="ctr"/>
                </a:tc>
                <a:tc>
                  <a:txBody>
                    <a:bodyPr/>
                    <a:lstStyle/>
                    <a:p>
                      <a:pPr algn="ctr"/>
                      <a:r>
                        <a:rPr lang="en-US" altLang="zh-TW" dirty="0"/>
                        <a:t>4</a:t>
                      </a:r>
                      <a:endParaRPr lang="zh-TW" altLang="en-US" dirty="0"/>
                    </a:p>
                  </a:txBody>
                  <a:tcPr anchor="ctr"/>
                </a:tc>
                <a:extLst>
                  <a:ext uri="{0D108BD9-81ED-4DB2-BD59-A6C34878D82A}">
                    <a16:rowId xmlns:a16="http://schemas.microsoft.com/office/drawing/2014/main" val="10000"/>
                  </a:ext>
                </a:extLst>
              </a:tr>
              <a:tr h="370840">
                <a:tc>
                  <a:txBody>
                    <a:bodyPr/>
                    <a:lstStyle/>
                    <a:p>
                      <a:pPr algn="ctr"/>
                      <a:r>
                        <a:rPr lang="en-US" altLang="zh-TW" dirty="0"/>
                        <a:t>9</a:t>
                      </a:r>
                      <a:endParaRPr lang="zh-TW" altLang="en-US" dirty="0"/>
                    </a:p>
                  </a:txBody>
                  <a:tcPr anchor="ctr">
                    <a:solidFill>
                      <a:srgbClr val="FF0000"/>
                    </a:solidFill>
                  </a:tcPr>
                </a:tc>
                <a:tc>
                  <a:txBody>
                    <a:bodyPr/>
                    <a:lstStyle/>
                    <a:p>
                      <a:pPr algn="ctr"/>
                      <a:r>
                        <a:rPr lang="en-US" altLang="zh-TW" dirty="0"/>
                        <a:t>1</a:t>
                      </a:r>
                      <a:endParaRPr lang="zh-TW" altLang="en-US" dirty="0"/>
                    </a:p>
                  </a:txBody>
                  <a:tcPr anchor="ctr"/>
                </a:tc>
                <a:tc>
                  <a:txBody>
                    <a:bodyPr/>
                    <a:lstStyle/>
                    <a:p>
                      <a:pPr algn="ctr"/>
                      <a:r>
                        <a:rPr lang="en-US" altLang="zh-TW" dirty="0"/>
                        <a:t>6</a:t>
                      </a:r>
                      <a:endParaRPr lang="zh-TW" altLang="en-US" dirty="0"/>
                    </a:p>
                  </a:txBody>
                  <a:tcPr anchor="ctr"/>
                </a:tc>
                <a:tc>
                  <a:txBody>
                    <a:bodyPr/>
                    <a:lstStyle/>
                    <a:p>
                      <a:pPr algn="ctr"/>
                      <a:r>
                        <a:rPr lang="en-US" altLang="zh-TW" dirty="0"/>
                        <a:t>2</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6</a:t>
                      </a:r>
                      <a:endParaRPr lang="zh-TW" altLang="en-US" dirty="0"/>
                    </a:p>
                  </a:txBody>
                  <a:tcPr anchor="ctr">
                    <a:solidFill>
                      <a:srgbClr val="FFFF00"/>
                    </a:solidFill>
                  </a:tcPr>
                </a:tc>
                <a:tc>
                  <a:txBody>
                    <a:bodyPr/>
                    <a:lstStyle/>
                    <a:p>
                      <a:pPr algn="ctr"/>
                      <a:r>
                        <a:rPr lang="en-US" altLang="zh-TW" dirty="0"/>
                        <a:t>5</a:t>
                      </a:r>
                      <a:endParaRPr lang="zh-TW" altLang="en-US" dirty="0"/>
                    </a:p>
                  </a:txBody>
                  <a:tcPr anchor="ctr">
                    <a:solidFill>
                      <a:srgbClr val="FFFF00"/>
                    </a:solidFill>
                  </a:tcPr>
                </a:tc>
                <a:tc>
                  <a:txBody>
                    <a:bodyPr/>
                    <a:lstStyle/>
                    <a:p>
                      <a:pPr algn="ctr"/>
                      <a:r>
                        <a:rPr lang="en-US" altLang="zh-TW" dirty="0"/>
                        <a:t>1</a:t>
                      </a:r>
                      <a:endParaRPr lang="zh-TW" altLang="en-US" dirty="0"/>
                    </a:p>
                  </a:txBody>
                  <a:tcPr anchor="ctr">
                    <a:solidFill>
                      <a:schemeClr val="bg1"/>
                    </a:solidFill>
                  </a:tcPr>
                </a:tc>
                <a:tc>
                  <a:txBody>
                    <a:bodyPr/>
                    <a:lstStyle/>
                    <a:p>
                      <a:pPr algn="ctr"/>
                      <a:r>
                        <a:rPr lang="en-US" altLang="zh-TW" dirty="0"/>
                        <a:t>2</a:t>
                      </a:r>
                      <a:endParaRPr lang="zh-TW" altLang="en-US" dirty="0"/>
                    </a:p>
                  </a:txBody>
                  <a:tcPr anchor="ctr"/>
                </a:tc>
                <a:extLst>
                  <a:ext uri="{0D108BD9-81ED-4DB2-BD59-A6C34878D82A}">
                    <a16:rowId xmlns:a16="http://schemas.microsoft.com/office/drawing/2014/main" val="10002"/>
                  </a:ext>
                </a:extLst>
              </a:tr>
              <a:tr h="370840">
                <a:tc>
                  <a:txBody>
                    <a:bodyPr/>
                    <a:lstStyle/>
                    <a:p>
                      <a:pPr algn="ctr"/>
                      <a:r>
                        <a:rPr lang="en-US" altLang="zh-TW" dirty="0"/>
                        <a:t>4</a:t>
                      </a:r>
                      <a:endParaRPr lang="zh-TW" altLang="en-US" dirty="0"/>
                    </a:p>
                  </a:txBody>
                  <a:tcPr anchor="ctr"/>
                </a:tc>
                <a:tc>
                  <a:txBody>
                    <a:bodyPr/>
                    <a:lstStyle/>
                    <a:p>
                      <a:pPr algn="ctr"/>
                      <a:r>
                        <a:rPr lang="en-US" altLang="zh-TW" dirty="0"/>
                        <a:t>5</a:t>
                      </a:r>
                      <a:endParaRPr lang="zh-TW" altLang="en-US" dirty="0"/>
                    </a:p>
                  </a:txBody>
                  <a:tcPr anchor="ctr">
                    <a:solidFill>
                      <a:srgbClr val="FFFF00"/>
                    </a:solidFill>
                  </a:tcPr>
                </a:tc>
                <a:tc>
                  <a:txBody>
                    <a:bodyPr/>
                    <a:lstStyle/>
                    <a:p>
                      <a:pPr algn="ctr"/>
                      <a:r>
                        <a:rPr lang="en-US" altLang="zh-TW" dirty="0"/>
                        <a:t>3</a:t>
                      </a:r>
                      <a:endParaRPr lang="zh-TW" altLang="en-US" dirty="0"/>
                    </a:p>
                  </a:txBody>
                  <a:tcPr anchor="ctr">
                    <a:solidFill>
                      <a:srgbClr val="FFFF00"/>
                    </a:solidFill>
                  </a:tcPr>
                </a:tc>
                <a:tc>
                  <a:txBody>
                    <a:bodyPr/>
                    <a:lstStyle/>
                    <a:p>
                      <a:pPr algn="ctr"/>
                      <a:r>
                        <a:rPr lang="en-US" altLang="zh-TW" dirty="0"/>
                        <a:t>1</a:t>
                      </a:r>
                      <a:endParaRPr lang="zh-TW" altLang="en-US" dirty="0"/>
                    </a:p>
                  </a:txBody>
                  <a:tcPr anchor="ctr">
                    <a:solidFill>
                      <a:srgbClr val="FFFF00"/>
                    </a:solidFill>
                  </a:tcPr>
                </a:tc>
                <a:extLst>
                  <a:ext uri="{0D108BD9-81ED-4DB2-BD59-A6C34878D82A}">
                    <a16:rowId xmlns:a16="http://schemas.microsoft.com/office/drawing/2014/main" val="10003"/>
                  </a:ext>
                </a:extLst>
              </a:tr>
            </a:tbl>
          </a:graphicData>
        </a:graphic>
      </p:graphicFrame>
      <p:graphicFrame>
        <p:nvGraphicFramePr>
          <p:cNvPr id="6" name="表格 5"/>
          <p:cNvGraphicFramePr>
            <a:graphicFrameLocks noGrp="1"/>
          </p:cNvGraphicFramePr>
          <p:nvPr/>
        </p:nvGraphicFramePr>
        <p:xfrm>
          <a:off x="2677806" y="2676195"/>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r>
                        <a:rPr lang="en-US" altLang="zh-TW" dirty="0"/>
                        <a:t>2</a:t>
                      </a:r>
                      <a:endParaRPr lang="zh-TW" altLang="en-US" dirty="0"/>
                    </a:p>
                  </a:txBody>
                  <a:tcPr anchor="ctr">
                    <a:solidFill>
                      <a:srgbClr val="FFFF00"/>
                    </a:solidFill>
                  </a:tcPr>
                </a:tc>
                <a:tc>
                  <a:txBody>
                    <a:bodyPr/>
                    <a:lstStyle/>
                    <a:p>
                      <a:pPr algn="ctr"/>
                      <a:r>
                        <a:rPr lang="en-US" altLang="zh-TW" dirty="0"/>
                        <a:t>3</a:t>
                      </a:r>
                      <a:endParaRPr lang="zh-TW" altLang="en-US" dirty="0"/>
                    </a:p>
                  </a:txBody>
                  <a:tcPr anchor="ctr"/>
                </a:tc>
                <a:tc>
                  <a:txBody>
                    <a:bodyPr/>
                    <a:lstStyle/>
                    <a:p>
                      <a:pPr algn="ctr"/>
                      <a:r>
                        <a:rPr lang="en-US" altLang="zh-TW" dirty="0"/>
                        <a:t>5</a:t>
                      </a:r>
                      <a:endParaRPr lang="zh-TW" altLang="en-US" dirty="0"/>
                    </a:p>
                  </a:txBody>
                  <a:tcPr anchor="ctr"/>
                </a:tc>
                <a:tc>
                  <a:txBody>
                    <a:bodyPr/>
                    <a:lstStyle/>
                    <a:p>
                      <a:pPr algn="ctr"/>
                      <a:r>
                        <a:rPr lang="en-US" altLang="zh-TW" dirty="0"/>
                        <a:t>4</a:t>
                      </a:r>
                      <a:endParaRPr lang="zh-TW" altLang="en-US" dirty="0"/>
                    </a:p>
                  </a:txBody>
                  <a:tcPr anchor="ctr"/>
                </a:tc>
                <a:extLst>
                  <a:ext uri="{0D108BD9-81ED-4DB2-BD59-A6C34878D82A}">
                    <a16:rowId xmlns:a16="http://schemas.microsoft.com/office/drawing/2014/main" val="10000"/>
                  </a:ext>
                </a:extLst>
              </a:tr>
              <a:tr h="370840">
                <a:tc>
                  <a:txBody>
                    <a:bodyPr/>
                    <a:lstStyle/>
                    <a:p>
                      <a:pPr algn="ctr"/>
                      <a:r>
                        <a:rPr lang="en-US" altLang="zh-TW" dirty="0"/>
                        <a:t>9</a:t>
                      </a:r>
                      <a:endParaRPr lang="zh-TW" altLang="en-US" dirty="0"/>
                    </a:p>
                  </a:txBody>
                  <a:tcPr anchor="ctr">
                    <a:solidFill>
                      <a:srgbClr val="FF0000"/>
                    </a:solidFill>
                  </a:tcPr>
                </a:tc>
                <a:tc>
                  <a:txBody>
                    <a:bodyPr/>
                    <a:lstStyle/>
                    <a:p>
                      <a:pPr algn="ctr"/>
                      <a:r>
                        <a:rPr lang="en-US" altLang="zh-TW" dirty="0"/>
                        <a:t>1</a:t>
                      </a:r>
                      <a:endParaRPr lang="zh-TW" altLang="en-US" dirty="0"/>
                    </a:p>
                  </a:txBody>
                  <a:tcPr anchor="ctr"/>
                </a:tc>
                <a:tc>
                  <a:txBody>
                    <a:bodyPr/>
                    <a:lstStyle/>
                    <a:p>
                      <a:pPr algn="ctr"/>
                      <a:r>
                        <a:rPr lang="en-US" altLang="zh-TW" dirty="0"/>
                        <a:t>6</a:t>
                      </a:r>
                      <a:endParaRPr lang="zh-TW" altLang="en-US" dirty="0"/>
                    </a:p>
                  </a:txBody>
                  <a:tcPr anchor="ctr"/>
                </a:tc>
                <a:tc>
                  <a:txBody>
                    <a:bodyPr/>
                    <a:lstStyle/>
                    <a:p>
                      <a:pPr algn="ctr"/>
                      <a:r>
                        <a:rPr lang="en-US" altLang="zh-TW" dirty="0"/>
                        <a:t>2</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6</a:t>
                      </a:r>
                      <a:endParaRPr lang="zh-TW" altLang="en-US" dirty="0"/>
                    </a:p>
                  </a:txBody>
                  <a:tcPr anchor="ctr">
                    <a:solidFill>
                      <a:schemeClr val="bg1"/>
                    </a:solidFill>
                  </a:tcPr>
                </a:tc>
                <a:tc>
                  <a:txBody>
                    <a:bodyPr/>
                    <a:lstStyle/>
                    <a:p>
                      <a:pPr algn="ctr"/>
                      <a:r>
                        <a:rPr lang="en-US" altLang="zh-TW" dirty="0"/>
                        <a:t>5</a:t>
                      </a:r>
                      <a:endParaRPr lang="zh-TW" altLang="en-US" dirty="0"/>
                    </a:p>
                  </a:txBody>
                  <a:tcPr anchor="ctr">
                    <a:solidFill>
                      <a:schemeClr val="bg1"/>
                    </a:solidFill>
                  </a:tcPr>
                </a:tc>
                <a:tc>
                  <a:txBody>
                    <a:bodyPr/>
                    <a:lstStyle/>
                    <a:p>
                      <a:pPr algn="ctr"/>
                      <a:r>
                        <a:rPr lang="en-US" altLang="zh-TW" dirty="0"/>
                        <a:t>1</a:t>
                      </a:r>
                      <a:endParaRPr lang="zh-TW" altLang="en-US" dirty="0"/>
                    </a:p>
                  </a:txBody>
                  <a:tcPr anchor="ctr">
                    <a:solidFill>
                      <a:schemeClr val="bg1"/>
                    </a:solidFill>
                  </a:tcPr>
                </a:tc>
                <a:tc>
                  <a:txBody>
                    <a:bodyPr/>
                    <a:lstStyle/>
                    <a:p>
                      <a:pPr algn="ctr"/>
                      <a:r>
                        <a:rPr lang="en-US" altLang="zh-TW" dirty="0"/>
                        <a:t>2</a:t>
                      </a:r>
                      <a:endParaRPr lang="zh-TW" altLang="en-US" dirty="0"/>
                    </a:p>
                  </a:txBody>
                  <a:tcPr anchor="ctr"/>
                </a:tc>
                <a:extLst>
                  <a:ext uri="{0D108BD9-81ED-4DB2-BD59-A6C34878D82A}">
                    <a16:rowId xmlns:a16="http://schemas.microsoft.com/office/drawing/2014/main" val="10002"/>
                  </a:ext>
                </a:extLst>
              </a:tr>
              <a:tr h="370840">
                <a:tc>
                  <a:txBody>
                    <a:bodyPr/>
                    <a:lstStyle/>
                    <a:p>
                      <a:pPr algn="ctr"/>
                      <a:r>
                        <a:rPr lang="en-US" altLang="zh-TW" dirty="0"/>
                        <a:t>4</a:t>
                      </a:r>
                      <a:endParaRPr lang="zh-TW" altLang="en-US" dirty="0"/>
                    </a:p>
                  </a:txBody>
                  <a:tcPr anchor="ctr"/>
                </a:tc>
                <a:tc>
                  <a:txBody>
                    <a:bodyPr/>
                    <a:lstStyle/>
                    <a:p>
                      <a:pPr algn="ctr"/>
                      <a:r>
                        <a:rPr lang="en-US" altLang="zh-TW" dirty="0"/>
                        <a:t>5</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3"/>
                  </a:ext>
                </a:extLst>
              </a:tr>
            </a:tbl>
          </a:graphicData>
        </a:graphic>
      </p:graphicFrame>
      <p:graphicFrame>
        <p:nvGraphicFramePr>
          <p:cNvPr id="7" name="表格 6"/>
          <p:cNvGraphicFramePr>
            <a:graphicFrameLocks noGrp="1"/>
          </p:cNvGraphicFramePr>
          <p:nvPr/>
        </p:nvGraphicFramePr>
        <p:xfrm>
          <a:off x="5354400" y="4655457"/>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5</a:t>
                      </a:r>
                      <a:endParaRPr lang="zh-TW" altLang="en-US" dirty="0"/>
                    </a:p>
                  </a:txBody>
                  <a:tcPr anchor="ctr"/>
                </a:tc>
                <a:tc>
                  <a:txBody>
                    <a:bodyPr/>
                    <a:lstStyle/>
                    <a:p>
                      <a:pPr algn="ctr"/>
                      <a:r>
                        <a:rPr lang="en-US" altLang="zh-TW" dirty="0"/>
                        <a:t>4</a:t>
                      </a:r>
                      <a:endParaRPr lang="zh-TW" altLang="en-US" dirty="0"/>
                    </a:p>
                  </a:txBody>
                  <a:tcPr anchor="ctr"/>
                </a:tc>
                <a:extLst>
                  <a:ext uri="{0D108BD9-81ED-4DB2-BD59-A6C34878D82A}">
                    <a16:rowId xmlns:a16="http://schemas.microsoft.com/office/drawing/2014/main" val="10000"/>
                  </a:ext>
                </a:extLst>
              </a:tr>
              <a:tr h="370840">
                <a:tc>
                  <a:txBody>
                    <a:bodyPr/>
                    <a:lstStyle/>
                    <a:p>
                      <a:pPr algn="ctr"/>
                      <a:r>
                        <a:rPr lang="en-US" altLang="zh-TW" dirty="0"/>
                        <a:t>9</a:t>
                      </a:r>
                      <a:endParaRPr lang="zh-TW" altLang="en-US" dirty="0"/>
                    </a:p>
                  </a:txBody>
                  <a:tcPr anchor="ctr">
                    <a:solidFill>
                      <a:schemeClr val="bg1"/>
                    </a:solidFill>
                  </a:tcPr>
                </a:tc>
                <a:tc>
                  <a:txBody>
                    <a:bodyPr/>
                    <a:lstStyle/>
                    <a:p>
                      <a:pPr algn="ctr"/>
                      <a:r>
                        <a:rPr lang="en-US" altLang="zh-TW" dirty="0"/>
                        <a:t>1</a:t>
                      </a:r>
                      <a:endParaRPr lang="zh-TW" altLang="en-US" dirty="0"/>
                    </a:p>
                  </a:txBody>
                  <a:tcPr anchor="ctr">
                    <a:solidFill>
                      <a:schemeClr val="bg1"/>
                    </a:solidFill>
                  </a:tcPr>
                </a:tc>
                <a:tc>
                  <a:txBody>
                    <a:bodyPr/>
                    <a:lstStyle/>
                    <a:p>
                      <a:pPr algn="ctr"/>
                      <a:r>
                        <a:rPr lang="en-US" altLang="zh-TW" dirty="0"/>
                        <a:t>6</a:t>
                      </a:r>
                      <a:endParaRPr lang="zh-TW" altLang="en-US" dirty="0"/>
                    </a:p>
                  </a:txBody>
                  <a:tcPr anchor="ctr">
                    <a:solidFill>
                      <a:srgbClr val="FF0000"/>
                    </a:solidFill>
                  </a:tcPr>
                </a:tc>
                <a:tc>
                  <a:txBody>
                    <a:bodyPr/>
                    <a:lstStyle/>
                    <a:p>
                      <a:pPr algn="ctr"/>
                      <a:r>
                        <a:rPr lang="en-US" altLang="zh-TW" dirty="0"/>
                        <a:t>2</a:t>
                      </a:r>
                      <a:endParaRPr lang="zh-TW" altLang="en-US" dirty="0"/>
                    </a:p>
                  </a:txBody>
                  <a:tcPr anchor="ctr">
                    <a:solidFill>
                      <a:srgbClr val="FFFF00"/>
                    </a:solidFill>
                  </a:tcPr>
                </a:tc>
                <a:extLst>
                  <a:ext uri="{0D108BD9-81ED-4DB2-BD59-A6C34878D82A}">
                    <a16:rowId xmlns:a16="http://schemas.microsoft.com/office/drawing/2014/main" val="10001"/>
                  </a:ext>
                </a:extLst>
              </a:tr>
              <a:tr h="370840">
                <a:tc>
                  <a:txBody>
                    <a:bodyPr/>
                    <a:lstStyle/>
                    <a:p>
                      <a:pPr algn="ctr"/>
                      <a:r>
                        <a:rPr lang="en-US" altLang="zh-TW" dirty="0"/>
                        <a:t>6</a:t>
                      </a:r>
                      <a:endParaRPr lang="zh-TW" altLang="en-US" dirty="0"/>
                    </a:p>
                  </a:txBody>
                  <a:tcPr anchor="ctr">
                    <a:solidFill>
                      <a:schemeClr val="bg1"/>
                    </a:solidFill>
                  </a:tcPr>
                </a:tc>
                <a:tc>
                  <a:txBody>
                    <a:bodyPr/>
                    <a:lstStyle/>
                    <a:p>
                      <a:pPr algn="ctr"/>
                      <a:r>
                        <a:rPr lang="en-US" altLang="zh-TW" dirty="0"/>
                        <a:t>5</a:t>
                      </a:r>
                      <a:endParaRPr lang="zh-TW" altLang="en-US" dirty="0"/>
                    </a:p>
                  </a:txBody>
                  <a:tcPr anchor="ctr">
                    <a:solidFill>
                      <a:schemeClr val="bg1"/>
                    </a:solidFill>
                  </a:tcPr>
                </a:tc>
                <a:tc>
                  <a:txBody>
                    <a:bodyPr/>
                    <a:lstStyle/>
                    <a:p>
                      <a:pPr algn="ctr"/>
                      <a:r>
                        <a:rPr lang="en-US" altLang="zh-TW" dirty="0"/>
                        <a:t>1</a:t>
                      </a:r>
                      <a:endParaRPr lang="zh-TW" altLang="en-US" dirty="0"/>
                    </a:p>
                  </a:txBody>
                  <a:tcPr anchor="ctr">
                    <a:solidFill>
                      <a:schemeClr val="bg1"/>
                    </a:solidFill>
                  </a:tcPr>
                </a:tc>
                <a:tc>
                  <a:txBody>
                    <a:bodyPr/>
                    <a:lstStyle/>
                    <a:p>
                      <a:pPr algn="ctr"/>
                      <a:r>
                        <a:rPr lang="en-US" altLang="zh-TW" dirty="0"/>
                        <a:t>2</a:t>
                      </a:r>
                      <a:endParaRPr lang="zh-TW" altLang="en-US" dirty="0"/>
                    </a:p>
                  </a:txBody>
                  <a:tcPr anchor="ctr">
                    <a:solidFill>
                      <a:srgbClr val="FFFF00"/>
                    </a:solidFill>
                  </a:tcPr>
                </a:tc>
                <a:extLst>
                  <a:ext uri="{0D108BD9-81ED-4DB2-BD59-A6C34878D82A}">
                    <a16:rowId xmlns:a16="http://schemas.microsoft.com/office/drawing/2014/main" val="10002"/>
                  </a:ext>
                </a:extLst>
              </a:tr>
              <a:tr h="370840">
                <a:tc>
                  <a:txBody>
                    <a:bodyPr/>
                    <a:lstStyle/>
                    <a:p>
                      <a:pPr algn="ctr"/>
                      <a:r>
                        <a:rPr lang="en-US" altLang="zh-TW" dirty="0"/>
                        <a:t>4</a:t>
                      </a:r>
                      <a:endParaRPr lang="zh-TW" altLang="en-US" dirty="0"/>
                    </a:p>
                  </a:txBody>
                  <a:tcPr anchor="ctr"/>
                </a:tc>
                <a:tc>
                  <a:txBody>
                    <a:bodyPr/>
                    <a:lstStyle/>
                    <a:p>
                      <a:pPr algn="ctr"/>
                      <a:r>
                        <a:rPr lang="en-US" altLang="zh-TW" dirty="0"/>
                        <a:t>5</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solidFill>
                      <a:srgbClr val="FFFF00"/>
                    </a:solidFill>
                  </a:tcPr>
                </a:tc>
                <a:extLst>
                  <a:ext uri="{0D108BD9-81ED-4DB2-BD59-A6C34878D82A}">
                    <a16:rowId xmlns:a16="http://schemas.microsoft.com/office/drawing/2014/main" val="10003"/>
                  </a:ext>
                </a:extLst>
              </a:tr>
            </a:tbl>
          </a:graphicData>
        </a:graphic>
      </p:graphicFrame>
      <p:graphicFrame>
        <p:nvGraphicFramePr>
          <p:cNvPr id="8" name="表格 7"/>
          <p:cNvGraphicFramePr>
            <a:graphicFrameLocks noGrp="1"/>
          </p:cNvGraphicFramePr>
          <p:nvPr>
            <p:extLst>
              <p:ext uri="{D42A27DB-BD31-4B8C-83A1-F6EECF244321}">
                <p14:modId xmlns:p14="http://schemas.microsoft.com/office/powerpoint/2010/main" val="3010371512"/>
              </p:ext>
            </p:extLst>
          </p:nvPr>
        </p:nvGraphicFramePr>
        <p:xfrm>
          <a:off x="8030994" y="4655457"/>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r>
                        <a:rPr lang="en-US" altLang="zh-TW" dirty="0"/>
                        <a:t>2</a:t>
                      </a:r>
                      <a:endParaRPr lang="zh-TW" altLang="en-US" dirty="0"/>
                    </a:p>
                  </a:txBody>
                  <a:tcPr anchor="ctr">
                    <a:noFill/>
                  </a:tcPr>
                </a:tc>
                <a:tc>
                  <a:txBody>
                    <a:bodyPr/>
                    <a:lstStyle/>
                    <a:p>
                      <a:pPr algn="ctr"/>
                      <a:r>
                        <a:rPr lang="en-US" altLang="zh-TW" dirty="0"/>
                        <a:t>3</a:t>
                      </a:r>
                      <a:endParaRPr lang="zh-TW" altLang="en-US" dirty="0"/>
                    </a:p>
                  </a:txBody>
                  <a:tcPr anchor="ctr">
                    <a:solidFill>
                      <a:srgbClr val="FFFF00"/>
                    </a:solidFill>
                  </a:tcPr>
                </a:tc>
                <a:tc>
                  <a:txBody>
                    <a:bodyPr/>
                    <a:lstStyle/>
                    <a:p>
                      <a:pPr algn="ctr"/>
                      <a:r>
                        <a:rPr lang="en-US" altLang="zh-TW" dirty="0"/>
                        <a:t>5</a:t>
                      </a:r>
                      <a:endParaRPr lang="zh-TW" altLang="en-US" dirty="0"/>
                    </a:p>
                  </a:txBody>
                  <a:tcPr anchor="ctr">
                    <a:solidFill>
                      <a:srgbClr val="FFFF00"/>
                    </a:solidFill>
                  </a:tcPr>
                </a:tc>
                <a:tc>
                  <a:txBody>
                    <a:bodyPr/>
                    <a:lstStyle/>
                    <a:p>
                      <a:pPr algn="ctr"/>
                      <a:r>
                        <a:rPr lang="en-US" altLang="zh-TW" dirty="0"/>
                        <a:t>4</a:t>
                      </a:r>
                      <a:endParaRPr lang="zh-TW" altLang="en-US" dirty="0"/>
                    </a:p>
                  </a:txBody>
                  <a:tcPr anchor="ctr"/>
                </a:tc>
                <a:extLst>
                  <a:ext uri="{0D108BD9-81ED-4DB2-BD59-A6C34878D82A}">
                    <a16:rowId xmlns:a16="http://schemas.microsoft.com/office/drawing/2014/main" val="10000"/>
                  </a:ext>
                </a:extLst>
              </a:tr>
              <a:tr h="370840">
                <a:tc>
                  <a:txBody>
                    <a:bodyPr/>
                    <a:lstStyle/>
                    <a:p>
                      <a:pPr algn="ctr"/>
                      <a:r>
                        <a:rPr lang="en-US" altLang="zh-TW" dirty="0"/>
                        <a:t>9</a:t>
                      </a:r>
                      <a:endParaRPr lang="zh-TW" altLang="en-US" dirty="0"/>
                    </a:p>
                  </a:txBody>
                  <a:tcPr anchor="ctr">
                    <a:solidFill>
                      <a:schemeClr val="bg1"/>
                    </a:solidFill>
                  </a:tcPr>
                </a:tc>
                <a:tc>
                  <a:txBody>
                    <a:bodyPr/>
                    <a:lstStyle/>
                    <a:p>
                      <a:pPr algn="ctr"/>
                      <a:r>
                        <a:rPr lang="en-US" altLang="zh-TW" dirty="0"/>
                        <a:t>1</a:t>
                      </a:r>
                      <a:endParaRPr lang="zh-TW" altLang="en-US" dirty="0"/>
                    </a:p>
                  </a:txBody>
                  <a:tcPr anchor="ctr">
                    <a:solidFill>
                      <a:schemeClr val="bg1"/>
                    </a:solidFill>
                  </a:tcPr>
                </a:tc>
                <a:tc>
                  <a:txBody>
                    <a:bodyPr/>
                    <a:lstStyle/>
                    <a:p>
                      <a:pPr algn="ctr"/>
                      <a:r>
                        <a:rPr lang="en-US" altLang="zh-TW" dirty="0"/>
                        <a:t>6</a:t>
                      </a:r>
                      <a:endParaRPr lang="zh-TW" altLang="en-US" dirty="0"/>
                    </a:p>
                  </a:txBody>
                  <a:tcPr anchor="ctr">
                    <a:solidFill>
                      <a:srgbClr val="FF0000"/>
                    </a:solidFill>
                  </a:tcPr>
                </a:tc>
                <a:tc>
                  <a:txBody>
                    <a:bodyPr/>
                    <a:lstStyle/>
                    <a:p>
                      <a:pPr algn="ctr"/>
                      <a:r>
                        <a:rPr lang="en-US" altLang="zh-TW" dirty="0"/>
                        <a:t>2</a:t>
                      </a:r>
                      <a:endParaRPr lang="zh-TW" altLang="en-US" dirty="0"/>
                    </a:p>
                  </a:txBody>
                  <a:tcPr anchor="ctr">
                    <a:solidFill>
                      <a:schemeClr val="bg1"/>
                    </a:solidFill>
                  </a:tcPr>
                </a:tc>
                <a:extLst>
                  <a:ext uri="{0D108BD9-81ED-4DB2-BD59-A6C34878D82A}">
                    <a16:rowId xmlns:a16="http://schemas.microsoft.com/office/drawing/2014/main" val="10001"/>
                  </a:ext>
                </a:extLst>
              </a:tr>
              <a:tr h="370840">
                <a:tc>
                  <a:txBody>
                    <a:bodyPr/>
                    <a:lstStyle/>
                    <a:p>
                      <a:pPr algn="ctr"/>
                      <a:r>
                        <a:rPr lang="en-US" altLang="zh-TW" dirty="0"/>
                        <a:t>6</a:t>
                      </a:r>
                      <a:endParaRPr lang="zh-TW" altLang="en-US" dirty="0"/>
                    </a:p>
                  </a:txBody>
                  <a:tcPr anchor="ctr">
                    <a:solidFill>
                      <a:schemeClr val="bg1"/>
                    </a:solidFill>
                  </a:tcPr>
                </a:tc>
                <a:tc>
                  <a:txBody>
                    <a:bodyPr/>
                    <a:lstStyle/>
                    <a:p>
                      <a:pPr algn="ctr"/>
                      <a:r>
                        <a:rPr lang="en-US" altLang="zh-TW" dirty="0"/>
                        <a:t>5</a:t>
                      </a:r>
                      <a:endParaRPr lang="zh-TW" altLang="en-US" dirty="0"/>
                    </a:p>
                  </a:txBody>
                  <a:tcPr anchor="ctr">
                    <a:solidFill>
                      <a:schemeClr val="bg1"/>
                    </a:solidFill>
                  </a:tcPr>
                </a:tc>
                <a:tc>
                  <a:txBody>
                    <a:bodyPr/>
                    <a:lstStyle/>
                    <a:p>
                      <a:pPr algn="ctr"/>
                      <a:r>
                        <a:rPr lang="en-US" altLang="zh-TW" dirty="0"/>
                        <a:t>1</a:t>
                      </a:r>
                      <a:endParaRPr lang="zh-TW" altLang="en-US" dirty="0"/>
                    </a:p>
                  </a:txBody>
                  <a:tcPr anchor="ctr">
                    <a:solidFill>
                      <a:schemeClr val="bg1"/>
                    </a:solidFill>
                  </a:tcPr>
                </a:tc>
                <a:tc>
                  <a:txBody>
                    <a:bodyPr/>
                    <a:lstStyle/>
                    <a:p>
                      <a:pPr algn="ctr"/>
                      <a:r>
                        <a:rPr lang="en-US" altLang="zh-TW" dirty="0"/>
                        <a:t>2</a:t>
                      </a:r>
                      <a:endParaRPr lang="zh-TW" altLang="en-US" dirty="0"/>
                    </a:p>
                  </a:txBody>
                  <a:tcPr anchor="ctr">
                    <a:solidFill>
                      <a:schemeClr val="bg1"/>
                    </a:solidFill>
                  </a:tcPr>
                </a:tc>
                <a:extLst>
                  <a:ext uri="{0D108BD9-81ED-4DB2-BD59-A6C34878D82A}">
                    <a16:rowId xmlns:a16="http://schemas.microsoft.com/office/drawing/2014/main" val="10002"/>
                  </a:ext>
                </a:extLst>
              </a:tr>
              <a:tr h="370840">
                <a:tc>
                  <a:txBody>
                    <a:bodyPr/>
                    <a:lstStyle/>
                    <a:p>
                      <a:pPr algn="ctr"/>
                      <a:r>
                        <a:rPr lang="en-US" altLang="zh-TW" dirty="0"/>
                        <a:t>4</a:t>
                      </a:r>
                      <a:endParaRPr lang="zh-TW" altLang="en-US" dirty="0"/>
                    </a:p>
                  </a:txBody>
                  <a:tcPr anchor="ctr">
                    <a:solidFill>
                      <a:schemeClr val="bg1"/>
                    </a:solidFill>
                  </a:tcPr>
                </a:tc>
                <a:tc>
                  <a:txBody>
                    <a:bodyPr/>
                    <a:lstStyle/>
                    <a:p>
                      <a:pPr algn="ctr"/>
                      <a:r>
                        <a:rPr lang="en-US" altLang="zh-TW" dirty="0"/>
                        <a:t>5</a:t>
                      </a:r>
                      <a:endParaRPr lang="zh-TW" altLang="en-US" dirty="0"/>
                    </a:p>
                  </a:txBody>
                  <a:tcPr anchor="ctr">
                    <a:solidFill>
                      <a:schemeClr val="bg1"/>
                    </a:solidFill>
                  </a:tcPr>
                </a:tc>
                <a:tc>
                  <a:txBody>
                    <a:bodyPr/>
                    <a:lstStyle/>
                    <a:p>
                      <a:pPr algn="ctr"/>
                      <a:r>
                        <a:rPr lang="en-US" altLang="zh-TW" dirty="0"/>
                        <a:t>3</a:t>
                      </a:r>
                      <a:endParaRPr lang="zh-TW" altLang="en-US" dirty="0"/>
                    </a:p>
                  </a:txBody>
                  <a:tcPr anchor="ctr">
                    <a:solidFill>
                      <a:schemeClr val="bg1"/>
                    </a:solidFill>
                  </a:tcPr>
                </a:tc>
                <a:tc>
                  <a:txBody>
                    <a:bodyPr/>
                    <a:lstStyle/>
                    <a:p>
                      <a:pPr algn="ctr"/>
                      <a:r>
                        <a:rPr lang="en-US" altLang="zh-TW" dirty="0"/>
                        <a:t>1</a:t>
                      </a:r>
                      <a:endParaRPr lang="zh-TW" altLang="en-US" dirty="0"/>
                    </a:p>
                  </a:txBody>
                  <a:tcPr anchor="ctr">
                    <a:solidFill>
                      <a:schemeClr val="bg1"/>
                    </a:solidFill>
                  </a:tcPr>
                </a:tc>
                <a:extLst>
                  <a:ext uri="{0D108BD9-81ED-4DB2-BD59-A6C34878D82A}">
                    <a16:rowId xmlns:a16="http://schemas.microsoft.com/office/drawing/2014/main" val="10003"/>
                  </a:ext>
                </a:extLst>
              </a:tr>
            </a:tbl>
          </a:graphicData>
        </a:graphic>
      </p:graphicFrame>
      <p:graphicFrame>
        <p:nvGraphicFramePr>
          <p:cNvPr id="9" name="表格 8"/>
          <p:cNvGraphicFramePr>
            <a:graphicFrameLocks noGrp="1"/>
          </p:cNvGraphicFramePr>
          <p:nvPr/>
        </p:nvGraphicFramePr>
        <p:xfrm>
          <a:off x="2677806" y="4644332"/>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r>
                        <a:rPr lang="en-US" altLang="zh-TW" dirty="0"/>
                        <a:t>2</a:t>
                      </a:r>
                      <a:endParaRPr lang="zh-TW" altLang="en-US" dirty="0"/>
                    </a:p>
                  </a:txBody>
                  <a:tcPr anchor="ctr">
                    <a:solidFill>
                      <a:schemeClr val="bg1"/>
                    </a:solidFill>
                  </a:tcPr>
                </a:tc>
                <a:tc>
                  <a:txBody>
                    <a:bodyPr/>
                    <a:lstStyle/>
                    <a:p>
                      <a:pPr algn="ctr"/>
                      <a:r>
                        <a:rPr lang="en-US" altLang="zh-TW" dirty="0"/>
                        <a:t>3</a:t>
                      </a:r>
                      <a:endParaRPr lang="zh-TW" altLang="en-US" dirty="0"/>
                    </a:p>
                  </a:txBody>
                  <a:tcPr anchor="ctr"/>
                </a:tc>
                <a:tc>
                  <a:txBody>
                    <a:bodyPr/>
                    <a:lstStyle/>
                    <a:p>
                      <a:pPr algn="ctr"/>
                      <a:r>
                        <a:rPr lang="en-US" altLang="zh-TW" dirty="0"/>
                        <a:t>5</a:t>
                      </a:r>
                      <a:endParaRPr lang="zh-TW" altLang="en-US" dirty="0"/>
                    </a:p>
                  </a:txBody>
                  <a:tcPr anchor="ctr">
                    <a:solidFill>
                      <a:srgbClr val="FFFF00"/>
                    </a:solidFill>
                  </a:tcPr>
                </a:tc>
                <a:tc>
                  <a:txBody>
                    <a:bodyPr/>
                    <a:lstStyle/>
                    <a:p>
                      <a:pPr algn="ctr"/>
                      <a:r>
                        <a:rPr lang="en-US" altLang="zh-TW" dirty="0"/>
                        <a:t>4</a:t>
                      </a:r>
                      <a:endParaRPr lang="zh-TW" altLang="en-US" dirty="0"/>
                    </a:p>
                  </a:txBody>
                  <a:tcPr anchor="ctr">
                    <a:solidFill>
                      <a:srgbClr val="FFFF00"/>
                    </a:solidFill>
                  </a:tcPr>
                </a:tc>
                <a:extLst>
                  <a:ext uri="{0D108BD9-81ED-4DB2-BD59-A6C34878D82A}">
                    <a16:rowId xmlns:a16="http://schemas.microsoft.com/office/drawing/2014/main" val="10000"/>
                  </a:ext>
                </a:extLst>
              </a:tr>
              <a:tr h="370840">
                <a:tc>
                  <a:txBody>
                    <a:bodyPr/>
                    <a:lstStyle/>
                    <a:p>
                      <a:pPr algn="ctr"/>
                      <a:r>
                        <a:rPr lang="en-US" altLang="zh-TW" dirty="0"/>
                        <a:t>9</a:t>
                      </a:r>
                      <a:endParaRPr lang="zh-TW" altLang="en-US" dirty="0"/>
                    </a:p>
                  </a:txBody>
                  <a:tcPr anchor="ctr">
                    <a:solidFill>
                      <a:schemeClr val="bg1"/>
                    </a:solidFill>
                  </a:tcPr>
                </a:tc>
                <a:tc>
                  <a:txBody>
                    <a:bodyPr/>
                    <a:lstStyle/>
                    <a:p>
                      <a:pPr algn="ctr"/>
                      <a:r>
                        <a:rPr lang="en-US" altLang="zh-TW" dirty="0"/>
                        <a:t>1</a:t>
                      </a:r>
                      <a:endParaRPr lang="zh-TW" altLang="en-US" dirty="0"/>
                    </a:p>
                  </a:txBody>
                  <a:tcPr anchor="ctr"/>
                </a:tc>
                <a:tc>
                  <a:txBody>
                    <a:bodyPr/>
                    <a:lstStyle/>
                    <a:p>
                      <a:pPr algn="ctr"/>
                      <a:r>
                        <a:rPr lang="en-US" altLang="zh-TW" dirty="0"/>
                        <a:t>6</a:t>
                      </a:r>
                      <a:endParaRPr lang="zh-TW" altLang="en-US" dirty="0"/>
                    </a:p>
                  </a:txBody>
                  <a:tcPr anchor="ctr">
                    <a:solidFill>
                      <a:srgbClr val="FF0000"/>
                    </a:solidFill>
                  </a:tcPr>
                </a:tc>
                <a:tc>
                  <a:txBody>
                    <a:bodyPr/>
                    <a:lstStyle/>
                    <a:p>
                      <a:pPr algn="ctr"/>
                      <a:r>
                        <a:rPr lang="en-US" altLang="zh-TW" dirty="0"/>
                        <a:t>2</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6</a:t>
                      </a:r>
                      <a:endParaRPr lang="zh-TW" altLang="en-US" dirty="0"/>
                    </a:p>
                  </a:txBody>
                  <a:tcPr anchor="ctr">
                    <a:solidFill>
                      <a:schemeClr val="bg1"/>
                    </a:solidFill>
                  </a:tcPr>
                </a:tc>
                <a:tc>
                  <a:txBody>
                    <a:bodyPr/>
                    <a:lstStyle/>
                    <a:p>
                      <a:pPr algn="ctr"/>
                      <a:r>
                        <a:rPr lang="en-US" altLang="zh-TW" dirty="0"/>
                        <a:t>5</a:t>
                      </a:r>
                      <a:endParaRPr lang="zh-TW" altLang="en-US" dirty="0"/>
                    </a:p>
                  </a:txBody>
                  <a:tcPr anchor="ctr">
                    <a:solidFill>
                      <a:schemeClr val="bg1"/>
                    </a:solidFill>
                  </a:tcPr>
                </a:tc>
                <a:tc>
                  <a:txBody>
                    <a:bodyPr/>
                    <a:lstStyle/>
                    <a:p>
                      <a:pPr algn="ctr"/>
                      <a:r>
                        <a:rPr lang="en-US" altLang="zh-TW" dirty="0"/>
                        <a:t>1</a:t>
                      </a:r>
                      <a:endParaRPr lang="zh-TW" altLang="en-US" dirty="0"/>
                    </a:p>
                  </a:txBody>
                  <a:tcPr anchor="ctr">
                    <a:solidFill>
                      <a:schemeClr val="bg1"/>
                    </a:solidFill>
                  </a:tcPr>
                </a:tc>
                <a:tc>
                  <a:txBody>
                    <a:bodyPr/>
                    <a:lstStyle/>
                    <a:p>
                      <a:pPr algn="ctr"/>
                      <a:r>
                        <a:rPr lang="en-US" altLang="zh-TW" dirty="0"/>
                        <a:t>2</a:t>
                      </a:r>
                      <a:endParaRPr lang="zh-TW" altLang="en-US" dirty="0"/>
                    </a:p>
                  </a:txBody>
                  <a:tcPr anchor="ctr"/>
                </a:tc>
                <a:extLst>
                  <a:ext uri="{0D108BD9-81ED-4DB2-BD59-A6C34878D82A}">
                    <a16:rowId xmlns:a16="http://schemas.microsoft.com/office/drawing/2014/main" val="10002"/>
                  </a:ext>
                </a:extLst>
              </a:tr>
              <a:tr h="370840">
                <a:tc>
                  <a:txBody>
                    <a:bodyPr/>
                    <a:lstStyle/>
                    <a:p>
                      <a:pPr algn="ctr"/>
                      <a:r>
                        <a:rPr lang="en-US" altLang="zh-TW" dirty="0"/>
                        <a:t>4</a:t>
                      </a:r>
                      <a:endParaRPr lang="zh-TW" altLang="en-US" dirty="0"/>
                    </a:p>
                  </a:txBody>
                  <a:tcPr anchor="ctr"/>
                </a:tc>
                <a:tc>
                  <a:txBody>
                    <a:bodyPr/>
                    <a:lstStyle/>
                    <a:p>
                      <a:pPr algn="ctr"/>
                      <a:r>
                        <a:rPr lang="en-US" altLang="zh-TW" dirty="0"/>
                        <a:t>5</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3"/>
                  </a:ext>
                </a:extLst>
              </a:tr>
            </a:tbl>
          </a:graphicData>
        </a:graphic>
      </p:graphicFrame>
      <p:sp>
        <p:nvSpPr>
          <p:cNvPr id="10" name="標題 1"/>
          <p:cNvSpPr>
            <a:spLocks noGrp="1"/>
          </p:cNvSpPr>
          <p:nvPr>
            <p:ph type="title"/>
          </p:nvPr>
        </p:nvSpPr>
        <p:spPr>
          <a:xfrm>
            <a:off x="838200" y="365125"/>
            <a:ext cx="10515600" cy="1325563"/>
          </a:xfrm>
        </p:spPr>
        <p:txBody>
          <a:bodyPr>
            <a:normAutofit/>
          </a:bodyPr>
          <a:lstStyle/>
          <a:p>
            <a:pPr algn="ctr"/>
            <a:r>
              <a:rPr lang="en-US" altLang="zh-TW" b="1" dirty="0">
                <a:latin typeface="Cambria Math" panose="02040503050406030204" pitchFamily="18" charset="0"/>
                <a:ea typeface="Cambria Math" panose="02040503050406030204" pitchFamily="18" charset="0"/>
              </a:rPr>
              <a:t>6.3.2</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Relative Extrema Operator</a:t>
            </a:r>
            <a:br>
              <a:rPr lang="en-US" altLang="zh-TW" b="1" dirty="0">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Monotonic Example</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(Relative Maxima)</a:t>
            </a:r>
            <a:endParaRPr lang="zh-TW" altLang="en-US" b="1" dirty="0">
              <a:latin typeface="Cambria Math" panose="02040503050406030204" pitchFamily="18" charset="0"/>
            </a:endParaRPr>
          </a:p>
        </p:txBody>
      </p:sp>
    </p:spTree>
    <p:extLst>
      <p:ext uri="{BB962C8B-B14F-4D97-AF65-F5344CB8AC3E}">
        <p14:creationId xmlns:p14="http://schemas.microsoft.com/office/powerpoint/2010/main" val="199439875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pPr algn="ctr"/>
            <a:r>
              <a:rPr lang="en-US" altLang="zh-TW" b="1" dirty="0">
                <a:latin typeface="Cambria Math" panose="02040503050406030204" pitchFamily="18" charset="0"/>
                <a:ea typeface="Cambria Math" panose="02040503050406030204" pitchFamily="18" charset="0"/>
              </a:rPr>
              <a:t>6.3.2</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Relative Extrema Operator</a:t>
            </a:r>
            <a:br>
              <a:rPr lang="en-US" altLang="zh-TW" b="1" dirty="0">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(Relative Maxima Operator)</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3" name="內容版面配置區 2"/>
              <p:cNvSpPr>
                <a:spLocks noGrp="1"/>
              </p:cNvSpPr>
              <p:nvPr>
                <p:ph sz="half" idx="1"/>
              </p:nvPr>
            </p:nvSpPr>
            <p:spPr>
              <a:xfrm>
                <a:off x="838200" y="3283204"/>
                <a:ext cx="5181600" cy="4351338"/>
              </a:xfrm>
            </p:spPr>
            <p:txBody>
              <a:bodyPr>
                <a:noAutofit/>
              </a:bodyPr>
              <a:lstStyle/>
              <a:p>
                <a:r>
                  <a:rPr lang="en-US" altLang="zh-TW" sz="2400" dirty="0">
                    <a:latin typeface="Cambria Math" panose="02040503050406030204" pitchFamily="18" charset="0"/>
                    <a:ea typeface="Cambria Math" panose="02040503050406030204" pitchFamily="18" charset="0"/>
                  </a:rPr>
                  <a:t>for 4-connectivity</a:t>
                </a:r>
              </a:p>
              <a:p>
                <a:pPr marL="0" indent="0">
                  <a:buNone/>
                </a:pPr>
                <a:r>
                  <a:rPr lang="en-US" altLang="zh-TW" sz="2400" dirty="0"/>
                  <a:t>   </a:t>
                </a:r>
                <a14:m>
                  <m:oMath xmlns:m="http://schemas.openxmlformats.org/officeDocument/2006/math">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𝑎</m:t>
                        </m:r>
                      </m:e>
                      <m:sub>
                        <m:r>
                          <a:rPr lang="en-US" altLang="zh-TW" sz="2400" i="1">
                            <a:latin typeface="Cambria Math" panose="02040503050406030204" pitchFamily="18" charset="0"/>
                          </a:rPr>
                          <m:t>𝑛</m:t>
                        </m:r>
                      </m:sub>
                    </m:sSub>
                    <m:r>
                      <a:rPr lang="en-US" altLang="zh-TW" sz="2400" i="1">
                        <a:latin typeface="Cambria Math" panose="02040503050406030204" pitchFamily="18" charset="0"/>
                      </a:rPr>
                      <m:t>=</m:t>
                    </m:r>
                    <m:r>
                      <a:rPr lang="en-US" altLang="zh-TW" sz="2400" i="1">
                        <a:latin typeface="Cambria Math" panose="02040503050406030204" pitchFamily="18" charset="0"/>
                      </a:rPr>
                      <m:t>h</m:t>
                    </m:r>
                    <m:d>
                      <m:dPr>
                        <m:ctrlPr>
                          <a:rPr lang="en-US" altLang="zh-TW" sz="2400" i="1">
                            <a:latin typeface="Cambria Math" panose="02040503050406030204" pitchFamily="18" charset="0"/>
                          </a:rPr>
                        </m:ctrlPr>
                      </m:dPr>
                      <m:e>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𝑥</m:t>
                            </m:r>
                          </m:e>
                          <m:sub>
                            <m:r>
                              <a:rPr lang="en-US" altLang="zh-TW" sz="2400" i="1">
                                <a:latin typeface="Cambria Math" panose="02040503050406030204" pitchFamily="18" charset="0"/>
                              </a:rPr>
                              <m:t>0</m:t>
                            </m:r>
                          </m:sub>
                        </m:sSub>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𝑥</m:t>
                            </m:r>
                          </m:e>
                          <m:sub>
                            <m:r>
                              <a:rPr lang="en-US" altLang="zh-TW" sz="2400" i="1">
                                <a:latin typeface="Cambria Math" panose="02040503050406030204" pitchFamily="18" charset="0"/>
                              </a:rPr>
                              <m:t>𝑛</m:t>
                            </m:r>
                          </m:sub>
                        </m:sSub>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𝑎</m:t>
                            </m:r>
                          </m:e>
                          <m:sub>
                            <m:r>
                              <a:rPr lang="en-US" altLang="zh-TW" sz="2400" i="1">
                                <a:latin typeface="Cambria Math" panose="02040503050406030204" pitchFamily="18" charset="0"/>
                              </a:rPr>
                              <m:t>𝑛</m:t>
                            </m:r>
                            <m:r>
                              <a:rPr lang="en-US" altLang="zh-TW" sz="2400" i="1">
                                <a:latin typeface="Cambria Math" panose="02040503050406030204" pitchFamily="18" charset="0"/>
                              </a:rPr>
                              <m:t>−1</m:t>
                            </m:r>
                          </m:sub>
                        </m:sSub>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𝑙</m:t>
                            </m:r>
                          </m:e>
                          <m:sub>
                            <m:r>
                              <a:rPr lang="en-US" altLang="zh-TW" sz="2400" i="1">
                                <a:latin typeface="Cambria Math" panose="02040503050406030204" pitchFamily="18" charset="0"/>
                              </a:rPr>
                              <m:t>𝑛</m:t>
                            </m:r>
                          </m:sub>
                        </m:sSub>
                      </m:e>
                    </m:d>
                    <m:r>
                      <a:rPr lang="en-US" altLang="zh-TW" sz="2400" b="0" i="1" smtClean="0">
                        <a:latin typeface="Cambria Math" panose="02040503050406030204" pitchFamily="18" charset="0"/>
                      </a:rPr>
                      <m:t> , </m:t>
                    </m:r>
                    <m:r>
                      <a:rPr lang="en-US" altLang="zh-TW" sz="2400" b="0" i="1" smtClean="0">
                        <a:latin typeface="Cambria Math" panose="02040503050406030204" pitchFamily="18" charset="0"/>
                      </a:rPr>
                      <m:t>𝑛</m:t>
                    </m:r>
                    <m:r>
                      <a:rPr lang="en-US" altLang="zh-TW" sz="2400" b="0" i="1" smtClean="0">
                        <a:latin typeface="Cambria Math" panose="02040503050406030204" pitchFamily="18" charset="0"/>
                      </a:rPr>
                      <m:t>=1,2</m:t>
                    </m:r>
                  </m:oMath>
                </a14:m>
                <a:endParaRPr lang="en-US" altLang="zh-TW" sz="2400" dirty="0"/>
              </a:p>
              <a:p>
                <a14:m>
                  <m:oMath xmlns:m="http://schemas.openxmlformats.org/officeDocument/2006/math">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𝑎</m:t>
                        </m:r>
                      </m:e>
                      <m:sub>
                        <m:r>
                          <a:rPr lang="en-US" altLang="zh-TW" sz="2400" i="1">
                            <a:latin typeface="Cambria Math" panose="02040503050406030204" pitchFamily="18" charset="0"/>
                          </a:rPr>
                          <m:t>0</m:t>
                        </m:r>
                      </m:sub>
                    </m:sSub>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𝑙</m:t>
                        </m:r>
                      </m:e>
                      <m:sub>
                        <m:r>
                          <a:rPr lang="en-US" altLang="zh-TW" sz="2400" i="1">
                            <a:latin typeface="Cambria Math" panose="02040503050406030204" pitchFamily="18" charset="0"/>
                          </a:rPr>
                          <m:t>0</m:t>
                        </m:r>
                      </m:sub>
                    </m:sSub>
                  </m:oMath>
                </a14:m>
                <a:endParaRPr lang="en-US" altLang="zh-TW" sz="2400" dirty="0"/>
              </a:p>
              <a:p>
                <a14:m>
                  <m:oMath xmlns:m="http://schemas.openxmlformats.org/officeDocument/2006/math">
                    <m:r>
                      <a:rPr lang="en-US" altLang="zh-TW" sz="2400" b="0" i="1" smtClean="0">
                        <a:latin typeface="Cambria Math" panose="02040503050406030204" pitchFamily="18" charset="0"/>
                      </a:rPr>
                      <m:t>𝑜𝑢𝑡𝑝𝑢𝑡</m:t>
                    </m:r>
                    <m:r>
                      <a:rPr lang="en-US" altLang="zh-TW" sz="2400" b="0" i="1" smtClean="0">
                        <a:latin typeface="Cambria Math" panose="02040503050406030204" pitchFamily="18" charset="0"/>
                      </a:rPr>
                      <m:t>=</m:t>
                    </m:r>
                    <m:sSub>
                      <m:sSubPr>
                        <m:ctrlPr>
                          <a:rPr lang="en-US" altLang="zh-TW" sz="2400" b="0" i="1" smtClean="0">
                            <a:latin typeface="Cambria Math" panose="02040503050406030204" pitchFamily="18" charset="0"/>
                          </a:rPr>
                        </m:ctrlPr>
                      </m:sSubPr>
                      <m:e>
                        <m:r>
                          <a:rPr lang="en-US" altLang="zh-TW" sz="2400" b="0" i="1" smtClean="0">
                            <a:latin typeface="Cambria Math" panose="02040503050406030204" pitchFamily="18" charset="0"/>
                          </a:rPr>
                          <m:t>𝑎</m:t>
                        </m:r>
                      </m:e>
                      <m:sub>
                        <m:r>
                          <a:rPr lang="en-US" altLang="zh-TW" sz="2400" b="0" i="1" smtClean="0">
                            <a:latin typeface="Cambria Math" panose="02040503050406030204" pitchFamily="18" charset="0"/>
                          </a:rPr>
                          <m:t>2</m:t>
                        </m:r>
                      </m:sub>
                    </m:sSub>
                  </m:oMath>
                </a14:m>
                <a:endParaRPr lang="en-US" altLang="zh-TW" sz="2400" dirty="0"/>
              </a:p>
            </p:txBody>
          </p:sp>
        </mc:Choice>
        <mc:Fallback xmlns="">
          <p:sp>
            <p:nvSpPr>
              <p:cNvPr id="3" name="內容版面配置區 2"/>
              <p:cNvSpPr>
                <a:spLocks noGrp="1" noRot="1" noChangeAspect="1" noMove="1" noResize="1" noEditPoints="1" noAdjustHandles="1" noChangeArrowheads="1" noChangeShapeType="1" noTextEdit="1"/>
              </p:cNvSpPr>
              <p:nvPr>
                <p:ph sz="half" idx="1"/>
              </p:nvPr>
            </p:nvSpPr>
            <p:spPr>
              <a:xfrm>
                <a:off x="838200" y="3283204"/>
                <a:ext cx="5181600" cy="4351338"/>
              </a:xfrm>
              <a:blipFill>
                <a:blip r:embed="rId3"/>
                <a:stretch>
                  <a:fillRect l="-1647" t="-196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4" name="內容版面配置區 3"/>
              <p:cNvSpPr>
                <a:spLocks noGrp="1"/>
              </p:cNvSpPr>
              <p:nvPr>
                <p:ph sz="half" idx="2"/>
              </p:nvPr>
            </p:nvSpPr>
            <p:spPr>
              <a:xfrm>
                <a:off x="6019800" y="3283204"/>
                <a:ext cx="5181600" cy="4217534"/>
              </a:xfrm>
            </p:spPr>
            <p:txBody>
              <a:bodyPr/>
              <a:lstStyle/>
              <a:p>
                <a:r>
                  <a:rPr lang="en-US" altLang="zh-TW" sz="2400" dirty="0">
                    <a:latin typeface="Cambria Math" panose="02040503050406030204" pitchFamily="18" charset="0"/>
                  </a:rPr>
                  <a:t>for 8-connectivity</a:t>
                </a:r>
              </a:p>
              <a:p>
                <a:pPr marL="0" indent="0">
                  <a:buNone/>
                </a:pPr>
                <a:r>
                  <a:rPr lang="en-US" altLang="zh-TW" sz="2400" dirty="0"/>
                  <a:t>   </a:t>
                </a:r>
                <a14:m>
                  <m:oMath xmlns:m="http://schemas.openxmlformats.org/officeDocument/2006/math">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𝑎</m:t>
                        </m:r>
                      </m:e>
                      <m:sub>
                        <m:r>
                          <a:rPr lang="en-US" altLang="zh-TW" sz="2400" i="1">
                            <a:latin typeface="Cambria Math" panose="02040503050406030204" pitchFamily="18" charset="0"/>
                          </a:rPr>
                          <m:t>𝑛</m:t>
                        </m:r>
                      </m:sub>
                    </m:sSub>
                    <m:r>
                      <a:rPr lang="en-US" altLang="zh-TW" sz="2400" i="1">
                        <a:latin typeface="Cambria Math" panose="02040503050406030204" pitchFamily="18" charset="0"/>
                      </a:rPr>
                      <m:t>=</m:t>
                    </m:r>
                    <m:r>
                      <a:rPr lang="en-US" altLang="zh-TW" sz="2400" i="1">
                        <a:latin typeface="Cambria Math" panose="02040503050406030204" pitchFamily="18" charset="0"/>
                      </a:rPr>
                      <m:t>h</m:t>
                    </m:r>
                    <m:d>
                      <m:dPr>
                        <m:ctrlPr>
                          <a:rPr lang="en-US" altLang="zh-TW" sz="2400" i="1">
                            <a:latin typeface="Cambria Math" panose="02040503050406030204" pitchFamily="18" charset="0"/>
                          </a:rPr>
                        </m:ctrlPr>
                      </m:dPr>
                      <m:e>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𝑥</m:t>
                            </m:r>
                          </m:e>
                          <m:sub>
                            <m:r>
                              <a:rPr lang="en-US" altLang="zh-TW" sz="2400" i="1">
                                <a:latin typeface="Cambria Math" panose="02040503050406030204" pitchFamily="18" charset="0"/>
                              </a:rPr>
                              <m:t>0</m:t>
                            </m:r>
                          </m:sub>
                        </m:sSub>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𝑥</m:t>
                            </m:r>
                          </m:e>
                          <m:sub>
                            <m:r>
                              <a:rPr lang="en-US" altLang="zh-TW" sz="2400" i="1">
                                <a:latin typeface="Cambria Math" panose="02040503050406030204" pitchFamily="18" charset="0"/>
                              </a:rPr>
                              <m:t>𝑛</m:t>
                            </m:r>
                          </m:sub>
                        </m:sSub>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𝑎</m:t>
                            </m:r>
                          </m:e>
                          <m:sub>
                            <m:r>
                              <a:rPr lang="en-US" altLang="zh-TW" sz="2400" i="1">
                                <a:latin typeface="Cambria Math" panose="02040503050406030204" pitchFamily="18" charset="0"/>
                              </a:rPr>
                              <m:t>𝑛</m:t>
                            </m:r>
                            <m:r>
                              <a:rPr lang="en-US" altLang="zh-TW" sz="2400" i="1">
                                <a:latin typeface="Cambria Math" panose="02040503050406030204" pitchFamily="18" charset="0"/>
                              </a:rPr>
                              <m:t>−1</m:t>
                            </m:r>
                          </m:sub>
                        </m:sSub>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𝑙</m:t>
                            </m:r>
                          </m:e>
                          <m:sub>
                            <m:r>
                              <a:rPr lang="en-US" altLang="zh-TW" sz="2400" i="1">
                                <a:latin typeface="Cambria Math" panose="02040503050406030204" pitchFamily="18" charset="0"/>
                              </a:rPr>
                              <m:t>𝑛</m:t>
                            </m:r>
                          </m:sub>
                        </m:sSub>
                      </m:e>
                    </m:d>
                    <m:r>
                      <a:rPr lang="en-US" altLang="zh-TW" sz="2400" i="1">
                        <a:latin typeface="Cambria Math" panose="02040503050406030204" pitchFamily="18" charset="0"/>
                      </a:rPr>
                      <m:t> , </m:t>
                    </m:r>
                    <m:r>
                      <a:rPr lang="en-US" altLang="zh-TW" sz="2400" i="1">
                        <a:latin typeface="Cambria Math" panose="02040503050406030204" pitchFamily="18" charset="0"/>
                      </a:rPr>
                      <m:t>𝑛</m:t>
                    </m:r>
                    <m:r>
                      <a:rPr lang="en-US" altLang="zh-TW" sz="2400" i="1">
                        <a:latin typeface="Cambria Math" panose="02040503050406030204" pitchFamily="18" charset="0"/>
                      </a:rPr>
                      <m:t>=1,2</m:t>
                    </m:r>
                    <m:r>
                      <a:rPr lang="en-US" altLang="zh-TW" sz="2400">
                        <a:latin typeface="Cambria Math" panose="02040503050406030204" pitchFamily="18" charset="0"/>
                      </a:rPr>
                      <m:t>,3,4</m:t>
                    </m:r>
                  </m:oMath>
                </a14:m>
                <a:endParaRPr lang="en-US" altLang="zh-TW" sz="2400" dirty="0"/>
              </a:p>
              <a:p>
                <a14:m>
                  <m:oMath xmlns:m="http://schemas.openxmlformats.org/officeDocument/2006/math">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𝑎</m:t>
                        </m:r>
                      </m:e>
                      <m:sub>
                        <m:r>
                          <a:rPr lang="en-US" altLang="zh-TW" sz="2400" i="1">
                            <a:latin typeface="Cambria Math" panose="02040503050406030204" pitchFamily="18" charset="0"/>
                          </a:rPr>
                          <m:t>0</m:t>
                        </m:r>
                      </m:sub>
                    </m:sSub>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𝑙</m:t>
                        </m:r>
                      </m:e>
                      <m:sub>
                        <m:r>
                          <a:rPr lang="en-US" altLang="zh-TW" sz="2400" i="1">
                            <a:latin typeface="Cambria Math" panose="02040503050406030204" pitchFamily="18" charset="0"/>
                          </a:rPr>
                          <m:t>0</m:t>
                        </m:r>
                      </m:sub>
                    </m:sSub>
                  </m:oMath>
                </a14:m>
                <a:endParaRPr lang="zh-TW" altLang="en-US" sz="2400" dirty="0"/>
              </a:p>
              <a:p>
                <a14:m>
                  <m:oMath xmlns:m="http://schemas.openxmlformats.org/officeDocument/2006/math">
                    <m:r>
                      <a:rPr lang="en-US" altLang="zh-TW" sz="2400" i="1">
                        <a:latin typeface="Cambria Math" panose="02040503050406030204" pitchFamily="18" charset="0"/>
                      </a:rPr>
                      <m:t>𝑜𝑢𝑡𝑝𝑢𝑡</m:t>
                    </m:r>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𝑎</m:t>
                        </m:r>
                      </m:e>
                      <m:sub>
                        <m:r>
                          <a:rPr lang="en-US" altLang="zh-TW" sz="2400" i="1">
                            <a:latin typeface="Cambria Math" panose="02040503050406030204" pitchFamily="18" charset="0"/>
                          </a:rPr>
                          <m:t>4</m:t>
                        </m:r>
                      </m:sub>
                    </m:sSub>
                  </m:oMath>
                </a14:m>
                <a:endParaRPr lang="zh-TW" altLang="en-US" sz="2400" dirty="0"/>
              </a:p>
            </p:txBody>
          </p:sp>
        </mc:Choice>
        <mc:Fallback xmlns="">
          <p:sp>
            <p:nvSpPr>
              <p:cNvPr id="4" name="內容版面配置區 3"/>
              <p:cNvSpPr>
                <a:spLocks noGrp="1" noRot="1" noChangeAspect="1" noMove="1" noResize="1" noEditPoints="1" noAdjustHandles="1" noChangeArrowheads="1" noChangeShapeType="1" noTextEdit="1"/>
              </p:cNvSpPr>
              <p:nvPr>
                <p:ph sz="half" idx="2"/>
              </p:nvPr>
            </p:nvSpPr>
            <p:spPr>
              <a:xfrm>
                <a:off x="6019800" y="3283204"/>
                <a:ext cx="5181600" cy="4217534"/>
              </a:xfrm>
              <a:blipFill rotWithShape="0">
                <a:blip r:embed="rId4"/>
                <a:stretch>
                  <a:fillRect l="-1647" t="-202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5" name="文字方塊 4"/>
              <p:cNvSpPr txBox="1"/>
              <p:nvPr/>
            </p:nvSpPr>
            <p:spPr>
              <a:xfrm>
                <a:off x="2242457" y="2090057"/>
                <a:ext cx="7707086" cy="1330492"/>
              </a:xfrm>
              <a:prstGeom prst="rect">
                <a:avLst/>
              </a:prstGeom>
              <a:noFill/>
            </p:spPr>
            <p:txBody>
              <a:bodyPr wrap="square" rtlCol="0">
                <a:spAutoFit/>
              </a:bodyPr>
              <a:lstStyle/>
              <a:p>
                <a:pPr algn="ctr"/>
                <a14:m>
                  <m:oMathPara xmlns:m="http://schemas.openxmlformats.org/officeDocument/2006/math">
                    <m:oMathParaPr>
                      <m:jc m:val="center"/>
                    </m:oMathParaPr>
                    <m:oMath xmlns:m="http://schemas.openxmlformats.org/officeDocument/2006/math">
                      <m:r>
                        <a:rPr lang="en-US" altLang="zh-TW" sz="2800" i="1">
                          <a:solidFill>
                            <a:srgbClr val="FF0000"/>
                          </a:solidFill>
                          <a:latin typeface="Cambria Math" panose="02040503050406030204" pitchFamily="18" charset="0"/>
                        </a:rPr>
                        <m:t>h</m:t>
                      </m:r>
                      <m:d>
                        <m:dPr>
                          <m:ctrlPr>
                            <a:rPr lang="en-US" altLang="zh-TW" sz="2800" i="1">
                              <a:solidFill>
                                <a:srgbClr val="FF0000"/>
                              </a:solidFill>
                              <a:latin typeface="Cambria Math" panose="02040503050406030204" pitchFamily="18" charset="0"/>
                            </a:rPr>
                          </m:ctrlPr>
                        </m:dPr>
                        <m:e>
                          <m:r>
                            <a:rPr lang="en-US" altLang="zh-TW" sz="2800" i="1">
                              <a:solidFill>
                                <a:srgbClr val="FF0000"/>
                              </a:solidFill>
                              <a:latin typeface="Cambria Math" panose="02040503050406030204" pitchFamily="18" charset="0"/>
                            </a:rPr>
                            <m:t>𝑏</m:t>
                          </m:r>
                          <m:r>
                            <a:rPr lang="en-US" altLang="zh-TW" sz="2800" i="1">
                              <a:solidFill>
                                <a:srgbClr val="FF0000"/>
                              </a:solidFill>
                              <a:latin typeface="Cambria Math" panose="02040503050406030204" pitchFamily="18" charset="0"/>
                            </a:rPr>
                            <m:t>,</m:t>
                          </m:r>
                          <m:r>
                            <a:rPr lang="en-US" altLang="zh-TW" sz="2800" i="1">
                              <a:solidFill>
                                <a:srgbClr val="FF0000"/>
                              </a:solidFill>
                              <a:latin typeface="Cambria Math" panose="02040503050406030204" pitchFamily="18" charset="0"/>
                            </a:rPr>
                            <m:t>𝑐</m:t>
                          </m:r>
                          <m:r>
                            <a:rPr lang="en-US" altLang="zh-TW" sz="2800" i="1">
                              <a:solidFill>
                                <a:srgbClr val="FF0000"/>
                              </a:solidFill>
                              <a:latin typeface="Cambria Math" panose="02040503050406030204" pitchFamily="18" charset="0"/>
                            </a:rPr>
                            <m:t>,</m:t>
                          </m:r>
                          <m:r>
                            <a:rPr lang="en-US" altLang="zh-TW" sz="2800" i="1">
                              <a:solidFill>
                                <a:srgbClr val="FF0000"/>
                              </a:solidFill>
                              <a:latin typeface="Cambria Math" panose="02040503050406030204" pitchFamily="18" charset="0"/>
                            </a:rPr>
                            <m:t>𝑑</m:t>
                          </m:r>
                          <m:r>
                            <a:rPr lang="en-US" altLang="zh-TW" sz="2800" i="1">
                              <a:solidFill>
                                <a:srgbClr val="FF0000"/>
                              </a:solidFill>
                              <a:latin typeface="Cambria Math" panose="02040503050406030204" pitchFamily="18" charset="0"/>
                            </a:rPr>
                            <m:t>,</m:t>
                          </m:r>
                          <m:r>
                            <a:rPr lang="en-US" altLang="zh-TW" sz="2800" i="1">
                              <a:solidFill>
                                <a:srgbClr val="FF0000"/>
                              </a:solidFill>
                              <a:latin typeface="Cambria Math" panose="02040503050406030204" pitchFamily="18" charset="0"/>
                            </a:rPr>
                            <m:t>𝑒</m:t>
                          </m:r>
                        </m:e>
                      </m:d>
                      <m:r>
                        <a:rPr lang="en-US" altLang="zh-TW" sz="2800" i="1">
                          <a:solidFill>
                            <a:srgbClr val="FF0000"/>
                          </a:solidFill>
                          <a:latin typeface="Cambria Math" panose="02040503050406030204" pitchFamily="18" charset="0"/>
                        </a:rPr>
                        <m:t>=</m:t>
                      </m:r>
                      <m:d>
                        <m:dPr>
                          <m:begChr m:val="{"/>
                          <m:endChr m:val=""/>
                          <m:ctrlPr>
                            <a:rPr lang="en-US" altLang="zh-TW" sz="2800" i="1">
                              <a:solidFill>
                                <a:srgbClr val="FF0000"/>
                              </a:solidFill>
                              <a:latin typeface="Cambria Math" panose="02040503050406030204" pitchFamily="18" charset="0"/>
                            </a:rPr>
                          </m:ctrlPr>
                        </m:dPr>
                        <m:e>
                          <m:eqArr>
                            <m:eqArrPr>
                              <m:ctrlPr>
                                <a:rPr lang="en-US" altLang="zh-TW" sz="2800" i="1">
                                  <a:solidFill>
                                    <a:srgbClr val="FF0000"/>
                                  </a:solidFill>
                                  <a:latin typeface="Cambria Math" panose="02040503050406030204" pitchFamily="18" charset="0"/>
                                </a:rPr>
                              </m:ctrlPr>
                            </m:eqArrPr>
                            <m:e>
                              <m:r>
                                <a:rPr lang="en-US" altLang="zh-TW" sz="2800" i="1">
                                  <a:solidFill>
                                    <a:srgbClr val="FF0000"/>
                                  </a:solidFill>
                                  <a:latin typeface="Cambria Math" panose="02040503050406030204" pitchFamily="18" charset="0"/>
                                </a:rPr>
                                <m:t>𝑚𝑎𝑥</m:t>
                              </m:r>
                              <m:d>
                                <m:dPr>
                                  <m:begChr m:val="{"/>
                                  <m:endChr m:val="}"/>
                                  <m:ctrlPr>
                                    <a:rPr lang="en-US" altLang="zh-TW" sz="2800" i="1">
                                      <a:solidFill>
                                        <a:srgbClr val="FF0000"/>
                                      </a:solidFill>
                                      <a:latin typeface="Cambria Math" panose="02040503050406030204" pitchFamily="18" charset="0"/>
                                    </a:rPr>
                                  </m:ctrlPr>
                                </m:dPr>
                                <m:e>
                                  <m:r>
                                    <a:rPr lang="en-US" altLang="zh-TW" sz="2800" i="1">
                                      <a:solidFill>
                                        <a:srgbClr val="FF0000"/>
                                      </a:solidFill>
                                      <a:latin typeface="Cambria Math" panose="02040503050406030204" pitchFamily="18" charset="0"/>
                                    </a:rPr>
                                    <m:t>𝑑</m:t>
                                  </m:r>
                                  <m:r>
                                    <a:rPr lang="en-US" altLang="zh-TW" sz="2800" i="1">
                                      <a:solidFill>
                                        <a:srgbClr val="FF0000"/>
                                      </a:solidFill>
                                      <a:latin typeface="Cambria Math" panose="02040503050406030204" pitchFamily="18" charset="0"/>
                                    </a:rPr>
                                    <m:t>,</m:t>
                                  </m:r>
                                  <m:r>
                                    <a:rPr lang="en-US" altLang="zh-TW" sz="2800" i="1">
                                      <a:solidFill>
                                        <a:srgbClr val="FF0000"/>
                                      </a:solidFill>
                                      <a:latin typeface="Cambria Math" panose="02040503050406030204" pitchFamily="18" charset="0"/>
                                    </a:rPr>
                                    <m:t>𝑒</m:t>
                                  </m:r>
                                </m:e>
                              </m:d>
                              <m:r>
                                <a:rPr lang="en-US" altLang="zh-TW" sz="2800" i="1">
                                  <a:solidFill>
                                    <a:srgbClr val="FF0000"/>
                                  </a:solidFill>
                                  <a:latin typeface="Cambria Math" panose="02040503050406030204" pitchFamily="18" charset="0"/>
                                </a:rPr>
                                <m:t>    </m:t>
                              </m:r>
                              <m:r>
                                <a:rPr lang="en-US" altLang="zh-TW" sz="2800" i="1">
                                  <a:solidFill>
                                    <a:srgbClr val="FF0000"/>
                                  </a:solidFill>
                                  <a:latin typeface="Cambria Math" panose="02040503050406030204" pitchFamily="18" charset="0"/>
                                </a:rPr>
                                <m:t>𝑖𝑓</m:t>
                              </m:r>
                              <m:r>
                                <a:rPr lang="en-US" altLang="zh-TW" sz="2800" i="1">
                                  <a:solidFill>
                                    <a:srgbClr val="FF0000"/>
                                  </a:solidFill>
                                  <a:latin typeface="Cambria Math" panose="02040503050406030204" pitchFamily="18" charset="0"/>
                                </a:rPr>
                                <m:t> </m:t>
                              </m:r>
                              <m:r>
                                <a:rPr lang="en-US" altLang="zh-TW" sz="2800" i="1">
                                  <a:solidFill>
                                    <a:srgbClr val="FF0000"/>
                                  </a:solidFill>
                                  <a:latin typeface="Cambria Math" panose="02040503050406030204" pitchFamily="18" charset="0"/>
                                </a:rPr>
                                <m:t>𝑐</m:t>
                              </m:r>
                              <m:r>
                                <a:rPr lang="en-US" altLang="zh-TW" sz="2800" i="1">
                                  <a:solidFill>
                                    <a:srgbClr val="FF0000"/>
                                  </a:solidFill>
                                  <a:latin typeface="Cambria Math" panose="02040503050406030204" pitchFamily="18" charset="0"/>
                                  <a:ea typeface="Cambria Math" panose="02040503050406030204" pitchFamily="18" charset="0"/>
                                </a:rPr>
                                <m:t>≥</m:t>
                              </m:r>
                              <m:r>
                                <a:rPr lang="en-US" altLang="zh-TW" sz="2800" i="1">
                                  <a:solidFill>
                                    <a:srgbClr val="FF0000"/>
                                  </a:solidFill>
                                  <a:latin typeface="Cambria Math" panose="02040503050406030204" pitchFamily="18" charset="0"/>
                                  <a:ea typeface="Cambria Math" panose="02040503050406030204" pitchFamily="18" charset="0"/>
                                </a:rPr>
                                <m:t>𝑏</m:t>
                              </m:r>
                            </m:e>
                            <m:e>
                              <m:r>
                                <a:rPr lang="en-US" altLang="zh-TW" sz="2800" i="1">
                                  <a:solidFill>
                                    <a:srgbClr val="FF0000"/>
                                  </a:solidFill>
                                  <a:latin typeface="Cambria Math" panose="02040503050406030204" pitchFamily="18" charset="0"/>
                                </a:rPr>
                                <m:t>𝑑</m:t>
                              </m:r>
                              <m:r>
                                <a:rPr lang="en-US" altLang="zh-TW" sz="2800" i="1">
                                  <a:solidFill>
                                    <a:srgbClr val="FF0000"/>
                                  </a:solidFill>
                                  <a:latin typeface="Cambria Math" panose="02040503050406030204" pitchFamily="18" charset="0"/>
                                </a:rPr>
                                <m:t>                     </m:t>
                              </m:r>
                              <m:r>
                                <a:rPr lang="en-US" altLang="zh-TW" sz="2800" i="1">
                                  <a:solidFill>
                                    <a:srgbClr val="FF0000"/>
                                  </a:solidFill>
                                  <a:latin typeface="Cambria Math" panose="02040503050406030204" pitchFamily="18" charset="0"/>
                                </a:rPr>
                                <m:t>𝑖𝑓</m:t>
                              </m:r>
                              <m:r>
                                <a:rPr lang="en-US" altLang="zh-TW" sz="2800" i="1">
                                  <a:solidFill>
                                    <a:srgbClr val="FF0000"/>
                                  </a:solidFill>
                                  <a:latin typeface="Cambria Math" panose="02040503050406030204" pitchFamily="18" charset="0"/>
                                </a:rPr>
                                <m:t> </m:t>
                              </m:r>
                              <m:r>
                                <a:rPr lang="en-US" altLang="zh-TW" sz="2800" i="1">
                                  <a:solidFill>
                                    <a:srgbClr val="FF0000"/>
                                  </a:solidFill>
                                  <a:latin typeface="Cambria Math" panose="02040503050406030204" pitchFamily="18" charset="0"/>
                                </a:rPr>
                                <m:t>𝑐</m:t>
                              </m:r>
                              <m:r>
                                <a:rPr lang="en-US" altLang="zh-TW" sz="2800" i="1">
                                  <a:solidFill>
                                    <a:srgbClr val="FF0000"/>
                                  </a:solidFill>
                                  <a:latin typeface="Cambria Math" panose="02040503050406030204" pitchFamily="18" charset="0"/>
                                  <a:ea typeface="Cambria Math" panose="02040503050406030204" pitchFamily="18" charset="0"/>
                                </a:rPr>
                                <m:t>&lt;</m:t>
                              </m:r>
                              <m:r>
                                <a:rPr lang="en-US" altLang="zh-TW" sz="2800"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sz="2800" dirty="0"/>
              </a:p>
              <a:p>
                <a:pPr algn="ctr"/>
                <a:endParaRPr lang="zh-TW" altLang="en-US" dirty="0"/>
              </a:p>
            </p:txBody>
          </p:sp>
        </mc:Choice>
        <mc:Fallback xmlns="">
          <p:sp>
            <p:nvSpPr>
              <p:cNvPr id="5" name="文字方塊 4"/>
              <p:cNvSpPr txBox="1">
                <a:spLocks noRot="1" noChangeAspect="1" noMove="1" noResize="1" noEditPoints="1" noAdjustHandles="1" noChangeArrowheads="1" noChangeShapeType="1" noTextEdit="1"/>
              </p:cNvSpPr>
              <p:nvPr/>
            </p:nvSpPr>
            <p:spPr>
              <a:xfrm>
                <a:off x="2242457" y="2090057"/>
                <a:ext cx="7707086" cy="1330492"/>
              </a:xfrm>
              <a:prstGeom prst="rect">
                <a:avLst/>
              </a:prstGeom>
              <a:blipFill rotWithShape="0">
                <a:blip r:embed="rId5"/>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6" name="表格 5"/>
              <p:cNvGraphicFramePr>
                <a:graphicFrameLocks noGrp="1"/>
              </p:cNvGraphicFramePr>
              <p:nvPr/>
            </p:nvGraphicFramePr>
            <p:xfrm>
              <a:off x="848601" y="5510690"/>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nchor="ctr"/>
                    </a:tc>
                    <a:tc>
                      <a:txBody>
                        <a:bodyPr/>
                        <a:lstStyle/>
                        <a:p>
                          <a:endParaRPr lang="zh-TW" altLang="en-US" dirty="0"/>
                        </a:p>
                      </a:txBody>
                      <a:tcPr anchor="ct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6" name="表格 5"/>
              <p:cNvGraphicFramePr>
                <a:graphicFrameLocks noGrp="1"/>
              </p:cNvGraphicFramePr>
              <p:nvPr>
                <p:extLst>
                  <p:ext uri="{D42A27DB-BD31-4B8C-83A1-F6EECF244321}">
                    <p14:modId xmlns:p14="http://schemas.microsoft.com/office/powerpoint/2010/main" val="667220161"/>
                  </p:ext>
                </p:extLst>
              </p:nvPr>
            </p:nvGraphicFramePr>
            <p:xfrm>
              <a:off x="848601" y="5510690"/>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endParaRPr lang="zh-TW"/>
                        </a:p>
                      </a:txBody>
                      <a:tcPr anchor="ctr">
                        <a:blipFill rotWithShape="0">
                          <a:blip r:embed="rId6"/>
                          <a:stretch>
                            <a:fillRect l="-101639" t="-1639" r="-103279" b="-204918"/>
                          </a:stretch>
                        </a:blip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r>
                  <a:tr h="370840">
                    <a:tc>
                      <a:txBody>
                        <a:bodyPr/>
                        <a:lstStyle/>
                        <a:p>
                          <a:endParaRPr lang="zh-TW"/>
                        </a:p>
                      </a:txBody>
                      <a:tcPr anchor="ctr">
                        <a:blipFill rotWithShape="0">
                          <a:blip r:embed="rId6"/>
                          <a:stretch>
                            <a:fillRect l="-1639" t="-100000" r="-203279" b="-101613"/>
                          </a:stretch>
                        </a:blipFill>
                      </a:tcPr>
                    </a:tc>
                    <a:tc>
                      <a:txBody>
                        <a:bodyPr/>
                        <a:lstStyle/>
                        <a:p>
                          <a:endParaRPr lang="zh-TW"/>
                        </a:p>
                      </a:txBody>
                      <a:tcPr anchor="ctr">
                        <a:blipFill rotWithShape="0">
                          <a:blip r:embed="rId6"/>
                          <a:stretch>
                            <a:fillRect l="-101639" t="-100000" r="-103279" b="-101613"/>
                          </a:stretch>
                        </a:blipFill>
                      </a:tcPr>
                    </a:tc>
                    <a:tc>
                      <a:txBody>
                        <a:bodyPr/>
                        <a:lstStyle/>
                        <a:p>
                          <a:endParaRPr lang="zh-TW" altLang="en-US" dirty="0"/>
                        </a:p>
                      </a:txBody>
                      <a:tcPr anchor="ctr"/>
                    </a:tc>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graphicFrame>
            <p:nvGraphicFramePr>
              <p:cNvPr id="7" name="表格 6"/>
              <p:cNvGraphicFramePr>
                <a:graphicFrameLocks noGrp="1"/>
              </p:cNvGraphicFramePr>
              <p:nvPr/>
            </p:nvGraphicFramePr>
            <p:xfrm>
              <a:off x="2446744" y="5510690"/>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2</m:t>
                                    </m:r>
                                  </m:sub>
                                </m:sSub>
                              </m:oMath>
                            </m:oMathPara>
                          </a14:m>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1</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0</m:t>
                                    </m:r>
                                  </m:sub>
                                </m:sSub>
                              </m:oMath>
                            </m:oMathPara>
                          </a14:m>
                          <a:endParaRPr lang="zh-TW" altLang="en-US" dirty="0"/>
                        </a:p>
                      </a:txBody>
                      <a:tcPr anchor="ctr"/>
                    </a:tc>
                    <a:tc>
                      <a:txBody>
                        <a:bodyPr/>
                        <a:lstStyle/>
                        <a:p>
                          <a:endParaRPr lang="zh-TW" altLang="en-US" dirty="0"/>
                        </a:p>
                      </a:txBody>
                      <a:tcPr anchor="ct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7" name="表格 6"/>
              <p:cNvGraphicFramePr>
                <a:graphicFrameLocks noGrp="1"/>
              </p:cNvGraphicFramePr>
              <p:nvPr>
                <p:extLst>
                  <p:ext uri="{D42A27DB-BD31-4B8C-83A1-F6EECF244321}">
                    <p14:modId xmlns:p14="http://schemas.microsoft.com/office/powerpoint/2010/main" val="3157326453"/>
                  </p:ext>
                </p:extLst>
              </p:nvPr>
            </p:nvGraphicFramePr>
            <p:xfrm>
              <a:off x="2446744" y="5510690"/>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endParaRPr lang="zh-TW"/>
                        </a:p>
                      </a:txBody>
                      <a:tcPr anchor="ctr">
                        <a:blipFill rotWithShape="0">
                          <a:blip r:embed="rId7"/>
                          <a:stretch>
                            <a:fillRect l="-101639" t="-1639" r="-103279" b="-204918"/>
                          </a:stretch>
                        </a:blip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r>
                  <a:tr h="370840">
                    <a:tc>
                      <a:txBody>
                        <a:bodyPr/>
                        <a:lstStyle/>
                        <a:p>
                          <a:endParaRPr lang="zh-TW"/>
                        </a:p>
                      </a:txBody>
                      <a:tcPr anchor="ctr">
                        <a:blipFill rotWithShape="0">
                          <a:blip r:embed="rId7"/>
                          <a:stretch>
                            <a:fillRect l="-1639" t="-100000" r="-203279" b="-101613"/>
                          </a:stretch>
                        </a:blipFill>
                      </a:tcPr>
                    </a:tc>
                    <a:tc>
                      <a:txBody>
                        <a:bodyPr/>
                        <a:lstStyle/>
                        <a:p>
                          <a:endParaRPr lang="zh-TW"/>
                        </a:p>
                      </a:txBody>
                      <a:tcPr anchor="ctr">
                        <a:blipFill rotWithShape="0">
                          <a:blip r:embed="rId7"/>
                          <a:stretch>
                            <a:fillRect l="-101639" t="-100000" r="-103279" b="-101613"/>
                          </a:stretch>
                        </a:blipFill>
                      </a:tcPr>
                    </a:tc>
                    <a:tc>
                      <a:txBody>
                        <a:bodyPr/>
                        <a:lstStyle/>
                        <a:p>
                          <a:endParaRPr lang="zh-TW" altLang="en-US" dirty="0"/>
                        </a:p>
                      </a:txBody>
                      <a:tcPr anchor="ctr"/>
                    </a:tc>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tr>
                </a:tbl>
              </a:graphicData>
            </a:graphic>
          </p:graphicFrame>
        </mc:Fallback>
      </mc:AlternateContent>
      <p:sp>
        <p:nvSpPr>
          <p:cNvPr id="8" name="文字方塊 7"/>
          <p:cNvSpPr txBox="1"/>
          <p:nvPr/>
        </p:nvSpPr>
        <p:spPr>
          <a:xfrm>
            <a:off x="838200" y="5119973"/>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input</a:t>
            </a:r>
            <a:endParaRPr lang="zh-TW" altLang="en-US" i="1" dirty="0">
              <a:latin typeface="Bell MT" panose="02020503060305020303" pitchFamily="18" charset="0"/>
            </a:endParaRPr>
          </a:p>
        </p:txBody>
      </p:sp>
      <p:sp>
        <p:nvSpPr>
          <p:cNvPr id="9" name="文字方塊 8"/>
          <p:cNvSpPr txBox="1"/>
          <p:nvPr/>
        </p:nvSpPr>
        <p:spPr>
          <a:xfrm>
            <a:off x="2425943" y="5140054"/>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output</a:t>
            </a:r>
            <a:endParaRPr lang="zh-TW" altLang="en-US" i="1" dirty="0">
              <a:latin typeface="Bell MT" panose="02020503060305020303" pitchFamily="18" charset="0"/>
            </a:endParaRPr>
          </a:p>
        </p:txBody>
      </p:sp>
      <mc:AlternateContent xmlns:mc="http://schemas.openxmlformats.org/markup-compatibility/2006" xmlns:a14="http://schemas.microsoft.com/office/drawing/2010/main">
        <mc:Choice Requires="a14">
          <p:graphicFrame>
            <p:nvGraphicFramePr>
              <p:cNvPr id="10" name="表格 9"/>
              <p:cNvGraphicFramePr>
                <a:graphicFrameLocks noGrp="1"/>
              </p:cNvGraphicFramePr>
              <p:nvPr>
                <p:extLst>
                  <p:ext uri="{D42A27DB-BD31-4B8C-83A1-F6EECF244321}">
                    <p14:modId xmlns:p14="http://schemas.microsoft.com/office/powerpoint/2010/main" val="3637001300"/>
                  </p:ext>
                </p:extLst>
              </p:nvPr>
            </p:nvGraphicFramePr>
            <p:xfrm>
              <a:off x="6137728" y="5510690"/>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nchor="ct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10" name="表格 9"/>
              <p:cNvGraphicFramePr>
                <a:graphicFrameLocks noGrp="1"/>
              </p:cNvGraphicFramePr>
              <p:nvPr>
                <p:extLst>
                  <p:ext uri="{D42A27DB-BD31-4B8C-83A1-F6EECF244321}">
                    <p14:modId xmlns:p14="http://schemas.microsoft.com/office/powerpoint/2010/main" val="3637001300"/>
                  </p:ext>
                </p:extLst>
              </p:nvPr>
            </p:nvGraphicFramePr>
            <p:xfrm>
              <a:off x="6137728" y="5510690"/>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p>
                      </a:txBody>
                      <a:tcPr anchor="ctr">
                        <a:blipFill>
                          <a:blip r:embed="rId8"/>
                          <a:stretch>
                            <a:fillRect l="-1639" t="-1639" r="-204918" b="-204918"/>
                          </a:stretch>
                        </a:blipFill>
                      </a:tcPr>
                    </a:tc>
                    <a:tc>
                      <a:txBody>
                        <a:bodyPr/>
                        <a:lstStyle/>
                        <a:p>
                          <a:endParaRPr lang="zh-TW"/>
                        </a:p>
                      </a:txBody>
                      <a:tcPr anchor="ctr">
                        <a:blipFill>
                          <a:blip r:embed="rId8"/>
                          <a:stretch>
                            <a:fillRect l="-100000" t="-1639" r="-101613" b="-204918"/>
                          </a:stretch>
                        </a:blipFill>
                      </a:tcPr>
                    </a:tc>
                    <a:tc>
                      <a:txBody>
                        <a:bodyPr/>
                        <a:lstStyle/>
                        <a:p>
                          <a:endParaRPr lang="zh-TW"/>
                        </a:p>
                      </a:txBody>
                      <a:tcPr anchor="ctr">
                        <a:blipFill>
                          <a:blip r:embed="rId8"/>
                          <a:stretch>
                            <a:fillRect l="-203279" t="-1639" r="-3279" b="-204918"/>
                          </a:stretch>
                        </a:blipFill>
                      </a:tcP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endParaRPr lang="zh-TW"/>
                        </a:p>
                      </a:txBody>
                      <a:tcPr anchor="ctr">
                        <a:blipFill>
                          <a:blip r:embed="rId8"/>
                          <a:stretch>
                            <a:fillRect l="-100000" t="-100000" r="-101613" b="-101613"/>
                          </a:stretch>
                        </a:blipFill>
                      </a:tcPr>
                    </a:tc>
                    <a:tc>
                      <a:txBody>
                        <a:bodyPr/>
                        <a:lstStyle/>
                        <a:p>
                          <a:endParaRPr lang="zh-TW"/>
                        </a:p>
                      </a:txBody>
                      <a:tcPr anchor="ctr">
                        <a:blipFill>
                          <a:blip r:embed="rId8"/>
                          <a:stretch>
                            <a:fillRect l="-203279" t="-100000" r="-3279" b="-101613"/>
                          </a:stretch>
                        </a:blipFill>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1" name="表格 10"/>
              <p:cNvGraphicFramePr>
                <a:graphicFrameLocks noGrp="1"/>
              </p:cNvGraphicFramePr>
              <p:nvPr>
                <p:extLst>
                  <p:ext uri="{D42A27DB-BD31-4B8C-83A1-F6EECF244321}">
                    <p14:modId xmlns:p14="http://schemas.microsoft.com/office/powerpoint/2010/main" val="963144148"/>
                  </p:ext>
                </p:extLst>
              </p:nvPr>
            </p:nvGraphicFramePr>
            <p:xfrm>
              <a:off x="7735871" y="5510690"/>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3</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2</m:t>
                                    </m:r>
                                  </m:sub>
                                </m:sSub>
                              </m:oMath>
                            </m:oMathPara>
                          </a14:m>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4</m:t>
                                    </m:r>
                                  </m:sub>
                                </m:sSub>
                              </m:oMath>
                            </m:oMathPara>
                          </a14:m>
                          <a:endParaRPr lang="zh-TW" altLang="en-US" dirty="0"/>
                        </a:p>
                      </a:txBody>
                      <a:tcPr anchor="ct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1</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0</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11" name="表格 10"/>
              <p:cNvGraphicFramePr>
                <a:graphicFrameLocks noGrp="1"/>
              </p:cNvGraphicFramePr>
              <p:nvPr>
                <p:extLst>
                  <p:ext uri="{D42A27DB-BD31-4B8C-83A1-F6EECF244321}">
                    <p14:modId xmlns:p14="http://schemas.microsoft.com/office/powerpoint/2010/main" val="963144148"/>
                  </p:ext>
                </p:extLst>
              </p:nvPr>
            </p:nvGraphicFramePr>
            <p:xfrm>
              <a:off x="7735871" y="5510690"/>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p>
                      </a:txBody>
                      <a:tcPr anchor="ctr">
                        <a:blipFill>
                          <a:blip r:embed="rId9"/>
                          <a:stretch>
                            <a:fillRect l="-3279" t="-1639" r="-203279" b="-204918"/>
                          </a:stretch>
                        </a:blipFill>
                      </a:tcPr>
                    </a:tc>
                    <a:tc>
                      <a:txBody>
                        <a:bodyPr/>
                        <a:lstStyle/>
                        <a:p>
                          <a:endParaRPr lang="zh-TW"/>
                        </a:p>
                      </a:txBody>
                      <a:tcPr anchor="ctr">
                        <a:blipFill>
                          <a:blip r:embed="rId9"/>
                          <a:stretch>
                            <a:fillRect l="-103279" t="-1639" r="-103279" b="-204918"/>
                          </a:stretch>
                        </a:blipFill>
                      </a:tcPr>
                    </a:tc>
                    <a:tc>
                      <a:txBody>
                        <a:bodyPr/>
                        <a:lstStyle/>
                        <a:p>
                          <a:endParaRPr lang="zh-TW"/>
                        </a:p>
                      </a:txBody>
                      <a:tcPr anchor="ctr">
                        <a:blipFill>
                          <a:blip r:embed="rId9"/>
                          <a:stretch>
                            <a:fillRect l="-203279" t="-1639" r="-3279" b="-204918"/>
                          </a:stretch>
                        </a:blipFill>
                      </a:tcP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endParaRPr lang="zh-TW"/>
                        </a:p>
                      </a:txBody>
                      <a:tcPr anchor="ctr">
                        <a:blipFill>
                          <a:blip r:embed="rId9"/>
                          <a:stretch>
                            <a:fillRect l="-103279" t="-100000" r="-103279" b="-101613"/>
                          </a:stretch>
                        </a:blipFill>
                      </a:tcPr>
                    </a:tc>
                    <a:tc>
                      <a:txBody>
                        <a:bodyPr/>
                        <a:lstStyle/>
                        <a:p>
                          <a:endParaRPr lang="zh-TW"/>
                        </a:p>
                      </a:txBody>
                      <a:tcPr anchor="ctr">
                        <a:blipFill>
                          <a:blip r:embed="rId9"/>
                          <a:stretch>
                            <a:fillRect l="-203279" t="-100000" r="-3279" b="-101613"/>
                          </a:stretch>
                        </a:blipFill>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Fallback>
      </mc:AlternateContent>
      <p:sp>
        <p:nvSpPr>
          <p:cNvPr id="12" name="文字方塊 11"/>
          <p:cNvSpPr txBox="1"/>
          <p:nvPr/>
        </p:nvSpPr>
        <p:spPr>
          <a:xfrm>
            <a:off x="6127327" y="5119973"/>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input</a:t>
            </a:r>
            <a:endParaRPr lang="zh-TW" altLang="en-US" i="1" dirty="0">
              <a:latin typeface="Bell MT" panose="02020503060305020303" pitchFamily="18" charset="0"/>
            </a:endParaRPr>
          </a:p>
        </p:txBody>
      </p:sp>
      <p:sp>
        <p:nvSpPr>
          <p:cNvPr id="13" name="文字方塊 12"/>
          <p:cNvSpPr txBox="1"/>
          <p:nvPr/>
        </p:nvSpPr>
        <p:spPr>
          <a:xfrm>
            <a:off x="7715070" y="5140054"/>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output</a:t>
            </a:r>
            <a:endParaRPr lang="zh-TW" altLang="en-US" i="1" dirty="0">
              <a:latin typeface="Bell MT" panose="02020503060305020303" pitchFamily="18" charset="0"/>
            </a:endParaRPr>
          </a:p>
        </p:txBody>
      </p:sp>
    </p:spTree>
    <p:extLst>
      <p:ext uri="{BB962C8B-B14F-4D97-AF65-F5344CB8AC3E}">
        <p14:creationId xmlns:p14="http://schemas.microsoft.com/office/powerpoint/2010/main" val="263774710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內容版面配置區 2"/>
              <p:cNvSpPr>
                <a:spLocks noGrp="1"/>
              </p:cNvSpPr>
              <p:nvPr>
                <p:ph sz="half" idx="1"/>
              </p:nvPr>
            </p:nvSpPr>
            <p:spPr>
              <a:xfrm>
                <a:off x="838200" y="3283204"/>
                <a:ext cx="5181600" cy="4351338"/>
              </a:xfrm>
            </p:spPr>
            <p:txBody>
              <a:bodyPr>
                <a:noAutofit/>
              </a:bodyPr>
              <a:lstStyle/>
              <a:p>
                <a:r>
                  <a:rPr lang="en-US" altLang="zh-TW" sz="2400" dirty="0">
                    <a:solidFill>
                      <a:schemeClr val="bg2">
                        <a:lumMod val="75000"/>
                      </a:schemeClr>
                    </a:solidFill>
                    <a:latin typeface="Cambria Math" panose="02040503050406030204" pitchFamily="18" charset="0"/>
                    <a:ea typeface="Cambria Math" panose="02040503050406030204" pitchFamily="18" charset="0"/>
                  </a:rPr>
                  <a:t>for 4-connectivity</a:t>
                </a:r>
              </a:p>
              <a:p>
                <a:pPr marL="0" indent="0">
                  <a:buNone/>
                </a:pPr>
                <a:r>
                  <a:rPr lang="en-US" altLang="zh-TW" sz="2400" dirty="0">
                    <a:solidFill>
                      <a:schemeClr val="bg2">
                        <a:lumMod val="75000"/>
                      </a:schemeClr>
                    </a:solidFill>
                  </a:rPr>
                  <a:t>   </a:t>
                </a:r>
                <a14:m>
                  <m:oMath xmlns:m="http://schemas.openxmlformats.org/officeDocument/2006/math">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𝑎</m:t>
                        </m:r>
                      </m:e>
                      <m:sub>
                        <m:r>
                          <a:rPr lang="en-US" altLang="zh-TW" sz="2400" i="1">
                            <a:solidFill>
                              <a:schemeClr val="bg2">
                                <a:lumMod val="75000"/>
                              </a:schemeClr>
                            </a:solidFill>
                            <a:latin typeface="Cambria Math" panose="02040503050406030204" pitchFamily="18" charset="0"/>
                          </a:rPr>
                          <m:t>𝑛</m:t>
                        </m:r>
                      </m:sub>
                    </m:sSub>
                    <m:r>
                      <a:rPr lang="en-US" altLang="zh-TW" sz="2400" i="1">
                        <a:solidFill>
                          <a:schemeClr val="bg2">
                            <a:lumMod val="75000"/>
                          </a:schemeClr>
                        </a:solidFill>
                        <a:latin typeface="Cambria Math" panose="02040503050406030204" pitchFamily="18" charset="0"/>
                      </a:rPr>
                      <m:t>=</m:t>
                    </m:r>
                    <m:r>
                      <a:rPr lang="en-US" altLang="zh-TW" sz="2400" i="1">
                        <a:solidFill>
                          <a:schemeClr val="bg2">
                            <a:lumMod val="75000"/>
                          </a:schemeClr>
                        </a:solidFill>
                        <a:latin typeface="Cambria Math" panose="02040503050406030204" pitchFamily="18" charset="0"/>
                      </a:rPr>
                      <m:t>h</m:t>
                    </m:r>
                    <m:d>
                      <m:dPr>
                        <m:ctrlPr>
                          <a:rPr lang="en-US" altLang="zh-TW" sz="2400" i="1">
                            <a:solidFill>
                              <a:schemeClr val="bg2">
                                <a:lumMod val="75000"/>
                              </a:schemeClr>
                            </a:solidFill>
                            <a:latin typeface="Cambria Math" panose="02040503050406030204" pitchFamily="18" charset="0"/>
                          </a:rPr>
                        </m:ctrlPr>
                      </m:dPr>
                      <m:e>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𝑥</m:t>
                            </m:r>
                          </m:e>
                          <m:sub>
                            <m:r>
                              <a:rPr lang="en-US" altLang="zh-TW" sz="2400" i="1">
                                <a:solidFill>
                                  <a:schemeClr val="bg2">
                                    <a:lumMod val="75000"/>
                                  </a:schemeClr>
                                </a:solidFill>
                                <a:latin typeface="Cambria Math" panose="02040503050406030204" pitchFamily="18" charset="0"/>
                              </a:rPr>
                              <m:t>0</m:t>
                            </m:r>
                          </m:sub>
                        </m:sSub>
                        <m:r>
                          <a:rPr lang="en-US" altLang="zh-TW" sz="2400" i="1">
                            <a:solidFill>
                              <a:schemeClr val="bg2">
                                <a:lumMod val="75000"/>
                              </a:schemeClr>
                            </a:solidFill>
                            <a:latin typeface="Cambria Math" panose="02040503050406030204" pitchFamily="18" charset="0"/>
                          </a:rPr>
                          <m:t>,</m:t>
                        </m:r>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𝑥</m:t>
                            </m:r>
                          </m:e>
                          <m:sub>
                            <m:r>
                              <a:rPr lang="en-US" altLang="zh-TW" sz="2400" i="1">
                                <a:solidFill>
                                  <a:schemeClr val="bg2">
                                    <a:lumMod val="75000"/>
                                  </a:schemeClr>
                                </a:solidFill>
                                <a:latin typeface="Cambria Math" panose="02040503050406030204" pitchFamily="18" charset="0"/>
                              </a:rPr>
                              <m:t>𝑛</m:t>
                            </m:r>
                          </m:sub>
                        </m:sSub>
                        <m:r>
                          <a:rPr lang="en-US" altLang="zh-TW" sz="2400" i="1">
                            <a:solidFill>
                              <a:schemeClr val="bg2">
                                <a:lumMod val="75000"/>
                              </a:schemeClr>
                            </a:solidFill>
                            <a:latin typeface="Cambria Math" panose="02040503050406030204" pitchFamily="18" charset="0"/>
                          </a:rPr>
                          <m:t>,</m:t>
                        </m:r>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𝑎</m:t>
                            </m:r>
                          </m:e>
                          <m:sub>
                            <m:r>
                              <a:rPr lang="en-US" altLang="zh-TW" sz="2400" i="1">
                                <a:solidFill>
                                  <a:schemeClr val="bg2">
                                    <a:lumMod val="75000"/>
                                  </a:schemeClr>
                                </a:solidFill>
                                <a:latin typeface="Cambria Math" panose="02040503050406030204" pitchFamily="18" charset="0"/>
                              </a:rPr>
                              <m:t>𝑛</m:t>
                            </m:r>
                            <m:r>
                              <a:rPr lang="en-US" altLang="zh-TW" sz="2400" i="1">
                                <a:solidFill>
                                  <a:schemeClr val="bg2">
                                    <a:lumMod val="75000"/>
                                  </a:schemeClr>
                                </a:solidFill>
                                <a:latin typeface="Cambria Math" panose="02040503050406030204" pitchFamily="18" charset="0"/>
                              </a:rPr>
                              <m:t>−1</m:t>
                            </m:r>
                          </m:sub>
                        </m:sSub>
                        <m:r>
                          <a:rPr lang="en-US" altLang="zh-TW" sz="2400" i="1">
                            <a:solidFill>
                              <a:schemeClr val="bg2">
                                <a:lumMod val="75000"/>
                              </a:schemeClr>
                            </a:solidFill>
                            <a:latin typeface="Cambria Math" panose="02040503050406030204" pitchFamily="18" charset="0"/>
                          </a:rPr>
                          <m:t>,</m:t>
                        </m:r>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𝑙</m:t>
                            </m:r>
                          </m:e>
                          <m:sub>
                            <m:r>
                              <a:rPr lang="en-US" altLang="zh-TW" sz="2400" i="1">
                                <a:solidFill>
                                  <a:schemeClr val="bg2">
                                    <a:lumMod val="75000"/>
                                  </a:schemeClr>
                                </a:solidFill>
                                <a:latin typeface="Cambria Math" panose="02040503050406030204" pitchFamily="18" charset="0"/>
                              </a:rPr>
                              <m:t>𝑛</m:t>
                            </m:r>
                          </m:sub>
                        </m:sSub>
                      </m:e>
                    </m:d>
                    <m:r>
                      <a:rPr lang="en-US" altLang="zh-TW" sz="2400" b="0" i="1" smtClean="0">
                        <a:solidFill>
                          <a:schemeClr val="bg2">
                            <a:lumMod val="75000"/>
                          </a:schemeClr>
                        </a:solidFill>
                        <a:latin typeface="Cambria Math" panose="02040503050406030204" pitchFamily="18" charset="0"/>
                      </a:rPr>
                      <m:t> , </m:t>
                    </m:r>
                    <m:r>
                      <a:rPr lang="en-US" altLang="zh-TW" sz="2400" b="0" i="1" smtClean="0">
                        <a:solidFill>
                          <a:schemeClr val="bg2">
                            <a:lumMod val="75000"/>
                          </a:schemeClr>
                        </a:solidFill>
                        <a:latin typeface="Cambria Math" panose="02040503050406030204" pitchFamily="18" charset="0"/>
                      </a:rPr>
                      <m:t>𝑛</m:t>
                    </m:r>
                    <m:r>
                      <a:rPr lang="en-US" altLang="zh-TW" sz="2400" b="0" i="1" smtClean="0">
                        <a:solidFill>
                          <a:schemeClr val="bg2">
                            <a:lumMod val="75000"/>
                          </a:schemeClr>
                        </a:solidFill>
                        <a:latin typeface="Cambria Math" panose="02040503050406030204" pitchFamily="18" charset="0"/>
                      </a:rPr>
                      <m:t>=1,2</m:t>
                    </m:r>
                  </m:oMath>
                </a14:m>
                <a:endParaRPr lang="en-US" altLang="zh-TW" sz="2400" dirty="0">
                  <a:solidFill>
                    <a:schemeClr val="bg2">
                      <a:lumMod val="75000"/>
                    </a:schemeClr>
                  </a:solidFill>
                </a:endParaRPr>
              </a:p>
              <a:p>
                <a14:m>
                  <m:oMath xmlns:m="http://schemas.openxmlformats.org/officeDocument/2006/math">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𝑎</m:t>
                        </m:r>
                      </m:e>
                      <m:sub>
                        <m:r>
                          <a:rPr lang="en-US" altLang="zh-TW" sz="2400" i="1">
                            <a:solidFill>
                              <a:schemeClr val="bg2">
                                <a:lumMod val="75000"/>
                              </a:schemeClr>
                            </a:solidFill>
                            <a:latin typeface="Cambria Math" panose="02040503050406030204" pitchFamily="18" charset="0"/>
                          </a:rPr>
                          <m:t>0</m:t>
                        </m:r>
                      </m:sub>
                    </m:sSub>
                    <m:r>
                      <a:rPr lang="en-US" altLang="zh-TW" sz="2400" i="1">
                        <a:solidFill>
                          <a:schemeClr val="bg2">
                            <a:lumMod val="75000"/>
                          </a:schemeClr>
                        </a:solidFill>
                        <a:latin typeface="Cambria Math" panose="02040503050406030204" pitchFamily="18" charset="0"/>
                      </a:rPr>
                      <m:t>=</m:t>
                    </m:r>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𝑙</m:t>
                        </m:r>
                      </m:e>
                      <m:sub>
                        <m:r>
                          <a:rPr lang="en-US" altLang="zh-TW" sz="2400" i="1">
                            <a:solidFill>
                              <a:schemeClr val="bg2">
                                <a:lumMod val="75000"/>
                              </a:schemeClr>
                            </a:solidFill>
                            <a:latin typeface="Cambria Math" panose="02040503050406030204" pitchFamily="18" charset="0"/>
                          </a:rPr>
                          <m:t>0</m:t>
                        </m:r>
                      </m:sub>
                    </m:sSub>
                  </m:oMath>
                </a14:m>
                <a:endParaRPr lang="en-US" altLang="zh-TW" sz="2400" dirty="0">
                  <a:solidFill>
                    <a:schemeClr val="bg2">
                      <a:lumMod val="75000"/>
                    </a:schemeClr>
                  </a:solidFill>
                </a:endParaRPr>
              </a:p>
              <a:p>
                <a14:m>
                  <m:oMath xmlns:m="http://schemas.openxmlformats.org/officeDocument/2006/math">
                    <m:r>
                      <a:rPr lang="en-US" altLang="zh-TW" sz="2400" b="0" i="1" smtClean="0">
                        <a:solidFill>
                          <a:schemeClr val="bg2">
                            <a:lumMod val="75000"/>
                          </a:schemeClr>
                        </a:solidFill>
                        <a:latin typeface="Cambria Math" panose="02040503050406030204" pitchFamily="18" charset="0"/>
                      </a:rPr>
                      <m:t>𝑜𝑢𝑡𝑝𝑢𝑡</m:t>
                    </m:r>
                    <m:r>
                      <a:rPr lang="en-US" altLang="zh-TW" sz="2400" b="0" i="1" smtClean="0">
                        <a:solidFill>
                          <a:schemeClr val="bg2">
                            <a:lumMod val="75000"/>
                          </a:schemeClr>
                        </a:solidFill>
                        <a:latin typeface="Cambria Math" panose="02040503050406030204" pitchFamily="18" charset="0"/>
                      </a:rPr>
                      <m:t>=</m:t>
                    </m:r>
                    <m:sSub>
                      <m:sSubPr>
                        <m:ctrlPr>
                          <a:rPr lang="en-US" altLang="zh-TW" sz="2400" b="0" i="1" smtClean="0">
                            <a:solidFill>
                              <a:schemeClr val="bg2">
                                <a:lumMod val="75000"/>
                              </a:schemeClr>
                            </a:solidFill>
                            <a:latin typeface="Cambria Math" panose="02040503050406030204" pitchFamily="18" charset="0"/>
                          </a:rPr>
                        </m:ctrlPr>
                      </m:sSubPr>
                      <m:e>
                        <m:r>
                          <a:rPr lang="en-US" altLang="zh-TW" sz="2400" b="0" i="1" smtClean="0">
                            <a:solidFill>
                              <a:schemeClr val="bg2">
                                <a:lumMod val="75000"/>
                              </a:schemeClr>
                            </a:solidFill>
                            <a:latin typeface="Cambria Math" panose="02040503050406030204" pitchFamily="18" charset="0"/>
                          </a:rPr>
                          <m:t>𝑎</m:t>
                        </m:r>
                      </m:e>
                      <m:sub>
                        <m:r>
                          <a:rPr lang="en-US" altLang="zh-TW" sz="2400" i="1">
                            <a:solidFill>
                              <a:schemeClr val="bg2">
                                <a:lumMod val="75000"/>
                              </a:schemeClr>
                            </a:solidFill>
                            <a:latin typeface="Cambria Math" panose="02040503050406030204" pitchFamily="18" charset="0"/>
                          </a:rPr>
                          <m:t>2</m:t>
                        </m:r>
                      </m:sub>
                    </m:sSub>
                  </m:oMath>
                </a14:m>
                <a:endParaRPr lang="en-US" altLang="zh-TW" sz="2400" dirty="0"/>
              </a:p>
            </p:txBody>
          </p:sp>
        </mc:Choice>
        <mc:Fallback xmlns="">
          <p:sp>
            <p:nvSpPr>
              <p:cNvPr id="3" name="內容版面配置區 2"/>
              <p:cNvSpPr>
                <a:spLocks noGrp="1" noRot="1" noChangeAspect="1" noMove="1" noResize="1" noEditPoints="1" noAdjustHandles="1" noChangeArrowheads="1" noChangeShapeType="1" noTextEdit="1"/>
              </p:cNvSpPr>
              <p:nvPr>
                <p:ph sz="half" idx="1"/>
              </p:nvPr>
            </p:nvSpPr>
            <p:spPr>
              <a:xfrm>
                <a:off x="838200" y="3283204"/>
                <a:ext cx="5181600" cy="4351338"/>
              </a:xfrm>
              <a:blipFill>
                <a:blip r:embed="rId3"/>
                <a:stretch>
                  <a:fillRect l="-1647" t="-196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22" name="表格 21"/>
              <p:cNvGraphicFramePr>
                <a:graphicFrameLocks noGrp="1"/>
              </p:cNvGraphicFramePr>
              <p:nvPr/>
            </p:nvGraphicFramePr>
            <p:xfrm>
              <a:off x="838200" y="550938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22" name="表格 21"/>
              <p:cNvGraphicFramePr>
                <a:graphicFrameLocks noGrp="1"/>
              </p:cNvGraphicFramePr>
              <p:nvPr>
                <p:extLst>
                  <p:ext uri="{D42A27DB-BD31-4B8C-83A1-F6EECF244321}">
                    <p14:modId xmlns:p14="http://schemas.microsoft.com/office/powerpoint/2010/main" val="4187492535"/>
                  </p:ext>
                </p:extLst>
              </p:nvPr>
            </p:nvGraphicFramePr>
            <p:xfrm>
              <a:off x="838200" y="550938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r>
                  <a:tr h="370840">
                    <a:tc>
                      <a:txBody>
                        <a:bodyPr/>
                        <a:lstStyle/>
                        <a:p>
                          <a:pPr algn="l"/>
                          <a:endParaRPr lang="zh-TW" altLang="en-US" dirty="0"/>
                        </a:p>
                      </a:txBody>
                      <a:tcPr anchor="ctr"/>
                    </a:tc>
                    <a:tc>
                      <a:txBody>
                        <a:bodyPr/>
                        <a:lstStyle/>
                        <a:p>
                          <a:endParaRPr lang="zh-TW"/>
                        </a:p>
                      </a:txBody>
                      <a:tcPr anchor="ctr">
                        <a:blipFill rotWithShape="0">
                          <a:blip r:embed="rId4"/>
                          <a:stretch>
                            <a:fillRect l="-101639" t="-100000" r="-104918" b="-101613"/>
                          </a:stretch>
                        </a:blipFill>
                      </a:tcPr>
                    </a:tc>
                    <a:tc>
                      <a:txBody>
                        <a:bodyPr/>
                        <a:lstStyle/>
                        <a:p>
                          <a:endParaRPr lang="zh-TW"/>
                        </a:p>
                      </a:txBody>
                      <a:tcPr anchor="ctr">
                        <a:blipFill rotWithShape="0">
                          <a:blip r:embed="rId4"/>
                          <a:stretch>
                            <a:fillRect l="-201639" t="-100000" r="-4918" b="-101613"/>
                          </a:stretch>
                        </a:blipFill>
                      </a:tcPr>
                    </a:tc>
                  </a:tr>
                  <a:tr h="370840">
                    <a:tc>
                      <a:txBody>
                        <a:bodyPr/>
                        <a:lstStyle/>
                        <a:p>
                          <a:pPr/>
                          <a:endParaRPr lang="zh-TW" altLang="en-US" dirty="0"/>
                        </a:p>
                      </a:txBody>
                      <a:tcPr/>
                    </a:tc>
                    <a:tc>
                      <a:txBody>
                        <a:bodyPr/>
                        <a:lstStyle/>
                        <a:p>
                          <a:endParaRPr lang="zh-TW"/>
                        </a:p>
                      </a:txBody>
                      <a:tcPr>
                        <a:blipFill rotWithShape="0">
                          <a:blip r:embed="rId4"/>
                          <a:stretch>
                            <a:fillRect l="-101639" t="-203279" r="-104918" b="-3279"/>
                          </a:stretch>
                        </a:blipFill>
                      </a:tcPr>
                    </a:tc>
                    <a:tc>
                      <a:txBody>
                        <a:bodyPr/>
                        <a:lstStyle/>
                        <a:p>
                          <a:pPr/>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graphicFrame>
            <p:nvGraphicFramePr>
              <p:cNvPr id="23" name="表格 22"/>
              <p:cNvGraphicFramePr>
                <a:graphicFrameLocks noGrp="1"/>
              </p:cNvGraphicFramePr>
              <p:nvPr/>
            </p:nvGraphicFramePr>
            <p:xfrm>
              <a:off x="2425943" y="550938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0</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1</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2</m:t>
                                    </m:r>
                                  </m:sub>
                                </m:sSub>
                              </m:oMath>
                            </m:oMathPara>
                          </a14:m>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23" name="表格 22"/>
              <p:cNvGraphicFramePr>
                <a:graphicFrameLocks noGrp="1"/>
              </p:cNvGraphicFramePr>
              <p:nvPr>
                <p:extLst>
                  <p:ext uri="{D42A27DB-BD31-4B8C-83A1-F6EECF244321}">
                    <p14:modId xmlns:p14="http://schemas.microsoft.com/office/powerpoint/2010/main" val="3910579957"/>
                  </p:ext>
                </p:extLst>
              </p:nvPr>
            </p:nvGraphicFramePr>
            <p:xfrm>
              <a:off x="2425943" y="550938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r>
                  <a:tr h="370840">
                    <a:tc>
                      <a:txBody>
                        <a:bodyPr/>
                        <a:lstStyle/>
                        <a:p>
                          <a:pPr algn="l"/>
                          <a:endParaRPr lang="zh-TW" altLang="en-US" dirty="0"/>
                        </a:p>
                      </a:txBody>
                      <a:tcPr anchor="ctr"/>
                    </a:tc>
                    <a:tc>
                      <a:txBody>
                        <a:bodyPr/>
                        <a:lstStyle/>
                        <a:p>
                          <a:endParaRPr lang="zh-TW"/>
                        </a:p>
                      </a:txBody>
                      <a:tcPr anchor="ctr">
                        <a:blipFill rotWithShape="0">
                          <a:blip r:embed="rId5"/>
                          <a:stretch>
                            <a:fillRect l="-100000" t="-100000" r="-101613" b="-101613"/>
                          </a:stretch>
                        </a:blipFill>
                      </a:tcPr>
                    </a:tc>
                    <a:tc>
                      <a:txBody>
                        <a:bodyPr/>
                        <a:lstStyle/>
                        <a:p>
                          <a:endParaRPr lang="zh-TW"/>
                        </a:p>
                      </a:txBody>
                      <a:tcPr anchor="ctr">
                        <a:blipFill rotWithShape="0">
                          <a:blip r:embed="rId5"/>
                          <a:stretch>
                            <a:fillRect l="-203279" t="-100000" r="-3279" b="-101613"/>
                          </a:stretch>
                        </a:blipFill>
                      </a:tcPr>
                    </a:tc>
                  </a:tr>
                  <a:tr h="370840">
                    <a:tc>
                      <a:txBody>
                        <a:bodyPr/>
                        <a:lstStyle/>
                        <a:p>
                          <a:pPr/>
                          <a:endParaRPr lang="zh-TW" altLang="en-US" dirty="0"/>
                        </a:p>
                      </a:txBody>
                      <a:tcPr/>
                    </a:tc>
                    <a:tc>
                      <a:txBody>
                        <a:bodyPr/>
                        <a:lstStyle/>
                        <a:p>
                          <a:endParaRPr lang="zh-TW"/>
                        </a:p>
                      </a:txBody>
                      <a:tcPr>
                        <a:blipFill rotWithShape="0">
                          <a:blip r:embed="rId5"/>
                          <a:stretch>
                            <a:fillRect l="-100000" t="-203279" r="-101613" b="-3279"/>
                          </a:stretch>
                        </a:blipFill>
                      </a:tcPr>
                    </a:tc>
                    <a:tc>
                      <a:txBody>
                        <a:bodyPr/>
                        <a:lstStyle/>
                        <a:p>
                          <a:pPr/>
                          <a:endParaRPr lang="zh-TW" altLang="en-US" dirty="0"/>
                        </a:p>
                      </a:txBody>
                      <a:tcPr/>
                    </a:tc>
                  </a:tr>
                </a:tbl>
              </a:graphicData>
            </a:graphic>
          </p:graphicFrame>
        </mc:Fallback>
      </mc:AlternateContent>
      <p:sp>
        <p:nvSpPr>
          <p:cNvPr id="2" name="標題 1"/>
          <p:cNvSpPr>
            <a:spLocks noGrp="1"/>
          </p:cNvSpPr>
          <p:nvPr>
            <p:ph type="title"/>
          </p:nvPr>
        </p:nvSpPr>
        <p:spPr/>
        <p:txBody>
          <a:bodyPr>
            <a:normAutofit/>
          </a:bodyPr>
          <a:lstStyle/>
          <a:p>
            <a:pPr algn="ctr"/>
            <a:r>
              <a:rPr lang="en-US" altLang="zh-TW" b="1" dirty="0">
                <a:solidFill>
                  <a:schemeClr val="bg2">
                    <a:lumMod val="75000"/>
                  </a:schemeClr>
                </a:solidFill>
                <a:latin typeface="Cambria Math" panose="02040503050406030204" pitchFamily="18" charset="0"/>
                <a:ea typeface="Cambria Math" panose="02040503050406030204" pitchFamily="18" charset="0"/>
              </a:rPr>
              <a:t>6.3.2</a:t>
            </a:r>
            <a:r>
              <a:rPr lang="zh-TW" altLang="en-US" b="1" dirty="0">
                <a:solidFill>
                  <a:schemeClr val="bg2">
                    <a:lumMod val="75000"/>
                  </a:schemeClr>
                </a:solidFill>
                <a:latin typeface="Cambria Math" panose="02040503050406030204" pitchFamily="18" charset="0"/>
                <a:ea typeface="Cambria Math" panose="02040503050406030204" pitchFamily="18" charset="0"/>
              </a:rPr>
              <a:t> </a:t>
            </a:r>
            <a:r>
              <a:rPr lang="en-US" altLang="zh-TW" b="1" dirty="0">
                <a:solidFill>
                  <a:schemeClr val="bg2">
                    <a:lumMod val="75000"/>
                  </a:schemeClr>
                </a:solidFill>
                <a:latin typeface="Cambria Math" panose="02040503050406030204" pitchFamily="18" charset="0"/>
                <a:ea typeface="Cambria Math" panose="02040503050406030204" pitchFamily="18" charset="0"/>
              </a:rPr>
              <a:t>Relative Extrema Operator</a:t>
            </a:r>
            <a:br>
              <a:rPr lang="en-US" altLang="zh-TW" b="1" dirty="0">
                <a:solidFill>
                  <a:schemeClr val="bg2">
                    <a:lumMod val="75000"/>
                  </a:schemeClr>
                </a:solidFill>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(Relative Minima Operator)</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4" name="內容版面配置區 3"/>
              <p:cNvSpPr>
                <a:spLocks noGrp="1"/>
              </p:cNvSpPr>
              <p:nvPr>
                <p:ph sz="half" idx="2"/>
              </p:nvPr>
            </p:nvSpPr>
            <p:spPr>
              <a:xfrm>
                <a:off x="6019800" y="3283204"/>
                <a:ext cx="5181600" cy="4217534"/>
              </a:xfrm>
            </p:spPr>
            <p:txBody>
              <a:bodyPr/>
              <a:lstStyle/>
              <a:p>
                <a:r>
                  <a:rPr lang="en-US" altLang="zh-TW" sz="2400" dirty="0">
                    <a:solidFill>
                      <a:schemeClr val="bg2">
                        <a:lumMod val="75000"/>
                      </a:schemeClr>
                    </a:solidFill>
                    <a:latin typeface="Cambria Math" panose="02040503050406030204" pitchFamily="18" charset="0"/>
                  </a:rPr>
                  <a:t>for 8-connectivity</a:t>
                </a:r>
              </a:p>
              <a:p>
                <a:pPr marL="0" indent="0">
                  <a:buNone/>
                </a:pPr>
                <a:r>
                  <a:rPr lang="en-US" altLang="zh-TW" sz="2400" dirty="0">
                    <a:solidFill>
                      <a:schemeClr val="bg2">
                        <a:lumMod val="75000"/>
                      </a:schemeClr>
                    </a:solidFill>
                  </a:rPr>
                  <a:t>   </a:t>
                </a:r>
                <a14:m>
                  <m:oMath xmlns:m="http://schemas.openxmlformats.org/officeDocument/2006/math">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𝑎</m:t>
                        </m:r>
                      </m:e>
                      <m:sub>
                        <m:r>
                          <a:rPr lang="en-US" altLang="zh-TW" sz="2400" i="1">
                            <a:solidFill>
                              <a:schemeClr val="bg2">
                                <a:lumMod val="75000"/>
                              </a:schemeClr>
                            </a:solidFill>
                            <a:latin typeface="Cambria Math" panose="02040503050406030204" pitchFamily="18" charset="0"/>
                          </a:rPr>
                          <m:t>𝑛</m:t>
                        </m:r>
                      </m:sub>
                    </m:sSub>
                    <m:r>
                      <a:rPr lang="en-US" altLang="zh-TW" sz="2400" i="1">
                        <a:solidFill>
                          <a:schemeClr val="bg2">
                            <a:lumMod val="75000"/>
                          </a:schemeClr>
                        </a:solidFill>
                        <a:latin typeface="Cambria Math" panose="02040503050406030204" pitchFamily="18" charset="0"/>
                      </a:rPr>
                      <m:t>=</m:t>
                    </m:r>
                    <m:r>
                      <a:rPr lang="en-US" altLang="zh-TW" sz="2400" i="1">
                        <a:solidFill>
                          <a:schemeClr val="bg2">
                            <a:lumMod val="75000"/>
                          </a:schemeClr>
                        </a:solidFill>
                        <a:latin typeface="Cambria Math" panose="02040503050406030204" pitchFamily="18" charset="0"/>
                      </a:rPr>
                      <m:t>h</m:t>
                    </m:r>
                    <m:d>
                      <m:dPr>
                        <m:ctrlPr>
                          <a:rPr lang="en-US" altLang="zh-TW" sz="2400" i="1">
                            <a:solidFill>
                              <a:schemeClr val="bg2">
                                <a:lumMod val="75000"/>
                              </a:schemeClr>
                            </a:solidFill>
                            <a:latin typeface="Cambria Math" panose="02040503050406030204" pitchFamily="18" charset="0"/>
                          </a:rPr>
                        </m:ctrlPr>
                      </m:dPr>
                      <m:e>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𝑥</m:t>
                            </m:r>
                          </m:e>
                          <m:sub>
                            <m:r>
                              <a:rPr lang="en-US" altLang="zh-TW" sz="2400" i="1">
                                <a:solidFill>
                                  <a:schemeClr val="bg2">
                                    <a:lumMod val="75000"/>
                                  </a:schemeClr>
                                </a:solidFill>
                                <a:latin typeface="Cambria Math" panose="02040503050406030204" pitchFamily="18" charset="0"/>
                              </a:rPr>
                              <m:t>0</m:t>
                            </m:r>
                          </m:sub>
                        </m:sSub>
                        <m:r>
                          <a:rPr lang="en-US" altLang="zh-TW" sz="2400" i="1">
                            <a:solidFill>
                              <a:schemeClr val="bg2">
                                <a:lumMod val="75000"/>
                              </a:schemeClr>
                            </a:solidFill>
                            <a:latin typeface="Cambria Math" panose="02040503050406030204" pitchFamily="18" charset="0"/>
                          </a:rPr>
                          <m:t>,</m:t>
                        </m:r>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𝑥</m:t>
                            </m:r>
                          </m:e>
                          <m:sub>
                            <m:r>
                              <a:rPr lang="en-US" altLang="zh-TW" sz="2400" i="1">
                                <a:solidFill>
                                  <a:schemeClr val="bg2">
                                    <a:lumMod val="75000"/>
                                  </a:schemeClr>
                                </a:solidFill>
                                <a:latin typeface="Cambria Math" panose="02040503050406030204" pitchFamily="18" charset="0"/>
                              </a:rPr>
                              <m:t>𝑛</m:t>
                            </m:r>
                          </m:sub>
                        </m:sSub>
                        <m:r>
                          <a:rPr lang="en-US" altLang="zh-TW" sz="2400" i="1">
                            <a:solidFill>
                              <a:schemeClr val="bg2">
                                <a:lumMod val="75000"/>
                              </a:schemeClr>
                            </a:solidFill>
                            <a:latin typeface="Cambria Math" panose="02040503050406030204" pitchFamily="18" charset="0"/>
                          </a:rPr>
                          <m:t>,</m:t>
                        </m:r>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𝑎</m:t>
                            </m:r>
                          </m:e>
                          <m:sub>
                            <m:r>
                              <a:rPr lang="en-US" altLang="zh-TW" sz="2400" i="1">
                                <a:solidFill>
                                  <a:schemeClr val="bg2">
                                    <a:lumMod val="75000"/>
                                  </a:schemeClr>
                                </a:solidFill>
                                <a:latin typeface="Cambria Math" panose="02040503050406030204" pitchFamily="18" charset="0"/>
                              </a:rPr>
                              <m:t>𝑛</m:t>
                            </m:r>
                            <m:r>
                              <a:rPr lang="en-US" altLang="zh-TW" sz="2400" i="1">
                                <a:solidFill>
                                  <a:schemeClr val="bg2">
                                    <a:lumMod val="75000"/>
                                  </a:schemeClr>
                                </a:solidFill>
                                <a:latin typeface="Cambria Math" panose="02040503050406030204" pitchFamily="18" charset="0"/>
                              </a:rPr>
                              <m:t>−1</m:t>
                            </m:r>
                          </m:sub>
                        </m:sSub>
                        <m:r>
                          <a:rPr lang="en-US" altLang="zh-TW" sz="2400" i="1">
                            <a:solidFill>
                              <a:schemeClr val="bg2">
                                <a:lumMod val="75000"/>
                              </a:schemeClr>
                            </a:solidFill>
                            <a:latin typeface="Cambria Math" panose="02040503050406030204" pitchFamily="18" charset="0"/>
                          </a:rPr>
                          <m:t>,</m:t>
                        </m:r>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𝑙</m:t>
                            </m:r>
                          </m:e>
                          <m:sub>
                            <m:r>
                              <a:rPr lang="en-US" altLang="zh-TW" sz="2400" i="1">
                                <a:solidFill>
                                  <a:schemeClr val="bg2">
                                    <a:lumMod val="75000"/>
                                  </a:schemeClr>
                                </a:solidFill>
                                <a:latin typeface="Cambria Math" panose="02040503050406030204" pitchFamily="18" charset="0"/>
                              </a:rPr>
                              <m:t>𝑛</m:t>
                            </m:r>
                          </m:sub>
                        </m:sSub>
                      </m:e>
                    </m:d>
                    <m:r>
                      <a:rPr lang="en-US" altLang="zh-TW" sz="2400" i="1">
                        <a:solidFill>
                          <a:schemeClr val="bg2">
                            <a:lumMod val="75000"/>
                          </a:schemeClr>
                        </a:solidFill>
                        <a:latin typeface="Cambria Math" panose="02040503050406030204" pitchFamily="18" charset="0"/>
                      </a:rPr>
                      <m:t> , </m:t>
                    </m:r>
                    <m:r>
                      <a:rPr lang="en-US" altLang="zh-TW" sz="2400" i="1">
                        <a:solidFill>
                          <a:schemeClr val="bg2">
                            <a:lumMod val="75000"/>
                          </a:schemeClr>
                        </a:solidFill>
                        <a:latin typeface="Cambria Math" panose="02040503050406030204" pitchFamily="18" charset="0"/>
                      </a:rPr>
                      <m:t>𝑛</m:t>
                    </m:r>
                    <m:r>
                      <a:rPr lang="en-US" altLang="zh-TW" sz="2400" i="1">
                        <a:solidFill>
                          <a:schemeClr val="bg2">
                            <a:lumMod val="75000"/>
                          </a:schemeClr>
                        </a:solidFill>
                        <a:latin typeface="Cambria Math" panose="02040503050406030204" pitchFamily="18" charset="0"/>
                      </a:rPr>
                      <m:t>=1,2</m:t>
                    </m:r>
                    <m:r>
                      <a:rPr lang="en-US" altLang="zh-TW" sz="2400">
                        <a:solidFill>
                          <a:schemeClr val="bg2">
                            <a:lumMod val="75000"/>
                          </a:schemeClr>
                        </a:solidFill>
                        <a:latin typeface="Cambria Math" panose="02040503050406030204" pitchFamily="18" charset="0"/>
                      </a:rPr>
                      <m:t>,3,4</m:t>
                    </m:r>
                  </m:oMath>
                </a14:m>
                <a:endParaRPr lang="en-US" altLang="zh-TW" sz="2400" dirty="0">
                  <a:solidFill>
                    <a:schemeClr val="bg2">
                      <a:lumMod val="75000"/>
                    </a:schemeClr>
                  </a:solidFill>
                </a:endParaRPr>
              </a:p>
              <a:p>
                <a14:m>
                  <m:oMath xmlns:m="http://schemas.openxmlformats.org/officeDocument/2006/math">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𝑎</m:t>
                        </m:r>
                      </m:e>
                      <m:sub>
                        <m:r>
                          <a:rPr lang="en-US" altLang="zh-TW" sz="2400" i="1">
                            <a:solidFill>
                              <a:schemeClr val="bg2">
                                <a:lumMod val="75000"/>
                              </a:schemeClr>
                            </a:solidFill>
                            <a:latin typeface="Cambria Math" panose="02040503050406030204" pitchFamily="18" charset="0"/>
                          </a:rPr>
                          <m:t>0</m:t>
                        </m:r>
                      </m:sub>
                    </m:sSub>
                    <m:r>
                      <a:rPr lang="en-US" altLang="zh-TW" sz="2400" i="1">
                        <a:solidFill>
                          <a:schemeClr val="bg2">
                            <a:lumMod val="75000"/>
                          </a:schemeClr>
                        </a:solidFill>
                        <a:latin typeface="Cambria Math" panose="02040503050406030204" pitchFamily="18" charset="0"/>
                      </a:rPr>
                      <m:t>=</m:t>
                    </m:r>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𝑙</m:t>
                        </m:r>
                      </m:e>
                      <m:sub>
                        <m:r>
                          <a:rPr lang="en-US" altLang="zh-TW" sz="2400" i="1">
                            <a:solidFill>
                              <a:schemeClr val="bg2">
                                <a:lumMod val="75000"/>
                              </a:schemeClr>
                            </a:solidFill>
                            <a:latin typeface="Cambria Math" panose="02040503050406030204" pitchFamily="18" charset="0"/>
                          </a:rPr>
                          <m:t>0</m:t>
                        </m:r>
                      </m:sub>
                    </m:sSub>
                  </m:oMath>
                </a14:m>
                <a:endParaRPr lang="zh-TW" altLang="en-US" sz="2400" dirty="0">
                  <a:solidFill>
                    <a:schemeClr val="bg2">
                      <a:lumMod val="75000"/>
                    </a:schemeClr>
                  </a:solidFill>
                </a:endParaRPr>
              </a:p>
              <a:p>
                <a14:m>
                  <m:oMath xmlns:m="http://schemas.openxmlformats.org/officeDocument/2006/math">
                    <m:r>
                      <a:rPr lang="en-US" altLang="zh-TW" sz="2400" i="1">
                        <a:solidFill>
                          <a:schemeClr val="bg2">
                            <a:lumMod val="75000"/>
                          </a:schemeClr>
                        </a:solidFill>
                        <a:latin typeface="Cambria Math" panose="02040503050406030204" pitchFamily="18" charset="0"/>
                      </a:rPr>
                      <m:t>𝑜𝑢𝑡𝑝𝑢𝑡</m:t>
                    </m:r>
                    <m:r>
                      <a:rPr lang="en-US" altLang="zh-TW" sz="2400" i="1">
                        <a:solidFill>
                          <a:schemeClr val="bg2">
                            <a:lumMod val="75000"/>
                          </a:schemeClr>
                        </a:solidFill>
                        <a:latin typeface="Cambria Math" panose="02040503050406030204" pitchFamily="18" charset="0"/>
                      </a:rPr>
                      <m:t>=</m:t>
                    </m:r>
                    <m:sSub>
                      <m:sSubPr>
                        <m:ctrlPr>
                          <a:rPr lang="en-US" altLang="zh-TW" sz="2400" i="1">
                            <a:solidFill>
                              <a:schemeClr val="bg2">
                                <a:lumMod val="75000"/>
                              </a:schemeClr>
                            </a:solidFill>
                            <a:latin typeface="Cambria Math" panose="02040503050406030204" pitchFamily="18" charset="0"/>
                          </a:rPr>
                        </m:ctrlPr>
                      </m:sSubPr>
                      <m:e>
                        <m:r>
                          <a:rPr lang="en-US" altLang="zh-TW" sz="2400" i="1">
                            <a:solidFill>
                              <a:schemeClr val="bg2">
                                <a:lumMod val="75000"/>
                              </a:schemeClr>
                            </a:solidFill>
                            <a:latin typeface="Cambria Math" panose="02040503050406030204" pitchFamily="18" charset="0"/>
                          </a:rPr>
                          <m:t>𝑎</m:t>
                        </m:r>
                      </m:e>
                      <m:sub>
                        <m:r>
                          <a:rPr lang="en-US" altLang="zh-TW" sz="2400" i="1">
                            <a:solidFill>
                              <a:schemeClr val="bg2">
                                <a:lumMod val="75000"/>
                              </a:schemeClr>
                            </a:solidFill>
                            <a:latin typeface="Cambria Math" panose="02040503050406030204" pitchFamily="18" charset="0"/>
                          </a:rPr>
                          <m:t>4</m:t>
                        </m:r>
                      </m:sub>
                    </m:sSub>
                  </m:oMath>
                </a14:m>
                <a:endParaRPr lang="zh-TW" altLang="en-US" sz="2400" dirty="0"/>
              </a:p>
            </p:txBody>
          </p:sp>
        </mc:Choice>
        <mc:Fallback xmlns="">
          <p:sp>
            <p:nvSpPr>
              <p:cNvPr id="4" name="內容版面配置區 3"/>
              <p:cNvSpPr>
                <a:spLocks noGrp="1" noRot="1" noChangeAspect="1" noMove="1" noResize="1" noEditPoints="1" noAdjustHandles="1" noChangeArrowheads="1" noChangeShapeType="1" noTextEdit="1"/>
              </p:cNvSpPr>
              <p:nvPr>
                <p:ph sz="half" idx="2"/>
              </p:nvPr>
            </p:nvSpPr>
            <p:spPr>
              <a:xfrm>
                <a:off x="6019800" y="3283204"/>
                <a:ext cx="5181600" cy="4217534"/>
              </a:xfrm>
              <a:blipFill rotWithShape="0">
                <a:blip r:embed="rId6"/>
                <a:stretch>
                  <a:fillRect l="-1647" t="-202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5" name="文字方塊 4"/>
              <p:cNvSpPr txBox="1"/>
              <p:nvPr/>
            </p:nvSpPr>
            <p:spPr>
              <a:xfrm>
                <a:off x="2242457" y="2090057"/>
                <a:ext cx="7707086" cy="1330492"/>
              </a:xfrm>
              <a:prstGeom prst="rect">
                <a:avLst/>
              </a:prstGeom>
              <a:noFill/>
            </p:spPr>
            <p:txBody>
              <a:bodyPr wrap="square" rtlCol="0">
                <a:spAutoFit/>
              </a:bodyPr>
              <a:lstStyle/>
              <a:p>
                <a:pPr algn="ctr"/>
                <a14:m>
                  <m:oMathPara xmlns:m="http://schemas.openxmlformats.org/officeDocument/2006/math">
                    <m:oMathParaPr>
                      <m:jc m:val="center"/>
                    </m:oMathParaPr>
                    <m:oMath xmlns:m="http://schemas.openxmlformats.org/officeDocument/2006/math">
                      <m:r>
                        <a:rPr lang="en-US" altLang="zh-TW" sz="2800" i="1" smtClean="0">
                          <a:solidFill>
                            <a:srgbClr val="FF0000"/>
                          </a:solidFill>
                          <a:latin typeface="Cambria Math" panose="02040503050406030204" pitchFamily="18" charset="0"/>
                        </a:rPr>
                        <m:t>h</m:t>
                      </m:r>
                      <m:d>
                        <m:dPr>
                          <m:ctrlPr>
                            <a:rPr lang="en-US" altLang="zh-TW" sz="2800" i="1">
                              <a:solidFill>
                                <a:srgbClr val="FF0000"/>
                              </a:solidFill>
                              <a:latin typeface="Cambria Math" panose="02040503050406030204" pitchFamily="18" charset="0"/>
                            </a:rPr>
                          </m:ctrlPr>
                        </m:dPr>
                        <m:e>
                          <m:r>
                            <a:rPr lang="en-US" altLang="zh-TW" sz="2800" i="1">
                              <a:solidFill>
                                <a:srgbClr val="FF0000"/>
                              </a:solidFill>
                              <a:latin typeface="Cambria Math" panose="02040503050406030204" pitchFamily="18" charset="0"/>
                            </a:rPr>
                            <m:t>𝑏</m:t>
                          </m:r>
                          <m:r>
                            <a:rPr lang="en-US" altLang="zh-TW" sz="2800" i="1">
                              <a:solidFill>
                                <a:srgbClr val="FF0000"/>
                              </a:solidFill>
                              <a:latin typeface="Cambria Math" panose="02040503050406030204" pitchFamily="18" charset="0"/>
                            </a:rPr>
                            <m:t>,</m:t>
                          </m:r>
                          <m:r>
                            <a:rPr lang="en-US" altLang="zh-TW" sz="2800" i="1">
                              <a:solidFill>
                                <a:srgbClr val="FF0000"/>
                              </a:solidFill>
                              <a:latin typeface="Cambria Math" panose="02040503050406030204" pitchFamily="18" charset="0"/>
                            </a:rPr>
                            <m:t>𝑐</m:t>
                          </m:r>
                          <m:r>
                            <a:rPr lang="en-US" altLang="zh-TW" sz="2800" i="1">
                              <a:solidFill>
                                <a:srgbClr val="FF0000"/>
                              </a:solidFill>
                              <a:latin typeface="Cambria Math" panose="02040503050406030204" pitchFamily="18" charset="0"/>
                            </a:rPr>
                            <m:t>,</m:t>
                          </m:r>
                          <m:r>
                            <a:rPr lang="en-US" altLang="zh-TW" sz="2800" i="1">
                              <a:solidFill>
                                <a:srgbClr val="FF0000"/>
                              </a:solidFill>
                              <a:latin typeface="Cambria Math" panose="02040503050406030204" pitchFamily="18" charset="0"/>
                            </a:rPr>
                            <m:t>𝑑</m:t>
                          </m:r>
                          <m:r>
                            <a:rPr lang="en-US" altLang="zh-TW" sz="2800" i="1">
                              <a:solidFill>
                                <a:srgbClr val="FF0000"/>
                              </a:solidFill>
                              <a:latin typeface="Cambria Math" panose="02040503050406030204" pitchFamily="18" charset="0"/>
                            </a:rPr>
                            <m:t>,</m:t>
                          </m:r>
                          <m:r>
                            <a:rPr lang="en-US" altLang="zh-TW" sz="2800" i="1">
                              <a:solidFill>
                                <a:srgbClr val="FF0000"/>
                              </a:solidFill>
                              <a:latin typeface="Cambria Math" panose="02040503050406030204" pitchFamily="18" charset="0"/>
                            </a:rPr>
                            <m:t>𝑒</m:t>
                          </m:r>
                        </m:e>
                      </m:d>
                      <m:r>
                        <a:rPr lang="en-US" altLang="zh-TW" sz="2800" i="1">
                          <a:solidFill>
                            <a:srgbClr val="FF0000"/>
                          </a:solidFill>
                          <a:latin typeface="Cambria Math" panose="02040503050406030204" pitchFamily="18" charset="0"/>
                        </a:rPr>
                        <m:t>=</m:t>
                      </m:r>
                      <m:d>
                        <m:dPr>
                          <m:begChr m:val="{"/>
                          <m:endChr m:val=""/>
                          <m:ctrlPr>
                            <a:rPr lang="en-US" altLang="zh-TW" sz="2800" i="1">
                              <a:solidFill>
                                <a:srgbClr val="FF0000"/>
                              </a:solidFill>
                              <a:latin typeface="Cambria Math" panose="02040503050406030204" pitchFamily="18" charset="0"/>
                            </a:rPr>
                          </m:ctrlPr>
                        </m:dPr>
                        <m:e>
                          <m:eqArr>
                            <m:eqArrPr>
                              <m:ctrlPr>
                                <a:rPr lang="en-US" altLang="zh-TW" sz="2800" i="1">
                                  <a:solidFill>
                                    <a:srgbClr val="FF0000"/>
                                  </a:solidFill>
                                  <a:latin typeface="Cambria Math" panose="02040503050406030204" pitchFamily="18" charset="0"/>
                                </a:rPr>
                              </m:ctrlPr>
                            </m:eqArrPr>
                            <m:e>
                              <m:r>
                                <a:rPr lang="en-US" altLang="zh-TW" sz="2800" b="0" i="1" smtClean="0">
                                  <a:solidFill>
                                    <a:srgbClr val="FF0000"/>
                                  </a:solidFill>
                                  <a:latin typeface="Cambria Math" panose="02040503050406030204" pitchFamily="18" charset="0"/>
                                </a:rPr>
                                <m:t>𝑚𝑖𝑛</m:t>
                              </m:r>
                              <m:d>
                                <m:dPr>
                                  <m:begChr m:val="{"/>
                                  <m:endChr m:val="}"/>
                                  <m:ctrlPr>
                                    <a:rPr lang="en-US" altLang="zh-TW" sz="2800" i="1">
                                      <a:solidFill>
                                        <a:srgbClr val="FF0000"/>
                                      </a:solidFill>
                                      <a:latin typeface="Cambria Math" panose="02040503050406030204" pitchFamily="18" charset="0"/>
                                    </a:rPr>
                                  </m:ctrlPr>
                                </m:dPr>
                                <m:e>
                                  <m:r>
                                    <a:rPr lang="en-US" altLang="zh-TW" sz="2800" i="1">
                                      <a:solidFill>
                                        <a:srgbClr val="FF0000"/>
                                      </a:solidFill>
                                      <a:latin typeface="Cambria Math" panose="02040503050406030204" pitchFamily="18" charset="0"/>
                                    </a:rPr>
                                    <m:t>𝑑</m:t>
                                  </m:r>
                                  <m:r>
                                    <a:rPr lang="en-US" altLang="zh-TW" sz="2800" i="1">
                                      <a:solidFill>
                                        <a:srgbClr val="FF0000"/>
                                      </a:solidFill>
                                      <a:latin typeface="Cambria Math" panose="02040503050406030204" pitchFamily="18" charset="0"/>
                                    </a:rPr>
                                    <m:t>,</m:t>
                                  </m:r>
                                  <m:r>
                                    <a:rPr lang="en-US" altLang="zh-TW" sz="2800" i="1">
                                      <a:solidFill>
                                        <a:srgbClr val="FF0000"/>
                                      </a:solidFill>
                                      <a:latin typeface="Cambria Math" panose="02040503050406030204" pitchFamily="18" charset="0"/>
                                    </a:rPr>
                                    <m:t>𝑒</m:t>
                                  </m:r>
                                </m:e>
                              </m:d>
                              <m:r>
                                <a:rPr lang="en-US" altLang="zh-TW" sz="2800" i="1">
                                  <a:solidFill>
                                    <a:srgbClr val="FF0000"/>
                                  </a:solidFill>
                                  <a:latin typeface="Cambria Math" panose="02040503050406030204" pitchFamily="18" charset="0"/>
                                </a:rPr>
                                <m:t>    </m:t>
                              </m:r>
                              <m:r>
                                <a:rPr lang="en-US" altLang="zh-TW" sz="2800" i="1">
                                  <a:solidFill>
                                    <a:srgbClr val="FF0000"/>
                                  </a:solidFill>
                                  <a:latin typeface="Cambria Math" panose="02040503050406030204" pitchFamily="18" charset="0"/>
                                </a:rPr>
                                <m:t>𝑖𝑓</m:t>
                              </m:r>
                              <m:r>
                                <a:rPr lang="en-US" altLang="zh-TW" sz="2800" i="1">
                                  <a:solidFill>
                                    <a:srgbClr val="FF0000"/>
                                  </a:solidFill>
                                  <a:latin typeface="Cambria Math" panose="02040503050406030204" pitchFamily="18" charset="0"/>
                                </a:rPr>
                                <m:t> </m:t>
                              </m:r>
                              <m:r>
                                <a:rPr lang="en-US" altLang="zh-TW" sz="2800" i="1">
                                  <a:solidFill>
                                    <a:srgbClr val="FF0000"/>
                                  </a:solidFill>
                                  <a:latin typeface="Cambria Math" panose="02040503050406030204" pitchFamily="18" charset="0"/>
                                </a:rPr>
                                <m:t>𝑐</m:t>
                              </m:r>
                              <m:r>
                                <a:rPr lang="en-US" altLang="zh-TW" sz="2800" i="1" smtClean="0">
                                  <a:solidFill>
                                    <a:srgbClr val="FF0000"/>
                                  </a:solidFill>
                                  <a:latin typeface="Cambria Math" panose="02040503050406030204" pitchFamily="18" charset="0"/>
                                  <a:ea typeface="Cambria Math" panose="02040503050406030204" pitchFamily="18" charset="0"/>
                                </a:rPr>
                                <m:t>≤</m:t>
                              </m:r>
                              <m:r>
                                <a:rPr lang="en-US" altLang="zh-TW" sz="2800" i="1">
                                  <a:solidFill>
                                    <a:srgbClr val="FF0000"/>
                                  </a:solidFill>
                                  <a:latin typeface="Cambria Math" panose="02040503050406030204" pitchFamily="18" charset="0"/>
                                  <a:ea typeface="Cambria Math" panose="02040503050406030204" pitchFamily="18" charset="0"/>
                                </a:rPr>
                                <m:t>𝑏</m:t>
                              </m:r>
                            </m:e>
                            <m:e>
                              <m:r>
                                <a:rPr lang="en-US" altLang="zh-TW" sz="2800" i="1">
                                  <a:solidFill>
                                    <a:srgbClr val="FF0000"/>
                                  </a:solidFill>
                                  <a:latin typeface="Cambria Math" panose="02040503050406030204" pitchFamily="18" charset="0"/>
                                </a:rPr>
                                <m:t>𝑑</m:t>
                              </m:r>
                              <m:r>
                                <a:rPr lang="en-US" altLang="zh-TW" sz="2800" i="1">
                                  <a:solidFill>
                                    <a:srgbClr val="FF0000"/>
                                  </a:solidFill>
                                  <a:latin typeface="Cambria Math" panose="02040503050406030204" pitchFamily="18" charset="0"/>
                                </a:rPr>
                                <m:t>                     </m:t>
                              </m:r>
                              <m:r>
                                <a:rPr lang="en-US" altLang="zh-TW" sz="2800" i="1">
                                  <a:solidFill>
                                    <a:srgbClr val="FF0000"/>
                                  </a:solidFill>
                                  <a:latin typeface="Cambria Math" panose="02040503050406030204" pitchFamily="18" charset="0"/>
                                </a:rPr>
                                <m:t>𝑖𝑓</m:t>
                              </m:r>
                              <m:r>
                                <a:rPr lang="en-US" altLang="zh-TW" sz="2800" i="1">
                                  <a:solidFill>
                                    <a:srgbClr val="FF0000"/>
                                  </a:solidFill>
                                  <a:latin typeface="Cambria Math" panose="02040503050406030204" pitchFamily="18" charset="0"/>
                                </a:rPr>
                                <m:t> </m:t>
                              </m:r>
                              <m:r>
                                <a:rPr lang="en-US" altLang="zh-TW" sz="2800" i="1">
                                  <a:solidFill>
                                    <a:srgbClr val="FF0000"/>
                                  </a:solidFill>
                                  <a:latin typeface="Cambria Math" panose="02040503050406030204" pitchFamily="18" charset="0"/>
                                </a:rPr>
                                <m:t>𝑐</m:t>
                              </m:r>
                              <m:r>
                                <a:rPr lang="en-US" altLang="zh-TW" sz="2800" i="1" smtClean="0">
                                  <a:solidFill>
                                    <a:srgbClr val="FF0000"/>
                                  </a:solidFill>
                                  <a:latin typeface="Cambria Math" panose="02040503050406030204" pitchFamily="18" charset="0"/>
                                  <a:ea typeface="Cambria Math" panose="02040503050406030204" pitchFamily="18" charset="0"/>
                                </a:rPr>
                                <m:t>&gt;</m:t>
                              </m:r>
                              <m:r>
                                <a:rPr lang="en-US" altLang="zh-TW" sz="2800"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sz="2800" dirty="0"/>
              </a:p>
              <a:p>
                <a:pPr algn="ctr"/>
                <a:endParaRPr lang="zh-TW" altLang="en-US" dirty="0"/>
              </a:p>
            </p:txBody>
          </p:sp>
        </mc:Choice>
        <mc:Fallback xmlns="">
          <p:sp>
            <p:nvSpPr>
              <p:cNvPr id="5" name="文字方塊 4"/>
              <p:cNvSpPr txBox="1">
                <a:spLocks noRot="1" noChangeAspect="1" noMove="1" noResize="1" noEditPoints="1" noAdjustHandles="1" noChangeArrowheads="1" noChangeShapeType="1" noTextEdit="1"/>
              </p:cNvSpPr>
              <p:nvPr/>
            </p:nvSpPr>
            <p:spPr>
              <a:xfrm>
                <a:off x="2242457" y="2090057"/>
                <a:ext cx="7707086" cy="1330492"/>
              </a:xfrm>
              <a:prstGeom prst="rect">
                <a:avLst/>
              </a:prstGeom>
              <a:blipFill rotWithShape="0">
                <a:blip r:embed="rId7"/>
                <a:stretch>
                  <a:fillRect/>
                </a:stretch>
              </a:blipFill>
            </p:spPr>
            <p:txBody>
              <a:bodyPr/>
              <a:lstStyle/>
              <a:p>
                <a:r>
                  <a:rPr lang="zh-TW" altLang="en-US">
                    <a:noFill/>
                  </a:rPr>
                  <a:t> </a:t>
                </a:r>
              </a:p>
            </p:txBody>
          </p:sp>
        </mc:Fallback>
      </mc:AlternateContent>
      <p:sp>
        <p:nvSpPr>
          <p:cNvPr id="8" name="文字方塊 7"/>
          <p:cNvSpPr txBox="1"/>
          <p:nvPr/>
        </p:nvSpPr>
        <p:spPr>
          <a:xfrm>
            <a:off x="838200" y="5119973"/>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input</a:t>
            </a:r>
            <a:endParaRPr lang="zh-TW" altLang="en-US" i="1" dirty="0">
              <a:latin typeface="Bell MT" panose="02020503060305020303" pitchFamily="18" charset="0"/>
            </a:endParaRPr>
          </a:p>
        </p:txBody>
      </p:sp>
      <p:sp>
        <p:nvSpPr>
          <p:cNvPr id="9" name="文字方塊 8"/>
          <p:cNvSpPr txBox="1"/>
          <p:nvPr/>
        </p:nvSpPr>
        <p:spPr>
          <a:xfrm>
            <a:off x="2425943" y="5140054"/>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output</a:t>
            </a:r>
            <a:endParaRPr lang="zh-TW" altLang="en-US" i="1" dirty="0">
              <a:latin typeface="Bell MT" panose="02020503060305020303" pitchFamily="18" charset="0"/>
            </a:endParaRPr>
          </a:p>
        </p:txBody>
      </p:sp>
      <p:sp>
        <p:nvSpPr>
          <p:cNvPr id="12" name="文字方塊 11"/>
          <p:cNvSpPr txBox="1"/>
          <p:nvPr/>
        </p:nvSpPr>
        <p:spPr>
          <a:xfrm>
            <a:off x="6127327" y="5119973"/>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input</a:t>
            </a:r>
            <a:endParaRPr lang="zh-TW" altLang="en-US" i="1" dirty="0">
              <a:latin typeface="Bell MT" panose="02020503060305020303" pitchFamily="18" charset="0"/>
            </a:endParaRPr>
          </a:p>
        </p:txBody>
      </p:sp>
      <p:sp>
        <p:nvSpPr>
          <p:cNvPr id="13" name="文字方塊 12"/>
          <p:cNvSpPr txBox="1"/>
          <p:nvPr/>
        </p:nvSpPr>
        <p:spPr>
          <a:xfrm>
            <a:off x="7715070" y="5140054"/>
            <a:ext cx="1122801" cy="369332"/>
          </a:xfrm>
          <a:prstGeom prst="rect">
            <a:avLst/>
          </a:prstGeom>
          <a:noFill/>
        </p:spPr>
        <p:txBody>
          <a:bodyPr wrap="square" rtlCol="0">
            <a:spAutoFit/>
          </a:bodyPr>
          <a:lstStyle/>
          <a:p>
            <a:pPr algn="ctr"/>
            <a:r>
              <a:rPr lang="en-US" altLang="zh-TW" i="1" dirty="0">
                <a:latin typeface="Bell MT" panose="02020503060305020303" pitchFamily="18" charset="0"/>
              </a:rPr>
              <a:t>output</a:t>
            </a:r>
            <a:endParaRPr lang="zh-TW" altLang="en-US" i="1" dirty="0">
              <a:latin typeface="Bell MT" panose="02020503060305020303" pitchFamily="18" charset="0"/>
            </a:endParaRPr>
          </a:p>
        </p:txBody>
      </p:sp>
      <mc:AlternateContent xmlns:mc="http://schemas.openxmlformats.org/markup-compatibility/2006" xmlns:a14="http://schemas.microsoft.com/office/drawing/2010/main">
        <mc:Choice Requires="a14">
          <p:graphicFrame>
            <p:nvGraphicFramePr>
              <p:cNvPr id="24" name="表格 23"/>
              <p:cNvGraphicFramePr>
                <a:graphicFrameLocks noGrp="1"/>
              </p:cNvGraphicFramePr>
              <p:nvPr/>
            </p:nvGraphicFramePr>
            <p:xfrm>
              <a:off x="6135311" y="5489305"/>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24" name="表格 23"/>
              <p:cNvGraphicFramePr>
                <a:graphicFrameLocks noGrp="1"/>
              </p:cNvGraphicFramePr>
              <p:nvPr>
                <p:extLst>
                  <p:ext uri="{D42A27DB-BD31-4B8C-83A1-F6EECF244321}">
                    <p14:modId xmlns:p14="http://schemas.microsoft.com/office/powerpoint/2010/main" val="2665736144"/>
                  </p:ext>
                </p:extLst>
              </p:nvPr>
            </p:nvGraphicFramePr>
            <p:xfrm>
              <a:off x="6135311" y="5489305"/>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r>
                  <a:tr h="370840">
                    <a:tc>
                      <a:txBody>
                        <a:bodyPr/>
                        <a:lstStyle/>
                        <a:p>
                          <a:pPr algn="l"/>
                          <a:endParaRPr lang="zh-TW" altLang="en-US" dirty="0"/>
                        </a:p>
                      </a:txBody>
                      <a:tcPr anchor="ctr"/>
                    </a:tc>
                    <a:tc>
                      <a:txBody>
                        <a:bodyPr/>
                        <a:lstStyle/>
                        <a:p>
                          <a:endParaRPr lang="zh-TW"/>
                        </a:p>
                      </a:txBody>
                      <a:tcPr anchor="ctr">
                        <a:blipFill rotWithShape="0">
                          <a:blip r:embed="rId8"/>
                          <a:stretch>
                            <a:fillRect l="-101639" t="-101639" r="-104918" b="-104918"/>
                          </a:stretch>
                        </a:blipFill>
                      </a:tcPr>
                    </a:tc>
                    <a:tc>
                      <a:txBody>
                        <a:bodyPr/>
                        <a:lstStyle/>
                        <a:p>
                          <a:endParaRPr lang="zh-TW"/>
                        </a:p>
                      </a:txBody>
                      <a:tcPr anchor="ctr">
                        <a:blipFill rotWithShape="0">
                          <a:blip r:embed="rId8"/>
                          <a:stretch>
                            <a:fillRect l="-201639" t="-101639" r="-4918" b="-104918"/>
                          </a:stretch>
                        </a:blipFill>
                      </a:tcPr>
                    </a:tc>
                  </a:tr>
                  <a:tr h="370840">
                    <a:tc>
                      <a:txBody>
                        <a:bodyPr/>
                        <a:lstStyle/>
                        <a:p>
                          <a:endParaRPr lang="zh-TW"/>
                        </a:p>
                      </a:txBody>
                      <a:tcPr>
                        <a:blipFill rotWithShape="0">
                          <a:blip r:embed="rId8"/>
                          <a:stretch>
                            <a:fillRect l="-1639" t="-201639" r="-204918" b="-4918"/>
                          </a:stretch>
                        </a:blipFill>
                      </a:tcPr>
                    </a:tc>
                    <a:tc>
                      <a:txBody>
                        <a:bodyPr/>
                        <a:lstStyle/>
                        <a:p>
                          <a:endParaRPr lang="zh-TW"/>
                        </a:p>
                      </a:txBody>
                      <a:tcPr>
                        <a:blipFill rotWithShape="0">
                          <a:blip r:embed="rId8"/>
                          <a:stretch>
                            <a:fillRect l="-101639" t="-201639" r="-104918" b="-4918"/>
                          </a:stretch>
                        </a:blipFill>
                      </a:tcPr>
                    </a:tc>
                    <a:tc>
                      <a:txBody>
                        <a:bodyPr/>
                        <a:lstStyle/>
                        <a:p>
                          <a:endParaRPr lang="zh-TW"/>
                        </a:p>
                      </a:txBody>
                      <a:tcPr>
                        <a:blipFill rotWithShape="0">
                          <a:blip r:embed="rId8"/>
                          <a:stretch>
                            <a:fillRect l="-201639" t="-201639" r="-4918" b="-4918"/>
                          </a:stretch>
                        </a:blipFill>
                      </a:tcPr>
                    </a:tc>
                  </a:tr>
                </a:tbl>
              </a:graphicData>
            </a:graphic>
          </p:graphicFrame>
        </mc:Fallback>
      </mc:AlternateContent>
      <mc:AlternateContent xmlns:mc="http://schemas.openxmlformats.org/markup-compatibility/2006" xmlns:a14="http://schemas.microsoft.com/office/drawing/2010/main">
        <mc:Choice Requires="a14">
          <p:graphicFrame>
            <p:nvGraphicFramePr>
              <p:cNvPr id="25" name="表格 24"/>
              <p:cNvGraphicFramePr>
                <a:graphicFrameLocks noGrp="1"/>
              </p:cNvGraphicFramePr>
              <p:nvPr/>
            </p:nvGraphicFramePr>
            <p:xfrm>
              <a:off x="7723054" y="5489305"/>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extLst>
                      <a:ext uri="{0D108BD9-81ED-4DB2-BD59-A6C34878D82A}">
                        <a16:rowId xmlns:a16="http://schemas.microsoft.com/office/drawing/2014/main" val="10000"/>
                      </a:ext>
                    </a:extLst>
                  </a:tr>
                  <a:tr h="370840">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0</m:t>
                                    </m:r>
                                  </m:sub>
                                </m:sSub>
                              </m:oMath>
                            </m:oMathPara>
                          </a14:m>
                          <a:endParaRPr lang="zh-TW" altLang="en-US" dirty="0"/>
                        </a:p>
                      </a:txBody>
                      <a:tcPr anchor="ctr"/>
                    </a:tc>
                    <a:tc>
                      <a:txBody>
                        <a:bodyPr/>
                        <a:lstStyle/>
                        <a:p>
                          <a:pPr algn="l"/>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1</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4</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2</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3</m:t>
                                    </m:r>
                                  </m:sub>
                                </m:sSub>
                              </m:oMath>
                            </m:oMathPara>
                          </a14:m>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25" name="表格 24"/>
              <p:cNvGraphicFramePr>
                <a:graphicFrameLocks noGrp="1"/>
              </p:cNvGraphicFramePr>
              <p:nvPr>
                <p:extLst>
                  <p:ext uri="{D42A27DB-BD31-4B8C-83A1-F6EECF244321}">
                    <p14:modId xmlns:p14="http://schemas.microsoft.com/office/powerpoint/2010/main" val="1197602853"/>
                  </p:ext>
                </p:extLst>
              </p:nvPr>
            </p:nvGraphicFramePr>
            <p:xfrm>
              <a:off x="7723054" y="5489305"/>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c>
                      <a:txBody>
                        <a:bodyPr/>
                        <a:lstStyle/>
                        <a:p>
                          <a:pPr algn="l"/>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TW" altLang="en-US" dirty="0"/>
                        </a:p>
                      </a:txBody>
                      <a:tcPr anchor="ctr"/>
                    </a:tc>
                  </a:tr>
                  <a:tr h="370840">
                    <a:tc>
                      <a:txBody>
                        <a:bodyPr/>
                        <a:lstStyle/>
                        <a:p>
                          <a:pPr algn="l"/>
                          <a:endParaRPr lang="zh-TW" altLang="en-US" dirty="0"/>
                        </a:p>
                      </a:txBody>
                      <a:tcPr anchor="ctr"/>
                    </a:tc>
                    <a:tc>
                      <a:txBody>
                        <a:bodyPr/>
                        <a:lstStyle/>
                        <a:p>
                          <a:endParaRPr lang="zh-TW"/>
                        </a:p>
                      </a:txBody>
                      <a:tcPr anchor="ctr">
                        <a:blipFill rotWithShape="0">
                          <a:blip r:embed="rId9"/>
                          <a:stretch>
                            <a:fillRect l="-100000" t="-101639" r="-101613" b="-104918"/>
                          </a:stretch>
                        </a:blipFill>
                      </a:tcPr>
                    </a:tc>
                    <a:tc>
                      <a:txBody>
                        <a:bodyPr/>
                        <a:lstStyle/>
                        <a:p>
                          <a:endParaRPr lang="zh-TW"/>
                        </a:p>
                      </a:txBody>
                      <a:tcPr anchor="ctr">
                        <a:blipFill rotWithShape="0">
                          <a:blip r:embed="rId9"/>
                          <a:stretch>
                            <a:fillRect l="-203279" t="-101639" r="-3279" b="-104918"/>
                          </a:stretch>
                        </a:blipFill>
                      </a:tcPr>
                    </a:tc>
                  </a:tr>
                  <a:tr h="370840">
                    <a:tc>
                      <a:txBody>
                        <a:bodyPr/>
                        <a:lstStyle/>
                        <a:p>
                          <a:endParaRPr lang="zh-TW"/>
                        </a:p>
                      </a:txBody>
                      <a:tcPr>
                        <a:blipFill rotWithShape="0">
                          <a:blip r:embed="rId9"/>
                          <a:stretch>
                            <a:fillRect l="-1639" t="-201639" r="-204918" b="-4918"/>
                          </a:stretch>
                        </a:blipFill>
                      </a:tcPr>
                    </a:tc>
                    <a:tc>
                      <a:txBody>
                        <a:bodyPr/>
                        <a:lstStyle/>
                        <a:p>
                          <a:endParaRPr lang="zh-TW"/>
                        </a:p>
                      </a:txBody>
                      <a:tcPr>
                        <a:blipFill rotWithShape="0">
                          <a:blip r:embed="rId9"/>
                          <a:stretch>
                            <a:fillRect l="-100000" t="-201639" r="-101613" b="-4918"/>
                          </a:stretch>
                        </a:blipFill>
                      </a:tcPr>
                    </a:tc>
                    <a:tc>
                      <a:txBody>
                        <a:bodyPr/>
                        <a:lstStyle/>
                        <a:p>
                          <a:endParaRPr lang="zh-TW"/>
                        </a:p>
                      </a:txBody>
                      <a:tcPr>
                        <a:blipFill rotWithShape="0">
                          <a:blip r:embed="rId9"/>
                          <a:stretch>
                            <a:fillRect l="-203279" t="-201639" r="-3279" b="-4918"/>
                          </a:stretch>
                        </a:blipFill>
                      </a:tcPr>
                    </a:tc>
                  </a:tr>
                </a:tbl>
              </a:graphicData>
            </a:graphic>
          </p:graphicFrame>
        </mc:Fallback>
      </mc:AlternateContent>
    </p:spTree>
    <p:extLst>
      <p:ext uri="{BB962C8B-B14F-4D97-AF65-F5344CB8AC3E}">
        <p14:creationId xmlns:p14="http://schemas.microsoft.com/office/powerpoint/2010/main" val="157213345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extLst>
              <p:ext uri="{D42A27DB-BD31-4B8C-83A1-F6EECF244321}">
                <p14:modId xmlns:p14="http://schemas.microsoft.com/office/powerpoint/2010/main" val="3622602714"/>
              </p:ext>
            </p:extLst>
          </p:nvPr>
        </p:nvGraphicFramePr>
        <p:xfrm>
          <a:off x="346891"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6" name="文字方塊 5"/>
              <p:cNvSpPr txBox="1"/>
              <p:nvPr/>
            </p:nvSpPr>
            <p:spPr>
              <a:xfrm>
                <a:off x="4975495" y="2090847"/>
                <a:ext cx="6206311" cy="151111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1</m:t>
                          </m:r>
                        </m:sub>
                      </m:sSub>
                      <m:r>
                        <a:rPr lang="en-US" altLang="zh-TW" b="0" i="1" smtClean="0">
                          <a:latin typeface="Cambria Math" panose="02040503050406030204" pitchFamily="18" charset="0"/>
                        </a:rPr>
                        <m:t>=</m:t>
                      </m:r>
                      <m:r>
                        <a:rPr lang="en-US" altLang="zh-TW" b="0" i="1" smtClean="0">
                          <a:latin typeface="Cambria Math" panose="02040503050406030204" pitchFamily="18" charset="0"/>
                        </a:rPr>
                        <m:t>h</m:t>
                      </m:r>
                      <m:d>
                        <m:dPr>
                          <m:ctrlPr>
                            <a:rPr lang="en-US" altLang="zh-TW" b="0" i="1" smtClean="0">
                              <a:latin typeface="Cambria Math" panose="02040503050406030204" pitchFamily="18" charset="0"/>
                            </a:rPr>
                          </m:ctrlPr>
                        </m:dPr>
                        <m:e>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0</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b="0" i="1" smtClean="0">
                                  <a:latin typeface="Cambria Math" panose="02040503050406030204" pitchFamily="18" charset="0"/>
                                </a:rPr>
                                <m:t>1</m:t>
                              </m:r>
                            </m:sub>
                          </m:sSub>
                        </m:e>
                      </m:d>
                    </m:oMath>
                  </m:oMathPara>
                </a14:m>
                <a:endParaRPr lang="en-US" altLang="zh-TW" b="0"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1,</m:t>
                          </m:r>
                          <m:r>
                            <a:rPr lang="zh-TW" altLang="en-US" i="1">
                              <a:latin typeface="Cambria Math" panose="02040503050406030204" pitchFamily="18" charset="0"/>
                            </a:rPr>
                            <m:t> </m:t>
                          </m:r>
                          <m:r>
                            <a:rPr lang="en-US" altLang="zh-TW" b="0" i="1" smtClean="0">
                              <a:latin typeface="Cambria Math" panose="02040503050406030204" pitchFamily="18" charset="0"/>
                            </a:rPr>
                            <m:t>9,</m:t>
                          </m:r>
                          <m:r>
                            <a:rPr lang="zh-TW" altLang="en-US" i="1">
                              <a:latin typeface="Cambria Math" panose="02040503050406030204" pitchFamily="18" charset="0"/>
                            </a:rPr>
                            <m:t> </m:t>
                          </m:r>
                          <m:r>
                            <a:rPr lang="en-US" altLang="zh-TW" b="0" i="1" smtClean="0">
                              <a:latin typeface="Cambria Math" panose="02040503050406030204" pitchFamily="18" charset="0"/>
                            </a:rPr>
                            <m:t>1,</m:t>
                          </m:r>
                          <m:r>
                            <a:rPr lang="zh-TW" altLang="en-US" i="1">
                              <a:latin typeface="Cambria Math" panose="02040503050406030204" pitchFamily="18" charset="0"/>
                            </a:rPr>
                            <m:t> </m:t>
                          </m:r>
                          <m:r>
                            <a:rPr lang="en-US" altLang="zh-TW" b="0" i="1" smtClean="0">
                              <a:latin typeface="Cambria Math" panose="02040503050406030204" pitchFamily="18" charset="0"/>
                            </a:rPr>
                            <m:t>9</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a:p>
                <a:pPr/>
                <a14:m>
                  <m:oMathPara xmlns:m="http://schemas.openxmlformats.org/officeDocument/2006/math">
                    <m:oMathParaPr>
                      <m:jc m:val="left"/>
                    </m:oMathParaPr>
                    <m:oMath xmlns:m="http://schemas.openxmlformats.org/officeDocument/2006/math">
                      <m:r>
                        <a:rPr lang="en-US" altLang="zh-TW" i="1" smtClean="0">
                          <a:latin typeface="Cambria Math" panose="02040503050406030204" pitchFamily="18" charset="0"/>
                          <a:ea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1&lt;9 </m:t>
                      </m:r>
                      <m:d>
                        <m:dPr>
                          <m:ctrlPr>
                            <a:rPr lang="en-US" altLang="zh-TW" b="0" i="1" smtClean="0">
                              <a:latin typeface="Cambria Math" panose="02040503050406030204" pitchFamily="18" charset="0"/>
                              <a:ea typeface="Cambria Math" panose="02040503050406030204" pitchFamily="18" charset="0"/>
                            </a:rPr>
                          </m:ctrlPr>
                        </m:dPr>
                        <m:e>
                          <m:r>
                            <a:rPr lang="en-US" altLang="zh-TW" b="0" i="1" smtClean="0">
                              <a:latin typeface="Cambria Math" panose="02040503050406030204" pitchFamily="18" charset="0"/>
                              <a:ea typeface="Cambria Math" panose="02040503050406030204" pitchFamily="18" charset="0"/>
                            </a:rPr>
                            <m:t>𝑏𝑦</m:t>
                          </m:r>
                          <m:r>
                            <a:rPr lang="en-US" altLang="zh-TW" b="0" i="1" smtClean="0">
                              <a:latin typeface="Cambria Math" panose="02040503050406030204" pitchFamily="18" charset="0"/>
                              <a:ea typeface="Cambria Math" panose="02040503050406030204" pitchFamily="18" charset="0"/>
                            </a:rPr>
                            <m:t> </m:t>
                          </m:r>
                          <m:r>
                            <a:rPr lang="en-US" altLang="zh-TW" b="0" i="1" smtClean="0">
                              <a:latin typeface="Cambria Math" panose="02040503050406030204" pitchFamily="18" charset="0"/>
                              <a:ea typeface="Cambria Math" panose="02040503050406030204" pitchFamily="18" charset="0"/>
                            </a:rPr>
                            <m:t>𝑜𝑟𝑖𝑔𝑖𝑛𝑎𝑙</m:t>
                          </m:r>
                          <m:r>
                            <a:rPr lang="en-US" altLang="zh-TW" b="0" i="1" smtClean="0">
                              <a:latin typeface="Cambria Math" panose="02040503050406030204" pitchFamily="18" charset="0"/>
                              <a:ea typeface="Cambria Math" panose="02040503050406030204" pitchFamily="18" charset="0"/>
                            </a:rPr>
                            <m:t> </m:t>
                          </m:r>
                          <m:r>
                            <a:rPr lang="en-US" altLang="zh-TW" b="0" i="1" smtClean="0">
                              <a:latin typeface="Cambria Math" panose="02040503050406030204" pitchFamily="18" charset="0"/>
                              <a:ea typeface="Cambria Math" panose="02040503050406030204" pitchFamily="18" charset="0"/>
                            </a:rPr>
                            <m:t>𝑖𝑚𝑎𝑔𝑒</m:t>
                          </m:r>
                        </m:e>
                      </m:d>
                    </m:oMath>
                  </m:oMathPara>
                </a14:m>
                <a:endParaRPr lang="en-US" altLang="zh-TW" b="0" dirty="0">
                  <a:ea typeface="Cambria Math" panose="02040503050406030204" pitchFamily="18" charset="0"/>
                </a:endParaRPr>
              </a:p>
              <a:p>
                <a:pPr/>
                <a14:m>
                  <m:oMathPara xmlns:m="http://schemas.openxmlformats.org/officeDocument/2006/math">
                    <m:oMathParaPr>
                      <m:jc m:val="left"/>
                    </m:oMathParaPr>
                    <m:oMath xmlns:m="http://schemas.openxmlformats.org/officeDocument/2006/math">
                      <m:r>
                        <a:rPr lang="en-US" altLang="zh-TW" i="1" smtClean="0">
                          <a:latin typeface="Cambria Math" panose="02040503050406030204" pitchFamily="18" charset="0"/>
                          <a:ea typeface="Cambria Math" panose="02040503050406030204" pitchFamily="18" charset="0"/>
                        </a:rPr>
                        <m:t>∴</m:t>
                      </m:r>
                      <m:r>
                        <a:rPr lang="en-US" altLang="zh-TW" i="1">
                          <a:latin typeface="Cambria Math" panose="02040503050406030204" pitchFamily="18" charset="0"/>
                          <a:ea typeface="Cambria Math" panose="02040503050406030204" pitchFamily="18" charset="0"/>
                        </a:rPr>
                        <m:t>9</m:t>
                      </m:r>
                      <m:r>
                        <a:rPr lang="zh-TW" altLang="en-US" i="1" smtClean="0">
                          <a:latin typeface="Cambria Math" panose="02040503050406030204" pitchFamily="18" charset="0"/>
                          <a:ea typeface="標楷體" panose="03000509000000000000" pitchFamily="65" charset="-120"/>
                        </a:rPr>
                        <m:t>可與</m:t>
                      </m:r>
                      <m:r>
                        <a:rPr lang="en-US" altLang="zh-TW" i="1" smtClean="0">
                          <a:latin typeface="Cambria Math" panose="02040503050406030204" pitchFamily="18" charset="0"/>
                          <a:ea typeface="標楷體" panose="03000509000000000000" pitchFamily="65" charset="-120"/>
                        </a:rPr>
                        <m:t>1</m:t>
                      </m:r>
                      <m:r>
                        <a:rPr lang="zh-TW" altLang="en-US" i="1">
                          <a:latin typeface="Cambria Math" panose="02040503050406030204" pitchFamily="18" charset="0"/>
                          <a:ea typeface="標楷體" panose="03000509000000000000" pitchFamily="65" charset="-120"/>
                        </a:rPr>
                        <m:t>連繫</m:t>
                      </m:r>
                      <m:r>
                        <a:rPr lang="en-US" altLang="zh-TW" i="1" smtClean="0">
                          <a:latin typeface="Cambria Math" panose="02040503050406030204" pitchFamily="18" charset="0"/>
                          <a:ea typeface="標楷體" panose="03000509000000000000" pitchFamily="65" charset="-120"/>
                        </a:rPr>
                        <m:t>,</m:t>
                      </m:r>
                      <m:r>
                        <a:rPr lang="zh-TW" altLang="en-US" i="1">
                          <a:latin typeface="Cambria Math" panose="02040503050406030204" pitchFamily="18" charset="0"/>
                          <a:ea typeface="標楷體" panose="03000509000000000000" pitchFamily="65" charset="-120"/>
                        </a:rPr>
                        <m:t>表示</m:t>
                      </m:r>
                      <m:r>
                        <a:rPr lang="en-US" altLang="zh-TW" i="1" dirty="0">
                          <a:latin typeface="Cambria Math" panose="02040503050406030204" pitchFamily="18" charset="0"/>
                          <a:ea typeface="標楷體" panose="03000509000000000000" pitchFamily="65" charset="-120"/>
                        </a:rPr>
                        <m:t>1</m:t>
                      </m:r>
                      <m:r>
                        <a:rPr lang="zh-TW" altLang="en-US" i="1" dirty="0">
                          <a:latin typeface="Cambria Math" panose="02040503050406030204" pitchFamily="18" charset="0"/>
                          <a:ea typeface="標楷體" panose="03000509000000000000" pitchFamily="65" charset="-120"/>
                        </a:rPr>
                        <m:t>可藉由</m:t>
                      </m:r>
                      <m:r>
                        <a:rPr lang="en-US" altLang="zh-TW" b="0" i="1" dirty="0" smtClean="0">
                          <a:latin typeface="Cambria Math" panose="02040503050406030204" pitchFamily="18" charset="0"/>
                          <a:ea typeface="標楷體" panose="03000509000000000000" pitchFamily="65" charset="-120"/>
                        </a:rPr>
                        <m:t>𝑚𝑜𝑛𝑜𝑡𝑜𝑛𝑖𝑐</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𝑝𝑎𝑡h</m:t>
                      </m:r>
                      <m:r>
                        <a:rPr lang="en-US" altLang="zh-TW" b="0" i="1" dirty="0" smtClean="0">
                          <a:latin typeface="Cambria Math" panose="02040503050406030204" pitchFamily="18" charset="0"/>
                          <a:ea typeface="標楷體" panose="03000509000000000000" pitchFamily="65" charset="-120"/>
                        </a:rPr>
                        <m:t> </m:t>
                      </m:r>
                      <m:r>
                        <a:rPr lang="zh-TW" altLang="en-US" i="1" dirty="0">
                          <a:latin typeface="Cambria Math" panose="02040503050406030204" pitchFamily="18" charset="0"/>
                          <a:ea typeface="標楷體" panose="03000509000000000000" pitchFamily="65" charset="-120"/>
                        </a:rPr>
                        <m:t>連接到</m:t>
                      </m:r>
                      <m:r>
                        <a:rPr lang="en-US" altLang="zh-TW" i="1" dirty="0">
                          <a:latin typeface="Cambria Math" panose="02040503050406030204" pitchFamily="18" charset="0"/>
                          <a:ea typeface="標楷體" panose="03000509000000000000" pitchFamily="65" charset="-120"/>
                        </a:rPr>
                        <m:t>9</m:t>
                      </m:r>
                    </m:oMath>
                  </m:oMathPara>
                </a14:m>
                <a:endParaRPr lang="en-US" altLang="zh-TW" dirty="0">
                  <a:latin typeface="標楷體" panose="03000509000000000000" pitchFamily="65" charset="-120"/>
                  <a:ea typeface="標楷體" panose="03000509000000000000" pitchFamily="65" charset="-120"/>
                </a:endParaRPr>
              </a:p>
            </p:txBody>
          </p:sp>
        </mc:Choice>
        <mc:Fallback xmlns="">
          <p:sp>
            <p:nvSpPr>
              <p:cNvPr id="6" name="文字方塊 5"/>
              <p:cNvSpPr txBox="1">
                <a:spLocks noRot="1" noChangeAspect="1" noMove="1" noResize="1" noEditPoints="1" noAdjustHandles="1" noChangeArrowheads="1" noChangeShapeType="1" noTextEdit="1"/>
              </p:cNvSpPr>
              <p:nvPr/>
            </p:nvSpPr>
            <p:spPr>
              <a:xfrm>
                <a:off x="4975495" y="2090847"/>
                <a:ext cx="6206311" cy="1511119"/>
              </a:xfrm>
              <a:prstGeom prst="rect">
                <a:avLst/>
              </a:prstGeom>
              <a:blipFill>
                <a:blip r:embed="rId2"/>
                <a:stretch>
                  <a:fillRect b="-403"/>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7" name="文字方塊 6"/>
              <p:cNvSpPr txBox="1"/>
              <p:nvPr/>
            </p:nvSpPr>
            <p:spPr>
              <a:xfrm>
                <a:off x="4975496" y="1498532"/>
                <a:ext cx="5068389" cy="36933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0</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r>
                        <a:rPr lang="en-US" altLang="zh-TW" b="0" i="1" smtClean="0">
                          <a:latin typeface="Cambria Math" panose="02040503050406030204" pitchFamily="18" charset="0"/>
                        </a:rPr>
                        <m:t>=</m:t>
                      </m:r>
                      <m:r>
                        <a:rPr lang="en-US" altLang="zh-TW" i="1">
                          <a:latin typeface="Cambria Math" panose="02040503050406030204" pitchFamily="18" charset="0"/>
                        </a:rPr>
                        <m:t>1</m:t>
                      </m:r>
                    </m:oMath>
                  </m:oMathPara>
                </a14:m>
                <a:endParaRPr lang="zh-TW" altLang="en-US" dirty="0"/>
              </a:p>
            </p:txBody>
          </p:sp>
        </mc:Choice>
        <mc:Fallback xmlns="">
          <p:sp>
            <p:nvSpPr>
              <p:cNvPr id="7" name="文字方塊 6"/>
              <p:cNvSpPr txBox="1">
                <a:spLocks noRot="1" noChangeAspect="1" noMove="1" noResize="1" noEditPoints="1" noAdjustHandles="1" noChangeArrowheads="1" noChangeShapeType="1" noTextEdit="1"/>
              </p:cNvSpPr>
              <p:nvPr/>
            </p:nvSpPr>
            <p:spPr>
              <a:xfrm>
                <a:off x="4975496" y="1498532"/>
                <a:ext cx="5068389" cy="369332"/>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8" name="表格 7"/>
          <p:cNvGraphicFramePr>
            <a:graphicFrameLocks noGrp="1"/>
          </p:cNvGraphicFramePr>
          <p:nvPr/>
        </p:nvGraphicFramePr>
        <p:xfrm>
          <a:off x="2968171"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dirty="0">
                          <a:solidFill>
                            <a:schemeClr val="bg1">
                              <a:lumMod val="75000"/>
                            </a:schemeClr>
                          </a:solidFill>
                        </a:rPr>
                        <a:t>2</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2</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3</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dirty="0">
                          <a:solidFill>
                            <a:schemeClr val="bg1">
                              <a:lumMod val="75000"/>
                            </a:schemeClr>
                          </a:solidFill>
                        </a:rPr>
                        <a:t>9</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9</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t>1</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6</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2</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dirty="0">
                          <a:solidFill>
                            <a:schemeClr val="bg1">
                              <a:lumMod val="75000"/>
                            </a:schemeClr>
                          </a:solidFill>
                        </a:rPr>
                        <a:t>6</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6</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1</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2</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dirty="0">
                          <a:solidFill>
                            <a:schemeClr val="bg1">
                              <a:lumMod val="75000"/>
                            </a:schemeClr>
                          </a:solidFill>
                        </a:rPr>
                        <a:t>4</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4</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3</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1</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0" name="表格 9"/>
          <p:cNvGraphicFramePr>
            <a:graphicFrameLocks noGrp="1"/>
          </p:cNvGraphicFramePr>
          <p:nvPr/>
        </p:nvGraphicFramePr>
        <p:xfrm>
          <a:off x="346891"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1" name="表格 10"/>
          <p:cNvGraphicFramePr>
            <a:graphicFrameLocks noGrp="1"/>
          </p:cNvGraphicFramePr>
          <p:nvPr/>
        </p:nvGraphicFramePr>
        <p:xfrm>
          <a:off x="2968171"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dirty="0"/>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1" dirty="0">
                          <a:solidFill>
                            <a:schemeClr val="bg1">
                              <a:lumMod val="75000"/>
                            </a:schemeClr>
                          </a:solidFill>
                        </a:rPr>
                        <a:t>2</a:t>
                      </a:r>
                      <a:endParaRPr lang="zh-TW" altLang="en-US" b="1"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1" dirty="0">
                          <a:solidFill>
                            <a:schemeClr val="bg1">
                              <a:lumMod val="75000"/>
                            </a:schemeClr>
                          </a:solidFill>
                        </a:rPr>
                        <a:t>3</a:t>
                      </a:r>
                      <a:endParaRPr lang="zh-TW" altLang="en-US" b="1"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1" dirty="0">
                          <a:solidFill>
                            <a:schemeClr val="bg1">
                              <a:lumMod val="75000"/>
                            </a:schemeClr>
                          </a:solidFill>
                        </a:rPr>
                        <a:t>5</a:t>
                      </a:r>
                      <a:endParaRPr lang="zh-TW" altLang="en-US" b="1"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1" dirty="0">
                          <a:solidFill>
                            <a:schemeClr val="bg1">
                              <a:lumMod val="75000"/>
                            </a:schemeClr>
                          </a:solidFill>
                        </a:rPr>
                        <a:t>5</a:t>
                      </a:r>
                      <a:endParaRPr lang="zh-TW" altLang="en-US" b="1"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dirty="0">
                          <a:solidFill>
                            <a:schemeClr val="bg1">
                              <a:lumMod val="75000"/>
                            </a:schemeClr>
                          </a:solidFill>
                        </a:rPr>
                        <a:t>2</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2</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3</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dirty="0">
                          <a:solidFill>
                            <a:schemeClr val="bg1">
                              <a:lumMod val="75000"/>
                            </a:schemeClr>
                          </a:solidFill>
                        </a:rPr>
                        <a:t>9</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9</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1</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6</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2</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dirty="0">
                          <a:solidFill>
                            <a:schemeClr val="bg1">
                              <a:lumMod val="75000"/>
                            </a:schemeClr>
                          </a:solidFill>
                        </a:rPr>
                        <a:t>6</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6</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1</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2</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dirty="0">
                          <a:solidFill>
                            <a:schemeClr val="bg1">
                              <a:lumMod val="75000"/>
                            </a:schemeClr>
                          </a:solidFill>
                        </a:rPr>
                        <a:t>4</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4</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3</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1</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15" name="文字方塊 14"/>
              <p:cNvSpPr txBox="1"/>
              <p:nvPr/>
            </p:nvSpPr>
            <p:spPr>
              <a:xfrm>
                <a:off x="4975495" y="4295958"/>
                <a:ext cx="5068389" cy="175432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i="1">
                              <a:latin typeface="Cambria Math" panose="02040503050406030204" pitchFamily="18" charset="0"/>
                            </a:rPr>
                            <m:t>2</m:t>
                          </m:r>
                        </m:sub>
                      </m:sSub>
                      <m:r>
                        <a:rPr lang="en-US" altLang="zh-TW" b="0" i="1" smtClean="0">
                          <a:latin typeface="Cambria Math" panose="02040503050406030204" pitchFamily="18" charset="0"/>
                        </a:rPr>
                        <m:t>=</m:t>
                      </m:r>
                      <m:r>
                        <a:rPr lang="en-US" altLang="zh-TW" b="0" i="1" smtClean="0">
                          <a:latin typeface="Cambria Math" panose="02040503050406030204" pitchFamily="18" charset="0"/>
                        </a:rPr>
                        <m:t>h</m:t>
                      </m:r>
                      <m:d>
                        <m:dPr>
                          <m:ctrlPr>
                            <a:rPr lang="en-US" altLang="zh-TW" b="0" i="1" smtClean="0">
                              <a:latin typeface="Cambria Math" panose="02040503050406030204" pitchFamily="18" charset="0"/>
                            </a:rPr>
                          </m:ctrlPr>
                        </m:dPr>
                        <m:e>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i="1">
                                  <a:latin typeface="Cambria Math" panose="02040503050406030204" pitchFamily="18" charset="0"/>
                                </a:rPr>
                                <m:t>2</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i="1">
                                  <a:latin typeface="Cambria Math" panose="02040503050406030204" pitchFamily="18" charset="0"/>
                                </a:rPr>
                                <m:t>1</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𝑙</m:t>
                              </m:r>
                            </m:e>
                            <m:sub>
                              <m:r>
                                <a:rPr lang="en-US" altLang="zh-TW" i="1">
                                  <a:latin typeface="Cambria Math" panose="02040503050406030204" pitchFamily="18" charset="0"/>
                                </a:rPr>
                                <m:t>2</m:t>
                              </m:r>
                            </m:sub>
                          </m:sSub>
                        </m:e>
                      </m:d>
                    </m:oMath>
                  </m:oMathPara>
                </a14:m>
                <a:endParaRPr lang="en-US" altLang="zh-TW" b="0"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1,</m:t>
                          </m:r>
                          <m:r>
                            <a:rPr lang="zh-TW" altLang="en-US" i="1">
                              <a:latin typeface="Cambria Math" panose="02040503050406030204" pitchFamily="18" charset="0"/>
                            </a:rPr>
                            <m:t> </m:t>
                          </m:r>
                          <m:r>
                            <a:rPr lang="en-US" altLang="zh-TW" b="0" i="1" smtClean="0">
                              <a:latin typeface="Cambria Math" panose="02040503050406030204" pitchFamily="18" charset="0"/>
                            </a:rPr>
                            <m:t>3,</m:t>
                          </m:r>
                          <m:r>
                            <a:rPr lang="zh-TW" altLang="en-US" i="1">
                              <a:latin typeface="Cambria Math" panose="02040503050406030204" pitchFamily="18" charset="0"/>
                            </a:rPr>
                            <m:t> </m:t>
                          </m:r>
                          <m:r>
                            <a:rPr lang="en-US" altLang="zh-TW" b="0" i="1" smtClean="0">
                              <a:latin typeface="Cambria Math" panose="02040503050406030204" pitchFamily="18" charset="0"/>
                            </a:rPr>
                            <m:t>9,</m:t>
                          </m:r>
                          <m:r>
                            <a:rPr lang="zh-TW" altLang="en-US" i="1">
                              <a:latin typeface="Cambria Math" panose="02040503050406030204" pitchFamily="18" charset="0"/>
                            </a:rPr>
                            <m:t> </m:t>
                          </m:r>
                          <m:r>
                            <a:rPr lang="en-US" altLang="zh-TW" b="0" i="1" smtClean="0">
                              <a:latin typeface="Cambria Math" panose="02040503050406030204" pitchFamily="18" charset="0"/>
                            </a:rPr>
                            <m:t>3</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a:p>
                <a:pPr/>
                <a14:m>
                  <m:oMathPara xmlns:m="http://schemas.openxmlformats.org/officeDocument/2006/math">
                    <m:oMathParaPr>
                      <m:jc m:val="left"/>
                    </m:oMathParaPr>
                    <m:oMath xmlns:m="http://schemas.openxmlformats.org/officeDocument/2006/math">
                      <m:r>
                        <a:rPr lang="en-US" altLang="zh-TW" i="1" smtClean="0">
                          <a:latin typeface="Cambria Math" panose="02040503050406030204" pitchFamily="18" charset="0"/>
                          <a:ea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1&lt;3 </m:t>
                      </m:r>
                      <m:d>
                        <m:dPr>
                          <m:ctrlPr>
                            <a:rPr lang="en-US" altLang="zh-TW" b="0" i="1" smtClean="0">
                              <a:latin typeface="Cambria Math" panose="02040503050406030204" pitchFamily="18" charset="0"/>
                              <a:ea typeface="Cambria Math" panose="02040503050406030204" pitchFamily="18" charset="0"/>
                            </a:rPr>
                          </m:ctrlPr>
                        </m:dPr>
                        <m:e>
                          <m:r>
                            <a:rPr lang="en-US" altLang="zh-TW" b="0" i="1" smtClean="0">
                              <a:latin typeface="Cambria Math" panose="02040503050406030204" pitchFamily="18" charset="0"/>
                              <a:ea typeface="Cambria Math" panose="02040503050406030204" pitchFamily="18" charset="0"/>
                            </a:rPr>
                            <m:t>𝑏𝑦</m:t>
                          </m:r>
                          <m:r>
                            <a:rPr lang="en-US" altLang="zh-TW" b="0" i="1" smtClean="0">
                              <a:latin typeface="Cambria Math" panose="02040503050406030204" pitchFamily="18" charset="0"/>
                              <a:ea typeface="Cambria Math" panose="02040503050406030204" pitchFamily="18" charset="0"/>
                            </a:rPr>
                            <m:t> </m:t>
                          </m:r>
                          <m:r>
                            <a:rPr lang="en-US" altLang="zh-TW" b="0" i="1" smtClean="0">
                              <a:latin typeface="Cambria Math" panose="02040503050406030204" pitchFamily="18" charset="0"/>
                              <a:ea typeface="Cambria Math" panose="02040503050406030204" pitchFamily="18" charset="0"/>
                            </a:rPr>
                            <m:t>𝑜𝑟𝑖𝑔𝑖𝑛𝑎𝑙</m:t>
                          </m:r>
                          <m:r>
                            <a:rPr lang="en-US" altLang="zh-TW" b="0" i="1" smtClean="0">
                              <a:latin typeface="Cambria Math" panose="02040503050406030204" pitchFamily="18" charset="0"/>
                              <a:ea typeface="Cambria Math" panose="02040503050406030204" pitchFamily="18" charset="0"/>
                            </a:rPr>
                            <m:t> </m:t>
                          </m:r>
                          <m:r>
                            <a:rPr lang="en-US" altLang="zh-TW" b="0" i="1" smtClean="0">
                              <a:latin typeface="Cambria Math" panose="02040503050406030204" pitchFamily="18" charset="0"/>
                              <a:ea typeface="Cambria Math" panose="02040503050406030204" pitchFamily="18" charset="0"/>
                            </a:rPr>
                            <m:t>𝑖𝑚𝑎𝑔𝑒</m:t>
                          </m:r>
                        </m:e>
                      </m:d>
                    </m:oMath>
                  </m:oMathPara>
                </a14:m>
                <a:endParaRPr lang="en-US" altLang="zh-TW" b="0" dirty="0">
                  <a:ea typeface="Cambria Math" panose="02040503050406030204" pitchFamily="18" charset="0"/>
                </a:endParaRPr>
              </a:p>
              <a:p>
                <a14:m>
                  <m:oMath xmlns:m="http://schemas.openxmlformats.org/officeDocument/2006/math">
                    <m:r>
                      <a:rPr lang="en-US" altLang="zh-TW" i="1" smtClean="0">
                        <a:latin typeface="Cambria Math" panose="02040503050406030204" pitchFamily="18" charset="0"/>
                        <a:ea typeface="Cambria Math" panose="02040503050406030204" pitchFamily="18" charset="0"/>
                      </a:rPr>
                      <m:t>∴</m:t>
                    </m:r>
                    <m:r>
                      <m:rPr>
                        <m:nor/>
                      </m:rPr>
                      <a:rPr lang="en-US" altLang="zh-TW" b="0" i="0" smtClean="0">
                        <a:latin typeface="Cambria Math" panose="02040503050406030204" pitchFamily="18" charset="0"/>
                        <a:ea typeface="Cambria Math" panose="02040503050406030204" pitchFamily="18" charset="0"/>
                      </a:rPr>
                      <m:t>3</m:t>
                    </m:r>
                    <m:r>
                      <a:rPr lang="zh-TW" altLang="en-US" i="1">
                        <a:latin typeface="Cambria Math" panose="02040503050406030204" pitchFamily="18" charset="0"/>
                        <a:ea typeface="標楷體" panose="03000509000000000000" pitchFamily="65" charset="-120"/>
                      </a:rPr>
                      <m:t>可與</m:t>
                    </m:r>
                    <m:r>
                      <a:rPr lang="en-US" altLang="zh-TW" i="1">
                        <a:latin typeface="Cambria Math" panose="02040503050406030204" pitchFamily="18" charset="0"/>
                        <a:ea typeface="標楷體" panose="03000509000000000000" pitchFamily="65" charset="-120"/>
                      </a:rPr>
                      <m:t>1</m:t>
                    </m:r>
                    <m:r>
                      <a:rPr lang="zh-TW" altLang="en-US" i="1" smtClean="0">
                        <a:latin typeface="Cambria Math" panose="02040503050406030204" pitchFamily="18" charset="0"/>
                        <a:ea typeface="標楷體" panose="03000509000000000000" pitchFamily="65" charset="-120"/>
                      </a:rPr>
                      <m:t>連繫</m:t>
                    </m:r>
                  </m:oMath>
                </a14:m>
                <a:r>
                  <a:rPr lang="en-US" altLang="zh-TW" dirty="0">
                    <a:latin typeface="標楷體" panose="03000509000000000000" pitchFamily="65" charset="-120"/>
                    <a:ea typeface="標楷體" panose="03000509000000000000" pitchFamily="65" charset="-120"/>
                  </a:rPr>
                  <a:t>,</a:t>
                </a:r>
                <a:r>
                  <a:rPr lang="zh-TW" altLang="en-US" dirty="0">
                    <a:latin typeface="標楷體" panose="03000509000000000000" pitchFamily="65" charset="-120"/>
                    <a:ea typeface="標楷體" panose="03000509000000000000" pitchFamily="65" charset="-120"/>
                  </a:rPr>
                  <a:t>但</a:t>
                </a:r>
                <a:r>
                  <a:rPr lang="en-US" altLang="zh-TW" dirty="0">
                    <a:latin typeface="Cambria Math" panose="02040503050406030204" pitchFamily="18" charset="0"/>
                    <a:ea typeface="Cambria Math" panose="02040503050406030204" pitchFamily="18" charset="0"/>
                  </a:rPr>
                  <a:t>3</a:t>
                </a:r>
                <a:r>
                  <a:rPr lang="zh-TW" altLang="en-US" dirty="0">
                    <a:latin typeface="標楷體" panose="03000509000000000000" pitchFamily="65" charset="-120"/>
                    <a:ea typeface="標楷體" panose="03000509000000000000" pitchFamily="65" charset="-120"/>
                  </a:rPr>
                  <a:t>並非可連繫極值之</a:t>
                </a:r>
                <a:endParaRPr lang="en-US" altLang="zh-TW" dirty="0">
                  <a:latin typeface="標楷體" panose="03000509000000000000" pitchFamily="65" charset="-120"/>
                  <a:ea typeface="標楷體" panose="03000509000000000000" pitchFamily="65" charset="-120"/>
                </a:endParaRPr>
              </a:p>
              <a:p>
                <a:r>
                  <a:rPr lang="en-US" altLang="zh-TW" dirty="0">
                    <a:latin typeface="標楷體" panose="03000509000000000000" pitchFamily="65" charset="-120"/>
                    <a:ea typeface="標楷體" panose="03000509000000000000" pitchFamily="65" charset="-120"/>
                  </a:rPr>
                  <a:t>  </a:t>
                </a:r>
                <a:r>
                  <a:rPr lang="zh-TW" altLang="en-US" dirty="0">
                    <a:latin typeface="標楷體" panose="03000509000000000000" pitchFamily="65" charset="-120"/>
                    <a:ea typeface="標楷體" panose="03000509000000000000" pitchFamily="65" charset="-120"/>
                  </a:rPr>
                  <a:t>最大值</a:t>
                </a:r>
                <a:r>
                  <a:rPr lang="en-US" altLang="zh-TW" dirty="0">
                    <a:latin typeface="標楷體" panose="03000509000000000000" pitchFamily="65" charset="-120"/>
                    <a:ea typeface="標楷體" panose="03000509000000000000" pitchFamily="65" charset="-120"/>
                  </a:rPr>
                  <a:t>,</a:t>
                </a:r>
                <a:r>
                  <a:rPr lang="zh-TW" altLang="en-US" dirty="0">
                    <a:latin typeface="標楷體" panose="03000509000000000000" pitchFamily="65" charset="-120"/>
                    <a:ea typeface="標楷體" panose="03000509000000000000" pitchFamily="65" charset="-120"/>
                  </a:rPr>
                  <a:t>故捨棄</a:t>
                </a:r>
                <a:endParaRPr lang="en-US" altLang="zh-TW" dirty="0">
                  <a:latin typeface="Cambria Math" panose="02040503050406030204" pitchFamily="18" charset="0"/>
                  <a:ea typeface="Cambria Math" panose="02040503050406030204" pitchFamily="18" charset="0"/>
                </a:endParaRPr>
              </a:p>
            </p:txBody>
          </p:sp>
        </mc:Choice>
        <mc:Fallback xmlns="">
          <p:sp>
            <p:nvSpPr>
              <p:cNvPr id="15" name="文字方塊 14"/>
              <p:cNvSpPr txBox="1">
                <a:spLocks noRot="1" noChangeAspect="1" noMove="1" noResize="1" noEditPoints="1" noAdjustHandles="1" noChangeArrowheads="1" noChangeShapeType="1" noTextEdit="1"/>
              </p:cNvSpPr>
              <p:nvPr/>
            </p:nvSpPr>
            <p:spPr>
              <a:xfrm>
                <a:off x="4975495" y="4295958"/>
                <a:ext cx="5068389" cy="1754326"/>
              </a:xfrm>
              <a:prstGeom prst="rect">
                <a:avLst/>
              </a:prstGeom>
              <a:blipFill>
                <a:blip r:embed="rId4"/>
                <a:stretch>
                  <a:fillRect b="-4861"/>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文字方塊 15"/>
              <p:cNvSpPr txBox="1"/>
              <p:nvPr/>
            </p:nvSpPr>
            <p:spPr>
              <a:xfrm>
                <a:off x="6543039" y="399847"/>
                <a:ext cx="3962400" cy="98719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𝑚𝑎𝑥</m:t>
                              </m:r>
                              <m:d>
                                <m:dPr>
                                  <m:begChr m:val="{"/>
                                  <m:endChr m:val="}"/>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&lt;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a:p>
                <a:endParaRPr lang="zh-TW" altLang="en-US" dirty="0"/>
              </a:p>
            </p:txBody>
          </p:sp>
        </mc:Choice>
        <mc:Fallback xmlns="">
          <p:sp>
            <p:nvSpPr>
              <p:cNvPr id="16" name="文字方塊 15"/>
              <p:cNvSpPr txBox="1">
                <a:spLocks noRot="1" noChangeAspect="1" noMove="1" noResize="1" noEditPoints="1" noAdjustHandles="1" noChangeArrowheads="1" noChangeShapeType="1" noTextEdit="1"/>
              </p:cNvSpPr>
              <p:nvPr/>
            </p:nvSpPr>
            <p:spPr>
              <a:xfrm>
                <a:off x="6543039" y="399847"/>
                <a:ext cx="3962400" cy="987193"/>
              </a:xfrm>
              <a:prstGeom prst="rect">
                <a:avLst/>
              </a:prstGeom>
              <a:blipFill rotWithShape="0">
                <a:blip r:embed="rId5"/>
                <a:stretch>
                  <a:fillRect/>
                </a:stretch>
              </a:blipFill>
            </p:spPr>
            <p:txBody>
              <a:bodyPr/>
              <a:lstStyle/>
              <a:p>
                <a:r>
                  <a:rPr lang="zh-TW" altLang="en-US">
                    <a:noFill/>
                  </a:rPr>
                  <a:t> </a:t>
                </a:r>
              </a:p>
            </p:txBody>
          </p:sp>
        </mc:Fallback>
      </mc:AlternateContent>
      <p:sp>
        <p:nvSpPr>
          <p:cNvPr id="17" name="文字方塊 16"/>
          <p:cNvSpPr txBox="1"/>
          <p:nvPr/>
        </p:nvSpPr>
        <p:spPr>
          <a:xfrm>
            <a:off x="1300480" y="708777"/>
            <a:ext cx="4939737" cy="369332"/>
          </a:xfrm>
          <a:prstGeom prst="rect">
            <a:avLst/>
          </a:prstGeom>
          <a:noFill/>
        </p:spPr>
        <p:txBody>
          <a:bodyPr wrap="square" rtlCol="0">
            <a:spAutoFit/>
          </a:bodyPr>
          <a:lstStyle/>
          <a:p>
            <a:r>
              <a:rPr lang="zh-TW" altLang="en-US" dirty="0">
                <a:latin typeface="標楷體" panose="03000509000000000000" pitchFamily="65" charset="-120"/>
                <a:ea typeface="標楷體" panose="03000509000000000000" pitchFamily="65" charset="-120"/>
              </a:rPr>
              <a:t>對</a:t>
            </a:r>
            <a:r>
              <a:rPr lang="en-US" altLang="zh-TW" dirty="0">
                <a:latin typeface="Cambria Math" panose="02040503050406030204" pitchFamily="18" charset="0"/>
                <a:ea typeface="Cambria Math" panose="02040503050406030204" pitchFamily="18" charset="0"/>
              </a:rPr>
              <a:t>(2,3)</a:t>
            </a:r>
            <a:r>
              <a:rPr lang="zh-TW" altLang="en-US" dirty="0">
                <a:latin typeface="標楷體" panose="03000509000000000000" pitchFamily="65" charset="-120"/>
                <a:ea typeface="標楷體" panose="03000509000000000000" pitchFamily="65" charset="-120"/>
              </a:rPr>
              <a:t>作一次完整的</a:t>
            </a:r>
            <a:r>
              <a:rPr lang="en-US" altLang="zh-TW" dirty="0">
                <a:latin typeface="Cambria Math" panose="02040503050406030204" pitchFamily="18" charset="0"/>
                <a:ea typeface="Cambria Math" panose="02040503050406030204" pitchFamily="18" charset="0"/>
              </a:rPr>
              <a:t>Relative</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Maxima</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Operator</a:t>
            </a:r>
            <a:endParaRPr lang="zh-TW" altLang="en-US"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18" name="文字方塊 17"/>
              <p:cNvSpPr txBox="1"/>
              <p:nvPr/>
            </p:nvSpPr>
            <p:spPr>
              <a:xfrm>
                <a:off x="346891" y="1555270"/>
                <a:ext cx="18540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r>
                        <a:rPr lang="en-US" altLang="zh-TW" i="1" dirty="0">
                          <a:latin typeface="Cambria Math" panose="02040503050406030204" pitchFamily="18" charset="0"/>
                        </a:rPr>
                        <m:t>(</m:t>
                      </m:r>
                      <m:r>
                        <a:rPr lang="en-US" altLang="zh-TW" b="0" i="1" dirty="0" smtClean="0">
                          <a:latin typeface="Cambria Math" panose="02040503050406030204" pitchFamily="18" charset="0"/>
                        </a:rPr>
                        <m:t>𝑓𝑜𝑟</m:t>
                      </m:r>
                      <m:r>
                        <a:rPr lang="en-US" altLang="zh-TW" b="0" i="1" dirty="0" smtClean="0">
                          <a:latin typeface="Cambria Math" panose="02040503050406030204" pitchFamily="18" charset="0"/>
                        </a:rPr>
                        <m:t> </m:t>
                      </m:r>
                      <m:r>
                        <a:rPr lang="en-US" altLang="zh-TW" b="0" i="1" dirty="0" smtClean="0">
                          <a:latin typeface="Cambria Math" panose="02040503050406030204" pitchFamily="18" charset="0"/>
                        </a:rPr>
                        <m:t>𝑟𝑒𝑓</m:t>
                      </m:r>
                      <m:r>
                        <a:rPr lang="en-US" altLang="zh-TW" i="1" dirty="0" smtClean="0">
                          <a:latin typeface="Cambria Math" panose="02040503050406030204" pitchFamily="18" charset="0"/>
                        </a:rPr>
                        <m:t>)</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346891" y="1555270"/>
                <a:ext cx="1854000" cy="369332"/>
              </a:xfrm>
              <a:prstGeom prst="rect">
                <a:avLst/>
              </a:prstGeom>
              <a:blipFill rotWithShape="0">
                <a:blip r:embed="rId6"/>
                <a:stretch>
                  <a:fillRect l="-6250" r="-3289"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2968171" y="1555270"/>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i="1" dirty="0" smtClean="0">
                          <a:latin typeface="Cambria Math" panose="02040503050406030204" pitchFamily="18" charset="0"/>
                        </a:rPr>
                        <m:t>𝑙</m:t>
                      </m:r>
                      <m:r>
                        <a:rPr lang="en-US" altLang="zh-TW" b="0" i="1" dirty="0" smtClean="0">
                          <a:latin typeface="Cambria Math" panose="02040503050406030204" pitchFamily="18" charset="0"/>
                        </a:rPr>
                        <m:t>𝑎𝑠𝑡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2968171" y="1555270"/>
                <a:ext cx="1854000" cy="369332"/>
              </a:xfrm>
              <a:prstGeom prst="rect">
                <a:avLst/>
              </a:prstGeom>
              <a:blipFill>
                <a:blip r:embed="rId7"/>
                <a:stretch>
                  <a:fillRect b="-9836"/>
                </a:stretch>
              </a:blipFill>
            </p:spPr>
            <p:txBody>
              <a:bodyPr/>
              <a:lstStyle/>
              <a:p>
                <a:r>
                  <a:rPr lang="zh-TW" altLang="en-US">
                    <a:noFill/>
                  </a:rPr>
                  <a:t> </a:t>
                </a:r>
              </a:p>
            </p:txBody>
          </p:sp>
        </mc:Fallback>
      </mc:AlternateContent>
      <p:graphicFrame>
        <p:nvGraphicFramePr>
          <p:cNvPr id="23" name="表格 22"/>
          <p:cNvGraphicFramePr>
            <a:graphicFrameLocks noGrp="1"/>
          </p:cNvGraphicFramePr>
          <p:nvPr/>
        </p:nvGraphicFramePr>
        <p:xfrm>
          <a:off x="9578439" y="4196084"/>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dirty="0"/>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1" dirty="0">
                          <a:solidFill>
                            <a:schemeClr val="bg1">
                              <a:lumMod val="75000"/>
                            </a:schemeClr>
                          </a:solidFill>
                        </a:rPr>
                        <a:t>2</a:t>
                      </a:r>
                      <a:endParaRPr lang="zh-TW" altLang="en-US" b="1"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1" dirty="0">
                          <a:solidFill>
                            <a:schemeClr val="bg1">
                              <a:lumMod val="75000"/>
                            </a:schemeClr>
                          </a:solidFill>
                        </a:rPr>
                        <a:t>3</a:t>
                      </a:r>
                      <a:endParaRPr lang="zh-TW" altLang="en-US" b="1"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1" dirty="0">
                          <a:solidFill>
                            <a:schemeClr val="bg1">
                              <a:lumMod val="75000"/>
                            </a:schemeClr>
                          </a:solidFill>
                        </a:rPr>
                        <a:t>5</a:t>
                      </a:r>
                      <a:endParaRPr lang="zh-TW" altLang="en-US" b="1"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1" dirty="0">
                          <a:solidFill>
                            <a:schemeClr val="bg1">
                              <a:lumMod val="75000"/>
                            </a:schemeClr>
                          </a:solidFill>
                        </a:rPr>
                        <a:t>5</a:t>
                      </a:r>
                      <a:endParaRPr lang="zh-TW" altLang="en-US" b="1"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dirty="0">
                          <a:solidFill>
                            <a:schemeClr val="bg1">
                              <a:lumMod val="75000"/>
                            </a:schemeClr>
                          </a:solidFill>
                        </a:rPr>
                        <a:t>2</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2</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3</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5</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dirty="0">
                          <a:solidFill>
                            <a:schemeClr val="bg1">
                              <a:lumMod val="75000"/>
                            </a:schemeClr>
                          </a:solidFill>
                        </a:rPr>
                        <a:t>9</a:t>
                      </a:r>
                      <a:endParaRPr lang="zh-TW" altLang="en-US"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dirty="0"/>
                        <a:t>9</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9</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endParaRPr lang="zh-TW" altLang="en-US" dirty="0"/>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24" name="文字方塊 23"/>
              <p:cNvSpPr txBox="1"/>
              <p:nvPr/>
            </p:nvSpPr>
            <p:spPr>
              <a:xfrm>
                <a:off x="9578439" y="3826752"/>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dirty="0" smtClean="0">
                          <a:latin typeface="Cambria Math" panose="02040503050406030204" pitchFamily="18" charset="0"/>
                        </a:rPr>
                        <m:t>𝑓𝑖𝑛𝑎𝑙</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24" name="文字方塊 23"/>
              <p:cNvSpPr txBox="1">
                <a:spLocks noRot="1" noChangeAspect="1" noMove="1" noResize="1" noEditPoints="1" noAdjustHandles="1" noChangeArrowheads="1" noChangeShapeType="1" noTextEdit="1"/>
              </p:cNvSpPr>
              <p:nvPr/>
            </p:nvSpPr>
            <p:spPr>
              <a:xfrm>
                <a:off x="9578439" y="3826752"/>
                <a:ext cx="1854000" cy="369332"/>
              </a:xfrm>
              <a:prstGeom prst="rect">
                <a:avLst/>
              </a:prstGeom>
              <a:blipFill rotWithShape="0">
                <a:blip r:embed="rId8"/>
                <a:stretch>
                  <a:fillRect b="-13333"/>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00941389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130048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rgbClr val="FFFF00"/>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6" name="文字方塊 5"/>
              <p:cNvSpPr txBox="1"/>
              <p:nvPr/>
            </p:nvSpPr>
            <p:spPr>
              <a:xfrm>
                <a:off x="6695438" y="4622893"/>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3</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3,</m:t>
                          </m:r>
                          <m:r>
                            <a:rPr lang="zh-TW" altLang="en-US" i="1">
                              <a:latin typeface="Cambria Math" panose="02040503050406030204" pitchFamily="18" charset="0"/>
                            </a:rPr>
                            <m:t> </m:t>
                          </m:r>
                          <m:r>
                            <a:rPr lang="en-US" altLang="zh-TW" b="0" i="1" smtClean="0">
                              <a:latin typeface="Cambria Math" panose="02040503050406030204" pitchFamily="18" charset="0"/>
                            </a:rPr>
                            <m:t>2,</m:t>
                          </m:r>
                          <m:r>
                            <a:rPr lang="zh-TW" altLang="en-US" i="1">
                              <a:latin typeface="Cambria Math" panose="02040503050406030204" pitchFamily="18" charset="0"/>
                            </a:rPr>
                            <m:t> </m:t>
                          </m:r>
                          <m:r>
                            <a:rPr lang="en-US" altLang="zh-TW" b="0" i="1" smtClean="0">
                              <a:latin typeface="Cambria Math" panose="02040503050406030204" pitchFamily="18" charset="0"/>
                            </a:rPr>
                            <m:t>3,</m:t>
                          </m:r>
                          <m:r>
                            <a:rPr lang="zh-TW" altLang="en-US" i="1">
                              <a:latin typeface="Cambria Math" panose="02040503050406030204" pitchFamily="18" charset="0"/>
                            </a:rPr>
                            <m:t> </m:t>
                          </m:r>
                          <m:r>
                            <a:rPr lang="en-US" altLang="zh-TW" b="0" i="1" smtClean="0">
                              <a:latin typeface="Cambria Math" panose="02040503050406030204" pitchFamily="18" charset="0"/>
                            </a:rPr>
                            <m:t>2</m:t>
                          </m:r>
                        </m:e>
                      </m:d>
                      <m:r>
                        <a:rPr lang="en-US" altLang="zh-TW" i="1">
                          <a:latin typeface="Cambria Math" panose="02040503050406030204" pitchFamily="18" charset="0"/>
                        </a:rPr>
                        <m:t>=</m:t>
                      </m:r>
                      <m:r>
                        <a:rPr lang="en-US" altLang="zh-TW" b="0" i="1" smtClean="0">
                          <a:latin typeface="Cambria Math" panose="02040503050406030204" pitchFamily="18" charset="0"/>
                        </a:rPr>
                        <m:t>3</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3,</m:t>
                          </m:r>
                          <m:r>
                            <a:rPr lang="zh-TW" altLang="en-US" i="1">
                              <a:latin typeface="Cambria Math" panose="02040503050406030204" pitchFamily="18" charset="0"/>
                            </a:rPr>
                            <m:t> </m:t>
                          </m:r>
                          <m:r>
                            <a:rPr lang="en-US" altLang="zh-TW" b="0" i="1" smtClean="0">
                              <a:latin typeface="Cambria Math" panose="02040503050406030204" pitchFamily="18" charset="0"/>
                            </a:rPr>
                            <m:t>3,</m:t>
                          </m:r>
                          <m:r>
                            <a:rPr lang="zh-TW" altLang="en-US" i="1">
                              <a:latin typeface="Cambria Math" panose="02040503050406030204" pitchFamily="18" charset="0"/>
                            </a:rPr>
                            <m:t> </m:t>
                          </m:r>
                          <m:r>
                            <a:rPr lang="en-US" altLang="zh-TW" b="0" i="1" smtClean="0">
                              <a:latin typeface="Cambria Math" panose="02040503050406030204" pitchFamily="18" charset="0"/>
                            </a:rPr>
                            <m:t>3,</m:t>
                          </m:r>
                          <m:r>
                            <a:rPr lang="zh-TW" altLang="en-US" i="1">
                              <a:latin typeface="Cambria Math" panose="02040503050406030204" pitchFamily="18" charset="0"/>
                            </a:rPr>
                            <m:t> </m:t>
                          </m:r>
                          <m:r>
                            <a:rPr lang="en-US" altLang="zh-TW" b="0" i="1" smtClean="0">
                              <a:latin typeface="Cambria Math" panose="02040503050406030204" pitchFamily="18" charset="0"/>
                            </a:rPr>
                            <m:t>3</m:t>
                          </m:r>
                        </m:e>
                      </m:d>
                      <m:r>
                        <a:rPr lang="en-US" altLang="zh-TW" i="1">
                          <a:latin typeface="Cambria Math" panose="02040503050406030204" pitchFamily="18" charset="0"/>
                        </a:rPr>
                        <m:t>=</m:t>
                      </m:r>
                      <m:r>
                        <a:rPr lang="en-US" altLang="zh-TW" b="0" i="1" smtClean="0">
                          <a:latin typeface="Cambria Math" panose="02040503050406030204" pitchFamily="18" charset="0"/>
                        </a:rPr>
                        <m:t>3</m:t>
                      </m:r>
                    </m:oMath>
                  </m:oMathPara>
                </a14:m>
                <a:endParaRPr lang="en-US" altLang="zh-TW" dirty="0"/>
              </a:p>
            </p:txBody>
          </p:sp>
        </mc:Choice>
        <mc:Fallback xmlns="">
          <p:sp>
            <p:nvSpPr>
              <p:cNvPr id="6" name="文字方塊 5"/>
              <p:cNvSpPr txBox="1">
                <a:spLocks noRot="1" noChangeAspect="1" noMove="1" noResize="1" noEditPoints="1" noAdjustHandles="1" noChangeArrowheads="1" noChangeShapeType="1" noTextEdit="1"/>
              </p:cNvSpPr>
              <p:nvPr/>
            </p:nvSpPr>
            <p:spPr>
              <a:xfrm>
                <a:off x="6695438" y="4622893"/>
                <a:ext cx="5068389" cy="120032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8" name="表格 7"/>
          <p:cNvGraphicFramePr>
            <a:graphicFrameLocks noGrp="1"/>
          </p:cNvGraphicFramePr>
          <p:nvPr/>
        </p:nvGraphicFramePr>
        <p:xfrm>
          <a:off x="392176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0" name="表格 9"/>
          <p:cNvGraphicFramePr>
            <a:graphicFrameLocks noGrp="1"/>
          </p:cNvGraphicFramePr>
          <p:nvPr/>
        </p:nvGraphicFramePr>
        <p:xfrm>
          <a:off x="130048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1" name="表格 10"/>
          <p:cNvGraphicFramePr>
            <a:graphicFrameLocks noGrp="1"/>
          </p:cNvGraphicFramePr>
          <p:nvPr/>
        </p:nvGraphicFramePr>
        <p:xfrm>
          <a:off x="392176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16" name="文字方塊 15"/>
              <p:cNvSpPr txBox="1"/>
              <p:nvPr/>
            </p:nvSpPr>
            <p:spPr>
              <a:xfrm>
                <a:off x="6543039" y="399847"/>
                <a:ext cx="3962400" cy="154119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𝑚𝑎𝑥</m:t>
                              </m:r>
                              <m:d>
                                <m:dPr>
                                  <m:begChr m:val="{"/>
                                  <m:endChr m:val="}"/>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&lt;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a:p>
                <a:endParaRPr lang="en-US" altLang="zh-TW" i="1" dirty="0">
                  <a:latin typeface="Cambria Math" panose="02040503050406030204" pitchFamily="18" charset="0"/>
                </a:endParaRPr>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𝑛</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r>
                                <a:rPr lang="en-US" altLang="zh-TW" i="1">
                                  <a:latin typeface="Cambria Math" panose="02040503050406030204" pitchFamily="18" charset="0"/>
                                </a:rPr>
                                <m:t>−1</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𝑙</m:t>
                              </m:r>
                            </m:e>
                            <m:sub>
                              <m:r>
                                <a:rPr lang="en-US" altLang="zh-TW" i="1">
                                  <a:latin typeface="Cambria Math" panose="02040503050406030204" pitchFamily="18" charset="0"/>
                                </a:rPr>
                                <m:t>𝑛</m:t>
                              </m:r>
                            </m:sub>
                          </m:sSub>
                        </m:e>
                      </m:d>
                      <m:r>
                        <a:rPr lang="en-US" altLang="zh-TW" i="1">
                          <a:latin typeface="Cambria Math" panose="02040503050406030204" pitchFamily="18" charset="0"/>
                        </a:rPr>
                        <m:t> , </m:t>
                      </m:r>
                      <m:r>
                        <a:rPr lang="zh-TW" altLang="en-US" i="1">
                          <a:latin typeface="Cambria Math" panose="02040503050406030204" pitchFamily="18" charset="0"/>
                        </a:rPr>
                        <m:t> </m:t>
                      </m:r>
                      <m:r>
                        <a:rPr lang="en-US" altLang="zh-TW" i="1">
                          <a:latin typeface="Cambria Math" panose="02040503050406030204" pitchFamily="18" charset="0"/>
                        </a:rPr>
                        <m:t>𝑛</m:t>
                      </m:r>
                      <m:r>
                        <a:rPr lang="en-US" altLang="zh-TW" i="1">
                          <a:latin typeface="Cambria Math" panose="02040503050406030204" pitchFamily="18" charset="0"/>
                        </a:rPr>
                        <m:t>=1, 2</m:t>
                      </m:r>
                    </m:oMath>
                  </m:oMathPara>
                </a14:m>
                <a:endParaRPr lang="en-US" altLang="zh-TW" dirty="0"/>
              </a:p>
              <a:p>
                <a:endParaRPr lang="zh-TW" altLang="en-US" dirty="0"/>
              </a:p>
            </p:txBody>
          </p:sp>
        </mc:Choice>
        <mc:Fallback xmlns="">
          <p:sp>
            <p:nvSpPr>
              <p:cNvPr id="16" name="文字方塊 15"/>
              <p:cNvSpPr txBox="1">
                <a:spLocks noRot="1" noChangeAspect="1" noMove="1" noResize="1" noEditPoints="1" noAdjustHandles="1" noChangeArrowheads="1" noChangeShapeType="1" noTextEdit="1"/>
              </p:cNvSpPr>
              <p:nvPr/>
            </p:nvSpPr>
            <p:spPr>
              <a:xfrm>
                <a:off x="6543039" y="399847"/>
                <a:ext cx="3962400" cy="1541191"/>
              </a:xfrm>
              <a:prstGeom prst="rect">
                <a:avLst/>
              </a:prstGeom>
              <a:blipFill>
                <a:blip r:embed="rId4"/>
                <a:stretch>
                  <a:fillRect/>
                </a:stretch>
              </a:blipFill>
            </p:spPr>
            <p:txBody>
              <a:bodyPr/>
              <a:lstStyle/>
              <a:p>
                <a:r>
                  <a:rPr lang="zh-TW" altLang="en-US">
                    <a:noFill/>
                  </a:rPr>
                  <a:t> </a:t>
                </a:r>
              </a:p>
            </p:txBody>
          </p:sp>
        </mc:Fallback>
      </mc:AlternateContent>
      <p:sp>
        <p:nvSpPr>
          <p:cNvPr id="17" name="文字方塊 16"/>
          <p:cNvSpPr txBox="1"/>
          <p:nvPr/>
        </p:nvSpPr>
        <p:spPr>
          <a:xfrm>
            <a:off x="1300480" y="708777"/>
            <a:ext cx="4939737" cy="646331"/>
          </a:xfrm>
          <a:prstGeom prst="rect">
            <a:avLst/>
          </a:prstGeom>
          <a:noFill/>
        </p:spPr>
        <p:txBody>
          <a:bodyPr wrap="square" rtlCol="0">
            <a:spAutoFit/>
          </a:bodyPr>
          <a:lstStyle/>
          <a:p>
            <a:r>
              <a:rPr lang="zh-TW" altLang="en-US" dirty="0">
                <a:latin typeface="標楷體" panose="03000509000000000000" pitchFamily="65" charset="-120"/>
                <a:ea typeface="標楷體" panose="03000509000000000000" pitchFamily="65" charset="-120"/>
              </a:rPr>
              <a:t>對</a:t>
            </a:r>
            <a:r>
              <a:rPr lang="en-US" altLang="zh-TW" dirty="0">
                <a:latin typeface="Cambria Math" panose="02040503050406030204" pitchFamily="18" charset="0"/>
                <a:ea typeface="Cambria Math" panose="02040503050406030204" pitchFamily="18" charset="0"/>
              </a:rPr>
              <a:t>(2,3)</a:t>
            </a:r>
            <a:r>
              <a:rPr lang="zh-TW" altLang="en-US" dirty="0">
                <a:latin typeface="標楷體" panose="03000509000000000000" pitchFamily="65" charset="-120"/>
                <a:ea typeface="標楷體" panose="03000509000000000000" pitchFamily="65" charset="-120"/>
              </a:rPr>
              <a:t>作一次完整的</a:t>
            </a:r>
            <a:r>
              <a:rPr lang="en-US" altLang="zh-TW" dirty="0">
                <a:latin typeface="Cambria Math" panose="02040503050406030204" pitchFamily="18" charset="0"/>
                <a:ea typeface="Cambria Math" panose="02040503050406030204" pitchFamily="18" charset="0"/>
              </a:rPr>
              <a:t>Relative</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Maxima</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Operator</a:t>
            </a:r>
          </a:p>
          <a:p>
            <a:pPr algn="ctr"/>
            <a:r>
              <a:rPr lang="en-US" altLang="zh-TW" dirty="0">
                <a:latin typeface="Cambria Math" panose="02040503050406030204" pitchFamily="18" charset="0"/>
                <a:ea typeface="Cambria Math" panose="02040503050406030204" pitchFamily="18" charset="0"/>
              </a:rPr>
              <a:t>left-right top-bottom scan part</a:t>
            </a:r>
            <a:endParaRPr lang="zh-TW" altLang="en-US"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18" name="文字方塊 17"/>
              <p:cNvSpPr txBox="1"/>
              <p:nvPr/>
            </p:nvSpPr>
            <p:spPr>
              <a:xfrm>
                <a:off x="1300480" y="1555270"/>
                <a:ext cx="18540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1300480" y="1555270"/>
                <a:ext cx="1854000" cy="369332"/>
              </a:xfrm>
              <a:prstGeom prst="rect">
                <a:avLst/>
              </a:prstGeom>
              <a:blipFill rotWithShape="0">
                <a:blip r:embed="rId5"/>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3921760" y="1555270"/>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dirty="0" smtClean="0">
                          <a:latin typeface="Cambria Math" panose="02040503050406030204" pitchFamily="18" charset="0"/>
                        </a:rPr>
                        <m:t>𝑙𝑎𝑠𝑡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3921760" y="1555270"/>
                <a:ext cx="1854000" cy="369332"/>
              </a:xfrm>
              <a:prstGeom prst="rect">
                <a:avLst/>
              </a:prstGeom>
              <a:blipFill>
                <a:blip r:embed="rId6"/>
                <a:stretch>
                  <a:fillRect b="-983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6695438" y="2417782"/>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2</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2,</m:t>
                          </m:r>
                          <m:r>
                            <a:rPr lang="zh-TW" altLang="en-US" i="1">
                              <a:latin typeface="Cambria Math" panose="02040503050406030204" pitchFamily="18" charset="0"/>
                            </a:rPr>
                            <m:t> </m:t>
                          </m:r>
                          <m:r>
                            <a:rPr lang="en-US" altLang="zh-TW" b="0" i="1" smtClean="0">
                              <a:latin typeface="Cambria Math" panose="02040503050406030204" pitchFamily="18" charset="0"/>
                            </a:rPr>
                            <m:t>2,</m:t>
                          </m:r>
                          <m:r>
                            <a:rPr lang="zh-TW" altLang="en-US" i="1">
                              <a:latin typeface="Cambria Math" panose="02040503050406030204" pitchFamily="18" charset="0"/>
                            </a:rPr>
                            <m:t> </m:t>
                          </m:r>
                          <m:r>
                            <a:rPr lang="en-US" altLang="zh-TW" b="0" i="1" smtClean="0">
                              <a:latin typeface="Cambria Math" panose="02040503050406030204" pitchFamily="18" charset="0"/>
                            </a:rPr>
                            <m:t>2,</m:t>
                          </m:r>
                          <m:r>
                            <a:rPr lang="zh-TW" altLang="en-US" i="1">
                              <a:latin typeface="Cambria Math" panose="02040503050406030204" pitchFamily="18" charset="0"/>
                            </a:rPr>
                            <m:t> </m:t>
                          </m:r>
                          <m:r>
                            <a:rPr lang="en-US" altLang="zh-TW" b="0" i="1" smtClean="0">
                              <a:latin typeface="Cambria Math" panose="02040503050406030204" pitchFamily="18" charset="0"/>
                            </a:rPr>
                            <m:t>2</m:t>
                          </m:r>
                        </m:e>
                      </m:d>
                      <m:r>
                        <a:rPr lang="en-US" altLang="zh-TW" i="1">
                          <a:latin typeface="Cambria Math" panose="02040503050406030204" pitchFamily="18" charset="0"/>
                        </a:rPr>
                        <m:t>=2</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2,</m:t>
                          </m:r>
                          <m:r>
                            <a:rPr lang="zh-TW" altLang="en-US" i="1">
                              <a:latin typeface="Cambria Math" panose="02040503050406030204" pitchFamily="18" charset="0"/>
                            </a:rPr>
                            <m:t> </m:t>
                          </m:r>
                          <m:r>
                            <a:rPr lang="en-US" altLang="zh-TW" b="0" i="1" smtClean="0">
                              <a:latin typeface="Cambria Math" panose="02040503050406030204" pitchFamily="18" charset="0"/>
                            </a:rPr>
                            <m:t>2,</m:t>
                          </m:r>
                          <m:r>
                            <a:rPr lang="zh-TW" altLang="en-US" i="1">
                              <a:latin typeface="Cambria Math" panose="02040503050406030204" pitchFamily="18" charset="0"/>
                            </a:rPr>
                            <m:t> </m:t>
                          </m:r>
                          <m:r>
                            <a:rPr lang="en-US" altLang="zh-TW" b="0" i="1" smtClean="0">
                              <a:latin typeface="Cambria Math" panose="02040503050406030204" pitchFamily="18" charset="0"/>
                            </a:rPr>
                            <m:t>2,</m:t>
                          </m:r>
                          <m:r>
                            <a:rPr lang="zh-TW" altLang="en-US" i="1">
                              <a:latin typeface="Cambria Math" panose="02040503050406030204" pitchFamily="18" charset="0"/>
                            </a:rPr>
                            <m:t> </m:t>
                          </m:r>
                          <m:r>
                            <a:rPr lang="en-US" altLang="zh-TW" b="0" i="1" smtClean="0">
                              <a:latin typeface="Cambria Math" panose="02040503050406030204" pitchFamily="18" charset="0"/>
                            </a:rPr>
                            <m:t>2</m:t>
                          </m:r>
                        </m:e>
                      </m:d>
                      <m:r>
                        <a:rPr lang="en-US" altLang="zh-TW" i="1">
                          <a:latin typeface="Cambria Math" panose="02040503050406030204" pitchFamily="18" charset="0"/>
                        </a:rPr>
                        <m:t>=2</m:t>
                      </m:r>
                    </m:oMath>
                  </m:oMathPara>
                </a14:m>
                <a:endParaRPr lang="en-US" altLang="zh-TW"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6695438" y="2417782"/>
                <a:ext cx="5068389" cy="1200329"/>
              </a:xfrm>
              <a:prstGeom prst="rect">
                <a:avLst/>
              </a:prstGeom>
              <a:blipFill>
                <a:blip r:embed="rId7"/>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91320756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130048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6" name="文字方塊 5"/>
              <p:cNvSpPr txBox="1"/>
              <p:nvPr/>
            </p:nvSpPr>
            <p:spPr>
              <a:xfrm>
                <a:off x="6695438" y="4622893"/>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4</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4</m:t>
                          </m:r>
                          <m:r>
                            <a:rPr lang="en-US" altLang="zh-TW" i="1">
                              <a:latin typeface="Cambria Math" panose="02040503050406030204" pitchFamily="18" charset="0"/>
                            </a:rPr>
                            <m:t>,</m:t>
                          </m:r>
                          <m:r>
                            <a:rPr lang="en-US" altLang="zh-TW" b="0" i="1" smtClean="0">
                              <a:latin typeface="Cambria Math" panose="02040503050406030204" pitchFamily="18" charset="0"/>
                            </a:rPr>
                            <m:t> 5</m:t>
                          </m:r>
                          <m:r>
                            <a:rPr lang="en-US" altLang="zh-TW" i="1">
                              <a:latin typeface="Cambria Math" panose="02040503050406030204" pitchFamily="18" charset="0"/>
                            </a:rPr>
                            <m:t>,</m:t>
                          </m:r>
                          <m:r>
                            <a:rPr lang="en-US" altLang="zh-TW" b="0" i="1" smtClean="0">
                              <a:latin typeface="Cambria Math" panose="02040503050406030204" pitchFamily="18" charset="0"/>
                            </a:rPr>
                            <m:t> 4</m:t>
                          </m:r>
                          <m:r>
                            <a:rPr lang="en-US" altLang="zh-TW" i="1">
                              <a:latin typeface="Cambria Math" panose="02040503050406030204" pitchFamily="18" charset="0"/>
                            </a:rPr>
                            <m:t>,</m:t>
                          </m:r>
                          <m:r>
                            <a:rPr lang="en-US" altLang="zh-TW" b="0" i="1" smtClean="0">
                              <a:latin typeface="Cambria Math" panose="02040503050406030204" pitchFamily="18" charset="0"/>
                            </a:rPr>
                            <m:t> 5</m:t>
                          </m:r>
                        </m:e>
                      </m:d>
                      <m:r>
                        <a:rPr lang="en-US" altLang="zh-TW" i="1">
                          <a:latin typeface="Cambria Math" panose="02040503050406030204" pitchFamily="18" charset="0"/>
                        </a:rPr>
                        <m:t>=</m:t>
                      </m:r>
                      <m:r>
                        <a:rPr lang="en-US" altLang="zh-TW" b="0" i="1" smtClean="0">
                          <a:latin typeface="Cambria Math" panose="02040503050406030204" pitchFamily="18" charset="0"/>
                        </a:rPr>
                        <m:t>5</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4</m:t>
                          </m:r>
                          <m:r>
                            <a:rPr lang="en-US" altLang="zh-TW" i="1">
                              <a:latin typeface="Cambria Math" panose="02040503050406030204" pitchFamily="18" charset="0"/>
                            </a:rPr>
                            <m:t>,</m:t>
                          </m:r>
                          <m:r>
                            <a:rPr lang="en-US" altLang="zh-TW" b="0" i="1" smtClean="0">
                              <a:latin typeface="Cambria Math" panose="02040503050406030204" pitchFamily="18" charset="0"/>
                            </a:rPr>
                            <m:t> 4</m:t>
                          </m:r>
                          <m:r>
                            <a:rPr lang="en-US" altLang="zh-TW" i="1">
                              <a:latin typeface="Cambria Math" panose="02040503050406030204" pitchFamily="18" charset="0"/>
                            </a:rPr>
                            <m:t>,</m:t>
                          </m:r>
                          <m:r>
                            <a:rPr lang="en-US" altLang="zh-TW" b="0" i="1" smtClean="0">
                              <a:latin typeface="Cambria Math" panose="02040503050406030204" pitchFamily="18" charset="0"/>
                            </a:rPr>
                            <m:t> 5</m:t>
                          </m:r>
                          <m:r>
                            <a:rPr lang="en-US" altLang="zh-TW" i="1">
                              <a:latin typeface="Cambria Math" panose="02040503050406030204" pitchFamily="18" charset="0"/>
                            </a:rPr>
                            <m:t>,</m:t>
                          </m:r>
                          <m:r>
                            <a:rPr lang="en-US" altLang="zh-TW" b="0" i="1" smtClean="0">
                              <a:latin typeface="Cambria Math" panose="02040503050406030204" pitchFamily="18" charset="0"/>
                            </a:rPr>
                            <m:t> 4</m:t>
                          </m:r>
                        </m:e>
                      </m:d>
                      <m:r>
                        <a:rPr lang="en-US" altLang="zh-TW" i="1">
                          <a:latin typeface="Cambria Math" panose="02040503050406030204" pitchFamily="18" charset="0"/>
                        </a:rPr>
                        <m:t>=</m:t>
                      </m:r>
                      <m:r>
                        <a:rPr lang="en-US" altLang="zh-TW" b="0" i="1" smtClean="0">
                          <a:latin typeface="Cambria Math" panose="02040503050406030204" pitchFamily="18" charset="0"/>
                        </a:rPr>
                        <m:t>5</m:t>
                      </m:r>
                    </m:oMath>
                  </m:oMathPara>
                </a14:m>
                <a:endParaRPr lang="en-US" altLang="zh-TW" dirty="0"/>
              </a:p>
            </p:txBody>
          </p:sp>
        </mc:Choice>
        <mc:Fallback xmlns="">
          <p:sp>
            <p:nvSpPr>
              <p:cNvPr id="6" name="文字方塊 5"/>
              <p:cNvSpPr txBox="1">
                <a:spLocks noRot="1" noChangeAspect="1" noMove="1" noResize="1" noEditPoints="1" noAdjustHandles="1" noChangeArrowheads="1" noChangeShapeType="1" noTextEdit="1"/>
              </p:cNvSpPr>
              <p:nvPr/>
            </p:nvSpPr>
            <p:spPr>
              <a:xfrm>
                <a:off x="6695438" y="4622893"/>
                <a:ext cx="5068389" cy="1200329"/>
              </a:xfrm>
              <a:prstGeom prst="rect">
                <a:avLst/>
              </a:prstGeom>
              <a:blipFill>
                <a:blip r:embed="rId2"/>
                <a:stretch>
                  <a:fillRect/>
                </a:stretch>
              </a:blipFill>
            </p:spPr>
            <p:txBody>
              <a:bodyPr/>
              <a:lstStyle/>
              <a:p>
                <a:r>
                  <a:rPr lang="zh-TW" altLang="en-US">
                    <a:noFill/>
                  </a:rPr>
                  <a:t> </a:t>
                </a:r>
              </a:p>
            </p:txBody>
          </p:sp>
        </mc:Fallback>
      </mc:AlternateContent>
      <p:graphicFrame>
        <p:nvGraphicFramePr>
          <p:cNvPr id="8" name="表格 7"/>
          <p:cNvGraphicFramePr>
            <a:graphicFrameLocks noGrp="1"/>
          </p:cNvGraphicFramePr>
          <p:nvPr/>
        </p:nvGraphicFramePr>
        <p:xfrm>
          <a:off x="392176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0" name="表格 9"/>
          <p:cNvGraphicFramePr>
            <a:graphicFrameLocks noGrp="1"/>
          </p:cNvGraphicFramePr>
          <p:nvPr/>
        </p:nvGraphicFramePr>
        <p:xfrm>
          <a:off x="130048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1" name="表格 10"/>
          <p:cNvGraphicFramePr>
            <a:graphicFrameLocks noGrp="1"/>
          </p:cNvGraphicFramePr>
          <p:nvPr/>
        </p:nvGraphicFramePr>
        <p:xfrm>
          <a:off x="392176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extLst>
                  <a:ext uri="{0D108BD9-81ED-4DB2-BD59-A6C34878D82A}">
                    <a16:rowId xmlns:a16="http://schemas.microsoft.com/office/drawing/2014/main" val="10001"/>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16" name="文字方塊 15"/>
              <p:cNvSpPr txBox="1"/>
              <p:nvPr/>
            </p:nvSpPr>
            <p:spPr>
              <a:xfrm>
                <a:off x="6543039" y="399847"/>
                <a:ext cx="3962400" cy="154119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𝑚𝑎𝑥</m:t>
                              </m:r>
                              <m:d>
                                <m:dPr>
                                  <m:begChr m:val="{"/>
                                  <m:endChr m:val="}"/>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&lt;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a:p>
                <a:endParaRPr lang="en-US" altLang="zh-TW" i="1" dirty="0">
                  <a:latin typeface="Cambria Math" panose="02040503050406030204" pitchFamily="18" charset="0"/>
                </a:endParaRPr>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𝑛</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r>
                                <a:rPr lang="en-US" altLang="zh-TW" i="1">
                                  <a:latin typeface="Cambria Math" panose="02040503050406030204" pitchFamily="18" charset="0"/>
                                </a:rPr>
                                <m:t>−1</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𝑙</m:t>
                              </m:r>
                            </m:e>
                            <m:sub>
                              <m:r>
                                <a:rPr lang="en-US" altLang="zh-TW" i="1">
                                  <a:latin typeface="Cambria Math" panose="02040503050406030204" pitchFamily="18" charset="0"/>
                                </a:rPr>
                                <m:t>𝑛</m:t>
                              </m:r>
                            </m:sub>
                          </m:sSub>
                        </m:e>
                      </m:d>
                      <m:r>
                        <a:rPr lang="en-US" altLang="zh-TW" i="1">
                          <a:latin typeface="Cambria Math" panose="02040503050406030204" pitchFamily="18" charset="0"/>
                        </a:rPr>
                        <m:t> , </m:t>
                      </m:r>
                      <m:r>
                        <a:rPr lang="en-US" altLang="zh-TW" i="1">
                          <a:latin typeface="Cambria Math" panose="02040503050406030204" pitchFamily="18" charset="0"/>
                        </a:rPr>
                        <m:t>𝑛</m:t>
                      </m:r>
                      <m:r>
                        <a:rPr lang="en-US" altLang="zh-TW" i="1">
                          <a:latin typeface="Cambria Math" panose="02040503050406030204" pitchFamily="18" charset="0"/>
                        </a:rPr>
                        <m:t>=1,2</m:t>
                      </m:r>
                    </m:oMath>
                  </m:oMathPara>
                </a14:m>
                <a:endParaRPr lang="en-US" altLang="zh-TW" dirty="0"/>
              </a:p>
              <a:p>
                <a:endParaRPr lang="zh-TW" altLang="en-US" dirty="0"/>
              </a:p>
            </p:txBody>
          </p:sp>
        </mc:Choice>
        <mc:Fallback xmlns="">
          <p:sp>
            <p:nvSpPr>
              <p:cNvPr id="16" name="文字方塊 15"/>
              <p:cNvSpPr txBox="1">
                <a:spLocks noRot="1" noChangeAspect="1" noMove="1" noResize="1" noEditPoints="1" noAdjustHandles="1" noChangeArrowheads="1" noChangeShapeType="1" noTextEdit="1"/>
              </p:cNvSpPr>
              <p:nvPr/>
            </p:nvSpPr>
            <p:spPr>
              <a:xfrm>
                <a:off x="6543039" y="399847"/>
                <a:ext cx="3962400" cy="1541191"/>
              </a:xfrm>
              <a:prstGeom prst="rect">
                <a:avLst/>
              </a:prstGeom>
              <a:blipFill rotWithShape="0">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8" name="文字方塊 17"/>
              <p:cNvSpPr txBox="1"/>
              <p:nvPr/>
            </p:nvSpPr>
            <p:spPr>
              <a:xfrm>
                <a:off x="1300480" y="1555270"/>
                <a:ext cx="18540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1300480" y="1555270"/>
                <a:ext cx="1854000" cy="369332"/>
              </a:xfrm>
              <a:prstGeom prst="rect">
                <a:avLst/>
              </a:prstGeom>
              <a:blipFill rotWithShape="0">
                <a:blip r:embed="rId4"/>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3921760" y="1555270"/>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dirty="0" smtClean="0">
                          <a:latin typeface="Cambria Math" panose="02040503050406030204" pitchFamily="18" charset="0"/>
                        </a:rPr>
                        <m:t>𝑙𝑎𝑠𝑡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3921760" y="1555270"/>
                <a:ext cx="1854000" cy="369332"/>
              </a:xfrm>
              <a:prstGeom prst="rect">
                <a:avLst/>
              </a:prstGeom>
              <a:blipFill>
                <a:blip r:embed="rId5"/>
                <a:stretch>
                  <a:fillRect b="-983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6695438" y="2417782"/>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5</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5</m:t>
                          </m:r>
                          <m:r>
                            <a:rPr lang="en-US" altLang="zh-TW" i="1">
                              <a:latin typeface="Cambria Math" panose="02040503050406030204" pitchFamily="18" charset="0"/>
                            </a:rPr>
                            <m:t>,</m:t>
                          </m:r>
                          <m:r>
                            <a:rPr lang="en-US" altLang="zh-TW" b="0" i="1" smtClean="0">
                              <a:latin typeface="Cambria Math" panose="02040503050406030204" pitchFamily="18" charset="0"/>
                            </a:rPr>
                            <m:t> 3</m:t>
                          </m:r>
                          <m:r>
                            <a:rPr lang="en-US" altLang="zh-TW" i="1">
                              <a:latin typeface="Cambria Math" panose="02040503050406030204" pitchFamily="18" charset="0"/>
                            </a:rPr>
                            <m:t>,</m:t>
                          </m:r>
                          <m:r>
                            <a:rPr lang="en-US" altLang="zh-TW" b="0" i="1" smtClean="0">
                              <a:latin typeface="Cambria Math" panose="02040503050406030204" pitchFamily="18" charset="0"/>
                            </a:rPr>
                            <m:t> 5</m:t>
                          </m:r>
                          <m:r>
                            <a:rPr lang="en-US" altLang="zh-TW" i="1">
                              <a:latin typeface="Cambria Math" panose="02040503050406030204" pitchFamily="18" charset="0"/>
                            </a:rPr>
                            <m:t>,</m:t>
                          </m:r>
                          <m:r>
                            <a:rPr lang="en-US" altLang="zh-TW" b="0" i="1" smtClean="0">
                              <a:latin typeface="Cambria Math" panose="02040503050406030204" pitchFamily="18" charset="0"/>
                            </a:rPr>
                            <m:t> 3</m:t>
                          </m:r>
                        </m:e>
                      </m:d>
                      <m:r>
                        <a:rPr lang="en-US" altLang="zh-TW" i="1">
                          <a:latin typeface="Cambria Math" panose="02040503050406030204" pitchFamily="18" charset="0"/>
                        </a:rPr>
                        <m:t>=</m:t>
                      </m:r>
                      <m:r>
                        <a:rPr lang="en-US" altLang="zh-TW" b="0" i="1" smtClean="0">
                          <a:latin typeface="Cambria Math" panose="02040503050406030204" pitchFamily="18" charset="0"/>
                        </a:rPr>
                        <m:t>5</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5</m:t>
                          </m:r>
                          <m:r>
                            <a:rPr lang="en-US" altLang="zh-TW" i="1">
                              <a:latin typeface="Cambria Math" panose="02040503050406030204" pitchFamily="18" charset="0"/>
                            </a:rPr>
                            <m:t>,</m:t>
                          </m:r>
                          <m:r>
                            <a:rPr lang="en-US" altLang="zh-TW" b="0" i="1" smtClean="0">
                              <a:latin typeface="Cambria Math" panose="02040503050406030204" pitchFamily="18" charset="0"/>
                            </a:rPr>
                            <m:t> 5</m:t>
                          </m:r>
                          <m:r>
                            <a:rPr lang="en-US" altLang="zh-TW" i="1">
                              <a:latin typeface="Cambria Math" panose="02040503050406030204" pitchFamily="18" charset="0"/>
                            </a:rPr>
                            <m:t>,</m:t>
                          </m:r>
                          <m:r>
                            <a:rPr lang="en-US" altLang="zh-TW" b="0" i="1" smtClean="0">
                              <a:latin typeface="Cambria Math" panose="02040503050406030204" pitchFamily="18" charset="0"/>
                            </a:rPr>
                            <m:t> 5</m:t>
                          </m:r>
                          <m:r>
                            <a:rPr lang="en-US" altLang="zh-TW" i="1">
                              <a:latin typeface="Cambria Math" panose="02040503050406030204" pitchFamily="18" charset="0"/>
                            </a:rPr>
                            <m:t>,</m:t>
                          </m:r>
                          <m:r>
                            <a:rPr lang="en-US" altLang="zh-TW" b="0" i="1" smtClean="0">
                              <a:latin typeface="Cambria Math" panose="02040503050406030204" pitchFamily="18" charset="0"/>
                            </a:rPr>
                            <m:t> 5</m:t>
                          </m:r>
                        </m:e>
                      </m:d>
                      <m:r>
                        <a:rPr lang="en-US" altLang="zh-TW" i="1">
                          <a:latin typeface="Cambria Math" panose="02040503050406030204" pitchFamily="18" charset="0"/>
                        </a:rPr>
                        <m:t>=</m:t>
                      </m:r>
                      <m:r>
                        <a:rPr lang="en-US" altLang="zh-TW" b="0" i="1" smtClean="0">
                          <a:latin typeface="Cambria Math" panose="02040503050406030204" pitchFamily="18" charset="0"/>
                        </a:rPr>
                        <m:t>5</m:t>
                      </m:r>
                    </m:oMath>
                  </m:oMathPara>
                </a14:m>
                <a:endParaRPr lang="en-US" altLang="zh-TW"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6695438" y="2417782"/>
                <a:ext cx="5068389" cy="1200329"/>
              </a:xfrm>
              <a:prstGeom prst="rect">
                <a:avLst/>
              </a:prstGeom>
              <a:blipFill>
                <a:blip r:embed="rId6"/>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369380587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130048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rgbClr val="FFFF00"/>
                    </a:solid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6" name="文字方塊 5"/>
              <p:cNvSpPr txBox="1"/>
              <p:nvPr/>
            </p:nvSpPr>
            <p:spPr>
              <a:xfrm>
                <a:off x="6695438" y="4622893"/>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1</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1</m:t>
                          </m:r>
                          <m:r>
                            <a:rPr lang="en-US" altLang="zh-TW" i="1">
                              <a:latin typeface="Cambria Math" panose="02040503050406030204" pitchFamily="18" charset="0"/>
                            </a:rPr>
                            <m:t>,</m:t>
                          </m:r>
                          <m:r>
                            <a:rPr lang="en-US" altLang="zh-TW" b="0" i="1" smtClean="0">
                              <a:latin typeface="Cambria Math" panose="02040503050406030204" pitchFamily="18" charset="0"/>
                            </a:rPr>
                            <m:t> 9</m:t>
                          </m:r>
                          <m:r>
                            <a:rPr lang="en-US" altLang="zh-TW" i="1">
                              <a:latin typeface="Cambria Math" panose="02040503050406030204" pitchFamily="18" charset="0"/>
                            </a:rPr>
                            <m:t>,</m:t>
                          </m:r>
                          <m:r>
                            <a:rPr lang="en-US" altLang="zh-TW" b="0" i="1" smtClean="0">
                              <a:latin typeface="Cambria Math" panose="02040503050406030204" pitchFamily="18" charset="0"/>
                            </a:rPr>
                            <m:t> 1</m:t>
                          </m:r>
                          <m:r>
                            <a:rPr lang="en-US" altLang="zh-TW" i="1">
                              <a:latin typeface="Cambria Math" panose="02040503050406030204" pitchFamily="18" charset="0"/>
                            </a:rPr>
                            <m:t>,</m:t>
                          </m:r>
                          <m:r>
                            <a:rPr lang="en-US" altLang="zh-TW" b="0" i="1" smtClean="0">
                              <a:latin typeface="Cambria Math" panose="02040503050406030204" pitchFamily="18" charset="0"/>
                            </a:rPr>
                            <m:t> 9</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1</m:t>
                          </m:r>
                          <m:r>
                            <a:rPr lang="en-US" altLang="zh-TW" i="1">
                              <a:latin typeface="Cambria Math" panose="02040503050406030204" pitchFamily="18" charset="0"/>
                            </a:rPr>
                            <m:t>,</m:t>
                          </m:r>
                          <m:r>
                            <a:rPr lang="en-US" altLang="zh-TW" b="0" i="1" smtClean="0">
                              <a:latin typeface="Cambria Math" panose="02040503050406030204" pitchFamily="18" charset="0"/>
                            </a:rPr>
                            <m:t> 3, 9, 3</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p:txBody>
          </p:sp>
        </mc:Choice>
        <mc:Fallback xmlns="">
          <p:sp>
            <p:nvSpPr>
              <p:cNvPr id="6" name="文字方塊 5"/>
              <p:cNvSpPr txBox="1">
                <a:spLocks noRot="1" noChangeAspect="1" noMove="1" noResize="1" noEditPoints="1" noAdjustHandles="1" noChangeArrowheads="1" noChangeShapeType="1" noTextEdit="1"/>
              </p:cNvSpPr>
              <p:nvPr/>
            </p:nvSpPr>
            <p:spPr>
              <a:xfrm>
                <a:off x="6695438" y="4622893"/>
                <a:ext cx="5068389" cy="1200329"/>
              </a:xfrm>
              <a:prstGeom prst="rect">
                <a:avLst/>
              </a:prstGeom>
              <a:blipFill>
                <a:blip r:embed="rId2"/>
                <a:stretch>
                  <a:fillRect/>
                </a:stretch>
              </a:blipFill>
            </p:spPr>
            <p:txBody>
              <a:bodyPr/>
              <a:lstStyle/>
              <a:p>
                <a:r>
                  <a:rPr lang="zh-TW" altLang="en-US">
                    <a:noFill/>
                  </a:rPr>
                  <a:t> </a:t>
                </a:r>
              </a:p>
            </p:txBody>
          </p:sp>
        </mc:Fallback>
      </mc:AlternateContent>
      <p:graphicFrame>
        <p:nvGraphicFramePr>
          <p:cNvPr id="8" name="表格 7"/>
          <p:cNvGraphicFramePr>
            <a:graphicFrameLocks noGrp="1"/>
          </p:cNvGraphicFramePr>
          <p:nvPr/>
        </p:nvGraphicFramePr>
        <p:xfrm>
          <a:off x="392176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latin typeface="Cambria Math" panose="02040503050406030204" pitchFamily="18" charset="0"/>
                        </a:rPr>
                        <a:t>9</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0" name="表格 9"/>
          <p:cNvGraphicFramePr>
            <a:graphicFrameLocks noGrp="1"/>
          </p:cNvGraphicFramePr>
          <p:nvPr/>
        </p:nvGraphicFramePr>
        <p:xfrm>
          <a:off x="130048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1" name="表格 10"/>
          <p:cNvGraphicFramePr>
            <a:graphicFrameLocks noGrp="1"/>
          </p:cNvGraphicFramePr>
          <p:nvPr/>
        </p:nvGraphicFramePr>
        <p:xfrm>
          <a:off x="392176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latin typeface="Cambria Math" panose="02040503050406030204" pitchFamily="18" charset="0"/>
                        </a:rPr>
                        <a:t>9</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16" name="文字方塊 15"/>
              <p:cNvSpPr txBox="1"/>
              <p:nvPr/>
            </p:nvSpPr>
            <p:spPr>
              <a:xfrm>
                <a:off x="6543039" y="399847"/>
                <a:ext cx="3962400" cy="154119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𝑚𝑎𝑥</m:t>
                              </m:r>
                              <m:d>
                                <m:dPr>
                                  <m:begChr m:val="{"/>
                                  <m:endChr m:val="}"/>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&lt;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a:p>
                <a:endParaRPr lang="en-US" altLang="zh-TW" i="1" dirty="0">
                  <a:latin typeface="Cambria Math" panose="02040503050406030204" pitchFamily="18" charset="0"/>
                </a:endParaRPr>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𝑛</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r>
                                <a:rPr lang="en-US" altLang="zh-TW" i="1">
                                  <a:latin typeface="Cambria Math" panose="02040503050406030204" pitchFamily="18" charset="0"/>
                                </a:rPr>
                                <m:t>−1</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𝑙</m:t>
                              </m:r>
                            </m:e>
                            <m:sub>
                              <m:r>
                                <a:rPr lang="en-US" altLang="zh-TW" i="1">
                                  <a:latin typeface="Cambria Math" panose="02040503050406030204" pitchFamily="18" charset="0"/>
                                </a:rPr>
                                <m:t>𝑛</m:t>
                              </m:r>
                            </m:sub>
                          </m:sSub>
                        </m:e>
                      </m:d>
                      <m:r>
                        <a:rPr lang="en-US" altLang="zh-TW" i="1">
                          <a:latin typeface="Cambria Math" panose="02040503050406030204" pitchFamily="18" charset="0"/>
                        </a:rPr>
                        <m:t> , </m:t>
                      </m:r>
                      <m:r>
                        <a:rPr lang="en-US" altLang="zh-TW" i="1">
                          <a:latin typeface="Cambria Math" panose="02040503050406030204" pitchFamily="18" charset="0"/>
                        </a:rPr>
                        <m:t>𝑛</m:t>
                      </m:r>
                      <m:r>
                        <a:rPr lang="en-US" altLang="zh-TW" i="1">
                          <a:latin typeface="Cambria Math" panose="02040503050406030204" pitchFamily="18" charset="0"/>
                        </a:rPr>
                        <m:t>=1,2</m:t>
                      </m:r>
                    </m:oMath>
                  </m:oMathPara>
                </a14:m>
                <a:endParaRPr lang="en-US" altLang="zh-TW" dirty="0"/>
              </a:p>
              <a:p>
                <a:endParaRPr lang="zh-TW" altLang="en-US" dirty="0"/>
              </a:p>
            </p:txBody>
          </p:sp>
        </mc:Choice>
        <mc:Fallback xmlns="">
          <p:sp>
            <p:nvSpPr>
              <p:cNvPr id="16" name="文字方塊 15"/>
              <p:cNvSpPr txBox="1">
                <a:spLocks noRot="1" noChangeAspect="1" noMove="1" noResize="1" noEditPoints="1" noAdjustHandles="1" noChangeArrowheads="1" noChangeShapeType="1" noTextEdit="1"/>
              </p:cNvSpPr>
              <p:nvPr/>
            </p:nvSpPr>
            <p:spPr>
              <a:xfrm>
                <a:off x="6543039" y="399847"/>
                <a:ext cx="3962400" cy="1541191"/>
              </a:xfrm>
              <a:prstGeom prst="rect">
                <a:avLst/>
              </a:prstGeom>
              <a:blipFill rotWithShape="0">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8" name="文字方塊 17"/>
              <p:cNvSpPr txBox="1"/>
              <p:nvPr/>
            </p:nvSpPr>
            <p:spPr>
              <a:xfrm>
                <a:off x="1300480" y="1555270"/>
                <a:ext cx="18540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1300480" y="1555270"/>
                <a:ext cx="1854000" cy="369332"/>
              </a:xfrm>
              <a:prstGeom prst="rect">
                <a:avLst/>
              </a:prstGeom>
              <a:blipFill rotWithShape="0">
                <a:blip r:embed="rId4"/>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3921760" y="1555270"/>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dirty="0" smtClean="0">
                          <a:latin typeface="Cambria Math" panose="02040503050406030204" pitchFamily="18" charset="0"/>
                        </a:rPr>
                        <m:t>𝑙𝑎𝑠𝑡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3921760" y="1555270"/>
                <a:ext cx="1854000" cy="369332"/>
              </a:xfrm>
              <a:prstGeom prst="rect">
                <a:avLst/>
              </a:prstGeom>
              <a:blipFill>
                <a:blip r:embed="rId5"/>
                <a:stretch>
                  <a:fillRect b="-983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6695438" y="2417782"/>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9</m:t>
                          </m:r>
                          <m:r>
                            <a:rPr lang="en-US" altLang="zh-TW" i="1">
                              <a:latin typeface="Cambria Math" panose="02040503050406030204" pitchFamily="18" charset="0"/>
                            </a:rPr>
                            <m:t>,</m:t>
                          </m:r>
                          <m:r>
                            <a:rPr lang="en-US" altLang="zh-TW" b="0" i="1" smtClean="0">
                              <a:latin typeface="Cambria Math" panose="02040503050406030204" pitchFamily="18" charset="0"/>
                            </a:rPr>
                            <m:t> 9</m:t>
                          </m:r>
                          <m:r>
                            <a:rPr lang="en-US" altLang="zh-TW" i="1">
                              <a:latin typeface="Cambria Math" panose="02040503050406030204" pitchFamily="18" charset="0"/>
                            </a:rPr>
                            <m:t>,</m:t>
                          </m:r>
                          <m:r>
                            <a:rPr lang="en-US" altLang="zh-TW" b="0" i="1" smtClean="0">
                              <a:latin typeface="Cambria Math" panose="02040503050406030204" pitchFamily="18" charset="0"/>
                            </a:rPr>
                            <m:t> 9</m:t>
                          </m:r>
                          <m:r>
                            <a:rPr lang="en-US" altLang="zh-TW" i="1">
                              <a:latin typeface="Cambria Math" panose="02040503050406030204" pitchFamily="18" charset="0"/>
                            </a:rPr>
                            <m:t>,</m:t>
                          </m:r>
                          <m:r>
                            <a:rPr lang="en-US" altLang="zh-TW" b="0" i="1" smtClean="0">
                              <a:latin typeface="Cambria Math" panose="02040503050406030204" pitchFamily="18" charset="0"/>
                            </a:rPr>
                            <m:t> 9</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9</m:t>
                          </m:r>
                          <m:r>
                            <a:rPr lang="en-US" altLang="zh-TW" i="1">
                              <a:latin typeface="Cambria Math" panose="02040503050406030204" pitchFamily="18" charset="0"/>
                            </a:rPr>
                            <m:t>,</m:t>
                          </m:r>
                          <m:r>
                            <a:rPr lang="en-US" altLang="zh-TW" b="0" i="1" smtClean="0">
                              <a:latin typeface="Cambria Math" panose="02040503050406030204" pitchFamily="18" charset="0"/>
                            </a:rPr>
                            <m:t> 2</m:t>
                          </m:r>
                          <m:r>
                            <a:rPr lang="en-US" altLang="zh-TW" i="1">
                              <a:latin typeface="Cambria Math" panose="02040503050406030204" pitchFamily="18" charset="0"/>
                            </a:rPr>
                            <m:t>,</m:t>
                          </m:r>
                          <m:r>
                            <a:rPr lang="en-US" altLang="zh-TW" b="0" i="1" smtClean="0">
                              <a:latin typeface="Cambria Math" panose="02040503050406030204" pitchFamily="18" charset="0"/>
                            </a:rPr>
                            <m:t> 9</m:t>
                          </m:r>
                          <m:r>
                            <a:rPr lang="en-US" altLang="zh-TW" i="1">
                              <a:latin typeface="Cambria Math" panose="02040503050406030204" pitchFamily="18" charset="0"/>
                            </a:rPr>
                            <m:t>,</m:t>
                          </m:r>
                          <m:r>
                            <a:rPr lang="en-US" altLang="zh-TW" b="0" i="1" smtClean="0">
                              <a:latin typeface="Cambria Math" panose="02040503050406030204" pitchFamily="18" charset="0"/>
                            </a:rPr>
                            <m:t> 2</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6695438" y="2417782"/>
                <a:ext cx="5068389" cy="1200329"/>
              </a:xfrm>
              <a:prstGeom prst="rect">
                <a:avLst/>
              </a:prstGeom>
              <a:blipFill>
                <a:blip r:embed="rId6"/>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72010271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130048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6" name="文字方塊 5"/>
              <p:cNvSpPr txBox="1"/>
              <p:nvPr/>
            </p:nvSpPr>
            <p:spPr>
              <a:xfrm>
                <a:off x="6695438" y="4622893"/>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2</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2, 6, 2, 6</m:t>
                          </m:r>
                        </m:e>
                      </m:d>
                      <m:r>
                        <a:rPr lang="en-US" altLang="zh-TW" i="1">
                          <a:latin typeface="Cambria Math" panose="02040503050406030204" pitchFamily="18" charset="0"/>
                        </a:rPr>
                        <m:t>=</m:t>
                      </m:r>
                      <m:r>
                        <a:rPr lang="en-US" altLang="zh-TW" b="0" i="1" smtClean="0">
                          <a:latin typeface="Cambria Math" panose="02040503050406030204" pitchFamily="18" charset="0"/>
                        </a:rPr>
                        <m:t>6</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2, 4, 6, 5</m:t>
                          </m:r>
                        </m:e>
                      </m:d>
                      <m:r>
                        <a:rPr lang="en-US" altLang="zh-TW" i="1">
                          <a:latin typeface="Cambria Math" panose="02040503050406030204" pitchFamily="18" charset="0"/>
                        </a:rPr>
                        <m:t>=</m:t>
                      </m:r>
                      <m:r>
                        <a:rPr lang="en-US" altLang="zh-TW" b="0" i="1" smtClean="0">
                          <a:latin typeface="Cambria Math" panose="02040503050406030204" pitchFamily="18" charset="0"/>
                        </a:rPr>
                        <m:t>6</m:t>
                      </m:r>
                    </m:oMath>
                  </m:oMathPara>
                </a14:m>
                <a:endParaRPr lang="en-US" altLang="zh-TW" dirty="0"/>
              </a:p>
            </p:txBody>
          </p:sp>
        </mc:Choice>
        <mc:Fallback xmlns="">
          <p:sp>
            <p:nvSpPr>
              <p:cNvPr id="6" name="文字方塊 5"/>
              <p:cNvSpPr txBox="1">
                <a:spLocks noRot="1" noChangeAspect="1" noMove="1" noResize="1" noEditPoints="1" noAdjustHandles="1" noChangeArrowheads="1" noChangeShapeType="1" noTextEdit="1"/>
              </p:cNvSpPr>
              <p:nvPr/>
            </p:nvSpPr>
            <p:spPr>
              <a:xfrm>
                <a:off x="6695438" y="4622893"/>
                <a:ext cx="5068389" cy="1200329"/>
              </a:xfrm>
              <a:prstGeom prst="rect">
                <a:avLst/>
              </a:prstGeom>
              <a:blipFill>
                <a:blip r:embed="rId2"/>
                <a:stretch>
                  <a:fillRect/>
                </a:stretch>
              </a:blipFill>
            </p:spPr>
            <p:txBody>
              <a:bodyPr/>
              <a:lstStyle/>
              <a:p>
                <a:r>
                  <a:rPr lang="zh-TW" altLang="en-US">
                    <a:noFill/>
                  </a:rPr>
                  <a:t> </a:t>
                </a:r>
              </a:p>
            </p:txBody>
          </p:sp>
        </mc:Fallback>
      </mc:AlternateContent>
      <p:graphicFrame>
        <p:nvGraphicFramePr>
          <p:cNvPr id="8" name="表格 7"/>
          <p:cNvGraphicFramePr>
            <a:graphicFrameLocks noGrp="1"/>
          </p:cNvGraphicFramePr>
          <p:nvPr/>
        </p:nvGraphicFramePr>
        <p:xfrm>
          <a:off x="392176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latin typeface="Cambria Math" panose="02040503050406030204" pitchFamily="18" charset="0"/>
                        </a:rPr>
                        <a:t>9</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0" name="表格 9"/>
          <p:cNvGraphicFramePr>
            <a:graphicFrameLocks noGrp="1"/>
          </p:cNvGraphicFramePr>
          <p:nvPr/>
        </p:nvGraphicFramePr>
        <p:xfrm>
          <a:off x="130048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1" name="表格 10"/>
          <p:cNvGraphicFramePr>
            <a:graphicFrameLocks noGrp="1"/>
          </p:cNvGraphicFramePr>
          <p:nvPr/>
        </p:nvGraphicFramePr>
        <p:xfrm>
          <a:off x="392176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latin typeface="Cambria Math" panose="02040503050406030204" pitchFamily="18" charset="0"/>
                        </a:rPr>
                        <a:t>9</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extLst>
                  <a:ext uri="{0D108BD9-81ED-4DB2-BD59-A6C34878D82A}">
                    <a16:rowId xmlns:a16="http://schemas.microsoft.com/office/drawing/2014/main" val="10002"/>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16" name="文字方塊 15"/>
              <p:cNvSpPr txBox="1"/>
              <p:nvPr/>
            </p:nvSpPr>
            <p:spPr>
              <a:xfrm>
                <a:off x="6543039" y="399847"/>
                <a:ext cx="3962400" cy="154119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𝑚𝑎𝑥</m:t>
                              </m:r>
                              <m:d>
                                <m:dPr>
                                  <m:begChr m:val="{"/>
                                  <m:endChr m:val="}"/>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&lt;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a:p>
                <a:endParaRPr lang="en-US" altLang="zh-TW" i="1" dirty="0">
                  <a:latin typeface="Cambria Math" panose="02040503050406030204" pitchFamily="18" charset="0"/>
                </a:endParaRPr>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𝑛</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r>
                                <a:rPr lang="en-US" altLang="zh-TW" i="1">
                                  <a:latin typeface="Cambria Math" panose="02040503050406030204" pitchFamily="18" charset="0"/>
                                </a:rPr>
                                <m:t>−1</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𝑙</m:t>
                              </m:r>
                            </m:e>
                            <m:sub>
                              <m:r>
                                <a:rPr lang="en-US" altLang="zh-TW" i="1">
                                  <a:latin typeface="Cambria Math" panose="02040503050406030204" pitchFamily="18" charset="0"/>
                                </a:rPr>
                                <m:t>𝑛</m:t>
                              </m:r>
                            </m:sub>
                          </m:sSub>
                        </m:e>
                      </m:d>
                      <m:r>
                        <a:rPr lang="en-US" altLang="zh-TW" i="1">
                          <a:latin typeface="Cambria Math" panose="02040503050406030204" pitchFamily="18" charset="0"/>
                        </a:rPr>
                        <m:t> , </m:t>
                      </m:r>
                      <m:r>
                        <a:rPr lang="en-US" altLang="zh-TW" i="1">
                          <a:latin typeface="Cambria Math" panose="02040503050406030204" pitchFamily="18" charset="0"/>
                        </a:rPr>
                        <m:t>𝑛</m:t>
                      </m:r>
                      <m:r>
                        <a:rPr lang="en-US" altLang="zh-TW" i="1">
                          <a:latin typeface="Cambria Math" panose="02040503050406030204" pitchFamily="18" charset="0"/>
                        </a:rPr>
                        <m:t>=1,2</m:t>
                      </m:r>
                    </m:oMath>
                  </m:oMathPara>
                </a14:m>
                <a:endParaRPr lang="en-US" altLang="zh-TW" dirty="0"/>
              </a:p>
              <a:p>
                <a:endParaRPr lang="zh-TW" altLang="en-US" dirty="0"/>
              </a:p>
            </p:txBody>
          </p:sp>
        </mc:Choice>
        <mc:Fallback xmlns="">
          <p:sp>
            <p:nvSpPr>
              <p:cNvPr id="16" name="文字方塊 15"/>
              <p:cNvSpPr txBox="1">
                <a:spLocks noRot="1" noChangeAspect="1" noMove="1" noResize="1" noEditPoints="1" noAdjustHandles="1" noChangeArrowheads="1" noChangeShapeType="1" noTextEdit="1"/>
              </p:cNvSpPr>
              <p:nvPr/>
            </p:nvSpPr>
            <p:spPr>
              <a:xfrm>
                <a:off x="6543039" y="399847"/>
                <a:ext cx="3962400" cy="1541191"/>
              </a:xfrm>
              <a:prstGeom prst="rect">
                <a:avLst/>
              </a:prstGeom>
              <a:blipFill rotWithShape="0">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8" name="文字方塊 17"/>
              <p:cNvSpPr txBox="1"/>
              <p:nvPr/>
            </p:nvSpPr>
            <p:spPr>
              <a:xfrm>
                <a:off x="1300480" y="1555270"/>
                <a:ext cx="18540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1300480" y="1555270"/>
                <a:ext cx="1854000" cy="369332"/>
              </a:xfrm>
              <a:prstGeom prst="rect">
                <a:avLst/>
              </a:prstGeom>
              <a:blipFill rotWithShape="0">
                <a:blip r:embed="rId4"/>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3921760" y="1555270"/>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m:rPr>
                          <m:sty m:val="p"/>
                        </m:rPr>
                        <a:rPr lang="en-US" altLang="zh-TW" i="1" dirty="0" smtClean="0">
                          <a:latin typeface="Cambria Math" panose="02040503050406030204" pitchFamily="18" charset="0"/>
                        </a:rPr>
                        <m:t>l</m:t>
                      </m:r>
                      <m:r>
                        <a:rPr lang="en-US" altLang="zh-TW" b="0" i="1" dirty="0" smtClean="0">
                          <a:latin typeface="Cambria Math" panose="02040503050406030204" pitchFamily="18" charset="0"/>
                        </a:rPr>
                        <m:t>𝑎𝑠𝑡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3921760" y="1555270"/>
                <a:ext cx="1854000" cy="369332"/>
              </a:xfrm>
              <a:prstGeom prst="rect">
                <a:avLst/>
              </a:prstGeom>
              <a:blipFill>
                <a:blip r:embed="rId5"/>
                <a:stretch>
                  <a:fillRect b="-983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6695438" y="2417782"/>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6</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6, 1, 6, 9</m:t>
                          </m:r>
                        </m:e>
                      </m:d>
                      <m:r>
                        <a:rPr lang="en-US" altLang="zh-TW" i="1">
                          <a:latin typeface="Cambria Math" panose="02040503050406030204" pitchFamily="18" charset="0"/>
                        </a:rPr>
                        <m:t>=</m:t>
                      </m:r>
                      <m:r>
                        <a:rPr lang="en-US" altLang="zh-TW" b="0" i="1" smtClean="0">
                          <a:latin typeface="Cambria Math" panose="02040503050406030204" pitchFamily="18" charset="0"/>
                        </a:rPr>
                        <m:t>6</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6, 5, 6, 5</m:t>
                          </m:r>
                        </m:e>
                      </m:d>
                      <m:r>
                        <a:rPr lang="en-US" altLang="zh-TW" i="1">
                          <a:latin typeface="Cambria Math" panose="02040503050406030204" pitchFamily="18" charset="0"/>
                        </a:rPr>
                        <m:t>=</m:t>
                      </m:r>
                      <m:r>
                        <a:rPr lang="en-US" altLang="zh-TW" b="0" i="1" smtClean="0">
                          <a:latin typeface="Cambria Math" panose="02040503050406030204" pitchFamily="18" charset="0"/>
                        </a:rPr>
                        <m:t>6</m:t>
                      </m:r>
                    </m:oMath>
                  </m:oMathPara>
                </a14:m>
                <a:endParaRPr lang="en-US" altLang="zh-TW"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6695438" y="2417782"/>
                <a:ext cx="5068389" cy="1200329"/>
              </a:xfrm>
              <a:prstGeom prst="rect">
                <a:avLst/>
              </a:prstGeom>
              <a:blipFill>
                <a:blip r:embed="rId6"/>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29428198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130048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rgbClr val="FFFF00"/>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6" name="文字方塊 5"/>
              <p:cNvSpPr txBox="1"/>
              <p:nvPr/>
            </p:nvSpPr>
            <p:spPr>
              <a:xfrm>
                <a:off x="6695438" y="4622893"/>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5</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5, 6, 5, 9</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5, 1, 9, 9</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p:txBody>
          </p:sp>
        </mc:Choice>
        <mc:Fallback xmlns="">
          <p:sp>
            <p:nvSpPr>
              <p:cNvPr id="6" name="文字方塊 5"/>
              <p:cNvSpPr txBox="1">
                <a:spLocks noRot="1" noChangeAspect="1" noMove="1" noResize="1" noEditPoints="1" noAdjustHandles="1" noChangeArrowheads="1" noChangeShapeType="1" noTextEdit="1"/>
              </p:cNvSpPr>
              <p:nvPr/>
            </p:nvSpPr>
            <p:spPr>
              <a:xfrm>
                <a:off x="6695438" y="4622893"/>
                <a:ext cx="5068389" cy="1200329"/>
              </a:xfrm>
              <a:prstGeom prst="rect">
                <a:avLst/>
              </a:prstGeom>
              <a:blipFill>
                <a:blip r:embed="rId2"/>
                <a:stretch>
                  <a:fillRect/>
                </a:stretch>
              </a:blipFill>
            </p:spPr>
            <p:txBody>
              <a:bodyPr/>
              <a:lstStyle/>
              <a:p>
                <a:r>
                  <a:rPr lang="zh-TW" altLang="en-US">
                    <a:noFill/>
                  </a:rPr>
                  <a:t> </a:t>
                </a:r>
              </a:p>
            </p:txBody>
          </p:sp>
        </mc:Fallback>
      </mc:AlternateContent>
      <p:graphicFrame>
        <p:nvGraphicFramePr>
          <p:cNvPr id="8" name="表格 7"/>
          <p:cNvGraphicFramePr>
            <a:graphicFrameLocks noGrp="1"/>
          </p:cNvGraphicFramePr>
          <p:nvPr/>
        </p:nvGraphicFramePr>
        <p:xfrm>
          <a:off x="392176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latin typeface="Cambria Math" panose="02040503050406030204" pitchFamily="18" charset="0"/>
                        </a:rPr>
                        <a:t>9</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latin typeface="Cambria Math" panose="02040503050406030204" pitchFamily="18" charset="0"/>
                        </a:rPr>
                        <a:t>6</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0" name="表格 9"/>
          <p:cNvGraphicFramePr>
            <a:graphicFrameLocks noGrp="1"/>
          </p:cNvGraphicFramePr>
          <p:nvPr/>
        </p:nvGraphicFramePr>
        <p:xfrm>
          <a:off x="130048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1" name="表格 10"/>
          <p:cNvGraphicFramePr>
            <a:graphicFrameLocks noGrp="1"/>
          </p:cNvGraphicFramePr>
          <p:nvPr/>
        </p:nvGraphicFramePr>
        <p:xfrm>
          <a:off x="392176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latin typeface="Cambria Math" panose="02040503050406030204" pitchFamily="18" charset="0"/>
                        </a:rPr>
                        <a:t>9</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latin typeface="Cambria Math" panose="02040503050406030204" pitchFamily="18" charset="0"/>
                        </a:rPr>
                        <a:t>6</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16" name="文字方塊 15"/>
              <p:cNvSpPr txBox="1"/>
              <p:nvPr/>
            </p:nvSpPr>
            <p:spPr>
              <a:xfrm>
                <a:off x="6543039" y="399847"/>
                <a:ext cx="3962400" cy="154119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𝑚𝑎𝑥</m:t>
                              </m:r>
                              <m:d>
                                <m:dPr>
                                  <m:begChr m:val="{"/>
                                  <m:endChr m:val="}"/>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&lt;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a:p>
                <a:endParaRPr lang="en-US" altLang="zh-TW" i="1" dirty="0">
                  <a:latin typeface="Cambria Math" panose="02040503050406030204" pitchFamily="18" charset="0"/>
                </a:endParaRPr>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𝑛</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r>
                                <a:rPr lang="en-US" altLang="zh-TW" i="1">
                                  <a:latin typeface="Cambria Math" panose="02040503050406030204" pitchFamily="18" charset="0"/>
                                </a:rPr>
                                <m:t>−1</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𝑙</m:t>
                              </m:r>
                            </m:e>
                            <m:sub>
                              <m:r>
                                <a:rPr lang="en-US" altLang="zh-TW" i="1">
                                  <a:latin typeface="Cambria Math" panose="02040503050406030204" pitchFamily="18" charset="0"/>
                                </a:rPr>
                                <m:t>𝑛</m:t>
                              </m:r>
                            </m:sub>
                          </m:sSub>
                        </m:e>
                      </m:d>
                      <m:r>
                        <a:rPr lang="en-US" altLang="zh-TW" i="1">
                          <a:latin typeface="Cambria Math" panose="02040503050406030204" pitchFamily="18" charset="0"/>
                        </a:rPr>
                        <m:t> , </m:t>
                      </m:r>
                      <m:r>
                        <a:rPr lang="en-US" altLang="zh-TW" i="1">
                          <a:latin typeface="Cambria Math" panose="02040503050406030204" pitchFamily="18" charset="0"/>
                        </a:rPr>
                        <m:t>𝑛</m:t>
                      </m:r>
                      <m:r>
                        <a:rPr lang="en-US" altLang="zh-TW" i="1">
                          <a:latin typeface="Cambria Math" panose="02040503050406030204" pitchFamily="18" charset="0"/>
                        </a:rPr>
                        <m:t>=1,2</m:t>
                      </m:r>
                    </m:oMath>
                  </m:oMathPara>
                </a14:m>
                <a:endParaRPr lang="en-US" altLang="zh-TW" dirty="0"/>
              </a:p>
              <a:p>
                <a:endParaRPr lang="zh-TW" altLang="en-US" dirty="0"/>
              </a:p>
            </p:txBody>
          </p:sp>
        </mc:Choice>
        <mc:Fallback xmlns="">
          <p:sp>
            <p:nvSpPr>
              <p:cNvPr id="16" name="文字方塊 15"/>
              <p:cNvSpPr txBox="1">
                <a:spLocks noRot="1" noChangeAspect="1" noMove="1" noResize="1" noEditPoints="1" noAdjustHandles="1" noChangeArrowheads="1" noChangeShapeType="1" noTextEdit="1"/>
              </p:cNvSpPr>
              <p:nvPr/>
            </p:nvSpPr>
            <p:spPr>
              <a:xfrm>
                <a:off x="6543039" y="399847"/>
                <a:ext cx="3962400" cy="1541191"/>
              </a:xfrm>
              <a:prstGeom prst="rect">
                <a:avLst/>
              </a:prstGeom>
              <a:blipFill rotWithShape="0">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8" name="文字方塊 17"/>
              <p:cNvSpPr txBox="1"/>
              <p:nvPr/>
            </p:nvSpPr>
            <p:spPr>
              <a:xfrm>
                <a:off x="1300480" y="1555270"/>
                <a:ext cx="18540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1300480" y="1555270"/>
                <a:ext cx="1854000" cy="369332"/>
              </a:xfrm>
              <a:prstGeom prst="rect">
                <a:avLst/>
              </a:prstGeom>
              <a:blipFill rotWithShape="0">
                <a:blip r:embed="rId4"/>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3921760" y="1555270"/>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dirty="0" smtClean="0">
                          <a:latin typeface="Cambria Math" panose="02040503050406030204" pitchFamily="18" charset="0"/>
                        </a:rPr>
                        <m:t>𝑙𝑎𝑠𝑡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3921760" y="1555270"/>
                <a:ext cx="1854000" cy="369332"/>
              </a:xfrm>
              <a:prstGeom prst="rect">
                <a:avLst/>
              </a:prstGeom>
              <a:blipFill>
                <a:blip r:embed="rId5"/>
                <a:stretch>
                  <a:fillRect b="-983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6695438" y="2417782"/>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6</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6, 6, 6, 6</m:t>
                          </m:r>
                        </m:e>
                      </m:d>
                      <m:r>
                        <a:rPr lang="en-US" altLang="zh-TW" i="1">
                          <a:latin typeface="Cambria Math" panose="02040503050406030204" pitchFamily="18" charset="0"/>
                        </a:rPr>
                        <m:t>=</m:t>
                      </m:r>
                      <m:r>
                        <a:rPr lang="en-US" altLang="zh-TW" b="0" i="1" smtClean="0">
                          <a:latin typeface="Cambria Math" panose="02040503050406030204" pitchFamily="18" charset="0"/>
                        </a:rPr>
                        <m:t>6</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6, 9, 6, 9</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6695438" y="2417782"/>
                <a:ext cx="5068389" cy="1200329"/>
              </a:xfrm>
              <a:prstGeom prst="rect">
                <a:avLst/>
              </a:prstGeom>
              <a:blipFill>
                <a:blip r:embed="rId6"/>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2627880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graphicFrame>
        <p:nvGraphicFramePr>
          <p:cNvPr id="2" name="表格 1">
            <a:extLst>
              <a:ext uri="{FF2B5EF4-FFF2-40B4-BE49-F238E27FC236}">
                <a16:creationId xmlns:a16="http://schemas.microsoft.com/office/drawing/2014/main" id="{DF73E832-0131-411B-9C79-7E288F115C32}"/>
              </a:ext>
            </a:extLst>
          </p:cNvPr>
          <p:cNvGraphicFramePr>
            <a:graphicFrameLocks noGrp="1"/>
          </p:cNvGraphicFramePr>
          <p:nvPr/>
        </p:nvGraphicFramePr>
        <p:xfrm>
          <a:off x="838201"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9</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3" name="文字方塊 2">
                <a:extLst>
                  <a:ext uri="{FF2B5EF4-FFF2-40B4-BE49-F238E27FC236}">
                    <a16:creationId xmlns:a16="http://schemas.microsoft.com/office/drawing/2014/main" id="{A53702D0-F9B9-48A7-807B-429A7478B0F8}"/>
                  </a:ext>
                </a:extLst>
              </p:cNvPr>
              <p:cNvSpPr txBox="1"/>
              <p:nvPr/>
            </p:nvSpPr>
            <p:spPr>
              <a:xfrm>
                <a:off x="1969985" y="6173997"/>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81</m:t>
                          </m:r>
                        </m:den>
                      </m:f>
                    </m:oMath>
                  </m:oMathPara>
                </a14:m>
                <a:endParaRPr lang="zh-TW" altLang="en-US" dirty="0"/>
              </a:p>
            </p:txBody>
          </p:sp>
        </mc:Choice>
        <mc:Fallback xmlns="">
          <p:sp>
            <p:nvSpPr>
              <p:cNvPr id="3" name="文字方塊 2">
                <a:extLst>
                  <a:ext uri="{FF2B5EF4-FFF2-40B4-BE49-F238E27FC236}">
                    <a16:creationId xmlns:a16="http://schemas.microsoft.com/office/drawing/2014/main" id="{A53702D0-F9B9-48A7-807B-429A7478B0F8}"/>
                  </a:ext>
                </a:extLst>
              </p:cNvPr>
              <p:cNvSpPr txBox="1">
                <a:spLocks noRot="1" noChangeAspect="1" noMove="1" noResize="1" noEditPoints="1" noAdjustHandles="1" noChangeArrowheads="1" noChangeShapeType="1" noTextEdit="1"/>
              </p:cNvSpPr>
              <p:nvPr/>
            </p:nvSpPr>
            <p:spPr>
              <a:xfrm>
                <a:off x="1969985" y="6173997"/>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12" name="表格 11">
            <a:extLst>
              <a:ext uri="{FF2B5EF4-FFF2-40B4-BE49-F238E27FC236}">
                <a16:creationId xmlns:a16="http://schemas.microsoft.com/office/drawing/2014/main" id="{6D6F6670-3B08-4B97-83B1-4BF53A253974}"/>
              </a:ext>
            </a:extLst>
          </p:cNvPr>
          <p:cNvGraphicFramePr>
            <a:graphicFrameLocks noGrp="1"/>
          </p:cNvGraphicFramePr>
          <p:nvPr>
            <p:extLst>
              <p:ext uri="{D42A27DB-BD31-4B8C-83A1-F6EECF244321}">
                <p14:modId xmlns:p14="http://schemas.microsoft.com/office/powerpoint/2010/main" val="3955078635"/>
              </p:ext>
            </p:extLst>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p:graphicFrame>
        <p:nvGraphicFramePr>
          <p:cNvPr id="4" name="表格 3">
            <a:extLst>
              <a:ext uri="{FF2B5EF4-FFF2-40B4-BE49-F238E27FC236}">
                <a16:creationId xmlns:a16="http://schemas.microsoft.com/office/drawing/2014/main" id="{4E2B65CD-2D53-4F20-B511-00B66159B622}"/>
              </a:ext>
            </a:extLst>
          </p:cNvPr>
          <p:cNvGraphicFramePr>
            <a:graphicFrameLocks noGrp="1"/>
          </p:cNvGraphicFramePr>
          <p:nvPr>
            <p:extLst>
              <p:ext uri="{D42A27DB-BD31-4B8C-83A1-F6EECF244321}">
                <p14:modId xmlns:p14="http://schemas.microsoft.com/office/powerpoint/2010/main" val="1417341057"/>
              </p:ext>
            </p:extLst>
          </p:nvPr>
        </p:nvGraphicFramePr>
        <p:xfrm>
          <a:off x="8604150" y="2440543"/>
          <a:ext cx="2160000" cy="216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960489440"/>
                    </a:ext>
                  </a:extLst>
                </a:gridCol>
                <a:gridCol w="720000">
                  <a:extLst>
                    <a:ext uri="{9D8B030D-6E8A-4147-A177-3AD203B41FA5}">
                      <a16:colId xmlns:a16="http://schemas.microsoft.com/office/drawing/2014/main" val="1675301605"/>
                    </a:ext>
                  </a:extLst>
                </a:gridCol>
                <a:gridCol w="720000">
                  <a:extLst>
                    <a:ext uri="{9D8B030D-6E8A-4147-A177-3AD203B41FA5}">
                      <a16:colId xmlns:a16="http://schemas.microsoft.com/office/drawing/2014/main" val="3198381956"/>
                    </a:ext>
                  </a:extLst>
                </a:gridCol>
              </a:tblGrid>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585587323"/>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3131611339"/>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405301465"/>
                  </a:ext>
                </a:extLst>
              </a:tr>
            </a:tbl>
          </a:graphicData>
        </a:graphic>
      </p:graphicFrame>
    </p:spTree>
    <p:extLst>
      <p:ext uri="{BB962C8B-B14F-4D97-AF65-F5344CB8AC3E}">
        <p14:creationId xmlns:p14="http://schemas.microsoft.com/office/powerpoint/2010/main" val="370949267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130048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6" name="文字方塊 5"/>
              <p:cNvSpPr txBox="1"/>
              <p:nvPr/>
            </p:nvSpPr>
            <p:spPr>
              <a:xfrm>
                <a:off x="6695438" y="4622893"/>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i="1" smtClean="0">
                          <a:latin typeface="Cambria Math" panose="02040503050406030204" pitchFamily="18" charset="0"/>
                        </a:rPr>
                        <m:t>2</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2, 1, 2, 9</m:t>
                          </m:r>
                        </m:e>
                      </m:d>
                      <m:r>
                        <a:rPr lang="en-US" altLang="zh-TW" i="1">
                          <a:latin typeface="Cambria Math" panose="02040503050406030204" pitchFamily="18" charset="0"/>
                        </a:rPr>
                        <m:t>=</m:t>
                      </m:r>
                      <m:r>
                        <a:rPr lang="en-US" altLang="zh-TW" b="0" i="1" smtClean="0">
                          <a:latin typeface="Cambria Math" panose="02040503050406030204" pitchFamily="18" charset="0"/>
                        </a:rPr>
                        <m:t>2</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2</m:t>
                          </m:r>
                          <m:r>
                            <a:rPr lang="en-US" altLang="zh-TW" i="1">
                              <a:latin typeface="Cambria Math" panose="02040503050406030204" pitchFamily="18" charset="0"/>
                            </a:rPr>
                            <m:t>,</m:t>
                          </m:r>
                          <m:r>
                            <a:rPr lang="en-US" altLang="zh-TW" b="0" i="1" smtClean="0">
                              <a:latin typeface="Cambria Math" panose="02040503050406030204" pitchFamily="18" charset="0"/>
                            </a:rPr>
                            <m:t> 2, 2, 6</m:t>
                          </m:r>
                        </m:e>
                      </m:d>
                      <m:r>
                        <a:rPr lang="en-US" altLang="zh-TW" i="1">
                          <a:latin typeface="Cambria Math" panose="02040503050406030204" pitchFamily="18" charset="0"/>
                        </a:rPr>
                        <m:t>=</m:t>
                      </m:r>
                      <m:r>
                        <a:rPr lang="en-US" altLang="zh-TW" b="0" i="1" smtClean="0">
                          <a:latin typeface="Cambria Math" panose="02040503050406030204" pitchFamily="18" charset="0"/>
                        </a:rPr>
                        <m:t>6</m:t>
                      </m:r>
                    </m:oMath>
                  </m:oMathPara>
                </a14:m>
                <a:endParaRPr lang="en-US" altLang="zh-TW" dirty="0"/>
              </a:p>
            </p:txBody>
          </p:sp>
        </mc:Choice>
        <mc:Fallback xmlns="">
          <p:sp>
            <p:nvSpPr>
              <p:cNvPr id="6" name="文字方塊 5"/>
              <p:cNvSpPr txBox="1">
                <a:spLocks noRot="1" noChangeAspect="1" noMove="1" noResize="1" noEditPoints="1" noAdjustHandles="1" noChangeArrowheads="1" noChangeShapeType="1" noTextEdit="1"/>
              </p:cNvSpPr>
              <p:nvPr/>
            </p:nvSpPr>
            <p:spPr>
              <a:xfrm>
                <a:off x="6695438" y="4622893"/>
                <a:ext cx="5068389" cy="1200329"/>
              </a:xfrm>
              <a:prstGeom prst="rect">
                <a:avLst/>
              </a:prstGeom>
              <a:blipFill>
                <a:blip r:embed="rId2"/>
                <a:stretch>
                  <a:fillRect/>
                </a:stretch>
              </a:blipFill>
            </p:spPr>
            <p:txBody>
              <a:bodyPr/>
              <a:lstStyle/>
              <a:p>
                <a:r>
                  <a:rPr lang="zh-TW" altLang="en-US">
                    <a:noFill/>
                  </a:rPr>
                  <a:t> </a:t>
                </a:r>
              </a:p>
            </p:txBody>
          </p:sp>
        </mc:Fallback>
      </mc:AlternateContent>
      <p:graphicFrame>
        <p:nvGraphicFramePr>
          <p:cNvPr id="8" name="表格 7"/>
          <p:cNvGraphicFramePr>
            <a:graphicFrameLocks noGrp="1"/>
          </p:cNvGraphicFramePr>
          <p:nvPr/>
        </p:nvGraphicFramePr>
        <p:xfrm>
          <a:off x="3921760" y="2090847"/>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latin typeface="Cambria Math" panose="02040503050406030204" pitchFamily="18" charset="0"/>
                        </a:rPr>
                        <a:t>9</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latin typeface="Cambria Math" panose="02040503050406030204" pitchFamily="18" charset="0"/>
                        </a:rPr>
                        <a:t>6</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0" name="表格 9"/>
          <p:cNvGraphicFramePr>
            <a:graphicFrameLocks noGrp="1"/>
          </p:cNvGraphicFramePr>
          <p:nvPr/>
        </p:nvGraphicFramePr>
        <p:xfrm>
          <a:off x="130048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11" name="表格 10"/>
          <p:cNvGraphicFramePr>
            <a:graphicFrameLocks noGrp="1"/>
          </p:cNvGraphicFramePr>
          <p:nvPr/>
        </p:nvGraphicFramePr>
        <p:xfrm>
          <a:off x="3921760" y="429595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latin typeface="Cambria Math" panose="02040503050406030204" pitchFamily="18" charset="0"/>
                        </a:rPr>
                        <a:t>9</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latin typeface="Cambria Math" panose="02040503050406030204" pitchFamily="18" charset="0"/>
                        </a:rPr>
                        <a:t>6</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extLst>
                  <a:ext uri="{0D108BD9-81ED-4DB2-BD59-A6C34878D82A}">
                    <a16:rowId xmlns:a16="http://schemas.microsoft.com/office/drawing/2014/main" val="10003"/>
                  </a:ext>
                </a:extLst>
              </a:tr>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16" name="文字方塊 15"/>
              <p:cNvSpPr txBox="1"/>
              <p:nvPr/>
            </p:nvSpPr>
            <p:spPr>
              <a:xfrm>
                <a:off x="6543039" y="399847"/>
                <a:ext cx="3962400" cy="154119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𝑚𝑎𝑥</m:t>
                              </m:r>
                              <m:d>
                                <m:dPr>
                                  <m:begChr m:val="{"/>
                                  <m:endChr m:val="}"/>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𝑒</m:t>
                                  </m:r>
                                </m:e>
                              </m:d>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
                              <m:r>
                                <a:rPr lang="en-US" altLang="zh-TW" i="1">
                                  <a:solidFill>
                                    <a:srgbClr val="FF0000"/>
                                  </a:solidFill>
                                  <a:latin typeface="Cambria Math" panose="02040503050406030204" pitchFamily="18" charset="0"/>
                                </a:rPr>
                                <m:t>𝑑</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&lt;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a:p>
                <a:endParaRPr lang="en-US" altLang="zh-TW" i="1" dirty="0">
                  <a:latin typeface="Cambria Math" panose="02040503050406030204" pitchFamily="18" charset="0"/>
                </a:endParaRPr>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𝑛</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r>
                                <a:rPr lang="en-US" altLang="zh-TW" i="1">
                                  <a:latin typeface="Cambria Math" panose="02040503050406030204" pitchFamily="18" charset="0"/>
                                </a:rPr>
                                <m:t>−1</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𝑙</m:t>
                              </m:r>
                            </m:e>
                            <m:sub>
                              <m:r>
                                <a:rPr lang="en-US" altLang="zh-TW" i="1">
                                  <a:latin typeface="Cambria Math" panose="02040503050406030204" pitchFamily="18" charset="0"/>
                                </a:rPr>
                                <m:t>𝑛</m:t>
                              </m:r>
                            </m:sub>
                          </m:sSub>
                        </m:e>
                      </m:d>
                      <m:r>
                        <a:rPr lang="en-US" altLang="zh-TW" i="1">
                          <a:latin typeface="Cambria Math" panose="02040503050406030204" pitchFamily="18" charset="0"/>
                        </a:rPr>
                        <m:t> , </m:t>
                      </m:r>
                      <m:r>
                        <a:rPr lang="en-US" altLang="zh-TW" i="1">
                          <a:latin typeface="Cambria Math" panose="02040503050406030204" pitchFamily="18" charset="0"/>
                        </a:rPr>
                        <m:t>𝑛</m:t>
                      </m:r>
                      <m:r>
                        <a:rPr lang="en-US" altLang="zh-TW" i="1">
                          <a:latin typeface="Cambria Math" panose="02040503050406030204" pitchFamily="18" charset="0"/>
                        </a:rPr>
                        <m:t>=1,2</m:t>
                      </m:r>
                    </m:oMath>
                  </m:oMathPara>
                </a14:m>
                <a:endParaRPr lang="en-US" altLang="zh-TW" dirty="0"/>
              </a:p>
              <a:p>
                <a:endParaRPr lang="zh-TW" altLang="en-US" dirty="0"/>
              </a:p>
            </p:txBody>
          </p:sp>
        </mc:Choice>
        <mc:Fallback xmlns="">
          <p:sp>
            <p:nvSpPr>
              <p:cNvPr id="16" name="文字方塊 15"/>
              <p:cNvSpPr txBox="1">
                <a:spLocks noRot="1" noChangeAspect="1" noMove="1" noResize="1" noEditPoints="1" noAdjustHandles="1" noChangeArrowheads="1" noChangeShapeType="1" noTextEdit="1"/>
              </p:cNvSpPr>
              <p:nvPr/>
            </p:nvSpPr>
            <p:spPr>
              <a:xfrm>
                <a:off x="6543039" y="399847"/>
                <a:ext cx="3962400" cy="1541191"/>
              </a:xfrm>
              <a:prstGeom prst="rect">
                <a:avLst/>
              </a:prstGeom>
              <a:blipFill rotWithShape="0">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8" name="文字方塊 17"/>
              <p:cNvSpPr txBox="1"/>
              <p:nvPr/>
            </p:nvSpPr>
            <p:spPr>
              <a:xfrm>
                <a:off x="1300480" y="1555270"/>
                <a:ext cx="18540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1300480" y="1555270"/>
                <a:ext cx="1854000" cy="369332"/>
              </a:xfrm>
              <a:prstGeom prst="rect">
                <a:avLst/>
              </a:prstGeom>
              <a:blipFill rotWithShape="0">
                <a:blip r:embed="rId4"/>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3921760" y="1555270"/>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dirty="0" smtClean="0">
                          <a:latin typeface="Cambria Math" panose="02040503050406030204" pitchFamily="18" charset="0"/>
                        </a:rPr>
                        <m:t>𝑙𝑎𝑠𝑡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3921760" y="1555270"/>
                <a:ext cx="1854000" cy="369332"/>
              </a:xfrm>
              <a:prstGeom prst="rect">
                <a:avLst/>
              </a:prstGeom>
              <a:blipFill>
                <a:blip r:embed="rId5"/>
                <a:stretch>
                  <a:fillRect b="-983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6695438" y="2417782"/>
                <a:ext cx="5068389" cy="12003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r>
                        <a:rPr lang="en-US" altLang="zh-TW" b="0" i="1" smtClean="0">
                          <a:latin typeface="Cambria Math" panose="02040503050406030204" pitchFamily="18" charset="0"/>
                        </a:rPr>
                        <m:t>1</m:t>
                      </m:r>
                    </m:oMath>
                  </m:oMathPara>
                </a14:m>
                <a:endParaRPr lang="zh-TW" altLang="en-US" dirty="0"/>
              </a:p>
              <a:p>
                <a:endParaRPr lang="en-US" altLang="zh-TW" b="0"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1, 5, 1, 9</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a:p>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b="0" i="1" smtClean="0">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r>
                            <a:rPr lang="en-US" altLang="zh-TW" b="0" i="1" smtClean="0">
                              <a:latin typeface="Cambria Math" panose="02040503050406030204" pitchFamily="18" charset="0"/>
                            </a:rPr>
                            <m:t>1</m:t>
                          </m:r>
                          <m:r>
                            <a:rPr lang="en-US" altLang="zh-TW" i="1">
                              <a:latin typeface="Cambria Math" panose="02040503050406030204" pitchFamily="18" charset="0"/>
                            </a:rPr>
                            <m:t>,</m:t>
                          </m:r>
                          <m:r>
                            <a:rPr lang="en-US" altLang="zh-TW" b="0" i="1" smtClean="0">
                              <a:latin typeface="Cambria Math" panose="02040503050406030204" pitchFamily="18" charset="0"/>
                            </a:rPr>
                            <m:t> 6</m:t>
                          </m:r>
                          <m:r>
                            <a:rPr lang="en-US" altLang="zh-TW" i="1">
                              <a:latin typeface="Cambria Math" panose="02040503050406030204" pitchFamily="18" charset="0"/>
                            </a:rPr>
                            <m:t>,</m:t>
                          </m:r>
                          <m:r>
                            <a:rPr lang="en-US" altLang="zh-TW" b="0" i="1" smtClean="0">
                              <a:latin typeface="Cambria Math" panose="02040503050406030204" pitchFamily="18" charset="0"/>
                            </a:rPr>
                            <m:t> 9</m:t>
                          </m:r>
                          <m:r>
                            <a:rPr lang="en-US" altLang="zh-TW" i="1">
                              <a:latin typeface="Cambria Math" panose="02040503050406030204" pitchFamily="18" charset="0"/>
                            </a:rPr>
                            <m:t>,</m:t>
                          </m:r>
                          <m:r>
                            <a:rPr lang="en-US" altLang="zh-TW" b="0" i="1" smtClean="0">
                              <a:latin typeface="Cambria Math" panose="02040503050406030204" pitchFamily="18" charset="0"/>
                            </a:rPr>
                            <m:t> 6</m:t>
                          </m:r>
                        </m:e>
                      </m:d>
                      <m:r>
                        <a:rPr lang="en-US" altLang="zh-TW" i="1">
                          <a:latin typeface="Cambria Math" panose="02040503050406030204" pitchFamily="18" charset="0"/>
                        </a:rPr>
                        <m:t>=</m:t>
                      </m:r>
                      <m:r>
                        <a:rPr lang="en-US" altLang="zh-TW" b="0" i="1" smtClean="0">
                          <a:latin typeface="Cambria Math" panose="02040503050406030204" pitchFamily="18" charset="0"/>
                        </a:rPr>
                        <m:t>9</m:t>
                      </m:r>
                    </m:oMath>
                  </m:oMathPara>
                </a14:m>
                <a:endParaRPr lang="en-US" altLang="zh-TW"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6695438" y="2417782"/>
                <a:ext cx="5068389" cy="1200329"/>
              </a:xfrm>
              <a:prstGeom prst="rect">
                <a:avLst/>
              </a:prstGeom>
              <a:blipFill>
                <a:blip r:embed="rId6"/>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305886539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3847737" y="246538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8" name="表格 7"/>
          <p:cNvGraphicFramePr>
            <a:graphicFrameLocks noGrp="1"/>
          </p:cNvGraphicFramePr>
          <p:nvPr/>
        </p:nvGraphicFramePr>
        <p:xfrm>
          <a:off x="6469017" y="246538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3</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5</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latin typeface="Cambria Math" panose="02040503050406030204" pitchFamily="18" charset="0"/>
                          <a:ea typeface="Cambria Math" panose="02040503050406030204" pitchFamily="18" charset="0"/>
                        </a:rPr>
                        <a:t>2</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2</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3</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latin typeface="Cambria Math" panose="02040503050406030204" pitchFamily="18" charset="0"/>
                        </a:rPr>
                        <a:t>5</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latin typeface="Cambria Math" panose="02040503050406030204" pitchFamily="18" charset="0"/>
                        </a:rPr>
                        <a:t>9</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latin typeface="Cambria Math" panose="02040503050406030204" pitchFamily="18" charset="0"/>
                        </a:rPr>
                        <a:t>6</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latin typeface="Cambria Math" panose="02040503050406030204" pitchFamily="18" charset="0"/>
                        </a:rPr>
                        <a:t>4</a:t>
                      </a:r>
                      <a:endParaRPr lang="zh-TW" altLang="en-US" b="0" dirty="0">
                        <a:solidFill>
                          <a:schemeClr val="bg1">
                            <a:lumMod val="75000"/>
                          </a:schemeClr>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18" name="文字方塊 17"/>
              <p:cNvSpPr txBox="1"/>
              <p:nvPr/>
            </p:nvSpPr>
            <p:spPr>
              <a:xfrm>
                <a:off x="3847737" y="1929811"/>
                <a:ext cx="18540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3847737" y="1929811"/>
                <a:ext cx="1854000" cy="369332"/>
              </a:xfrm>
              <a:prstGeom prst="rect">
                <a:avLst/>
              </a:prstGeom>
              <a:blipFill rotWithShape="0">
                <a:blip r:embed="rId2"/>
                <a:stretch>
                  <a:fillRect b="-13333"/>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6469017" y="1929811"/>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dirty="0" smtClean="0">
                          <a:latin typeface="Cambria Math" panose="02040503050406030204" pitchFamily="18" charset="0"/>
                        </a:rPr>
                        <m:t>𝑙𝑎𝑠𝑡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6469017" y="1929811"/>
                <a:ext cx="1854000" cy="369332"/>
              </a:xfrm>
              <a:prstGeom prst="rect">
                <a:avLst/>
              </a:prstGeom>
              <a:blipFill>
                <a:blip r:embed="rId3"/>
                <a:stretch>
                  <a:fillRect b="-11667"/>
                </a:stretch>
              </a:blipFill>
            </p:spPr>
            <p:txBody>
              <a:bodyPr/>
              <a:lstStyle/>
              <a:p>
                <a:r>
                  <a:rPr lang="zh-TW" altLang="en-US">
                    <a:noFill/>
                  </a:rPr>
                  <a:t> </a:t>
                </a:r>
              </a:p>
            </p:txBody>
          </p:sp>
        </mc:Fallback>
      </mc:AlternateContent>
      <p:sp>
        <p:nvSpPr>
          <p:cNvPr id="2" name="文字方塊 1"/>
          <p:cNvSpPr txBox="1"/>
          <p:nvPr/>
        </p:nvSpPr>
        <p:spPr>
          <a:xfrm>
            <a:off x="2738845" y="705394"/>
            <a:ext cx="6714309" cy="646331"/>
          </a:xfrm>
          <a:prstGeom prst="rect">
            <a:avLst/>
          </a:prstGeom>
          <a:noFill/>
        </p:spPr>
        <p:txBody>
          <a:bodyPr wrap="square" rtlCol="0">
            <a:spAutoFit/>
          </a:bodyPr>
          <a:lstStyle/>
          <a:p>
            <a:pPr algn="ctr"/>
            <a:r>
              <a:rPr lang="zh-TW" altLang="en-US" dirty="0">
                <a:latin typeface="標楷體" panose="03000509000000000000" pitchFamily="65" charset="-120"/>
                <a:ea typeface="標楷體" panose="03000509000000000000" pitchFamily="65" charset="-120"/>
              </a:rPr>
              <a:t>第</a:t>
            </a:r>
            <a:r>
              <a:rPr lang="en-US" altLang="zh-TW" dirty="0">
                <a:latin typeface="Cambria Math" panose="02040503050406030204" pitchFamily="18" charset="0"/>
                <a:ea typeface="Cambria Math" panose="02040503050406030204" pitchFamily="18" charset="0"/>
              </a:rPr>
              <a:t>4</a:t>
            </a:r>
            <a:r>
              <a:rPr lang="zh-TW" altLang="en-US" dirty="0">
                <a:latin typeface="標楷體" panose="03000509000000000000" pitchFamily="65" charset="-120"/>
                <a:ea typeface="標楷體" panose="03000509000000000000" pitchFamily="65" charset="-120"/>
              </a:rPr>
              <a:t>列省略</a:t>
            </a:r>
            <a:r>
              <a:rPr lang="en-US" altLang="zh-TW" dirty="0">
                <a:latin typeface="標楷體" panose="03000509000000000000" pitchFamily="65" charset="-120"/>
                <a:ea typeface="標楷體" panose="03000509000000000000" pitchFamily="65" charset="-120"/>
              </a:rPr>
              <a:t>…</a:t>
            </a:r>
          </a:p>
          <a:p>
            <a:pPr algn="ctr"/>
            <a:r>
              <a:rPr lang="zh-TW" altLang="en-US" dirty="0">
                <a:latin typeface="標楷體" panose="03000509000000000000" pitchFamily="65" charset="-120"/>
                <a:ea typeface="標楷體" panose="03000509000000000000" pitchFamily="65" charset="-120"/>
              </a:rPr>
              <a:t>以下是作完第一輪</a:t>
            </a:r>
            <a:r>
              <a:rPr lang="en-US" altLang="zh-TW" dirty="0">
                <a:latin typeface="Cambria Math" panose="02040503050406030204" pitchFamily="18" charset="0"/>
                <a:ea typeface="Cambria Math" panose="02040503050406030204" pitchFamily="18" charset="0"/>
              </a:rPr>
              <a:t>left-right</a:t>
            </a:r>
            <a:r>
              <a:rPr lang="zh-TW" altLang="en-US" dirty="0">
                <a:latin typeface="Cambria Math" panose="02040503050406030204" pitchFamily="18" charset="0"/>
                <a:ea typeface="標楷體" panose="03000509000000000000" pitchFamily="65" charset="-120"/>
              </a:rPr>
              <a:t> </a:t>
            </a:r>
            <a:r>
              <a:rPr lang="en-US" altLang="zh-TW" dirty="0">
                <a:latin typeface="Cambria Math" panose="02040503050406030204" pitchFamily="18" charset="0"/>
                <a:ea typeface="Cambria Math" panose="02040503050406030204" pitchFamily="18" charset="0"/>
              </a:rPr>
              <a:t>top-bottom</a:t>
            </a:r>
            <a:r>
              <a:rPr lang="zh-TW" altLang="en-US" dirty="0">
                <a:latin typeface="標楷體" panose="03000509000000000000" pitchFamily="65" charset="-120"/>
                <a:ea typeface="標楷體" panose="03000509000000000000" pitchFamily="65" charset="-120"/>
              </a:rPr>
              <a:t>之結果</a:t>
            </a:r>
          </a:p>
        </p:txBody>
      </p:sp>
    </p:spTree>
    <p:extLst>
      <p:ext uri="{BB962C8B-B14F-4D97-AF65-F5344CB8AC3E}">
        <p14:creationId xmlns:p14="http://schemas.microsoft.com/office/powerpoint/2010/main" val="424470525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nvGraphicFramePr>
        <p:xfrm>
          <a:off x="3847737" y="246538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3</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5</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lumMod val="75000"/>
                            </a:schemeClr>
                          </a:solidFill>
                        </a:rPr>
                        <a:t>2</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lumMod val="75000"/>
                            </a:schemeClr>
                          </a:solidFill>
                        </a:rPr>
                        <a:t>9</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9</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lumMod val="75000"/>
                            </a:schemeClr>
                          </a:solidFill>
                        </a:rPr>
                        <a:t>6</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6</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2</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lumMod val="75000"/>
                            </a:schemeClr>
                          </a:solidFill>
                        </a:rPr>
                        <a:t>4</a:t>
                      </a:r>
                      <a:endParaRPr lang="zh-TW" altLang="en-US" b="0" dirty="0">
                        <a:solidFill>
                          <a:schemeClr val="bg1">
                            <a:lumMod val="75000"/>
                          </a:schemeClr>
                        </a:solidFill>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tx1"/>
                          </a:solidFill>
                        </a:rPr>
                        <a:t>4</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5</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3</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tx1"/>
                          </a:solidFill>
                        </a:rPr>
                        <a:t>1</a:t>
                      </a:r>
                      <a:endParaRPr lang="zh-TW" altLang="en-US"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aphicFrame>
        <p:nvGraphicFramePr>
          <p:cNvPr id="8" name="表格 7"/>
          <p:cNvGraphicFramePr>
            <a:graphicFrameLocks noGrp="1"/>
          </p:cNvGraphicFramePr>
          <p:nvPr/>
        </p:nvGraphicFramePr>
        <p:xfrm>
          <a:off x="6469017" y="2465388"/>
          <a:ext cx="18540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tblGrid>
              <a:tr h="370840">
                <a:tc>
                  <a:txBody>
                    <a:bodyPr/>
                    <a:lstStyle/>
                    <a:p>
                      <a:pPr algn="ctr"/>
                      <a:endParaRPr lang="zh-TW" altLang="en-US" b="0" dirty="0">
                        <a:solidFill>
                          <a:schemeClr val="bg1"/>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solidFill>
                            <a:schemeClr val="bg1"/>
                          </a:solidFill>
                          <a:latin typeface="Cambria Math" panose="02040503050406030204" pitchFamily="18" charset="0"/>
                          <a:ea typeface="Cambria Math" panose="02040503050406030204" pitchFamily="18" charset="0"/>
                        </a:rPr>
                        <a:t>2</a:t>
                      </a:r>
                      <a:endParaRPr lang="zh-TW" altLang="en-US" b="0" dirty="0">
                        <a:solidFill>
                          <a:schemeClr val="bg1"/>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solidFill>
                          <a:latin typeface="Cambria Math" panose="02040503050406030204" pitchFamily="18" charset="0"/>
                        </a:rPr>
                        <a:t>3</a:t>
                      </a:r>
                      <a:endParaRPr lang="zh-TW" altLang="en-US" b="0" dirty="0">
                        <a:solidFill>
                          <a:schemeClr val="bg1"/>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solidFill>
                          <a:latin typeface="Cambria Math" panose="02040503050406030204" pitchFamily="18" charset="0"/>
                        </a:rPr>
                        <a:t>5</a:t>
                      </a:r>
                      <a:endParaRPr lang="zh-TW" altLang="en-US" b="0" dirty="0">
                        <a:solidFill>
                          <a:schemeClr val="bg1"/>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solidFill>
                            <a:schemeClr val="bg1"/>
                          </a:solidFill>
                          <a:latin typeface="Cambria Math" panose="02040503050406030204" pitchFamily="18" charset="0"/>
                        </a:rPr>
                        <a:t>4</a:t>
                      </a:r>
                      <a:endParaRPr lang="zh-TW" altLang="en-US" b="0" dirty="0">
                        <a:solidFill>
                          <a:schemeClr val="bg1"/>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dot"/>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pPr algn="ctr"/>
                      <a:r>
                        <a:rPr lang="en-US" altLang="zh-TW" b="0" dirty="0">
                          <a:solidFill>
                            <a:schemeClr val="bg1"/>
                          </a:solidFill>
                          <a:latin typeface="Cambria Math" panose="02040503050406030204" pitchFamily="18" charset="0"/>
                          <a:ea typeface="Cambria Math" panose="02040503050406030204" pitchFamily="18" charset="0"/>
                        </a:rPr>
                        <a:t>2</a:t>
                      </a:r>
                      <a:endParaRPr lang="zh-TW" altLang="en-US" b="0" dirty="0">
                        <a:solidFill>
                          <a:schemeClr val="bg1"/>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ea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gn="ctr"/>
                      <a:r>
                        <a:rPr lang="en-US" altLang="zh-TW" b="0" dirty="0">
                          <a:solidFill>
                            <a:schemeClr val="bg1"/>
                          </a:solidFill>
                          <a:latin typeface="Cambria Math" panose="02040503050406030204" pitchFamily="18" charset="0"/>
                        </a:rPr>
                        <a:t>9</a:t>
                      </a:r>
                      <a:endParaRPr lang="zh-TW" altLang="en-US" b="0" dirty="0">
                        <a:solidFill>
                          <a:schemeClr val="bg1"/>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gn="ctr"/>
                      <a:r>
                        <a:rPr lang="en-US" altLang="zh-TW" b="0" dirty="0">
                          <a:solidFill>
                            <a:schemeClr val="bg1"/>
                          </a:solidFill>
                          <a:latin typeface="Cambria Math" panose="02040503050406030204" pitchFamily="18" charset="0"/>
                        </a:rPr>
                        <a:t>6</a:t>
                      </a:r>
                      <a:endParaRPr lang="zh-TW" altLang="en-US" b="0" dirty="0">
                        <a:solidFill>
                          <a:schemeClr val="bg1"/>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6</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a:txBody>
                    <a:bodyPr/>
                    <a:lstStyle/>
                    <a:p>
                      <a:pPr algn="ctr"/>
                      <a:r>
                        <a:rPr lang="en-US" altLang="zh-TW" b="0" dirty="0">
                          <a:solidFill>
                            <a:schemeClr val="bg1"/>
                          </a:solidFill>
                          <a:latin typeface="Cambria Math" panose="02040503050406030204" pitchFamily="18" charset="0"/>
                        </a:rPr>
                        <a:t>4</a:t>
                      </a:r>
                      <a:endParaRPr lang="zh-TW" altLang="en-US" b="0" dirty="0">
                        <a:solidFill>
                          <a:schemeClr val="bg1"/>
                        </a:solidFill>
                        <a:latin typeface="Cambria Math" panose="02040503050406030204" pitchFamily="18" charset="0"/>
                      </a:endParaRPr>
                    </a:p>
                  </a:txBody>
                  <a:tcPr anchor="ctr">
                    <a:lnL w="12700" cap="flat" cmpd="sng" algn="ctr">
                      <a:solidFill>
                        <a:schemeClr val="tx1"/>
                      </a:solidFill>
                      <a:prstDash val="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b="0" dirty="0">
                          <a:latin typeface="Cambria Math" panose="02040503050406030204" pitchFamily="18" charset="0"/>
                        </a:rPr>
                        <a:t>9</a:t>
                      </a:r>
                      <a:endParaRPr lang="zh-TW" altLang="en-US" b="0" dirty="0">
                        <a:latin typeface="Cambria Math"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18" name="文字方塊 17"/>
              <p:cNvSpPr txBox="1"/>
              <p:nvPr/>
            </p:nvSpPr>
            <p:spPr>
              <a:xfrm>
                <a:off x="3847737" y="1929811"/>
                <a:ext cx="18540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3847737" y="1929811"/>
                <a:ext cx="1854000" cy="369332"/>
              </a:xfrm>
              <a:prstGeom prst="rect">
                <a:avLst/>
              </a:prstGeom>
              <a:blipFill rotWithShape="0">
                <a:blip r:embed="rId3"/>
                <a:stretch>
                  <a:fillRect b="-13333"/>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6469017" y="1929811"/>
                <a:ext cx="1854000"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dirty="0" smtClean="0">
                          <a:latin typeface="Cambria Math" panose="02040503050406030204" pitchFamily="18" charset="0"/>
                        </a:rPr>
                        <m:t>𝑓𝑖𝑛𝑎𝑙</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𝑜𝑢𝑡𝑝𝑢𝑡</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6469017" y="1929811"/>
                <a:ext cx="1854000" cy="369332"/>
              </a:xfrm>
              <a:prstGeom prst="rect">
                <a:avLst/>
              </a:prstGeom>
              <a:blipFill>
                <a:blip r:embed="rId4"/>
                <a:stretch>
                  <a:fillRect b="-13333"/>
                </a:stretch>
              </a:blipFill>
            </p:spPr>
            <p:txBody>
              <a:bodyPr/>
              <a:lstStyle/>
              <a:p>
                <a:r>
                  <a:rPr lang="zh-TW" altLang="en-US">
                    <a:noFill/>
                  </a:rPr>
                  <a:t> </a:t>
                </a:r>
              </a:p>
            </p:txBody>
          </p:sp>
        </mc:Fallback>
      </mc:AlternateContent>
      <p:sp>
        <p:nvSpPr>
          <p:cNvPr id="12" name="文字方塊 11"/>
          <p:cNvSpPr txBox="1"/>
          <p:nvPr/>
        </p:nvSpPr>
        <p:spPr>
          <a:xfrm>
            <a:off x="3626131" y="708777"/>
            <a:ext cx="4939737" cy="646331"/>
          </a:xfrm>
          <a:prstGeom prst="rect">
            <a:avLst/>
          </a:prstGeom>
          <a:noFill/>
        </p:spPr>
        <p:txBody>
          <a:bodyPr wrap="square" rtlCol="0">
            <a:spAutoFit/>
          </a:bodyPr>
          <a:lstStyle/>
          <a:p>
            <a:pPr algn="ctr"/>
            <a:r>
              <a:rPr lang="en-US" altLang="zh-TW" dirty="0">
                <a:latin typeface="Cambria Math" panose="02040503050406030204" pitchFamily="18" charset="0"/>
                <a:ea typeface="Cambria Math" panose="02040503050406030204" pitchFamily="18" charset="0"/>
              </a:rPr>
              <a:t>Then iterates down and up again until there are no more change</a:t>
            </a:r>
            <a:endParaRPr lang="zh-TW" altLang="en-US" dirty="0">
              <a:latin typeface="Cambria Math" panose="02040503050406030204" pitchFamily="18" charset="0"/>
            </a:endParaRPr>
          </a:p>
        </p:txBody>
      </p:sp>
    </p:spTree>
    <p:extLst>
      <p:ext uri="{BB962C8B-B14F-4D97-AF65-F5344CB8AC3E}">
        <p14:creationId xmlns:p14="http://schemas.microsoft.com/office/powerpoint/2010/main" val="27691004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6.3.3 Reachability Operator</a:t>
            </a:r>
            <a:endParaRPr lang="zh-TW" altLang="en-US" dirty="0"/>
          </a:p>
        </p:txBody>
      </p:sp>
      <p:sp>
        <p:nvSpPr>
          <p:cNvPr id="3" name="內容版面配置區 2"/>
          <p:cNvSpPr>
            <a:spLocks noGrp="1"/>
          </p:cNvSpPr>
          <p:nvPr>
            <p:ph idx="1"/>
          </p:nvPr>
        </p:nvSpPr>
        <p:spPr/>
        <p:txBody>
          <a:bodyPr/>
          <a:lstStyle/>
          <a:p>
            <a:pPr>
              <a:defRPr/>
            </a:pPr>
            <a:r>
              <a:rPr lang="en-US" altLang="zh-TW" dirty="0">
                <a:latin typeface="Cambria Math" panose="02040503050406030204" pitchFamily="18" charset="0"/>
              </a:rPr>
              <a:t>Definition </a:t>
            </a:r>
          </a:p>
          <a:p>
            <a:pPr lvl="1">
              <a:defRPr/>
            </a:pPr>
            <a:r>
              <a:rPr lang="en-US" altLang="zh-TW" b="1" dirty="0">
                <a:latin typeface="Cambria Math" panose="02040503050406030204" pitchFamily="18" charset="0"/>
              </a:rPr>
              <a:t>Ascending</a:t>
            </a:r>
            <a:r>
              <a:rPr lang="zh-TW" altLang="en-US" dirty="0">
                <a:latin typeface="Cambria Math" panose="02040503050406030204" pitchFamily="18" charset="0"/>
              </a:rPr>
              <a:t> </a:t>
            </a:r>
            <a:r>
              <a:rPr lang="en-US" altLang="zh-TW" dirty="0">
                <a:latin typeface="Cambria Math" panose="02040503050406030204" pitchFamily="18" charset="0"/>
              </a:rPr>
              <a:t>reachability</a:t>
            </a:r>
            <a:r>
              <a:rPr lang="zh-TW" altLang="en-US" dirty="0">
                <a:latin typeface="Cambria Math" panose="02040503050406030204" pitchFamily="18" charset="0"/>
              </a:rPr>
              <a:t> </a:t>
            </a:r>
            <a:r>
              <a:rPr lang="en-US" altLang="zh-TW" dirty="0">
                <a:latin typeface="Cambria Math" panose="02040503050406030204" pitchFamily="18" charset="0"/>
              </a:rPr>
              <a:t>(relative</a:t>
            </a:r>
            <a:r>
              <a:rPr lang="zh-TW" altLang="en-US" dirty="0">
                <a:latin typeface="Cambria Math" panose="02040503050406030204" pitchFamily="18" charset="0"/>
              </a:rPr>
              <a:t> </a:t>
            </a:r>
            <a:r>
              <a:rPr lang="en-US" altLang="zh-TW" dirty="0">
                <a:latin typeface="Cambria Math" panose="02040503050406030204" pitchFamily="18" charset="0"/>
              </a:rPr>
              <a:t>minima)</a:t>
            </a:r>
            <a:br>
              <a:rPr lang="en-US" altLang="zh-TW" dirty="0">
                <a:latin typeface="Cambria Math" panose="02040503050406030204" pitchFamily="18" charset="0"/>
              </a:rPr>
            </a:br>
            <a:r>
              <a:rPr lang="en-US" altLang="zh-TW" b="1" dirty="0">
                <a:latin typeface="Cambria Math" panose="02040503050406030204" pitchFamily="18" charset="0"/>
              </a:rPr>
              <a:t>Descending</a:t>
            </a:r>
            <a:r>
              <a:rPr lang="zh-TW" altLang="en-US" dirty="0">
                <a:latin typeface="Cambria Math" panose="02040503050406030204" pitchFamily="18" charset="0"/>
              </a:rPr>
              <a:t> </a:t>
            </a:r>
            <a:r>
              <a:rPr lang="en-US" altLang="zh-TW" dirty="0">
                <a:latin typeface="Cambria Math" panose="02040503050406030204" pitchFamily="18" charset="0"/>
              </a:rPr>
              <a:t>reachability</a:t>
            </a:r>
            <a:r>
              <a:rPr lang="zh-TW" altLang="en-US" dirty="0">
                <a:latin typeface="Cambria Math" panose="02040503050406030204" pitchFamily="18" charset="0"/>
              </a:rPr>
              <a:t> </a:t>
            </a:r>
            <a:r>
              <a:rPr lang="en-US" altLang="zh-TW" dirty="0">
                <a:latin typeface="Cambria Math" panose="02040503050406030204" pitchFamily="18" charset="0"/>
              </a:rPr>
              <a:t>(relative</a:t>
            </a:r>
            <a:r>
              <a:rPr lang="zh-TW" altLang="en-US" dirty="0">
                <a:latin typeface="Cambria Math" panose="02040503050406030204" pitchFamily="18" charset="0"/>
              </a:rPr>
              <a:t> </a:t>
            </a:r>
            <a:r>
              <a:rPr lang="en-US" altLang="zh-TW" dirty="0">
                <a:latin typeface="Cambria Math" panose="02040503050406030204" pitchFamily="18" charset="0"/>
              </a:rPr>
              <a:t>maxima)</a:t>
            </a:r>
          </a:p>
          <a:p>
            <a:pPr>
              <a:defRPr/>
            </a:pPr>
            <a:r>
              <a:rPr lang="en-US" altLang="zh-TW" dirty="0">
                <a:latin typeface="Cambria Math" panose="02040503050406030204" pitchFamily="18" charset="0"/>
              </a:rPr>
              <a:t>Classification</a:t>
            </a:r>
          </a:p>
          <a:p>
            <a:pPr lvl="1">
              <a:defRPr/>
            </a:pPr>
            <a:r>
              <a:rPr lang="en-US" altLang="zh-TW" dirty="0">
                <a:latin typeface="Cambria Math" panose="02040503050406030204" pitchFamily="18" charset="0"/>
              </a:rPr>
              <a:t>Recursive</a:t>
            </a:r>
          </a:p>
          <a:p>
            <a:pPr lvl="1">
              <a:defRPr/>
            </a:pPr>
            <a:r>
              <a:rPr lang="en-US" altLang="zh-TW" dirty="0">
                <a:latin typeface="Cambria Math" panose="02040503050406030204" pitchFamily="18" charset="0"/>
              </a:rPr>
              <a:t>In</a:t>
            </a:r>
            <a:r>
              <a:rPr lang="zh-TW" altLang="en-US" dirty="0">
                <a:latin typeface="Cambria Math" panose="02040503050406030204" pitchFamily="18" charset="0"/>
              </a:rPr>
              <a:t> </a:t>
            </a:r>
            <a:r>
              <a:rPr lang="en-US" altLang="zh-TW" dirty="0">
                <a:latin typeface="Cambria Math" panose="02040503050406030204" pitchFamily="18" charset="0"/>
              </a:rPr>
              <a:t>the</a:t>
            </a:r>
            <a:r>
              <a:rPr lang="zh-TW" altLang="en-US" dirty="0">
                <a:latin typeface="Cambria Math" panose="02040503050406030204" pitchFamily="18" charset="0"/>
              </a:rPr>
              <a:t> </a:t>
            </a:r>
            <a:r>
              <a:rPr lang="en-US" altLang="zh-TW" dirty="0">
                <a:latin typeface="Cambria Math" panose="02040503050406030204" pitchFamily="18" charset="0"/>
              </a:rPr>
              <a:t>very</a:t>
            </a:r>
            <a:r>
              <a:rPr lang="zh-TW" altLang="en-US" dirty="0">
                <a:latin typeface="Cambria Math" panose="02040503050406030204" pitchFamily="18" charset="0"/>
              </a:rPr>
              <a:t> </a:t>
            </a:r>
            <a:r>
              <a:rPr lang="en-US" altLang="zh-TW" dirty="0">
                <a:latin typeface="Cambria Math" panose="02040503050406030204" pitchFamily="18" charset="0"/>
              </a:rPr>
              <a:t>beginning:</a:t>
            </a:r>
            <a:r>
              <a:rPr lang="zh-TW" altLang="en-US" dirty="0">
                <a:latin typeface="Cambria Math" panose="02040503050406030204" pitchFamily="18" charset="0"/>
              </a:rPr>
              <a:t> </a:t>
            </a:r>
            <a:r>
              <a:rPr lang="en-US" altLang="zh-TW" dirty="0">
                <a:latin typeface="Cambria Math" panose="02040503050406030204" pitchFamily="18" charset="0"/>
              </a:rPr>
              <a:t>numeric</a:t>
            </a:r>
            <a:r>
              <a:rPr lang="zh-TW" altLang="en-US" dirty="0">
                <a:latin typeface="Cambria Math" panose="02040503050406030204" pitchFamily="18" charset="0"/>
              </a:rPr>
              <a:t> </a:t>
            </a:r>
            <a:r>
              <a:rPr lang="en-US" altLang="zh-TW" dirty="0">
                <a:latin typeface="Cambria Math" panose="02040503050406030204" pitchFamily="18" charset="0"/>
              </a:rPr>
              <a:t>input</a:t>
            </a:r>
          </a:p>
          <a:p>
            <a:pPr lvl="1">
              <a:defRPr/>
            </a:pPr>
            <a:r>
              <a:rPr lang="en-US" altLang="zh-TW" dirty="0">
                <a:latin typeface="Cambria Math" panose="02040503050406030204" pitchFamily="18" charset="0"/>
              </a:rPr>
              <a:t>Later</a:t>
            </a:r>
            <a:r>
              <a:rPr lang="zh-TW" altLang="en-US" dirty="0">
                <a:latin typeface="Cambria Math" panose="02040503050406030204" pitchFamily="18" charset="0"/>
              </a:rPr>
              <a:t> </a:t>
            </a:r>
            <a:r>
              <a:rPr lang="en-US" altLang="zh-TW" dirty="0">
                <a:latin typeface="Cambria Math" panose="02040503050406030204" pitchFamily="18" charset="0"/>
              </a:rPr>
              <a:t>on:</a:t>
            </a:r>
            <a:r>
              <a:rPr lang="zh-TW" altLang="en-US" dirty="0">
                <a:latin typeface="Cambria Math" panose="02040503050406030204" pitchFamily="18" charset="0"/>
              </a:rPr>
              <a:t> </a:t>
            </a:r>
            <a:r>
              <a:rPr lang="en-US" altLang="zh-TW" dirty="0">
                <a:latin typeface="Cambria Math" panose="02040503050406030204" pitchFamily="18" charset="0"/>
              </a:rPr>
              <a:t>symbolic</a:t>
            </a:r>
            <a:r>
              <a:rPr lang="zh-TW" altLang="en-US" dirty="0">
                <a:latin typeface="Cambria Math" panose="02040503050406030204" pitchFamily="18" charset="0"/>
              </a:rPr>
              <a:t> </a:t>
            </a:r>
            <a:r>
              <a:rPr lang="en-US" altLang="zh-TW" dirty="0">
                <a:latin typeface="Cambria Math" panose="02040503050406030204" pitchFamily="18" charset="0"/>
              </a:rPr>
              <a:t>input</a:t>
            </a:r>
            <a:r>
              <a:rPr lang="zh-TW" altLang="en-US" dirty="0">
                <a:latin typeface="Cambria Math" panose="02040503050406030204" pitchFamily="18" charset="0"/>
              </a:rPr>
              <a:t> </a:t>
            </a:r>
            <a:r>
              <a:rPr lang="en-US" altLang="zh-TW" dirty="0">
                <a:latin typeface="Cambria Math" panose="02040503050406030204" pitchFamily="18" charset="0"/>
              </a:rPr>
              <a:t>&amp;</a:t>
            </a:r>
            <a:r>
              <a:rPr lang="zh-TW" altLang="en-US" dirty="0">
                <a:latin typeface="Cambria Math" panose="02040503050406030204" pitchFamily="18" charset="0"/>
              </a:rPr>
              <a:t> </a:t>
            </a:r>
            <a:r>
              <a:rPr lang="en-US" altLang="zh-TW" dirty="0">
                <a:latin typeface="Cambria Math" panose="02040503050406030204" pitchFamily="18" charset="0"/>
              </a:rPr>
              <a:t>output</a:t>
            </a:r>
          </a:p>
          <a:p>
            <a:pPr>
              <a:defRPr/>
            </a:pPr>
            <a:r>
              <a:rPr lang="en-US" altLang="zh-TW" dirty="0">
                <a:latin typeface="Cambria Math" panose="02040503050406030204" pitchFamily="18" charset="0"/>
              </a:rPr>
              <a:t>Function </a:t>
            </a:r>
          </a:p>
          <a:p>
            <a:pPr lvl="1">
              <a:defRPr/>
            </a:pPr>
            <a:r>
              <a:rPr lang="en-US" altLang="zh-TW" dirty="0">
                <a:latin typeface="Cambria Math" panose="02040503050406030204" pitchFamily="18" charset="0"/>
              </a:rPr>
              <a:t>Label</a:t>
            </a:r>
            <a:r>
              <a:rPr lang="zh-TW" altLang="en-US" dirty="0">
                <a:latin typeface="Cambria Math" panose="02040503050406030204" pitchFamily="18" charset="0"/>
              </a:rPr>
              <a:t> </a:t>
            </a:r>
            <a:r>
              <a:rPr lang="en-US" altLang="zh-TW" dirty="0">
                <a:latin typeface="Cambria Math" panose="02040503050406030204" pitchFamily="18" charset="0"/>
              </a:rPr>
              <a:t>each</a:t>
            </a:r>
            <a:r>
              <a:rPr lang="zh-TW" altLang="en-US" dirty="0">
                <a:latin typeface="Cambria Math" panose="02040503050406030204" pitchFamily="18" charset="0"/>
              </a:rPr>
              <a:t> </a:t>
            </a:r>
            <a:r>
              <a:rPr lang="en-US" altLang="zh-TW" dirty="0">
                <a:latin typeface="Cambria Math" panose="02040503050406030204" pitchFamily="18" charset="0"/>
              </a:rPr>
              <a:t>pixel</a:t>
            </a:r>
            <a:r>
              <a:rPr lang="zh-TW" altLang="en-US" dirty="0">
                <a:latin typeface="Cambria Math" panose="02040503050406030204" pitchFamily="18" charset="0"/>
              </a:rPr>
              <a:t> </a:t>
            </a:r>
            <a:r>
              <a:rPr lang="en-US" altLang="zh-TW" dirty="0">
                <a:latin typeface="Cambria Math" panose="02040503050406030204" pitchFamily="18" charset="0"/>
              </a:rPr>
              <a:t>with</a:t>
            </a:r>
            <a:r>
              <a:rPr lang="zh-TW" altLang="en-US" dirty="0">
                <a:latin typeface="Cambria Math" panose="02040503050406030204" pitchFamily="18" charset="0"/>
              </a:rPr>
              <a:t> </a:t>
            </a:r>
            <a:r>
              <a:rPr lang="en-US" altLang="zh-TW" dirty="0">
                <a:latin typeface="Cambria Math" panose="02040503050406030204" pitchFamily="18" charset="0"/>
              </a:rPr>
              <a:t>the</a:t>
            </a:r>
            <a:r>
              <a:rPr lang="zh-TW" altLang="en-US" dirty="0">
                <a:latin typeface="Cambria Math" panose="02040503050406030204" pitchFamily="18" charset="0"/>
              </a:rPr>
              <a:t> </a:t>
            </a:r>
            <a:r>
              <a:rPr lang="en-US" altLang="zh-TW" dirty="0">
                <a:latin typeface="Cambria Math" panose="02040503050406030204" pitchFamily="18" charset="0"/>
              </a:rPr>
              <a:t>relative</a:t>
            </a:r>
            <a:r>
              <a:rPr lang="zh-TW" altLang="en-US" dirty="0">
                <a:latin typeface="Cambria Math" panose="02040503050406030204" pitchFamily="18" charset="0"/>
              </a:rPr>
              <a:t> </a:t>
            </a:r>
            <a:r>
              <a:rPr lang="en-US" altLang="zh-TW" dirty="0">
                <a:latin typeface="Cambria Math" panose="02040503050406030204" pitchFamily="18" charset="0"/>
              </a:rPr>
              <a:t>extrema</a:t>
            </a:r>
            <a:r>
              <a:rPr lang="zh-TW" altLang="en-US" dirty="0">
                <a:latin typeface="Cambria Math" panose="02040503050406030204" pitchFamily="18" charset="0"/>
              </a:rPr>
              <a:t> </a:t>
            </a:r>
            <a:r>
              <a:rPr lang="en-US" altLang="zh-TW" dirty="0">
                <a:latin typeface="Cambria Math" panose="02040503050406030204" pitchFamily="18" charset="0"/>
              </a:rPr>
              <a:t>that</a:t>
            </a:r>
            <a:r>
              <a:rPr lang="zh-TW" altLang="en-US" dirty="0">
                <a:latin typeface="Cambria Math" panose="02040503050406030204" pitchFamily="18" charset="0"/>
              </a:rPr>
              <a:t> </a:t>
            </a:r>
            <a:r>
              <a:rPr lang="en-US" altLang="zh-TW" dirty="0">
                <a:latin typeface="Cambria Math" panose="02040503050406030204" pitchFamily="18" charset="0"/>
              </a:rPr>
              <a:t>can</a:t>
            </a:r>
            <a:r>
              <a:rPr lang="zh-TW" altLang="en-US" dirty="0">
                <a:latin typeface="Cambria Math" panose="02040503050406030204" pitchFamily="18" charset="0"/>
              </a:rPr>
              <a:t> </a:t>
            </a:r>
            <a:r>
              <a:rPr lang="en-US" altLang="zh-TW" dirty="0">
                <a:latin typeface="Cambria Math" panose="02040503050406030204" pitchFamily="18" charset="0"/>
              </a:rPr>
              <a:t>reach</a:t>
            </a:r>
            <a:r>
              <a:rPr lang="zh-TW" altLang="en-US" dirty="0">
                <a:latin typeface="Cambria Math" panose="02040503050406030204" pitchFamily="18" charset="0"/>
              </a:rPr>
              <a:t> </a:t>
            </a:r>
            <a:r>
              <a:rPr lang="en-US" altLang="zh-TW" dirty="0">
                <a:latin typeface="Cambria Math" panose="02040503050406030204" pitchFamily="18" charset="0"/>
              </a:rPr>
              <a:t>it</a:t>
            </a:r>
            <a:r>
              <a:rPr lang="zh-TW" altLang="en-US" dirty="0">
                <a:latin typeface="Cambria Math" panose="02040503050406030204" pitchFamily="18" charset="0"/>
              </a:rPr>
              <a:t> </a:t>
            </a:r>
            <a:r>
              <a:rPr lang="en-US" altLang="zh-TW" dirty="0">
                <a:latin typeface="Cambria Math" panose="02040503050406030204" pitchFamily="18" charset="0"/>
              </a:rPr>
              <a:t>by</a:t>
            </a:r>
            <a:r>
              <a:rPr lang="zh-TW" altLang="en-US" dirty="0">
                <a:latin typeface="Cambria Math" panose="02040503050406030204" pitchFamily="18" charset="0"/>
              </a:rPr>
              <a:t> </a:t>
            </a:r>
            <a:r>
              <a:rPr lang="en-US" altLang="zh-TW" dirty="0">
                <a:latin typeface="Cambria Math" panose="02040503050406030204" pitchFamily="18" charset="0"/>
              </a:rPr>
              <a:t>a</a:t>
            </a:r>
            <a:r>
              <a:rPr lang="zh-TW" altLang="en-US" dirty="0">
                <a:latin typeface="Cambria Math" panose="02040503050406030204" pitchFamily="18" charset="0"/>
              </a:rPr>
              <a:t> </a:t>
            </a:r>
            <a:r>
              <a:rPr lang="en-US" altLang="zh-TW" dirty="0">
                <a:latin typeface="Cambria Math" panose="02040503050406030204" pitchFamily="18" charset="0"/>
              </a:rPr>
              <a:t>monotonic</a:t>
            </a:r>
            <a:r>
              <a:rPr lang="zh-TW" altLang="en-US" dirty="0">
                <a:latin typeface="Cambria Math" panose="02040503050406030204" pitchFamily="18" charset="0"/>
              </a:rPr>
              <a:t> </a:t>
            </a:r>
            <a:r>
              <a:rPr lang="en-US" altLang="zh-TW" dirty="0">
                <a:latin typeface="Cambria Math" panose="02040503050406030204" pitchFamily="18" charset="0"/>
              </a:rPr>
              <a:t>path.</a:t>
            </a:r>
          </a:p>
          <a:p>
            <a:endParaRPr lang="zh-TW" altLang="en-US" dirty="0">
              <a:latin typeface="Cambria Math" panose="02040503050406030204" pitchFamily="18" charset="0"/>
            </a:endParaRPr>
          </a:p>
        </p:txBody>
      </p:sp>
    </p:spTree>
    <p:extLst>
      <p:ext uri="{BB962C8B-B14F-4D97-AF65-F5344CB8AC3E}">
        <p14:creationId xmlns:p14="http://schemas.microsoft.com/office/powerpoint/2010/main" val="267511866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8" name="Picture 4">
            <a:extLst>
              <a:ext uri="{FF2B5EF4-FFF2-40B4-BE49-F238E27FC236}">
                <a16:creationId xmlns:a16="http://schemas.microsoft.com/office/drawing/2014/main" id="{744A6371-5F7E-4A23-AE56-C595B69BCC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57690" y="3276677"/>
            <a:ext cx="5134928" cy="1574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2389" name="Picture 5">
            <a:extLst>
              <a:ext uri="{FF2B5EF4-FFF2-40B4-BE49-F238E27FC236}">
                <a16:creationId xmlns:a16="http://schemas.microsoft.com/office/drawing/2014/main" id="{68B13C7F-A54E-4D3A-BF23-83D6750056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43992" y="3255852"/>
            <a:ext cx="4809808" cy="1616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Picture 4">
            <a:extLst>
              <a:ext uri="{FF2B5EF4-FFF2-40B4-BE49-F238E27FC236}">
                <a16:creationId xmlns:a16="http://schemas.microsoft.com/office/drawing/2014/main" id="{5BA6E779-13CD-4093-A988-575B1E5ABD9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6697" y="4986331"/>
            <a:ext cx="5455921" cy="18084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6">
            <a:extLst>
              <a:ext uri="{FF2B5EF4-FFF2-40B4-BE49-F238E27FC236}">
                <a16:creationId xmlns:a16="http://schemas.microsoft.com/office/drawing/2014/main" id="{AD16058B-0F62-446C-878E-ACBDB6BA2A3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67730" y="1550156"/>
            <a:ext cx="3974466" cy="157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7">
            <a:extLst>
              <a:ext uri="{FF2B5EF4-FFF2-40B4-BE49-F238E27FC236}">
                <a16:creationId xmlns:a16="http://schemas.microsoft.com/office/drawing/2014/main" id="{17CCD45A-3664-453A-9C77-F7E5F478FA8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43992" y="1570713"/>
            <a:ext cx="4736466" cy="1533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標題 1">
            <a:extLst>
              <a:ext uri="{FF2B5EF4-FFF2-40B4-BE49-F238E27FC236}">
                <a16:creationId xmlns:a16="http://schemas.microsoft.com/office/drawing/2014/main" id="{3485EE7B-EB83-4F4E-9984-F23082559D12}"/>
              </a:ext>
            </a:extLst>
          </p:cNvPr>
          <p:cNvSpPr>
            <a:spLocks noGrp="1"/>
          </p:cNvSpPr>
          <p:nvPr>
            <p:ph type="title"/>
          </p:nvPr>
        </p:nvSpPr>
        <p:spPr>
          <a:xfrm>
            <a:off x="838200" y="365125"/>
            <a:ext cx="10515600" cy="1325563"/>
          </a:xfrm>
        </p:spPr>
        <p:txBody>
          <a:bodyPr/>
          <a:lstStyle/>
          <a:p>
            <a:pPr algn="ctr"/>
            <a:r>
              <a:rPr lang="en-US" altLang="zh-TW" b="1" dirty="0">
                <a:latin typeface="Cambria Math" panose="02040503050406030204" pitchFamily="18" charset="0"/>
                <a:ea typeface="Cambria Math" panose="02040503050406030204" pitchFamily="18" charset="0"/>
              </a:rPr>
              <a:t>6.3.3 Reachability Operator</a:t>
            </a:r>
            <a:endParaRPr lang="zh-TW" altLang="en-US" dirty="0"/>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內容版面配置區 5"/>
          <p:cNvSpPr>
            <a:spLocks noGrp="1"/>
          </p:cNvSpPr>
          <p:nvPr>
            <p:ph idx="1"/>
          </p:nvPr>
        </p:nvSpPr>
        <p:spPr>
          <a:xfrm>
            <a:off x="1184366" y="217714"/>
            <a:ext cx="10169433" cy="6470469"/>
          </a:xfrm>
        </p:spPr>
        <p:txBody>
          <a:bodyPr>
            <a:normAutofit fontScale="85000" lnSpcReduction="20000"/>
          </a:bodyPr>
          <a:lstStyle/>
          <a:p>
            <a:r>
              <a:rPr lang="en-US" altLang="zh-TW" dirty="0">
                <a:solidFill>
                  <a:schemeClr val="bg1">
                    <a:lumMod val="65000"/>
                  </a:schemeClr>
                </a:solidFill>
                <a:latin typeface="Cambria Math" panose="02040503050406030204" pitchFamily="18" charset="0"/>
                <a:ea typeface="Cambria Math" panose="02040503050406030204" pitchFamily="18" charset="0"/>
              </a:rPr>
              <a:t>6.1 Introduction</a:t>
            </a:r>
          </a:p>
          <a:p>
            <a:r>
              <a:rPr lang="en-US" altLang="zh-TW" dirty="0">
                <a:solidFill>
                  <a:srgbClr val="A6A6A6"/>
                </a:solidFill>
                <a:latin typeface="Cambria Math" panose="02040503050406030204" pitchFamily="18" charset="0"/>
                <a:ea typeface="Cambria Math" panose="02040503050406030204" pitchFamily="18" charset="0"/>
              </a:rPr>
              <a:t>6.2 Symbolic Neighborhood Operators</a:t>
            </a:r>
          </a:p>
          <a:p>
            <a:pPr lvl="1"/>
            <a:r>
              <a:rPr lang="en-US" altLang="zh-TW" dirty="0">
                <a:solidFill>
                  <a:srgbClr val="A6A6A6"/>
                </a:solidFill>
                <a:latin typeface="Cambria Math" panose="02040503050406030204" pitchFamily="18" charset="0"/>
                <a:ea typeface="Cambria Math" panose="02040503050406030204" pitchFamily="18" charset="0"/>
              </a:rPr>
              <a:t>6.2.1 Region-Growing Operator</a:t>
            </a:r>
          </a:p>
          <a:p>
            <a:pPr lvl="1"/>
            <a:r>
              <a:rPr lang="en-US" altLang="zh-TW" dirty="0">
                <a:solidFill>
                  <a:srgbClr val="A6A6A6"/>
                </a:solidFill>
                <a:latin typeface="Cambria Math" panose="02040503050406030204" pitchFamily="18" charset="0"/>
                <a:ea typeface="Cambria Math" panose="02040503050406030204" pitchFamily="18" charset="0"/>
              </a:rPr>
              <a:t>6.2.2 Nearest Neighbor Sets and Influence Zones</a:t>
            </a:r>
          </a:p>
          <a:p>
            <a:pPr lvl="1"/>
            <a:r>
              <a:rPr lang="en-US" altLang="zh-TW" dirty="0">
                <a:solidFill>
                  <a:srgbClr val="A6A6A6"/>
                </a:solidFill>
                <a:latin typeface="Cambria Math" panose="02040503050406030204" pitchFamily="18" charset="0"/>
                <a:ea typeface="Cambria Math" panose="02040503050406030204" pitchFamily="18" charset="0"/>
              </a:rPr>
              <a:t>6.2.3 Region-Shrinking Operator</a:t>
            </a:r>
          </a:p>
          <a:p>
            <a:pPr lvl="1"/>
            <a:r>
              <a:rPr lang="en-US" altLang="zh-TW" dirty="0">
                <a:solidFill>
                  <a:srgbClr val="A6A6A6"/>
                </a:solidFill>
                <a:latin typeface="Cambria Math" panose="02040503050406030204" pitchFamily="18" charset="0"/>
                <a:ea typeface="Cambria Math" panose="02040503050406030204" pitchFamily="18" charset="0"/>
              </a:rPr>
              <a:t>6.2.4 Mark-Interior/Border-Pixel Operator</a:t>
            </a:r>
          </a:p>
          <a:p>
            <a:pPr lvl="1"/>
            <a:r>
              <a:rPr lang="en-US" altLang="zh-TW" dirty="0">
                <a:solidFill>
                  <a:srgbClr val="A6A6A6"/>
                </a:solidFill>
                <a:latin typeface="Cambria Math" panose="02040503050406030204" pitchFamily="18" charset="0"/>
                <a:ea typeface="Cambria Math" panose="02040503050406030204" pitchFamily="18" charset="0"/>
              </a:rPr>
              <a:t>6.2.5 Connectivity Number Operator</a:t>
            </a:r>
          </a:p>
          <a:p>
            <a:pPr lvl="2"/>
            <a:r>
              <a:rPr lang="en-US" altLang="zh-TW" dirty="0">
                <a:solidFill>
                  <a:srgbClr val="A6A6A6"/>
                </a:solidFill>
                <a:latin typeface="Cambria Math" panose="02040503050406030204" pitchFamily="18" charset="0"/>
                <a:ea typeface="Cambria Math" panose="02040503050406030204" pitchFamily="18" charset="0"/>
              </a:rPr>
              <a:t>Yokoi Connectivity Number</a:t>
            </a:r>
          </a:p>
          <a:p>
            <a:pPr lvl="2"/>
            <a:r>
              <a:rPr lang="en-US" altLang="zh-TW" dirty="0" err="1">
                <a:solidFill>
                  <a:srgbClr val="A6A6A6"/>
                </a:solidFill>
                <a:latin typeface="Cambria Math" panose="02040503050406030204" pitchFamily="18" charset="0"/>
                <a:ea typeface="Cambria Math" panose="02040503050406030204" pitchFamily="18" charset="0"/>
              </a:rPr>
              <a:t>Rutovitz</a:t>
            </a:r>
            <a:r>
              <a:rPr lang="en-US" altLang="zh-TW" dirty="0">
                <a:solidFill>
                  <a:srgbClr val="A6A6A6"/>
                </a:solidFill>
                <a:latin typeface="Cambria Math" panose="02040503050406030204" pitchFamily="18" charset="0"/>
                <a:ea typeface="Cambria Math" panose="02040503050406030204" pitchFamily="18" charset="0"/>
              </a:rPr>
              <a:t> Connectivity Number</a:t>
            </a:r>
          </a:p>
          <a:p>
            <a:pPr lvl="1"/>
            <a:r>
              <a:rPr lang="en-US" altLang="zh-TW" dirty="0">
                <a:solidFill>
                  <a:srgbClr val="A6A6A6"/>
                </a:solidFill>
                <a:latin typeface="Cambria Math" panose="02040503050406030204" pitchFamily="18" charset="0"/>
                <a:ea typeface="Cambria Math" panose="02040503050406030204" pitchFamily="18" charset="0"/>
              </a:rPr>
              <a:t>6.2.6 Connected Shrink Operator</a:t>
            </a:r>
          </a:p>
          <a:p>
            <a:pPr lvl="1"/>
            <a:r>
              <a:rPr lang="en-US" altLang="zh-TW" dirty="0">
                <a:solidFill>
                  <a:srgbClr val="A6A6A6"/>
                </a:solidFill>
                <a:latin typeface="Cambria Math" panose="02040503050406030204" pitchFamily="18" charset="0"/>
                <a:ea typeface="Cambria Math" panose="02040503050406030204" pitchFamily="18" charset="0"/>
              </a:rPr>
              <a:t>6.2.7 Pair Relationship Operator</a:t>
            </a:r>
          </a:p>
          <a:p>
            <a:pPr lvl="1"/>
            <a:r>
              <a:rPr lang="en-US" altLang="zh-TW" dirty="0">
                <a:solidFill>
                  <a:srgbClr val="A6A6A6"/>
                </a:solidFill>
                <a:latin typeface="Cambria Math" panose="02040503050406030204" pitchFamily="18" charset="0"/>
                <a:ea typeface="Cambria Math" panose="02040503050406030204" pitchFamily="18" charset="0"/>
              </a:rPr>
              <a:t>6.2.8 Thinning Operator</a:t>
            </a:r>
          </a:p>
          <a:p>
            <a:pPr lvl="1"/>
            <a:r>
              <a:rPr lang="en-US" altLang="zh-TW" dirty="0">
                <a:solidFill>
                  <a:srgbClr val="A6A6A6"/>
                </a:solidFill>
                <a:latin typeface="Cambria Math" panose="02040503050406030204" pitchFamily="18" charset="0"/>
                <a:ea typeface="Cambria Math" panose="02040503050406030204" pitchFamily="18" charset="0"/>
              </a:rPr>
              <a:t>6.2.9 Distance Transformation</a:t>
            </a:r>
            <a:r>
              <a:rPr lang="zh-TW" altLang="en-US" dirty="0">
                <a:solidFill>
                  <a:srgbClr val="A6A6A6"/>
                </a:solidFill>
                <a:latin typeface="Cambria Math" panose="02040503050406030204" pitchFamily="18" charset="0"/>
                <a:ea typeface="Cambria Math" panose="02040503050406030204" pitchFamily="18" charset="0"/>
              </a:rPr>
              <a:t> </a:t>
            </a:r>
            <a:r>
              <a:rPr lang="en-US" altLang="zh-TW" dirty="0">
                <a:solidFill>
                  <a:srgbClr val="A6A6A6"/>
                </a:solidFill>
                <a:latin typeface="Cambria Math" panose="02040503050406030204" pitchFamily="18" charset="0"/>
                <a:ea typeface="Cambria Math" panose="02040503050406030204" pitchFamily="18" charset="0"/>
              </a:rPr>
              <a:t>Operator</a:t>
            </a:r>
          </a:p>
          <a:p>
            <a:pPr lvl="1"/>
            <a:r>
              <a:rPr lang="en-US" altLang="zh-TW" dirty="0">
                <a:solidFill>
                  <a:srgbClr val="A6A6A6"/>
                </a:solidFill>
                <a:latin typeface="Cambria Math" panose="02040503050406030204" pitchFamily="18" charset="0"/>
                <a:ea typeface="Cambria Math" panose="02040503050406030204" pitchFamily="18" charset="0"/>
              </a:rPr>
              <a:t>6.2.10 Radius od Fusion</a:t>
            </a:r>
          </a:p>
          <a:p>
            <a:pPr lvl="1"/>
            <a:r>
              <a:rPr lang="en-US" altLang="zh-TW" dirty="0">
                <a:solidFill>
                  <a:srgbClr val="A6A6A6"/>
                </a:solidFill>
                <a:latin typeface="Cambria Math" panose="02040503050406030204" pitchFamily="18" charset="0"/>
                <a:ea typeface="Cambria Math" panose="02040503050406030204" pitchFamily="18" charset="0"/>
              </a:rPr>
              <a:t>6.2.11 Number of Shortest Paths</a:t>
            </a:r>
          </a:p>
          <a:p>
            <a:r>
              <a:rPr lang="en-US" altLang="zh-TW" dirty="0">
                <a:solidFill>
                  <a:schemeClr val="bg1">
                    <a:lumMod val="65000"/>
                  </a:schemeClr>
                </a:solidFill>
                <a:latin typeface="Cambria Math" panose="02040503050406030204" pitchFamily="18" charset="0"/>
                <a:ea typeface="Cambria Math" panose="02040503050406030204" pitchFamily="18" charset="0"/>
              </a:rPr>
              <a:t>6.3 Extremum-Related Neighborhood Operators</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6.3.1 Non-Minima-Maxima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6.3.2 Relative Extrema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6.3.3 Reachability Operator</a:t>
            </a:r>
          </a:p>
          <a:p>
            <a:r>
              <a:rPr lang="en-US" altLang="zh-TW" dirty="0">
                <a:latin typeface="Cambria Math" panose="02040503050406030204" pitchFamily="18" charset="0"/>
                <a:ea typeface="Cambria Math" panose="02040503050406030204" pitchFamily="18" charset="0"/>
              </a:rPr>
              <a:t>6.4 Linear Shift-invariant Neighborhood Operators</a:t>
            </a:r>
          </a:p>
          <a:p>
            <a:pPr lvl="1"/>
            <a:r>
              <a:rPr lang="en-US" altLang="zh-TW" dirty="0">
                <a:latin typeface="Cambria Math" panose="02040503050406030204" pitchFamily="18" charset="0"/>
                <a:ea typeface="Cambria Math" panose="02040503050406030204" pitchFamily="18" charset="0"/>
              </a:rPr>
              <a:t>6.4.1 Convolution and Correlation</a:t>
            </a:r>
          </a:p>
          <a:p>
            <a:pPr lvl="1"/>
            <a:r>
              <a:rPr lang="en-US" altLang="zh-TW" dirty="0">
                <a:latin typeface="Cambria Math" panose="02040503050406030204" pitchFamily="18" charset="0"/>
                <a:ea typeface="Cambria Math" panose="02040503050406030204" pitchFamily="18" charset="0"/>
              </a:rPr>
              <a:t>6.4.2 Separability</a:t>
            </a:r>
          </a:p>
        </p:txBody>
      </p:sp>
      <p:sp>
        <p:nvSpPr>
          <p:cNvPr id="3" name="矩形 2"/>
          <p:cNvSpPr/>
          <p:nvPr/>
        </p:nvSpPr>
        <p:spPr>
          <a:xfrm>
            <a:off x="0" y="0"/>
            <a:ext cx="731520" cy="6858000"/>
          </a:xfrm>
          <a:prstGeom prst="rect">
            <a:avLst/>
          </a:prstGeom>
          <a:blipFill>
            <a:blip r:embed="rId3"/>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
        <p:nvSpPr>
          <p:cNvPr id="7" name="矩形 6"/>
          <p:cNvSpPr/>
          <p:nvPr/>
        </p:nvSpPr>
        <p:spPr>
          <a:xfrm>
            <a:off x="9239794" y="0"/>
            <a:ext cx="2952206" cy="6858000"/>
          </a:xfrm>
          <a:prstGeom prst="rect">
            <a:avLst/>
          </a:prstGeom>
          <a:blipFill>
            <a:blip r:embed="rId4"/>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Tree>
    <p:extLst>
      <p:ext uri="{BB962C8B-B14F-4D97-AF65-F5344CB8AC3E}">
        <p14:creationId xmlns:p14="http://schemas.microsoft.com/office/powerpoint/2010/main" val="37353786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8" name="Rectangle 3">
            <a:extLst>
              <a:ext uri="{FF2B5EF4-FFF2-40B4-BE49-F238E27FC236}">
                <a16:creationId xmlns:a16="http://schemas.microsoft.com/office/drawing/2014/main" id="{69F440A1-6F68-4CF5-BA61-099DA27E0C02}"/>
              </a:ext>
            </a:extLst>
          </p:cNvPr>
          <p:cNvSpPr>
            <a:spLocks noGrp="1" noChangeArrowheads="1"/>
          </p:cNvSpPr>
          <p:nvPr>
            <p:ph type="body" idx="1"/>
          </p:nvPr>
        </p:nvSpPr>
        <p:spPr>
          <a:xfrm>
            <a:off x="838200" y="2133600"/>
            <a:ext cx="10429239" cy="4464050"/>
          </a:xfrm>
        </p:spPr>
        <p:txBody>
          <a:bodyPr/>
          <a:lstStyle/>
          <a:p>
            <a:pPr eaLnBrk="1" hangingPunct="1"/>
            <a:r>
              <a:rPr lang="en-US" altLang="zh-TW" dirty="0">
                <a:latin typeface="Cambria Math" panose="02040503050406030204" pitchFamily="18" charset="0"/>
                <a:ea typeface="Cambria Math" panose="02040503050406030204" pitchFamily="18" charset="0"/>
              </a:rPr>
              <a:t>Convolution </a:t>
            </a:r>
          </a:p>
          <a:p>
            <a:pPr eaLnBrk="1" hangingPunct="1"/>
            <a:r>
              <a:rPr lang="en-US" altLang="zh-TW" dirty="0">
                <a:latin typeface="Cambria Math" panose="02040503050406030204" pitchFamily="18" charset="0"/>
                <a:ea typeface="Cambria Math" panose="02040503050406030204" pitchFamily="18" charset="0"/>
              </a:rPr>
              <a:t>Correlation</a:t>
            </a:r>
          </a:p>
          <a:p>
            <a:pPr eaLnBrk="1" hangingPunct="1"/>
            <a:endParaRPr lang="en-US" altLang="zh-TW" b="1" i="1" dirty="0">
              <a:latin typeface="Cambria Math" panose="02040503050406030204" pitchFamily="18" charset="0"/>
              <a:ea typeface="Cambria Math" panose="02040503050406030204" pitchFamily="18" charset="0"/>
            </a:endParaRPr>
          </a:p>
          <a:p>
            <a:pPr eaLnBrk="1" hangingPunct="1"/>
            <a:r>
              <a:rPr lang="en-US" altLang="zh-TW" b="1" i="1" dirty="0">
                <a:latin typeface="Cambria Math" panose="02040503050406030204" pitchFamily="18" charset="0"/>
                <a:ea typeface="Cambria Math" panose="02040503050406030204" pitchFamily="18" charset="0"/>
              </a:rPr>
              <a:t>Linear</a:t>
            </a:r>
            <a:r>
              <a:rPr lang="en-US" altLang="zh-TW" dirty="0">
                <a:latin typeface="Cambria Math" panose="02040503050406030204" pitchFamily="18" charset="0"/>
                <a:ea typeface="Cambria Math" panose="02040503050406030204" pitchFamily="18" charset="0"/>
              </a:rPr>
              <a:t>  means we replace every pixel with a linear combination of its neighbors.</a:t>
            </a:r>
          </a:p>
          <a:p>
            <a:pPr eaLnBrk="1" hangingPunct="1"/>
            <a:r>
              <a:rPr lang="en-US" altLang="zh-TW" b="1" i="1" dirty="0">
                <a:latin typeface="Cambria Math" panose="02040503050406030204" pitchFamily="18" charset="0"/>
                <a:ea typeface="Cambria Math" panose="02040503050406030204" pitchFamily="18" charset="0"/>
              </a:rPr>
              <a:t>Shift-invariant </a:t>
            </a:r>
            <a:r>
              <a:rPr lang="en-US" altLang="zh-TW" dirty="0">
                <a:latin typeface="Cambria Math" panose="02040503050406030204" pitchFamily="18" charset="0"/>
                <a:ea typeface="Cambria Math" panose="02040503050406030204" pitchFamily="18" charset="0"/>
              </a:rPr>
              <a:t> means that we perform the same operation at every point in the image</a:t>
            </a:r>
          </a:p>
        </p:txBody>
      </p:sp>
      <p:sp>
        <p:nvSpPr>
          <p:cNvPr id="10" name="標題 1">
            <a:extLst>
              <a:ext uri="{FF2B5EF4-FFF2-40B4-BE49-F238E27FC236}">
                <a16:creationId xmlns:a16="http://schemas.microsoft.com/office/drawing/2014/main" id="{5BBB8C29-6039-4810-8774-C5EE28F11D8E}"/>
              </a:ext>
            </a:extLst>
          </p:cNvPr>
          <p:cNvSpPr>
            <a:spLocks noGrp="1"/>
          </p:cNvSpPr>
          <p:nvPr>
            <p:ph type="title"/>
          </p:nvPr>
        </p:nvSpPr>
        <p:spPr>
          <a:xfrm>
            <a:off x="838200" y="365125"/>
            <a:ext cx="10515600" cy="1325563"/>
          </a:xfrm>
        </p:spPr>
        <p:txBody>
          <a:bodyPr>
            <a:normAutofit/>
          </a:bodyPr>
          <a:lstStyle/>
          <a:p>
            <a:pPr algn="ctr"/>
            <a:r>
              <a:rPr lang="en-US" altLang="zh-TW" b="1" dirty="0">
                <a:latin typeface="Cambria Math" panose="02040503050406030204" pitchFamily="18" charset="0"/>
                <a:ea typeface="Cambria Math" panose="02040503050406030204" pitchFamily="18" charset="0"/>
              </a:rPr>
              <a:t>6.4.0 Linear Shift-Invariant Neighborhood Operators</a:t>
            </a:r>
            <a:endParaRPr lang="zh-TW" altLang="en-US" b="1" dirty="0">
              <a:latin typeface="Cambria Math" panose="02040503050406030204" pitchFamily="18" charset="0"/>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Title 1">
            <a:extLst>
              <a:ext uri="{FF2B5EF4-FFF2-40B4-BE49-F238E27FC236}">
                <a16:creationId xmlns:a16="http://schemas.microsoft.com/office/drawing/2014/main" id="{063D0F4F-D0BD-4248-9592-799CC0D7E669}"/>
              </a:ext>
            </a:extLst>
          </p:cNvPr>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6.4.1.1 Convolution</a:t>
            </a:r>
            <a:endParaRPr lang="en-US" altLang="en-US" b="1" dirty="0">
              <a:latin typeface="Cambria Math" panose="02040503050406030204" pitchFamily="18" charset="0"/>
              <a:ea typeface="Cambria Math" panose="02040503050406030204" pitchFamily="18" charset="0"/>
            </a:endParaRPr>
          </a:p>
        </p:txBody>
      </p:sp>
      <p:sp>
        <p:nvSpPr>
          <p:cNvPr id="279555" name="Content Placeholder 2">
            <a:extLst>
              <a:ext uri="{FF2B5EF4-FFF2-40B4-BE49-F238E27FC236}">
                <a16:creationId xmlns:a16="http://schemas.microsoft.com/office/drawing/2014/main" id="{C9A2FB4C-99F0-4B3A-A6CA-631B3A90FB19}"/>
              </a:ext>
            </a:extLst>
          </p:cNvPr>
          <p:cNvSpPr>
            <a:spLocks noGrp="1"/>
          </p:cNvSpPr>
          <p:nvPr>
            <p:ph idx="1"/>
          </p:nvPr>
        </p:nvSpPr>
        <p:spPr>
          <a:xfrm>
            <a:off x="934720" y="1869281"/>
            <a:ext cx="10515600" cy="4411663"/>
          </a:xfrm>
        </p:spPr>
        <p:txBody>
          <a:bodyPr/>
          <a:lstStyle/>
          <a:p>
            <a:r>
              <a:rPr lang="en-US" altLang="zh-TW" b="1" dirty="0"/>
              <a:t>Kernel</a:t>
            </a:r>
            <a:r>
              <a:rPr lang="en-US" altLang="zh-TW" dirty="0"/>
              <a:t>: </a:t>
            </a:r>
            <a:r>
              <a:rPr lang="en-US" altLang="zh-TW" dirty="0" err="1"/>
              <a:t>a.k.a</a:t>
            </a:r>
            <a:r>
              <a:rPr lang="en-US" altLang="zh-TW" dirty="0"/>
              <a:t> </a:t>
            </a:r>
            <a:r>
              <a:rPr lang="en-US" altLang="zh-TW" b="1" i="1" dirty="0"/>
              <a:t>mask</a:t>
            </a:r>
            <a:r>
              <a:rPr lang="en-US" altLang="zh-TW" dirty="0"/>
              <a:t>, </a:t>
            </a:r>
            <a:r>
              <a:rPr lang="en-US" altLang="zh-TW" b="1" i="1" dirty="0"/>
              <a:t>filter</a:t>
            </a:r>
            <a:r>
              <a:rPr lang="en-US" altLang="zh-TW" dirty="0"/>
              <a:t>, </a:t>
            </a:r>
            <a:r>
              <a:rPr lang="en-US" altLang="zh-TW" b="1" i="1" dirty="0"/>
              <a:t>convolution matrix</a:t>
            </a:r>
          </a:p>
          <a:p>
            <a:r>
              <a:rPr lang="en-US" altLang="en-US" dirty="0"/>
              <a:t>Use: blurring, sharpening, embossing, etc.</a:t>
            </a:r>
          </a:p>
        </p:txBody>
      </p:sp>
      <p:pic>
        <p:nvPicPr>
          <p:cNvPr id="279556" name="Picture 4">
            <a:extLst>
              <a:ext uri="{FF2B5EF4-FFF2-40B4-BE49-F238E27FC236}">
                <a16:creationId xmlns:a16="http://schemas.microsoft.com/office/drawing/2014/main" id="{D431BC2A-4121-4670-BA17-41B95D02580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95675" y="2958307"/>
            <a:ext cx="5661025" cy="187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9557" name="Picture 5">
            <a:extLst>
              <a:ext uri="{FF2B5EF4-FFF2-40B4-BE49-F238E27FC236}">
                <a16:creationId xmlns:a16="http://schemas.microsoft.com/office/drawing/2014/main" id="{5EC80E53-0F0B-469D-BA77-D159998F033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492500" y="4834732"/>
            <a:ext cx="5664200" cy="166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9" name="Rectangle 2">
            <a:extLst>
              <a:ext uri="{FF2B5EF4-FFF2-40B4-BE49-F238E27FC236}">
                <a16:creationId xmlns:a16="http://schemas.microsoft.com/office/drawing/2014/main" id="{0625CB9E-9B6B-4E26-95AD-D4DE9AD6E9E1}"/>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6.4.1.1 Convolution</a:t>
            </a:r>
          </a:p>
        </p:txBody>
      </p:sp>
      <p:sp>
        <p:nvSpPr>
          <p:cNvPr id="280580" name="Content Placeholder 3">
            <a:extLst>
              <a:ext uri="{FF2B5EF4-FFF2-40B4-BE49-F238E27FC236}">
                <a16:creationId xmlns:a16="http://schemas.microsoft.com/office/drawing/2014/main" id="{6F7C168C-82F4-4B2D-AE70-EEEE93EF7593}"/>
              </a:ext>
            </a:extLst>
          </p:cNvPr>
          <p:cNvSpPr>
            <a:spLocks noGrp="1"/>
          </p:cNvSpPr>
          <p:nvPr>
            <p:ph idx="1"/>
          </p:nvPr>
        </p:nvSpPr>
        <p:spPr/>
        <p:txBody>
          <a:bodyPr/>
          <a:lstStyle/>
          <a:p>
            <a:r>
              <a:rPr lang="en-US" altLang="en-US" dirty="0">
                <a:latin typeface="Cambria Math" panose="02040503050406030204" pitchFamily="18" charset="0"/>
                <a:ea typeface="Cambria Math" panose="02040503050406030204" pitchFamily="18" charset="0"/>
              </a:rPr>
              <a:t>Origin: The origin is the position of the kernel which is above (conceptually) the current output pixel. </a:t>
            </a:r>
            <a:endParaRPr lang="en-US" altLang="en-US" sz="2000" i="1" dirty="0">
              <a:solidFill>
                <a:srgbClr val="FF0000"/>
              </a:solidFill>
              <a:latin typeface="Cambria Math" panose="02040503050406030204" pitchFamily="18" charset="0"/>
              <a:ea typeface="Cambria Math" panose="02040503050406030204" pitchFamily="18" charset="0"/>
            </a:endParaRPr>
          </a:p>
          <a:p>
            <a:r>
              <a:rPr lang="en-US" altLang="zh-TW" dirty="0">
                <a:latin typeface="Cambria Math" panose="02040503050406030204" pitchFamily="18" charset="0"/>
                <a:ea typeface="Cambria Math" panose="02040503050406030204" pitchFamily="18" charset="0"/>
              </a:rPr>
              <a:t>Sign:  </a:t>
            </a:r>
            <a:r>
              <a:rPr lang="en-US" altLang="zh-TW" dirty="0">
                <a:latin typeface="Cambria Math" panose="02040503050406030204" pitchFamily="18" charset="0"/>
                <a:ea typeface="Cambria Math" panose="02040503050406030204" pitchFamily="18" charset="0"/>
                <a:sym typeface="Wingdings 2" panose="05020102010507070707" pitchFamily="18" charset="2"/>
              </a:rPr>
              <a:t></a:t>
            </a:r>
            <a:endParaRPr lang="en-US" altLang="en-US" dirty="0">
              <a:latin typeface="Cambria Math" panose="02040503050406030204" pitchFamily="18" charset="0"/>
              <a:ea typeface="Cambria Math" panose="02040503050406030204" pitchFamily="18" charset="0"/>
            </a:endParaRPr>
          </a:p>
        </p:txBody>
      </p:sp>
      <p:pic>
        <p:nvPicPr>
          <p:cNvPr id="280581" name="Picture 5">
            <a:extLst>
              <a:ext uri="{FF2B5EF4-FFF2-40B4-BE49-F238E27FC236}">
                <a16:creationId xmlns:a16="http://schemas.microsoft.com/office/drawing/2014/main" id="{81EBC7D3-4B62-4006-BCFF-857D910F6C2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08213" y="4554538"/>
            <a:ext cx="2495550"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582" name="Picture 6">
            <a:extLst>
              <a:ext uri="{FF2B5EF4-FFF2-40B4-BE49-F238E27FC236}">
                <a16:creationId xmlns:a16="http://schemas.microsoft.com/office/drawing/2014/main" id="{9A91FA2A-EEA3-4F4D-BD15-F08101DF3D6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165726" y="4554538"/>
            <a:ext cx="2314575" cy="142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583" name="Picture 7">
            <a:extLst>
              <a:ext uri="{FF2B5EF4-FFF2-40B4-BE49-F238E27FC236}">
                <a16:creationId xmlns:a16="http://schemas.microsoft.com/office/drawing/2014/main" id="{5AD44358-DFE8-4F5A-B6D1-8068FC79FDD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942264" y="4546601"/>
            <a:ext cx="1971675" cy="141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4" name="Oval 8">
            <a:extLst>
              <a:ext uri="{FF2B5EF4-FFF2-40B4-BE49-F238E27FC236}">
                <a16:creationId xmlns:a16="http://schemas.microsoft.com/office/drawing/2014/main" id="{941FC333-813B-473A-A0ED-F374A7458F60}"/>
              </a:ext>
            </a:extLst>
          </p:cNvPr>
          <p:cNvSpPr>
            <a:spLocks noChangeArrowheads="1"/>
          </p:cNvSpPr>
          <p:nvPr/>
        </p:nvSpPr>
        <p:spPr bwMode="auto">
          <a:xfrm>
            <a:off x="3340100" y="5040314"/>
            <a:ext cx="431800" cy="433387"/>
          </a:xfrm>
          <a:prstGeom prst="ellipse">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eaLnBrk="1" hangingPunct="1"/>
            <a:endParaRPr lang="en-US" altLang="en-US"/>
          </a:p>
        </p:txBody>
      </p:sp>
      <p:sp>
        <p:nvSpPr>
          <p:cNvPr id="280585" name="Oval 12">
            <a:extLst>
              <a:ext uri="{FF2B5EF4-FFF2-40B4-BE49-F238E27FC236}">
                <a16:creationId xmlns:a16="http://schemas.microsoft.com/office/drawing/2014/main" id="{7D4633ED-7161-488C-9EEB-C3DC9CCFD137}"/>
              </a:ext>
            </a:extLst>
          </p:cNvPr>
          <p:cNvSpPr>
            <a:spLocks noChangeArrowheads="1"/>
          </p:cNvSpPr>
          <p:nvPr/>
        </p:nvSpPr>
        <p:spPr bwMode="auto">
          <a:xfrm>
            <a:off x="6184900" y="4995863"/>
            <a:ext cx="433388" cy="431800"/>
          </a:xfrm>
          <a:prstGeom prst="ellipse">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eaLnBrk="1" hangingPunct="1"/>
            <a:endParaRPr lang="en-US" altLang="en-US"/>
          </a:p>
        </p:txBody>
      </p:sp>
      <p:sp>
        <p:nvSpPr>
          <p:cNvPr id="280586" name="Oval 13">
            <a:extLst>
              <a:ext uri="{FF2B5EF4-FFF2-40B4-BE49-F238E27FC236}">
                <a16:creationId xmlns:a16="http://schemas.microsoft.com/office/drawing/2014/main" id="{CB98DD6F-772C-4C91-95B4-C13B8BD60C1B}"/>
              </a:ext>
            </a:extLst>
          </p:cNvPr>
          <p:cNvSpPr>
            <a:spLocks noChangeArrowheads="1"/>
          </p:cNvSpPr>
          <p:nvPr/>
        </p:nvSpPr>
        <p:spPr bwMode="auto">
          <a:xfrm>
            <a:off x="8845550" y="5002214"/>
            <a:ext cx="419100" cy="433387"/>
          </a:xfrm>
          <a:prstGeom prst="ellipse">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eaLnBrk="1" hangingPunct="1"/>
            <a:endParaRPr lang="en-US" altLang="en-US"/>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2">
            <a:extLst>
              <a:ext uri="{FF2B5EF4-FFF2-40B4-BE49-F238E27FC236}">
                <a16:creationId xmlns:a16="http://schemas.microsoft.com/office/drawing/2014/main" id="{A1EEA638-7751-46E3-B7D8-8F1B7CB3B0CA}"/>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6.4.1.1 Convolution</a:t>
            </a:r>
          </a:p>
        </p:txBody>
      </p:sp>
      <p:sp>
        <p:nvSpPr>
          <p:cNvPr id="282627" name="Rectangle 3">
            <a:extLst>
              <a:ext uri="{FF2B5EF4-FFF2-40B4-BE49-F238E27FC236}">
                <a16:creationId xmlns:a16="http://schemas.microsoft.com/office/drawing/2014/main" id="{CB72966F-08C2-442D-965A-2B48D75E551A}"/>
              </a:ext>
            </a:extLst>
          </p:cNvPr>
          <p:cNvSpPr>
            <a:spLocks noGrp="1" noChangeArrowheads="1"/>
          </p:cNvSpPr>
          <p:nvPr>
            <p:ph type="body" idx="1"/>
          </p:nvPr>
        </p:nvSpPr>
        <p:spPr>
          <a:xfrm>
            <a:off x="944880" y="1615440"/>
            <a:ext cx="9804399" cy="5242560"/>
          </a:xfrm>
        </p:spPr>
        <p:txBody>
          <a:bodyPr/>
          <a:lstStyle/>
          <a:p>
            <a:pPr eaLnBrk="1" hangingPunct="1"/>
            <a:r>
              <a:rPr lang="en-US" altLang="zh-TW" dirty="0">
                <a:latin typeface="Cambria Math" panose="02040503050406030204" pitchFamily="18" charset="0"/>
                <a:ea typeface="Cambria Math" panose="02040503050406030204" pitchFamily="18" charset="0"/>
              </a:rPr>
              <a:t>Convolution of an image </a:t>
            </a:r>
            <a:r>
              <a:rPr lang="en-US" altLang="zh-TW" b="1" i="1" dirty="0">
                <a:latin typeface="Cambria Math" panose="02040503050406030204" pitchFamily="18" charset="0"/>
                <a:ea typeface="Cambria Math" panose="02040503050406030204" pitchFamily="18" charset="0"/>
              </a:rPr>
              <a:t>I</a:t>
            </a:r>
            <a:r>
              <a:rPr lang="en-US" altLang="zh-TW" i="1"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with kernel filter </a:t>
            </a:r>
            <a:r>
              <a:rPr lang="en-US" altLang="zh-TW" b="1" i="1" dirty="0">
                <a:latin typeface="Cambria Math" panose="02040503050406030204" pitchFamily="18" charset="0"/>
                <a:ea typeface="Cambria Math" panose="02040503050406030204" pitchFamily="18" charset="0"/>
              </a:rPr>
              <a:t>F</a:t>
            </a:r>
          </a:p>
          <a:p>
            <a:pPr eaLnBrk="1" hangingPunct="1"/>
            <a:endParaRPr lang="en-US" altLang="zh-TW" i="1" dirty="0">
              <a:latin typeface="Cambria Math" panose="02040503050406030204" pitchFamily="18" charset="0"/>
              <a:ea typeface="Cambria Math" panose="02040503050406030204" pitchFamily="18" charset="0"/>
            </a:endParaRPr>
          </a:p>
          <a:p>
            <a:pPr eaLnBrk="1" hangingPunct="1"/>
            <a:endParaRPr lang="en-US" altLang="zh-TW" i="1" dirty="0">
              <a:latin typeface="Cambria Math" panose="02040503050406030204" pitchFamily="18" charset="0"/>
              <a:ea typeface="Cambria Math" panose="02040503050406030204" pitchFamily="18" charset="0"/>
            </a:endParaRPr>
          </a:p>
          <a:p>
            <a:pPr eaLnBrk="1" hangingPunct="1"/>
            <a:endParaRPr lang="en-US" altLang="zh-TW" i="1" dirty="0">
              <a:latin typeface="Cambria Math" panose="02040503050406030204" pitchFamily="18" charset="0"/>
              <a:ea typeface="Cambria Math" panose="02040503050406030204" pitchFamily="18" charset="0"/>
            </a:endParaRPr>
          </a:p>
          <a:p>
            <a:pPr eaLnBrk="1" hangingPunct="1"/>
            <a:r>
              <a:rPr lang="en-US" altLang="zh-TW" sz="2200" dirty="0">
                <a:latin typeface="Cambria Math" panose="02040503050406030204" pitchFamily="18" charset="0"/>
                <a:ea typeface="Cambria Math" panose="02040503050406030204" pitchFamily="18" charset="0"/>
              </a:rPr>
              <a:t>By definition, the 3x3 kernel on image pixel [5, 5] can be written as follows:</a:t>
            </a:r>
          </a:p>
          <a:p>
            <a:pPr eaLnBrk="1" hangingPunct="1"/>
            <a:endParaRPr lang="en-US" altLang="zh-TW" sz="2000" dirty="0">
              <a:latin typeface="Cambria Math" panose="02040503050406030204" pitchFamily="18" charset="0"/>
              <a:ea typeface="Cambria Math" panose="02040503050406030204" pitchFamily="18" charset="0"/>
            </a:endParaRPr>
          </a:p>
        </p:txBody>
      </p:sp>
      <p:pic>
        <p:nvPicPr>
          <p:cNvPr id="282628" name="Picture 1">
            <a:extLst>
              <a:ext uri="{FF2B5EF4-FFF2-40B4-BE49-F238E27FC236}">
                <a16:creationId xmlns:a16="http://schemas.microsoft.com/office/drawing/2014/main" id="{6ED039D8-C241-4592-9263-9EE6367E520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251995" y="4423569"/>
            <a:ext cx="2286000" cy="207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2629" name="Picture 2">
            <a:extLst>
              <a:ext uri="{FF2B5EF4-FFF2-40B4-BE49-F238E27FC236}">
                <a16:creationId xmlns:a16="http://schemas.microsoft.com/office/drawing/2014/main" id="{84947007-E223-41EA-93B8-36A2771297E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355681" y="4028190"/>
            <a:ext cx="3171506" cy="26765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30" name="TextBox 5">
            <a:extLst>
              <a:ext uri="{FF2B5EF4-FFF2-40B4-BE49-F238E27FC236}">
                <a16:creationId xmlns:a16="http://schemas.microsoft.com/office/drawing/2014/main" id="{93E70F9B-7C68-4D39-87F1-5586072C8641}"/>
              </a:ext>
            </a:extLst>
          </p:cNvPr>
          <p:cNvSpPr txBox="1">
            <a:spLocks noChangeArrowheads="1"/>
          </p:cNvSpPr>
          <p:nvPr/>
        </p:nvSpPr>
        <p:spPr bwMode="auto">
          <a:xfrm>
            <a:off x="6131718" y="5100638"/>
            <a:ext cx="1223963"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r>
              <a:rPr lang="en-US" altLang="zh-TW" sz="2500" dirty="0">
                <a:solidFill>
                  <a:srgbClr val="FF0000"/>
                </a:solidFill>
                <a:latin typeface="Cambria Math" panose="02040503050406030204" pitchFamily="18" charset="0"/>
              </a:rPr>
              <a:t>Image</a:t>
            </a:r>
            <a:r>
              <a:rPr lang="en-US" altLang="en-US" sz="2500" dirty="0">
                <a:solidFill>
                  <a:srgbClr val="FF0000"/>
                </a:solidFill>
                <a:latin typeface="Cambria Math" panose="02040503050406030204" pitchFamily="18" charset="0"/>
              </a:rPr>
              <a:t> :</a:t>
            </a:r>
          </a:p>
        </p:txBody>
      </p:sp>
      <p:sp>
        <p:nvSpPr>
          <p:cNvPr id="282631" name="Rectangle 7">
            <a:extLst>
              <a:ext uri="{FF2B5EF4-FFF2-40B4-BE49-F238E27FC236}">
                <a16:creationId xmlns:a16="http://schemas.microsoft.com/office/drawing/2014/main" id="{DA5D20EE-B8F9-4794-9A41-2CDE5F532B8F}"/>
              </a:ext>
            </a:extLst>
          </p:cNvPr>
          <p:cNvSpPr>
            <a:spLocks noChangeArrowheads="1"/>
          </p:cNvSpPr>
          <p:nvPr/>
        </p:nvSpPr>
        <p:spPr bwMode="auto">
          <a:xfrm>
            <a:off x="1993899" y="5100639"/>
            <a:ext cx="1096963"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r>
              <a:rPr lang="en-US" altLang="zh-TW" sz="2500" dirty="0">
                <a:solidFill>
                  <a:srgbClr val="FF0000"/>
                </a:solidFill>
                <a:latin typeface="Cambria Math" panose="02040503050406030204" pitchFamily="18" charset="0"/>
              </a:rPr>
              <a:t>Filter</a:t>
            </a:r>
            <a:r>
              <a:rPr lang="en-US" altLang="en-US" sz="2500" dirty="0">
                <a:solidFill>
                  <a:srgbClr val="FF0000"/>
                </a:solidFill>
                <a:latin typeface="Cambria Math" panose="02040503050406030204" pitchFamily="18" charset="0"/>
              </a:rPr>
              <a:t> :</a:t>
            </a:r>
          </a:p>
        </p:txBody>
      </p:sp>
      <p:pic>
        <p:nvPicPr>
          <p:cNvPr id="282632" name="Picture 8">
            <a:extLst>
              <a:ext uri="{FF2B5EF4-FFF2-40B4-BE49-F238E27FC236}">
                <a16:creationId xmlns:a16="http://schemas.microsoft.com/office/drawing/2014/main" id="{0815DC4E-DBF3-4315-9766-242F2375738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782092" y="2152043"/>
            <a:ext cx="5594350" cy="933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Oval 1">
            <a:extLst>
              <a:ext uri="{FF2B5EF4-FFF2-40B4-BE49-F238E27FC236}">
                <a16:creationId xmlns:a16="http://schemas.microsoft.com/office/drawing/2014/main" id="{707E63D3-B42E-49D3-BCA8-2ECDEBA5C748}"/>
              </a:ext>
            </a:extLst>
          </p:cNvPr>
          <p:cNvSpPr>
            <a:spLocks noChangeArrowheads="1"/>
          </p:cNvSpPr>
          <p:nvPr/>
        </p:nvSpPr>
        <p:spPr bwMode="auto">
          <a:xfrm>
            <a:off x="6611620" y="2271395"/>
            <a:ext cx="1728788" cy="649288"/>
          </a:xfrm>
          <a:prstGeom prst="ellipse">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eaLnBrk="1" hangingPunct="1"/>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graphicFrame>
        <p:nvGraphicFramePr>
          <p:cNvPr id="2" name="表格 1">
            <a:extLst>
              <a:ext uri="{FF2B5EF4-FFF2-40B4-BE49-F238E27FC236}">
                <a16:creationId xmlns:a16="http://schemas.microsoft.com/office/drawing/2014/main" id="{DF73E832-0131-411B-9C79-7E288F115C32}"/>
              </a:ext>
            </a:extLst>
          </p:cNvPr>
          <p:cNvGraphicFramePr>
            <a:graphicFrameLocks noGrp="1"/>
          </p:cNvGraphicFramePr>
          <p:nvPr/>
        </p:nvGraphicFramePr>
        <p:xfrm>
          <a:off x="838201"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9</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3" name="文字方塊 2">
                <a:extLst>
                  <a:ext uri="{FF2B5EF4-FFF2-40B4-BE49-F238E27FC236}">
                    <a16:creationId xmlns:a16="http://schemas.microsoft.com/office/drawing/2014/main" id="{A53702D0-F9B9-48A7-807B-429A7478B0F8}"/>
                  </a:ext>
                </a:extLst>
              </p:cNvPr>
              <p:cNvSpPr txBox="1"/>
              <p:nvPr/>
            </p:nvSpPr>
            <p:spPr>
              <a:xfrm>
                <a:off x="1969985" y="6173997"/>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81</m:t>
                          </m:r>
                        </m:den>
                      </m:f>
                    </m:oMath>
                  </m:oMathPara>
                </a14:m>
                <a:endParaRPr lang="zh-TW" altLang="en-US" dirty="0"/>
              </a:p>
            </p:txBody>
          </p:sp>
        </mc:Choice>
        <mc:Fallback xmlns="">
          <p:sp>
            <p:nvSpPr>
              <p:cNvPr id="3" name="文字方塊 2">
                <a:extLst>
                  <a:ext uri="{FF2B5EF4-FFF2-40B4-BE49-F238E27FC236}">
                    <a16:creationId xmlns:a16="http://schemas.microsoft.com/office/drawing/2014/main" id="{A53702D0-F9B9-48A7-807B-429A7478B0F8}"/>
                  </a:ext>
                </a:extLst>
              </p:cNvPr>
              <p:cNvSpPr txBox="1">
                <a:spLocks noRot="1" noChangeAspect="1" noMove="1" noResize="1" noEditPoints="1" noAdjustHandles="1" noChangeArrowheads="1" noChangeShapeType="1" noTextEdit="1"/>
              </p:cNvSpPr>
              <p:nvPr/>
            </p:nvSpPr>
            <p:spPr>
              <a:xfrm>
                <a:off x="1969985" y="6173997"/>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12" name="表格 11">
            <a:extLst>
              <a:ext uri="{FF2B5EF4-FFF2-40B4-BE49-F238E27FC236}">
                <a16:creationId xmlns:a16="http://schemas.microsoft.com/office/drawing/2014/main" id="{6D6F6670-3B08-4B97-83B1-4BF53A253974}"/>
              </a:ext>
            </a:extLst>
          </p:cNvPr>
          <p:cNvGraphicFramePr>
            <a:graphicFrameLocks noGrp="1"/>
          </p:cNvGraphicFramePr>
          <p:nvPr>
            <p:extLst>
              <p:ext uri="{D42A27DB-BD31-4B8C-83A1-F6EECF244321}">
                <p14:modId xmlns:p14="http://schemas.microsoft.com/office/powerpoint/2010/main" val="3772907937"/>
              </p:ext>
            </p:extLst>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p:graphicFrame>
        <p:nvGraphicFramePr>
          <p:cNvPr id="4" name="表格 3">
            <a:extLst>
              <a:ext uri="{FF2B5EF4-FFF2-40B4-BE49-F238E27FC236}">
                <a16:creationId xmlns:a16="http://schemas.microsoft.com/office/drawing/2014/main" id="{4E2B65CD-2D53-4F20-B511-00B66159B622}"/>
              </a:ext>
            </a:extLst>
          </p:cNvPr>
          <p:cNvGraphicFramePr>
            <a:graphicFrameLocks noGrp="1"/>
          </p:cNvGraphicFramePr>
          <p:nvPr>
            <p:extLst>
              <p:ext uri="{D42A27DB-BD31-4B8C-83A1-F6EECF244321}">
                <p14:modId xmlns:p14="http://schemas.microsoft.com/office/powerpoint/2010/main" val="3538740210"/>
              </p:ext>
            </p:extLst>
          </p:nvPr>
        </p:nvGraphicFramePr>
        <p:xfrm>
          <a:off x="9333356" y="2434869"/>
          <a:ext cx="2160000" cy="216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960489440"/>
                    </a:ext>
                  </a:extLst>
                </a:gridCol>
                <a:gridCol w="720000">
                  <a:extLst>
                    <a:ext uri="{9D8B030D-6E8A-4147-A177-3AD203B41FA5}">
                      <a16:colId xmlns:a16="http://schemas.microsoft.com/office/drawing/2014/main" val="1675301605"/>
                    </a:ext>
                  </a:extLst>
                </a:gridCol>
                <a:gridCol w="720000">
                  <a:extLst>
                    <a:ext uri="{9D8B030D-6E8A-4147-A177-3AD203B41FA5}">
                      <a16:colId xmlns:a16="http://schemas.microsoft.com/office/drawing/2014/main" val="3198381956"/>
                    </a:ext>
                  </a:extLst>
                </a:gridCol>
              </a:tblGrid>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585587323"/>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3131611339"/>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405301465"/>
                  </a:ext>
                </a:extLst>
              </a:tr>
            </a:tbl>
          </a:graphicData>
        </a:graphic>
      </p:graphicFrame>
    </p:spTree>
    <p:extLst>
      <p:ext uri="{BB962C8B-B14F-4D97-AF65-F5344CB8AC3E}">
        <p14:creationId xmlns:p14="http://schemas.microsoft.com/office/powerpoint/2010/main" val="204931768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2">
            <a:extLst>
              <a:ext uri="{FF2B5EF4-FFF2-40B4-BE49-F238E27FC236}">
                <a16:creationId xmlns:a16="http://schemas.microsoft.com/office/drawing/2014/main" id="{24EC7797-91CD-4A90-8C45-D94F3FDD4CB9}"/>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6.4.1.1 Convolution</a:t>
            </a:r>
          </a:p>
        </p:txBody>
      </p:sp>
      <p:sp>
        <p:nvSpPr>
          <p:cNvPr id="279556" name="Rectangle 3">
            <a:extLst>
              <a:ext uri="{FF2B5EF4-FFF2-40B4-BE49-F238E27FC236}">
                <a16:creationId xmlns:a16="http://schemas.microsoft.com/office/drawing/2014/main" id="{DB2833A1-56D9-4C2E-97D0-95E75D06EC67}"/>
              </a:ext>
            </a:extLst>
          </p:cNvPr>
          <p:cNvSpPr>
            <a:spLocks noGrp="1" noChangeArrowheads="1"/>
          </p:cNvSpPr>
          <p:nvPr>
            <p:ph type="body" idx="1"/>
          </p:nvPr>
        </p:nvSpPr>
        <p:spPr>
          <a:xfrm>
            <a:off x="1036320" y="2060576"/>
            <a:ext cx="10129519" cy="4621213"/>
          </a:xfrm>
        </p:spPr>
        <p:txBody>
          <a:bodyPr>
            <a:normAutofit lnSpcReduction="10000"/>
          </a:bodyPr>
          <a:lstStyle/>
          <a:p>
            <a:pPr eaLnBrk="1" hangingPunct="1"/>
            <a:endParaRPr lang="en-US" altLang="zh-TW" sz="2500" dirty="0">
              <a:latin typeface="Cambria Math" panose="02040503050406030204" pitchFamily="18" charset="0"/>
            </a:endParaRPr>
          </a:p>
          <a:p>
            <a:pPr eaLnBrk="1" hangingPunct="1"/>
            <a:endParaRPr lang="en-US" altLang="zh-TW" sz="2500" dirty="0">
              <a:latin typeface="Cambria Math" panose="02040503050406030204" pitchFamily="18" charset="0"/>
            </a:endParaRPr>
          </a:p>
          <a:p>
            <a:pPr eaLnBrk="1" hangingPunct="1"/>
            <a:r>
              <a:rPr lang="en-US" altLang="zh-TW" sz="2500" dirty="0">
                <a:latin typeface="Cambria Math" panose="02040503050406030204" pitchFamily="18" charset="0"/>
              </a:rPr>
              <a:t>Output[5, 5] = </a:t>
            </a:r>
          </a:p>
          <a:p>
            <a:pPr eaLnBrk="1" hangingPunct="1">
              <a:buFont typeface="Wingdings" panose="05000000000000000000" pitchFamily="2" charset="2"/>
              <a:buNone/>
            </a:pPr>
            <a:r>
              <a:rPr lang="en-US" altLang="zh-TW" sz="2500" dirty="0">
                <a:latin typeface="Cambria Math" panose="02040503050406030204" pitchFamily="18" charset="0"/>
              </a:rPr>
              <a:t>   F[</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a:t>
            </a:r>
            <a:r>
              <a:rPr lang="en-US" altLang="zh-TW" sz="2500" dirty="0">
                <a:latin typeface="Cambria Math" panose="02040503050406030204" pitchFamily="18" charset="0"/>
              </a:rPr>
              <a:t>I [4,4] + F[</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a:t>
            </a:r>
            <a:r>
              <a:rPr lang="en-US" altLang="zh-TW" sz="2500" dirty="0">
                <a:latin typeface="Cambria Math" panose="02040503050406030204" pitchFamily="18" charset="0"/>
              </a:rPr>
              <a:t>I [5,4]</a:t>
            </a:r>
            <a:r>
              <a:rPr lang="zh-TW" altLang="en-US" sz="2500" dirty="0">
                <a:latin typeface="Cambria Math" panose="02040503050406030204" pitchFamily="18" charset="0"/>
              </a:rPr>
              <a:t> </a:t>
            </a:r>
            <a:r>
              <a:rPr lang="en-US" altLang="zh-TW" sz="2500" dirty="0">
                <a:latin typeface="Cambria Math" panose="02040503050406030204" pitchFamily="18" charset="0"/>
              </a:rPr>
              <a:t>+ F[-1,</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a:t>
            </a:r>
            <a:r>
              <a:rPr lang="en-US" altLang="zh-TW" sz="2500" dirty="0">
                <a:latin typeface="Cambria Math" panose="02040503050406030204" pitchFamily="18" charset="0"/>
              </a:rPr>
              <a:t>I [6,4] +</a:t>
            </a:r>
          </a:p>
          <a:p>
            <a:pPr eaLnBrk="1" hangingPunct="1">
              <a:buFont typeface="Wingdings" panose="05000000000000000000" pitchFamily="2" charset="2"/>
              <a:buNone/>
            </a:pPr>
            <a:r>
              <a:rPr lang="en-US" altLang="zh-TW" sz="2500" dirty="0">
                <a:latin typeface="Cambria Math" panose="02040503050406030204" pitchFamily="18" charset="0"/>
              </a:rPr>
              <a:t>   F[</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a:t>
            </a:r>
            <a:r>
              <a:rPr lang="en-US" altLang="zh-TW" sz="2500" dirty="0">
                <a:latin typeface="Cambria Math" panose="02040503050406030204" pitchFamily="18" charset="0"/>
              </a:rPr>
              <a:t>I [4,5] + F[</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a:t>
            </a:r>
            <a:r>
              <a:rPr lang="en-US" altLang="zh-TW" sz="2500" dirty="0">
                <a:latin typeface="Cambria Math" panose="02040503050406030204" pitchFamily="18" charset="0"/>
              </a:rPr>
              <a:t>I [5,5]</a:t>
            </a:r>
            <a:r>
              <a:rPr lang="zh-TW" altLang="en-US" sz="2500" dirty="0">
                <a:latin typeface="Cambria Math" panose="02040503050406030204" pitchFamily="18" charset="0"/>
              </a:rPr>
              <a:t> </a:t>
            </a:r>
            <a:r>
              <a:rPr lang="en-US" altLang="zh-TW" sz="2500" dirty="0">
                <a:latin typeface="Cambria Math" panose="02040503050406030204" pitchFamily="18" charset="0"/>
              </a:rPr>
              <a:t>+ F[-1,</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a:t>
            </a:r>
            <a:r>
              <a:rPr lang="en-US" altLang="zh-TW" sz="2500" dirty="0">
                <a:latin typeface="Cambria Math" panose="02040503050406030204" pitchFamily="18" charset="0"/>
              </a:rPr>
              <a:t>I [6,5] +</a:t>
            </a:r>
          </a:p>
          <a:p>
            <a:pPr eaLnBrk="1" hangingPunct="1">
              <a:buFont typeface="Wingdings" panose="05000000000000000000" pitchFamily="2" charset="2"/>
              <a:buNone/>
            </a:pPr>
            <a:r>
              <a:rPr lang="en-US" altLang="zh-TW" sz="2500" dirty="0">
                <a:latin typeface="Cambria Math" panose="02040503050406030204" pitchFamily="18" charset="0"/>
              </a:rPr>
              <a:t>   F[</a:t>
            </a:r>
            <a:r>
              <a:rPr lang="zh-TW" altLang="en-US" sz="2500" dirty="0">
                <a:latin typeface="Cambria Math" panose="02040503050406030204" pitchFamily="18" charset="0"/>
              </a:rPr>
              <a:t> </a:t>
            </a:r>
            <a:r>
              <a:rPr lang="en-US" altLang="zh-TW" sz="2500" dirty="0">
                <a:latin typeface="Cambria Math" panose="02040503050406030204" pitchFamily="18" charset="0"/>
              </a:rPr>
              <a:t>1,-1]</a:t>
            </a:r>
            <a:r>
              <a:rPr lang="zh-TW" altLang="en-US" sz="2500" dirty="0">
                <a:latin typeface="Cambria Math" panose="02040503050406030204" pitchFamily="18" charset="0"/>
              </a:rPr>
              <a:t>．</a:t>
            </a:r>
            <a:r>
              <a:rPr lang="en-US" altLang="zh-TW" sz="2500" dirty="0">
                <a:latin typeface="Cambria Math" panose="02040503050406030204" pitchFamily="18" charset="0"/>
              </a:rPr>
              <a:t>I [4,6]</a:t>
            </a:r>
            <a:r>
              <a:rPr lang="zh-TW" altLang="en-US" sz="2500" dirty="0">
                <a:latin typeface="Cambria Math" panose="02040503050406030204" pitchFamily="18" charset="0"/>
              </a:rPr>
              <a:t> </a:t>
            </a:r>
            <a:r>
              <a:rPr lang="en-US" altLang="zh-TW" sz="2500" dirty="0">
                <a:latin typeface="Cambria Math" panose="02040503050406030204" pitchFamily="18" charset="0"/>
              </a:rPr>
              <a:t>+ F[</a:t>
            </a:r>
            <a:r>
              <a:rPr lang="zh-TW" altLang="en-US" sz="2500" dirty="0">
                <a:latin typeface="Cambria Math" panose="02040503050406030204" pitchFamily="18" charset="0"/>
              </a:rPr>
              <a:t> </a:t>
            </a:r>
            <a:r>
              <a:rPr lang="en-US" altLang="zh-TW" sz="2500" dirty="0">
                <a:latin typeface="Cambria Math" panose="02040503050406030204" pitchFamily="18" charset="0"/>
              </a:rPr>
              <a:t>0,-1]</a:t>
            </a:r>
            <a:r>
              <a:rPr lang="zh-TW" altLang="en-US" sz="2500" dirty="0">
                <a:latin typeface="Cambria Math" panose="02040503050406030204" pitchFamily="18" charset="0"/>
              </a:rPr>
              <a:t>．</a:t>
            </a:r>
            <a:r>
              <a:rPr lang="en-US" altLang="zh-TW" sz="2500" dirty="0">
                <a:latin typeface="Cambria Math" panose="02040503050406030204" pitchFamily="18" charset="0"/>
              </a:rPr>
              <a:t>I [5,6]</a:t>
            </a:r>
            <a:r>
              <a:rPr lang="zh-TW" altLang="en-US" sz="2500" dirty="0">
                <a:latin typeface="Cambria Math" panose="02040503050406030204" pitchFamily="18" charset="0"/>
              </a:rPr>
              <a:t> </a:t>
            </a:r>
            <a:r>
              <a:rPr lang="en-US" altLang="zh-TW" sz="2500" dirty="0">
                <a:latin typeface="Cambria Math" panose="02040503050406030204" pitchFamily="18" charset="0"/>
              </a:rPr>
              <a:t>+ F[-1,-1]</a:t>
            </a:r>
            <a:r>
              <a:rPr lang="zh-TW" altLang="en-US" sz="2500" dirty="0">
                <a:latin typeface="Cambria Math" panose="02040503050406030204" pitchFamily="18" charset="0"/>
              </a:rPr>
              <a:t>．</a:t>
            </a:r>
            <a:r>
              <a:rPr lang="en-US" altLang="zh-TW" sz="2500" dirty="0">
                <a:latin typeface="Cambria Math" panose="02040503050406030204" pitchFamily="18" charset="0"/>
              </a:rPr>
              <a:t>I [6,6]</a:t>
            </a:r>
          </a:p>
          <a:p>
            <a:pPr eaLnBrk="1" hangingPunct="1">
              <a:buFont typeface="Wingdings" panose="05000000000000000000" pitchFamily="2" charset="2"/>
              <a:buNone/>
            </a:pPr>
            <a:endParaRPr lang="en-US" altLang="zh-TW" sz="2500" dirty="0">
              <a:latin typeface="Cambria Math" panose="02040503050406030204" pitchFamily="18" charset="0"/>
            </a:endParaRPr>
          </a:p>
          <a:p>
            <a:pPr eaLnBrk="1" hangingPunct="1">
              <a:buFont typeface="Wingdings" panose="05000000000000000000" pitchFamily="2" charset="2"/>
              <a:buNone/>
            </a:pPr>
            <a:r>
              <a:rPr lang="en-US" altLang="zh-TW" sz="2500" dirty="0">
                <a:latin typeface="Cambria Math" panose="02040503050406030204" pitchFamily="18" charset="0"/>
              </a:rPr>
              <a:t>=</a:t>
            </a:r>
            <a:r>
              <a:rPr lang="zh-TW" altLang="en-US" sz="2500" dirty="0">
                <a:latin typeface="Cambria Math" panose="02040503050406030204" pitchFamily="18" charset="0"/>
              </a:rPr>
              <a:t>  </a:t>
            </a:r>
            <a:r>
              <a:rPr lang="en-US" altLang="zh-TW" sz="2500" b="1" dirty="0" err="1">
                <a:solidFill>
                  <a:srgbClr val="FF0000"/>
                </a:solidFill>
                <a:latin typeface="Cambria Math" panose="02040503050406030204" pitchFamily="18" charset="0"/>
              </a:rPr>
              <a:t>i</a:t>
            </a:r>
            <a:r>
              <a:rPr lang="zh-TW" altLang="en-US" sz="2500" b="1" dirty="0">
                <a:latin typeface="Cambria Math" panose="02040503050406030204" pitchFamily="18" charset="0"/>
              </a:rPr>
              <a:t>．</a:t>
            </a:r>
            <a:r>
              <a:rPr lang="en-US" altLang="zh-TW" sz="2500" dirty="0">
                <a:latin typeface="Cambria Math" panose="02040503050406030204" pitchFamily="18" charset="0"/>
              </a:rPr>
              <a:t>I [4,4] + </a:t>
            </a:r>
            <a:r>
              <a:rPr lang="en-US" altLang="zh-TW" sz="2500" b="1" dirty="0">
                <a:solidFill>
                  <a:srgbClr val="FF0000"/>
                </a:solidFill>
                <a:latin typeface="Cambria Math" panose="02040503050406030204" pitchFamily="18" charset="0"/>
              </a:rPr>
              <a:t>h</a:t>
            </a:r>
            <a:r>
              <a:rPr lang="zh-TW" altLang="en-US" sz="2500" b="1" dirty="0">
                <a:latin typeface="Cambria Math" panose="02040503050406030204" pitchFamily="18" charset="0"/>
              </a:rPr>
              <a:t>．</a:t>
            </a:r>
            <a:r>
              <a:rPr lang="en-US" altLang="zh-TW" sz="2500" dirty="0">
                <a:latin typeface="Cambria Math" panose="02040503050406030204" pitchFamily="18" charset="0"/>
              </a:rPr>
              <a:t>I [5,4]</a:t>
            </a:r>
            <a:r>
              <a:rPr lang="zh-TW" altLang="en-US" sz="2500" dirty="0">
                <a:latin typeface="Cambria Math" panose="02040503050406030204" pitchFamily="18" charset="0"/>
              </a:rPr>
              <a:t> </a:t>
            </a:r>
            <a:r>
              <a:rPr lang="en-US" altLang="zh-TW" sz="2500" dirty="0">
                <a:latin typeface="Cambria Math" panose="02040503050406030204" pitchFamily="18" charset="0"/>
              </a:rPr>
              <a:t>+ </a:t>
            </a:r>
            <a:r>
              <a:rPr lang="en-US" altLang="zh-TW" sz="2500" b="1" dirty="0">
                <a:solidFill>
                  <a:srgbClr val="FF0000"/>
                </a:solidFill>
                <a:latin typeface="Cambria Math" panose="02040503050406030204" pitchFamily="18" charset="0"/>
              </a:rPr>
              <a:t>g</a:t>
            </a:r>
            <a:r>
              <a:rPr lang="zh-TW" altLang="en-US" sz="2500" b="1" dirty="0">
                <a:latin typeface="Cambria Math" panose="02040503050406030204" pitchFamily="18" charset="0"/>
              </a:rPr>
              <a:t>．</a:t>
            </a:r>
            <a:r>
              <a:rPr lang="en-US" altLang="zh-TW" sz="2500" dirty="0">
                <a:latin typeface="Cambria Math" panose="02040503050406030204" pitchFamily="18" charset="0"/>
              </a:rPr>
              <a:t>I [6,4]</a:t>
            </a:r>
            <a:r>
              <a:rPr lang="zh-TW" altLang="en-US" sz="2500" dirty="0">
                <a:latin typeface="Cambria Math" panose="02040503050406030204" pitchFamily="18" charset="0"/>
              </a:rPr>
              <a:t> </a:t>
            </a:r>
            <a:r>
              <a:rPr lang="en-US" altLang="zh-TW" sz="2500" dirty="0">
                <a:latin typeface="Cambria Math" panose="02040503050406030204" pitchFamily="18" charset="0"/>
              </a:rPr>
              <a:t>+</a:t>
            </a:r>
          </a:p>
          <a:p>
            <a:pPr eaLnBrk="1" hangingPunct="1">
              <a:buFont typeface="Wingdings" panose="05000000000000000000" pitchFamily="2" charset="2"/>
              <a:buNone/>
            </a:pPr>
            <a:r>
              <a:rPr lang="zh-TW" altLang="en-US" sz="2500" dirty="0">
                <a:latin typeface="Cambria Math" panose="02040503050406030204" pitchFamily="18" charset="0"/>
              </a:rPr>
              <a:t>     </a:t>
            </a:r>
            <a:r>
              <a:rPr lang="en-US" altLang="zh-TW" sz="2500" b="1" dirty="0">
                <a:solidFill>
                  <a:srgbClr val="FF0000"/>
                </a:solidFill>
                <a:latin typeface="Cambria Math" panose="02040503050406030204" pitchFamily="18" charset="0"/>
              </a:rPr>
              <a:t>f</a:t>
            </a:r>
            <a:r>
              <a:rPr lang="zh-TW" altLang="en-US" sz="2500" b="1" dirty="0">
                <a:latin typeface="Cambria Math" panose="02040503050406030204" pitchFamily="18" charset="0"/>
              </a:rPr>
              <a:t>．</a:t>
            </a:r>
            <a:r>
              <a:rPr lang="en-US" altLang="zh-TW" sz="2500" dirty="0">
                <a:latin typeface="Cambria Math" panose="02040503050406030204" pitchFamily="18" charset="0"/>
              </a:rPr>
              <a:t>I [4,5]</a:t>
            </a:r>
            <a:r>
              <a:rPr lang="zh-TW" altLang="en-US" sz="2500" dirty="0">
                <a:latin typeface="Cambria Math" panose="02040503050406030204" pitchFamily="18" charset="0"/>
              </a:rPr>
              <a:t> </a:t>
            </a:r>
            <a:r>
              <a:rPr lang="en-US" altLang="zh-TW" sz="2500" dirty="0">
                <a:latin typeface="Cambria Math" panose="02040503050406030204" pitchFamily="18" charset="0"/>
              </a:rPr>
              <a:t>+ </a:t>
            </a:r>
            <a:r>
              <a:rPr lang="en-US" altLang="zh-TW" sz="2500" b="1" dirty="0">
                <a:solidFill>
                  <a:srgbClr val="FF0000"/>
                </a:solidFill>
                <a:latin typeface="Cambria Math" panose="02040503050406030204" pitchFamily="18" charset="0"/>
              </a:rPr>
              <a:t>e</a:t>
            </a:r>
            <a:r>
              <a:rPr lang="zh-TW" altLang="en-US" sz="2500" b="1" dirty="0">
                <a:latin typeface="Cambria Math" panose="02040503050406030204" pitchFamily="18" charset="0"/>
              </a:rPr>
              <a:t>．</a:t>
            </a:r>
            <a:r>
              <a:rPr lang="en-US" altLang="zh-TW" sz="2500" dirty="0">
                <a:latin typeface="Cambria Math" panose="02040503050406030204" pitchFamily="18" charset="0"/>
              </a:rPr>
              <a:t>I [5,5] + </a:t>
            </a:r>
            <a:r>
              <a:rPr lang="en-US" altLang="zh-TW" sz="2500" b="1" dirty="0">
                <a:solidFill>
                  <a:srgbClr val="FF0000"/>
                </a:solidFill>
                <a:latin typeface="Cambria Math" panose="02040503050406030204" pitchFamily="18" charset="0"/>
              </a:rPr>
              <a:t>d</a:t>
            </a:r>
            <a:r>
              <a:rPr lang="zh-TW" altLang="en-US" sz="2500" b="1" dirty="0">
                <a:latin typeface="Cambria Math" panose="02040503050406030204" pitchFamily="18" charset="0"/>
              </a:rPr>
              <a:t>．</a:t>
            </a:r>
            <a:r>
              <a:rPr lang="en-US" altLang="zh-TW" sz="2500" dirty="0">
                <a:latin typeface="Cambria Math" panose="02040503050406030204" pitchFamily="18" charset="0"/>
              </a:rPr>
              <a:t>I [6,5] +</a:t>
            </a:r>
          </a:p>
          <a:p>
            <a:pPr eaLnBrk="1" hangingPunct="1">
              <a:buFont typeface="Wingdings" panose="05000000000000000000" pitchFamily="2" charset="2"/>
              <a:buNone/>
            </a:pPr>
            <a:r>
              <a:rPr lang="zh-TW" altLang="en-US" sz="2500" dirty="0">
                <a:latin typeface="Cambria Math" panose="02040503050406030204" pitchFamily="18" charset="0"/>
              </a:rPr>
              <a:t>     </a:t>
            </a:r>
            <a:r>
              <a:rPr lang="en-US" altLang="zh-TW" sz="2500" b="1" dirty="0">
                <a:solidFill>
                  <a:srgbClr val="FF0000"/>
                </a:solidFill>
                <a:latin typeface="Cambria Math" panose="02040503050406030204" pitchFamily="18" charset="0"/>
              </a:rPr>
              <a:t>c</a:t>
            </a:r>
            <a:r>
              <a:rPr lang="zh-TW" altLang="en-US" sz="2500" b="1" dirty="0">
                <a:latin typeface="Cambria Math" panose="02040503050406030204" pitchFamily="18" charset="0"/>
              </a:rPr>
              <a:t>．</a:t>
            </a:r>
            <a:r>
              <a:rPr lang="en-US" altLang="zh-TW" sz="2500" dirty="0">
                <a:latin typeface="Cambria Math" panose="02040503050406030204" pitchFamily="18" charset="0"/>
              </a:rPr>
              <a:t>I [4,6] + </a:t>
            </a:r>
            <a:r>
              <a:rPr lang="en-US" altLang="zh-TW" sz="2500" b="1" dirty="0">
                <a:solidFill>
                  <a:srgbClr val="FF0000"/>
                </a:solidFill>
                <a:latin typeface="Cambria Math" panose="02040503050406030204" pitchFamily="18" charset="0"/>
              </a:rPr>
              <a:t>b</a:t>
            </a:r>
            <a:r>
              <a:rPr lang="zh-TW" altLang="en-US" sz="2500" b="1" dirty="0">
                <a:latin typeface="Cambria Math" panose="02040503050406030204" pitchFamily="18" charset="0"/>
              </a:rPr>
              <a:t>．</a:t>
            </a:r>
            <a:r>
              <a:rPr lang="en-US" altLang="zh-TW" sz="2500" dirty="0">
                <a:latin typeface="Cambria Math" panose="02040503050406030204" pitchFamily="18" charset="0"/>
              </a:rPr>
              <a:t>I [5,6] + </a:t>
            </a:r>
            <a:r>
              <a:rPr lang="en-US" altLang="zh-TW" sz="2500" b="1" dirty="0">
                <a:solidFill>
                  <a:srgbClr val="FF0000"/>
                </a:solidFill>
                <a:latin typeface="Cambria Math" panose="02040503050406030204" pitchFamily="18" charset="0"/>
              </a:rPr>
              <a:t>a</a:t>
            </a:r>
            <a:r>
              <a:rPr lang="zh-TW" altLang="en-US" sz="2500" b="1" dirty="0">
                <a:latin typeface="Cambria Math" panose="02040503050406030204" pitchFamily="18" charset="0"/>
              </a:rPr>
              <a:t>．</a:t>
            </a:r>
            <a:r>
              <a:rPr lang="en-US" altLang="zh-TW" sz="2500" dirty="0">
                <a:latin typeface="Cambria Math" panose="02040503050406030204" pitchFamily="18" charset="0"/>
              </a:rPr>
              <a:t>I [6,6]</a:t>
            </a:r>
          </a:p>
        </p:txBody>
      </p:sp>
      <p:pic>
        <p:nvPicPr>
          <p:cNvPr id="7" name="Picture 6">
            <a:extLst>
              <a:ext uri="{FF2B5EF4-FFF2-40B4-BE49-F238E27FC236}">
                <a16:creationId xmlns:a16="http://schemas.microsoft.com/office/drawing/2014/main" id="{8ADBD376-A332-4A82-A8CC-F51AEC70E22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21152" y="4371182"/>
            <a:ext cx="1944687" cy="176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677" name="Picture 7">
            <a:extLst>
              <a:ext uri="{FF2B5EF4-FFF2-40B4-BE49-F238E27FC236}">
                <a16:creationId xmlns:a16="http://schemas.microsoft.com/office/drawing/2014/main" id="{8B72BB2D-F745-47FE-A940-6A32665EBFD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567623" y="1673226"/>
            <a:ext cx="6337300"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678" name="Picture 1">
            <a:extLst>
              <a:ext uri="{FF2B5EF4-FFF2-40B4-BE49-F238E27FC236}">
                <a16:creationId xmlns:a16="http://schemas.microsoft.com/office/drawing/2014/main" id="{8CD094DB-8039-4710-882E-E98A01EE3D0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9551353" y="1558926"/>
            <a:ext cx="1390650" cy="128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79556">
                                            <p:txEl>
                                              <p:pRg st="7" end="7"/>
                                            </p:txEl>
                                          </p:spTgt>
                                        </p:tgtEl>
                                        <p:attrNameLst>
                                          <p:attrName>style.visibility</p:attrName>
                                        </p:attrNameLst>
                                      </p:cBhvr>
                                      <p:to>
                                        <p:strVal val="visible"/>
                                      </p:to>
                                    </p:set>
                                    <p:animEffect transition="in" filter="fade">
                                      <p:cBhvr>
                                        <p:cTn id="7" dur="500"/>
                                        <p:tgtEl>
                                          <p:spTgt spid="279556">
                                            <p:txEl>
                                              <p:pRg st="7" end="7"/>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79556">
                                            <p:txEl>
                                              <p:pRg st="8" end="8"/>
                                            </p:txEl>
                                          </p:spTgt>
                                        </p:tgtEl>
                                        <p:attrNameLst>
                                          <p:attrName>style.visibility</p:attrName>
                                        </p:attrNameLst>
                                      </p:cBhvr>
                                      <p:to>
                                        <p:strVal val="visible"/>
                                      </p:to>
                                    </p:set>
                                    <p:animEffect transition="in" filter="fade">
                                      <p:cBhvr>
                                        <p:cTn id="10" dur="500"/>
                                        <p:tgtEl>
                                          <p:spTgt spid="279556">
                                            <p:txEl>
                                              <p:pRg st="8" end="8"/>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279556">
                                            <p:txEl>
                                              <p:pRg st="9" end="9"/>
                                            </p:txEl>
                                          </p:spTgt>
                                        </p:tgtEl>
                                        <p:attrNameLst>
                                          <p:attrName>style.visibility</p:attrName>
                                        </p:attrNameLst>
                                      </p:cBhvr>
                                      <p:to>
                                        <p:strVal val="visible"/>
                                      </p:to>
                                    </p:set>
                                    <p:animEffect transition="in" filter="fade">
                                      <p:cBhvr>
                                        <p:cTn id="13" dur="500"/>
                                        <p:tgtEl>
                                          <p:spTgt spid="279556">
                                            <p:txEl>
                                              <p:pRg st="9" end="9"/>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a:extLst>
              <a:ext uri="{FF2B5EF4-FFF2-40B4-BE49-F238E27FC236}">
                <a16:creationId xmlns:a16="http://schemas.microsoft.com/office/drawing/2014/main" id="{ECF6F6D2-6D85-45B7-826D-2B8A4806BC99}"/>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6.4.1.1 Convolution</a:t>
            </a:r>
          </a:p>
        </p:txBody>
      </p:sp>
      <p:sp>
        <p:nvSpPr>
          <p:cNvPr id="286723" name="Content Placeholder 3">
            <a:extLst>
              <a:ext uri="{FF2B5EF4-FFF2-40B4-BE49-F238E27FC236}">
                <a16:creationId xmlns:a16="http://schemas.microsoft.com/office/drawing/2014/main" id="{F31CC4DC-9FC4-48D2-BB0E-50FEDB83BADC}"/>
              </a:ext>
            </a:extLst>
          </p:cNvPr>
          <p:cNvSpPr>
            <a:spLocks noGrp="1"/>
          </p:cNvSpPr>
          <p:nvPr>
            <p:ph idx="1"/>
          </p:nvPr>
        </p:nvSpPr>
        <p:spPr>
          <a:xfrm>
            <a:off x="838200" y="1916114"/>
            <a:ext cx="10515600" cy="4537075"/>
          </a:xfrm>
        </p:spPr>
        <p:txBody>
          <a:bodyPr/>
          <a:lstStyle/>
          <a:p>
            <a:r>
              <a:rPr lang="en-US" altLang="en-US" dirty="0">
                <a:latin typeface="Cambria Math" panose="02040503050406030204" pitchFamily="18" charset="0"/>
                <a:ea typeface="Cambria Math" panose="02040503050406030204" pitchFamily="18" charset="0"/>
              </a:rPr>
              <a:t>2D Convolution on pixel [1, 1] by definition:</a:t>
            </a:r>
          </a:p>
        </p:txBody>
      </p:sp>
      <p:pic>
        <p:nvPicPr>
          <p:cNvPr id="286724" name="Picture 1">
            <a:extLst>
              <a:ext uri="{FF2B5EF4-FFF2-40B4-BE49-F238E27FC236}">
                <a16:creationId xmlns:a16="http://schemas.microsoft.com/office/drawing/2014/main" id="{E82C2C20-9933-4F47-B7D1-F8395F5DF0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75276" y="2517776"/>
            <a:ext cx="4824413" cy="414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5" name="Picture 11">
            <a:extLst>
              <a:ext uri="{FF2B5EF4-FFF2-40B4-BE49-F238E27FC236}">
                <a16:creationId xmlns:a16="http://schemas.microsoft.com/office/drawing/2014/main" id="{3ABE39BD-A1BA-4728-BAA8-CC372AE4E2FD}"/>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772605" y="3649346"/>
            <a:ext cx="2286000" cy="207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6" name="TextBox 2">
            <a:extLst>
              <a:ext uri="{FF2B5EF4-FFF2-40B4-BE49-F238E27FC236}">
                <a16:creationId xmlns:a16="http://schemas.microsoft.com/office/drawing/2014/main" id="{735B63F9-3DED-4669-9D3F-BAFFA4070E60}"/>
              </a:ext>
            </a:extLst>
          </p:cNvPr>
          <p:cNvSpPr txBox="1">
            <a:spLocks noChangeArrowheads="1"/>
          </p:cNvSpPr>
          <p:nvPr/>
        </p:nvSpPr>
        <p:spPr bwMode="auto">
          <a:xfrm>
            <a:off x="1314452" y="3054033"/>
            <a:ext cx="35274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r>
              <a:rPr lang="en-US" altLang="en-US" dirty="0">
                <a:latin typeface="Cambria Math" panose="02040503050406030204" pitchFamily="18" charset="0"/>
                <a:ea typeface="Cambria Math" panose="02040503050406030204" pitchFamily="18" charset="0"/>
              </a:rPr>
              <a:t>Kernel (same as previous one)</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1" name="Rectangle 2">
            <a:extLst>
              <a:ext uri="{FF2B5EF4-FFF2-40B4-BE49-F238E27FC236}">
                <a16:creationId xmlns:a16="http://schemas.microsoft.com/office/drawing/2014/main" id="{94D8965A-F20E-439B-8A6C-A985A60E7166}"/>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6.4.1.2 Correlation</a:t>
            </a:r>
          </a:p>
        </p:txBody>
      </p:sp>
      <p:sp>
        <p:nvSpPr>
          <p:cNvPr id="277508" name="Content Placeholder 3">
            <a:extLst>
              <a:ext uri="{FF2B5EF4-FFF2-40B4-BE49-F238E27FC236}">
                <a16:creationId xmlns:a16="http://schemas.microsoft.com/office/drawing/2014/main" id="{24CE903F-520A-44D5-93D2-AA3D9637C63D}"/>
              </a:ext>
            </a:extLst>
          </p:cNvPr>
          <p:cNvSpPr>
            <a:spLocks noGrp="1" noRot="1" noChangeAspect="1" noMove="1" noResize="1" noEditPoints="1" noAdjustHandles="1" noChangeArrowheads="1" noChangeShapeType="1" noTextEdit="1"/>
          </p:cNvSpPr>
          <p:nvPr>
            <p:ph idx="1"/>
          </p:nvPr>
        </p:nvSpPr>
        <p:spPr>
          <a:blipFill rotWithShape="0">
            <a:blip r:embed="rId3"/>
            <a:stretch>
              <a:fillRect l="-741"/>
            </a:stretch>
          </a:blipFill>
          <a:ln>
            <a:noFill/>
          </a:ln>
        </p:spPr>
        <p:txBody>
          <a:bodyPr/>
          <a:lstStyle/>
          <a:p>
            <a:pPr>
              <a:defRPr/>
            </a:pPr>
            <a:r>
              <a:rPr lang="en-US" dirty="0">
                <a:noFill/>
              </a:rPr>
              <a:t> </a:t>
            </a:r>
          </a:p>
        </p:txBody>
      </p:sp>
      <p:pic>
        <p:nvPicPr>
          <p:cNvPr id="288773" name="Picture 1">
            <a:extLst>
              <a:ext uri="{FF2B5EF4-FFF2-40B4-BE49-F238E27FC236}">
                <a16:creationId xmlns:a16="http://schemas.microsoft.com/office/drawing/2014/main" id="{23004F76-D223-4B65-9DAA-C5971F64FA5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778125" y="2548256"/>
            <a:ext cx="6635750" cy="114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文字方塊 1">
            <a:extLst>
              <a:ext uri="{FF2B5EF4-FFF2-40B4-BE49-F238E27FC236}">
                <a16:creationId xmlns:a16="http://schemas.microsoft.com/office/drawing/2014/main" id="{C3A5CBEA-BA97-4B6A-B378-9E66AC44826B}"/>
              </a:ext>
            </a:extLst>
          </p:cNvPr>
          <p:cNvSpPr txBox="1"/>
          <p:nvPr/>
        </p:nvSpPr>
        <p:spPr>
          <a:xfrm>
            <a:off x="487680" y="4246880"/>
            <a:ext cx="10759440" cy="1442720"/>
          </a:xfrm>
          <a:prstGeom prst="rect">
            <a:avLst/>
          </a:prstGeom>
          <a:solidFill>
            <a:schemeClr val="bg1"/>
          </a:solidFill>
        </p:spPr>
        <p:txBody>
          <a:bodyPr wrap="square" rtlCol="0">
            <a:spAutoFit/>
          </a:bodyPr>
          <a:lstStyle/>
          <a:p>
            <a:endParaRPr lang="zh-TW" alt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77508">
                                            <p:txEl>
                                              <p:charRg st="2" end="2"/>
                                            </p:txEl>
                                          </p:spTgt>
                                        </p:tgtEl>
                                        <p:attrNameLst>
                                          <p:attrName>style.visibility</p:attrName>
                                        </p:attrNameLst>
                                      </p:cBhvr>
                                      <p:to>
                                        <p:strVal val="visible"/>
                                      </p:to>
                                    </p:set>
                                    <p:animEffect transition="in" filter="fade">
                                      <p:cBhvr>
                                        <p:cTn id="7" dur="500"/>
                                        <p:tgtEl>
                                          <p:spTgt spid="277508">
                                            <p:txEl>
                                              <p:char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a:extLst>
              <a:ext uri="{FF2B5EF4-FFF2-40B4-BE49-F238E27FC236}">
                <a16:creationId xmlns:a16="http://schemas.microsoft.com/office/drawing/2014/main" id="{0DE87CC1-4DFF-49AF-A914-3E0C71FA3DA6}"/>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6.4.1.2 Correlation</a:t>
            </a:r>
          </a:p>
        </p:txBody>
      </p:sp>
      <p:sp>
        <p:nvSpPr>
          <p:cNvPr id="279556" name="Rectangle 3">
            <a:extLst>
              <a:ext uri="{FF2B5EF4-FFF2-40B4-BE49-F238E27FC236}">
                <a16:creationId xmlns:a16="http://schemas.microsoft.com/office/drawing/2014/main" id="{B8522DC6-D6D7-4586-A498-896FB5FE3202}"/>
              </a:ext>
            </a:extLst>
          </p:cNvPr>
          <p:cNvSpPr>
            <a:spLocks noGrp="1" noChangeArrowheads="1"/>
          </p:cNvSpPr>
          <p:nvPr>
            <p:ph type="body" idx="1"/>
          </p:nvPr>
        </p:nvSpPr>
        <p:spPr>
          <a:xfrm>
            <a:off x="838201" y="2060576"/>
            <a:ext cx="9625014" cy="4621213"/>
          </a:xfrm>
        </p:spPr>
        <p:txBody>
          <a:bodyPr>
            <a:normAutofit lnSpcReduction="10000"/>
          </a:bodyPr>
          <a:lstStyle/>
          <a:p>
            <a:pPr eaLnBrk="1" hangingPunct="1"/>
            <a:endParaRPr lang="en-US" altLang="zh-TW" sz="2500" dirty="0">
              <a:latin typeface="Cambria Math" panose="02040503050406030204" pitchFamily="18" charset="0"/>
            </a:endParaRPr>
          </a:p>
          <a:p>
            <a:pPr eaLnBrk="1" hangingPunct="1"/>
            <a:endParaRPr lang="en-US" altLang="zh-TW" sz="2500" dirty="0">
              <a:latin typeface="Cambria Math" panose="02040503050406030204" pitchFamily="18" charset="0"/>
            </a:endParaRPr>
          </a:p>
          <a:p>
            <a:pPr eaLnBrk="1" hangingPunct="1"/>
            <a:r>
              <a:rPr lang="en-US" altLang="zh-TW" sz="2500" dirty="0">
                <a:latin typeface="Cambria Math" panose="02040503050406030204" pitchFamily="18" charset="0"/>
              </a:rPr>
              <a:t>Output[5, 5] = </a:t>
            </a:r>
          </a:p>
          <a:p>
            <a:pPr eaLnBrk="1" hangingPunct="1">
              <a:buFont typeface="Wingdings" panose="05000000000000000000" pitchFamily="2" charset="2"/>
              <a:buNone/>
            </a:pPr>
            <a:r>
              <a:rPr lang="en-US" altLang="zh-TW" sz="2500" dirty="0">
                <a:latin typeface="Cambria Math" panose="02040503050406030204" pitchFamily="18" charset="0"/>
              </a:rPr>
              <a:t>   F[-1,-1]</a:t>
            </a:r>
            <a:r>
              <a:rPr lang="zh-TW" altLang="en-US" sz="2500" dirty="0">
                <a:latin typeface="Cambria Math" panose="02040503050406030204" pitchFamily="18" charset="0"/>
              </a:rPr>
              <a:t>．</a:t>
            </a:r>
            <a:r>
              <a:rPr lang="en-US" altLang="zh-TW" sz="2500" dirty="0">
                <a:latin typeface="Cambria Math" panose="02040503050406030204" pitchFamily="18" charset="0"/>
              </a:rPr>
              <a:t>I [4,4] + F[</a:t>
            </a:r>
            <a:r>
              <a:rPr lang="zh-TW" altLang="en-US" sz="2500" dirty="0">
                <a:latin typeface="Cambria Math" panose="02040503050406030204" pitchFamily="18" charset="0"/>
              </a:rPr>
              <a:t> </a:t>
            </a:r>
            <a:r>
              <a:rPr lang="en-US" altLang="zh-TW" sz="2500" dirty="0">
                <a:latin typeface="Cambria Math" panose="02040503050406030204" pitchFamily="18" charset="0"/>
              </a:rPr>
              <a:t>0,-1]</a:t>
            </a:r>
            <a:r>
              <a:rPr lang="zh-TW" altLang="en-US" sz="2500" dirty="0">
                <a:latin typeface="Cambria Math" panose="02040503050406030204" pitchFamily="18" charset="0"/>
              </a:rPr>
              <a:t>．</a:t>
            </a:r>
            <a:r>
              <a:rPr lang="en-US" altLang="zh-TW" sz="2500" dirty="0">
                <a:latin typeface="Cambria Math" panose="02040503050406030204" pitchFamily="18" charset="0"/>
              </a:rPr>
              <a:t>I [5,4]</a:t>
            </a:r>
            <a:r>
              <a:rPr lang="zh-TW" altLang="en-US" sz="2500" dirty="0">
                <a:latin typeface="Cambria Math" panose="02040503050406030204" pitchFamily="18" charset="0"/>
              </a:rPr>
              <a:t> </a:t>
            </a:r>
            <a:r>
              <a:rPr lang="en-US" altLang="zh-TW" sz="2500" dirty="0">
                <a:latin typeface="Cambria Math" panose="02040503050406030204" pitchFamily="18" charset="0"/>
              </a:rPr>
              <a:t>+ F[</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a:t>
            </a:r>
            <a:r>
              <a:rPr lang="en-US" altLang="zh-TW" sz="2500" dirty="0">
                <a:latin typeface="Cambria Math" panose="02040503050406030204" pitchFamily="18" charset="0"/>
              </a:rPr>
              <a:t>I [6,4] +</a:t>
            </a:r>
          </a:p>
          <a:p>
            <a:pPr eaLnBrk="1" hangingPunct="1">
              <a:buFont typeface="Wingdings" panose="05000000000000000000" pitchFamily="2" charset="2"/>
              <a:buNone/>
            </a:pPr>
            <a:r>
              <a:rPr lang="en-US" altLang="zh-TW" sz="2500" dirty="0">
                <a:latin typeface="Cambria Math" panose="02040503050406030204" pitchFamily="18" charset="0"/>
              </a:rPr>
              <a:t>   F[-1,</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a:t>
            </a:r>
            <a:r>
              <a:rPr lang="en-US" altLang="zh-TW" sz="2500" dirty="0">
                <a:latin typeface="Cambria Math" panose="02040503050406030204" pitchFamily="18" charset="0"/>
              </a:rPr>
              <a:t>I [4,5] + F[</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a:t>
            </a:r>
            <a:r>
              <a:rPr lang="en-US" altLang="zh-TW" sz="2500" dirty="0">
                <a:latin typeface="Cambria Math" panose="02040503050406030204" pitchFamily="18" charset="0"/>
              </a:rPr>
              <a:t>I [5,5]</a:t>
            </a:r>
            <a:r>
              <a:rPr lang="zh-TW" altLang="en-US" sz="2500" dirty="0">
                <a:latin typeface="Cambria Math" panose="02040503050406030204" pitchFamily="18" charset="0"/>
              </a:rPr>
              <a:t> </a:t>
            </a:r>
            <a:r>
              <a:rPr lang="en-US" altLang="zh-TW" sz="2500" dirty="0">
                <a:latin typeface="Cambria Math" panose="02040503050406030204" pitchFamily="18" charset="0"/>
              </a:rPr>
              <a:t>+ F[</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a:t>
            </a:r>
            <a:r>
              <a:rPr lang="en-US" altLang="zh-TW" sz="2500" dirty="0">
                <a:latin typeface="Cambria Math" panose="02040503050406030204" pitchFamily="18" charset="0"/>
              </a:rPr>
              <a:t>I [6,5] +</a:t>
            </a:r>
          </a:p>
          <a:p>
            <a:pPr eaLnBrk="1" hangingPunct="1">
              <a:buFont typeface="Wingdings" panose="05000000000000000000" pitchFamily="2" charset="2"/>
              <a:buNone/>
            </a:pPr>
            <a:r>
              <a:rPr lang="en-US" altLang="zh-TW" sz="2500" dirty="0">
                <a:latin typeface="Cambria Math" panose="02040503050406030204" pitchFamily="18" charset="0"/>
              </a:rPr>
              <a:t>   F[-1,</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a:t>
            </a:r>
            <a:r>
              <a:rPr lang="en-US" altLang="zh-TW" sz="2500" dirty="0">
                <a:latin typeface="Cambria Math" panose="02040503050406030204" pitchFamily="18" charset="0"/>
              </a:rPr>
              <a:t>I [4,6]</a:t>
            </a:r>
            <a:r>
              <a:rPr lang="zh-TW" altLang="en-US" sz="2500" dirty="0">
                <a:latin typeface="Cambria Math" panose="02040503050406030204" pitchFamily="18" charset="0"/>
              </a:rPr>
              <a:t> </a:t>
            </a:r>
            <a:r>
              <a:rPr lang="en-US" altLang="zh-TW" sz="2500" dirty="0">
                <a:latin typeface="Cambria Math" panose="02040503050406030204" pitchFamily="18" charset="0"/>
              </a:rPr>
              <a:t>+ F[</a:t>
            </a:r>
            <a:r>
              <a:rPr lang="zh-TW" altLang="en-US" sz="2500" dirty="0">
                <a:latin typeface="Cambria Math" panose="02040503050406030204" pitchFamily="18" charset="0"/>
              </a:rPr>
              <a:t> </a:t>
            </a:r>
            <a:r>
              <a:rPr lang="en-US" altLang="zh-TW" sz="2500" dirty="0">
                <a:latin typeface="Cambria Math" panose="02040503050406030204" pitchFamily="18" charset="0"/>
              </a:rPr>
              <a:t>0,</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a:t>
            </a:r>
            <a:r>
              <a:rPr lang="en-US" altLang="zh-TW" sz="2500" dirty="0">
                <a:latin typeface="Cambria Math" panose="02040503050406030204" pitchFamily="18" charset="0"/>
              </a:rPr>
              <a:t>I [5,6]</a:t>
            </a:r>
            <a:r>
              <a:rPr lang="zh-TW" altLang="en-US" sz="2500" dirty="0">
                <a:latin typeface="Cambria Math" panose="02040503050406030204" pitchFamily="18" charset="0"/>
              </a:rPr>
              <a:t> </a:t>
            </a:r>
            <a:r>
              <a:rPr lang="en-US" altLang="zh-TW" sz="2500" dirty="0">
                <a:latin typeface="Cambria Math" panose="02040503050406030204" pitchFamily="18" charset="0"/>
              </a:rPr>
              <a:t>+ F[</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 </a:t>
            </a:r>
            <a:r>
              <a:rPr lang="en-US" altLang="zh-TW" sz="2500" dirty="0">
                <a:latin typeface="Cambria Math" panose="02040503050406030204" pitchFamily="18" charset="0"/>
              </a:rPr>
              <a:t>1]</a:t>
            </a:r>
            <a:r>
              <a:rPr lang="zh-TW" altLang="en-US" sz="2500" dirty="0">
                <a:latin typeface="Cambria Math" panose="02040503050406030204" pitchFamily="18" charset="0"/>
              </a:rPr>
              <a:t>．</a:t>
            </a:r>
            <a:r>
              <a:rPr lang="en-US" altLang="zh-TW" sz="2500" dirty="0">
                <a:latin typeface="Cambria Math" panose="02040503050406030204" pitchFamily="18" charset="0"/>
              </a:rPr>
              <a:t>I [6,6]</a:t>
            </a:r>
          </a:p>
          <a:p>
            <a:pPr eaLnBrk="1" hangingPunct="1">
              <a:buFont typeface="Wingdings" panose="05000000000000000000" pitchFamily="2" charset="2"/>
              <a:buNone/>
            </a:pPr>
            <a:endParaRPr lang="en-US" altLang="zh-TW" sz="2500" dirty="0">
              <a:latin typeface="Cambria Math" panose="02040503050406030204" pitchFamily="18" charset="0"/>
            </a:endParaRPr>
          </a:p>
          <a:p>
            <a:pPr eaLnBrk="1" hangingPunct="1">
              <a:buFont typeface="Wingdings" panose="05000000000000000000" pitchFamily="2" charset="2"/>
              <a:buNone/>
            </a:pPr>
            <a:r>
              <a:rPr lang="en-US" altLang="zh-TW" sz="2500" dirty="0">
                <a:latin typeface="Cambria Math" panose="02040503050406030204" pitchFamily="18" charset="0"/>
              </a:rPr>
              <a:t>=</a:t>
            </a:r>
            <a:r>
              <a:rPr lang="zh-TW" altLang="en-US" sz="2500" dirty="0">
                <a:latin typeface="Cambria Math" panose="02040503050406030204" pitchFamily="18" charset="0"/>
              </a:rPr>
              <a:t>  </a:t>
            </a:r>
            <a:r>
              <a:rPr lang="en-US" altLang="zh-TW" sz="2500" b="1" dirty="0">
                <a:solidFill>
                  <a:srgbClr val="FF0000"/>
                </a:solidFill>
                <a:latin typeface="Cambria Math" panose="02040503050406030204" pitchFamily="18" charset="0"/>
              </a:rPr>
              <a:t>a</a:t>
            </a:r>
            <a:r>
              <a:rPr lang="zh-TW" altLang="en-US" sz="2500" b="1" dirty="0">
                <a:latin typeface="Cambria Math" panose="02040503050406030204" pitchFamily="18" charset="0"/>
              </a:rPr>
              <a:t>．</a:t>
            </a:r>
            <a:r>
              <a:rPr lang="en-US" altLang="zh-TW" sz="2500" dirty="0">
                <a:latin typeface="Cambria Math" panose="02040503050406030204" pitchFamily="18" charset="0"/>
              </a:rPr>
              <a:t>I [4,4] + </a:t>
            </a:r>
            <a:r>
              <a:rPr lang="en-US" altLang="zh-TW" sz="2500" b="1" dirty="0">
                <a:solidFill>
                  <a:srgbClr val="FF0000"/>
                </a:solidFill>
                <a:latin typeface="Cambria Math" panose="02040503050406030204" pitchFamily="18" charset="0"/>
              </a:rPr>
              <a:t>b</a:t>
            </a:r>
            <a:r>
              <a:rPr lang="zh-TW" altLang="en-US" sz="2500" b="1" dirty="0">
                <a:latin typeface="Cambria Math" panose="02040503050406030204" pitchFamily="18" charset="0"/>
              </a:rPr>
              <a:t>．</a:t>
            </a:r>
            <a:r>
              <a:rPr lang="en-US" altLang="zh-TW" sz="2500" dirty="0">
                <a:latin typeface="Cambria Math" panose="02040503050406030204" pitchFamily="18" charset="0"/>
              </a:rPr>
              <a:t>I [5,4]</a:t>
            </a:r>
            <a:r>
              <a:rPr lang="zh-TW" altLang="en-US" sz="2500" dirty="0">
                <a:latin typeface="Cambria Math" panose="02040503050406030204" pitchFamily="18" charset="0"/>
              </a:rPr>
              <a:t> </a:t>
            </a:r>
            <a:r>
              <a:rPr lang="en-US" altLang="zh-TW" sz="2500" dirty="0">
                <a:latin typeface="Cambria Math" panose="02040503050406030204" pitchFamily="18" charset="0"/>
              </a:rPr>
              <a:t>+ </a:t>
            </a:r>
            <a:r>
              <a:rPr lang="en-US" altLang="zh-TW" sz="2500" b="1" dirty="0">
                <a:solidFill>
                  <a:srgbClr val="FF0000"/>
                </a:solidFill>
                <a:latin typeface="Cambria Math" panose="02040503050406030204" pitchFamily="18" charset="0"/>
              </a:rPr>
              <a:t>c</a:t>
            </a:r>
            <a:r>
              <a:rPr lang="zh-TW" altLang="en-US" sz="2500" b="1" dirty="0">
                <a:latin typeface="Cambria Math" panose="02040503050406030204" pitchFamily="18" charset="0"/>
              </a:rPr>
              <a:t>．</a:t>
            </a:r>
            <a:r>
              <a:rPr lang="en-US" altLang="zh-TW" sz="2500" dirty="0">
                <a:latin typeface="Cambria Math" panose="02040503050406030204" pitchFamily="18" charset="0"/>
              </a:rPr>
              <a:t>I [6,4]</a:t>
            </a:r>
            <a:r>
              <a:rPr lang="zh-TW" altLang="en-US" sz="2500" dirty="0">
                <a:latin typeface="Cambria Math" panose="02040503050406030204" pitchFamily="18" charset="0"/>
              </a:rPr>
              <a:t> </a:t>
            </a:r>
            <a:r>
              <a:rPr lang="en-US" altLang="zh-TW" sz="2500" dirty="0">
                <a:latin typeface="Cambria Math" panose="02040503050406030204" pitchFamily="18" charset="0"/>
              </a:rPr>
              <a:t>+</a:t>
            </a:r>
          </a:p>
          <a:p>
            <a:pPr eaLnBrk="1" hangingPunct="1">
              <a:buFont typeface="Wingdings" panose="05000000000000000000" pitchFamily="2" charset="2"/>
              <a:buNone/>
            </a:pPr>
            <a:r>
              <a:rPr lang="zh-TW" altLang="en-US" sz="2500" dirty="0">
                <a:latin typeface="Cambria Math" panose="02040503050406030204" pitchFamily="18" charset="0"/>
              </a:rPr>
              <a:t>     </a:t>
            </a:r>
            <a:r>
              <a:rPr lang="en-US" altLang="zh-TW" sz="2500" b="1" dirty="0">
                <a:solidFill>
                  <a:srgbClr val="FF0000"/>
                </a:solidFill>
                <a:latin typeface="Cambria Math" panose="02040503050406030204" pitchFamily="18" charset="0"/>
              </a:rPr>
              <a:t>d</a:t>
            </a:r>
            <a:r>
              <a:rPr lang="zh-TW" altLang="en-US" sz="2500" b="1" dirty="0">
                <a:latin typeface="Cambria Math" panose="02040503050406030204" pitchFamily="18" charset="0"/>
              </a:rPr>
              <a:t>．</a:t>
            </a:r>
            <a:r>
              <a:rPr lang="en-US" altLang="zh-TW" sz="2500" dirty="0">
                <a:latin typeface="Cambria Math" panose="02040503050406030204" pitchFamily="18" charset="0"/>
              </a:rPr>
              <a:t>I [4,5]</a:t>
            </a:r>
            <a:r>
              <a:rPr lang="zh-TW" altLang="en-US" sz="2500" dirty="0">
                <a:latin typeface="Cambria Math" panose="02040503050406030204" pitchFamily="18" charset="0"/>
              </a:rPr>
              <a:t> </a:t>
            </a:r>
            <a:r>
              <a:rPr lang="en-US" altLang="zh-TW" sz="2500" dirty="0">
                <a:latin typeface="Cambria Math" panose="02040503050406030204" pitchFamily="18" charset="0"/>
              </a:rPr>
              <a:t>+ </a:t>
            </a:r>
            <a:r>
              <a:rPr lang="en-US" altLang="zh-TW" sz="2500" b="1" dirty="0">
                <a:solidFill>
                  <a:srgbClr val="FF0000"/>
                </a:solidFill>
                <a:latin typeface="Cambria Math" panose="02040503050406030204" pitchFamily="18" charset="0"/>
              </a:rPr>
              <a:t>e</a:t>
            </a:r>
            <a:r>
              <a:rPr lang="zh-TW" altLang="en-US" sz="2500" b="1" dirty="0">
                <a:latin typeface="Cambria Math" panose="02040503050406030204" pitchFamily="18" charset="0"/>
              </a:rPr>
              <a:t>．</a:t>
            </a:r>
            <a:r>
              <a:rPr lang="en-US" altLang="zh-TW" sz="2500" dirty="0">
                <a:latin typeface="Cambria Math" panose="02040503050406030204" pitchFamily="18" charset="0"/>
              </a:rPr>
              <a:t>I [5,5] + </a:t>
            </a:r>
            <a:r>
              <a:rPr lang="en-US" altLang="zh-TW" sz="2500" b="1" dirty="0">
                <a:solidFill>
                  <a:srgbClr val="FF0000"/>
                </a:solidFill>
                <a:latin typeface="Cambria Math" panose="02040503050406030204" pitchFamily="18" charset="0"/>
              </a:rPr>
              <a:t>f</a:t>
            </a:r>
            <a:r>
              <a:rPr lang="zh-TW" altLang="en-US" sz="2500" b="1" dirty="0">
                <a:latin typeface="Cambria Math" panose="02040503050406030204" pitchFamily="18" charset="0"/>
              </a:rPr>
              <a:t>．</a:t>
            </a:r>
            <a:r>
              <a:rPr lang="en-US" altLang="zh-TW" sz="2500" dirty="0">
                <a:latin typeface="Cambria Math" panose="02040503050406030204" pitchFamily="18" charset="0"/>
              </a:rPr>
              <a:t>I [6,5] +</a:t>
            </a:r>
          </a:p>
          <a:p>
            <a:pPr eaLnBrk="1" hangingPunct="1">
              <a:buFont typeface="Wingdings" panose="05000000000000000000" pitchFamily="2" charset="2"/>
              <a:buNone/>
            </a:pPr>
            <a:r>
              <a:rPr lang="zh-TW" altLang="en-US" sz="2500" dirty="0">
                <a:latin typeface="Cambria Math" panose="02040503050406030204" pitchFamily="18" charset="0"/>
              </a:rPr>
              <a:t>     </a:t>
            </a:r>
            <a:r>
              <a:rPr lang="en-US" altLang="zh-TW" sz="2500" b="1" dirty="0">
                <a:solidFill>
                  <a:srgbClr val="FF0000"/>
                </a:solidFill>
                <a:latin typeface="Cambria Math" panose="02040503050406030204" pitchFamily="18" charset="0"/>
              </a:rPr>
              <a:t>g</a:t>
            </a:r>
            <a:r>
              <a:rPr lang="zh-TW" altLang="en-US" sz="2500" b="1" dirty="0">
                <a:latin typeface="Cambria Math" panose="02040503050406030204" pitchFamily="18" charset="0"/>
              </a:rPr>
              <a:t>．</a:t>
            </a:r>
            <a:r>
              <a:rPr lang="en-US" altLang="zh-TW" sz="2500" dirty="0">
                <a:latin typeface="Cambria Math" panose="02040503050406030204" pitchFamily="18" charset="0"/>
              </a:rPr>
              <a:t>I [4,6] + </a:t>
            </a:r>
            <a:r>
              <a:rPr lang="en-US" altLang="zh-TW" sz="2500" b="1" dirty="0">
                <a:solidFill>
                  <a:srgbClr val="FF0000"/>
                </a:solidFill>
                <a:latin typeface="Cambria Math" panose="02040503050406030204" pitchFamily="18" charset="0"/>
              </a:rPr>
              <a:t>h</a:t>
            </a:r>
            <a:r>
              <a:rPr lang="zh-TW" altLang="en-US" sz="2500" b="1" dirty="0">
                <a:latin typeface="Cambria Math" panose="02040503050406030204" pitchFamily="18" charset="0"/>
              </a:rPr>
              <a:t>．</a:t>
            </a:r>
            <a:r>
              <a:rPr lang="en-US" altLang="zh-TW" sz="2500" dirty="0">
                <a:latin typeface="Cambria Math" panose="02040503050406030204" pitchFamily="18" charset="0"/>
              </a:rPr>
              <a:t>I [5,6] + </a:t>
            </a:r>
            <a:r>
              <a:rPr lang="en-US" altLang="zh-TW" sz="2500" b="1" dirty="0" err="1">
                <a:solidFill>
                  <a:srgbClr val="FF0000"/>
                </a:solidFill>
                <a:latin typeface="Cambria Math" panose="02040503050406030204" pitchFamily="18" charset="0"/>
              </a:rPr>
              <a:t>i</a:t>
            </a:r>
            <a:r>
              <a:rPr lang="zh-TW" altLang="en-US" sz="2500" b="1" dirty="0">
                <a:latin typeface="Cambria Math" panose="02040503050406030204" pitchFamily="18" charset="0"/>
              </a:rPr>
              <a:t>．</a:t>
            </a:r>
            <a:r>
              <a:rPr lang="en-US" altLang="zh-TW" sz="2500" dirty="0">
                <a:latin typeface="Cambria Math" panose="02040503050406030204" pitchFamily="18" charset="0"/>
              </a:rPr>
              <a:t>I [6,6]</a:t>
            </a:r>
          </a:p>
        </p:txBody>
      </p:sp>
      <p:pic>
        <p:nvPicPr>
          <p:cNvPr id="7" name="Picture 6">
            <a:extLst>
              <a:ext uri="{FF2B5EF4-FFF2-40B4-BE49-F238E27FC236}">
                <a16:creationId xmlns:a16="http://schemas.microsoft.com/office/drawing/2014/main" id="{25C823C4-81E2-4961-AD3A-A96C7A9B60A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09113" y="4538980"/>
            <a:ext cx="1944687" cy="176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821" name="Picture 5">
            <a:extLst>
              <a:ext uri="{FF2B5EF4-FFF2-40B4-BE49-F238E27FC236}">
                <a16:creationId xmlns:a16="http://schemas.microsoft.com/office/drawing/2014/main" id="{A05D92F6-6DE9-44DB-8C64-41E96E49977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301999" y="1659099"/>
            <a:ext cx="6107113" cy="1054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822" name="Picture 1">
            <a:extLst>
              <a:ext uri="{FF2B5EF4-FFF2-40B4-BE49-F238E27FC236}">
                <a16:creationId xmlns:a16="http://schemas.microsoft.com/office/drawing/2014/main" id="{E0F9C73F-1487-486E-869E-AA680A922D9D}"/>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9767889" y="1543190"/>
            <a:ext cx="1390650" cy="128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79556">
                                            <p:txEl>
                                              <p:pRg st="7" end="7"/>
                                            </p:txEl>
                                          </p:spTgt>
                                        </p:tgtEl>
                                        <p:attrNameLst>
                                          <p:attrName>style.visibility</p:attrName>
                                        </p:attrNameLst>
                                      </p:cBhvr>
                                      <p:to>
                                        <p:strVal val="visible"/>
                                      </p:to>
                                    </p:set>
                                    <p:animEffect transition="in" filter="fade">
                                      <p:cBhvr>
                                        <p:cTn id="7" dur="500"/>
                                        <p:tgtEl>
                                          <p:spTgt spid="279556">
                                            <p:txEl>
                                              <p:pRg st="7" end="7"/>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79556">
                                            <p:txEl>
                                              <p:pRg st="8" end="8"/>
                                            </p:txEl>
                                          </p:spTgt>
                                        </p:tgtEl>
                                        <p:attrNameLst>
                                          <p:attrName>style.visibility</p:attrName>
                                        </p:attrNameLst>
                                      </p:cBhvr>
                                      <p:to>
                                        <p:strVal val="visible"/>
                                      </p:to>
                                    </p:set>
                                    <p:animEffect transition="in" filter="fade">
                                      <p:cBhvr>
                                        <p:cTn id="10" dur="500"/>
                                        <p:tgtEl>
                                          <p:spTgt spid="279556">
                                            <p:txEl>
                                              <p:pRg st="8" end="8"/>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279556">
                                            <p:txEl>
                                              <p:pRg st="9" end="9"/>
                                            </p:txEl>
                                          </p:spTgt>
                                        </p:tgtEl>
                                        <p:attrNameLst>
                                          <p:attrName>style.visibility</p:attrName>
                                        </p:attrNameLst>
                                      </p:cBhvr>
                                      <p:to>
                                        <p:strVal val="visible"/>
                                      </p:to>
                                    </p:set>
                                    <p:animEffect transition="in" filter="fade">
                                      <p:cBhvr>
                                        <p:cTn id="13" dur="500"/>
                                        <p:tgtEl>
                                          <p:spTgt spid="279556">
                                            <p:txEl>
                                              <p:pRg st="9" end="9"/>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內容版面配置區 2"/>
              <p:cNvSpPr>
                <a:spLocks noGrp="1"/>
              </p:cNvSpPr>
              <p:nvPr>
                <p:ph idx="1"/>
              </p:nvPr>
            </p:nvSpPr>
            <p:spPr/>
            <p:txBody>
              <a:bodyPr/>
              <a:lstStyle/>
              <a:p>
                <a14:m>
                  <m:oMath xmlns:m="http://schemas.openxmlformats.org/officeDocument/2006/math">
                    <m:r>
                      <a:rPr lang="en-US" altLang="zh-TW" sz="2200" i="1" smtClean="0">
                        <a:latin typeface="Cambria Math" panose="02040503050406030204" pitchFamily="18" charset="0"/>
                        <a:ea typeface="Cambria Math" panose="02040503050406030204" pitchFamily="18" charset="0"/>
                      </a:rPr>
                      <m:t>∈ </m:t>
                    </m:r>
                  </m:oMath>
                </a14:m>
                <a:r>
                  <a:rPr lang="en-US" altLang="zh-TW" sz="2200" dirty="0">
                    <a:latin typeface="Cambria Math" panose="02040503050406030204" pitchFamily="18" charset="0"/>
                    <a:ea typeface="Cambria Math" panose="02040503050406030204" pitchFamily="18" charset="0"/>
                  </a:rPr>
                  <a:t>Linear Shift-Invariant Operator</a:t>
                </a:r>
              </a:p>
              <a:p>
                <a:r>
                  <a:rPr lang="en-US" altLang="zh-TW" sz="2200" dirty="0">
                    <a:solidFill>
                      <a:schemeClr val="tx1"/>
                    </a:solidFill>
                    <a:latin typeface="Cambria Math" panose="02040503050406030204" pitchFamily="18" charset="0"/>
                    <a:ea typeface="Cambria Math" panose="02040503050406030204" pitchFamily="18" charset="0"/>
                  </a:rPr>
                  <a:t>The weight function </a:t>
                </a:r>
                <a14:m>
                  <m:oMath xmlns:m="http://schemas.openxmlformats.org/officeDocument/2006/math">
                    <m:r>
                      <a:rPr lang="en-US" altLang="zh-TW" sz="2200" b="0" i="1" smtClean="0">
                        <a:solidFill>
                          <a:schemeClr val="tx1"/>
                        </a:solidFill>
                        <a:latin typeface="Cambria Math" panose="02040503050406030204" pitchFamily="18" charset="0"/>
                        <a:ea typeface="Cambria Math" panose="02040503050406030204" pitchFamily="18" charset="0"/>
                      </a:rPr>
                      <m:t>𝑤</m:t>
                    </m:r>
                  </m:oMath>
                </a14:m>
                <a:r>
                  <a:rPr lang="en-US" altLang="zh-TW" sz="2200" dirty="0">
                    <a:solidFill>
                      <a:schemeClr val="tx1"/>
                    </a:solidFill>
                    <a:latin typeface="Cambria Math" panose="02040503050406030204" pitchFamily="18" charset="0"/>
                    <a:ea typeface="Cambria Math" panose="02040503050406030204" pitchFamily="18" charset="0"/>
                  </a:rPr>
                  <a:t> is called the </a:t>
                </a:r>
                <a:r>
                  <a:rPr lang="en-US" altLang="zh-TW" sz="2200" dirty="0">
                    <a:solidFill>
                      <a:srgbClr val="FF0000"/>
                    </a:solidFill>
                    <a:latin typeface="Cambria Math" panose="02040503050406030204" pitchFamily="18" charset="0"/>
                    <a:ea typeface="Cambria Math" panose="02040503050406030204" pitchFamily="18" charset="0"/>
                  </a:rPr>
                  <a:t>kernel </a:t>
                </a:r>
                <a:r>
                  <a:rPr lang="en-US" altLang="zh-TW" sz="2200" dirty="0">
                    <a:latin typeface="Cambria Math" panose="02040503050406030204" pitchFamily="18" charset="0"/>
                    <a:ea typeface="Cambria Math" panose="02040503050406030204" pitchFamily="18" charset="0"/>
                  </a:rPr>
                  <a:t>or the </a:t>
                </a:r>
                <a:r>
                  <a:rPr lang="en-US" altLang="zh-TW" sz="2200" dirty="0">
                    <a:solidFill>
                      <a:srgbClr val="FF0000"/>
                    </a:solidFill>
                    <a:latin typeface="Cambria Math" panose="02040503050406030204" pitchFamily="18" charset="0"/>
                    <a:ea typeface="Cambria Math" panose="02040503050406030204" pitchFamily="18" charset="0"/>
                  </a:rPr>
                  <a:t>mask </a:t>
                </a:r>
                <a:r>
                  <a:rPr lang="en-US" altLang="zh-TW" sz="2200" dirty="0">
                    <a:solidFill>
                      <a:schemeClr val="tx1"/>
                    </a:solidFill>
                    <a:latin typeface="Cambria Math" panose="02040503050406030204" pitchFamily="18" charset="0"/>
                    <a:ea typeface="Cambria Math" panose="02040503050406030204" pitchFamily="18" charset="0"/>
                  </a:rPr>
                  <a:t>of weights , </a:t>
                </a:r>
                <a14:m>
                  <m:oMath xmlns:m="http://schemas.openxmlformats.org/officeDocument/2006/math">
                    <m:r>
                      <a:rPr lang="en-US" altLang="zh-TW" sz="2200" b="0" i="1" smtClean="0">
                        <a:solidFill>
                          <a:schemeClr val="tx1"/>
                        </a:solidFill>
                        <a:latin typeface="Cambria Math" panose="02040503050406030204" pitchFamily="18" charset="0"/>
                        <a:ea typeface="Cambria Math" panose="02040503050406030204" pitchFamily="18" charset="0"/>
                      </a:rPr>
                      <m:t>𝑑𝑜𝑚𝑎𝑖𝑛</m:t>
                    </m:r>
                    <m:d>
                      <m:dPr>
                        <m:ctrlPr>
                          <a:rPr lang="en-US" altLang="zh-TW" sz="2200" b="0" i="1" smtClean="0">
                            <a:solidFill>
                              <a:schemeClr val="tx1"/>
                            </a:solidFill>
                            <a:latin typeface="Cambria Math" panose="02040503050406030204" pitchFamily="18" charset="0"/>
                            <a:ea typeface="Cambria Math" panose="02040503050406030204" pitchFamily="18" charset="0"/>
                          </a:rPr>
                        </m:ctrlPr>
                      </m:dPr>
                      <m:e>
                        <m:r>
                          <a:rPr lang="en-US" altLang="zh-TW" sz="2200" b="0" i="1" smtClean="0">
                            <a:solidFill>
                              <a:schemeClr val="tx1"/>
                            </a:solidFill>
                            <a:latin typeface="Cambria Math" panose="02040503050406030204" pitchFamily="18" charset="0"/>
                            <a:ea typeface="Cambria Math" panose="02040503050406030204" pitchFamily="18" charset="0"/>
                          </a:rPr>
                          <m:t>𝑤</m:t>
                        </m:r>
                      </m:e>
                    </m:d>
                    <m:r>
                      <a:rPr lang="en-US" altLang="zh-TW" sz="2200" b="0" i="1" smtClean="0">
                        <a:solidFill>
                          <a:schemeClr val="tx1"/>
                        </a:solidFill>
                        <a:latin typeface="Cambria Math" panose="02040503050406030204" pitchFamily="18" charset="0"/>
                        <a:ea typeface="Cambria Math" panose="02040503050406030204" pitchFamily="18" charset="0"/>
                      </a:rPr>
                      <m:t>=</m:t>
                    </m:r>
                    <m:r>
                      <a:rPr lang="en-US" altLang="zh-TW" sz="2200" b="0" i="1" smtClean="0">
                        <a:solidFill>
                          <a:schemeClr val="tx1"/>
                        </a:solidFill>
                        <a:latin typeface="Cambria Math" panose="02040503050406030204" pitchFamily="18" charset="0"/>
                        <a:ea typeface="Cambria Math" panose="02040503050406030204" pitchFamily="18" charset="0"/>
                      </a:rPr>
                      <m:t>𝑊</m:t>
                    </m:r>
                  </m:oMath>
                </a14:m>
                <a:endParaRPr lang="en-US" altLang="zh-TW" sz="2200" dirty="0">
                  <a:solidFill>
                    <a:schemeClr val="tx1"/>
                  </a:solidFill>
                  <a:latin typeface="Cambria Math" panose="02040503050406030204" pitchFamily="18" charset="0"/>
                  <a:ea typeface="Cambria Math" panose="02040503050406030204" pitchFamily="18" charset="0"/>
                </a:endParaRPr>
              </a:p>
              <a:p>
                <a14:m>
                  <m:oMath xmlns:m="http://schemas.openxmlformats.org/officeDocument/2006/math">
                    <m:r>
                      <a:rPr lang="en-US" altLang="zh-TW" sz="2200" b="0" i="1" smtClean="0">
                        <a:latin typeface="Cambria Math" panose="02040503050406030204" pitchFamily="18" charset="0"/>
                        <a:ea typeface="Cambria Math" panose="02040503050406030204" pitchFamily="18" charset="0"/>
                      </a:rPr>
                      <m:t>(</m:t>
                    </m:r>
                    <m:r>
                      <a:rPr lang="en-US" altLang="zh-TW" sz="2200" i="1">
                        <a:latin typeface="Cambria Math" panose="02040503050406030204" pitchFamily="18" charset="0"/>
                        <a:ea typeface="Cambria Math" panose="02040503050406030204" pitchFamily="18" charset="0"/>
                      </a:rPr>
                      <m:t>𝑓</m:t>
                    </m:r>
                    <m:nary>
                      <m:naryPr>
                        <m:chr m:val="⨂"/>
                        <m:subHide m:val="on"/>
                        <m:supHide m:val="on"/>
                        <m:ctrlPr>
                          <a:rPr lang="en-US" altLang="zh-TW" sz="2200" i="1">
                            <a:latin typeface="Cambria Math" panose="02040503050406030204" pitchFamily="18" charset="0"/>
                            <a:ea typeface="Cambria Math" panose="02040503050406030204" pitchFamily="18" charset="0"/>
                          </a:rPr>
                        </m:ctrlPr>
                      </m:naryPr>
                      <m:sub/>
                      <m:sup/>
                      <m:e>
                        <m:r>
                          <a:rPr lang="en-US" altLang="zh-TW" sz="2200" i="1">
                            <a:latin typeface="Cambria Math" panose="02040503050406030204" pitchFamily="18" charset="0"/>
                            <a:ea typeface="Cambria Math" panose="02040503050406030204" pitchFamily="18" charset="0"/>
                          </a:rPr>
                          <m:t>𝑤</m:t>
                        </m:r>
                        <m:r>
                          <a:rPr lang="en-US" altLang="zh-TW" sz="2200" b="0" i="1" smtClean="0">
                            <a:latin typeface="Cambria Math" panose="02040503050406030204" pitchFamily="18" charset="0"/>
                            <a:ea typeface="Cambria Math" panose="02040503050406030204" pitchFamily="18" charset="0"/>
                          </a:rPr>
                          <m:t>)</m:t>
                        </m:r>
                      </m:e>
                    </m:nary>
                    <m:d>
                      <m:dPr>
                        <m:ctrlPr>
                          <a:rPr lang="en-US" altLang="zh-TW" sz="2200" i="1">
                            <a:solidFill>
                              <a:schemeClr val="tx1"/>
                            </a:solidFill>
                            <a:latin typeface="Cambria Math" panose="02040503050406030204" pitchFamily="18" charset="0"/>
                          </a:rPr>
                        </m:ctrlPr>
                      </m:dPr>
                      <m:e>
                        <m:r>
                          <a:rPr lang="en-US" altLang="zh-TW" sz="2200" i="1">
                            <a:solidFill>
                              <a:schemeClr val="tx1"/>
                            </a:solidFill>
                            <a:latin typeface="Cambria Math" panose="02040503050406030204" pitchFamily="18" charset="0"/>
                          </a:rPr>
                          <m:t>𝑟</m:t>
                        </m:r>
                        <m:r>
                          <a:rPr lang="en-US" altLang="zh-TW" sz="2200" i="1">
                            <a:solidFill>
                              <a:schemeClr val="tx1"/>
                            </a:solidFill>
                            <a:latin typeface="Cambria Math" panose="02040503050406030204" pitchFamily="18" charset="0"/>
                          </a:rPr>
                          <m:t>,</m:t>
                        </m:r>
                        <m:r>
                          <a:rPr lang="en-US" altLang="zh-TW" sz="2200" i="1">
                            <a:solidFill>
                              <a:schemeClr val="tx1"/>
                            </a:solidFill>
                            <a:latin typeface="Cambria Math" panose="02040503050406030204" pitchFamily="18" charset="0"/>
                          </a:rPr>
                          <m:t>𝑐</m:t>
                        </m:r>
                      </m:e>
                    </m:d>
                    <m:r>
                      <a:rPr lang="en-US" altLang="zh-TW" sz="2200" i="1">
                        <a:solidFill>
                          <a:schemeClr val="tx1"/>
                        </a:solidFill>
                        <a:latin typeface="Cambria Math" panose="02040503050406030204" pitchFamily="18" charset="0"/>
                      </a:rPr>
                      <m:t>=</m:t>
                    </m:r>
                    <m:nary>
                      <m:naryPr>
                        <m:chr m:val="∑"/>
                        <m:supHide m:val="on"/>
                        <m:ctrlPr>
                          <a:rPr lang="en-US" altLang="zh-TW" sz="2200" i="1">
                            <a:solidFill>
                              <a:schemeClr val="tx1"/>
                            </a:solidFill>
                            <a:latin typeface="Cambria Math" panose="02040503050406030204" pitchFamily="18" charset="0"/>
                          </a:rPr>
                        </m:ctrlPr>
                      </m:naryPr>
                      <m:sub>
                        <m:eqArr>
                          <m:eqArrPr>
                            <m:ctrlPr>
                              <a:rPr lang="en-US" altLang="zh-TW" sz="2200" i="1">
                                <a:solidFill>
                                  <a:schemeClr val="tx1"/>
                                </a:solidFill>
                                <a:latin typeface="Cambria Math" panose="02040503050406030204" pitchFamily="18" charset="0"/>
                              </a:rPr>
                            </m:ctrlPr>
                          </m:eqArrPr>
                          <m:e>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𝑟</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b="0" i="1" smtClean="0">
                                    <a:solidFill>
                                      <a:schemeClr val="tx1"/>
                                    </a:solidFill>
                                    <a:latin typeface="Cambria Math" panose="02040503050406030204" pitchFamily="18" charset="0"/>
                                  </a:rPr>
                                  <m:t> </m:t>
                                </m:r>
                                <m:r>
                                  <a:rPr lang="en-US" altLang="zh-TW" sz="2200" i="1">
                                    <a:solidFill>
                                      <a:schemeClr val="tx1"/>
                                    </a:solidFill>
                                    <a:latin typeface="Cambria Math" panose="02040503050406030204" pitchFamily="18" charset="0"/>
                                  </a:rPr>
                                  <m:t>𝑐</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r>
                              <a:rPr lang="en-US" altLang="zh-TW" sz="2200" i="1">
                                <a:solidFill>
                                  <a:schemeClr val="tx1"/>
                                </a:solidFill>
                                <a:latin typeface="Cambria Math" panose="02040503050406030204" pitchFamily="18" charset="0"/>
                                <a:ea typeface="Cambria Math" panose="02040503050406030204" pitchFamily="18" charset="0"/>
                              </a:rPr>
                              <m:t>∈</m:t>
                            </m:r>
                            <m:r>
                              <a:rPr lang="en-US" altLang="zh-TW" sz="2200" i="1">
                                <a:solidFill>
                                  <a:schemeClr val="tx1"/>
                                </a:solidFill>
                                <a:latin typeface="Cambria Math" panose="02040503050406030204" pitchFamily="18" charset="0"/>
                                <a:ea typeface="Cambria Math" panose="02040503050406030204" pitchFamily="18" charset="0"/>
                              </a:rPr>
                              <m:t>𝑊</m:t>
                            </m:r>
                          </m:e>
                          <m:e>
                            <m:r>
                              <a:rPr lang="en-US" altLang="zh-TW" sz="2200" i="1">
                                <a:solidFill>
                                  <a:schemeClr val="tx1"/>
                                </a:solidFill>
                                <a:latin typeface="Cambria Math" panose="02040503050406030204" pitchFamily="18" charset="0"/>
                                <a:ea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𝑟</m:t>
                                </m:r>
                                <m:r>
                                  <a:rPr lang="en-US" altLang="zh-TW" sz="2200" i="1">
                                    <a:solidFill>
                                      <a:schemeClr val="tx1"/>
                                    </a:solidFill>
                                    <a:latin typeface="Cambria Math" panose="02040503050406030204" pitchFamily="18" charset="0"/>
                                  </a:rPr>
                                  <m:t>+</m:t>
                                </m:r>
                                <m:r>
                                  <a:rPr lang="en-US" altLang="zh-TW" sz="2200" i="1">
                                    <a:solidFill>
                                      <a:schemeClr val="tx1"/>
                                    </a:solidFill>
                                    <a:latin typeface="Cambria Math" panose="02040503050406030204" pitchFamily="18" charset="0"/>
                                  </a:rPr>
                                  <m:t>𝑟</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r>
                              <a:rPr lang="en-US" altLang="zh-TW" sz="2200" b="0" i="1" smtClean="0">
                                <a:solidFill>
                                  <a:schemeClr val="tx1"/>
                                </a:solidFill>
                                <a:latin typeface="Cambria Math" panose="02040503050406030204" pitchFamily="18" charset="0"/>
                              </a:rPr>
                              <m:t>   </m:t>
                            </m:r>
                            <m:r>
                              <a:rPr lang="en-US" altLang="zh-TW" sz="2200" i="1">
                                <a:solidFill>
                                  <a:schemeClr val="tx1"/>
                                </a:solidFill>
                                <a:latin typeface="Cambria Math" panose="02040503050406030204" pitchFamily="18" charset="0"/>
                              </a:rPr>
                              <m:t>𝑐</m:t>
                            </m:r>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𝑐</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ea typeface="Cambria Math" panose="02040503050406030204" pitchFamily="18" charset="0"/>
                              </a:rPr>
                              <m:t>)∈</m:t>
                            </m:r>
                            <m:r>
                              <a:rPr lang="en-US" altLang="zh-TW" sz="2200" i="1">
                                <a:solidFill>
                                  <a:schemeClr val="tx1"/>
                                </a:solidFill>
                                <a:latin typeface="Cambria Math" panose="02040503050406030204" pitchFamily="18" charset="0"/>
                                <a:ea typeface="Cambria Math" panose="02040503050406030204" pitchFamily="18" charset="0"/>
                              </a:rPr>
                              <m:t>𝐹</m:t>
                            </m:r>
                          </m:e>
                        </m:eqArr>
                      </m:sub>
                      <m:sup/>
                      <m:e>
                        <m:r>
                          <a:rPr lang="en-US" altLang="zh-TW" sz="2200" i="1">
                            <a:solidFill>
                              <a:schemeClr val="tx1"/>
                            </a:solidFill>
                            <a:latin typeface="Cambria Math" panose="02040503050406030204" pitchFamily="18" charset="0"/>
                          </a:rPr>
                          <m:t>𝑓</m:t>
                        </m:r>
                        <m:d>
                          <m:dPr>
                            <m:ctrlPr>
                              <a:rPr lang="en-US" altLang="zh-TW" sz="2200" i="1">
                                <a:solidFill>
                                  <a:schemeClr val="tx1"/>
                                </a:solidFill>
                                <a:latin typeface="Cambria Math" panose="02040503050406030204" pitchFamily="18" charset="0"/>
                              </a:rPr>
                            </m:ctrlPr>
                          </m:dPr>
                          <m:e>
                            <m:r>
                              <a:rPr lang="en-US" altLang="zh-TW" sz="2200" i="1">
                                <a:solidFill>
                                  <a:schemeClr val="tx1"/>
                                </a:solidFill>
                                <a:latin typeface="Cambria Math" panose="02040503050406030204" pitchFamily="18" charset="0"/>
                              </a:rPr>
                              <m:t>𝑟</m:t>
                            </m:r>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𝑟</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r>
                              <a:rPr lang="en-US" altLang="zh-TW" sz="2200" b="0" i="1" smtClean="0">
                                <a:solidFill>
                                  <a:schemeClr val="tx1"/>
                                </a:solidFill>
                                <a:latin typeface="Cambria Math" panose="02040503050406030204" pitchFamily="18" charset="0"/>
                              </a:rPr>
                              <m:t>  </m:t>
                            </m:r>
                            <m:r>
                              <a:rPr lang="en-US" altLang="zh-TW" sz="2200" i="1">
                                <a:solidFill>
                                  <a:schemeClr val="tx1"/>
                                </a:solidFill>
                                <a:latin typeface="Cambria Math" panose="02040503050406030204" pitchFamily="18" charset="0"/>
                              </a:rPr>
                              <m:t>𝑐</m:t>
                            </m:r>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𝑐</m:t>
                                </m:r>
                              </m:e>
                              <m:sup>
                                <m:r>
                                  <a:rPr lang="en-US" altLang="zh-TW" sz="2200" i="1">
                                    <a:solidFill>
                                      <a:schemeClr val="tx1"/>
                                    </a:solidFill>
                                    <a:latin typeface="Cambria Math" panose="02040503050406030204" pitchFamily="18" charset="0"/>
                                  </a:rPr>
                                  <m:t>′</m:t>
                                </m:r>
                              </m:sup>
                            </m:sSup>
                          </m:e>
                        </m:d>
                        <m:r>
                          <a:rPr lang="en-US" altLang="zh-TW" sz="2200" i="1">
                            <a:solidFill>
                              <a:schemeClr val="tx1"/>
                            </a:solidFill>
                            <a:latin typeface="Cambria Math" panose="02040503050406030204" pitchFamily="18" charset="0"/>
                          </a:rPr>
                          <m:t>𝑤</m:t>
                        </m:r>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𝑟</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𝑐</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e>
                    </m:nary>
                  </m:oMath>
                </a14:m>
                <a:endParaRPr lang="en-US" altLang="zh-TW" sz="2200" dirty="0">
                  <a:solidFill>
                    <a:schemeClr val="tx1"/>
                  </a:solidFill>
                  <a:latin typeface="Cambria Math" panose="02040503050406030204" pitchFamily="18" charset="0"/>
                </a:endParaRPr>
              </a:p>
              <a:p>
                <a:pPr marL="0" indent="0">
                  <a:buNone/>
                </a:pPr>
                <a:endParaRPr lang="en-US" altLang="zh-TW" sz="2200" dirty="0">
                  <a:latin typeface="Cambria Math" panose="02040503050406030204" pitchFamily="18" charset="0"/>
                  <a:ea typeface="Cambria Math" panose="02040503050406030204" pitchFamily="18" charset="0"/>
                </a:endParaRPr>
              </a:p>
              <a:p>
                <a:pPr marL="0" indent="0">
                  <a:buNone/>
                </a:pPr>
                <a:endParaRPr lang="en-US" altLang="zh-TW" sz="2200" b="0" dirty="0">
                  <a:latin typeface="Cambria Math" panose="02040503050406030204" pitchFamily="18" charset="0"/>
                  <a:ea typeface="Cambria Math" panose="02040503050406030204" pitchFamily="18" charset="0"/>
                </a:endParaRPr>
              </a:p>
              <a:p>
                <a:endParaRPr lang="en-US" altLang="zh-TW" sz="2200" dirty="0">
                  <a:latin typeface="Cambria Math" panose="02040503050406030204" pitchFamily="18" charset="0"/>
                  <a:ea typeface="Cambria Math" panose="02040503050406030204" pitchFamily="18" charset="0"/>
                </a:endParaRPr>
              </a:p>
              <a:p>
                <a:endParaRPr lang="zh-TW" altLang="en-US" dirty="0">
                  <a:latin typeface="Cambria Math" panose="02040503050406030204" pitchFamily="18" charset="0"/>
                  <a:ea typeface="標楷體" panose="03000509000000000000" pitchFamily="65" charset="-120"/>
                </a:endParaRPr>
              </a:p>
            </p:txBody>
          </p:sp>
        </mc:Choice>
        <mc:Fallback xmlns="">
          <p:sp>
            <p:nvSpPr>
              <p:cNvPr id="3" name="內容版面配置區 2"/>
              <p:cNvSpPr>
                <a:spLocks noGrp="1" noRot="1" noChangeAspect="1" noMove="1" noResize="1" noEditPoints="1" noAdjustHandles="1" noChangeArrowheads="1" noChangeShapeType="1" noTextEdit="1"/>
              </p:cNvSpPr>
              <p:nvPr>
                <p:ph idx="1"/>
              </p:nvPr>
            </p:nvSpPr>
            <p:spPr>
              <a:blipFill rotWithShape="1">
                <a:blip r:embed="rId2"/>
                <a:stretch>
                  <a:fillRect l="-696" t="-1681"/>
                </a:stretch>
              </a:blipFill>
            </p:spPr>
            <p:txBody>
              <a:bodyPr/>
              <a:lstStyle/>
              <a:p>
                <a:r>
                  <a:rPr lang="zh-TW" altLang="en-US">
                    <a:noFill/>
                  </a:rPr>
                  <a:t> </a:t>
                </a:r>
              </a:p>
            </p:txBody>
          </p:sp>
        </mc:Fallback>
      </mc:AlternateContent>
      <p:sp>
        <p:nvSpPr>
          <p:cNvPr id="5" name="文字方塊 4"/>
          <p:cNvSpPr txBox="1"/>
          <p:nvPr/>
        </p:nvSpPr>
        <p:spPr>
          <a:xfrm>
            <a:off x="5733278" y="3719606"/>
            <a:ext cx="6159667" cy="1200329"/>
          </a:xfrm>
          <a:prstGeom prst="rect">
            <a:avLst/>
          </a:prstGeom>
          <a:solidFill>
            <a:srgbClr val="00B050"/>
          </a:solidFill>
        </p:spPr>
        <p:txBody>
          <a:bodyPr wrap="square" rtlCol="0">
            <a:spAutoFit/>
          </a:bodyPr>
          <a:lstStyle/>
          <a:p>
            <a:r>
              <a:rPr lang="en-US" altLang="zh-TW" sz="3600" dirty="0">
                <a:solidFill>
                  <a:schemeClr val="bg1"/>
                </a:solidFill>
              </a:rPr>
              <a:t>Q&amp;A</a:t>
            </a:r>
          </a:p>
          <a:p>
            <a:pPr marL="342900" indent="-342900">
              <a:buAutoNum type="alphaUcParenBoth"/>
            </a:pPr>
            <a:r>
              <a:rPr lang="en-US" altLang="zh-TW" sz="3600" dirty="0">
                <a:solidFill>
                  <a:schemeClr val="bg1"/>
                </a:solidFill>
              </a:rPr>
              <a:t>6.44        (B) 7.44        (C) 8.44</a:t>
            </a:r>
            <a:endParaRPr lang="zh-TW" altLang="en-US" sz="3600" dirty="0">
              <a:solidFill>
                <a:schemeClr val="bg1"/>
              </a:solidFill>
            </a:endParaRPr>
          </a:p>
        </p:txBody>
      </p:sp>
      <p:sp>
        <p:nvSpPr>
          <p:cNvPr id="2" name="標題 1"/>
          <p:cNvSpPr>
            <a:spLocks noGrp="1"/>
          </p:cNvSpPr>
          <p:nvPr>
            <p:ph type="title"/>
          </p:nvPr>
        </p:nvSpPr>
        <p:spPr/>
        <p:txBody>
          <a:bodyPr/>
          <a:lstStyle/>
          <a:p>
            <a:pPr algn="ctr"/>
            <a:r>
              <a:rPr lang="en-US" altLang="zh-TW" sz="2000" b="1" dirty="0">
                <a:latin typeface="Cambria Math" panose="02040503050406030204" pitchFamily="18" charset="0"/>
                <a:ea typeface="Cambria Math" panose="02040503050406030204" pitchFamily="18" charset="0"/>
              </a:rPr>
              <a:t>6.1.2 Non-Rec. Neighborhood Operator</a:t>
            </a:r>
            <a:br>
              <a:rPr lang="en-US" altLang="zh-TW" b="1" dirty="0">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Cross-correlation</a:t>
            </a:r>
            <a:endParaRPr lang="zh-TW" altLang="en-US" b="1" dirty="0">
              <a:latin typeface="Cambria Math" panose="02040503050406030204" pitchFamily="18" charset="0"/>
            </a:endParaRPr>
          </a:p>
        </p:txBody>
      </p:sp>
      <p:graphicFrame>
        <p:nvGraphicFramePr>
          <p:cNvPr id="4" name="表格 3"/>
          <p:cNvGraphicFramePr>
            <a:graphicFrameLocks noGrp="1"/>
          </p:cNvGraphicFramePr>
          <p:nvPr/>
        </p:nvGraphicFramePr>
        <p:xfrm>
          <a:off x="1291408" y="4168260"/>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2</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3</a:t>
                      </a:r>
                      <a:endParaRPr lang="zh-TW" altLang="en-US" dirty="0">
                        <a:latin typeface="Cambria Math" panose="02040503050406030204" pitchFamily="18" charset="0"/>
                      </a:endParaRPr>
                    </a:p>
                  </a:txBody>
                  <a:tcPr>
                    <a:solidFill>
                      <a:srgbClr val="FFFF00"/>
                    </a:solidFill>
                  </a:tcPr>
                </a:tc>
                <a:extLst>
                  <a:ext uri="{0D108BD9-81ED-4DB2-BD59-A6C34878D82A}">
                    <a16:rowId xmlns:a16="http://schemas.microsoft.com/office/drawing/2014/main" val="10000"/>
                  </a:ext>
                </a:extLst>
              </a:tr>
              <a:tr h="370840">
                <a:tc>
                  <a:txBody>
                    <a:bodyPr/>
                    <a:lstStyle/>
                    <a:p>
                      <a:pPr algn="ctr"/>
                      <a:r>
                        <a:rPr lang="en-US" altLang="zh-TW" dirty="0">
                          <a:latin typeface="Cambria Math" panose="02040503050406030204" pitchFamily="18" charset="0"/>
                          <a:ea typeface="Cambria Math" panose="02040503050406030204" pitchFamily="18" charset="0"/>
                        </a:rPr>
                        <a:t>4</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5</a:t>
                      </a:r>
                      <a:endParaRPr lang="zh-TW" altLang="en-US" dirty="0">
                        <a:latin typeface="Cambria Math" panose="02040503050406030204" pitchFamily="18" charset="0"/>
                      </a:endParaRPr>
                    </a:p>
                  </a:txBody>
                  <a:tcPr>
                    <a:solidFill>
                      <a:srgbClr val="FF0000"/>
                    </a:solidFill>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solidFill>
                      <a:srgbClr val="FFFF00"/>
                    </a:solidFill>
                  </a:tcPr>
                </a:tc>
                <a:extLst>
                  <a:ext uri="{0D108BD9-81ED-4DB2-BD59-A6C34878D82A}">
                    <a16:rowId xmlns:a16="http://schemas.microsoft.com/office/drawing/2014/main" val="10001"/>
                  </a:ext>
                </a:extLst>
              </a:tr>
              <a:tr h="370840">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9</a:t>
                      </a:r>
                      <a:endParaRPr lang="zh-TW" altLang="en-US" dirty="0">
                        <a:latin typeface="Cambria Math" panose="02040503050406030204" pitchFamily="18" charset="0"/>
                      </a:endParaRPr>
                    </a:p>
                  </a:txBody>
                  <a:tcPr>
                    <a:solidFill>
                      <a:srgbClr val="FFFF00"/>
                    </a:solidFill>
                  </a:tcPr>
                </a:tc>
                <a:extLst>
                  <a:ext uri="{0D108BD9-81ED-4DB2-BD59-A6C34878D82A}">
                    <a16:rowId xmlns:a16="http://schemas.microsoft.com/office/drawing/2014/main" val="10002"/>
                  </a:ext>
                </a:extLst>
              </a:tr>
            </a:tbl>
          </a:graphicData>
        </a:graphic>
      </p:graphicFrame>
      <mc:AlternateContent xmlns:mc="http://schemas.openxmlformats.org/markup-compatibility/2006" xmlns:a14="http://schemas.microsoft.com/office/drawing/2010/main">
        <mc:Choice Requires="a14">
          <p:sp>
            <p:nvSpPr>
              <p:cNvPr id="6" name="文字方塊 5"/>
              <p:cNvSpPr txBox="1"/>
              <p:nvPr/>
            </p:nvSpPr>
            <p:spPr>
              <a:xfrm>
                <a:off x="1377345" y="3793497"/>
                <a:ext cx="940526" cy="37476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Cambria Math" panose="02040503050406030204" pitchFamily="18" charset="0"/>
                        </a:rPr>
                        <m:t>𝑚𝑎𝑠𝑘</m:t>
                      </m:r>
                    </m:oMath>
                  </m:oMathPara>
                </a14:m>
                <a:endParaRPr lang="zh-TW" altLang="en-US" dirty="0">
                  <a:latin typeface="Cambria Math" panose="02040503050406030204" pitchFamily="18" charset="0"/>
                </a:endParaRPr>
              </a:p>
            </p:txBody>
          </p:sp>
        </mc:Choice>
        <mc:Fallback xmlns="">
          <p:sp>
            <p:nvSpPr>
              <p:cNvPr id="6" name="文字方塊 5"/>
              <p:cNvSpPr txBox="1">
                <a:spLocks noRot="1" noChangeAspect="1" noMove="1" noResize="1" noEditPoints="1" noAdjustHandles="1" noChangeArrowheads="1" noChangeShapeType="1" noTextEdit="1"/>
              </p:cNvSpPr>
              <p:nvPr/>
            </p:nvSpPr>
            <p:spPr>
              <a:xfrm>
                <a:off x="1377345" y="3793497"/>
                <a:ext cx="940526" cy="374763"/>
              </a:xfrm>
              <a:prstGeom prst="rect">
                <a:avLst/>
              </a:prstGeom>
              <a:blipFill>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7" name="文字方塊 6"/>
              <p:cNvSpPr txBox="1"/>
              <p:nvPr/>
            </p:nvSpPr>
            <p:spPr>
              <a:xfrm>
                <a:off x="838200" y="4407125"/>
                <a:ext cx="32657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45</m:t>
                          </m:r>
                        </m:den>
                      </m:f>
                    </m:oMath>
                  </m:oMathPara>
                </a14:m>
                <a:endParaRPr lang="zh-TW" altLang="en-US" dirty="0"/>
              </a:p>
            </p:txBody>
          </p:sp>
        </mc:Choice>
        <mc:Fallback xmlns="">
          <p:sp>
            <p:nvSpPr>
              <p:cNvPr id="7" name="文字方塊 6"/>
              <p:cNvSpPr txBox="1">
                <a:spLocks noRot="1" noChangeAspect="1" noMove="1" noResize="1" noEditPoints="1" noAdjustHandles="1" noChangeArrowheads="1" noChangeShapeType="1" noTextEdit="1"/>
              </p:cNvSpPr>
              <p:nvPr/>
            </p:nvSpPr>
            <p:spPr>
              <a:xfrm>
                <a:off x="838200" y="4407125"/>
                <a:ext cx="326571" cy="634789"/>
              </a:xfrm>
              <a:prstGeom prst="rect">
                <a:avLst/>
              </a:prstGeom>
              <a:blipFill>
                <a:blip r:embed="rId4"/>
                <a:stretch>
                  <a:fillRect r="-7547"/>
                </a:stretch>
              </a:blipFill>
            </p:spPr>
            <p:txBody>
              <a:bodyPr/>
              <a:lstStyle/>
              <a:p>
                <a:r>
                  <a:rPr lang="zh-TW" altLang="en-US">
                    <a:noFill/>
                  </a:rPr>
                  <a:t> </a:t>
                </a:r>
              </a:p>
            </p:txBody>
          </p:sp>
        </mc:Fallback>
      </mc:AlternateContent>
      <p:graphicFrame>
        <p:nvGraphicFramePr>
          <p:cNvPr id="8" name="表格 7"/>
          <p:cNvGraphicFramePr>
            <a:graphicFrameLocks noGrp="1"/>
          </p:cNvGraphicFramePr>
          <p:nvPr/>
        </p:nvGraphicFramePr>
        <p:xfrm>
          <a:off x="2987012" y="4168260"/>
          <a:ext cx="2224800" cy="222504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tblGrid>
              <a:tr h="370840">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3</a:t>
                      </a:r>
                      <a:endParaRPr lang="zh-TW" altLang="en-US" dirty="0">
                        <a:latin typeface="Cambria Math" panose="02040503050406030204" pitchFamily="18" charset="0"/>
                      </a:endParaRPr>
                    </a:p>
                  </a:txBody>
                  <a:tcPr/>
                </a:tc>
                <a:extLst>
                  <a:ext uri="{0D108BD9-81ED-4DB2-BD59-A6C34878D82A}">
                    <a16:rowId xmlns:a16="http://schemas.microsoft.com/office/drawing/2014/main" val="10000"/>
                  </a:ext>
                </a:extLst>
              </a:tr>
              <a:tr h="370840">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00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3</a:t>
                      </a:r>
                      <a:endParaRPr lang="zh-TW" altLang="en-US" dirty="0">
                        <a:latin typeface="Cambria Math" panose="02040503050406030204" pitchFamily="18" charset="0"/>
                      </a:endParaRPr>
                    </a:p>
                  </a:txBody>
                  <a:tcPr/>
                </a:tc>
                <a:extLst>
                  <a:ext uri="{0D108BD9-81ED-4DB2-BD59-A6C34878D82A}">
                    <a16:rowId xmlns:a16="http://schemas.microsoft.com/office/drawing/2014/main" val="10001"/>
                  </a:ext>
                </a:extLst>
              </a:tr>
              <a:tr h="370840">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2</a:t>
                      </a:r>
                      <a:endParaRPr lang="zh-TW" altLang="en-US" dirty="0">
                        <a:latin typeface="Cambria Math" panose="02040503050406030204" pitchFamily="18" charset="0"/>
                      </a:endParaRPr>
                    </a:p>
                  </a:txBody>
                  <a:tcPr/>
                </a:tc>
                <a:extLst>
                  <a:ext uri="{0D108BD9-81ED-4DB2-BD59-A6C34878D82A}">
                    <a16:rowId xmlns:a16="http://schemas.microsoft.com/office/drawing/2014/main" val="10002"/>
                  </a:ext>
                </a:extLst>
              </a:tr>
              <a:tr h="370840">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2</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extLst>
                  <a:ext uri="{0D108BD9-81ED-4DB2-BD59-A6C34878D82A}">
                    <a16:rowId xmlns:a16="http://schemas.microsoft.com/office/drawing/2014/main" val="10003"/>
                  </a:ext>
                </a:extLst>
              </a:tr>
              <a:tr h="370840">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extLst>
                  <a:ext uri="{0D108BD9-81ED-4DB2-BD59-A6C34878D82A}">
                    <a16:rowId xmlns:a16="http://schemas.microsoft.com/office/drawing/2014/main" val="10004"/>
                  </a:ext>
                </a:extLst>
              </a:tr>
              <a:tr h="370840">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extLst>
                  <a:ext uri="{0D108BD9-81ED-4DB2-BD59-A6C34878D82A}">
                    <a16:rowId xmlns:a16="http://schemas.microsoft.com/office/drawing/2014/main" val="10005"/>
                  </a:ext>
                </a:extLst>
              </a:tr>
            </a:tbl>
          </a:graphicData>
        </a:graphic>
      </p:graphicFrame>
      <mc:AlternateContent xmlns:mc="http://schemas.openxmlformats.org/markup-compatibility/2006" xmlns:a14="http://schemas.microsoft.com/office/drawing/2010/main">
        <mc:Choice Requires="a14">
          <p:sp>
            <p:nvSpPr>
              <p:cNvPr id="9" name="文字方塊 8"/>
              <p:cNvSpPr txBox="1"/>
              <p:nvPr/>
            </p:nvSpPr>
            <p:spPr>
              <a:xfrm>
                <a:off x="5681269" y="5339320"/>
                <a:ext cx="5384437" cy="82952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𝑔</m:t>
                      </m:r>
                      <m:d>
                        <m:dPr>
                          <m:ctrlPr>
                            <a:rPr lang="en-US" altLang="zh-TW" b="0" i="1" smtClean="0">
                              <a:latin typeface="Cambria Math" panose="02040503050406030204" pitchFamily="18" charset="0"/>
                            </a:rPr>
                          </m:ctrlPr>
                        </m:dPr>
                        <m:e>
                          <m:r>
                            <a:rPr lang="en-US" altLang="zh-TW" b="0" i="1" smtClean="0">
                              <a:latin typeface="Cambria Math" panose="02040503050406030204" pitchFamily="18" charset="0"/>
                            </a:rPr>
                            <m:t>1,1</m:t>
                          </m:r>
                        </m:e>
                      </m:d>
                      <m:r>
                        <a:rPr lang="en-US" altLang="zh-TW" b="0" i="1" smtClean="0">
                          <a:latin typeface="Cambria Math" panose="02040503050406030204" pitchFamily="18" charset="0"/>
                        </a:rPr>
                        <m:t>=</m:t>
                      </m:r>
                      <m:d>
                        <m:dPr>
                          <m:ctrlPr>
                            <a:rPr lang="en-US" altLang="zh-TW" b="0" i="1" smtClean="0">
                              <a:latin typeface="Cambria Math" panose="02040503050406030204" pitchFamily="18" charset="0"/>
                            </a:rPr>
                          </m:ctrlPr>
                        </m:dPr>
                        <m:e>
                          <m:eqArr>
                            <m:eqArrPr>
                              <m:ctrlPr>
                                <a:rPr lang="en-US" altLang="zh-TW" b="0" i="1" smtClean="0">
                                  <a:latin typeface="Cambria Math" panose="02040503050406030204" pitchFamily="18" charset="0"/>
                                </a:rPr>
                              </m:ctrlPr>
                            </m:eqArrPr>
                            <m:e>
                              <m:r>
                                <a:rPr lang="en-US" altLang="zh-TW" b="0" i="1" smtClean="0">
                                  <a:latin typeface="Cambria Math" panose="02040503050406030204" pitchFamily="18" charset="0"/>
                                </a:rPr>
                                <m:t>1</m:t>
                              </m:r>
                              <m:r>
                                <a:rPr lang="en-US" altLang="zh-TW" i="1" smtClean="0">
                                  <a:latin typeface="Cambria Math" panose="02040503050406030204" pitchFamily="18" charset="0"/>
                                  <a:ea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8+2⋅8+3⋅7+</m:t>
                              </m:r>
                            </m:e>
                            <m:e>
                              <m:r>
                                <a:rPr lang="en-US" altLang="zh-TW" b="0" i="1" smtClean="0">
                                  <a:latin typeface="Cambria Math" panose="02040503050406030204" pitchFamily="18" charset="0"/>
                                  <a:ea typeface="Cambria Math" panose="02040503050406030204" pitchFamily="18" charset="0"/>
                                </a:rPr>
                                <m:t>4</m:t>
                              </m:r>
                              <m:r>
                                <a:rPr lang="en-US" altLang="zh-TW" i="1">
                                  <a:latin typeface="Cambria Math" panose="02040503050406030204" pitchFamily="18" charset="0"/>
                                  <a:ea typeface="Cambria Math" panose="02040503050406030204" pitchFamily="18" charset="0"/>
                                </a:rPr>
                                <m:t>⋅8+</m:t>
                              </m:r>
                              <m:r>
                                <a:rPr lang="en-US" altLang="zh-TW" b="0" i="1" smtClean="0">
                                  <a:latin typeface="Cambria Math" panose="02040503050406030204" pitchFamily="18" charset="0"/>
                                  <a:ea typeface="Cambria Math" panose="02040503050406030204" pitchFamily="18" charset="0"/>
                                </a:rPr>
                                <m:t>5</m:t>
                              </m:r>
                              <m:r>
                                <a:rPr lang="en-US" altLang="zh-TW" i="1">
                                  <a:latin typeface="Cambria Math" panose="02040503050406030204" pitchFamily="18" charset="0"/>
                                  <a:ea typeface="Cambria Math" panose="02040503050406030204" pitchFamily="18" charset="0"/>
                                </a:rPr>
                                <m:t>⋅8+</m:t>
                              </m:r>
                              <m:r>
                                <a:rPr lang="en-US" altLang="zh-TW" b="0" i="1" smtClean="0">
                                  <a:latin typeface="Cambria Math" panose="02040503050406030204" pitchFamily="18" charset="0"/>
                                  <a:ea typeface="Cambria Math" panose="02040503050406030204" pitchFamily="18" charset="0"/>
                                </a:rPr>
                                <m:t>6</m:t>
                              </m:r>
                              <m:r>
                                <a:rPr lang="en-US" altLang="zh-TW" i="1">
                                  <a:latin typeface="Cambria Math" panose="02040503050406030204" pitchFamily="18" charset="0"/>
                                  <a:ea typeface="Cambria Math" panose="02040503050406030204" pitchFamily="18" charset="0"/>
                                </a:rPr>
                                <m:t>⋅7+</m:t>
                              </m:r>
                            </m:e>
                            <m:e>
                              <m:r>
                                <a:rPr lang="en-US" altLang="zh-TW" b="0" i="1" smtClean="0">
                                  <a:latin typeface="Cambria Math" panose="02040503050406030204" pitchFamily="18" charset="0"/>
                                  <a:ea typeface="Cambria Math" panose="02040503050406030204" pitchFamily="18" charset="0"/>
                                </a:rPr>
                                <m:t>7</m:t>
                              </m:r>
                              <m:r>
                                <a:rPr lang="en-US" altLang="zh-TW" i="1">
                                  <a:latin typeface="Cambria Math" panose="02040503050406030204" pitchFamily="18" charset="0"/>
                                  <a:ea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7</m:t>
                              </m:r>
                              <m:r>
                                <a:rPr lang="en-US" altLang="zh-TW" i="1">
                                  <a:latin typeface="Cambria Math" panose="02040503050406030204" pitchFamily="18" charset="0"/>
                                  <a:ea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8</m:t>
                              </m:r>
                              <m:r>
                                <a:rPr lang="en-US" altLang="zh-TW" i="1">
                                  <a:latin typeface="Cambria Math" panose="02040503050406030204" pitchFamily="18" charset="0"/>
                                  <a:ea typeface="Cambria Math" panose="02040503050406030204" pitchFamily="18" charset="0"/>
                                </a:rPr>
                                <m:t>⋅8+</m:t>
                              </m:r>
                              <m:r>
                                <a:rPr lang="en-US" altLang="zh-TW" b="0" i="1" smtClean="0">
                                  <a:latin typeface="Cambria Math" panose="02040503050406030204" pitchFamily="18" charset="0"/>
                                  <a:ea typeface="Cambria Math" panose="02040503050406030204" pitchFamily="18" charset="0"/>
                                </a:rPr>
                                <m:t>9</m:t>
                              </m:r>
                              <m:r>
                                <a:rPr lang="en-US" altLang="zh-TW" i="1">
                                  <a:latin typeface="Cambria Math" panose="02040503050406030204" pitchFamily="18" charset="0"/>
                                  <a:ea typeface="Cambria Math" panose="02040503050406030204" pitchFamily="18" charset="0"/>
                                </a:rPr>
                                <m:t>⋅7</m:t>
                              </m:r>
                              <m:r>
                                <a:rPr lang="en-US" altLang="zh-TW" b="0" i="1" smtClean="0">
                                  <a:latin typeface="Cambria Math" panose="02040503050406030204" pitchFamily="18" charset="0"/>
                                  <a:ea typeface="Cambria Math" panose="02040503050406030204" pitchFamily="18" charset="0"/>
                                </a:rPr>
                                <m:t>    </m:t>
                              </m:r>
                            </m:e>
                          </m:eqArr>
                        </m:e>
                      </m:d>
                      <m:r>
                        <a:rPr lang="en-US" altLang="zh-TW" b="0" i="1" smtClean="0">
                          <a:latin typeface="Cambria Math" panose="02040503050406030204" pitchFamily="18" charset="0"/>
                          <a:ea typeface="Cambria Math" panose="02040503050406030204" pitchFamily="18" charset="0"/>
                        </a:rPr>
                        <m:t>⋅</m:t>
                      </m:r>
                      <m:f>
                        <m:fPr>
                          <m:ctrlPr>
                            <a:rPr lang="en-US" altLang="zh-TW" b="0" i="1" smtClean="0">
                              <a:latin typeface="Cambria Math" panose="02040503050406030204" pitchFamily="18" charset="0"/>
                              <a:ea typeface="Cambria Math" panose="02040503050406030204" pitchFamily="18" charset="0"/>
                            </a:rPr>
                          </m:ctrlPr>
                        </m:fPr>
                        <m:num>
                          <m:r>
                            <a:rPr lang="en-US" altLang="zh-TW" b="0" i="1" smtClean="0">
                              <a:latin typeface="Cambria Math" panose="02040503050406030204" pitchFamily="18" charset="0"/>
                              <a:ea typeface="Cambria Math" panose="02040503050406030204" pitchFamily="18" charset="0"/>
                            </a:rPr>
                            <m:t>1</m:t>
                          </m:r>
                        </m:num>
                        <m:den>
                          <m:r>
                            <a:rPr lang="en-US" altLang="zh-TW" b="0" i="1" smtClean="0">
                              <a:latin typeface="Cambria Math" panose="02040503050406030204" pitchFamily="18" charset="0"/>
                              <a:ea typeface="Cambria Math" panose="02040503050406030204" pitchFamily="18" charset="0"/>
                            </a:rPr>
                            <m:t>45</m:t>
                          </m:r>
                        </m:den>
                      </m:f>
                      <m:r>
                        <a:rPr lang="en-US" altLang="zh-TW" b="0" i="1" smtClean="0">
                          <a:latin typeface="Cambria Math" panose="02040503050406030204" pitchFamily="18" charset="0"/>
                        </a:rPr>
                        <m:t>=7.44</m:t>
                      </m:r>
                    </m:oMath>
                  </m:oMathPara>
                </a14:m>
                <a:endParaRPr lang="zh-TW" altLang="en-US" dirty="0"/>
              </a:p>
            </p:txBody>
          </p:sp>
        </mc:Choice>
        <mc:Fallback xmlns="">
          <p:sp>
            <p:nvSpPr>
              <p:cNvPr id="9" name="文字方塊 8"/>
              <p:cNvSpPr txBox="1">
                <a:spLocks noRot="1" noChangeAspect="1" noMove="1" noResize="1" noEditPoints="1" noAdjustHandles="1" noChangeArrowheads="1" noChangeShapeType="1" noTextEdit="1"/>
              </p:cNvSpPr>
              <p:nvPr/>
            </p:nvSpPr>
            <p:spPr>
              <a:xfrm>
                <a:off x="5681269" y="5339320"/>
                <a:ext cx="5384437" cy="829522"/>
              </a:xfrm>
              <a:prstGeom prst="rect">
                <a:avLst/>
              </a:prstGeom>
              <a:blipFill>
                <a:blip r:embed="rId5"/>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0" name="文字方塊 9"/>
              <p:cNvSpPr txBox="1"/>
              <p:nvPr/>
            </p:nvSpPr>
            <p:spPr>
              <a:xfrm>
                <a:off x="3629149" y="3813912"/>
                <a:ext cx="940526" cy="37476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ea typeface="Cambria Math" panose="02040503050406030204" pitchFamily="18" charset="0"/>
                        </a:rPr>
                        <m:t>𝑖𝑛𝑝𝑢𝑡</m:t>
                      </m:r>
                      <m:r>
                        <a:rPr lang="en-US" altLang="zh-TW" b="0" i="1" dirty="0" smtClean="0">
                          <a:latin typeface="Cambria Math" panose="02040503050406030204" pitchFamily="18" charset="0"/>
                          <a:ea typeface="Cambria Math" panose="02040503050406030204" pitchFamily="18" charset="0"/>
                        </a:rPr>
                        <m:t> </m:t>
                      </m:r>
                      <m:r>
                        <a:rPr lang="en-US" altLang="zh-TW" b="0" i="1" dirty="0" smtClean="0">
                          <a:latin typeface="Cambria Math" panose="02040503050406030204" pitchFamily="18" charset="0"/>
                          <a:ea typeface="Cambria Math" panose="02040503050406030204" pitchFamily="18" charset="0"/>
                        </a:rPr>
                        <m:t>𝑖𝑚𝑎𝑔𝑒</m:t>
                      </m:r>
                    </m:oMath>
                  </m:oMathPara>
                </a14:m>
                <a:endParaRPr lang="zh-TW" altLang="en-US" dirty="0">
                  <a:latin typeface="Cambria Math" panose="02040503050406030204" pitchFamily="18" charset="0"/>
                </a:endParaRPr>
              </a:p>
            </p:txBody>
          </p:sp>
        </mc:Choice>
        <mc:Fallback xmlns="">
          <p:sp>
            <p:nvSpPr>
              <p:cNvPr id="10" name="文字方塊 9"/>
              <p:cNvSpPr txBox="1">
                <a:spLocks noRot="1" noChangeAspect="1" noMove="1" noResize="1" noEditPoints="1" noAdjustHandles="1" noChangeArrowheads="1" noChangeShapeType="1" noTextEdit="1"/>
              </p:cNvSpPr>
              <p:nvPr/>
            </p:nvSpPr>
            <p:spPr>
              <a:xfrm>
                <a:off x="3629149" y="3813912"/>
                <a:ext cx="940526" cy="374763"/>
              </a:xfrm>
              <a:prstGeom prst="rect">
                <a:avLst/>
              </a:prstGeom>
              <a:blipFill>
                <a:blip r:embed="rId6"/>
                <a:stretch>
                  <a:fillRect l="-30968" r="-25806" b="-13115"/>
                </a:stretch>
              </a:blipFill>
            </p:spPr>
            <p:txBody>
              <a:bodyPr/>
              <a:lstStyle/>
              <a:p>
                <a:r>
                  <a:rPr lang="zh-TW" altLang="en-US">
                    <a:noFill/>
                  </a:rPr>
                  <a:t> </a:t>
                </a:r>
              </a:p>
            </p:txBody>
          </p:sp>
        </mc:Fallback>
      </mc:AlternateContent>
      <p:sp>
        <p:nvSpPr>
          <p:cNvPr id="11" name="文字方塊 10"/>
          <p:cNvSpPr txBox="1"/>
          <p:nvPr/>
        </p:nvSpPr>
        <p:spPr>
          <a:xfrm>
            <a:off x="7917184" y="4268790"/>
            <a:ext cx="1736437" cy="646331"/>
          </a:xfrm>
          <a:prstGeom prst="rect">
            <a:avLst/>
          </a:prstGeom>
          <a:solidFill>
            <a:srgbClr val="00B050"/>
          </a:solidFill>
        </p:spPr>
        <p:txBody>
          <a:bodyPr wrap="square" rtlCol="0">
            <a:spAutoFit/>
          </a:bodyPr>
          <a:lstStyle/>
          <a:p>
            <a:r>
              <a:rPr lang="en-US" altLang="zh-TW" sz="3600" dirty="0">
                <a:solidFill>
                  <a:schemeClr val="bg1"/>
                </a:solidFill>
              </a:rPr>
              <a:t>(B) 7.44</a:t>
            </a:r>
            <a:endParaRPr lang="zh-TW" altLang="en-US" sz="3600" dirty="0">
              <a:solidFill>
                <a:schemeClr val="bg1"/>
              </a:solidFill>
            </a:endParaRPr>
          </a:p>
        </p:txBody>
      </p:sp>
      <p:pic>
        <p:nvPicPr>
          <p:cNvPr id="12" name="圖片 11"/>
          <p:cNvPicPr>
            <a:picLocks noChangeAspect="1"/>
          </p:cNvPicPr>
          <p:nvPr/>
        </p:nvPicPr>
        <p:blipFill>
          <a:blip r:embed="rId7"/>
          <a:stretch>
            <a:fillRect/>
          </a:stretch>
        </p:blipFill>
        <p:spPr>
          <a:xfrm>
            <a:off x="9768870" y="132920"/>
            <a:ext cx="2124075" cy="2047875"/>
          </a:xfrm>
          <a:prstGeom prst="rect">
            <a:avLst/>
          </a:prstGeom>
        </p:spPr>
      </p:pic>
    </p:spTree>
    <p:extLst>
      <p:ext uri="{BB962C8B-B14F-4D97-AF65-F5344CB8AC3E}">
        <p14:creationId xmlns:p14="http://schemas.microsoft.com/office/powerpoint/2010/main" val="319654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par>
                          <p:cTn id="15" fill="hold">
                            <p:stCondLst>
                              <p:cond delay="0"/>
                            </p:stCondLst>
                            <p:childTnLst>
                              <p:par>
                                <p:cTn id="16" presetID="14" presetClass="entr" presetSubtype="1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mph" presetSubtype="0" fill="hold" nodeType="clickEffect">
                                  <p:stCondLst>
                                    <p:cond delay="0"/>
                                  </p:stCondLst>
                                  <p:childTnLst>
                                    <p:animClr clrSpc="hsl" dir="cw">
                                      <p:cBhvr override="childStyle">
                                        <p:cTn id="22" dur="500" fill="hold"/>
                                        <p:tgtEl>
                                          <p:spTgt spid="5">
                                            <p:txEl>
                                              <p:pRg st="1" end="1"/>
                                            </p:txEl>
                                          </p:spTgt>
                                        </p:tgtEl>
                                        <p:attrNameLst>
                                          <p:attrName>style.color</p:attrName>
                                        </p:attrNameLst>
                                      </p:cBhvr>
                                      <p:by>
                                        <p:hsl h="7200000" s="0" l="0"/>
                                      </p:by>
                                    </p:animClr>
                                    <p:animClr clrSpc="hsl" dir="cw">
                                      <p:cBhvr>
                                        <p:cTn id="23" dur="500" fill="hold"/>
                                        <p:tgtEl>
                                          <p:spTgt spid="5">
                                            <p:txEl>
                                              <p:pRg st="1" end="1"/>
                                            </p:txEl>
                                          </p:spTgt>
                                        </p:tgtEl>
                                        <p:attrNameLst>
                                          <p:attrName>fillcolor</p:attrName>
                                        </p:attrNameLst>
                                      </p:cBhvr>
                                      <p:by>
                                        <p:hsl h="7200000" s="0" l="0"/>
                                      </p:by>
                                    </p:animClr>
                                    <p:animClr clrSpc="hsl" dir="cw">
                                      <p:cBhvr>
                                        <p:cTn id="24" dur="500" fill="hold"/>
                                        <p:tgtEl>
                                          <p:spTgt spid="5">
                                            <p:txEl>
                                              <p:pRg st="1" end="1"/>
                                            </p:txEl>
                                          </p:spTgt>
                                        </p:tgtEl>
                                        <p:attrNameLst>
                                          <p:attrName>stroke.color</p:attrName>
                                        </p:attrNameLst>
                                      </p:cBhvr>
                                      <p:by>
                                        <p:hsl h="7200000" s="0" l="0"/>
                                      </p:by>
                                    </p:animClr>
                                    <p:set>
                                      <p:cBhvr>
                                        <p:cTn id="25" dur="500" fill="hold"/>
                                        <p:tgtEl>
                                          <p:spTgt spid="5">
                                            <p:txEl>
                                              <p:pRg st="1" end="1"/>
                                            </p:txEl>
                                          </p:spTgt>
                                        </p:tgtEl>
                                        <p:attrNameLst>
                                          <p:attrName>fill.type</p:attrName>
                                        </p:attrNameLst>
                                      </p:cBhvr>
                                      <p:to>
                                        <p:strVal val="solid"/>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childTnLst>
                          </p:cTn>
                        </p:par>
                        <p:par>
                          <p:cTn id="29" fill="hold">
                            <p:stCondLst>
                              <p:cond delay="500"/>
                            </p:stCondLst>
                            <p:childTnLst>
                              <p:par>
                                <p:cTn id="30" presetID="30" presetClass="emph" presetSubtype="0" fill="hold" grpId="1" nodeType="afterEffect">
                                  <p:stCondLst>
                                    <p:cond delay="0"/>
                                  </p:stCondLst>
                                  <p:childTnLst>
                                    <p:animClr clrSpc="hsl" dir="cw">
                                      <p:cBhvr override="childStyle">
                                        <p:cTn id="31" dur="500" fill="hold"/>
                                        <p:tgtEl>
                                          <p:spTgt spid="11"/>
                                        </p:tgtEl>
                                        <p:attrNameLst>
                                          <p:attrName>style.color</p:attrName>
                                        </p:attrNameLst>
                                      </p:cBhvr>
                                      <p:by>
                                        <p:hsl h="0" s="12549" l="25098"/>
                                      </p:by>
                                    </p:animClr>
                                    <p:animClr clrSpc="hsl" dir="cw">
                                      <p:cBhvr>
                                        <p:cTn id="32" dur="500" fill="hold"/>
                                        <p:tgtEl>
                                          <p:spTgt spid="11"/>
                                        </p:tgtEl>
                                        <p:attrNameLst>
                                          <p:attrName>fillcolor</p:attrName>
                                        </p:attrNameLst>
                                      </p:cBhvr>
                                      <p:by>
                                        <p:hsl h="0" s="12549" l="25098"/>
                                      </p:by>
                                    </p:animClr>
                                    <p:animClr clrSpc="hsl" dir="cw">
                                      <p:cBhvr>
                                        <p:cTn id="33" dur="500" fill="hold"/>
                                        <p:tgtEl>
                                          <p:spTgt spid="11"/>
                                        </p:tgtEl>
                                        <p:attrNameLst>
                                          <p:attrName>stroke.color</p:attrName>
                                        </p:attrNameLst>
                                      </p:cBhvr>
                                      <p:by>
                                        <p:hsl h="0" s="12549" l="25098"/>
                                      </p:by>
                                    </p:animClr>
                                    <p:set>
                                      <p:cBhvr>
                                        <p:cTn id="34" dur="500" fill="hold"/>
                                        <p:tgtEl>
                                          <p:spTgt spid="11"/>
                                        </p:tgtEl>
                                        <p:attrNameLst>
                                          <p:attrName>fill.type</p:attrName>
                                        </p:attrNameLst>
                                      </p:cBhvr>
                                      <p:to>
                                        <p:strVal val="solid"/>
                                      </p:to>
                                    </p:set>
                                  </p:childTnLst>
                                </p:cTn>
                              </p:par>
                            </p:childTnLst>
                          </p:cTn>
                        </p:par>
                        <p:par>
                          <p:cTn id="35" fill="hold">
                            <p:stCondLst>
                              <p:cond delay="1000"/>
                            </p:stCondLst>
                            <p:childTnLst>
                              <p:par>
                                <p:cTn id="36" presetID="53" presetClass="entr" presetSubtype="16"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500" fill="hold"/>
                                        <p:tgtEl>
                                          <p:spTgt spid="9"/>
                                        </p:tgtEl>
                                        <p:attrNameLst>
                                          <p:attrName>ppt_w</p:attrName>
                                        </p:attrNameLst>
                                      </p:cBhvr>
                                      <p:tavLst>
                                        <p:tav tm="0">
                                          <p:val>
                                            <p:fltVal val="0"/>
                                          </p:val>
                                        </p:tav>
                                        <p:tav tm="100000">
                                          <p:val>
                                            <p:strVal val="#ppt_w"/>
                                          </p:val>
                                        </p:tav>
                                      </p:tavLst>
                                    </p:anim>
                                    <p:anim calcmode="lin" valueType="num">
                                      <p:cBhvr>
                                        <p:cTn id="39" dur="500" fill="hold"/>
                                        <p:tgtEl>
                                          <p:spTgt spid="9"/>
                                        </p:tgtEl>
                                        <p:attrNameLst>
                                          <p:attrName>ppt_h</p:attrName>
                                        </p:attrNameLst>
                                      </p:cBhvr>
                                      <p:tavLst>
                                        <p:tav tm="0">
                                          <p:val>
                                            <p:fltVal val="0"/>
                                          </p:val>
                                        </p:tav>
                                        <p:tav tm="100000">
                                          <p:val>
                                            <p:strVal val="#ppt_h"/>
                                          </p:val>
                                        </p:tav>
                                      </p:tavLst>
                                    </p:anim>
                                    <p:animEffect transition="in" filter="fade">
                                      <p:cBhvr>
                                        <p:cTn id="4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9" grpId="0"/>
      <p:bldP spid="10" grpId="0"/>
      <p:bldP spid="11" grpId="0" animBg="1"/>
      <p:bldP spid="11" grpId="1"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 name="內容版面配置區 2"/>
              <p:cNvSpPr>
                <a:spLocks noGrp="1"/>
              </p:cNvSpPr>
              <p:nvPr>
                <p:ph idx="1"/>
              </p:nvPr>
            </p:nvSpPr>
            <p:spPr>
              <a:xfrm>
                <a:off x="838200" y="1819649"/>
                <a:ext cx="10515600" cy="4351338"/>
              </a:xfrm>
            </p:spPr>
            <p:txBody>
              <a:bodyPr/>
              <a:lstStyle/>
              <a:p>
                <a14:m>
                  <m:oMath xmlns:m="http://schemas.openxmlformats.org/officeDocument/2006/math">
                    <m:r>
                      <a:rPr lang="en-US" altLang="zh-TW" sz="2200" b="0" i="1" smtClean="0">
                        <a:latin typeface="Cambria Math" panose="02040503050406030204" pitchFamily="18" charset="0"/>
                        <a:ea typeface="Cambria Math" panose="02040503050406030204" pitchFamily="18" charset="0"/>
                      </a:rPr>
                      <m:t>(</m:t>
                    </m:r>
                    <m:r>
                      <a:rPr lang="en-US" altLang="zh-TW" sz="2200" i="1">
                        <a:latin typeface="Cambria Math" panose="02040503050406030204" pitchFamily="18" charset="0"/>
                        <a:ea typeface="Cambria Math" panose="02040503050406030204" pitchFamily="18" charset="0"/>
                      </a:rPr>
                      <m:t>𝑓</m:t>
                    </m:r>
                    <m:r>
                      <a:rPr lang="en-US" altLang="zh-TW" sz="2200" b="0" i="1" smtClean="0">
                        <a:latin typeface="Cambria Math" panose="02040503050406030204" pitchFamily="18" charset="0"/>
                        <a:ea typeface="Cambria Math" panose="02040503050406030204" pitchFamily="18" charset="0"/>
                      </a:rPr>
                      <m:t>∗</m:t>
                    </m:r>
                    <m:r>
                      <a:rPr lang="en-US" altLang="zh-TW" sz="2200" b="0" i="1" smtClean="0">
                        <a:latin typeface="Cambria Math" panose="02040503050406030204" pitchFamily="18" charset="0"/>
                        <a:ea typeface="Cambria Math" panose="02040503050406030204" pitchFamily="18" charset="0"/>
                      </a:rPr>
                      <m:t>𝑤</m:t>
                    </m:r>
                    <m:r>
                      <a:rPr lang="en-US" altLang="zh-TW" sz="2200" b="0" i="1" smtClean="0">
                        <a:latin typeface="Cambria Math" panose="02040503050406030204" pitchFamily="18" charset="0"/>
                        <a:ea typeface="Cambria Math" panose="02040503050406030204" pitchFamily="18" charset="0"/>
                      </a:rPr>
                      <m:t>)</m:t>
                    </m:r>
                    <m:d>
                      <m:dPr>
                        <m:ctrlPr>
                          <a:rPr lang="en-US" altLang="zh-TW" sz="2200" i="1">
                            <a:solidFill>
                              <a:schemeClr val="tx1"/>
                            </a:solidFill>
                            <a:latin typeface="Cambria Math" panose="02040503050406030204" pitchFamily="18" charset="0"/>
                          </a:rPr>
                        </m:ctrlPr>
                      </m:dPr>
                      <m:e>
                        <m:r>
                          <a:rPr lang="en-US" altLang="zh-TW" sz="2200" i="1">
                            <a:solidFill>
                              <a:schemeClr val="tx1"/>
                            </a:solidFill>
                            <a:latin typeface="Cambria Math" panose="02040503050406030204" pitchFamily="18" charset="0"/>
                          </a:rPr>
                          <m:t>𝑟</m:t>
                        </m:r>
                        <m:r>
                          <a:rPr lang="en-US" altLang="zh-TW" sz="2200" i="1">
                            <a:solidFill>
                              <a:schemeClr val="tx1"/>
                            </a:solidFill>
                            <a:latin typeface="Cambria Math" panose="02040503050406030204" pitchFamily="18" charset="0"/>
                          </a:rPr>
                          <m:t>,</m:t>
                        </m:r>
                        <m:r>
                          <a:rPr lang="en-US" altLang="zh-TW" sz="2200" i="1">
                            <a:solidFill>
                              <a:schemeClr val="tx1"/>
                            </a:solidFill>
                            <a:latin typeface="Cambria Math" panose="02040503050406030204" pitchFamily="18" charset="0"/>
                          </a:rPr>
                          <m:t>𝑐</m:t>
                        </m:r>
                      </m:e>
                    </m:d>
                    <m:r>
                      <a:rPr lang="en-US" altLang="zh-TW" sz="2200" i="1">
                        <a:solidFill>
                          <a:schemeClr val="tx1"/>
                        </a:solidFill>
                        <a:latin typeface="Cambria Math" panose="02040503050406030204" pitchFamily="18" charset="0"/>
                      </a:rPr>
                      <m:t>=</m:t>
                    </m:r>
                    <m:nary>
                      <m:naryPr>
                        <m:chr m:val="∑"/>
                        <m:supHide m:val="on"/>
                        <m:ctrlPr>
                          <a:rPr lang="en-US" altLang="zh-TW" sz="2200" i="1">
                            <a:solidFill>
                              <a:schemeClr val="tx1"/>
                            </a:solidFill>
                            <a:latin typeface="Cambria Math" panose="02040503050406030204" pitchFamily="18" charset="0"/>
                          </a:rPr>
                        </m:ctrlPr>
                      </m:naryPr>
                      <m:sub>
                        <m:eqArr>
                          <m:eqArrPr>
                            <m:ctrlPr>
                              <a:rPr lang="en-US" altLang="zh-TW" sz="2200" i="1">
                                <a:solidFill>
                                  <a:schemeClr val="tx1"/>
                                </a:solidFill>
                                <a:latin typeface="Cambria Math" panose="02040503050406030204" pitchFamily="18" charset="0"/>
                              </a:rPr>
                            </m:ctrlPr>
                          </m:eqArrPr>
                          <m:e>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𝑟</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r>
                              <a:rPr lang="en-US" altLang="zh-TW" sz="2200" b="0" i="1" smtClean="0">
                                <a:solidFill>
                                  <a:schemeClr val="tx1"/>
                                </a:solidFill>
                                <a:latin typeface="Cambria Math" panose="02040503050406030204" pitchFamily="18" charset="0"/>
                              </a:rPr>
                              <m:t>   </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𝑐</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r>
                              <a:rPr lang="en-US" altLang="zh-TW" sz="2200" i="1">
                                <a:solidFill>
                                  <a:schemeClr val="tx1"/>
                                </a:solidFill>
                                <a:latin typeface="Cambria Math" panose="02040503050406030204" pitchFamily="18" charset="0"/>
                                <a:ea typeface="Cambria Math" panose="02040503050406030204" pitchFamily="18" charset="0"/>
                              </a:rPr>
                              <m:t>∈</m:t>
                            </m:r>
                            <m:r>
                              <a:rPr lang="en-US" altLang="zh-TW" sz="2200" i="1">
                                <a:solidFill>
                                  <a:schemeClr val="tx1"/>
                                </a:solidFill>
                                <a:latin typeface="Cambria Math" panose="02040503050406030204" pitchFamily="18" charset="0"/>
                                <a:ea typeface="Cambria Math" panose="02040503050406030204" pitchFamily="18" charset="0"/>
                              </a:rPr>
                              <m:t>𝑊</m:t>
                            </m:r>
                          </m:e>
                          <m:e>
                            <m:r>
                              <a:rPr lang="en-US" altLang="zh-TW" sz="2200" i="1">
                                <a:solidFill>
                                  <a:schemeClr val="tx1"/>
                                </a:solidFill>
                                <a:latin typeface="Cambria Math" panose="02040503050406030204" pitchFamily="18" charset="0"/>
                                <a:ea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𝑟</m:t>
                                </m:r>
                                <m:r>
                                  <a:rPr lang="en-US" altLang="zh-TW" sz="2200" b="0" i="1" smtClean="0">
                                    <a:solidFill>
                                      <a:schemeClr val="tx1"/>
                                    </a:solidFill>
                                    <a:latin typeface="Cambria Math" panose="02040503050406030204" pitchFamily="18" charset="0"/>
                                  </a:rPr>
                                  <m:t>−</m:t>
                                </m:r>
                                <m:r>
                                  <a:rPr lang="en-US" altLang="zh-TW" sz="2200" i="1">
                                    <a:solidFill>
                                      <a:schemeClr val="tx1"/>
                                    </a:solidFill>
                                    <a:latin typeface="Cambria Math" panose="02040503050406030204" pitchFamily="18" charset="0"/>
                                  </a:rPr>
                                  <m:t>𝑟</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r>
                              <a:rPr lang="en-US" altLang="zh-TW" sz="2200" b="0" i="1" smtClean="0">
                                <a:solidFill>
                                  <a:schemeClr val="tx1"/>
                                </a:solidFill>
                                <a:latin typeface="Cambria Math" panose="02040503050406030204" pitchFamily="18" charset="0"/>
                              </a:rPr>
                              <m:t>   </m:t>
                            </m:r>
                            <m:r>
                              <a:rPr lang="en-US" altLang="zh-TW" sz="2200" i="1">
                                <a:solidFill>
                                  <a:schemeClr val="tx1"/>
                                </a:solidFill>
                                <a:latin typeface="Cambria Math" panose="02040503050406030204" pitchFamily="18" charset="0"/>
                              </a:rPr>
                              <m:t>𝑐</m:t>
                            </m:r>
                            <m:r>
                              <a:rPr lang="en-US" altLang="zh-TW" sz="2200" b="0" i="1" smtClean="0">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𝑐</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ea typeface="Cambria Math" panose="02040503050406030204" pitchFamily="18" charset="0"/>
                              </a:rPr>
                              <m:t>)∈</m:t>
                            </m:r>
                            <m:r>
                              <a:rPr lang="en-US" altLang="zh-TW" sz="2200" i="1">
                                <a:solidFill>
                                  <a:schemeClr val="tx1"/>
                                </a:solidFill>
                                <a:latin typeface="Cambria Math" panose="02040503050406030204" pitchFamily="18" charset="0"/>
                                <a:ea typeface="Cambria Math" panose="02040503050406030204" pitchFamily="18" charset="0"/>
                              </a:rPr>
                              <m:t>𝐹</m:t>
                            </m:r>
                          </m:e>
                        </m:eqArr>
                      </m:sub>
                      <m:sup/>
                      <m:e>
                        <m:r>
                          <a:rPr lang="en-US" altLang="zh-TW" sz="2200" i="1">
                            <a:solidFill>
                              <a:schemeClr val="tx1"/>
                            </a:solidFill>
                            <a:latin typeface="Cambria Math" panose="02040503050406030204" pitchFamily="18" charset="0"/>
                          </a:rPr>
                          <m:t>𝑓</m:t>
                        </m:r>
                        <m:d>
                          <m:dPr>
                            <m:ctrlPr>
                              <a:rPr lang="en-US" altLang="zh-TW" sz="2200" i="1">
                                <a:solidFill>
                                  <a:schemeClr val="tx1"/>
                                </a:solidFill>
                                <a:latin typeface="Cambria Math" panose="02040503050406030204" pitchFamily="18" charset="0"/>
                              </a:rPr>
                            </m:ctrlPr>
                          </m:dPr>
                          <m:e>
                            <m:r>
                              <a:rPr lang="en-US" altLang="zh-TW" sz="2200" i="1">
                                <a:solidFill>
                                  <a:schemeClr val="tx1"/>
                                </a:solidFill>
                                <a:latin typeface="Cambria Math" panose="02040503050406030204" pitchFamily="18" charset="0"/>
                              </a:rPr>
                              <m:t>𝑟</m:t>
                            </m:r>
                            <m:r>
                              <a:rPr lang="en-US" altLang="zh-TW" sz="2200" b="0" i="1" smtClean="0">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𝑟</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r>
                              <a:rPr lang="en-US" altLang="zh-TW" sz="2200" b="0" i="1" smtClean="0">
                                <a:solidFill>
                                  <a:schemeClr val="tx1"/>
                                </a:solidFill>
                                <a:latin typeface="Cambria Math" panose="02040503050406030204" pitchFamily="18" charset="0"/>
                              </a:rPr>
                              <m:t>  </m:t>
                            </m:r>
                            <m:r>
                              <a:rPr lang="en-US" altLang="zh-TW" sz="2200" i="1">
                                <a:solidFill>
                                  <a:schemeClr val="tx1"/>
                                </a:solidFill>
                                <a:latin typeface="Cambria Math" panose="02040503050406030204" pitchFamily="18" charset="0"/>
                              </a:rPr>
                              <m:t>𝑐</m:t>
                            </m:r>
                            <m:r>
                              <a:rPr lang="en-US" altLang="zh-TW" sz="2200" b="0" i="1" smtClean="0">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𝑐</m:t>
                                </m:r>
                              </m:e>
                              <m:sup>
                                <m:r>
                                  <a:rPr lang="en-US" altLang="zh-TW" sz="2200" i="1">
                                    <a:solidFill>
                                      <a:schemeClr val="tx1"/>
                                    </a:solidFill>
                                    <a:latin typeface="Cambria Math" panose="02040503050406030204" pitchFamily="18" charset="0"/>
                                  </a:rPr>
                                  <m:t>′</m:t>
                                </m:r>
                              </m:sup>
                            </m:sSup>
                          </m:e>
                        </m:d>
                        <m:r>
                          <a:rPr lang="en-US" altLang="zh-TW" sz="2200" i="1">
                            <a:solidFill>
                              <a:schemeClr val="tx1"/>
                            </a:solidFill>
                            <a:latin typeface="Cambria Math" panose="02040503050406030204" pitchFamily="18" charset="0"/>
                          </a:rPr>
                          <m:t>𝑤</m:t>
                        </m:r>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𝑟</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sSup>
                          <m:sSupPr>
                            <m:ctrlPr>
                              <a:rPr lang="en-US" altLang="zh-TW" sz="2200" i="1">
                                <a:solidFill>
                                  <a:schemeClr val="tx1"/>
                                </a:solidFill>
                                <a:latin typeface="Cambria Math" panose="02040503050406030204" pitchFamily="18" charset="0"/>
                              </a:rPr>
                            </m:ctrlPr>
                          </m:sSupPr>
                          <m:e>
                            <m:r>
                              <a:rPr lang="en-US" altLang="zh-TW" sz="2200" i="1">
                                <a:solidFill>
                                  <a:schemeClr val="tx1"/>
                                </a:solidFill>
                                <a:latin typeface="Cambria Math" panose="02040503050406030204" pitchFamily="18" charset="0"/>
                              </a:rPr>
                              <m:t>𝑐</m:t>
                            </m:r>
                          </m:e>
                          <m:sup>
                            <m:r>
                              <a:rPr lang="en-US" altLang="zh-TW" sz="2200" i="1">
                                <a:solidFill>
                                  <a:schemeClr val="tx1"/>
                                </a:solidFill>
                                <a:latin typeface="Cambria Math" panose="02040503050406030204" pitchFamily="18" charset="0"/>
                              </a:rPr>
                              <m:t>′</m:t>
                            </m:r>
                          </m:sup>
                        </m:sSup>
                        <m:r>
                          <a:rPr lang="en-US" altLang="zh-TW" sz="2200" i="1">
                            <a:solidFill>
                              <a:schemeClr val="tx1"/>
                            </a:solidFill>
                            <a:latin typeface="Cambria Math" panose="02040503050406030204" pitchFamily="18" charset="0"/>
                          </a:rPr>
                          <m:t>)</m:t>
                        </m:r>
                      </m:e>
                    </m:nary>
                  </m:oMath>
                </a14:m>
                <a:endParaRPr lang="en-US" altLang="zh-TW" sz="2200" dirty="0">
                  <a:solidFill>
                    <a:schemeClr val="tx1"/>
                  </a:solidFill>
                  <a:latin typeface="Cambria Math" panose="02040503050406030204" pitchFamily="18" charset="0"/>
                </a:endParaRPr>
              </a:p>
              <a:p>
                <a:pPr marL="0" indent="0">
                  <a:buNone/>
                </a:pPr>
                <a:endParaRPr lang="en-US" altLang="zh-TW" sz="2200" dirty="0">
                  <a:latin typeface="Cambria Math" panose="02040503050406030204" pitchFamily="18" charset="0"/>
                  <a:ea typeface="Cambria Math" panose="02040503050406030204" pitchFamily="18" charset="0"/>
                </a:endParaRPr>
              </a:p>
              <a:p>
                <a:pPr marL="0" indent="0">
                  <a:buNone/>
                </a:pPr>
                <a:endParaRPr lang="en-US" altLang="zh-TW" sz="2200" b="0" dirty="0">
                  <a:latin typeface="Cambria Math" panose="02040503050406030204" pitchFamily="18" charset="0"/>
                  <a:ea typeface="Cambria Math" panose="02040503050406030204" pitchFamily="18" charset="0"/>
                </a:endParaRPr>
              </a:p>
              <a:p>
                <a:endParaRPr lang="en-US" altLang="zh-TW" sz="2200" dirty="0">
                  <a:latin typeface="Cambria Math" panose="02040503050406030204" pitchFamily="18" charset="0"/>
                  <a:ea typeface="Cambria Math" panose="02040503050406030204" pitchFamily="18" charset="0"/>
                </a:endParaRPr>
              </a:p>
              <a:p>
                <a:endParaRPr lang="zh-TW" altLang="en-US" dirty="0">
                  <a:latin typeface="Cambria Math" panose="02040503050406030204" pitchFamily="18" charset="0"/>
                  <a:ea typeface="標楷體" panose="03000509000000000000" pitchFamily="65" charset="-120"/>
                </a:endParaRPr>
              </a:p>
            </p:txBody>
          </p:sp>
        </mc:Choice>
        <mc:Fallback>
          <p:sp>
            <p:nvSpPr>
              <p:cNvPr id="3" name="內容版面配置區 2"/>
              <p:cNvSpPr>
                <a:spLocks noGrp="1" noRot="1" noChangeAspect="1" noMove="1" noResize="1" noEditPoints="1" noAdjustHandles="1" noChangeArrowheads="1" noChangeShapeType="1" noTextEdit="1"/>
              </p:cNvSpPr>
              <p:nvPr>
                <p:ph idx="1"/>
              </p:nvPr>
            </p:nvSpPr>
            <p:spPr>
              <a:xfrm>
                <a:off x="838200" y="1819649"/>
                <a:ext cx="10515600" cy="4351338"/>
              </a:xfrm>
              <a:blipFill>
                <a:blip r:embed="rId2"/>
                <a:stretch>
                  <a:fillRect l="-696" t="-13585"/>
                </a:stretch>
              </a:blipFill>
            </p:spPr>
            <p:txBody>
              <a:bodyPr/>
              <a:lstStyle/>
              <a:p>
                <a:r>
                  <a:rPr lang="zh-TW" altLang="en-US">
                    <a:noFill/>
                  </a:rPr>
                  <a:t> </a:t>
                </a:r>
              </a:p>
            </p:txBody>
          </p:sp>
        </mc:Fallback>
      </mc:AlternateContent>
      <p:sp>
        <p:nvSpPr>
          <p:cNvPr id="2" name="標題 1"/>
          <p:cNvSpPr>
            <a:spLocks noGrp="1"/>
          </p:cNvSpPr>
          <p:nvPr>
            <p:ph type="title"/>
          </p:nvPr>
        </p:nvSpPr>
        <p:spPr/>
        <p:txBody>
          <a:bodyPr/>
          <a:lstStyle/>
          <a:p>
            <a:pPr algn="ctr"/>
            <a:r>
              <a:rPr lang="en-US" altLang="zh-TW" sz="2000" b="1">
                <a:latin typeface="Cambria Math" panose="02040503050406030204" pitchFamily="18" charset="0"/>
                <a:ea typeface="Cambria Math" panose="02040503050406030204" pitchFamily="18" charset="0"/>
              </a:rPr>
              <a:t>6.1.2 Non-Rec. Neighborhood Operator</a:t>
            </a:r>
            <a:br>
              <a:rPr lang="en-US" altLang="zh-TW" b="1" dirty="0">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Convolution </a:t>
            </a:r>
            <a:r>
              <a:rPr lang="en-US" altLang="zh-TW" sz="1800" b="1" dirty="0">
                <a:latin typeface="Cambria Math" panose="02040503050406030204" pitchFamily="18" charset="0"/>
                <a:ea typeface="Cambria Math" panose="02040503050406030204" pitchFamily="18" charset="0"/>
              </a:rPr>
              <a:t>2/2</a:t>
            </a:r>
            <a:endParaRPr lang="zh-TW" altLang="en-US" sz="1800" b="1" dirty="0">
              <a:latin typeface="Cambria Math" panose="02040503050406030204" pitchFamily="18" charset="0"/>
            </a:endParaRPr>
          </a:p>
        </p:txBody>
      </p:sp>
      <p:graphicFrame>
        <p:nvGraphicFramePr>
          <p:cNvPr id="4" name="表格 3"/>
          <p:cNvGraphicFramePr>
            <a:graphicFrameLocks noGrp="1"/>
          </p:cNvGraphicFramePr>
          <p:nvPr/>
        </p:nvGraphicFramePr>
        <p:xfrm>
          <a:off x="1125160" y="35032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2</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3</a:t>
                      </a:r>
                      <a:endParaRPr lang="zh-TW" altLang="en-US" dirty="0">
                        <a:latin typeface="Cambria Math" panose="02040503050406030204" pitchFamily="18" charset="0"/>
                      </a:endParaRPr>
                    </a:p>
                  </a:txBody>
                  <a:tcPr>
                    <a:solidFill>
                      <a:srgbClr val="FFFF00"/>
                    </a:solidFill>
                  </a:tcPr>
                </a:tc>
                <a:extLst>
                  <a:ext uri="{0D108BD9-81ED-4DB2-BD59-A6C34878D82A}">
                    <a16:rowId xmlns:a16="http://schemas.microsoft.com/office/drawing/2014/main" val="10000"/>
                  </a:ext>
                </a:extLst>
              </a:tr>
              <a:tr h="370840">
                <a:tc>
                  <a:txBody>
                    <a:bodyPr/>
                    <a:lstStyle/>
                    <a:p>
                      <a:pPr algn="ctr"/>
                      <a:r>
                        <a:rPr lang="en-US" altLang="zh-TW" dirty="0">
                          <a:latin typeface="Cambria Math" panose="02040503050406030204" pitchFamily="18" charset="0"/>
                          <a:ea typeface="Cambria Math" panose="02040503050406030204" pitchFamily="18" charset="0"/>
                        </a:rPr>
                        <a:t>4</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5</a:t>
                      </a:r>
                      <a:endParaRPr lang="zh-TW" altLang="en-US" dirty="0">
                        <a:latin typeface="Cambria Math" panose="02040503050406030204" pitchFamily="18" charset="0"/>
                      </a:endParaRPr>
                    </a:p>
                  </a:txBody>
                  <a:tcPr>
                    <a:solidFill>
                      <a:srgbClr val="FF0000"/>
                    </a:solidFill>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solidFill>
                      <a:srgbClr val="FFFF00"/>
                    </a:solidFill>
                  </a:tcPr>
                </a:tc>
                <a:extLst>
                  <a:ext uri="{0D108BD9-81ED-4DB2-BD59-A6C34878D82A}">
                    <a16:rowId xmlns:a16="http://schemas.microsoft.com/office/drawing/2014/main" val="10001"/>
                  </a:ext>
                </a:extLst>
              </a:tr>
              <a:tr h="370840">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9</a:t>
                      </a:r>
                      <a:endParaRPr lang="zh-TW" altLang="en-US" dirty="0">
                        <a:latin typeface="Cambria Math" panose="02040503050406030204" pitchFamily="18" charset="0"/>
                      </a:endParaRPr>
                    </a:p>
                  </a:txBody>
                  <a:tcPr>
                    <a:solidFill>
                      <a:srgbClr val="FFFF00"/>
                    </a:solidFill>
                  </a:tcPr>
                </a:tc>
                <a:extLst>
                  <a:ext uri="{0D108BD9-81ED-4DB2-BD59-A6C34878D82A}">
                    <a16:rowId xmlns:a16="http://schemas.microsoft.com/office/drawing/2014/main" val="10002"/>
                  </a:ext>
                </a:extLst>
              </a:tr>
            </a:tbl>
          </a:graphicData>
        </a:graphic>
      </p:graphicFrame>
      <mc:AlternateContent xmlns:mc="http://schemas.openxmlformats.org/markup-compatibility/2006" xmlns:a14="http://schemas.microsoft.com/office/drawing/2010/main">
        <mc:Choice Requires="a14">
          <p:sp>
            <p:nvSpPr>
              <p:cNvPr id="6" name="文字方塊 5"/>
              <p:cNvSpPr txBox="1"/>
              <p:nvPr/>
            </p:nvSpPr>
            <p:spPr>
              <a:xfrm>
                <a:off x="1211097" y="3128476"/>
                <a:ext cx="940526" cy="37476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Cambria Math" panose="02040503050406030204" pitchFamily="18" charset="0"/>
                        </a:rPr>
                        <m:t>𝑚𝑎𝑠𝑘</m:t>
                      </m:r>
                    </m:oMath>
                  </m:oMathPara>
                </a14:m>
                <a:endParaRPr lang="zh-TW" altLang="en-US" dirty="0">
                  <a:latin typeface="Cambria Math" panose="02040503050406030204" pitchFamily="18" charset="0"/>
                </a:endParaRPr>
              </a:p>
            </p:txBody>
          </p:sp>
        </mc:Choice>
        <mc:Fallback xmlns="">
          <p:sp>
            <p:nvSpPr>
              <p:cNvPr id="6" name="文字方塊 5"/>
              <p:cNvSpPr txBox="1">
                <a:spLocks noRot="1" noChangeAspect="1" noMove="1" noResize="1" noEditPoints="1" noAdjustHandles="1" noChangeArrowheads="1" noChangeShapeType="1" noTextEdit="1"/>
              </p:cNvSpPr>
              <p:nvPr/>
            </p:nvSpPr>
            <p:spPr>
              <a:xfrm>
                <a:off x="1211097" y="3128476"/>
                <a:ext cx="940526" cy="374763"/>
              </a:xfrm>
              <a:prstGeom prst="rect">
                <a:avLst/>
              </a:prstGeom>
              <a:blipFill>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7" name="文字方塊 6"/>
              <p:cNvSpPr txBox="1"/>
              <p:nvPr/>
            </p:nvSpPr>
            <p:spPr>
              <a:xfrm>
                <a:off x="671952" y="3742104"/>
                <a:ext cx="32657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45</m:t>
                          </m:r>
                        </m:den>
                      </m:f>
                    </m:oMath>
                  </m:oMathPara>
                </a14:m>
                <a:endParaRPr lang="zh-TW" altLang="en-US" dirty="0"/>
              </a:p>
            </p:txBody>
          </p:sp>
        </mc:Choice>
        <mc:Fallback xmlns="">
          <p:sp>
            <p:nvSpPr>
              <p:cNvPr id="7" name="文字方塊 6"/>
              <p:cNvSpPr txBox="1">
                <a:spLocks noRot="1" noChangeAspect="1" noMove="1" noResize="1" noEditPoints="1" noAdjustHandles="1" noChangeArrowheads="1" noChangeShapeType="1" noTextEdit="1"/>
              </p:cNvSpPr>
              <p:nvPr/>
            </p:nvSpPr>
            <p:spPr>
              <a:xfrm>
                <a:off x="671952" y="3742104"/>
                <a:ext cx="326571" cy="634789"/>
              </a:xfrm>
              <a:prstGeom prst="rect">
                <a:avLst/>
              </a:prstGeom>
              <a:blipFill>
                <a:blip r:embed="rId4"/>
                <a:stretch>
                  <a:fillRect r="-7407"/>
                </a:stretch>
              </a:blipFill>
            </p:spPr>
            <p:txBody>
              <a:bodyPr/>
              <a:lstStyle/>
              <a:p>
                <a:r>
                  <a:rPr lang="zh-TW" altLang="en-US">
                    <a:noFill/>
                  </a:rPr>
                  <a:t> </a:t>
                </a:r>
              </a:p>
            </p:txBody>
          </p:sp>
        </mc:Fallback>
      </mc:AlternateContent>
      <p:graphicFrame>
        <p:nvGraphicFramePr>
          <p:cNvPr id="8" name="表格 7"/>
          <p:cNvGraphicFramePr>
            <a:graphicFrameLocks noGrp="1"/>
          </p:cNvGraphicFramePr>
          <p:nvPr/>
        </p:nvGraphicFramePr>
        <p:xfrm>
          <a:off x="2820764" y="3503239"/>
          <a:ext cx="2224800" cy="222504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tblGrid>
              <a:tr h="370840">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3</a:t>
                      </a:r>
                      <a:endParaRPr lang="zh-TW" altLang="en-US" dirty="0">
                        <a:latin typeface="Cambria Math" panose="02040503050406030204" pitchFamily="18" charset="0"/>
                      </a:endParaRPr>
                    </a:p>
                  </a:txBody>
                  <a:tcPr/>
                </a:tc>
                <a:extLst>
                  <a:ext uri="{0D108BD9-81ED-4DB2-BD59-A6C34878D82A}">
                    <a16:rowId xmlns:a16="http://schemas.microsoft.com/office/drawing/2014/main" val="10000"/>
                  </a:ext>
                </a:extLst>
              </a:tr>
              <a:tr h="370840">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00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3</a:t>
                      </a:r>
                      <a:endParaRPr lang="zh-TW" altLang="en-US" dirty="0">
                        <a:latin typeface="Cambria Math" panose="02040503050406030204" pitchFamily="18" charset="0"/>
                      </a:endParaRPr>
                    </a:p>
                  </a:txBody>
                  <a:tcPr/>
                </a:tc>
                <a:extLst>
                  <a:ext uri="{0D108BD9-81ED-4DB2-BD59-A6C34878D82A}">
                    <a16:rowId xmlns:a16="http://schemas.microsoft.com/office/drawing/2014/main" val="10001"/>
                  </a:ext>
                </a:extLst>
              </a:tr>
              <a:tr h="370840">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solidFill>
                      <a:srgbClr val="FFFF00"/>
                    </a:solidFill>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2</a:t>
                      </a:r>
                      <a:endParaRPr lang="zh-TW" altLang="en-US" dirty="0">
                        <a:latin typeface="Cambria Math" panose="02040503050406030204" pitchFamily="18" charset="0"/>
                      </a:endParaRPr>
                    </a:p>
                  </a:txBody>
                  <a:tcPr/>
                </a:tc>
                <a:extLst>
                  <a:ext uri="{0D108BD9-81ED-4DB2-BD59-A6C34878D82A}">
                    <a16:rowId xmlns:a16="http://schemas.microsoft.com/office/drawing/2014/main" val="10002"/>
                  </a:ext>
                </a:extLst>
              </a:tr>
              <a:tr h="370840">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8</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2</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extLst>
                  <a:ext uri="{0D108BD9-81ED-4DB2-BD59-A6C34878D82A}">
                    <a16:rowId xmlns:a16="http://schemas.microsoft.com/office/drawing/2014/main" val="10003"/>
                  </a:ext>
                </a:extLst>
              </a:tr>
              <a:tr h="370840">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7</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extLst>
                  <a:ext uri="{0D108BD9-81ED-4DB2-BD59-A6C34878D82A}">
                    <a16:rowId xmlns:a16="http://schemas.microsoft.com/office/drawing/2014/main" val="10004"/>
                  </a:ext>
                </a:extLst>
              </a:tr>
              <a:tr h="370840">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6</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tc>
                <a:extLst>
                  <a:ext uri="{0D108BD9-81ED-4DB2-BD59-A6C34878D82A}">
                    <a16:rowId xmlns:a16="http://schemas.microsoft.com/office/drawing/2014/main" val="10005"/>
                  </a:ext>
                </a:extLst>
              </a:tr>
            </a:tbl>
          </a:graphicData>
        </a:graphic>
      </p:graphicFrame>
      <mc:AlternateContent xmlns:mc="http://schemas.openxmlformats.org/markup-compatibility/2006" xmlns:a14="http://schemas.microsoft.com/office/drawing/2010/main">
        <mc:Choice Requires="a14">
          <p:sp>
            <p:nvSpPr>
              <p:cNvPr id="9" name="文字方塊 8"/>
              <p:cNvSpPr txBox="1"/>
              <p:nvPr/>
            </p:nvSpPr>
            <p:spPr>
              <a:xfrm>
                <a:off x="5515021" y="4674299"/>
                <a:ext cx="5384437" cy="82952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𝑔</m:t>
                      </m:r>
                      <m:d>
                        <m:dPr>
                          <m:ctrlPr>
                            <a:rPr lang="en-US" altLang="zh-TW" b="0" i="1" smtClean="0">
                              <a:latin typeface="Cambria Math" panose="02040503050406030204" pitchFamily="18" charset="0"/>
                            </a:rPr>
                          </m:ctrlPr>
                        </m:dPr>
                        <m:e>
                          <m:r>
                            <a:rPr lang="en-US" altLang="zh-TW" b="0" i="1" smtClean="0">
                              <a:latin typeface="Cambria Math" panose="02040503050406030204" pitchFamily="18" charset="0"/>
                            </a:rPr>
                            <m:t>1,1</m:t>
                          </m:r>
                        </m:e>
                      </m:d>
                      <m:r>
                        <a:rPr lang="en-US" altLang="zh-TW" b="0" i="1" smtClean="0">
                          <a:latin typeface="Cambria Math" panose="02040503050406030204" pitchFamily="18" charset="0"/>
                        </a:rPr>
                        <m:t>=</m:t>
                      </m:r>
                      <m:d>
                        <m:dPr>
                          <m:ctrlPr>
                            <a:rPr lang="en-US" altLang="zh-TW" b="0" i="1" smtClean="0">
                              <a:latin typeface="Cambria Math" panose="02040503050406030204" pitchFamily="18" charset="0"/>
                            </a:rPr>
                          </m:ctrlPr>
                        </m:dPr>
                        <m:e>
                          <m:eqArr>
                            <m:eqArrPr>
                              <m:ctrlPr>
                                <a:rPr lang="en-US" altLang="zh-TW" b="0" i="1" smtClean="0">
                                  <a:latin typeface="Cambria Math" panose="02040503050406030204" pitchFamily="18" charset="0"/>
                                </a:rPr>
                              </m:ctrlPr>
                            </m:eqArrPr>
                            <m:e>
                              <m:r>
                                <a:rPr lang="en-US" altLang="zh-TW" b="0" i="1" smtClean="0">
                                  <a:latin typeface="Cambria Math" panose="02040503050406030204" pitchFamily="18" charset="0"/>
                                </a:rPr>
                                <m:t>9</m:t>
                              </m:r>
                              <m:r>
                                <a:rPr lang="en-US" altLang="zh-TW" i="1" smtClean="0">
                                  <a:latin typeface="Cambria Math" panose="02040503050406030204" pitchFamily="18" charset="0"/>
                                  <a:ea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8+8⋅8+7⋅7+</m:t>
                              </m:r>
                            </m:e>
                            <m:e>
                              <m:r>
                                <a:rPr lang="en-US" altLang="zh-TW" b="0" i="1" smtClean="0">
                                  <a:latin typeface="Cambria Math" panose="02040503050406030204" pitchFamily="18" charset="0"/>
                                  <a:ea typeface="Cambria Math" panose="02040503050406030204" pitchFamily="18" charset="0"/>
                                </a:rPr>
                                <m:t>6</m:t>
                              </m:r>
                              <m:r>
                                <a:rPr lang="en-US" altLang="zh-TW" i="1">
                                  <a:latin typeface="Cambria Math" panose="02040503050406030204" pitchFamily="18" charset="0"/>
                                  <a:ea typeface="Cambria Math" panose="02040503050406030204" pitchFamily="18" charset="0"/>
                                </a:rPr>
                                <m:t>⋅8+</m:t>
                              </m:r>
                              <m:r>
                                <a:rPr lang="en-US" altLang="zh-TW" b="0" i="1" smtClean="0">
                                  <a:latin typeface="Cambria Math" panose="02040503050406030204" pitchFamily="18" charset="0"/>
                                  <a:ea typeface="Cambria Math" panose="02040503050406030204" pitchFamily="18" charset="0"/>
                                </a:rPr>
                                <m:t>5</m:t>
                              </m:r>
                              <m:r>
                                <a:rPr lang="en-US" altLang="zh-TW" i="1">
                                  <a:latin typeface="Cambria Math" panose="02040503050406030204" pitchFamily="18" charset="0"/>
                                  <a:ea typeface="Cambria Math" panose="02040503050406030204" pitchFamily="18" charset="0"/>
                                </a:rPr>
                                <m:t>⋅8+</m:t>
                              </m:r>
                              <m:r>
                                <a:rPr lang="en-US" altLang="zh-TW" b="0" i="1" smtClean="0">
                                  <a:latin typeface="Cambria Math" panose="02040503050406030204" pitchFamily="18" charset="0"/>
                                  <a:ea typeface="Cambria Math" panose="02040503050406030204" pitchFamily="18" charset="0"/>
                                </a:rPr>
                                <m:t>4</m:t>
                              </m:r>
                              <m:r>
                                <a:rPr lang="en-US" altLang="zh-TW" i="1">
                                  <a:latin typeface="Cambria Math" panose="02040503050406030204" pitchFamily="18" charset="0"/>
                                  <a:ea typeface="Cambria Math" panose="02040503050406030204" pitchFamily="18" charset="0"/>
                                </a:rPr>
                                <m:t>⋅7+</m:t>
                              </m:r>
                            </m:e>
                            <m:e>
                              <m:r>
                                <a:rPr lang="en-US" altLang="zh-TW" b="0" i="1" smtClean="0">
                                  <a:latin typeface="Cambria Math" panose="02040503050406030204" pitchFamily="18" charset="0"/>
                                  <a:ea typeface="Cambria Math" panose="02040503050406030204" pitchFamily="18" charset="0"/>
                                </a:rPr>
                                <m:t>3</m:t>
                              </m:r>
                              <m:r>
                                <a:rPr lang="en-US" altLang="zh-TW" i="1">
                                  <a:latin typeface="Cambria Math" panose="02040503050406030204" pitchFamily="18" charset="0"/>
                                  <a:ea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7</m:t>
                              </m:r>
                              <m:r>
                                <a:rPr lang="en-US" altLang="zh-TW" i="1">
                                  <a:latin typeface="Cambria Math" panose="02040503050406030204" pitchFamily="18" charset="0"/>
                                  <a:ea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2</m:t>
                              </m:r>
                              <m:r>
                                <a:rPr lang="en-US" altLang="zh-TW" i="1">
                                  <a:latin typeface="Cambria Math" panose="02040503050406030204" pitchFamily="18" charset="0"/>
                                  <a:ea typeface="Cambria Math" panose="02040503050406030204" pitchFamily="18" charset="0"/>
                                </a:rPr>
                                <m:t>⋅8+</m:t>
                              </m:r>
                              <m:r>
                                <a:rPr lang="en-US" altLang="zh-TW" b="0" i="1" smtClean="0">
                                  <a:latin typeface="Cambria Math" panose="02040503050406030204" pitchFamily="18" charset="0"/>
                                  <a:ea typeface="Cambria Math" panose="02040503050406030204" pitchFamily="18" charset="0"/>
                                </a:rPr>
                                <m:t>1</m:t>
                              </m:r>
                              <m:r>
                                <a:rPr lang="en-US" altLang="zh-TW" i="1">
                                  <a:latin typeface="Cambria Math" panose="02040503050406030204" pitchFamily="18" charset="0"/>
                                  <a:ea typeface="Cambria Math" panose="02040503050406030204" pitchFamily="18" charset="0"/>
                                </a:rPr>
                                <m:t>⋅7</m:t>
                              </m:r>
                              <m:r>
                                <a:rPr lang="en-US" altLang="zh-TW" b="0" i="1" smtClean="0">
                                  <a:latin typeface="Cambria Math" panose="02040503050406030204" pitchFamily="18" charset="0"/>
                                  <a:ea typeface="Cambria Math" panose="02040503050406030204" pitchFamily="18" charset="0"/>
                                </a:rPr>
                                <m:t>    </m:t>
                              </m:r>
                            </m:e>
                          </m:eqArr>
                        </m:e>
                      </m:d>
                      <m:r>
                        <a:rPr lang="en-US" altLang="zh-TW" b="0" i="1" smtClean="0">
                          <a:latin typeface="Cambria Math" panose="02040503050406030204" pitchFamily="18" charset="0"/>
                          <a:ea typeface="Cambria Math" panose="02040503050406030204" pitchFamily="18" charset="0"/>
                        </a:rPr>
                        <m:t>⋅</m:t>
                      </m:r>
                      <m:f>
                        <m:fPr>
                          <m:ctrlPr>
                            <a:rPr lang="en-US" altLang="zh-TW" b="0" i="1" smtClean="0">
                              <a:latin typeface="Cambria Math" panose="02040503050406030204" pitchFamily="18" charset="0"/>
                              <a:ea typeface="Cambria Math" panose="02040503050406030204" pitchFamily="18" charset="0"/>
                            </a:rPr>
                          </m:ctrlPr>
                        </m:fPr>
                        <m:num>
                          <m:r>
                            <a:rPr lang="en-US" altLang="zh-TW" b="0" i="1" smtClean="0">
                              <a:latin typeface="Cambria Math" panose="02040503050406030204" pitchFamily="18" charset="0"/>
                              <a:ea typeface="Cambria Math" panose="02040503050406030204" pitchFamily="18" charset="0"/>
                            </a:rPr>
                            <m:t>1</m:t>
                          </m:r>
                        </m:num>
                        <m:den>
                          <m:r>
                            <a:rPr lang="en-US" altLang="zh-TW" b="0" i="1" smtClean="0">
                              <a:latin typeface="Cambria Math" panose="02040503050406030204" pitchFamily="18" charset="0"/>
                              <a:ea typeface="Cambria Math" panose="02040503050406030204" pitchFamily="18" charset="0"/>
                            </a:rPr>
                            <m:t>45</m:t>
                          </m:r>
                        </m:den>
                      </m:f>
                      <m:r>
                        <a:rPr lang="en-US" altLang="zh-TW" b="0" i="1" smtClean="0">
                          <a:latin typeface="Cambria Math" panose="02040503050406030204" pitchFamily="18" charset="0"/>
                        </a:rPr>
                        <m:t>=7.66</m:t>
                      </m:r>
                    </m:oMath>
                  </m:oMathPara>
                </a14:m>
                <a:endParaRPr lang="zh-TW" altLang="en-US" dirty="0"/>
              </a:p>
            </p:txBody>
          </p:sp>
        </mc:Choice>
        <mc:Fallback xmlns="">
          <p:sp>
            <p:nvSpPr>
              <p:cNvPr id="9" name="文字方塊 8"/>
              <p:cNvSpPr txBox="1">
                <a:spLocks noRot="1" noChangeAspect="1" noMove="1" noResize="1" noEditPoints="1" noAdjustHandles="1" noChangeArrowheads="1" noChangeShapeType="1" noTextEdit="1"/>
              </p:cNvSpPr>
              <p:nvPr/>
            </p:nvSpPr>
            <p:spPr>
              <a:xfrm>
                <a:off x="5515021" y="4674299"/>
                <a:ext cx="5384437" cy="829522"/>
              </a:xfrm>
              <a:prstGeom prst="rect">
                <a:avLst/>
              </a:prstGeom>
              <a:blipFill>
                <a:blip r:embed="rId5"/>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0" name="文字方塊 9"/>
              <p:cNvSpPr txBox="1"/>
              <p:nvPr/>
            </p:nvSpPr>
            <p:spPr>
              <a:xfrm>
                <a:off x="3462901" y="3148891"/>
                <a:ext cx="940526" cy="37476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ea typeface="Cambria Math" panose="02040503050406030204" pitchFamily="18" charset="0"/>
                        </a:rPr>
                        <m:t>𝑖𝑛𝑝𝑢𝑡</m:t>
                      </m:r>
                      <m:r>
                        <a:rPr lang="en-US" altLang="zh-TW" b="0" i="1" dirty="0" smtClean="0">
                          <a:latin typeface="Cambria Math" panose="02040503050406030204" pitchFamily="18" charset="0"/>
                          <a:ea typeface="Cambria Math" panose="02040503050406030204" pitchFamily="18" charset="0"/>
                        </a:rPr>
                        <m:t> </m:t>
                      </m:r>
                      <m:r>
                        <a:rPr lang="en-US" altLang="zh-TW" b="0" i="1" dirty="0" smtClean="0">
                          <a:latin typeface="Cambria Math" panose="02040503050406030204" pitchFamily="18" charset="0"/>
                          <a:ea typeface="Cambria Math" panose="02040503050406030204" pitchFamily="18" charset="0"/>
                        </a:rPr>
                        <m:t>𝑖𝑚𝑎𝑔𝑒</m:t>
                      </m:r>
                    </m:oMath>
                  </m:oMathPara>
                </a14:m>
                <a:endParaRPr lang="zh-TW" altLang="en-US" dirty="0">
                  <a:latin typeface="Cambria Math" panose="02040503050406030204" pitchFamily="18" charset="0"/>
                </a:endParaRPr>
              </a:p>
            </p:txBody>
          </p:sp>
        </mc:Choice>
        <mc:Fallback xmlns="">
          <p:sp>
            <p:nvSpPr>
              <p:cNvPr id="10" name="文字方塊 9"/>
              <p:cNvSpPr txBox="1">
                <a:spLocks noRot="1" noChangeAspect="1" noMove="1" noResize="1" noEditPoints="1" noAdjustHandles="1" noChangeArrowheads="1" noChangeShapeType="1" noTextEdit="1"/>
              </p:cNvSpPr>
              <p:nvPr/>
            </p:nvSpPr>
            <p:spPr>
              <a:xfrm>
                <a:off x="3462901" y="3148891"/>
                <a:ext cx="940526" cy="374763"/>
              </a:xfrm>
              <a:prstGeom prst="rect">
                <a:avLst/>
              </a:prstGeom>
              <a:blipFill>
                <a:blip r:embed="rId6"/>
                <a:stretch>
                  <a:fillRect l="-31169" r="-26623" b="-13115"/>
                </a:stretch>
              </a:blipFill>
            </p:spPr>
            <p:txBody>
              <a:bodyPr/>
              <a:lstStyle/>
              <a:p>
                <a:r>
                  <a:rPr lang="zh-TW" altLang="en-US">
                    <a:noFill/>
                  </a:rPr>
                  <a:t> </a:t>
                </a:r>
              </a:p>
            </p:txBody>
          </p:sp>
        </mc:Fallback>
      </mc:AlternateContent>
      <p:sp>
        <p:nvSpPr>
          <p:cNvPr id="5" name="文字方塊 4"/>
          <p:cNvSpPr txBox="1"/>
          <p:nvPr/>
        </p:nvSpPr>
        <p:spPr>
          <a:xfrm>
            <a:off x="5567030" y="3054585"/>
            <a:ext cx="6159667" cy="1200329"/>
          </a:xfrm>
          <a:prstGeom prst="rect">
            <a:avLst/>
          </a:prstGeom>
          <a:solidFill>
            <a:srgbClr val="00B050"/>
          </a:solidFill>
        </p:spPr>
        <p:txBody>
          <a:bodyPr wrap="square" rtlCol="0">
            <a:spAutoFit/>
          </a:bodyPr>
          <a:lstStyle/>
          <a:p>
            <a:r>
              <a:rPr lang="en-US" altLang="zh-TW" sz="3600" dirty="0">
                <a:solidFill>
                  <a:schemeClr val="bg1"/>
                </a:solidFill>
              </a:rPr>
              <a:t>Q&amp;A</a:t>
            </a:r>
          </a:p>
          <a:p>
            <a:pPr marL="342900" indent="-342900">
              <a:buAutoNum type="alphaUcParenBoth"/>
            </a:pPr>
            <a:r>
              <a:rPr lang="en-US" altLang="zh-TW" sz="3600" dirty="0">
                <a:solidFill>
                  <a:schemeClr val="bg1"/>
                </a:solidFill>
              </a:rPr>
              <a:t>6.66        (B) 7.66        (C) 8.66</a:t>
            </a:r>
            <a:endParaRPr lang="zh-TW" altLang="en-US" sz="3600" dirty="0">
              <a:solidFill>
                <a:schemeClr val="bg1"/>
              </a:solidFill>
            </a:endParaRPr>
          </a:p>
        </p:txBody>
      </p:sp>
      <p:sp>
        <p:nvSpPr>
          <p:cNvPr id="11" name="文字方塊 10"/>
          <p:cNvSpPr txBox="1"/>
          <p:nvPr/>
        </p:nvSpPr>
        <p:spPr>
          <a:xfrm>
            <a:off x="7750936" y="3603769"/>
            <a:ext cx="1736437" cy="646331"/>
          </a:xfrm>
          <a:prstGeom prst="rect">
            <a:avLst/>
          </a:prstGeom>
          <a:solidFill>
            <a:srgbClr val="00B050"/>
          </a:solidFill>
        </p:spPr>
        <p:txBody>
          <a:bodyPr wrap="square" rtlCol="0">
            <a:spAutoFit/>
          </a:bodyPr>
          <a:lstStyle/>
          <a:p>
            <a:r>
              <a:rPr lang="en-US" altLang="zh-TW" sz="3600" dirty="0">
                <a:solidFill>
                  <a:schemeClr val="bg1"/>
                </a:solidFill>
              </a:rPr>
              <a:t>(B) 7.66</a:t>
            </a:r>
            <a:endParaRPr lang="zh-TW" altLang="en-US" sz="3600" dirty="0">
              <a:solidFill>
                <a:schemeClr val="bg1"/>
              </a:solidFill>
            </a:endParaRPr>
          </a:p>
        </p:txBody>
      </p:sp>
    </p:spTree>
    <p:extLst>
      <p:ext uri="{BB962C8B-B14F-4D97-AF65-F5344CB8AC3E}">
        <p14:creationId xmlns:p14="http://schemas.microsoft.com/office/powerpoint/2010/main" val="864542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mph" presetSubtype="0" fill="hold" nodeType="clickEffect">
                                  <p:stCondLst>
                                    <p:cond delay="0"/>
                                  </p:stCondLst>
                                  <p:childTnLst>
                                    <p:animClr clrSpc="hsl" dir="cw">
                                      <p:cBhvr override="childStyle">
                                        <p:cTn id="11" dur="500" fill="hold"/>
                                        <p:tgtEl>
                                          <p:spTgt spid="5">
                                            <p:txEl>
                                              <p:pRg st="1" end="1"/>
                                            </p:txEl>
                                          </p:spTgt>
                                        </p:tgtEl>
                                        <p:attrNameLst>
                                          <p:attrName>style.color</p:attrName>
                                        </p:attrNameLst>
                                      </p:cBhvr>
                                      <p:by>
                                        <p:hsl h="7200000" s="0" l="0"/>
                                      </p:by>
                                    </p:animClr>
                                    <p:animClr clrSpc="hsl" dir="cw">
                                      <p:cBhvr>
                                        <p:cTn id="12" dur="500" fill="hold"/>
                                        <p:tgtEl>
                                          <p:spTgt spid="5">
                                            <p:txEl>
                                              <p:pRg st="1" end="1"/>
                                            </p:txEl>
                                          </p:spTgt>
                                        </p:tgtEl>
                                        <p:attrNameLst>
                                          <p:attrName>fillcolor</p:attrName>
                                        </p:attrNameLst>
                                      </p:cBhvr>
                                      <p:by>
                                        <p:hsl h="7200000" s="0" l="0"/>
                                      </p:by>
                                    </p:animClr>
                                    <p:animClr clrSpc="hsl" dir="cw">
                                      <p:cBhvr>
                                        <p:cTn id="13" dur="500" fill="hold"/>
                                        <p:tgtEl>
                                          <p:spTgt spid="5">
                                            <p:txEl>
                                              <p:pRg st="1" end="1"/>
                                            </p:txEl>
                                          </p:spTgt>
                                        </p:tgtEl>
                                        <p:attrNameLst>
                                          <p:attrName>stroke.color</p:attrName>
                                        </p:attrNameLst>
                                      </p:cBhvr>
                                      <p:by>
                                        <p:hsl h="7200000" s="0" l="0"/>
                                      </p:by>
                                    </p:animClr>
                                    <p:set>
                                      <p:cBhvr>
                                        <p:cTn id="14" dur="500" fill="hold"/>
                                        <p:tgtEl>
                                          <p:spTgt spid="5">
                                            <p:txEl>
                                              <p:pRg st="1" end="1"/>
                                            </p:txEl>
                                          </p:spTgt>
                                        </p:tgtEl>
                                        <p:attrNameLst>
                                          <p:attrName>fill.type</p:attrName>
                                        </p:attrNameLst>
                                      </p:cBhvr>
                                      <p:to>
                                        <p:strVal val="solid"/>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childTnLst>
                          </p:cTn>
                        </p:par>
                        <p:par>
                          <p:cTn id="18" fill="hold">
                            <p:stCondLst>
                              <p:cond delay="500"/>
                            </p:stCondLst>
                            <p:childTnLst>
                              <p:par>
                                <p:cTn id="19" presetID="30" presetClass="emph" presetSubtype="0" fill="hold" grpId="1" nodeType="afterEffect">
                                  <p:stCondLst>
                                    <p:cond delay="0"/>
                                  </p:stCondLst>
                                  <p:childTnLst>
                                    <p:animClr clrSpc="hsl" dir="cw">
                                      <p:cBhvr override="childStyle">
                                        <p:cTn id="20" dur="500" fill="hold"/>
                                        <p:tgtEl>
                                          <p:spTgt spid="11"/>
                                        </p:tgtEl>
                                        <p:attrNameLst>
                                          <p:attrName>style.color</p:attrName>
                                        </p:attrNameLst>
                                      </p:cBhvr>
                                      <p:by>
                                        <p:hsl h="0" s="12549" l="25098"/>
                                      </p:by>
                                    </p:animClr>
                                    <p:animClr clrSpc="hsl" dir="cw">
                                      <p:cBhvr>
                                        <p:cTn id="21" dur="500" fill="hold"/>
                                        <p:tgtEl>
                                          <p:spTgt spid="11"/>
                                        </p:tgtEl>
                                        <p:attrNameLst>
                                          <p:attrName>fillcolor</p:attrName>
                                        </p:attrNameLst>
                                      </p:cBhvr>
                                      <p:by>
                                        <p:hsl h="0" s="12549" l="25098"/>
                                      </p:by>
                                    </p:animClr>
                                    <p:animClr clrSpc="hsl" dir="cw">
                                      <p:cBhvr>
                                        <p:cTn id="22" dur="500" fill="hold"/>
                                        <p:tgtEl>
                                          <p:spTgt spid="11"/>
                                        </p:tgtEl>
                                        <p:attrNameLst>
                                          <p:attrName>stroke.color</p:attrName>
                                        </p:attrNameLst>
                                      </p:cBhvr>
                                      <p:by>
                                        <p:hsl h="0" s="12549" l="25098"/>
                                      </p:by>
                                    </p:animClr>
                                    <p:set>
                                      <p:cBhvr>
                                        <p:cTn id="23" dur="500" fill="hold"/>
                                        <p:tgtEl>
                                          <p:spTgt spid="11"/>
                                        </p:tgtEl>
                                        <p:attrNameLst>
                                          <p:attrName>fill.type</p:attrName>
                                        </p:attrNameLst>
                                      </p:cBhvr>
                                      <p:to>
                                        <p:strVal val="solid"/>
                                      </p:to>
                                    </p:set>
                                  </p:childTnLst>
                                </p:cTn>
                              </p:par>
                              <p:par>
                                <p:cTn id="24" presetID="53" presetClass="entr" presetSubtype="16"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animBg="1"/>
      <p:bldP spid="11" grpId="0" animBg="1"/>
      <p:bldP spid="11" grpId="1"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a:extLst>
              <a:ext uri="{FF2B5EF4-FFF2-40B4-BE49-F238E27FC236}">
                <a16:creationId xmlns:a16="http://schemas.microsoft.com/office/drawing/2014/main" id="{B4318B68-2DDC-4394-9FF0-61B3A8CC3B1D}"/>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 Convolution</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&amp;</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Correlation</a:t>
            </a:r>
          </a:p>
        </p:txBody>
      </p:sp>
      <p:sp>
        <p:nvSpPr>
          <p:cNvPr id="292867" name="Rectangle 3">
            <a:extLst>
              <a:ext uri="{FF2B5EF4-FFF2-40B4-BE49-F238E27FC236}">
                <a16:creationId xmlns:a16="http://schemas.microsoft.com/office/drawing/2014/main" id="{24054629-7BCF-4A23-82DB-0E11565DA3E5}"/>
              </a:ext>
            </a:extLst>
          </p:cNvPr>
          <p:cNvSpPr>
            <a:spLocks noGrp="1" noChangeArrowheads="1"/>
          </p:cNvSpPr>
          <p:nvPr>
            <p:ph type="body" idx="1"/>
          </p:nvPr>
        </p:nvSpPr>
        <p:spPr>
          <a:xfrm>
            <a:off x="2349500" y="2565400"/>
            <a:ext cx="8039100" cy="4116388"/>
          </a:xfrm>
        </p:spPr>
        <p:txBody>
          <a:bodyPr/>
          <a:lstStyle/>
          <a:p>
            <a:pPr marL="0" indent="0">
              <a:buNone/>
            </a:pPr>
            <a:r>
              <a:rPr lang="en-US" altLang="zh-TW" sz="2500" dirty="0">
                <a:latin typeface="Cambria Math" panose="02040503050406030204" pitchFamily="18" charset="0"/>
                <a:ea typeface="Cambria Math" panose="02040503050406030204" pitchFamily="18" charset="0"/>
              </a:rPr>
              <a:t>Some issues :</a:t>
            </a:r>
          </a:p>
        </p:txBody>
      </p:sp>
      <p:pic>
        <p:nvPicPr>
          <p:cNvPr id="318466" name="Picture 2" descr="http://www.imagemagick.org/Usage/convolve/face.png">
            <a:extLst>
              <a:ext uri="{FF2B5EF4-FFF2-40B4-BE49-F238E27FC236}">
                <a16:creationId xmlns:a16="http://schemas.microsoft.com/office/drawing/2014/main" id="{73040D45-77C9-40AF-9355-3871611F9B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23592" y="3429000"/>
            <a:ext cx="2262360" cy="2262360"/>
          </a:xfrm>
          <a:prstGeom prst="rect">
            <a:avLst/>
          </a:prstGeom>
          <a:noFill/>
          <a:ln>
            <a:solidFill>
              <a:schemeClr val="tx1"/>
            </a:solidFill>
          </a:ln>
          <a:effectLst>
            <a:softEdge rad="0"/>
          </a:effectLst>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110B6378-9062-4C46-9806-A8B9B973374E}"/>
              </a:ext>
            </a:extLst>
          </p:cNvPr>
          <p:cNvSpPr txBox="1">
            <a:spLocks noRot="1" noChangeAspect="1" noMove="1" noResize="1" noEditPoints="1" noAdjustHandles="1" noChangeArrowheads="1" noChangeShapeType="1" noTextEdit="1"/>
          </p:cNvSpPr>
          <p:nvPr/>
        </p:nvSpPr>
        <p:spPr>
          <a:xfrm>
            <a:off x="4685952" y="3933056"/>
            <a:ext cx="3138240" cy="1117550"/>
          </a:xfrm>
          <a:prstGeom prst="rect">
            <a:avLst/>
          </a:prstGeom>
          <a:blipFill rotWithShape="0">
            <a:blip r:embed="rId4"/>
            <a:stretch>
              <a:fillRect l="-3307" r="-584"/>
            </a:stretch>
          </a:blipFill>
        </p:spPr>
        <p:txBody>
          <a:bodyPr/>
          <a:lstStyle/>
          <a:p>
            <a:pPr>
              <a:defRPr/>
            </a:pPr>
            <a:r>
              <a:rPr lang="en-US">
                <a:noFill/>
              </a:rPr>
              <a:t> </a:t>
            </a:r>
          </a:p>
        </p:txBody>
      </p:sp>
      <p:pic>
        <p:nvPicPr>
          <p:cNvPr id="3" name="Picture 2">
            <a:extLst>
              <a:ext uri="{FF2B5EF4-FFF2-40B4-BE49-F238E27FC236}">
                <a16:creationId xmlns:a16="http://schemas.microsoft.com/office/drawing/2014/main" id="{41817F51-6871-43B1-BC3B-D14A844CDDC4}"/>
              </a:ext>
            </a:extLst>
          </p:cNvPr>
          <p:cNvPicPr>
            <a:picLocks noChangeAspect="1"/>
          </p:cNvPicPr>
          <p:nvPr/>
        </p:nvPicPr>
        <p:blipFill>
          <a:blip r:embed="rId5"/>
          <a:stretch>
            <a:fillRect/>
          </a:stretch>
        </p:blipFill>
        <p:spPr>
          <a:xfrm>
            <a:off x="7824788" y="3429000"/>
            <a:ext cx="2265362" cy="2266950"/>
          </a:xfrm>
          <a:prstGeom prst="rect">
            <a:avLst/>
          </a:prstGeom>
          <a:ln>
            <a:solidFill>
              <a:schemeClr val="tx1">
                <a:lumMod val="95000"/>
                <a:lumOff val="5000"/>
              </a:schemeClr>
            </a:solidFill>
          </a:ln>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2">
            <a:extLst>
              <a:ext uri="{FF2B5EF4-FFF2-40B4-BE49-F238E27FC236}">
                <a16:creationId xmlns:a16="http://schemas.microsoft.com/office/drawing/2014/main" id="{96325591-D4F9-4F33-8ADB-3651705083FB}"/>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 Convolution</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&amp;</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Correlation</a:t>
            </a:r>
          </a:p>
        </p:txBody>
      </p:sp>
      <p:sp>
        <p:nvSpPr>
          <p:cNvPr id="294915" name="Rectangle 3">
            <a:extLst>
              <a:ext uri="{FF2B5EF4-FFF2-40B4-BE49-F238E27FC236}">
                <a16:creationId xmlns:a16="http://schemas.microsoft.com/office/drawing/2014/main" id="{46F4B302-0355-4919-A42B-4ED16E902FDA}"/>
              </a:ext>
            </a:extLst>
          </p:cNvPr>
          <p:cNvSpPr>
            <a:spLocks noGrp="1" noChangeArrowheads="1"/>
          </p:cNvSpPr>
          <p:nvPr>
            <p:ph type="body" idx="1"/>
          </p:nvPr>
        </p:nvSpPr>
        <p:spPr>
          <a:xfrm>
            <a:off x="1776414" y="2644776"/>
            <a:ext cx="8683625" cy="4187825"/>
          </a:xfrm>
        </p:spPr>
        <p:txBody>
          <a:bodyPr/>
          <a:lstStyle/>
          <a:p>
            <a:pPr marL="0" indent="0" algn="ctr">
              <a:buNone/>
            </a:pPr>
            <a:r>
              <a:rPr lang="en-US" altLang="zh-TW" sz="2500" dirty="0">
                <a:latin typeface="Cambria Math" panose="02040503050406030204" pitchFamily="18" charset="0"/>
                <a:ea typeface="Cambria Math" panose="02040503050406030204" pitchFamily="18" charset="0"/>
              </a:rPr>
              <a:t>Normalization:</a:t>
            </a:r>
            <a:r>
              <a:rPr lang="zh-TW" altLang="en-US" sz="2500" dirty="0">
                <a:latin typeface="Cambria Math" panose="02040503050406030204" pitchFamily="18" charset="0"/>
              </a:rPr>
              <a:t> </a:t>
            </a:r>
            <a:r>
              <a:rPr lang="en-US" altLang="zh-TW" sz="2500" dirty="0">
                <a:latin typeface="Cambria Math" panose="02040503050406030204" pitchFamily="18" charset="0"/>
                <a:ea typeface="Cambria Math" panose="02040503050406030204" pitchFamily="18" charset="0"/>
              </a:rPr>
              <a:t>The sum of kernel must be equal to 1</a:t>
            </a:r>
          </a:p>
        </p:txBody>
      </p:sp>
      <p:pic>
        <p:nvPicPr>
          <p:cNvPr id="318466" name="Picture 2" descr="http://www.imagemagick.org/Usage/convolve/face.png">
            <a:extLst>
              <a:ext uri="{FF2B5EF4-FFF2-40B4-BE49-F238E27FC236}">
                <a16:creationId xmlns:a16="http://schemas.microsoft.com/office/drawing/2014/main" id="{3FBC324B-2ABD-4540-B9CC-50E4D88ACD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7568" y="3429000"/>
            <a:ext cx="2262360" cy="2262360"/>
          </a:xfrm>
          <a:prstGeom prst="rect">
            <a:avLst/>
          </a:prstGeom>
          <a:noFill/>
          <a:ln>
            <a:solidFill>
              <a:schemeClr val="tx1"/>
            </a:solidFill>
          </a:ln>
          <a:effectLst>
            <a:softEdge rad="0"/>
          </a:effectLst>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C5D25FF1-901B-450F-9EF4-E1EB2F1D1275}"/>
              </a:ext>
            </a:extLst>
          </p:cNvPr>
          <p:cNvSpPr txBox="1">
            <a:spLocks noRot="1" noChangeAspect="1" noMove="1" noResize="1" noEditPoints="1" noAdjustHandles="1" noChangeArrowheads="1" noChangeShapeType="1" noTextEdit="1"/>
          </p:cNvSpPr>
          <p:nvPr/>
        </p:nvSpPr>
        <p:spPr>
          <a:xfrm>
            <a:off x="4439816" y="3933056"/>
            <a:ext cx="3356532" cy="1117550"/>
          </a:xfrm>
          <a:prstGeom prst="rect">
            <a:avLst/>
          </a:prstGeom>
          <a:blipFill rotWithShape="0">
            <a:blip r:embed="rId4"/>
            <a:stretch>
              <a:fillRect l="-2904" r="-2359"/>
            </a:stretch>
          </a:blipFill>
        </p:spPr>
        <p:txBody>
          <a:bodyPr/>
          <a:lstStyle/>
          <a:p>
            <a:pPr>
              <a:defRPr/>
            </a:pPr>
            <a:r>
              <a:rPr lang="en-US">
                <a:noFill/>
              </a:rPr>
              <a:t> </a:t>
            </a:r>
          </a:p>
        </p:txBody>
      </p:sp>
      <p:pic>
        <p:nvPicPr>
          <p:cNvPr id="339970" name="Picture 2" descr="http://www.imagemagick.org/Usage/convolve/face_spread_norm.png">
            <a:extLst>
              <a:ext uri="{FF2B5EF4-FFF2-40B4-BE49-F238E27FC236}">
                <a16:creationId xmlns:a16="http://schemas.microsoft.com/office/drawing/2014/main" id="{391A059E-A60E-4704-A140-20E684341F09}"/>
              </a:ext>
            </a:extLst>
          </p:cNvPr>
          <p:cNvPicPr>
            <a:picLocks noChangeAspect="1" noChangeArrowheads="1"/>
          </p:cNvPicPr>
          <p:nvPr/>
        </p:nvPicPr>
        <p:blipFill>
          <a:blip r:embed="rId5"/>
          <a:srcRect/>
          <a:stretch>
            <a:fillRect/>
          </a:stretch>
        </p:blipFill>
        <p:spPr bwMode="auto">
          <a:xfrm>
            <a:off x="7937500" y="3429000"/>
            <a:ext cx="2262188" cy="2262188"/>
          </a:xfrm>
          <a:prstGeom prst="rect">
            <a:avLst/>
          </a:prstGeom>
          <a:noFill/>
          <a:ln>
            <a:solidFill>
              <a:schemeClr val="tx1">
                <a:lumMod val="95000"/>
                <a:lumOff val="5000"/>
              </a:schemeClr>
            </a:solidFill>
          </a:ln>
          <a:extLst>
            <a:ext uri="{909E8E84-426E-40DD-AFC4-6F175D3DCCD1}">
              <a14:hiddenFill xmlns:a14="http://schemas.microsoft.com/office/drawing/2010/main">
                <a:solidFill>
                  <a:srgbClr val="FFFFFF"/>
                </a:solidFill>
              </a14:hiddenFill>
            </a:ext>
          </a:extLst>
        </p:spPr>
      </p:pic>
      <p:sp>
        <p:nvSpPr>
          <p:cNvPr id="294919" name="Oval 3">
            <a:extLst>
              <a:ext uri="{FF2B5EF4-FFF2-40B4-BE49-F238E27FC236}">
                <a16:creationId xmlns:a16="http://schemas.microsoft.com/office/drawing/2014/main" id="{56802C6D-BA38-4859-B25E-9C2B318FD015}"/>
              </a:ext>
            </a:extLst>
          </p:cNvPr>
          <p:cNvSpPr>
            <a:spLocks noChangeArrowheads="1"/>
          </p:cNvSpPr>
          <p:nvPr/>
        </p:nvSpPr>
        <p:spPr bwMode="auto">
          <a:xfrm>
            <a:off x="4800600" y="3933826"/>
            <a:ext cx="503238" cy="1223963"/>
          </a:xfrm>
          <a:prstGeom prst="ellipse">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eaLnBrk="1" hangingPunct="1"/>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9970"/>
                                        </p:tgtEl>
                                        <p:attrNameLst>
                                          <p:attrName>style.visibility</p:attrName>
                                        </p:attrNameLst>
                                      </p:cBhvr>
                                      <p:to>
                                        <p:strVal val="visible"/>
                                      </p:to>
                                    </p:set>
                                    <p:animEffect transition="in" filter="fade">
                                      <p:cBhvr>
                                        <p:cTn id="7" dur="500"/>
                                        <p:tgtEl>
                                          <p:spTgt spid="3399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a:extLst>
              <a:ext uri="{FF2B5EF4-FFF2-40B4-BE49-F238E27FC236}">
                <a16:creationId xmlns:a16="http://schemas.microsoft.com/office/drawing/2014/main" id="{9D2FCB09-B91A-43AD-B480-05C76FB913D2}"/>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 Convolution</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&amp;</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Correlation</a:t>
            </a:r>
          </a:p>
        </p:txBody>
      </p:sp>
      <p:sp>
        <p:nvSpPr>
          <p:cNvPr id="296963" name="Rectangle 3">
            <a:extLst>
              <a:ext uri="{FF2B5EF4-FFF2-40B4-BE49-F238E27FC236}">
                <a16:creationId xmlns:a16="http://schemas.microsoft.com/office/drawing/2014/main" id="{1F2E92A5-D07D-4CA5-86E5-2650E35AF7E8}"/>
              </a:ext>
            </a:extLst>
          </p:cNvPr>
          <p:cNvSpPr>
            <a:spLocks noGrp="1" noChangeArrowheads="1"/>
          </p:cNvSpPr>
          <p:nvPr>
            <p:ph type="body" idx="1"/>
          </p:nvPr>
        </p:nvSpPr>
        <p:spPr>
          <a:xfrm>
            <a:off x="2349500" y="2565400"/>
            <a:ext cx="8039100" cy="4116388"/>
          </a:xfrm>
        </p:spPr>
        <p:txBody>
          <a:bodyPr/>
          <a:lstStyle/>
          <a:p>
            <a:pPr marL="0" indent="0">
              <a:buNone/>
            </a:pPr>
            <a:r>
              <a:rPr lang="en-US" altLang="zh-TW" sz="2500" dirty="0">
                <a:latin typeface="Cambria Math" panose="02040503050406030204" pitchFamily="18" charset="0"/>
                <a:ea typeface="Cambria Math" panose="02040503050406030204" pitchFamily="18" charset="0"/>
              </a:rPr>
              <a:t>An example of </a:t>
            </a:r>
            <a:r>
              <a:rPr lang="en-US" altLang="zh-TW" sz="2500" b="1" dirty="0">
                <a:latin typeface="Cambria Math" panose="02040503050406030204" pitchFamily="18" charset="0"/>
                <a:ea typeface="Cambria Math" panose="02040503050406030204" pitchFamily="18" charset="0"/>
              </a:rPr>
              <a:t>Box Blur</a:t>
            </a:r>
            <a:r>
              <a:rPr lang="en-US" altLang="zh-TW" sz="2500" dirty="0">
                <a:latin typeface="Cambria Math" panose="02040503050406030204" pitchFamily="18" charset="0"/>
                <a:ea typeface="Cambria Math" panose="02040503050406030204" pitchFamily="18" charset="0"/>
              </a:rPr>
              <a:t>:</a:t>
            </a:r>
          </a:p>
        </p:txBody>
      </p:sp>
      <p:sp>
        <p:nvSpPr>
          <p:cNvPr id="2" name="TextBox 1">
            <a:extLst>
              <a:ext uri="{FF2B5EF4-FFF2-40B4-BE49-F238E27FC236}">
                <a16:creationId xmlns:a16="http://schemas.microsoft.com/office/drawing/2014/main" id="{1F8FF17B-68DF-4521-AEA0-EC0A63A54B0B}"/>
              </a:ext>
            </a:extLst>
          </p:cNvPr>
          <p:cNvSpPr txBox="1">
            <a:spLocks noRot="1" noChangeAspect="1" noMove="1" noResize="1" noEditPoints="1" noAdjustHandles="1" noChangeArrowheads="1" noChangeShapeType="1" noTextEdit="1"/>
          </p:cNvSpPr>
          <p:nvPr/>
        </p:nvSpPr>
        <p:spPr>
          <a:xfrm>
            <a:off x="4928569" y="4008522"/>
            <a:ext cx="2880320" cy="1107226"/>
          </a:xfrm>
          <a:prstGeom prst="rect">
            <a:avLst/>
          </a:prstGeom>
          <a:blipFill rotWithShape="0">
            <a:blip r:embed="rId3"/>
            <a:stretch>
              <a:fillRect l="-3383"/>
            </a:stretch>
          </a:blipFill>
        </p:spPr>
        <p:txBody>
          <a:bodyPr/>
          <a:lstStyle/>
          <a:p>
            <a:pPr>
              <a:defRPr/>
            </a:pPr>
            <a:r>
              <a:rPr lang="en-US">
                <a:noFill/>
              </a:rPr>
              <a:t> </a:t>
            </a:r>
          </a:p>
        </p:txBody>
      </p:sp>
      <p:pic>
        <p:nvPicPr>
          <p:cNvPr id="296965" name="Picture 2" descr="File:Vd-Orig.png">
            <a:extLst>
              <a:ext uri="{FF2B5EF4-FFF2-40B4-BE49-F238E27FC236}">
                <a16:creationId xmlns:a16="http://schemas.microsoft.com/office/drawing/2014/main" id="{D84378FE-F039-4BF0-92F1-B341D5F913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73313" y="3429000"/>
            <a:ext cx="2265362" cy="226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6966" name="Picture 2" descr="Vd-Blur2.png">
            <a:extLst>
              <a:ext uri="{FF2B5EF4-FFF2-40B4-BE49-F238E27FC236}">
                <a16:creationId xmlns:a16="http://schemas.microsoft.com/office/drawing/2014/main" id="{EE3ED491-D6EF-4163-B6B7-74A3CAB580F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62888" y="3429000"/>
            <a:ext cx="2265362" cy="226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a:extLst>
              <a:ext uri="{FF2B5EF4-FFF2-40B4-BE49-F238E27FC236}">
                <a16:creationId xmlns:a16="http://schemas.microsoft.com/office/drawing/2014/main" id="{9555E4E8-17EE-4798-BF44-D20AC3F08BFE}"/>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 Convolution</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&amp;</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Correlation</a:t>
            </a:r>
          </a:p>
        </p:txBody>
      </p:sp>
      <p:sp>
        <p:nvSpPr>
          <p:cNvPr id="299011" name="Rectangle 3">
            <a:extLst>
              <a:ext uri="{FF2B5EF4-FFF2-40B4-BE49-F238E27FC236}">
                <a16:creationId xmlns:a16="http://schemas.microsoft.com/office/drawing/2014/main" id="{21D3DB96-EDC3-4845-AB19-D2DB9D5CB1F7}"/>
              </a:ext>
            </a:extLst>
          </p:cNvPr>
          <p:cNvSpPr>
            <a:spLocks noGrp="1" noChangeArrowheads="1"/>
          </p:cNvSpPr>
          <p:nvPr>
            <p:ph type="body" idx="1"/>
          </p:nvPr>
        </p:nvSpPr>
        <p:spPr>
          <a:xfrm>
            <a:off x="2349500" y="2565400"/>
            <a:ext cx="8039100" cy="4116388"/>
          </a:xfrm>
        </p:spPr>
        <p:txBody>
          <a:bodyPr/>
          <a:lstStyle/>
          <a:p>
            <a:pPr marL="0" indent="0">
              <a:buNone/>
            </a:pPr>
            <a:r>
              <a:rPr lang="en-US" altLang="zh-TW" sz="2500" dirty="0">
                <a:latin typeface="Cambria Math" panose="02040503050406030204" pitchFamily="18" charset="0"/>
                <a:ea typeface="Cambria Math" panose="02040503050406030204" pitchFamily="18" charset="0"/>
              </a:rPr>
              <a:t>An example of </a:t>
            </a:r>
            <a:r>
              <a:rPr lang="en-US" altLang="zh-TW" sz="2500" b="1" dirty="0">
                <a:latin typeface="Cambria Math" panose="02040503050406030204" pitchFamily="18" charset="0"/>
                <a:ea typeface="Cambria Math" panose="02040503050406030204" pitchFamily="18" charset="0"/>
              </a:rPr>
              <a:t>Sharpen</a:t>
            </a:r>
            <a:r>
              <a:rPr lang="en-US" altLang="zh-TW" sz="2500" dirty="0">
                <a:latin typeface="Cambria Math" panose="02040503050406030204" pitchFamily="18" charset="0"/>
                <a:ea typeface="Cambria Math" panose="02040503050406030204" pitchFamily="18" charset="0"/>
              </a:rPr>
              <a:t>:</a:t>
            </a:r>
          </a:p>
        </p:txBody>
      </p:sp>
      <p:sp>
        <p:nvSpPr>
          <p:cNvPr id="2" name="TextBox 1">
            <a:extLst>
              <a:ext uri="{FF2B5EF4-FFF2-40B4-BE49-F238E27FC236}">
                <a16:creationId xmlns:a16="http://schemas.microsoft.com/office/drawing/2014/main" id="{493EFDDA-2D7B-4708-94A5-C63EBE279243}"/>
              </a:ext>
            </a:extLst>
          </p:cNvPr>
          <p:cNvSpPr txBox="1">
            <a:spLocks noRot="1" noChangeAspect="1" noMove="1" noResize="1" noEditPoints="1" noAdjustHandles="1" noChangeArrowheads="1" noChangeShapeType="1" noTextEdit="1"/>
          </p:cNvSpPr>
          <p:nvPr/>
        </p:nvSpPr>
        <p:spPr>
          <a:xfrm>
            <a:off x="4685952" y="3933057"/>
            <a:ext cx="3138240" cy="1142877"/>
          </a:xfrm>
          <a:prstGeom prst="rect">
            <a:avLst/>
          </a:prstGeom>
          <a:blipFill rotWithShape="0">
            <a:blip r:embed="rId3"/>
            <a:stretch>
              <a:fillRect l="-3307" r="-195"/>
            </a:stretch>
          </a:blipFill>
        </p:spPr>
        <p:txBody>
          <a:bodyPr/>
          <a:lstStyle/>
          <a:p>
            <a:pPr>
              <a:defRPr/>
            </a:pPr>
            <a:r>
              <a:rPr lang="en-US">
                <a:noFill/>
              </a:rPr>
              <a:t> </a:t>
            </a:r>
          </a:p>
        </p:txBody>
      </p:sp>
      <p:pic>
        <p:nvPicPr>
          <p:cNvPr id="299013" name="Picture 2" descr="File:Vd-Orig.png">
            <a:extLst>
              <a:ext uri="{FF2B5EF4-FFF2-40B4-BE49-F238E27FC236}">
                <a16:creationId xmlns:a16="http://schemas.microsoft.com/office/drawing/2014/main" id="{ED698CC8-CB7E-4DA0-B1D9-44866DE432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73313" y="3429000"/>
            <a:ext cx="2265362" cy="226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9014" name="Picture 2" descr="Vd-Sharp.png">
            <a:extLst>
              <a:ext uri="{FF2B5EF4-FFF2-40B4-BE49-F238E27FC236}">
                <a16:creationId xmlns:a16="http://schemas.microsoft.com/office/drawing/2014/main" id="{A7C5415C-5249-4AD2-9FEB-671B941684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07338" y="3429000"/>
            <a:ext cx="2265362" cy="226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graphicFrame>
        <p:nvGraphicFramePr>
          <p:cNvPr id="2" name="表格 1">
            <a:extLst>
              <a:ext uri="{FF2B5EF4-FFF2-40B4-BE49-F238E27FC236}">
                <a16:creationId xmlns:a16="http://schemas.microsoft.com/office/drawing/2014/main" id="{DF73E832-0131-411B-9C79-7E288F115C32}"/>
              </a:ext>
            </a:extLst>
          </p:cNvPr>
          <p:cNvGraphicFramePr>
            <a:graphicFrameLocks noGrp="1"/>
          </p:cNvGraphicFramePr>
          <p:nvPr/>
        </p:nvGraphicFramePr>
        <p:xfrm>
          <a:off x="838201"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9</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3" name="文字方塊 2">
                <a:extLst>
                  <a:ext uri="{FF2B5EF4-FFF2-40B4-BE49-F238E27FC236}">
                    <a16:creationId xmlns:a16="http://schemas.microsoft.com/office/drawing/2014/main" id="{A53702D0-F9B9-48A7-807B-429A7478B0F8}"/>
                  </a:ext>
                </a:extLst>
              </p:cNvPr>
              <p:cNvSpPr txBox="1"/>
              <p:nvPr/>
            </p:nvSpPr>
            <p:spPr>
              <a:xfrm>
                <a:off x="1969985" y="6173997"/>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81</m:t>
                          </m:r>
                        </m:den>
                      </m:f>
                    </m:oMath>
                  </m:oMathPara>
                </a14:m>
                <a:endParaRPr lang="zh-TW" altLang="en-US" dirty="0"/>
              </a:p>
            </p:txBody>
          </p:sp>
        </mc:Choice>
        <mc:Fallback xmlns="">
          <p:sp>
            <p:nvSpPr>
              <p:cNvPr id="3" name="文字方塊 2">
                <a:extLst>
                  <a:ext uri="{FF2B5EF4-FFF2-40B4-BE49-F238E27FC236}">
                    <a16:creationId xmlns:a16="http://schemas.microsoft.com/office/drawing/2014/main" id="{A53702D0-F9B9-48A7-807B-429A7478B0F8}"/>
                  </a:ext>
                </a:extLst>
              </p:cNvPr>
              <p:cNvSpPr txBox="1">
                <a:spLocks noRot="1" noChangeAspect="1" noMove="1" noResize="1" noEditPoints="1" noAdjustHandles="1" noChangeArrowheads="1" noChangeShapeType="1" noTextEdit="1"/>
              </p:cNvSpPr>
              <p:nvPr/>
            </p:nvSpPr>
            <p:spPr>
              <a:xfrm>
                <a:off x="1969985" y="6173997"/>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12" name="表格 11">
            <a:extLst>
              <a:ext uri="{FF2B5EF4-FFF2-40B4-BE49-F238E27FC236}">
                <a16:creationId xmlns:a16="http://schemas.microsoft.com/office/drawing/2014/main" id="{6D6F6670-3B08-4B97-83B1-4BF53A253974}"/>
              </a:ext>
            </a:extLst>
          </p:cNvPr>
          <p:cNvGraphicFramePr>
            <a:graphicFrameLocks noGrp="1"/>
          </p:cNvGraphicFramePr>
          <p:nvPr>
            <p:extLst>
              <p:ext uri="{D42A27DB-BD31-4B8C-83A1-F6EECF244321}">
                <p14:modId xmlns:p14="http://schemas.microsoft.com/office/powerpoint/2010/main" val="253361279"/>
              </p:ext>
            </p:extLst>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p:graphicFrame>
        <p:nvGraphicFramePr>
          <p:cNvPr id="4" name="表格 3">
            <a:extLst>
              <a:ext uri="{FF2B5EF4-FFF2-40B4-BE49-F238E27FC236}">
                <a16:creationId xmlns:a16="http://schemas.microsoft.com/office/drawing/2014/main" id="{4E2B65CD-2D53-4F20-B511-00B66159B622}"/>
              </a:ext>
            </a:extLst>
          </p:cNvPr>
          <p:cNvGraphicFramePr>
            <a:graphicFrameLocks noGrp="1"/>
          </p:cNvGraphicFramePr>
          <p:nvPr>
            <p:extLst>
              <p:ext uri="{D42A27DB-BD31-4B8C-83A1-F6EECF244321}">
                <p14:modId xmlns:p14="http://schemas.microsoft.com/office/powerpoint/2010/main" val="536748087"/>
              </p:ext>
            </p:extLst>
          </p:nvPr>
        </p:nvGraphicFramePr>
        <p:xfrm>
          <a:off x="7631878" y="3164075"/>
          <a:ext cx="2160000" cy="216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960489440"/>
                    </a:ext>
                  </a:extLst>
                </a:gridCol>
                <a:gridCol w="720000">
                  <a:extLst>
                    <a:ext uri="{9D8B030D-6E8A-4147-A177-3AD203B41FA5}">
                      <a16:colId xmlns:a16="http://schemas.microsoft.com/office/drawing/2014/main" val="1675301605"/>
                    </a:ext>
                  </a:extLst>
                </a:gridCol>
                <a:gridCol w="720000">
                  <a:extLst>
                    <a:ext uri="{9D8B030D-6E8A-4147-A177-3AD203B41FA5}">
                      <a16:colId xmlns:a16="http://schemas.microsoft.com/office/drawing/2014/main" val="3198381956"/>
                    </a:ext>
                  </a:extLst>
                </a:gridCol>
              </a:tblGrid>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585587323"/>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3131611339"/>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405301465"/>
                  </a:ext>
                </a:extLst>
              </a:tr>
            </a:tbl>
          </a:graphicData>
        </a:graphic>
      </p:graphicFrame>
    </p:spTree>
    <p:extLst>
      <p:ext uri="{BB962C8B-B14F-4D97-AF65-F5344CB8AC3E}">
        <p14:creationId xmlns:p14="http://schemas.microsoft.com/office/powerpoint/2010/main" val="3870539968"/>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a:extLst>
              <a:ext uri="{FF2B5EF4-FFF2-40B4-BE49-F238E27FC236}">
                <a16:creationId xmlns:a16="http://schemas.microsoft.com/office/drawing/2014/main" id="{95D7802E-26DA-4AB8-87F5-17A5B5FA4565}"/>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 Convolution</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&amp;</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Correlation</a:t>
            </a:r>
          </a:p>
        </p:txBody>
      </p:sp>
      <p:sp>
        <p:nvSpPr>
          <p:cNvPr id="301059" name="Rectangle 3">
            <a:extLst>
              <a:ext uri="{FF2B5EF4-FFF2-40B4-BE49-F238E27FC236}">
                <a16:creationId xmlns:a16="http://schemas.microsoft.com/office/drawing/2014/main" id="{98F8236C-6EED-4405-B6EE-02C1F616CBBF}"/>
              </a:ext>
            </a:extLst>
          </p:cNvPr>
          <p:cNvSpPr>
            <a:spLocks noGrp="1" noChangeArrowheads="1"/>
          </p:cNvSpPr>
          <p:nvPr>
            <p:ph type="body" idx="1"/>
          </p:nvPr>
        </p:nvSpPr>
        <p:spPr>
          <a:xfrm>
            <a:off x="2349500" y="2565400"/>
            <a:ext cx="8039100" cy="4116388"/>
          </a:xfrm>
        </p:spPr>
        <p:txBody>
          <a:bodyPr/>
          <a:lstStyle/>
          <a:p>
            <a:pPr marL="0" indent="0">
              <a:buNone/>
            </a:pPr>
            <a:r>
              <a:rPr lang="en-US" altLang="zh-TW" sz="2500">
                <a:latin typeface="Cambria Math" panose="02040503050406030204" pitchFamily="18" charset="0"/>
                <a:ea typeface="Cambria Math" panose="02040503050406030204" pitchFamily="18" charset="0"/>
              </a:rPr>
              <a:t>An example of </a:t>
            </a:r>
            <a:r>
              <a:rPr lang="en-US" altLang="zh-TW" sz="2500" b="1">
                <a:latin typeface="Cambria Math" panose="02040503050406030204" pitchFamily="18" charset="0"/>
                <a:ea typeface="Cambria Math" panose="02040503050406030204" pitchFamily="18" charset="0"/>
              </a:rPr>
              <a:t>Edge Detection</a:t>
            </a:r>
            <a:r>
              <a:rPr lang="en-US" altLang="zh-TW" sz="2500">
                <a:latin typeface="Cambria Math" panose="02040503050406030204" pitchFamily="18" charset="0"/>
                <a:ea typeface="Cambria Math" panose="02040503050406030204" pitchFamily="18" charset="0"/>
              </a:rPr>
              <a:t>:</a:t>
            </a:r>
          </a:p>
        </p:txBody>
      </p:sp>
      <p:sp>
        <p:nvSpPr>
          <p:cNvPr id="2" name="TextBox 1">
            <a:extLst>
              <a:ext uri="{FF2B5EF4-FFF2-40B4-BE49-F238E27FC236}">
                <a16:creationId xmlns:a16="http://schemas.microsoft.com/office/drawing/2014/main" id="{C4B029B8-3A24-43E0-9C35-165A2CA4A260}"/>
              </a:ext>
            </a:extLst>
          </p:cNvPr>
          <p:cNvSpPr txBox="1">
            <a:spLocks noRot="1" noChangeAspect="1" noMove="1" noResize="1" noEditPoints="1" noAdjustHandles="1" noChangeArrowheads="1" noChangeShapeType="1" noTextEdit="1"/>
          </p:cNvSpPr>
          <p:nvPr/>
        </p:nvSpPr>
        <p:spPr>
          <a:xfrm>
            <a:off x="4685952" y="3933057"/>
            <a:ext cx="3138240" cy="1142877"/>
          </a:xfrm>
          <a:prstGeom prst="rect">
            <a:avLst/>
          </a:prstGeom>
          <a:blipFill rotWithShape="0">
            <a:blip r:embed="rId3"/>
            <a:stretch>
              <a:fillRect l="-3307" r="-195"/>
            </a:stretch>
          </a:blipFill>
        </p:spPr>
        <p:txBody>
          <a:bodyPr/>
          <a:lstStyle/>
          <a:p>
            <a:pPr>
              <a:defRPr/>
            </a:pPr>
            <a:r>
              <a:rPr lang="en-US">
                <a:noFill/>
              </a:rPr>
              <a:t> </a:t>
            </a:r>
          </a:p>
        </p:txBody>
      </p:sp>
      <p:pic>
        <p:nvPicPr>
          <p:cNvPr id="301061" name="Picture 2" descr="File:Vd-Orig.png">
            <a:extLst>
              <a:ext uri="{FF2B5EF4-FFF2-40B4-BE49-F238E27FC236}">
                <a16:creationId xmlns:a16="http://schemas.microsoft.com/office/drawing/2014/main" id="{BCD9E7AB-8A2D-4F95-A663-6F79C88243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73313" y="3429000"/>
            <a:ext cx="2265362" cy="226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1062" name="Picture 4" descr="Vd-Edge3.png">
            <a:extLst>
              <a:ext uri="{FF2B5EF4-FFF2-40B4-BE49-F238E27FC236}">
                <a16:creationId xmlns:a16="http://schemas.microsoft.com/office/drawing/2014/main" id="{C90F48A7-8725-4D5F-8C65-5EAE6F0EDA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96225" y="3429001"/>
            <a:ext cx="2266950"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2">
            <a:extLst>
              <a:ext uri="{FF2B5EF4-FFF2-40B4-BE49-F238E27FC236}">
                <a16:creationId xmlns:a16="http://schemas.microsoft.com/office/drawing/2014/main" id="{383DAA27-844E-4EA5-93B7-9715ED28AC06}"/>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 Convolution</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&amp;</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Correlation</a:t>
            </a:r>
          </a:p>
        </p:txBody>
      </p:sp>
      <p:sp>
        <p:nvSpPr>
          <p:cNvPr id="5" name="TextBox 4">
            <a:extLst>
              <a:ext uri="{FF2B5EF4-FFF2-40B4-BE49-F238E27FC236}">
                <a16:creationId xmlns:a16="http://schemas.microsoft.com/office/drawing/2014/main" id="{663907AD-B002-4ABC-950E-66D5EC7EA648}"/>
              </a:ext>
            </a:extLst>
          </p:cNvPr>
          <p:cNvSpPr txBox="1">
            <a:spLocks noChangeArrowheads="1"/>
          </p:cNvSpPr>
          <p:nvPr/>
        </p:nvSpPr>
        <p:spPr bwMode="auto">
          <a:xfrm>
            <a:off x="1209040" y="2188528"/>
            <a:ext cx="10337800"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r>
              <a:rPr lang="en-US" altLang="en-US" sz="3200" dirty="0">
                <a:latin typeface="Cambria Math" panose="02040503050406030204" pitchFamily="18" charset="0"/>
                <a:ea typeface="Cambria Math" panose="02040503050406030204" pitchFamily="18" charset="0"/>
              </a:rPr>
              <a:t>What is the key difference between</a:t>
            </a:r>
            <a:r>
              <a:rPr lang="zh-TW" altLang="en-US" sz="3200" dirty="0">
                <a:latin typeface="Cambria Math" panose="02040503050406030204" pitchFamily="18" charset="0"/>
                <a:ea typeface="Adobe 黑体 Std R" panose="020B0400000000000000" pitchFamily="34" charset="-128"/>
              </a:rPr>
              <a:t> </a:t>
            </a:r>
            <a:r>
              <a:rPr lang="en-US" altLang="en-US" sz="3200" dirty="0">
                <a:solidFill>
                  <a:srgbClr val="FF0000"/>
                </a:solidFill>
                <a:latin typeface="Cambria Math" panose="02040503050406030204" pitchFamily="18" charset="0"/>
                <a:ea typeface="Cambria Math" panose="02040503050406030204" pitchFamily="18" charset="0"/>
              </a:rPr>
              <a:t>Convolution</a:t>
            </a:r>
            <a:r>
              <a:rPr lang="en-US" altLang="en-US" sz="3200" dirty="0">
                <a:latin typeface="Cambria Math" panose="02040503050406030204" pitchFamily="18" charset="0"/>
                <a:ea typeface="Cambria Math" panose="02040503050406030204" pitchFamily="18" charset="0"/>
              </a:rPr>
              <a:t> and </a:t>
            </a:r>
            <a:r>
              <a:rPr lang="en-US" altLang="en-US" sz="3200" dirty="0">
                <a:solidFill>
                  <a:srgbClr val="FF0000"/>
                </a:solidFill>
                <a:latin typeface="Cambria Math" panose="02040503050406030204" pitchFamily="18" charset="0"/>
                <a:ea typeface="Cambria Math" panose="02040503050406030204" pitchFamily="18" charset="0"/>
              </a:rPr>
              <a:t>Correlation</a:t>
            </a:r>
            <a:r>
              <a:rPr lang="en-US" altLang="en-US" sz="3200" dirty="0">
                <a:latin typeface="Cambria Math" panose="02040503050406030204" pitchFamily="18" charset="0"/>
                <a:ea typeface="Cambria Math" panose="02040503050406030204" pitchFamily="18" charset="0"/>
              </a:rPr>
              <a:t> ?</a:t>
            </a:r>
          </a:p>
          <a:p>
            <a:endParaRPr lang="en-US" altLang="en-US" sz="3200" dirty="0">
              <a:latin typeface="Cambria Math" panose="02040503050406030204" pitchFamily="18" charset="0"/>
              <a:ea typeface="Cambria Math" panose="02040503050406030204" pitchFamily="18" charset="0"/>
            </a:endParaRPr>
          </a:p>
          <a:p>
            <a:endParaRPr lang="en-US" altLang="en-US" sz="3200" dirty="0">
              <a:latin typeface="Cambria Math" panose="02040503050406030204" pitchFamily="18" charset="0"/>
              <a:ea typeface="Cambria Math" panose="02040503050406030204" pitchFamily="18" charset="0"/>
            </a:endParaRPr>
          </a:p>
          <a:p>
            <a:r>
              <a:rPr lang="en-US" altLang="en-US" sz="3200" u="sng" dirty="0">
                <a:latin typeface="Cambria Math" panose="02040503050406030204" pitchFamily="18" charset="0"/>
                <a:ea typeface="Cambria Math" panose="02040503050406030204" pitchFamily="18" charset="0"/>
              </a:rPr>
              <a:t>Convolution</a:t>
            </a:r>
            <a:r>
              <a:rPr lang="en-US" altLang="en-US" sz="3200" dirty="0">
                <a:latin typeface="Cambria Math" panose="02040503050406030204" pitchFamily="18" charset="0"/>
                <a:ea typeface="Cambria Math" panose="02040503050406030204" pitchFamily="18" charset="0"/>
              </a:rPr>
              <a:t> is associative.</a:t>
            </a:r>
          </a:p>
          <a:p>
            <a:r>
              <a:rPr lang="en-US" altLang="en-US" sz="3200" dirty="0">
                <a:latin typeface="Cambria Math" panose="02040503050406030204" pitchFamily="18" charset="0"/>
                <a:ea typeface="Cambria Math" panose="02040503050406030204" pitchFamily="18" charset="0"/>
              </a:rPr>
              <a:t>If F and G are filters,</a:t>
            </a:r>
          </a:p>
          <a:p>
            <a:r>
              <a:rPr lang="en-US" altLang="en-US" sz="3200" dirty="0">
                <a:latin typeface="Cambria Math" panose="02040503050406030204" pitchFamily="18" charset="0"/>
                <a:ea typeface="Cambria Math" panose="02040503050406030204" pitchFamily="18" charset="0"/>
              </a:rPr>
              <a:t>then F </a:t>
            </a:r>
            <a:r>
              <a:rPr lang="en-US" altLang="zh-TW" sz="3200" dirty="0">
                <a:latin typeface="Cambria Math" panose="02040503050406030204" pitchFamily="18" charset="0"/>
                <a:ea typeface="Cambria Math" panose="02040503050406030204" pitchFamily="18" charset="0"/>
                <a:sym typeface="Wingdings 2" panose="05020102010507070707" pitchFamily="18" charset="2"/>
              </a:rPr>
              <a:t></a:t>
            </a:r>
            <a:r>
              <a:rPr lang="en-US" altLang="en-US" sz="3200" dirty="0">
                <a:latin typeface="Cambria Math" panose="02040503050406030204" pitchFamily="18" charset="0"/>
                <a:ea typeface="Cambria Math" panose="02040503050406030204" pitchFamily="18" charset="0"/>
              </a:rPr>
              <a:t> (G </a:t>
            </a:r>
            <a:r>
              <a:rPr lang="en-US" altLang="zh-TW" sz="3200" dirty="0">
                <a:latin typeface="Cambria Math" panose="02040503050406030204" pitchFamily="18" charset="0"/>
                <a:ea typeface="Cambria Math" panose="02040503050406030204" pitchFamily="18" charset="0"/>
                <a:sym typeface="Wingdings 2" panose="05020102010507070707" pitchFamily="18" charset="2"/>
              </a:rPr>
              <a:t></a:t>
            </a:r>
            <a:r>
              <a:rPr lang="en-US" altLang="en-US" sz="3200" dirty="0">
                <a:latin typeface="Cambria Math" panose="02040503050406030204" pitchFamily="18" charset="0"/>
                <a:ea typeface="Cambria Math" panose="02040503050406030204" pitchFamily="18" charset="0"/>
              </a:rPr>
              <a:t> I) = (F </a:t>
            </a:r>
            <a:r>
              <a:rPr lang="en-US" altLang="zh-TW" sz="3200" dirty="0">
                <a:latin typeface="Cambria Math" panose="02040503050406030204" pitchFamily="18" charset="0"/>
                <a:ea typeface="Cambria Math" panose="02040503050406030204" pitchFamily="18" charset="0"/>
                <a:sym typeface="Wingdings 2" panose="05020102010507070707" pitchFamily="18" charset="2"/>
              </a:rPr>
              <a:t></a:t>
            </a:r>
            <a:r>
              <a:rPr lang="en-US" altLang="en-US" sz="3200" dirty="0">
                <a:latin typeface="Cambria Math" panose="02040503050406030204" pitchFamily="18" charset="0"/>
                <a:ea typeface="Cambria Math" panose="02040503050406030204" pitchFamily="18" charset="0"/>
              </a:rPr>
              <a:t> G) </a:t>
            </a:r>
            <a:r>
              <a:rPr lang="en-US" altLang="zh-TW" sz="3200" dirty="0">
                <a:latin typeface="Cambria Math" panose="02040503050406030204" pitchFamily="18" charset="0"/>
                <a:ea typeface="Cambria Math" panose="02040503050406030204" pitchFamily="18" charset="0"/>
                <a:sym typeface="Wingdings 2" panose="05020102010507070707" pitchFamily="18" charset="2"/>
              </a:rPr>
              <a:t></a:t>
            </a:r>
            <a:r>
              <a:rPr lang="en-US" altLang="en-US" sz="3200" dirty="0">
                <a:latin typeface="Cambria Math" panose="02040503050406030204" pitchFamily="18" charset="0"/>
                <a:ea typeface="Cambria Math" panose="02040503050406030204" pitchFamily="18" charset="0"/>
              </a:rPr>
              <a:t> I.</a:t>
            </a:r>
          </a:p>
        </p:txBody>
      </p:sp>
    </p:spTree>
    <p:extLst>
      <p:ext uri="{BB962C8B-B14F-4D97-AF65-F5344CB8AC3E}">
        <p14:creationId xmlns:p14="http://schemas.microsoft.com/office/powerpoint/2010/main" val="31942215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animEffect transition="in" filter="fade">
                                      <p:cBhvr>
                                        <p:cTn id="7" dur="500"/>
                                        <p:tgtEl>
                                          <p:spTgt spid="5">
                                            <p:txEl>
                                              <p:pRg st="3" end="3"/>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4" end="4"/>
                                            </p:txEl>
                                          </p:spTgt>
                                        </p:tgtEl>
                                        <p:attrNameLst>
                                          <p:attrName>style.visibility</p:attrName>
                                        </p:attrNameLst>
                                      </p:cBhvr>
                                      <p:to>
                                        <p:strVal val="visible"/>
                                      </p:to>
                                    </p:set>
                                    <p:animEffect transition="in" filter="fade">
                                      <p:cBhvr>
                                        <p:cTn id="10" dur="500"/>
                                        <p:tgtEl>
                                          <p:spTgt spid="5">
                                            <p:txEl>
                                              <p:pRg st="4" end="4"/>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5" end="5"/>
                                            </p:txEl>
                                          </p:spTgt>
                                        </p:tgtEl>
                                        <p:attrNameLst>
                                          <p:attrName>style.visibility</p:attrName>
                                        </p:attrNameLst>
                                      </p:cBhvr>
                                      <p:to>
                                        <p:strVal val="visible"/>
                                      </p:to>
                                    </p:set>
                                    <p:animEffect transition="in" filter="fade">
                                      <p:cBhvr>
                                        <p:cTn id="13"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B8A8E10D-01BB-4BB6-B758-02F563E6B866}"/>
              </a:ext>
            </a:extLst>
          </p:cNvPr>
          <p:cNvSpPr>
            <a:spLocks noGrp="1"/>
          </p:cNvSpPr>
          <p:nvPr>
            <p:ph type="title"/>
          </p:nvPr>
        </p:nvSpPr>
        <p:spPr/>
        <p:txBody>
          <a:bodyPr/>
          <a:lstStyle/>
          <a:p>
            <a:endParaRPr lang="zh-TW" altLang="en-US"/>
          </a:p>
        </p:txBody>
      </p:sp>
      <p:pic>
        <p:nvPicPr>
          <p:cNvPr id="4" name="內容版面配置區 3">
            <a:extLst>
              <a:ext uri="{FF2B5EF4-FFF2-40B4-BE49-F238E27FC236}">
                <a16:creationId xmlns:a16="http://schemas.microsoft.com/office/drawing/2014/main" id="{AD730B70-7921-4A2D-A773-74978BFF95A8}"/>
              </a:ext>
            </a:extLst>
          </p:cNvPr>
          <p:cNvPicPr>
            <a:picLocks noGrp="1" noChangeAspect="1"/>
          </p:cNvPicPr>
          <p:nvPr>
            <p:ph idx="1"/>
          </p:nvPr>
        </p:nvPicPr>
        <p:blipFill>
          <a:blip r:embed="rId3"/>
          <a:stretch>
            <a:fillRect/>
          </a:stretch>
        </p:blipFill>
        <p:spPr>
          <a:xfrm>
            <a:off x="2358259" y="1238961"/>
            <a:ext cx="7475482" cy="2647567"/>
          </a:xfrm>
          <a:prstGeom prst="rect">
            <a:avLst/>
          </a:prstGeom>
        </p:spPr>
      </p:pic>
      <p:pic>
        <p:nvPicPr>
          <p:cNvPr id="5" name="圖片 4">
            <a:extLst>
              <a:ext uri="{FF2B5EF4-FFF2-40B4-BE49-F238E27FC236}">
                <a16:creationId xmlns:a16="http://schemas.microsoft.com/office/drawing/2014/main" id="{C6DFFC02-B147-49AD-90B0-4D9ED282803A}"/>
              </a:ext>
            </a:extLst>
          </p:cNvPr>
          <p:cNvPicPr>
            <a:picLocks noChangeAspect="1"/>
          </p:cNvPicPr>
          <p:nvPr/>
        </p:nvPicPr>
        <p:blipFill>
          <a:blip r:embed="rId4"/>
          <a:stretch>
            <a:fillRect/>
          </a:stretch>
        </p:blipFill>
        <p:spPr>
          <a:xfrm>
            <a:off x="2197976" y="3781425"/>
            <a:ext cx="7796048" cy="2914817"/>
          </a:xfrm>
          <a:prstGeom prst="rect">
            <a:avLst/>
          </a:prstGeom>
        </p:spPr>
      </p:pic>
    </p:spTree>
    <p:extLst>
      <p:ext uri="{BB962C8B-B14F-4D97-AF65-F5344CB8AC3E}">
        <p14:creationId xmlns:p14="http://schemas.microsoft.com/office/powerpoint/2010/main" val="3956633511"/>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B0846E3B-4F09-4E6F-8918-7625F36CB819}"/>
              </a:ext>
            </a:extLst>
          </p:cNvPr>
          <p:cNvSpPr>
            <a:spLocks noGrp="1"/>
          </p:cNvSpPr>
          <p:nvPr>
            <p:ph type="title"/>
          </p:nvPr>
        </p:nvSpPr>
        <p:spPr/>
        <p:txBody>
          <a:bodyPr/>
          <a:lstStyle/>
          <a:p>
            <a:endParaRPr lang="zh-TW" altLang="en-US"/>
          </a:p>
        </p:txBody>
      </p:sp>
      <p:sp>
        <p:nvSpPr>
          <p:cNvPr id="3" name="內容版面配置區 2">
            <a:extLst>
              <a:ext uri="{FF2B5EF4-FFF2-40B4-BE49-F238E27FC236}">
                <a16:creationId xmlns:a16="http://schemas.microsoft.com/office/drawing/2014/main" id="{E094941B-FC87-4196-BB1F-B57FC011D65C}"/>
              </a:ext>
            </a:extLst>
          </p:cNvPr>
          <p:cNvSpPr>
            <a:spLocks noGrp="1"/>
          </p:cNvSpPr>
          <p:nvPr>
            <p:ph idx="1"/>
          </p:nvPr>
        </p:nvSpPr>
        <p:spPr/>
        <p:txBody>
          <a:bodyPr/>
          <a:lstStyle/>
          <a:p>
            <a:endParaRPr lang="zh-TW" altLang="en-US"/>
          </a:p>
        </p:txBody>
      </p:sp>
      <p:pic>
        <p:nvPicPr>
          <p:cNvPr id="4" name="圖片 3">
            <a:extLst>
              <a:ext uri="{FF2B5EF4-FFF2-40B4-BE49-F238E27FC236}">
                <a16:creationId xmlns:a16="http://schemas.microsoft.com/office/drawing/2014/main" id="{25368996-A2DA-4C65-9A0E-6465E08C7E28}"/>
              </a:ext>
            </a:extLst>
          </p:cNvPr>
          <p:cNvPicPr>
            <a:picLocks noChangeAspect="1"/>
          </p:cNvPicPr>
          <p:nvPr/>
        </p:nvPicPr>
        <p:blipFill>
          <a:blip r:embed="rId2"/>
          <a:stretch>
            <a:fillRect/>
          </a:stretch>
        </p:blipFill>
        <p:spPr>
          <a:xfrm>
            <a:off x="2333296" y="377382"/>
            <a:ext cx="6891179" cy="5799581"/>
          </a:xfrm>
          <a:prstGeom prst="rect">
            <a:avLst/>
          </a:prstGeom>
        </p:spPr>
      </p:pic>
    </p:spTree>
    <p:extLst>
      <p:ext uri="{BB962C8B-B14F-4D97-AF65-F5344CB8AC3E}">
        <p14:creationId xmlns:p14="http://schemas.microsoft.com/office/powerpoint/2010/main" val="78377272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2">
            <a:extLst>
              <a:ext uri="{FF2B5EF4-FFF2-40B4-BE49-F238E27FC236}">
                <a16:creationId xmlns:a16="http://schemas.microsoft.com/office/drawing/2014/main" id="{1BF1BE83-DE05-4AB2-9B35-F3872B9192A9}"/>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6.4.1 Convolution</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&amp;</a:t>
            </a:r>
            <a:r>
              <a:rPr lang="zh-TW" altLang="en-US" b="1" dirty="0">
                <a:latin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Correlation</a:t>
            </a:r>
          </a:p>
        </p:txBody>
      </p:sp>
      <p:sp>
        <p:nvSpPr>
          <p:cNvPr id="5" name="TextBox 4">
            <a:extLst>
              <a:ext uri="{FF2B5EF4-FFF2-40B4-BE49-F238E27FC236}">
                <a16:creationId xmlns:a16="http://schemas.microsoft.com/office/drawing/2014/main" id="{CB5BCEB8-FB8F-48FD-BD71-0B5DC499AD76}"/>
              </a:ext>
            </a:extLst>
          </p:cNvPr>
          <p:cNvSpPr txBox="1">
            <a:spLocks noChangeArrowheads="1"/>
          </p:cNvSpPr>
          <p:nvPr/>
        </p:nvSpPr>
        <p:spPr bwMode="auto">
          <a:xfrm>
            <a:off x="955040" y="2276475"/>
            <a:ext cx="10398759"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r>
              <a:rPr lang="en-US" altLang="zh-TW" sz="3200" dirty="0">
                <a:latin typeface="Cambria Math" panose="02040503050406030204" pitchFamily="18" charset="0"/>
                <a:ea typeface="Cambria Math" panose="02040503050406030204" pitchFamily="18" charset="0"/>
              </a:rPr>
              <a:t>When will </a:t>
            </a:r>
            <a:r>
              <a:rPr lang="en-US" altLang="en-US" sz="3200" dirty="0">
                <a:solidFill>
                  <a:srgbClr val="FF0000"/>
                </a:solidFill>
                <a:latin typeface="Cambria Math" panose="02040503050406030204" pitchFamily="18" charset="0"/>
                <a:ea typeface="Cambria Math" panose="02040503050406030204" pitchFamily="18" charset="0"/>
              </a:rPr>
              <a:t>Convolution</a:t>
            </a:r>
            <a:r>
              <a:rPr lang="en-US" altLang="en-US" sz="3200" dirty="0">
                <a:latin typeface="Cambria Math" panose="02040503050406030204" pitchFamily="18" charset="0"/>
                <a:ea typeface="Cambria Math" panose="02040503050406030204" pitchFamily="18" charset="0"/>
              </a:rPr>
              <a:t> and </a:t>
            </a:r>
            <a:r>
              <a:rPr lang="en-US" altLang="en-US" sz="3200" dirty="0">
                <a:solidFill>
                  <a:srgbClr val="FF0000"/>
                </a:solidFill>
                <a:latin typeface="Cambria Math" panose="02040503050406030204" pitchFamily="18" charset="0"/>
                <a:ea typeface="Cambria Math" panose="02040503050406030204" pitchFamily="18" charset="0"/>
              </a:rPr>
              <a:t>Correlation</a:t>
            </a:r>
            <a:r>
              <a:rPr lang="en-US" altLang="en-US" sz="3200" dirty="0">
                <a:latin typeface="Cambria Math" panose="02040503050406030204" pitchFamily="18" charset="0"/>
                <a:ea typeface="Cambria Math" panose="02040503050406030204" pitchFamily="18" charset="0"/>
              </a:rPr>
              <a:t> be identical with each other ?</a:t>
            </a:r>
          </a:p>
          <a:p>
            <a:endParaRPr lang="en-US" altLang="en-US" sz="3200" dirty="0">
              <a:latin typeface="Cambria Math" panose="02040503050406030204" pitchFamily="18" charset="0"/>
              <a:ea typeface="Cambria Math" panose="02040503050406030204" pitchFamily="18" charset="0"/>
            </a:endParaRPr>
          </a:p>
          <a:p>
            <a:endParaRPr lang="en-US" altLang="en-US" sz="3200" dirty="0">
              <a:latin typeface="Cambria Math" panose="02040503050406030204" pitchFamily="18" charset="0"/>
              <a:ea typeface="Cambria Math" panose="02040503050406030204" pitchFamily="18" charset="0"/>
            </a:endParaRPr>
          </a:p>
          <a:p>
            <a:endParaRPr lang="en-US" altLang="en-US" sz="3200" dirty="0">
              <a:latin typeface="Cambria Math" panose="02040503050406030204" pitchFamily="18" charset="0"/>
              <a:ea typeface="Cambria Math" panose="02040503050406030204" pitchFamily="18" charset="0"/>
            </a:endParaRPr>
          </a:p>
          <a:p>
            <a:r>
              <a:rPr lang="en-US" altLang="en-US" sz="3200" dirty="0">
                <a:latin typeface="Cambria Math" panose="02040503050406030204" pitchFamily="18" charset="0"/>
                <a:ea typeface="Cambria Math" panose="02040503050406030204" pitchFamily="18" charset="0"/>
              </a:rPr>
              <a:t>They are the same ONLY when the kernel is </a:t>
            </a:r>
            <a:r>
              <a:rPr lang="en-US" altLang="en-US" sz="3200" u="sng" dirty="0">
                <a:latin typeface="Cambria Math" panose="02040503050406030204" pitchFamily="18" charset="0"/>
                <a:ea typeface="Cambria Math" panose="02040503050406030204" pitchFamily="18" charset="0"/>
              </a:rPr>
              <a:t>point symmetric</a:t>
            </a:r>
            <a:r>
              <a:rPr lang="en-US" altLang="en-US" sz="3200" dirty="0">
                <a:latin typeface="Cambria Math" panose="02040503050406030204" pitchFamily="18" charset="0"/>
                <a:ea typeface="Cambria Math" panose="020405030504060302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4" end="4"/>
                                            </p:txEl>
                                          </p:spTgt>
                                        </p:tgtEl>
                                        <p:attrNameLst>
                                          <p:attrName>style.visibility</p:attrName>
                                        </p:attrNameLst>
                                      </p:cBhvr>
                                      <p:to>
                                        <p:strVal val="visible"/>
                                      </p:to>
                                    </p:set>
                                    <p:animEffect transition="in" filter="fade">
                                      <p:cBhvr>
                                        <p:cTn id="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1" name="Rectangle 2">
            <a:extLst>
              <a:ext uri="{FF2B5EF4-FFF2-40B4-BE49-F238E27FC236}">
                <a16:creationId xmlns:a16="http://schemas.microsoft.com/office/drawing/2014/main" id="{5D060FBD-DFCB-4BBC-A13F-B31257321E13}"/>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6.4.2 Separability</a:t>
            </a:r>
          </a:p>
        </p:txBody>
      </p:sp>
      <p:sp>
        <p:nvSpPr>
          <p:cNvPr id="309252" name="Rectangle 3">
            <a:extLst>
              <a:ext uri="{FF2B5EF4-FFF2-40B4-BE49-F238E27FC236}">
                <a16:creationId xmlns:a16="http://schemas.microsoft.com/office/drawing/2014/main" id="{565B7CD0-873A-423D-9575-3F6C631DE262}"/>
              </a:ext>
            </a:extLst>
          </p:cNvPr>
          <p:cNvSpPr>
            <a:spLocks noGrp="1" noChangeArrowheads="1"/>
          </p:cNvSpPr>
          <p:nvPr>
            <p:ph type="body" idx="1"/>
          </p:nvPr>
        </p:nvSpPr>
        <p:spPr>
          <a:xfrm>
            <a:off x="838200" y="2041526"/>
            <a:ext cx="9829801" cy="4411663"/>
          </a:xfrm>
        </p:spPr>
        <p:txBody>
          <a:bodyPr/>
          <a:lstStyle/>
          <a:p>
            <a:pPr eaLnBrk="1" hangingPunct="1"/>
            <a:r>
              <a:rPr lang="en-US" altLang="zh-TW" dirty="0">
                <a:latin typeface="Cambria Math" panose="02040503050406030204" pitchFamily="18" charset="0"/>
                <a:ea typeface="Cambria Math" panose="02040503050406030204" pitchFamily="18" charset="0"/>
              </a:rPr>
              <a:t>straightforward computation:</a:t>
            </a:r>
          </a:p>
          <a:p>
            <a:pPr eaLnBrk="1" hangingPunct="1">
              <a:buFont typeface="Wingdings" panose="05000000000000000000" pitchFamily="2" charset="2"/>
              <a:buNone/>
            </a:pPr>
            <a:r>
              <a:rPr lang="en-US" altLang="zh-TW" dirty="0">
                <a:latin typeface="Cambria Math" panose="02040503050406030204" pitchFamily="18" charset="0"/>
                <a:ea typeface="Cambria Math" panose="02040503050406030204" pitchFamily="18" charset="0"/>
              </a:rPr>
              <a:t>                                                    multiplications, additions                                              </a:t>
            </a:r>
          </a:p>
          <a:p>
            <a:pPr eaLnBrk="1" hangingPunct="1"/>
            <a:r>
              <a:rPr lang="en-US" altLang="zh-TW" dirty="0">
                <a:latin typeface="Cambria Math" panose="02040503050406030204" pitchFamily="18" charset="0"/>
                <a:ea typeface="Cambria Math" panose="02040503050406030204" pitchFamily="18" charset="0"/>
              </a:rPr>
              <a:t> decomposition:                                                          </a:t>
            </a:r>
          </a:p>
          <a:p>
            <a:pPr eaLnBrk="1" hangingPunct="1">
              <a:buFont typeface="Wingdings" panose="05000000000000000000" pitchFamily="2" charset="2"/>
              <a:buNone/>
            </a:pPr>
            <a:r>
              <a:rPr lang="en-US" altLang="zh-TW" dirty="0">
                <a:latin typeface="Cambria Math" panose="02040503050406030204" pitchFamily="18" charset="0"/>
                <a:ea typeface="Cambria Math" panose="02040503050406030204" pitchFamily="18" charset="0"/>
              </a:rPr>
              <a:t>                                                    multiplications, additions</a:t>
            </a:r>
          </a:p>
          <a:p>
            <a:pPr eaLnBrk="1" hangingPunct="1"/>
            <a:endParaRPr lang="en-US" altLang="zh-TW" dirty="0">
              <a:latin typeface="Cambria Math" panose="02040503050406030204" pitchFamily="18" charset="0"/>
              <a:ea typeface="Cambria Math" panose="02040503050406030204" pitchFamily="18" charset="0"/>
            </a:endParaRPr>
          </a:p>
          <a:p>
            <a:pPr eaLnBrk="1" hangingPunct="1"/>
            <a:endParaRPr lang="en-US" altLang="zh-TW" dirty="0">
              <a:latin typeface="Cambria Math" panose="02040503050406030204" pitchFamily="18" charset="0"/>
              <a:ea typeface="Cambria Math" panose="02040503050406030204" pitchFamily="18" charset="0"/>
            </a:endParaRPr>
          </a:p>
        </p:txBody>
      </p:sp>
      <p:pic>
        <p:nvPicPr>
          <p:cNvPr id="309253" name="Picture 4">
            <a:extLst>
              <a:ext uri="{FF2B5EF4-FFF2-40B4-BE49-F238E27FC236}">
                <a16:creationId xmlns:a16="http://schemas.microsoft.com/office/drawing/2014/main" id="{2DCCE985-0402-4D7E-9FA7-818055BAF2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0494" y="2614611"/>
            <a:ext cx="3525837"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9254" name="Picture 5">
            <a:extLst>
              <a:ext uri="{FF2B5EF4-FFF2-40B4-BE49-F238E27FC236}">
                <a16:creationId xmlns:a16="http://schemas.microsoft.com/office/drawing/2014/main" id="{DDD7BD25-BE0A-4916-B6F7-B1E360EA7C2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0013" y="3562352"/>
            <a:ext cx="3525837"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9" name="Rectangle 2">
            <a:extLst>
              <a:ext uri="{FF2B5EF4-FFF2-40B4-BE49-F238E27FC236}">
                <a16:creationId xmlns:a16="http://schemas.microsoft.com/office/drawing/2014/main" id="{D489D7B6-8FAE-4955-89AE-7EC304EA9395}"/>
              </a:ext>
            </a:extLst>
          </p:cNvPr>
          <p:cNvSpPr>
            <a:spLocks noGrp="1" noChangeArrowheads="1"/>
          </p:cNvSpPr>
          <p:nvPr>
            <p:ph type="title"/>
          </p:nvPr>
        </p:nvSpPr>
        <p:spPr/>
        <p:txBody>
          <a:bodyPr/>
          <a:lstStyle/>
          <a:p>
            <a:pPr algn="ctr" eaLnBrk="1" hangingPunct="1"/>
            <a:r>
              <a:rPr lang="en-US" altLang="zh-TW" b="1" dirty="0">
                <a:latin typeface="Cambria Math" panose="02040503050406030204" pitchFamily="18" charset="0"/>
                <a:ea typeface="Cambria Math" panose="02040503050406030204" pitchFamily="18" charset="0"/>
              </a:rPr>
              <a:t>6.4.2 Separability</a:t>
            </a:r>
          </a:p>
        </p:txBody>
      </p:sp>
      <p:pic>
        <p:nvPicPr>
          <p:cNvPr id="311300" name="Picture 5">
            <a:extLst>
              <a:ext uri="{FF2B5EF4-FFF2-40B4-BE49-F238E27FC236}">
                <a16:creationId xmlns:a16="http://schemas.microsoft.com/office/drawing/2014/main" id="{001C37ED-C789-4422-BB5E-70D701CD7C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85317" y="2250123"/>
            <a:ext cx="5821363" cy="2797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1301" name="Picture 6">
            <a:extLst>
              <a:ext uri="{FF2B5EF4-FFF2-40B4-BE49-F238E27FC236}">
                <a16:creationId xmlns:a16="http://schemas.microsoft.com/office/drawing/2014/main" id="{D4BC03A8-253A-49DD-90F6-BD3803CFD1E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11337" y="5429568"/>
            <a:ext cx="8569325" cy="696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graphicFrame>
        <p:nvGraphicFramePr>
          <p:cNvPr id="2" name="表格 1">
            <a:extLst>
              <a:ext uri="{FF2B5EF4-FFF2-40B4-BE49-F238E27FC236}">
                <a16:creationId xmlns:a16="http://schemas.microsoft.com/office/drawing/2014/main" id="{DF73E832-0131-411B-9C79-7E288F115C32}"/>
              </a:ext>
            </a:extLst>
          </p:cNvPr>
          <p:cNvGraphicFramePr>
            <a:graphicFrameLocks noGrp="1"/>
          </p:cNvGraphicFramePr>
          <p:nvPr/>
        </p:nvGraphicFramePr>
        <p:xfrm>
          <a:off x="838201"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9</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3" name="文字方塊 2">
                <a:extLst>
                  <a:ext uri="{FF2B5EF4-FFF2-40B4-BE49-F238E27FC236}">
                    <a16:creationId xmlns:a16="http://schemas.microsoft.com/office/drawing/2014/main" id="{A53702D0-F9B9-48A7-807B-429A7478B0F8}"/>
                  </a:ext>
                </a:extLst>
              </p:cNvPr>
              <p:cNvSpPr txBox="1"/>
              <p:nvPr/>
            </p:nvSpPr>
            <p:spPr>
              <a:xfrm>
                <a:off x="1969985" y="6173997"/>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81</m:t>
                          </m:r>
                        </m:den>
                      </m:f>
                    </m:oMath>
                  </m:oMathPara>
                </a14:m>
                <a:endParaRPr lang="zh-TW" altLang="en-US" dirty="0"/>
              </a:p>
            </p:txBody>
          </p:sp>
        </mc:Choice>
        <mc:Fallback xmlns="">
          <p:sp>
            <p:nvSpPr>
              <p:cNvPr id="3" name="文字方塊 2">
                <a:extLst>
                  <a:ext uri="{FF2B5EF4-FFF2-40B4-BE49-F238E27FC236}">
                    <a16:creationId xmlns:a16="http://schemas.microsoft.com/office/drawing/2014/main" id="{A53702D0-F9B9-48A7-807B-429A7478B0F8}"/>
                  </a:ext>
                </a:extLst>
              </p:cNvPr>
              <p:cNvSpPr txBox="1">
                <a:spLocks noRot="1" noChangeAspect="1" noMove="1" noResize="1" noEditPoints="1" noAdjustHandles="1" noChangeArrowheads="1" noChangeShapeType="1" noTextEdit="1"/>
              </p:cNvSpPr>
              <p:nvPr/>
            </p:nvSpPr>
            <p:spPr>
              <a:xfrm>
                <a:off x="1969985" y="6173997"/>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12" name="表格 11">
            <a:extLst>
              <a:ext uri="{FF2B5EF4-FFF2-40B4-BE49-F238E27FC236}">
                <a16:creationId xmlns:a16="http://schemas.microsoft.com/office/drawing/2014/main" id="{6D6F6670-3B08-4B97-83B1-4BF53A253974}"/>
              </a:ext>
            </a:extLst>
          </p:cNvPr>
          <p:cNvGraphicFramePr>
            <a:graphicFrameLocks noGrp="1"/>
          </p:cNvGraphicFramePr>
          <p:nvPr>
            <p:extLst>
              <p:ext uri="{D42A27DB-BD31-4B8C-83A1-F6EECF244321}">
                <p14:modId xmlns:p14="http://schemas.microsoft.com/office/powerpoint/2010/main" val="3246280058"/>
              </p:ext>
            </p:extLst>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p:graphicFrame>
        <p:nvGraphicFramePr>
          <p:cNvPr id="4" name="表格 3">
            <a:extLst>
              <a:ext uri="{FF2B5EF4-FFF2-40B4-BE49-F238E27FC236}">
                <a16:creationId xmlns:a16="http://schemas.microsoft.com/office/drawing/2014/main" id="{4E2B65CD-2D53-4F20-B511-00B66159B622}"/>
              </a:ext>
            </a:extLst>
          </p:cNvPr>
          <p:cNvGraphicFramePr>
            <a:graphicFrameLocks noGrp="1"/>
          </p:cNvGraphicFramePr>
          <p:nvPr>
            <p:extLst>
              <p:ext uri="{D42A27DB-BD31-4B8C-83A1-F6EECF244321}">
                <p14:modId xmlns:p14="http://schemas.microsoft.com/office/powerpoint/2010/main" val="3795696418"/>
              </p:ext>
            </p:extLst>
          </p:nvPr>
        </p:nvGraphicFramePr>
        <p:xfrm>
          <a:off x="8615726" y="3156141"/>
          <a:ext cx="2160000" cy="216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960489440"/>
                    </a:ext>
                  </a:extLst>
                </a:gridCol>
                <a:gridCol w="720000">
                  <a:extLst>
                    <a:ext uri="{9D8B030D-6E8A-4147-A177-3AD203B41FA5}">
                      <a16:colId xmlns:a16="http://schemas.microsoft.com/office/drawing/2014/main" val="1675301605"/>
                    </a:ext>
                  </a:extLst>
                </a:gridCol>
                <a:gridCol w="720000">
                  <a:extLst>
                    <a:ext uri="{9D8B030D-6E8A-4147-A177-3AD203B41FA5}">
                      <a16:colId xmlns:a16="http://schemas.microsoft.com/office/drawing/2014/main" val="3198381956"/>
                    </a:ext>
                  </a:extLst>
                </a:gridCol>
              </a:tblGrid>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585587323"/>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3131611339"/>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405301465"/>
                  </a:ext>
                </a:extLst>
              </a:tr>
            </a:tbl>
          </a:graphicData>
        </a:graphic>
      </p:graphicFrame>
      <p:sp>
        <p:nvSpPr>
          <p:cNvPr id="5" name="文字方塊 4">
            <a:extLst>
              <a:ext uri="{FF2B5EF4-FFF2-40B4-BE49-F238E27FC236}">
                <a16:creationId xmlns:a16="http://schemas.microsoft.com/office/drawing/2014/main" id="{55F64625-55F1-4A30-AB99-3E4D64CB1556}"/>
              </a:ext>
            </a:extLst>
          </p:cNvPr>
          <p:cNvSpPr txBox="1"/>
          <p:nvPr/>
        </p:nvSpPr>
        <p:spPr>
          <a:xfrm>
            <a:off x="10775726" y="4411889"/>
            <a:ext cx="995423" cy="369332"/>
          </a:xfrm>
          <a:prstGeom prst="rect">
            <a:avLst/>
          </a:prstGeom>
          <a:noFill/>
        </p:spPr>
        <p:txBody>
          <a:bodyPr wrap="square" rtlCol="0">
            <a:spAutoFit/>
          </a:bodyPr>
          <a:lstStyle/>
          <a:p>
            <a:r>
              <a:rPr lang="en-US" altLang="zh-TW" b="1" dirty="0">
                <a:solidFill>
                  <a:srgbClr val="FF0000"/>
                </a:solidFill>
              </a:rPr>
              <a:t>……</a:t>
            </a:r>
            <a:endParaRPr lang="zh-TW" altLang="en-US" b="1" dirty="0">
              <a:solidFill>
                <a:srgbClr val="FF0000"/>
              </a:solidFill>
            </a:endParaRPr>
          </a:p>
        </p:txBody>
      </p:sp>
    </p:spTree>
    <p:extLst>
      <p:ext uri="{BB962C8B-B14F-4D97-AF65-F5344CB8AC3E}">
        <p14:creationId xmlns:p14="http://schemas.microsoft.com/office/powerpoint/2010/main" val="319498873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graphicFrame>
        <p:nvGraphicFramePr>
          <p:cNvPr id="2" name="表格 1">
            <a:extLst>
              <a:ext uri="{FF2B5EF4-FFF2-40B4-BE49-F238E27FC236}">
                <a16:creationId xmlns:a16="http://schemas.microsoft.com/office/drawing/2014/main" id="{DF73E832-0131-411B-9C79-7E288F115C32}"/>
              </a:ext>
            </a:extLst>
          </p:cNvPr>
          <p:cNvGraphicFramePr>
            <a:graphicFrameLocks noGrp="1"/>
          </p:cNvGraphicFramePr>
          <p:nvPr>
            <p:extLst>
              <p:ext uri="{D42A27DB-BD31-4B8C-83A1-F6EECF244321}">
                <p14:modId xmlns:p14="http://schemas.microsoft.com/office/powerpoint/2010/main" val="1315056321"/>
              </p:ext>
            </p:extLst>
          </p:nvPr>
        </p:nvGraphicFramePr>
        <p:xfrm>
          <a:off x="838201"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9</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3" name="文字方塊 2">
                <a:extLst>
                  <a:ext uri="{FF2B5EF4-FFF2-40B4-BE49-F238E27FC236}">
                    <a16:creationId xmlns:a16="http://schemas.microsoft.com/office/drawing/2014/main" id="{A53702D0-F9B9-48A7-807B-429A7478B0F8}"/>
                  </a:ext>
                </a:extLst>
              </p:cNvPr>
              <p:cNvSpPr txBox="1"/>
              <p:nvPr/>
            </p:nvSpPr>
            <p:spPr>
              <a:xfrm>
                <a:off x="1969985" y="6173997"/>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81</m:t>
                          </m:r>
                        </m:den>
                      </m:f>
                    </m:oMath>
                  </m:oMathPara>
                </a14:m>
                <a:endParaRPr lang="zh-TW" altLang="en-US" dirty="0"/>
              </a:p>
            </p:txBody>
          </p:sp>
        </mc:Choice>
        <mc:Fallback xmlns="">
          <p:sp>
            <p:nvSpPr>
              <p:cNvPr id="3" name="文字方塊 2">
                <a:extLst>
                  <a:ext uri="{FF2B5EF4-FFF2-40B4-BE49-F238E27FC236}">
                    <a16:creationId xmlns:a16="http://schemas.microsoft.com/office/drawing/2014/main" id="{A53702D0-F9B9-48A7-807B-429A7478B0F8}"/>
                  </a:ext>
                </a:extLst>
              </p:cNvPr>
              <p:cNvSpPr txBox="1">
                <a:spLocks noRot="1" noChangeAspect="1" noMove="1" noResize="1" noEditPoints="1" noAdjustHandles="1" noChangeArrowheads="1" noChangeShapeType="1" noTextEdit="1"/>
              </p:cNvSpPr>
              <p:nvPr/>
            </p:nvSpPr>
            <p:spPr>
              <a:xfrm>
                <a:off x="1969985" y="6173997"/>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12" name="表格 11">
            <a:extLst>
              <a:ext uri="{FF2B5EF4-FFF2-40B4-BE49-F238E27FC236}">
                <a16:creationId xmlns:a16="http://schemas.microsoft.com/office/drawing/2014/main" id="{6D6F6670-3B08-4B97-83B1-4BF53A253974}"/>
              </a:ext>
            </a:extLst>
          </p:cNvPr>
          <p:cNvGraphicFramePr>
            <a:graphicFrameLocks noGrp="1"/>
          </p:cNvGraphicFramePr>
          <p:nvPr>
            <p:extLst>
              <p:ext uri="{D42A27DB-BD31-4B8C-83A1-F6EECF244321}">
                <p14:modId xmlns:p14="http://schemas.microsoft.com/office/powerpoint/2010/main" val="3806010040"/>
              </p:ext>
            </p:extLst>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8</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5</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5</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p:graphicFrame>
        <p:nvGraphicFramePr>
          <p:cNvPr id="4" name="表格 3">
            <a:extLst>
              <a:ext uri="{FF2B5EF4-FFF2-40B4-BE49-F238E27FC236}">
                <a16:creationId xmlns:a16="http://schemas.microsoft.com/office/drawing/2014/main" id="{4E2B65CD-2D53-4F20-B511-00B66159B622}"/>
              </a:ext>
            </a:extLst>
          </p:cNvPr>
          <p:cNvGraphicFramePr>
            <a:graphicFrameLocks noGrp="1"/>
          </p:cNvGraphicFramePr>
          <p:nvPr>
            <p:extLst>
              <p:ext uri="{D42A27DB-BD31-4B8C-83A1-F6EECF244321}">
                <p14:modId xmlns:p14="http://schemas.microsoft.com/office/powerpoint/2010/main" val="4216129668"/>
              </p:ext>
            </p:extLst>
          </p:nvPr>
        </p:nvGraphicFramePr>
        <p:xfrm>
          <a:off x="9379655" y="3916717"/>
          <a:ext cx="2160000" cy="216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960489440"/>
                    </a:ext>
                  </a:extLst>
                </a:gridCol>
                <a:gridCol w="720000">
                  <a:extLst>
                    <a:ext uri="{9D8B030D-6E8A-4147-A177-3AD203B41FA5}">
                      <a16:colId xmlns:a16="http://schemas.microsoft.com/office/drawing/2014/main" val="1675301605"/>
                    </a:ext>
                  </a:extLst>
                </a:gridCol>
                <a:gridCol w="720000">
                  <a:extLst>
                    <a:ext uri="{9D8B030D-6E8A-4147-A177-3AD203B41FA5}">
                      <a16:colId xmlns:a16="http://schemas.microsoft.com/office/drawing/2014/main" val="3198381956"/>
                    </a:ext>
                  </a:extLst>
                </a:gridCol>
              </a:tblGrid>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585587323"/>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3131611339"/>
                  </a:ext>
                </a:extLst>
              </a:tr>
              <a:tr h="720000">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tc>
                  <a:txBody>
                    <a:bodyPr/>
                    <a:lstStyle/>
                    <a:p>
                      <a:pPr algn="ctr"/>
                      <a:r>
                        <a:rPr lang="en-US" altLang="zh-TW" sz="2000" b="1" dirty="0">
                          <a:solidFill>
                            <a:srgbClr val="FF0000"/>
                          </a:solidFill>
                        </a:rPr>
                        <a:t>1</a:t>
                      </a:r>
                      <a:endParaRPr lang="zh-TW" altLang="en-US" sz="2000" b="1" dirty="0">
                        <a:solidFill>
                          <a:srgbClr val="FF0000"/>
                        </a:solidFill>
                      </a:endParaRPr>
                    </a:p>
                  </a:txBody>
                  <a:tcPr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noFill/>
                  </a:tcPr>
                </a:tc>
                <a:extLst>
                  <a:ext uri="{0D108BD9-81ED-4DB2-BD59-A6C34878D82A}">
                    <a16:rowId xmlns:a16="http://schemas.microsoft.com/office/drawing/2014/main" val="405301465"/>
                  </a:ext>
                </a:extLst>
              </a:tr>
            </a:tbl>
          </a:graphicData>
        </a:graphic>
      </p:graphicFrame>
    </p:spTree>
    <p:extLst>
      <p:ext uri="{BB962C8B-B14F-4D97-AF65-F5344CB8AC3E}">
        <p14:creationId xmlns:p14="http://schemas.microsoft.com/office/powerpoint/2010/main" val="33348147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格 7">
            <a:extLst>
              <a:ext uri="{FF2B5EF4-FFF2-40B4-BE49-F238E27FC236}">
                <a16:creationId xmlns:a16="http://schemas.microsoft.com/office/drawing/2014/main" id="{4693886F-A482-4CBB-95FE-3583557AA8F7}"/>
              </a:ext>
            </a:extLst>
          </p:cNvPr>
          <p:cNvGraphicFramePr>
            <a:graphicFrameLocks noGrp="1"/>
          </p:cNvGraphicFramePr>
          <p:nvPr/>
        </p:nvGraphicFramePr>
        <p:xfrm>
          <a:off x="347999"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8</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mc:AlternateContent xmlns:mc="http://schemas.openxmlformats.org/markup-compatibility/2006" xmlns:a14="http://schemas.microsoft.com/office/drawing/2010/main">
        <mc:Choice Requires="a14">
          <p:sp>
            <p:nvSpPr>
              <p:cNvPr id="3" name="文字方塊 2">
                <a:extLst>
                  <a:ext uri="{FF2B5EF4-FFF2-40B4-BE49-F238E27FC236}">
                    <a16:creationId xmlns:a16="http://schemas.microsoft.com/office/drawing/2014/main" id="{A53702D0-F9B9-48A7-807B-429A7478B0F8}"/>
                  </a:ext>
                </a:extLst>
              </p:cNvPr>
              <p:cNvSpPr txBox="1"/>
              <p:nvPr/>
            </p:nvSpPr>
            <p:spPr>
              <a:xfrm>
                <a:off x="1479784" y="6175480"/>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100</m:t>
                          </m:r>
                        </m:den>
                      </m:f>
                    </m:oMath>
                  </m:oMathPara>
                </a14:m>
                <a:endParaRPr lang="zh-TW" altLang="en-US" dirty="0"/>
              </a:p>
            </p:txBody>
          </p:sp>
        </mc:Choice>
        <mc:Fallback xmlns="">
          <p:sp>
            <p:nvSpPr>
              <p:cNvPr id="3" name="文字方塊 2">
                <a:extLst>
                  <a:ext uri="{FF2B5EF4-FFF2-40B4-BE49-F238E27FC236}">
                    <a16:creationId xmlns:a16="http://schemas.microsoft.com/office/drawing/2014/main" id="{A53702D0-F9B9-48A7-807B-429A7478B0F8}"/>
                  </a:ext>
                </a:extLst>
              </p:cNvPr>
              <p:cNvSpPr txBox="1">
                <a:spLocks noRot="1" noChangeAspect="1" noMove="1" noResize="1" noEditPoints="1" noAdjustHandles="1" noChangeArrowheads="1" noChangeShapeType="1" noTextEdit="1"/>
              </p:cNvSpPr>
              <p:nvPr/>
            </p:nvSpPr>
            <p:spPr>
              <a:xfrm>
                <a:off x="1479784" y="6175480"/>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4" name="表格 3">
            <a:extLst>
              <a:ext uri="{FF2B5EF4-FFF2-40B4-BE49-F238E27FC236}">
                <a16:creationId xmlns:a16="http://schemas.microsoft.com/office/drawing/2014/main" id="{B37D9588-3935-4397-8433-22E3156F7A95}"/>
              </a:ext>
            </a:extLst>
          </p:cNvPr>
          <p:cNvGraphicFramePr>
            <a:graphicFrameLocks noGrp="1"/>
          </p:cNvGraphicFramePr>
          <p:nvPr>
            <p:extLst>
              <p:ext uri="{D42A27DB-BD31-4B8C-83A1-F6EECF244321}">
                <p14:modId xmlns:p14="http://schemas.microsoft.com/office/powerpoint/2010/main" val="3847896166"/>
              </p:ext>
            </p:extLst>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751547158"/>
                    </a:ext>
                  </a:extLst>
                </a:gridCol>
                <a:gridCol w="720000">
                  <a:extLst>
                    <a:ext uri="{9D8B030D-6E8A-4147-A177-3AD203B41FA5}">
                      <a16:colId xmlns:a16="http://schemas.microsoft.com/office/drawing/2014/main" val="2445126690"/>
                    </a:ext>
                  </a:extLst>
                </a:gridCol>
                <a:gridCol w="720000">
                  <a:extLst>
                    <a:ext uri="{9D8B030D-6E8A-4147-A177-3AD203B41FA5}">
                      <a16:colId xmlns:a16="http://schemas.microsoft.com/office/drawing/2014/main" val="2110001659"/>
                    </a:ext>
                  </a:extLst>
                </a:gridCol>
                <a:gridCol w="720000">
                  <a:extLst>
                    <a:ext uri="{9D8B030D-6E8A-4147-A177-3AD203B41FA5}">
                      <a16:colId xmlns:a16="http://schemas.microsoft.com/office/drawing/2014/main" val="3819503490"/>
                    </a:ext>
                  </a:extLst>
                </a:gridCol>
                <a:gridCol w="720000">
                  <a:extLst>
                    <a:ext uri="{9D8B030D-6E8A-4147-A177-3AD203B41FA5}">
                      <a16:colId xmlns:a16="http://schemas.microsoft.com/office/drawing/2014/main" val="737920857"/>
                    </a:ext>
                  </a:extLst>
                </a:gridCol>
              </a:tblGrid>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94238138"/>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93457481"/>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4085363"/>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9026716"/>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4828141"/>
                  </a:ext>
                </a:extLst>
              </a:tr>
            </a:tbl>
          </a:graphicData>
        </a:graphic>
      </p:graphicFrame>
      <p:graphicFrame>
        <p:nvGraphicFramePr>
          <p:cNvPr id="5" name="表格 4">
            <a:extLst>
              <a:ext uri="{FF2B5EF4-FFF2-40B4-BE49-F238E27FC236}">
                <a16:creationId xmlns:a16="http://schemas.microsoft.com/office/drawing/2014/main" id="{FFD9C157-2622-433B-BF95-45FE391DCBCB}"/>
              </a:ext>
            </a:extLst>
          </p:cNvPr>
          <p:cNvGraphicFramePr>
            <a:graphicFrameLocks noGrp="1"/>
          </p:cNvGraphicFramePr>
          <p:nvPr/>
        </p:nvGraphicFramePr>
        <p:xfrm>
          <a:off x="7753800" y="1852305"/>
          <a:ext cx="3600000" cy="72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3691022605"/>
                    </a:ext>
                  </a:extLst>
                </a:gridCol>
                <a:gridCol w="720000">
                  <a:extLst>
                    <a:ext uri="{9D8B030D-6E8A-4147-A177-3AD203B41FA5}">
                      <a16:colId xmlns:a16="http://schemas.microsoft.com/office/drawing/2014/main" val="3321082979"/>
                    </a:ext>
                  </a:extLst>
                </a:gridCol>
                <a:gridCol w="720000">
                  <a:extLst>
                    <a:ext uri="{9D8B030D-6E8A-4147-A177-3AD203B41FA5}">
                      <a16:colId xmlns:a16="http://schemas.microsoft.com/office/drawing/2014/main" val="1004039425"/>
                    </a:ext>
                  </a:extLst>
                </a:gridCol>
                <a:gridCol w="720000">
                  <a:extLst>
                    <a:ext uri="{9D8B030D-6E8A-4147-A177-3AD203B41FA5}">
                      <a16:colId xmlns:a16="http://schemas.microsoft.com/office/drawing/2014/main" val="3525391438"/>
                    </a:ext>
                  </a:extLst>
                </a:gridCol>
                <a:gridCol w="720000">
                  <a:extLst>
                    <a:ext uri="{9D8B030D-6E8A-4147-A177-3AD203B41FA5}">
                      <a16:colId xmlns:a16="http://schemas.microsoft.com/office/drawing/2014/main" val="4106622833"/>
                    </a:ext>
                  </a:extLst>
                </a:gridCol>
              </a:tblGrid>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5005732"/>
                  </a:ext>
                </a:extLst>
              </a:tr>
            </a:tbl>
          </a:graphicData>
        </a:graphic>
      </p:graphicFrame>
      <p:graphicFrame>
        <p:nvGraphicFramePr>
          <p:cNvPr id="6" name="表格 5">
            <a:extLst>
              <a:ext uri="{FF2B5EF4-FFF2-40B4-BE49-F238E27FC236}">
                <a16:creationId xmlns:a16="http://schemas.microsoft.com/office/drawing/2014/main" id="{D80C1B60-78B6-438B-BDE6-2A561CE34BFA}"/>
              </a:ext>
            </a:extLst>
          </p:cNvPr>
          <p:cNvGraphicFramePr>
            <a:graphicFrameLocks noGrp="1"/>
          </p:cNvGraphicFramePr>
          <p:nvPr/>
        </p:nvGraphicFramePr>
        <p:xfrm>
          <a:off x="11353800" y="2572305"/>
          <a:ext cx="72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061196657"/>
                    </a:ext>
                  </a:extLst>
                </a:gridCol>
              </a:tblGrid>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1216470"/>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8916796"/>
                  </a:ext>
                </a:extLst>
              </a:tr>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8189950"/>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3775052"/>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309061"/>
                  </a:ext>
                </a:extLst>
              </a:tr>
            </a:tbl>
          </a:graphicData>
        </a:graphic>
      </p:graphicFrame>
      <mc:AlternateContent xmlns:mc="http://schemas.openxmlformats.org/markup-compatibility/2006" xmlns:a14="http://schemas.microsoft.com/office/drawing/2010/main">
        <mc:Choice Requires="a14">
          <p:sp>
            <p:nvSpPr>
              <p:cNvPr id="12" name="語音泡泡: 矩形 11">
                <a:extLst>
                  <a:ext uri="{FF2B5EF4-FFF2-40B4-BE49-F238E27FC236}">
                    <a16:creationId xmlns:a16="http://schemas.microsoft.com/office/drawing/2014/main" id="{37C9A877-A22C-4997-A21D-27E83EFEC702}"/>
                  </a:ext>
                </a:extLst>
              </p:cNvPr>
              <p:cNvSpPr/>
              <p:nvPr/>
            </p:nvSpPr>
            <p:spPr>
              <a:xfrm>
                <a:off x="4366101" y="2754775"/>
                <a:ext cx="2969596" cy="960698"/>
              </a:xfrm>
              <a:prstGeom prst="wedgeRectCallout">
                <a:avLst>
                  <a:gd name="adj1" fmla="val 66703"/>
                  <a:gd name="adj2" fmla="val -27861"/>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a:solidFill>
                      <a:srgbClr val="FF0000"/>
                    </a:solidFill>
                  </a:rPr>
                  <a:t>8 – (</a:t>
                </a:r>
                <a14:m>
                  <m:oMath xmlns:m="http://schemas.openxmlformats.org/officeDocument/2006/math">
                    <m:sSup>
                      <m:sSupPr>
                        <m:ctrlPr>
                          <a:rPr lang="en-US" altLang="zh-TW" sz="2400" i="1" smtClean="0">
                            <a:solidFill>
                              <a:srgbClr val="FF0000"/>
                            </a:solidFill>
                            <a:latin typeface="Cambria Math" panose="02040503050406030204" pitchFamily="18" charset="0"/>
                          </a:rPr>
                        </m:ctrlPr>
                      </m:sSupPr>
                      <m:e>
                        <m:r>
                          <a:rPr lang="en-US" altLang="zh-TW" sz="2400" b="0" i="1" smtClean="0">
                            <a:solidFill>
                              <a:srgbClr val="FF0000"/>
                            </a:solidFill>
                            <a:latin typeface="Cambria Math" panose="02040503050406030204" pitchFamily="18" charset="0"/>
                          </a:rPr>
                          <m:t>(</m:t>
                        </m:r>
                        <m:r>
                          <a:rPr lang="en-US" altLang="zh-TW" sz="2400" b="0" i="1" smtClean="0">
                            <a:solidFill>
                              <a:srgbClr val="FF0000"/>
                            </a:solidFill>
                            <a:latin typeface="Cambria Math" panose="02040503050406030204" pitchFamily="18" charset="0"/>
                          </a:rPr>
                          <m:t>𝑟</m:t>
                        </m:r>
                        <m:r>
                          <a:rPr lang="en-US" altLang="zh-TW" sz="2400" b="0" i="1" smtClean="0">
                            <a:solidFill>
                              <a:srgbClr val="FF0000"/>
                            </a:solidFill>
                            <a:latin typeface="Cambria Math" panose="02040503050406030204" pitchFamily="18" charset="0"/>
                          </a:rPr>
                          <m:t>)</m:t>
                        </m:r>
                      </m:e>
                      <m:sup>
                        <m:r>
                          <a:rPr lang="en-US" altLang="zh-TW" sz="2400" b="0" i="1" smtClean="0">
                            <a:solidFill>
                              <a:srgbClr val="FF0000"/>
                            </a:solidFill>
                            <a:latin typeface="Cambria Math" panose="02040503050406030204" pitchFamily="18" charset="0"/>
                          </a:rPr>
                          <m:t>2</m:t>
                        </m:r>
                      </m:sup>
                    </m:sSup>
                  </m:oMath>
                </a14:m>
                <a:r>
                  <a:rPr lang="en-US" altLang="zh-TW" sz="2400" dirty="0">
                    <a:solidFill>
                      <a:srgbClr val="FF0000"/>
                    </a:solidFill>
                  </a:rPr>
                  <a:t>+ </a:t>
                </a:r>
                <a14:m>
                  <m:oMath xmlns:m="http://schemas.openxmlformats.org/officeDocument/2006/math">
                    <m:sSup>
                      <m:sSupPr>
                        <m:ctrlPr>
                          <a:rPr lang="en-US" altLang="zh-TW" sz="2400" i="1">
                            <a:solidFill>
                              <a:srgbClr val="FF0000"/>
                            </a:solidFill>
                            <a:latin typeface="Cambria Math" panose="02040503050406030204" pitchFamily="18" charset="0"/>
                          </a:rPr>
                        </m:ctrlPr>
                      </m:sSupPr>
                      <m:e>
                        <m:r>
                          <a:rPr lang="en-US" altLang="zh-TW" sz="2400" i="1">
                            <a:solidFill>
                              <a:srgbClr val="FF0000"/>
                            </a:solidFill>
                            <a:latin typeface="Cambria Math" panose="02040503050406030204" pitchFamily="18" charset="0"/>
                          </a:rPr>
                          <m:t>(</m:t>
                        </m:r>
                        <m:r>
                          <a:rPr lang="en-US" altLang="zh-TW" sz="2400" b="0" i="1" smtClean="0">
                            <a:solidFill>
                              <a:srgbClr val="FF0000"/>
                            </a:solidFill>
                            <a:latin typeface="Cambria Math" panose="02040503050406030204" pitchFamily="18" charset="0"/>
                          </a:rPr>
                          <m:t>𝑐</m:t>
                        </m:r>
                        <m:r>
                          <a:rPr lang="en-US" altLang="zh-TW" sz="2400" i="1">
                            <a:solidFill>
                              <a:srgbClr val="FF0000"/>
                            </a:solidFill>
                            <a:latin typeface="Cambria Math" panose="02040503050406030204" pitchFamily="18" charset="0"/>
                          </a:rPr>
                          <m:t>)</m:t>
                        </m:r>
                      </m:e>
                      <m:sup>
                        <m:r>
                          <a:rPr lang="en-US" altLang="zh-TW" sz="2400" i="1">
                            <a:solidFill>
                              <a:srgbClr val="FF0000"/>
                            </a:solidFill>
                            <a:latin typeface="Cambria Math" panose="02040503050406030204" pitchFamily="18" charset="0"/>
                          </a:rPr>
                          <m:t>2</m:t>
                        </m:r>
                      </m:sup>
                    </m:sSup>
                  </m:oMath>
                </a14:m>
                <a:r>
                  <a:rPr lang="en-US" altLang="zh-TW" sz="2400" dirty="0">
                    <a:solidFill>
                      <a:srgbClr val="FF0000"/>
                    </a:solidFill>
                  </a:rPr>
                  <a:t>)</a:t>
                </a:r>
                <a:endParaRPr lang="zh-TW" altLang="en-US" sz="2400" dirty="0">
                  <a:solidFill>
                    <a:srgbClr val="FF0000"/>
                  </a:solidFill>
                </a:endParaRPr>
              </a:p>
            </p:txBody>
          </p:sp>
        </mc:Choice>
        <mc:Fallback xmlns="">
          <p:sp>
            <p:nvSpPr>
              <p:cNvPr id="12" name="語音泡泡: 矩形 11">
                <a:extLst>
                  <a:ext uri="{FF2B5EF4-FFF2-40B4-BE49-F238E27FC236}">
                    <a16:creationId xmlns:a16="http://schemas.microsoft.com/office/drawing/2014/main" id="{37C9A877-A22C-4997-A21D-27E83EFEC702}"/>
                  </a:ext>
                </a:extLst>
              </p:cNvPr>
              <p:cNvSpPr>
                <a:spLocks noRot="1" noChangeAspect="1" noMove="1" noResize="1" noEditPoints="1" noAdjustHandles="1" noChangeArrowheads="1" noChangeShapeType="1" noTextEdit="1"/>
              </p:cNvSpPr>
              <p:nvPr/>
            </p:nvSpPr>
            <p:spPr>
              <a:xfrm>
                <a:off x="4366101" y="2754775"/>
                <a:ext cx="2969596" cy="960698"/>
              </a:xfrm>
              <a:prstGeom prst="wedgeRectCallout">
                <a:avLst>
                  <a:gd name="adj1" fmla="val 66703"/>
                  <a:gd name="adj2" fmla="val -27861"/>
                </a:avLst>
              </a:prstGeom>
              <a:blipFill>
                <a:blip r:embed="rId4"/>
                <a:stretch>
                  <a:fillRect/>
                </a:stretch>
              </a:blipFill>
              <a:ln w="38100">
                <a:solidFill>
                  <a:srgbClr val="FF0000"/>
                </a:solidFill>
              </a:ln>
            </p:spPr>
            <p:txBody>
              <a:bodyPr/>
              <a:lstStyle/>
              <a:p>
                <a:r>
                  <a:rPr lang="zh-TW" altLang="en-US">
                    <a:noFill/>
                  </a:rPr>
                  <a:t> </a:t>
                </a:r>
              </a:p>
            </p:txBody>
          </p:sp>
        </mc:Fallback>
      </mc:AlternateContent>
    </p:spTree>
    <p:extLst>
      <p:ext uri="{BB962C8B-B14F-4D97-AF65-F5344CB8AC3E}">
        <p14:creationId xmlns:p14="http://schemas.microsoft.com/office/powerpoint/2010/main" val="20469615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格 7">
            <a:extLst>
              <a:ext uri="{FF2B5EF4-FFF2-40B4-BE49-F238E27FC236}">
                <a16:creationId xmlns:a16="http://schemas.microsoft.com/office/drawing/2014/main" id="{4693886F-A482-4CBB-95FE-3583557AA8F7}"/>
              </a:ext>
            </a:extLst>
          </p:cNvPr>
          <p:cNvGraphicFramePr>
            <a:graphicFrameLocks noGrp="1"/>
          </p:cNvGraphicFramePr>
          <p:nvPr>
            <p:extLst>
              <p:ext uri="{D42A27DB-BD31-4B8C-83A1-F6EECF244321}">
                <p14:modId xmlns:p14="http://schemas.microsoft.com/office/powerpoint/2010/main" val="3899934475"/>
              </p:ext>
            </p:extLst>
          </p:nvPr>
        </p:nvGraphicFramePr>
        <p:xfrm>
          <a:off x="347999"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8</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mc:AlternateContent xmlns:mc="http://schemas.openxmlformats.org/markup-compatibility/2006" xmlns:a14="http://schemas.microsoft.com/office/drawing/2010/main">
        <mc:Choice Requires="a14">
          <p:sp>
            <p:nvSpPr>
              <p:cNvPr id="3" name="文字方塊 2">
                <a:extLst>
                  <a:ext uri="{FF2B5EF4-FFF2-40B4-BE49-F238E27FC236}">
                    <a16:creationId xmlns:a16="http://schemas.microsoft.com/office/drawing/2014/main" id="{A53702D0-F9B9-48A7-807B-429A7478B0F8}"/>
                  </a:ext>
                </a:extLst>
              </p:cNvPr>
              <p:cNvSpPr txBox="1"/>
              <p:nvPr/>
            </p:nvSpPr>
            <p:spPr>
              <a:xfrm>
                <a:off x="1479784" y="6175480"/>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100</m:t>
                          </m:r>
                        </m:den>
                      </m:f>
                    </m:oMath>
                  </m:oMathPara>
                </a14:m>
                <a:endParaRPr lang="zh-TW" altLang="en-US" dirty="0"/>
              </a:p>
            </p:txBody>
          </p:sp>
        </mc:Choice>
        <mc:Fallback xmlns="">
          <p:sp>
            <p:nvSpPr>
              <p:cNvPr id="3" name="文字方塊 2">
                <a:extLst>
                  <a:ext uri="{FF2B5EF4-FFF2-40B4-BE49-F238E27FC236}">
                    <a16:creationId xmlns:a16="http://schemas.microsoft.com/office/drawing/2014/main" id="{A53702D0-F9B9-48A7-807B-429A7478B0F8}"/>
                  </a:ext>
                </a:extLst>
              </p:cNvPr>
              <p:cNvSpPr txBox="1">
                <a:spLocks noRot="1" noChangeAspect="1" noMove="1" noResize="1" noEditPoints="1" noAdjustHandles="1" noChangeArrowheads="1" noChangeShapeType="1" noTextEdit="1"/>
              </p:cNvSpPr>
              <p:nvPr/>
            </p:nvSpPr>
            <p:spPr>
              <a:xfrm>
                <a:off x="1479784" y="6175480"/>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4" name="表格 3">
            <a:extLst>
              <a:ext uri="{FF2B5EF4-FFF2-40B4-BE49-F238E27FC236}">
                <a16:creationId xmlns:a16="http://schemas.microsoft.com/office/drawing/2014/main" id="{B37D9588-3935-4397-8433-22E3156F7A95}"/>
              </a:ext>
            </a:extLst>
          </p:cNvPr>
          <p:cNvGraphicFramePr>
            <a:graphicFrameLocks noGrp="1"/>
          </p:cNvGraphicFramePr>
          <p:nvPr>
            <p:extLst>
              <p:ext uri="{D42A27DB-BD31-4B8C-83A1-F6EECF244321}">
                <p14:modId xmlns:p14="http://schemas.microsoft.com/office/powerpoint/2010/main" val="3621872689"/>
              </p:ext>
            </p:extLst>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751547158"/>
                    </a:ext>
                  </a:extLst>
                </a:gridCol>
                <a:gridCol w="720000">
                  <a:extLst>
                    <a:ext uri="{9D8B030D-6E8A-4147-A177-3AD203B41FA5}">
                      <a16:colId xmlns:a16="http://schemas.microsoft.com/office/drawing/2014/main" val="2445126690"/>
                    </a:ext>
                  </a:extLst>
                </a:gridCol>
                <a:gridCol w="720000">
                  <a:extLst>
                    <a:ext uri="{9D8B030D-6E8A-4147-A177-3AD203B41FA5}">
                      <a16:colId xmlns:a16="http://schemas.microsoft.com/office/drawing/2014/main" val="2110001659"/>
                    </a:ext>
                  </a:extLst>
                </a:gridCol>
                <a:gridCol w="720000">
                  <a:extLst>
                    <a:ext uri="{9D8B030D-6E8A-4147-A177-3AD203B41FA5}">
                      <a16:colId xmlns:a16="http://schemas.microsoft.com/office/drawing/2014/main" val="3819503490"/>
                    </a:ext>
                  </a:extLst>
                </a:gridCol>
                <a:gridCol w="720000">
                  <a:extLst>
                    <a:ext uri="{9D8B030D-6E8A-4147-A177-3AD203B41FA5}">
                      <a16:colId xmlns:a16="http://schemas.microsoft.com/office/drawing/2014/main" val="737920857"/>
                    </a:ext>
                  </a:extLst>
                </a:gridCol>
              </a:tblGrid>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94238138"/>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93457481"/>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4085363"/>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9026716"/>
                  </a:ext>
                </a:extLst>
              </a:tr>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4828141"/>
                  </a:ext>
                </a:extLst>
              </a:tr>
            </a:tbl>
          </a:graphicData>
        </a:graphic>
      </p:graphicFrame>
      <p:graphicFrame>
        <p:nvGraphicFramePr>
          <p:cNvPr id="5" name="表格 4">
            <a:extLst>
              <a:ext uri="{FF2B5EF4-FFF2-40B4-BE49-F238E27FC236}">
                <a16:creationId xmlns:a16="http://schemas.microsoft.com/office/drawing/2014/main" id="{FFD9C157-2622-433B-BF95-45FE391DCBCB}"/>
              </a:ext>
            </a:extLst>
          </p:cNvPr>
          <p:cNvGraphicFramePr>
            <a:graphicFrameLocks noGrp="1"/>
          </p:cNvGraphicFramePr>
          <p:nvPr>
            <p:extLst>
              <p:ext uri="{D42A27DB-BD31-4B8C-83A1-F6EECF244321}">
                <p14:modId xmlns:p14="http://schemas.microsoft.com/office/powerpoint/2010/main" val="16508584"/>
              </p:ext>
            </p:extLst>
          </p:nvPr>
        </p:nvGraphicFramePr>
        <p:xfrm>
          <a:off x="7753800" y="1852305"/>
          <a:ext cx="3600000" cy="72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3691022605"/>
                    </a:ext>
                  </a:extLst>
                </a:gridCol>
                <a:gridCol w="720000">
                  <a:extLst>
                    <a:ext uri="{9D8B030D-6E8A-4147-A177-3AD203B41FA5}">
                      <a16:colId xmlns:a16="http://schemas.microsoft.com/office/drawing/2014/main" val="3321082979"/>
                    </a:ext>
                  </a:extLst>
                </a:gridCol>
                <a:gridCol w="720000">
                  <a:extLst>
                    <a:ext uri="{9D8B030D-6E8A-4147-A177-3AD203B41FA5}">
                      <a16:colId xmlns:a16="http://schemas.microsoft.com/office/drawing/2014/main" val="1004039425"/>
                    </a:ext>
                  </a:extLst>
                </a:gridCol>
                <a:gridCol w="720000">
                  <a:extLst>
                    <a:ext uri="{9D8B030D-6E8A-4147-A177-3AD203B41FA5}">
                      <a16:colId xmlns:a16="http://schemas.microsoft.com/office/drawing/2014/main" val="3525391438"/>
                    </a:ext>
                  </a:extLst>
                </a:gridCol>
                <a:gridCol w="720000">
                  <a:extLst>
                    <a:ext uri="{9D8B030D-6E8A-4147-A177-3AD203B41FA5}">
                      <a16:colId xmlns:a16="http://schemas.microsoft.com/office/drawing/2014/main" val="4106622833"/>
                    </a:ext>
                  </a:extLst>
                </a:gridCol>
              </a:tblGrid>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5005732"/>
                  </a:ext>
                </a:extLst>
              </a:tr>
            </a:tbl>
          </a:graphicData>
        </a:graphic>
      </p:graphicFrame>
      <p:graphicFrame>
        <p:nvGraphicFramePr>
          <p:cNvPr id="6" name="表格 5">
            <a:extLst>
              <a:ext uri="{FF2B5EF4-FFF2-40B4-BE49-F238E27FC236}">
                <a16:creationId xmlns:a16="http://schemas.microsoft.com/office/drawing/2014/main" id="{D80C1B60-78B6-438B-BDE6-2A561CE34BFA}"/>
              </a:ext>
            </a:extLst>
          </p:cNvPr>
          <p:cNvGraphicFramePr>
            <a:graphicFrameLocks noGrp="1"/>
          </p:cNvGraphicFramePr>
          <p:nvPr>
            <p:extLst>
              <p:ext uri="{D42A27DB-BD31-4B8C-83A1-F6EECF244321}">
                <p14:modId xmlns:p14="http://schemas.microsoft.com/office/powerpoint/2010/main" val="4116298586"/>
              </p:ext>
            </p:extLst>
          </p:nvPr>
        </p:nvGraphicFramePr>
        <p:xfrm>
          <a:off x="11353800" y="2572305"/>
          <a:ext cx="72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061196657"/>
                    </a:ext>
                  </a:extLst>
                </a:gridCol>
              </a:tblGrid>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1216470"/>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8916796"/>
                  </a:ext>
                </a:extLst>
              </a:tr>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8189950"/>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3775052"/>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309061"/>
                  </a:ext>
                </a:extLst>
              </a:tr>
            </a:tbl>
          </a:graphicData>
        </a:graphic>
      </p:graphicFrame>
      <mc:AlternateContent xmlns:mc="http://schemas.openxmlformats.org/markup-compatibility/2006" xmlns:a14="http://schemas.microsoft.com/office/drawing/2010/main">
        <mc:Choice Requires="a14">
          <p:sp>
            <p:nvSpPr>
              <p:cNvPr id="14" name="語音泡泡: 矩形 13">
                <a:extLst>
                  <a:ext uri="{FF2B5EF4-FFF2-40B4-BE49-F238E27FC236}">
                    <a16:creationId xmlns:a16="http://schemas.microsoft.com/office/drawing/2014/main" id="{8BFDEC3D-E101-461E-92DF-55EEE5F274EC}"/>
                  </a:ext>
                </a:extLst>
              </p:cNvPr>
              <p:cNvSpPr/>
              <p:nvPr/>
            </p:nvSpPr>
            <p:spPr>
              <a:xfrm>
                <a:off x="4366101" y="2754775"/>
                <a:ext cx="2969596" cy="960698"/>
              </a:xfrm>
              <a:prstGeom prst="wedgeRectCallout">
                <a:avLst>
                  <a:gd name="adj1" fmla="val 66703"/>
                  <a:gd name="adj2" fmla="val -27861"/>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a:solidFill>
                      <a:srgbClr val="FF0000"/>
                    </a:solidFill>
                  </a:rPr>
                  <a:t>8 – (</a:t>
                </a:r>
                <a14:m>
                  <m:oMath xmlns:m="http://schemas.openxmlformats.org/officeDocument/2006/math">
                    <m:sSup>
                      <m:sSupPr>
                        <m:ctrlPr>
                          <a:rPr lang="en-US" altLang="zh-TW" sz="2400" i="1" smtClean="0">
                            <a:solidFill>
                              <a:srgbClr val="FF0000"/>
                            </a:solidFill>
                            <a:latin typeface="Cambria Math" panose="02040503050406030204" pitchFamily="18" charset="0"/>
                          </a:rPr>
                        </m:ctrlPr>
                      </m:sSupPr>
                      <m:e>
                        <m:r>
                          <a:rPr lang="en-US" altLang="zh-TW" sz="2400" b="0" i="1" smtClean="0">
                            <a:solidFill>
                              <a:srgbClr val="FF0000"/>
                            </a:solidFill>
                            <a:latin typeface="Cambria Math" panose="02040503050406030204" pitchFamily="18" charset="0"/>
                          </a:rPr>
                          <m:t>(−2)</m:t>
                        </m:r>
                      </m:e>
                      <m:sup>
                        <m:r>
                          <a:rPr lang="en-US" altLang="zh-TW" sz="2400" b="0" i="1" smtClean="0">
                            <a:solidFill>
                              <a:srgbClr val="FF0000"/>
                            </a:solidFill>
                            <a:latin typeface="Cambria Math" panose="02040503050406030204" pitchFamily="18" charset="0"/>
                          </a:rPr>
                          <m:t>2</m:t>
                        </m:r>
                      </m:sup>
                    </m:sSup>
                  </m:oMath>
                </a14:m>
                <a:r>
                  <a:rPr lang="en-US" altLang="zh-TW" sz="2400" dirty="0">
                    <a:solidFill>
                      <a:srgbClr val="FF0000"/>
                    </a:solidFill>
                  </a:rPr>
                  <a:t>+ </a:t>
                </a:r>
                <a14:m>
                  <m:oMath xmlns:m="http://schemas.openxmlformats.org/officeDocument/2006/math">
                    <m:sSup>
                      <m:sSupPr>
                        <m:ctrlPr>
                          <a:rPr lang="en-US" altLang="zh-TW" sz="2400" i="1">
                            <a:solidFill>
                              <a:srgbClr val="FF0000"/>
                            </a:solidFill>
                            <a:latin typeface="Cambria Math" panose="02040503050406030204" pitchFamily="18" charset="0"/>
                          </a:rPr>
                        </m:ctrlPr>
                      </m:sSupPr>
                      <m:e>
                        <m:r>
                          <a:rPr lang="en-US" altLang="zh-TW" sz="2400" i="1">
                            <a:solidFill>
                              <a:srgbClr val="FF0000"/>
                            </a:solidFill>
                            <a:latin typeface="Cambria Math" panose="02040503050406030204" pitchFamily="18" charset="0"/>
                          </a:rPr>
                          <m:t>(−2)</m:t>
                        </m:r>
                      </m:e>
                      <m:sup>
                        <m:r>
                          <a:rPr lang="en-US" altLang="zh-TW" sz="2400" i="1">
                            <a:solidFill>
                              <a:srgbClr val="FF0000"/>
                            </a:solidFill>
                            <a:latin typeface="Cambria Math" panose="02040503050406030204" pitchFamily="18" charset="0"/>
                          </a:rPr>
                          <m:t>2</m:t>
                        </m:r>
                      </m:sup>
                    </m:sSup>
                  </m:oMath>
                </a14:m>
                <a:r>
                  <a:rPr lang="en-US" altLang="zh-TW" sz="2400" dirty="0">
                    <a:solidFill>
                      <a:srgbClr val="FF0000"/>
                    </a:solidFill>
                  </a:rPr>
                  <a:t>)</a:t>
                </a:r>
                <a:endParaRPr lang="zh-TW" altLang="en-US" sz="2400" dirty="0">
                  <a:solidFill>
                    <a:srgbClr val="FF0000"/>
                  </a:solidFill>
                </a:endParaRPr>
              </a:p>
            </p:txBody>
          </p:sp>
        </mc:Choice>
        <mc:Fallback xmlns="">
          <p:sp>
            <p:nvSpPr>
              <p:cNvPr id="14" name="語音泡泡: 矩形 13">
                <a:extLst>
                  <a:ext uri="{FF2B5EF4-FFF2-40B4-BE49-F238E27FC236}">
                    <a16:creationId xmlns:a16="http://schemas.microsoft.com/office/drawing/2014/main" id="{8BFDEC3D-E101-461E-92DF-55EEE5F274EC}"/>
                  </a:ext>
                </a:extLst>
              </p:cNvPr>
              <p:cNvSpPr>
                <a:spLocks noRot="1" noChangeAspect="1" noMove="1" noResize="1" noEditPoints="1" noAdjustHandles="1" noChangeArrowheads="1" noChangeShapeType="1" noTextEdit="1"/>
              </p:cNvSpPr>
              <p:nvPr/>
            </p:nvSpPr>
            <p:spPr>
              <a:xfrm>
                <a:off x="4366101" y="2754775"/>
                <a:ext cx="2969596" cy="960698"/>
              </a:xfrm>
              <a:prstGeom prst="wedgeRectCallout">
                <a:avLst>
                  <a:gd name="adj1" fmla="val 66703"/>
                  <a:gd name="adj2" fmla="val -27861"/>
                </a:avLst>
              </a:prstGeom>
              <a:blipFill>
                <a:blip r:embed="rId4"/>
                <a:stretch>
                  <a:fillRect/>
                </a:stretch>
              </a:blipFill>
              <a:ln w="38100">
                <a:solidFill>
                  <a:srgbClr val="FF0000"/>
                </a:solidFill>
              </a:ln>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語音泡泡: 矩形 15">
                <a:extLst>
                  <a:ext uri="{FF2B5EF4-FFF2-40B4-BE49-F238E27FC236}">
                    <a16:creationId xmlns:a16="http://schemas.microsoft.com/office/drawing/2014/main" id="{9A6A70C9-B3C6-42E6-B71C-C0DB92D602BE}"/>
                  </a:ext>
                </a:extLst>
              </p:cNvPr>
              <p:cNvSpPr/>
              <p:nvPr/>
            </p:nvSpPr>
            <p:spPr>
              <a:xfrm>
                <a:off x="4362493" y="3985520"/>
                <a:ext cx="2969596" cy="960698"/>
              </a:xfrm>
              <a:prstGeom prst="wedgeRectCallout">
                <a:avLst>
                  <a:gd name="adj1" fmla="val 70990"/>
                  <a:gd name="adj2" fmla="val -67620"/>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a:solidFill>
                      <a:srgbClr val="FF0000"/>
                    </a:solidFill>
                  </a:rPr>
                  <a:t>8 – (</a:t>
                </a:r>
                <a14:m>
                  <m:oMath xmlns:m="http://schemas.openxmlformats.org/officeDocument/2006/math">
                    <m:sSup>
                      <m:sSupPr>
                        <m:ctrlPr>
                          <a:rPr lang="en-US" altLang="zh-TW" sz="2400" i="1" smtClean="0">
                            <a:solidFill>
                              <a:srgbClr val="FF0000"/>
                            </a:solidFill>
                            <a:latin typeface="Cambria Math" panose="02040503050406030204" pitchFamily="18" charset="0"/>
                          </a:rPr>
                        </m:ctrlPr>
                      </m:sSupPr>
                      <m:e>
                        <m:r>
                          <a:rPr lang="en-US" altLang="zh-TW" sz="2400" b="0" i="1" smtClean="0">
                            <a:solidFill>
                              <a:srgbClr val="FF0000"/>
                            </a:solidFill>
                            <a:latin typeface="Cambria Math" panose="02040503050406030204" pitchFamily="18" charset="0"/>
                          </a:rPr>
                          <m:t>(−1)</m:t>
                        </m:r>
                      </m:e>
                      <m:sup>
                        <m:r>
                          <a:rPr lang="en-US" altLang="zh-TW" sz="2400" b="0" i="1" smtClean="0">
                            <a:solidFill>
                              <a:srgbClr val="FF0000"/>
                            </a:solidFill>
                            <a:latin typeface="Cambria Math" panose="02040503050406030204" pitchFamily="18" charset="0"/>
                          </a:rPr>
                          <m:t>2</m:t>
                        </m:r>
                      </m:sup>
                    </m:sSup>
                  </m:oMath>
                </a14:m>
                <a:r>
                  <a:rPr lang="en-US" altLang="zh-TW" sz="2400" dirty="0">
                    <a:solidFill>
                      <a:srgbClr val="FF0000"/>
                    </a:solidFill>
                  </a:rPr>
                  <a:t>+ </a:t>
                </a:r>
                <a14:m>
                  <m:oMath xmlns:m="http://schemas.openxmlformats.org/officeDocument/2006/math">
                    <m:sSup>
                      <m:sSupPr>
                        <m:ctrlPr>
                          <a:rPr lang="en-US" altLang="zh-TW" sz="2400" i="1">
                            <a:solidFill>
                              <a:srgbClr val="FF0000"/>
                            </a:solidFill>
                            <a:latin typeface="Cambria Math" panose="02040503050406030204" pitchFamily="18" charset="0"/>
                          </a:rPr>
                        </m:ctrlPr>
                      </m:sSupPr>
                      <m:e>
                        <m:r>
                          <a:rPr lang="en-US" altLang="zh-TW" sz="2400" i="1">
                            <a:solidFill>
                              <a:srgbClr val="FF0000"/>
                            </a:solidFill>
                            <a:latin typeface="Cambria Math" panose="02040503050406030204" pitchFamily="18" charset="0"/>
                          </a:rPr>
                          <m:t>(−</m:t>
                        </m:r>
                        <m:r>
                          <a:rPr lang="en-US" altLang="zh-TW" sz="2400" b="0" i="1" smtClean="0">
                            <a:solidFill>
                              <a:srgbClr val="FF0000"/>
                            </a:solidFill>
                            <a:latin typeface="Cambria Math" panose="02040503050406030204" pitchFamily="18" charset="0"/>
                          </a:rPr>
                          <m:t>2</m:t>
                        </m:r>
                        <m:r>
                          <a:rPr lang="en-US" altLang="zh-TW" sz="2400" i="1">
                            <a:solidFill>
                              <a:srgbClr val="FF0000"/>
                            </a:solidFill>
                            <a:latin typeface="Cambria Math" panose="02040503050406030204" pitchFamily="18" charset="0"/>
                          </a:rPr>
                          <m:t>)</m:t>
                        </m:r>
                      </m:e>
                      <m:sup>
                        <m:r>
                          <a:rPr lang="en-US" altLang="zh-TW" sz="2400" i="1">
                            <a:solidFill>
                              <a:srgbClr val="FF0000"/>
                            </a:solidFill>
                            <a:latin typeface="Cambria Math" panose="02040503050406030204" pitchFamily="18" charset="0"/>
                          </a:rPr>
                          <m:t>2</m:t>
                        </m:r>
                      </m:sup>
                    </m:sSup>
                  </m:oMath>
                </a14:m>
                <a:r>
                  <a:rPr lang="en-US" altLang="zh-TW" sz="2400" dirty="0">
                    <a:solidFill>
                      <a:srgbClr val="FF0000"/>
                    </a:solidFill>
                  </a:rPr>
                  <a:t>)</a:t>
                </a:r>
                <a:endParaRPr lang="zh-TW" altLang="en-US" sz="2400" dirty="0">
                  <a:solidFill>
                    <a:srgbClr val="FF0000"/>
                  </a:solidFill>
                </a:endParaRPr>
              </a:p>
            </p:txBody>
          </p:sp>
        </mc:Choice>
        <mc:Fallback xmlns="">
          <p:sp>
            <p:nvSpPr>
              <p:cNvPr id="16" name="語音泡泡: 矩形 15">
                <a:extLst>
                  <a:ext uri="{FF2B5EF4-FFF2-40B4-BE49-F238E27FC236}">
                    <a16:creationId xmlns:a16="http://schemas.microsoft.com/office/drawing/2014/main" id="{9A6A70C9-B3C6-42E6-B71C-C0DB92D602BE}"/>
                  </a:ext>
                </a:extLst>
              </p:cNvPr>
              <p:cNvSpPr>
                <a:spLocks noRot="1" noChangeAspect="1" noMove="1" noResize="1" noEditPoints="1" noAdjustHandles="1" noChangeArrowheads="1" noChangeShapeType="1" noTextEdit="1"/>
              </p:cNvSpPr>
              <p:nvPr/>
            </p:nvSpPr>
            <p:spPr>
              <a:xfrm>
                <a:off x="4362493" y="3985520"/>
                <a:ext cx="2969596" cy="960698"/>
              </a:xfrm>
              <a:prstGeom prst="wedgeRectCallout">
                <a:avLst>
                  <a:gd name="adj1" fmla="val 70990"/>
                  <a:gd name="adj2" fmla="val -67620"/>
                </a:avLst>
              </a:prstGeom>
              <a:blipFill>
                <a:blip r:embed="rId5"/>
                <a:stretch>
                  <a:fillRect/>
                </a:stretch>
              </a:blipFill>
              <a:ln w="38100">
                <a:solidFill>
                  <a:srgbClr val="FF0000"/>
                </a:solidFill>
              </a:ln>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7" name="語音泡泡: 矩形 16">
                <a:extLst>
                  <a:ext uri="{FF2B5EF4-FFF2-40B4-BE49-F238E27FC236}">
                    <a16:creationId xmlns:a16="http://schemas.microsoft.com/office/drawing/2014/main" id="{93245862-6A64-444D-97FC-9FDA47293F89}"/>
                  </a:ext>
                </a:extLst>
              </p:cNvPr>
              <p:cNvSpPr/>
              <p:nvPr/>
            </p:nvSpPr>
            <p:spPr>
              <a:xfrm>
                <a:off x="4369710" y="5865577"/>
                <a:ext cx="2969596" cy="960698"/>
              </a:xfrm>
              <a:prstGeom prst="wedgeRectCallout">
                <a:avLst>
                  <a:gd name="adj1" fmla="val 65532"/>
                  <a:gd name="adj2" fmla="val -44728"/>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2400" dirty="0">
                    <a:solidFill>
                      <a:srgbClr val="FF0000"/>
                    </a:solidFill>
                  </a:rPr>
                  <a:t>8 – (</a:t>
                </a:r>
                <a14:m>
                  <m:oMath xmlns:m="http://schemas.openxmlformats.org/officeDocument/2006/math">
                    <m:sSup>
                      <m:sSupPr>
                        <m:ctrlPr>
                          <a:rPr lang="en-US" altLang="zh-TW" sz="2400" i="1" smtClean="0">
                            <a:solidFill>
                              <a:srgbClr val="FF0000"/>
                            </a:solidFill>
                            <a:latin typeface="Cambria Math" panose="02040503050406030204" pitchFamily="18" charset="0"/>
                          </a:rPr>
                        </m:ctrlPr>
                      </m:sSupPr>
                      <m:e>
                        <m:r>
                          <a:rPr lang="en-US" altLang="zh-TW" sz="2400" b="0" i="1" smtClean="0">
                            <a:solidFill>
                              <a:srgbClr val="FF0000"/>
                            </a:solidFill>
                            <a:latin typeface="Cambria Math" panose="02040503050406030204" pitchFamily="18" charset="0"/>
                          </a:rPr>
                          <m:t>(2)</m:t>
                        </m:r>
                      </m:e>
                      <m:sup>
                        <m:r>
                          <a:rPr lang="en-US" altLang="zh-TW" sz="2400" b="0" i="1" smtClean="0">
                            <a:solidFill>
                              <a:srgbClr val="FF0000"/>
                            </a:solidFill>
                            <a:latin typeface="Cambria Math" panose="02040503050406030204" pitchFamily="18" charset="0"/>
                          </a:rPr>
                          <m:t>2</m:t>
                        </m:r>
                      </m:sup>
                    </m:sSup>
                  </m:oMath>
                </a14:m>
                <a:r>
                  <a:rPr lang="en-US" altLang="zh-TW" sz="2400" dirty="0">
                    <a:solidFill>
                      <a:srgbClr val="FF0000"/>
                    </a:solidFill>
                  </a:rPr>
                  <a:t>+ </a:t>
                </a:r>
                <a14:m>
                  <m:oMath xmlns:m="http://schemas.openxmlformats.org/officeDocument/2006/math">
                    <m:sSup>
                      <m:sSupPr>
                        <m:ctrlPr>
                          <a:rPr lang="en-US" altLang="zh-TW" sz="2400" i="1">
                            <a:solidFill>
                              <a:srgbClr val="FF0000"/>
                            </a:solidFill>
                            <a:latin typeface="Cambria Math" panose="02040503050406030204" pitchFamily="18" charset="0"/>
                          </a:rPr>
                        </m:ctrlPr>
                      </m:sSupPr>
                      <m:e>
                        <m:r>
                          <a:rPr lang="en-US" altLang="zh-TW" sz="2400" i="1">
                            <a:solidFill>
                              <a:srgbClr val="FF0000"/>
                            </a:solidFill>
                            <a:latin typeface="Cambria Math" panose="02040503050406030204" pitchFamily="18" charset="0"/>
                          </a:rPr>
                          <m:t>(</m:t>
                        </m:r>
                        <m:r>
                          <a:rPr lang="en-US" altLang="zh-TW" sz="2400" b="0" i="1" smtClean="0">
                            <a:solidFill>
                              <a:srgbClr val="FF0000"/>
                            </a:solidFill>
                            <a:latin typeface="Cambria Math" panose="02040503050406030204" pitchFamily="18" charset="0"/>
                          </a:rPr>
                          <m:t>−2</m:t>
                        </m:r>
                        <m:r>
                          <a:rPr lang="en-US" altLang="zh-TW" sz="2400" i="1">
                            <a:solidFill>
                              <a:srgbClr val="FF0000"/>
                            </a:solidFill>
                            <a:latin typeface="Cambria Math" panose="02040503050406030204" pitchFamily="18" charset="0"/>
                          </a:rPr>
                          <m:t>)</m:t>
                        </m:r>
                      </m:e>
                      <m:sup>
                        <m:r>
                          <a:rPr lang="en-US" altLang="zh-TW" sz="2400" i="1">
                            <a:solidFill>
                              <a:srgbClr val="FF0000"/>
                            </a:solidFill>
                            <a:latin typeface="Cambria Math" panose="02040503050406030204" pitchFamily="18" charset="0"/>
                          </a:rPr>
                          <m:t>2</m:t>
                        </m:r>
                      </m:sup>
                    </m:sSup>
                  </m:oMath>
                </a14:m>
                <a:r>
                  <a:rPr lang="en-US" altLang="zh-TW" sz="2400" dirty="0">
                    <a:solidFill>
                      <a:srgbClr val="FF0000"/>
                    </a:solidFill>
                  </a:rPr>
                  <a:t>)</a:t>
                </a:r>
                <a:endParaRPr lang="zh-TW" altLang="en-US" sz="2400" dirty="0">
                  <a:solidFill>
                    <a:srgbClr val="FF0000"/>
                  </a:solidFill>
                </a:endParaRPr>
              </a:p>
            </p:txBody>
          </p:sp>
        </mc:Choice>
        <mc:Fallback xmlns="">
          <p:sp>
            <p:nvSpPr>
              <p:cNvPr id="17" name="語音泡泡: 矩形 16">
                <a:extLst>
                  <a:ext uri="{FF2B5EF4-FFF2-40B4-BE49-F238E27FC236}">
                    <a16:creationId xmlns:a16="http://schemas.microsoft.com/office/drawing/2014/main" id="{93245862-6A64-444D-97FC-9FDA47293F89}"/>
                  </a:ext>
                </a:extLst>
              </p:cNvPr>
              <p:cNvSpPr>
                <a:spLocks noRot="1" noChangeAspect="1" noMove="1" noResize="1" noEditPoints="1" noAdjustHandles="1" noChangeArrowheads="1" noChangeShapeType="1" noTextEdit="1"/>
              </p:cNvSpPr>
              <p:nvPr/>
            </p:nvSpPr>
            <p:spPr>
              <a:xfrm>
                <a:off x="4369710" y="5865577"/>
                <a:ext cx="2969596" cy="960698"/>
              </a:xfrm>
              <a:prstGeom prst="wedgeRectCallout">
                <a:avLst>
                  <a:gd name="adj1" fmla="val 65532"/>
                  <a:gd name="adj2" fmla="val -44728"/>
                </a:avLst>
              </a:prstGeom>
              <a:blipFill>
                <a:blip r:embed="rId6"/>
                <a:stretch>
                  <a:fillRect/>
                </a:stretch>
              </a:blipFill>
              <a:ln w="38100">
                <a:solidFill>
                  <a:srgbClr val="FF0000"/>
                </a:solidFill>
              </a:ln>
            </p:spPr>
            <p:txBody>
              <a:bodyPr/>
              <a:lstStyle/>
              <a:p>
                <a:r>
                  <a:rPr lang="zh-TW" altLang="en-US">
                    <a:noFill/>
                  </a:rPr>
                  <a:t> </a:t>
                </a:r>
              </a:p>
            </p:txBody>
          </p:sp>
        </mc:Fallback>
      </mc:AlternateContent>
    </p:spTree>
    <p:extLst>
      <p:ext uri="{BB962C8B-B14F-4D97-AF65-F5344CB8AC3E}">
        <p14:creationId xmlns:p14="http://schemas.microsoft.com/office/powerpoint/2010/main" val="157415707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graphicFrame>
        <p:nvGraphicFramePr>
          <p:cNvPr id="10" name="表格 9">
            <a:extLst>
              <a:ext uri="{FF2B5EF4-FFF2-40B4-BE49-F238E27FC236}">
                <a16:creationId xmlns:a16="http://schemas.microsoft.com/office/drawing/2014/main" id="{F13F069F-5DBC-4D31-8BD4-9A7194967848}"/>
              </a:ext>
            </a:extLst>
          </p:cNvPr>
          <p:cNvGraphicFramePr>
            <a:graphicFrameLocks noGrp="1"/>
          </p:cNvGraphicFramePr>
          <p:nvPr>
            <p:extLst>
              <p:ext uri="{D42A27DB-BD31-4B8C-83A1-F6EECF244321}">
                <p14:modId xmlns:p14="http://schemas.microsoft.com/office/powerpoint/2010/main" val="3111163544"/>
              </p:ext>
            </p:extLst>
          </p:nvPr>
        </p:nvGraphicFramePr>
        <p:xfrm>
          <a:off x="338491" y="2606174"/>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11" name="文字方塊 10">
                <a:extLst>
                  <a:ext uri="{FF2B5EF4-FFF2-40B4-BE49-F238E27FC236}">
                    <a16:creationId xmlns:a16="http://schemas.microsoft.com/office/drawing/2014/main" id="{CF79B033-4725-4025-9098-7DC42CF65D58}"/>
                  </a:ext>
                </a:extLst>
              </p:cNvPr>
              <p:cNvSpPr txBox="1"/>
              <p:nvPr/>
            </p:nvSpPr>
            <p:spPr>
              <a:xfrm>
                <a:off x="1470275" y="6223211"/>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256</m:t>
                          </m:r>
                        </m:den>
                      </m:f>
                    </m:oMath>
                  </m:oMathPara>
                </a14:m>
                <a:endParaRPr lang="zh-TW" altLang="en-US" dirty="0"/>
              </a:p>
            </p:txBody>
          </p:sp>
        </mc:Choice>
        <mc:Fallback xmlns="">
          <p:sp>
            <p:nvSpPr>
              <p:cNvPr id="11" name="文字方塊 10">
                <a:extLst>
                  <a:ext uri="{FF2B5EF4-FFF2-40B4-BE49-F238E27FC236}">
                    <a16:creationId xmlns:a16="http://schemas.microsoft.com/office/drawing/2014/main" id="{CF79B033-4725-4025-9098-7DC42CF65D58}"/>
                  </a:ext>
                </a:extLst>
              </p:cNvPr>
              <p:cNvSpPr txBox="1">
                <a:spLocks noRot="1" noChangeAspect="1" noMove="1" noResize="1" noEditPoints="1" noAdjustHandles="1" noChangeArrowheads="1" noChangeShapeType="1" noTextEdit="1"/>
              </p:cNvSpPr>
              <p:nvPr/>
            </p:nvSpPr>
            <p:spPr>
              <a:xfrm>
                <a:off x="1470275" y="6223211"/>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12" name="表格 11">
            <a:extLst>
              <a:ext uri="{FF2B5EF4-FFF2-40B4-BE49-F238E27FC236}">
                <a16:creationId xmlns:a16="http://schemas.microsoft.com/office/drawing/2014/main" id="{4329FFF0-0E76-414A-8107-D164BB171DE9}"/>
              </a:ext>
            </a:extLst>
          </p:cNvPr>
          <p:cNvGraphicFramePr>
            <a:graphicFrameLocks noGrp="1"/>
          </p:cNvGraphicFramePr>
          <p:nvPr>
            <p:extLst>
              <p:ext uri="{D42A27DB-BD31-4B8C-83A1-F6EECF244321}">
                <p14:modId xmlns:p14="http://schemas.microsoft.com/office/powerpoint/2010/main" val="3632069275"/>
              </p:ext>
            </p:extLst>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751547158"/>
                    </a:ext>
                  </a:extLst>
                </a:gridCol>
                <a:gridCol w="720000">
                  <a:extLst>
                    <a:ext uri="{9D8B030D-6E8A-4147-A177-3AD203B41FA5}">
                      <a16:colId xmlns:a16="http://schemas.microsoft.com/office/drawing/2014/main" val="2445126690"/>
                    </a:ext>
                  </a:extLst>
                </a:gridCol>
                <a:gridCol w="720000">
                  <a:extLst>
                    <a:ext uri="{9D8B030D-6E8A-4147-A177-3AD203B41FA5}">
                      <a16:colId xmlns:a16="http://schemas.microsoft.com/office/drawing/2014/main" val="2110001659"/>
                    </a:ext>
                  </a:extLst>
                </a:gridCol>
                <a:gridCol w="720000">
                  <a:extLst>
                    <a:ext uri="{9D8B030D-6E8A-4147-A177-3AD203B41FA5}">
                      <a16:colId xmlns:a16="http://schemas.microsoft.com/office/drawing/2014/main" val="3819503490"/>
                    </a:ext>
                  </a:extLst>
                </a:gridCol>
                <a:gridCol w="720000">
                  <a:extLst>
                    <a:ext uri="{9D8B030D-6E8A-4147-A177-3AD203B41FA5}">
                      <a16:colId xmlns:a16="http://schemas.microsoft.com/office/drawing/2014/main" val="737920857"/>
                    </a:ext>
                  </a:extLst>
                </a:gridCol>
              </a:tblGrid>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94238138"/>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93457481"/>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4085363"/>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9026716"/>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4828141"/>
                  </a:ext>
                </a:extLst>
              </a:tr>
            </a:tbl>
          </a:graphicData>
        </a:graphic>
      </p:graphicFrame>
      <p:graphicFrame>
        <p:nvGraphicFramePr>
          <p:cNvPr id="13" name="表格 12">
            <a:extLst>
              <a:ext uri="{FF2B5EF4-FFF2-40B4-BE49-F238E27FC236}">
                <a16:creationId xmlns:a16="http://schemas.microsoft.com/office/drawing/2014/main" id="{771901A6-0042-4241-AD51-1E8D4041990A}"/>
              </a:ext>
            </a:extLst>
          </p:cNvPr>
          <p:cNvGraphicFramePr>
            <a:graphicFrameLocks noGrp="1"/>
          </p:cNvGraphicFramePr>
          <p:nvPr>
            <p:extLst>
              <p:ext uri="{D42A27DB-BD31-4B8C-83A1-F6EECF244321}">
                <p14:modId xmlns:p14="http://schemas.microsoft.com/office/powerpoint/2010/main" val="3098945127"/>
              </p:ext>
            </p:extLst>
          </p:nvPr>
        </p:nvGraphicFramePr>
        <p:xfrm>
          <a:off x="7753800" y="1852305"/>
          <a:ext cx="3600000" cy="72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3691022605"/>
                    </a:ext>
                  </a:extLst>
                </a:gridCol>
                <a:gridCol w="720000">
                  <a:extLst>
                    <a:ext uri="{9D8B030D-6E8A-4147-A177-3AD203B41FA5}">
                      <a16:colId xmlns:a16="http://schemas.microsoft.com/office/drawing/2014/main" val="3321082979"/>
                    </a:ext>
                  </a:extLst>
                </a:gridCol>
                <a:gridCol w="720000">
                  <a:extLst>
                    <a:ext uri="{9D8B030D-6E8A-4147-A177-3AD203B41FA5}">
                      <a16:colId xmlns:a16="http://schemas.microsoft.com/office/drawing/2014/main" val="1004039425"/>
                    </a:ext>
                  </a:extLst>
                </a:gridCol>
                <a:gridCol w="720000">
                  <a:extLst>
                    <a:ext uri="{9D8B030D-6E8A-4147-A177-3AD203B41FA5}">
                      <a16:colId xmlns:a16="http://schemas.microsoft.com/office/drawing/2014/main" val="3525391438"/>
                    </a:ext>
                  </a:extLst>
                </a:gridCol>
                <a:gridCol w="720000">
                  <a:extLst>
                    <a:ext uri="{9D8B030D-6E8A-4147-A177-3AD203B41FA5}">
                      <a16:colId xmlns:a16="http://schemas.microsoft.com/office/drawing/2014/main" val="4106622833"/>
                    </a:ext>
                  </a:extLst>
                </a:gridCol>
              </a:tblGrid>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5005732"/>
                  </a:ext>
                </a:extLst>
              </a:tr>
            </a:tbl>
          </a:graphicData>
        </a:graphic>
      </p:graphicFrame>
      <p:graphicFrame>
        <p:nvGraphicFramePr>
          <p:cNvPr id="14" name="表格 13">
            <a:extLst>
              <a:ext uri="{FF2B5EF4-FFF2-40B4-BE49-F238E27FC236}">
                <a16:creationId xmlns:a16="http://schemas.microsoft.com/office/drawing/2014/main" id="{89BAB586-9E9D-4F44-8458-5FBE19381E69}"/>
              </a:ext>
            </a:extLst>
          </p:cNvPr>
          <p:cNvGraphicFramePr>
            <a:graphicFrameLocks noGrp="1"/>
          </p:cNvGraphicFramePr>
          <p:nvPr>
            <p:extLst>
              <p:ext uri="{D42A27DB-BD31-4B8C-83A1-F6EECF244321}">
                <p14:modId xmlns:p14="http://schemas.microsoft.com/office/powerpoint/2010/main" val="655875206"/>
              </p:ext>
            </p:extLst>
          </p:nvPr>
        </p:nvGraphicFramePr>
        <p:xfrm>
          <a:off x="11353800" y="2572305"/>
          <a:ext cx="72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061196657"/>
                    </a:ext>
                  </a:extLst>
                </a:gridCol>
              </a:tblGrid>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1216470"/>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8916796"/>
                  </a:ext>
                </a:extLst>
              </a:tr>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8189950"/>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3775052"/>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309061"/>
                  </a:ext>
                </a:extLst>
              </a:tr>
            </a:tbl>
          </a:graphicData>
        </a:graphic>
      </p:graphicFrame>
      <mc:AlternateContent xmlns:mc="http://schemas.openxmlformats.org/markup-compatibility/2006" xmlns:a14="http://schemas.microsoft.com/office/drawing/2010/main">
        <mc:Choice Requires="a14">
          <p:sp>
            <p:nvSpPr>
              <p:cNvPr id="15" name="語音泡泡: 矩形 14">
                <a:extLst>
                  <a:ext uri="{FF2B5EF4-FFF2-40B4-BE49-F238E27FC236}">
                    <a16:creationId xmlns:a16="http://schemas.microsoft.com/office/drawing/2014/main" id="{D5A0F6D2-E58D-44A0-86C4-C4B22C3761DD}"/>
                  </a:ext>
                </a:extLst>
              </p:cNvPr>
              <p:cNvSpPr/>
              <p:nvPr/>
            </p:nvSpPr>
            <p:spPr>
              <a:xfrm>
                <a:off x="4438200" y="2720051"/>
                <a:ext cx="2969596" cy="960698"/>
              </a:xfrm>
              <a:prstGeom prst="wedgeRectCallout">
                <a:avLst>
                  <a:gd name="adj1" fmla="val 66703"/>
                  <a:gd name="adj2" fmla="val -27861"/>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14:m>
                  <m:oMath xmlns:m="http://schemas.openxmlformats.org/officeDocument/2006/math">
                    <m:sSubSup>
                      <m:sSubSupPr>
                        <m:ctrlPr>
                          <a:rPr lang="en-US" altLang="zh-TW" sz="2400" i="1" smtClean="0">
                            <a:solidFill>
                              <a:srgbClr val="FF0000"/>
                            </a:solidFill>
                            <a:latin typeface="Cambria Math" panose="02040503050406030204" pitchFamily="18" charset="0"/>
                          </a:rPr>
                        </m:ctrlPr>
                      </m:sSubSupPr>
                      <m:e>
                        <m:r>
                          <a:rPr lang="en-US" altLang="zh-TW" sz="2400" b="0" i="1" smtClean="0">
                            <a:solidFill>
                              <a:srgbClr val="FF0000"/>
                            </a:solidFill>
                            <a:latin typeface="Cambria Math" panose="02040503050406030204" pitchFamily="18" charset="0"/>
                          </a:rPr>
                          <m:t>𝐶</m:t>
                        </m:r>
                      </m:e>
                      <m:sub>
                        <m:d>
                          <m:dPr>
                            <m:ctrlPr>
                              <a:rPr lang="en-US" altLang="zh-TW" sz="2400" i="1" smtClean="0">
                                <a:solidFill>
                                  <a:srgbClr val="FF0000"/>
                                </a:solidFill>
                                <a:latin typeface="Cambria Math" panose="02040503050406030204" pitchFamily="18" charset="0"/>
                              </a:rPr>
                            </m:ctrlPr>
                          </m:dPr>
                          <m:e>
                            <m:r>
                              <a:rPr lang="en-US" altLang="zh-TW" sz="2400" b="0" i="1" smtClean="0">
                                <a:solidFill>
                                  <a:srgbClr val="FF0000"/>
                                </a:solidFill>
                                <a:latin typeface="Cambria Math" panose="02040503050406030204" pitchFamily="18" charset="0"/>
                              </a:rPr>
                              <m:t>𝑟</m:t>
                            </m:r>
                            <m:r>
                              <a:rPr lang="en-US" altLang="zh-TW" sz="2400" b="0" i="1" smtClean="0">
                                <a:solidFill>
                                  <a:srgbClr val="FF0000"/>
                                </a:solidFill>
                                <a:latin typeface="Cambria Math" panose="02040503050406030204" pitchFamily="18" charset="0"/>
                              </a:rPr>
                              <m:t>+2</m:t>
                            </m:r>
                          </m:e>
                        </m:d>
                      </m:sub>
                      <m:sup>
                        <m:r>
                          <a:rPr lang="en-US" altLang="zh-TW" sz="2400" b="0" i="1" smtClean="0">
                            <a:solidFill>
                              <a:srgbClr val="FF0000"/>
                            </a:solidFill>
                            <a:latin typeface="Cambria Math" panose="02040503050406030204" pitchFamily="18" charset="0"/>
                          </a:rPr>
                          <m:t>4</m:t>
                        </m:r>
                      </m:sup>
                    </m:sSubSup>
                  </m:oMath>
                </a14:m>
                <a:r>
                  <a:rPr lang="zh-TW" altLang="en-US" sz="2400" dirty="0">
                    <a:solidFill>
                      <a:srgbClr val="FF0000"/>
                    </a:solidFill>
                  </a:rPr>
                  <a:t> </a:t>
                </a:r>
                <a:r>
                  <a:rPr lang="en-US" altLang="zh-TW" sz="2400" dirty="0">
                    <a:solidFill>
                      <a:srgbClr val="FF0000"/>
                    </a:solidFill>
                  </a:rPr>
                  <a:t>×</a:t>
                </a:r>
                <a:r>
                  <a:rPr lang="zh-TW" altLang="en-US" sz="2400" dirty="0">
                    <a:solidFill>
                      <a:srgbClr val="FF0000"/>
                    </a:solidFill>
                  </a:rPr>
                  <a:t> </a:t>
                </a:r>
                <a14:m>
                  <m:oMath xmlns:m="http://schemas.openxmlformats.org/officeDocument/2006/math">
                    <m:sSubSup>
                      <m:sSubSupPr>
                        <m:ctrlPr>
                          <a:rPr lang="en-US" altLang="zh-TW" sz="2400" i="1">
                            <a:solidFill>
                              <a:srgbClr val="FF0000"/>
                            </a:solidFill>
                            <a:latin typeface="Cambria Math" panose="02040503050406030204" pitchFamily="18" charset="0"/>
                          </a:rPr>
                        </m:ctrlPr>
                      </m:sSubSupPr>
                      <m:e>
                        <m:r>
                          <a:rPr lang="en-US" altLang="zh-TW" sz="2400" i="1">
                            <a:solidFill>
                              <a:srgbClr val="FF0000"/>
                            </a:solidFill>
                            <a:latin typeface="Cambria Math" panose="02040503050406030204" pitchFamily="18" charset="0"/>
                          </a:rPr>
                          <m:t>𝐶</m:t>
                        </m:r>
                      </m:e>
                      <m:sub>
                        <m:d>
                          <m:dPr>
                            <m:ctrlPr>
                              <a:rPr lang="en-US" altLang="zh-TW" sz="2400" i="1">
                                <a:solidFill>
                                  <a:srgbClr val="FF0000"/>
                                </a:solidFill>
                                <a:latin typeface="Cambria Math" panose="02040503050406030204" pitchFamily="18" charset="0"/>
                              </a:rPr>
                            </m:ctrlPr>
                          </m:dPr>
                          <m:e>
                            <m:r>
                              <a:rPr lang="en-US" altLang="zh-TW" sz="2400" b="0" i="1" smtClean="0">
                                <a:solidFill>
                                  <a:srgbClr val="FF0000"/>
                                </a:solidFill>
                                <a:latin typeface="Cambria Math" panose="02040503050406030204" pitchFamily="18" charset="0"/>
                              </a:rPr>
                              <m:t>𝑐</m:t>
                            </m:r>
                            <m:r>
                              <a:rPr lang="en-US" altLang="zh-TW" sz="2400" i="1">
                                <a:solidFill>
                                  <a:srgbClr val="FF0000"/>
                                </a:solidFill>
                                <a:latin typeface="Cambria Math" panose="02040503050406030204" pitchFamily="18" charset="0"/>
                              </a:rPr>
                              <m:t>+2</m:t>
                            </m:r>
                          </m:e>
                        </m:d>
                      </m:sub>
                      <m:sup>
                        <m:r>
                          <a:rPr lang="en-US" altLang="zh-TW" sz="2400" i="1">
                            <a:solidFill>
                              <a:srgbClr val="FF0000"/>
                            </a:solidFill>
                            <a:latin typeface="Cambria Math" panose="02040503050406030204" pitchFamily="18" charset="0"/>
                          </a:rPr>
                          <m:t>4</m:t>
                        </m:r>
                      </m:sup>
                    </m:sSubSup>
                  </m:oMath>
                </a14:m>
                <a:endParaRPr lang="zh-TW" altLang="en-US" sz="2400" dirty="0">
                  <a:solidFill>
                    <a:srgbClr val="FF0000"/>
                  </a:solidFill>
                </a:endParaRPr>
              </a:p>
            </p:txBody>
          </p:sp>
        </mc:Choice>
        <mc:Fallback xmlns="">
          <p:sp>
            <p:nvSpPr>
              <p:cNvPr id="15" name="語音泡泡: 矩形 14">
                <a:extLst>
                  <a:ext uri="{FF2B5EF4-FFF2-40B4-BE49-F238E27FC236}">
                    <a16:creationId xmlns:a16="http://schemas.microsoft.com/office/drawing/2014/main" id="{D5A0F6D2-E58D-44A0-86C4-C4B22C3761DD}"/>
                  </a:ext>
                </a:extLst>
              </p:cNvPr>
              <p:cNvSpPr>
                <a:spLocks noRot="1" noChangeAspect="1" noMove="1" noResize="1" noEditPoints="1" noAdjustHandles="1" noChangeArrowheads="1" noChangeShapeType="1" noTextEdit="1"/>
              </p:cNvSpPr>
              <p:nvPr/>
            </p:nvSpPr>
            <p:spPr>
              <a:xfrm>
                <a:off x="4438200" y="2720051"/>
                <a:ext cx="2969596" cy="960698"/>
              </a:xfrm>
              <a:prstGeom prst="wedgeRectCallout">
                <a:avLst>
                  <a:gd name="adj1" fmla="val 66703"/>
                  <a:gd name="adj2" fmla="val -27861"/>
                </a:avLst>
              </a:prstGeom>
              <a:blipFill>
                <a:blip r:embed="rId4"/>
                <a:stretch>
                  <a:fillRect/>
                </a:stretch>
              </a:blipFill>
              <a:ln w="38100">
                <a:solidFill>
                  <a:srgbClr val="FF0000"/>
                </a:solidFill>
              </a:ln>
            </p:spPr>
            <p:txBody>
              <a:bodyPr/>
              <a:lstStyle/>
              <a:p>
                <a:r>
                  <a:rPr lang="zh-TW" altLang="en-US">
                    <a:noFill/>
                  </a:rPr>
                  <a:t> </a:t>
                </a:r>
              </a:p>
            </p:txBody>
          </p:sp>
        </mc:Fallback>
      </mc:AlternateContent>
    </p:spTree>
    <p:extLst>
      <p:ext uri="{BB962C8B-B14F-4D97-AF65-F5344CB8AC3E}">
        <p14:creationId xmlns:p14="http://schemas.microsoft.com/office/powerpoint/2010/main" val="360781352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graphicFrame>
        <p:nvGraphicFramePr>
          <p:cNvPr id="10" name="表格 9">
            <a:extLst>
              <a:ext uri="{FF2B5EF4-FFF2-40B4-BE49-F238E27FC236}">
                <a16:creationId xmlns:a16="http://schemas.microsoft.com/office/drawing/2014/main" id="{F13F069F-5DBC-4D31-8BD4-9A7194967848}"/>
              </a:ext>
            </a:extLst>
          </p:cNvPr>
          <p:cNvGraphicFramePr>
            <a:graphicFrameLocks noGrp="1"/>
          </p:cNvGraphicFramePr>
          <p:nvPr/>
        </p:nvGraphicFramePr>
        <p:xfrm>
          <a:off x="338491" y="2606174"/>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11" name="文字方塊 10">
                <a:extLst>
                  <a:ext uri="{FF2B5EF4-FFF2-40B4-BE49-F238E27FC236}">
                    <a16:creationId xmlns:a16="http://schemas.microsoft.com/office/drawing/2014/main" id="{CF79B033-4725-4025-9098-7DC42CF65D58}"/>
                  </a:ext>
                </a:extLst>
              </p:cNvPr>
              <p:cNvSpPr txBox="1"/>
              <p:nvPr/>
            </p:nvSpPr>
            <p:spPr>
              <a:xfrm>
                <a:off x="1470275" y="6223211"/>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256</m:t>
                          </m:r>
                        </m:den>
                      </m:f>
                    </m:oMath>
                  </m:oMathPara>
                </a14:m>
                <a:endParaRPr lang="zh-TW" altLang="en-US" dirty="0"/>
              </a:p>
            </p:txBody>
          </p:sp>
        </mc:Choice>
        <mc:Fallback xmlns="">
          <p:sp>
            <p:nvSpPr>
              <p:cNvPr id="11" name="文字方塊 10">
                <a:extLst>
                  <a:ext uri="{FF2B5EF4-FFF2-40B4-BE49-F238E27FC236}">
                    <a16:creationId xmlns:a16="http://schemas.microsoft.com/office/drawing/2014/main" id="{CF79B033-4725-4025-9098-7DC42CF65D58}"/>
                  </a:ext>
                </a:extLst>
              </p:cNvPr>
              <p:cNvSpPr txBox="1">
                <a:spLocks noRot="1" noChangeAspect="1" noMove="1" noResize="1" noEditPoints="1" noAdjustHandles="1" noChangeArrowheads="1" noChangeShapeType="1" noTextEdit="1"/>
              </p:cNvSpPr>
              <p:nvPr/>
            </p:nvSpPr>
            <p:spPr>
              <a:xfrm>
                <a:off x="1470275" y="6223211"/>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12" name="表格 11">
            <a:extLst>
              <a:ext uri="{FF2B5EF4-FFF2-40B4-BE49-F238E27FC236}">
                <a16:creationId xmlns:a16="http://schemas.microsoft.com/office/drawing/2014/main" id="{4329FFF0-0E76-414A-8107-D164BB171DE9}"/>
              </a:ext>
            </a:extLst>
          </p:cNvPr>
          <p:cNvGraphicFramePr>
            <a:graphicFrameLocks noGrp="1"/>
          </p:cNvGraphicFramePr>
          <p:nvPr/>
        </p:nvGraphicFramePr>
        <p:xfrm>
          <a:off x="7753800" y="2575480"/>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751547158"/>
                    </a:ext>
                  </a:extLst>
                </a:gridCol>
                <a:gridCol w="720000">
                  <a:extLst>
                    <a:ext uri="{9D8B030D-6E8A-4147-A177-3AD203B41FA5}">
                      <a16:colId xmlns:a16="http://schemas.microsoft.com/office/drawing/2014/main" val="2445126690"/>
                    </a:ext>
                  </a:extLst>
                </a:gridCol>
                <a:gridCol w="720000">
                  <a:extLst>
                    <a:ext uri="{9D8B030D-6E8A-4147-A177-3AD203B41FA5}">
                      <a16:colId xmlns:a16="http://schemas.microsoft.com/office/drawing/2014/main" val="2110001659"/>
                    </a:ext>
                  </a:extLst>
                </a:gridCol>
                <a:gridCol w="720000">
                  <a:extLst>
                    <a:ext uri="{9D8B030D-6E8A-4147-A177-3AD203B41FA5}">
                      <a16:colId xmlns:a16="http://schemas.microsoft.com/office/drawing/2014/main" val="3819503490"/>
                    </a:ext>
                  </a:extLst>
                </a:gridCol>
                <a:gridCol w="720000">
                  <a:extLst>
                    <a:ext uri="{9D8B030D-6E8A-4147-A177-3AD203B41FA5}">
                      <a16:colId xmlns:a16="http://schemas.microsoft.com/office/drawing/2014/main" val="737920857"/>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94238138"/>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93457481"/>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4085363"/>
                  </a:ext>
                </a:extLst>
              </a:tr>
              <a:tr h="720000">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9026716"/>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54828141"/>
                  </a:ext>
                </a:extLst>
              </a:tr>
            </a:tbl>
          </a:graphicData>
        </a:graphic>
      </p:graphicFrame>
      <p:graphicFrame>
        <p:nvGraphicFramePr>
          <p:cNvPr id="13" name="表格 12">
            <a:extLst>
              <a:ext uri="{FF2B5EF4-FFF2-40B4-BE49-F238E27FC236}">
                <a16:creationId xmlns:a16="http://schemas.microsoft.com/office/drawing/2014/main" id="{771901A6-0042-4241-AD51-1E8D4041990A}"/>
              </a:ext>
            </a:extLst>
          </p:cNvPr>
          <p:cNvGraphicFramePr>
            <a:graphicFrameLocks noGrp="1"/>
          </p:cNvGraphicFramePr>
          <p:nvPr/>
        </p:nvGraphicFramePr>
        <p:xfrm>
          <a:off x="7753800" y="1852305"/>
          <a:ext cx="3600000" cy="72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3691022605"/>
                    </a:ext>
                  </a:extLst>
                </a:gridCol>
                <a:gridCol w="720000">
                  <a:extLst>
                    <a:ext uri="{9D8B030D-6E8A-4147-A177-3AD203B41FA5}">
                      <a16:colId xmlns:a16="http://schemas.microsoft.com/office/drawing/2014/main" val="3321082979"/>
                    </a:ext>
                  </a:extLst>
                </a:gridCol>
                <a:gridCol w="720000">
                  <a:extLst>
                    <a:ext uri="{9D8B030D-6E8A-4147-A177-3AD203B41FA5}">
                      <a16:colId xmlns:a16="http://schemas.microsoft.com/office/drawing/2014/main" val="1004039425"/>
                    </a:ext>
                  </a:extLst>
                </a:gridCol>
                <a:gridCol w="720000">
                  <a:extLst>
                    <a:ext uri="{9D8B030D-6E8A-4147-A177-3AD203B41FA5}">
                      <a16:colId xmlns:a16="http://schemas.microsoft.com/office/drawing/2014/main" val="3525391438"/>
                    </a:ext>
                  </a:extLst>
                </a:gridCol>
                <a:gridCol w="720000">
                  <a:extLst>
                    <a:ext uri="{9D8B030D-6E8A-4147-A177-3AD203B41FA5}">
                      <a16:colId xmlns:a16="http://schemas.microsoft.com/office/drawing/2014/main" val="4106622833"/>
                    </a:ext>
                  </a:extLst>
                </a:gridCol>
              </a:tblGrid>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5005732"/>
                  </a:ext>
                </a:extLst>
              </a:tr>
            </a:tbl>
          </a:graphicData>
        </a:graphic>
      </p:graphicFrame>
      <p:graphicFrame>
        <p:nvGraphicFramePr>
          <p:cNvPr id="14" name="表格 13">
            <a:extLst>
              <a:ext uri="{FF2B5EF4-FFF2-40B4-BE49-F238E27FC236}">
                <a16:creationId xmlns:a16="http://schemas.microsoft.com/office/drawing/2014/main" id="{89BAB586-9E9D-4F44-8458-5FBE19381E69}"/>
              </a:ext>
            </a:extLst>
          </p:cNvPr>
          <p:cNvGraphicFramePr>
            <a:graphicFrameLocks noGrp="1"/>
          </p:cNvGraphicFramePr>
          <p:nvPr/>
        </p:nvGraphicFramePr>
        <p:xfrm>
          <a:off x="11353800" y="2572305"/>
          <a:ext cx="72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061196657"/>
                    </a:ext>
                  </a:extLst>
                </a:gridCol>
              </a:tblGrid>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1216470"/>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8916796"/>
                  </a:ext>
                </a:extLst>
              </a:tr>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8189950"/>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3775052"/>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309061"/>
                  </a:ext>
                </a:extLst>
              </a:tr>
            </a:tbl>
          </a:graphicData>
        </a:graphic>
      </p:graphicFrame>
      <mc:AlternateContent xmlns:mc="http://schemas.openxmlformats.org/markup-compatibility/2006" xmlns:a14="http://schemas.microsoft.com/office/drawing/2010/main">
        <mc:Choice Requires="a14">
          <p:sp>
            <p:nvSpPr>
              <p:cNvPr id="15" name="語音泡泡: 矩形 14">
                <a:extLst>
                  <a:ext uri="{FF2B5EF4-FFF2-40B4-BE49-F238E27FC236}">
                    <a16:creationId xmlns:a16="http://schemas.microsoft.com/office/drawing/2014/main" id="{D5A0F6D2-E58D-44A0-86C4-C4B22C3761DD}"/>
                  </a:ext>
                </a:extLst>
              </p:cNvPr>
              <p:cNvSpPr/>
              <p:nvPr/>
            </p:nvSpPr>
            <p:spPr>
              <a:xfrm>
                <a:off x="4438200" y="2720051"/>
                <a:ext cx="2969596" cy="960698"/>
              </a:xfrm>
              <a:prstGeom prst="wedgeRectCallout">
                <a:avLst>
                  <a:gd name="adj1" fmla="val 66703"/>
                  <a:gd name="adj2" fmla="val -27861"/>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14:m>
                  <m:oMath xmlns:m="http://schemas.openxmlformats.org/officeDocument/2006/math">
                    <m:sSubSup>
                      <m:sSubSupPr>
                        <m:ctrlPr>
                          <a:rPr lang="en-US" altLang="zh-TW" sz="2400" i="1" smtClean="0">
                            <a:solidFill>
                              <a:srgbClr val="FF0000"/>
                            </a:solidFill>
                            <a:latin typeface="Cambria Math" panose="02040503050406030204" pitchFamily="18" charset="0"/>
                          </a:rPr>
                        </m:ctrlPr>
                      </m:sSubSupPr>
                      <m:e>
                        <m:r>
                          <a:rPr lang="en-US" altLang="zh-TW" sz="2400" b="0" i="1" smtClean="0">
                            <a:solidFill>
                              <a:srgbClr val="FF0000"/>
                            </a:solidFill>
                            <a:latin typeface="Cambria Math" panose="02040503050406030204" pitchFamily="18" charset="0"/>
                          </a:rPr>
                          <m:t>𝐶</m:t>
                        </m:r>
                      </m:e>
                      <m:sub>
                        <m:d>
                          <m:dPr>
                            <m:ctrlPr>
                              <a:rPr lang="en-US" altLang="zh-TW" sz="2400" i="1" smtClean="0">
                                <a:solidFill>
                                  <a:srgbClr val="FF0000"/>
                                </a:solidFill>
                                <a:latin typeface="Cambria Math" panose="02040503050406030204" pitchFamily="18" charset="0"/>
                              </a:rPr>
                            </m:ctrlPr>
                          </m:dPr>
                          <m:e>
                            <m:r>
                              <a:rPr lang="en-US" altLang="zh-TW" sz="2400" b="0" i="1" smtClean="0">
                                <a:solidFill>
                                  <a:srgbClr val="FF0000"/>
                                </a:solidFill>
                                <a:latin typeface="Cambria Math" panose="02040503050406030204" pitchFamily="18" charset="0"/>
                              </a:rPr>
                              <m:t>−2+2</m:t>
                            </m:r>
                          </m:e>
                        </m:d>
                      </m:sub>
                      <m:sup>
                        <m:r>
                          <a:rPr lang="en-US" altLang="zh-TW" sz="2400" b="0" i="1" smtClean="0">
                            <a:solidFill>
                              <a:srgbClr val="FF0000"/>
                            </a:solidFill>
                            <a:latin typeface="Cambria Math" panose="02040503050406030204" pitchFamily="18" charset="0"/>
                          </a:rPr>
                          <m:t>4</m:t>
                        </m:r>
                      </m:sup>
                    </m:sSubSup>
                  </m:oMath>
                </a14:m>
                <a:r>
                  <a:rPr lang="zh-TW" altLang="en-US" sz="2400" dirty="0">
                    <a:solidFill>
                      <a:srgbClr val="FF0000"/>
                    </a:solidFill>
                  </a:rPr>
                  <a:t> </a:t>
                </a:r>
                <a:r>
                  <a:rPr lang="en-US" altLang="zh-TW" sz="2400" dirty="0">
                    <a:solidFill>
                      <a:srgbClr val="FF0000"/>
                    </a:solidFill>
                  </a:rPr>
                  <a:t>×</a:t>
                </a:r>
                <a:r>
                  <a:rPr lang="zh-TW" altLang="en-US" sz="2400" dirty="0">
                    <a:solidFill>
                      <a:srgbClr val="FF0000"/>
                    </a:solidFill>
                  </a:rPr>
                  <a:t> </a:t>
                </a:r>
                <a14:m>
                  <m:oMath xmlns:m="http://schemas.openxmlformats.org/officeDocument/2006/math">
                    <m:sSubSup>
                      <m:sSubSupPr>
                        <m:ctrlPr>
                          <a:rPr lang="en-US" altLang="zh-TW" sz="2400" i="1">
                            <a:solidFill>
                              <a:srgbClr val="FF0000"/>
                            </a:solidFill>
                            <a:latin typeface="Cambria Math" panose="02040503050406030204" pitchFamily="18" charset="0"/>
                          </a:rPr>
                        </m:ctrlPr>
                      </m:sSubSupPr>
                      <m:e>
                        <m:r>
                          <a:rPr lang="en-US" altLang="zh-TW" sz="2400" i="1">
                            <a:solidFill>
                              <a:srgbClr val="FF0000"/>
                            </a:solidFill>
                            <a:latin typeface="Cambria Math" panose="02040503050406030204" pitchFamily="18" charset="0"/>
                          </a:rPr>
                          <m:t>𝐶</m:t>
                        </m:r>
                      </m:e>
                      <m:sub>
                        <m:d>
                          <m:dPr>
                            <m:ctrlPr>
                              <a:rPr lang="en-US" altLang="zh-TW" sz="2400" i="1">
                                <a:solidFill>
                                  <a:srgbClr val="FF0000"/>
                                </a:solidFill>
                                <a:latin typeface="Cambria Math" panose="02040503050406030204" pitchFamily="18" charset="0"/>
                              </a:rPr>
                            </m:ctrlPr>
                          </m:dPr>
                          <m:e>
                            <m:r>
                              <a:rPr lang="en-US" altLang="zh-TW" sz="2400" i="1">
                                <a:solidFill>
                                  <a:srgbClr val="FF0000"/>
                                </a:solidFill>
                                <a:latin typeface="Cambria Math" panose="02040503050406030204" pitchFamily="18" charset="0"/>
                              </a:rPr>
                              <m:t>−2+2</m:t>
                            </m:r>
                          </m:e>
                        </m:d>
                      </m:sub>
                      <m:sup>
                        <m:r>
                          <a:rPr lang="en-US" altLang="zh-TW" sz="2400" i="1">
                            <a:solidFill>
                              <a:srgbClr val="FF0000"/>
                            </a:solidFill>
                            <a:latin typeface="Cambria Math" panose="02040503050406030204" pitchFamily="18" charset="0"/>
                          </a:rPr>
                          <m:t>4</m:t>
                        </m:r>
                      </m:sup>
                    </m:sSubSup>
                  </m:oMath>
                </a14:m>
                <a:endParaRPr lang="zh-TW" altLang="en-US" sz="2400" dirty="0">
                  <a:solidFill>
                    <a:srgbClr val="FF0000"/>
                  </a:solidFill>
                </a:endParaRPr>
              </a:p>
            </p:txBody>
          </p:sp>
        </mc:Choice>
        <mc:Fallback xmlns="">
          <p:sp>
            <p:nvSpPr>
              <p:cNvPr id="15" name="語音泡泡: 矩形 14">
                <a:extLst>
                  <a:ext uri="{FF2B5EF4-FFF2-40B4-BE49-F238E27FC236}">
                    <a16:creationId xmlns:a16="http://schemas.microsoft.com/office/drawing/2014/main" id="{D5A0F6D2-E58D-44A0-86C4-C4B22C3761DD}"/>
                  </a:ext>
                </a:extLst>
              </p:cNvPr>
              <p:cNvSpPr>
                <a:spLocks noRot="1" noChangeAspect="1" noMove="1" noResize="1" noEditPoints="1" noAdjustHandles="1" noChangeArrowheads="1" noChangeShapeType="1" noTextEdit="1"/>
              </p:cNvSpPr>
              <p:nvPr/>
            </p:nvSpPr>
            <p:spPr>
              <a:xfrm>
                <a:off x="4438200" y="2720051"/>
                <a:ext cx="2969596" cy="960698"/>
              </a:xfrm>
              <a:prstGeom prst="wedgeRectCallout">
                <a:avLst>
                  <a:gd name="adj1" fmla="val 66703"/>
                  <a:gd name="adj2" fmla="val -27861"/>
                </a:avLst>
              </a:prstGeom>
              <a:blipFill>
                <a:blip r:embed="rId4"/>
                <a:stretch>
                  <a:fillRect/>
                </a:stretch>
              </a:blipFill>
              <a:ln w="38100">
                <a:solidFill>
                  <a:srgbClr val="FF0000"/>
                </a:solidFill>
              </a:ln>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語音泡泡: 矩形 15">
                <a:extLst>
                  <a:ext uri="{FF2B5EF4-FFF2-40B4-BE49-F238E27FC236}">
                    <a16:creationId xmlns:a16="http://schemas.microsoft.com/office/drawing/2014/main" id="{56D0F2CC-49EA-4E4D-92D0-DF7B2ABFE7E9}"/>
                  </a:ext>
                </a:extLst>
              </p:cNvPr>
              <p:cNvSpPr/>
              <p:nvPr/>
            </p:nvSpPr>
            <p:spPr>
              <a:xfrm>
                <a:off x="4438200" y="4215115"/>
                <a:ext cx="2969596" cy="960698"/>
              </a:xfrm>
              <a:prstGeom prst="wedgeRectCallout">
                <a:avLst>
                  <a:gd name="adj1" fmla="val 62416"/>
                  <a:gd name="adj2" fmla="val -95331"/>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14:m>
                  <m:oMath xmlns:m="http://schemas.openxmlformats.org/officeDocument/2006/math">
                    <m:sSubSup>
                      <m:sSubSupPr>
                        <m:ctrlPr>
                          <a:rPr lang="en-US" altLang="zh-TW" sz="2400" i="1" smtClean="0">
                            <a:solidFill>
                              <a:srgbClr val="FF0000"/>
                            </a:solidFill>
                            <a:latin typeface="Cambria Math" panose="02040503050406030204" pitchFamily="18" charset="0"/>
                          </a:rPr>
                        </m:ctrlPr>
                      </m:sSubSupPr>
                      <m:e>
                        <m:r>
                          <a:rPr lang="en-US" altLang="zh-TW" sz="2400" b="0" i="1" smtClean="0">
                            <a:solidFill>
                              <a:srgbClr val="FF0000"/>
                            </a:solidFill>
                            <a:latin typeface="Cambria Math" panose="02040503050406030204" pitchFamily="18" charset="0"/>
                          </a:rPr>
                          <m:t>𝐶</m:t>
                        </m:r>
                      </m:e>
                      <m:sub>
                        <m:d>
                          <m:dPr>
                            <m:ctrlPr>
                              <a:rPr lang="en-US" altLang="zh-TW" sz="2400" i="1" smtClean="0">
                                <a:solidFill>
                                  <a:srgbClr val="FF0000"/>
                                </a:solidFill>
                                <a:latin typeface="Cambria Math" panose="02040503050406030204" pitchFamily="18" charset="0"/>
                              </a:rPr>
                            </m:ctrlPr>
                          </m:dPr>
                          <m:e>
                            <m:r>
                              <a:rPr lang="en-US" altLang="zh-TW" sz="2400" b="0" i="1" smtClean="0">
                                <a:solidFill>
                                  <a:srgbClr val="FF0000"/>
                                </a:solidFill>
                                <a:latin typeface="Cambria Math" panose="02040503050406030204" pitchFamily="18" charset="0"/>
                              </a:rPr>
                              <m:t>−</m:t>
                            </m:r>
                            <m:r>
                              <a:rPr lang="en-US" altLang="zh-TW" sz="2400" i="1">
                                <a:solidFill>
                                  <a:srgbClr val="FF0000"/>
                                </a:solidFill>
                                <a:latin typeface="Cambria Math" panose="02040503050406030204" pitchFamily="18" charset="0"/>
                              </a:rPr>
                              <m:t>1</m:t>
                            </m:r>
                            <m:r>
                              <a:rPr lang="en-US" altLang="zh-TW" sz="2400" b="0" i="1" smtClean="0">
                                <a:solidFill>
                                  <a:srgbClr val="FF0000"/>
                                </a:solidFill>
                                <a:latin typeface="Cambria Math" panose="02040503050406030204" pitchFamily="18" charset="0"/>
                              </a:rPr>
                              <m:t>+2</m:t>
                            </m:r>
                          </m:e>
                        </m:d>
                      </m:sub>
                      <m:sup>
                        <m:r>
                          <a:rPr lang="en-US" altLang="zh-TW" sz="2400" b="0" i="1" smtClean="0">
                            <a:solidFill>
                              <a:srgbClr val="FF0000"/>
                            </a:solidFill>
                            <a:latin typeface="Cambria Math" panose="02040503050406030204" pitchFamily="18" charset="0"/>
                          </a:rPr>
                          <m:t>4</m:t>
                        </m:r>
                      </m:sup>
                    </m:sSubSup>
                  </m:oMath>
                </a14:m>
                <a:r>
                  <a:rPr lang="zh-TW" altLang="en-US" sz="2400" dirty="0">
                    <a:solidFill>
                      <a:srgbClr val="FF0000"/>
                    </a:solidFill>
                  </a:rPr>
                  <a:t> </a:t>
                </a:r>
                <a:r>
                  <a:rPr lang="en-US" altLang="zh-TW" sz="2400" dirty="0">
                    <a:solidFill>
                      <a:srgbClr val="FF0000"/>
                    </a:solidFill>
                  </a:rPr>
                  <a:t>×</a:t>
                </a:r>
                <a:r>
                  <a:rPr lang="zh-TW" altLang="en-US" sz="2400" dirty="0">
                    <a:solidFill>
                      <a:srgbClr val="FF0000"/>
                    </a:solidFill>
                  </a:rPr>
                  <a:t> </a:t>
                </a:r>
                <a14:m>
                  <m:oMath xmlns:m="http://schemas.openxmlformats.org/officeDocument/2006/math">
                    <m:sSubSup>
                      <m:sSubSupPr>
                        <m:ctrlPr>
                          <a:rPr lang="en-US" altLang="zh-TW" sz="2400" i="1">
                            <a:solidFill>
                              <a:srgbClr val="FF0000"/>
                            </a:solidFill>
                            <a:latin typeface="Cambria Math" panose="02040503050406030204" pitchFamily="18" charset="0"/>
                          </a:rPr>
                        </m:ctrlPr>
                      </m:sSubSupPr>
                      <m:e>
                        <m:r>
                          <a:rPr lang="en-US" altLang="zh-TW" sz="2400" i="1">
                            <a:solidFill>
                              <a:srgbClr val="FF0000"/>
                            </a:solidFill>
                            <a:latin typeface="Cambria Math" panose="02040503050406030204" pitchFamily="18" charset="0"/>
                          </a:rPr>
                          <m:t>𝐶</m:t>
                        </m:r>
                      </m:e>
                      <m:sub>
                        <m:d>
                          <m:dPr>
                            <m:ctrlPr>
                              <a:rPr lang="en-US" altLang="zh-TW" sz="2400" i="1">
                                <a:solidFill>
                                  <a:srgbClr val="FF0000"/>
                                </a:solidFill>
                                <a:latin typeface="Cambria Math" panose="02040503050406030204" pitchFamily="18" charset="0"/>
                              </a:rPr>
                            </m:ctrlPr>
                          </m:dPr>
                          <m:e>
                            <m:r>
                              <a:rPr lang="en-US" altLang="zh-TW" sz="2400" i="1">
                                <a:solidFill>
                                  <a:srgbClr val="FF0000"/>
                                </a:solidFill>
                                <a:latin typeface="Cambria Math" panose="02040503050406030204" pitchFamily="18" charset="0"/>
                              </a:rPr>
                              <m:t>−2+2</m:t>
                            </m:r>
                          </m:e>
                        </m:d>
                      </m:sub>
                      <m:sup>
                        <m:r>
                          <a:rPr lang="en-US" altLang="zh-TW" sz="2400" i="1">
                            <a:solidFill>
                              <a:srgbClr val="FF0000"/>
                            </a:solidFill>
                            <a:latin typeface="Cambria Math" panose="02040503050406030204" pitchFamily="18" charset="0"/>
                          </a:rPr>
                          <m:t>4</m:t>
                        </m:r>
                      </m:sup>
                    </m:sSubSup>
                  </m:oMath>
                </a14:m>
                <a:endParaRPr lang="zh-TW" altLang="en-US" sz="2400" dirty="0">
                  <a:solidFill>
                    <a:srgbClr val="FF0000"/>
                  </a:solidFill>
                </a:endParaRPr>
              </a:p>
            </p:txBody>
          </p:sp>
        </mc:Choice>
        <mc:Fallback xmlns="">
          <p:sp>
            <p:nvSpPr>
              <p:cNvPr id="16" name="語音泡泡: 矩形 15">
                <a:extLst>
                  <a:ext uri="{FF2B5EF4-FFF2-40B4-BE49-F238E27FC236}">
                    <a16:creationId xmlns:a16="http://schemas.microsoft.com/office/drawing/2014/main" id="{56D0F2CC-49EA-4E4D-92D0-DF7B2ABFE7E9}"/>
                  </a:ext>
                </a:extLst>
              </p:cNvPr>
              <p:cNvSpPr>
                <a:spLocks noRot="1" noChangeAspect="1" noMove="1" noResize="1" noEditPoints="1" noAdjustHandles="1" noChangeArrowheads="1" noChangeShapeType="1" noTextEdit="1"/>
              </p:cNvSpPr>
              <p:nvPr/>
            </p:nvSpPr>
            <p:spPr>
              <a:xfrm>
                <a:off x="4438200" y="4215115"/>
                <a:ext cx="2969596" cy="960698"/>
              </a:xfrm>
              <a:prstGeom prst="wedgeRectCallout">
                <a:avLst>
                  <a:gd name="adj1" fmla="val 62416"/>
                  <a:gd name="adj2" fmla="val -95331"/>
                </a:avLst>
              </a:prstGeom>
              <a:blipFill>
                <a:blip r:embed="rId5"/>
                <a:stretch>
                  <a:fillRect/>
                </a:stretch>
              </a:blipFill>
              <a:ln w="38100">
                <a:solidFill>
                  <a:srgbClr val="FF0000"/>
                </a:solidFill>
              </a:ln>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7" name="語音泡泡: 矩形 16">
                <a:extLst>
                  <a:ext uri="{FF2B5EF4-FFF2-40B4-BE49-F238E27FC236}">
                    <a16:creationId xmlns:a16="http://schemas.microsoft.com/office/drawing/2014/main" id="{8D940E9C-5176-441E-B2C7-63BC0B371BC5}"/>
                  </a:ext>
                </a:extLst>
              </p:cNvPr>
              <p:cNvSpPr/>
              <p:nvPr/>
            </p:nvSpPr>
            <p:spPr>
              <a:xfrm>
                <a:off x="4438200" y="5750631"/>
                <a:ext cx="2969596" cy="960698"/>
              </a:xfrm>
              <a:prstGeom prst="wedgeRectCallout">
                <a:avLst>
                  <a:gd name="adj1" fmla="val 66703"/>
                  <a:gd name="adj2" fmla="val -33885"/>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14:m>
                  <m:oMath xmlns:m="http://schemas.openxmlformats.org/officeDocument/2006/math">
                    <m:sSubSup>
                      <m:sSubSupPr>
                        <m:ctrlPr>
                          <a:rPr lang="en-US" altLang="zh-TW" sz="2400" i="1" smtClean="0">
                            <a:solidFill>
                              <a:srgbClr val="FF0000"/>
                            </a:solidFill>
                            <a:latin typeface="Cambria Math" panose="02040503050406030204" pitchFamily="18" charset="0"/>
                          </a:rPr>
                        </m:ctrlPr>
                      </m:sSubSupPr>
                      <m:e>
                        <m:r>
                          <a:rPr lang="en-US" altLang="zh-TW" sz="2400" b="0" i="1" smtClean="0">
                            <a:solidFill>
                              <a:srgbClr val="FF0000"/>
                            </a:solidFill>
                            <a:latin typeface="Cambria Math" panose="02040503050406030204" pitchFamily="18" charset="0"/>
                          </a:rPr>
                          <m:t>𝐶</m:t>
                        </m:r>
                      </m:e>
                      <m:sub>
                        <m:d>
                          <m:dPr>
                            <m:ctrlPr>
                              <a:rPr lang="en-US" altLang="zh-TW" sz="2400" i="1" smtClean="0">
                                <a:solidFill>
                                  <a:srgbClr val="FF0000"/>
                                </a:solidFill>
                                <a:latin typeface="Cambria Math" panose="02040503050406030204" pitchFamily="18" charset="0"/>
                              </a:rPr>
                            </m:ctrlPr>
                          </m:dPr>
                          <m:e>
                            <m:r>
                              <a:rPr lang="en-US" altLang="zh-TW" sz="2400" i="1">
                                <a:solidFill>
                                  <a:srgbClr val="FF0000"/>
                                </a:solidFill>
                                <a:latin typeface="Cambria Math" panose="02040503050406030204" pitchFamily="18" charset="0"/>
                              </a:rPr>
                              <m:t>2</m:t>
                            </m:r>
                            <m:r>
                              <a:rPr lang="en-US" altLang="zh-TW" sz="2400" b="0" i="1" smtClean="0">
                                <a:solidFill>
                                  <a:srgbClr val="FF0000"/>
                                </a:solidFill>
                                <a:latin typeface="Cambria Math" panose="02040503050406030204" pitchFamily="18" charset="0"/>
                              </a:rPr>
                              <m:t>+2</m:t>
                            </m:r>
                          </m:e>
                        </m:d>
                      </m:sub>
                      <m:sup>
                        <m:r>
                          <a:rPr lang="en-US" altLang="zh-TW" sz="2400" b="0" i="1" smtClean="0">
                            <a:solidFill>
                              <a:srgbClr val="FF0000"/>
                            </a:solidFill>
                            <a:latin typeface="Cambria Math" panose="02040503050406030204" pitchFamily="18" charset="0"/>
                          </a:rPr>
                          <m:t>4</m:t>
                        </m:r>
                      </m:sup>
                    </m:sSubSup>
                  </m:oMath>
                </a14:m>
                <a:r>
                  <a:rPr lang="zh-TW" altLang="en-US" sz="2400" dirty="0">
                    <a:solidFill>
                      <a:srgbClr val="FF0000"/>
                    </a:solidFill>
                  </a:rPr>
                  <a:t> </a:t>
                </a:r>
                <a:r>
                  <a:rPr lang="en-US" altLang="zh-TW" sz="2400" dirty="0">
                    <a:solidFill>
                      <a:srgbClr val="FF0000"/>
                    </a:solidFill>
                  </a:rPr>
                  <a:t>×</a:t>
                </a:r>
                <a:r>
                  <a:rPr lang="zh-TW" altLang="en-US" sz="2400" dirty="0">
                    <a:solidFill>
                      <a:srgbClr val="FF0000"/>
                    </a:solidFill>
                  </a:rPr>
                  <a:t> </a:t>
                </a:r>
                <a14:m>
                  <m:oMath xmlns:m="http://schemas.openxmlformats.org/officeDocument/2006/math">
                    <m:sSubSup>
                      <m:sSubSupPr>
                        <m:ctrlPr>
                          <a:rPr lang="en-US" altLang="zh-TW" sz="2400" i="1">
                            <a:solidFill>
                              <a:srgbClr val="FF0000"/>
                            </a:solidFill>
                            <a:latin typeface="Cambria Math" panose="02040503050406030204" pitchFamily="18" charset="0"/>
                          </a:rPr>
                        </m:ctrlPr>
                      </m:sSubSupPr>
                      <m:e>
                        <m:r>
                          <a:rPr lang="en-US" altLang="zh-TW" sz="2400" i="1">
                            <a:solidFill>
                              <a:srgbClr val="FF0000"/>
                            </a:solidFill>
                            <a:latin typeface="Cambria Math" panose="02040503050406030204" pitchFamily="18" charset="0"/>
                          </a:rPr>
                          <m:t>𝐶</m:t>
                        </m:r>
                      </m:e>
                      <m:sub>
                        <m:d>
                          <m:dPr>
                            <m:ctrlPr>
                              <a:rPr lang="en-US" altLang="zh-TW" sz="2400" i="1">
                                <a:solidFill>
                                  <a:srgbClr val="FF0000"/>
                                </a:solidFill>
                                <a:latin typeface="Cambria Math" panose="02040503050406030204" pitchFamily="18" charset="0"/>
                              </a:rPr>
                            </m:ctrlPr>
                          </m:dPr>
                          <m:e>
                            <m:r>
                              <a:rPr lang="en-US" altLang="zh-TW" sz="2400" i="1">
                                <a:solidFill>
                                  <a:srgbClr val="FF0000"/>
                                </a:solidFill>
                                <a:latin typeface="Cambria Math" panose="02040503050406030204" pitchFamily="18" charset="0"/>
                              </a:rPr>
                              <m:t>−2+2</m:t>
                            </m:r>
                          </m:e>
                        </m:d>
                      </m:sub>
                      <m:sup>
                        <m:r>
                          <a:rPr lang="en-US" altLang="zh-TW" sz="2400" i="1">
                            <a:solidFill>
                              <a:srgbClr val="FF0000"/>
                            </a:solidFill>
                            <a:latin typeface="Cambria Math" panose="02040503050406030204" pitchFamily="18" charset="0"/>
                          </a:rPr>
                          <m:t>4</m:t>
                        </m:r>
                      </m:sup>
                    </m:sSubSup>
                  </m:oMath>
                </a14:m>
                <a:endParaRPr lang="zh-TW" altLang="en-US" sz="2400" dirty="0">
                  <a:solidFill>
                    <a:srgbClr val="FF0000"/>
                  </a:solidFill>
                </a:endParaRPr>
              </a:p>
            </p:txBody>
          </p:sp>
        </mc:Choice>
        <mc:Fallback xmlns="">
          <p:sp>
            <p:nvSpPr>
              <p:cNvPr id="17" name="語音泡泡: 矩形 16">
                <a:extLst>
                  <a:ext uri="{FF2B5EF4-FFF2-40B4-BE49-F238E27FC236}">
                    <a16:creationId xmlns:a16="http://schemas.microsoft.com/office/drawing/2014/main" id="{8D940E9C-5176-441E-B2C7-63BC0B371BC5}"/>
                  </a:ext>
                </a:extLst>
              </p:cNvPr>
              <p:cNvSpPr>
                <a:spLocks noRot="1" noChangeAspect="1" noMove="1" noResize="1" noEditPoints="1" noAdjustHandles="1" noChangeArrowheads="1" noChangeShapeType="1" noTextEdit="1"/>
              </p:cNvSpPr>
              <p:nvPr/>
            </p:nvSpPr>
            <p:spPr>
              <a:xfrm>
                <a:off x="4438200" y="5750631"/>
                <a:ext cx="2969596" cy="960698"/>
              </a:xfrm>
              <a:prstGeom prst="wedgeRectCallout">
                <a:avLst>
                  <a:gd name="adj1" fmla="val 66703"/>
                  <a:gd name="adj2" fmla="val -33885"/>
                </a:avLst>
              </a:prstGeom>
              <a:blipFill>
                <a:blip r:embed="rId6"/>
                <a:stretch>
                  <a:fillRect/>
                </a:stretch>
              </a:blipFill>
              <a:ln w="38100">
                <a:solidFill>
                  <a:srgbClr val="FF0000"/>
                </a:solidFill>
              </a:ln>
            </p:spPr>
            <p:txBody>
              <a:bodyPr/>
              <a:lstStyle/>
              <a:p>
                <a:r>
                  <a:rPr lang="zh-TW" altLang="en-US">
                    <a:noFill/>
                  </a:rPr>
                  <a:t> </a:t>
                </a:r>
              </a:p>
            </p:txBody>
          </p:sp>
        </mc:Fallback>
      </mc:AlternateContent>
    </p:spTree>
    <p:extLst>
      <p:ext uri="{BB962C8B-B14F-4D97-AF65-F5344CB8AC3E}">
        <p14:creationId xmlns:p14="http://schemas.microsoft.com/office/powerpoint/2010/main" val="172135587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內容版面配置區 5"/>
          <p:cNvSpPr>
            <a:spLocks noGrp="1"/>
          </p:cNvSpPr>
          <p:nvPr>
            <p:ph idx="1"/>
          </p:nvPr>
        </p:nvSpPr>
        <p:spPr>
          <a:xfrm>
            <a:off x="1184366" y="217714"/>
            <a:ext cx="10169433" cy="6470469"/>
          </a:xfrm>
        </p:spPr>
        <p:txBody>
          <a:bodyPr>
            <a:normAutofit fontScale="85000" lnSpcReduction="20000"/>
          </a:bodyPr>
          <a:lstStyle/>
          <a:p>
            <a:r>
              <a:rPr lang="en-US" altLang="zh-TW" dirty="0">
                <a:latin typeface="Cambria Math" panose="02040503050406030204" pitchFamily="18" charset="0"/>
                <a:ea typeface="Cambria Math" panose="02040503050406030204" pitchFamily="18" charset="0"/>
              </a:rPr>
              <a:t>6.1 Introduction</a:t>
            </a:r>
          </a:p>
          <a:p>
            <a:r>
              <a:rPr lang="en-US" altLang="zh-TW" dirty="0">
                <a:latin typeface="Cambria Math" panose="02040503050406030204" pitchFamily="18" charset="0"/>
                <a:ea typeface="Cambria Math" panose="02040503050406030204" pitchFamily="18" charset="0"/>
              </a:rPr>
              <a:t>6.2 Symbolic Neighborhood Operators</a:t>
            </a:r>
          </a:p>
          <a:p>
            <a:pPr lvl="1"/>
            <a:r>
              <a:rPr lang="en-US" altLang="zh-TW" dirty="0">
                <a:latin typeface="Cambria Math" panose="02040503050406030204" pitchFamily="18" charset="0"/>
                <a:ea typeface="Cambria Math" panose="02040503050406030204" pitchFamily="18" charset="0"/>
              </a:rPr>
              <a:t>6.2.1 Region-Growing Operator</a:t>
            </a:r>
          </a:p>
          <a:p>
            <a:pPr lvl="1"/>
            <a:r>
              <a:rPr lang="en-US" altLang="zh-TW" dirty="0">
                <a:latin typeface="Cambria Math" panose="02040503050406030204" pitchFamily="18" charset="0"/>
                <a:ea typeface="Cambria Math" panose="02040503050406030204" pitchFamily="18" charset="0"/>
              </a:rPr>
              <a:t>6.2.2 Nearest Neighbor Sets and Influence Zones</a:t>
            </a:r>
          </a:p>
          <a:p>
            <a:pPr lvl="1"/>
            <a:r>
              <a:rPr lang="en-US" altLang="zh-TW" dirty="0">
                <a:latin typeface="Cambria Math" panose="02040503050406030204" pitchFamily="18" charset="0"/>
                <a:ea typeface="Cambria Math" panose="02040503050406030204" pitchFamily="18" charset="0"/>
              </a:rPr>
              <a:t>6.2.3 Region-Shrinking Operator</a:t>
            </a:r>
          </a:p>
          <a:p>
            <a:pPr lvl="1"/>
            <a:r>
              <a:rPr lang="en-US" altLang="zh-TW" dirty="0">
                <a:latin typeface="Cambria Math" panose="02040503050406030204" pitchFamily="18" charset="0"/>
                <a:ea typeface="Cambria Math" panose="02040503050406030204" pitchFamily="18" charset="0"/>
              </a:rPr>
              <a:t>6.2.4 Mark-Interior/Border-Pixel Operator</a:t>
            </a:r>
          </a:p>
          <a:p>
            <a:pPr lvl="1"/>
            <a:r>
              <a:rPr lang="en-US" altLang="zh-TW" dirty="0">
                <a:latin typeface="Cambria Math" panose="02040503050406030204" pitchFamily="18" charset="0"/>
                <a:ea typeface="Cambria Math" panose="02040503050406030204" pitchFamily="18" charset="0"/>
              </a:rPr>
              <a:t>6.2.5 Connectivity Number Operator</a:t>
            </a:r>
          </a:p>
          <a:p>
            <a:pPr lvl="2"/>
            <a:r>
              <a:rPr lang="en-US" altLang="zh-TW" dirty="0">
                <a:latin typeface="Cambria Math" panose="02040503050406030204" pitchFamily="18" charset="0"/>
                <a:ea typeface="Cambria Math" panose="02040503050406030204" pitchFamily="18" charset="0"/>
              </a:rPr>
              <a:t>Yokoi Connectivity Number</a:t>
            </a:r>
          </a:p>
          <a:p>
            <a:pPr lvl="2"/>
            <a:r>
              <a:rPr lang="en-US" altLang="zh-TW" dirty="0" err="1">
                <a:latin typeface="Cambria Math" panose="02040503050406030204" pitchFamily="18" charset="0"/>
                <a:ea typeface="Cambria Math" panose="02040503050406030204" pitchFamily="18" charset="0"/>
              </a:rPr>
              <a:t>Rutovitz</a:t>
            </a:r>
            <a:r>
              <a:rPr lang="en-US" altLang="zh-TW" dirty="0">
                <a:latin typeface="Cambria Math" panose="02040503050406030204" pitchFamily="18" charset="0"/>
                <a:ea typeface="Cambria Math" panose="02040503050406030204" pitchFamily="18" charset="0"/>
              </a:rPr>
              <a:t> Connectivity Number</a:t>
            </a:r>
          </a:p>
          <a:p>
            <a:pPr lvl="1"/>
            <a:r>
              <a:rPr lang="en-US" altLang="zh-TW" dirty="0">
                <a:latin typeface="Cambria Math" panose="02040503050406030204" pitchFamily="18" charset="0"/>
                <a:ea typeface="Cambria Math" panose="02040503050406030204" pitchFamily="18" charset="0"/>
              </a:rPr>
              <a:t>6.2.6 Connected Shrink Operator</a:t>
            </a:r>
          </a:p>
          <a:p>
            <a:pPr lvl="1"/>
            <a:r>
              <a:rPr lang="en-US" altLang="zh-TW" dirty="0">
                <a:latin typeface="Cambria Math" panose="02040503050406030204" pitchFamily="18" charset="0"/>
                <a:ea typeface="Cambria Math" panose="02040503050406030204" pitchFamily="18" charset="0"/>
              </a:rPr>
              <a:t>6.2.7 Pair Relationship Operator</a:t>
            </a:r>
          </a:p>
          <a:p>
            <a:pPr lvl="1"/>
            <a:r>
              <a:rPr lang="en-US" altLang="zh-TW" dirty="0">
                <a:latin typeface="Cambria Math" panose="02040503050406030204" pitchFamily="18" charset="0"/>
                <a:ea typeface="Cambria Math" panose="02040503050406030204" pitchFamily="18" charset="0"/>
              </a:rPr>
              <a:t>6.2.8 Thinning Operator</a:t>
            </a:r>
          </a:p>
          <a:p>
            <a:pPr lvl="1"/>
            <a:r>
              <a:rPr lang="en-US" altLang="zh-TW" dirty="0">
                <a:latin typeface="Cambria Math" panose="02040503050406030204" pitchFamily="18" charset="0"/>
                <a:ea typeface="Cambria Math" panose="02040503050406030204" pitchFamily="18" charset="0"/>
              </a:rPr>
              <a:t>6.2.9 Distance Transformation</a:t>
            </a: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Operator</a:t>
            </a:r>
          </a:p>
          <a:p>
            <a:pPr lvl="1"/>
            <a:r>
              <a:rPr lang="en-US" altLang="zh-TW" dirty="0">
                <a:latin typeface="Cambria Math" panose="02040503050406030204" pitchFamily="18" charset="0"/>
                <a:ea typeface="Cambria Math" panose="02040503050406030204" pitchFamily="18" charset="0"/>
              </a:rPr>
              <a:t>6.2.10 Radius od Fusion</a:t>
            </a:r>
          </a:p>
          <a:p>
            <a:pPr lvl="1"/>
            <a:r>
              <a:rPr lang="en-US" altLang="zh-TW" dirty="0">
                <a:latin typeface="Cambria Math" panose="02040503050406030204" pitchFamily="18" charset="0"/>
                <a:ea typeface="Cambria Math" panose="02040503050406030204" pitchFamily="18" charset="0"/>
              </a:rPr>
              <a:t>6.2.11 Number of Shortest Paths</a:t>
            </a:r>
          </a:p>
          <a:p>
            <a:r>
              <a:rPr lang="en-US" altLang="zh-TW" dirty="0">
                <a:latin typeface="Cambria Math" panose="02040503050406030204" pitchFamily="18" charset="0"/>
                <a:ea typeface="Cambria Math" panose="02040503050406030204" pitchFamily="18" charset="0"/>
              </a:rPr>
              <a:t>6.3 Extremum-Related Neighborhood Operators</a:t>
            </a:r>
          </a:p>
          <a:p>
            <a:pPr lvl="1"/>
            <a:r>
              <a:rPr lang="en-US" altLang="zh-TW" dirty="0">
                <a:latin typeface="Cambria Math" panose="02040503050406030204" pitchFamily="18" charset="0"/>
                <a:ea typeface="Cambria Math" panose="02040503050406030204" pitchFamily="18" charset="0"/>
              </a:rPr>
              <a:t>6.3.1 Non-Minima-Maxima Operator</a:t>
            </a:r>
          </a:p>
          <a:p>
            <a:pPr lvl="1"/>
            <a:r>
              <a:rPr lang="en-US" altLang="zh-TW" dirty="0">
                <a:latin typeface="Cambria Math" panose="02040503050406030204" pitchFamily="18" charset="0"/>
                <a:ea typeface="Cambria Math" panose="02040503050406030204" pitchFamily="18" charset="0"/>
              </a:rPr>
              <a:t>6.3.2 Relative Extrema Operator</a:t>
            </a:r>
          </a:p>
          <a:p>
            <a:pPr lvl="1"/>
            <a:r>
              <a:rPr lang="en-US" altLang="zh-TW" dirty="0">
                <a:latin typeface="Cambria Math" panose="02040503050406030204" pitchFamily="18" charset="0"/>
                <a:ea typeface="Cambria Math" panose="02040503050406030204" pitchFamily="18" charset="0"/>
              </a:rPr>
              <a:t>6.3.3 Reachability Operator</a:t>
            </a:r>
          </a:p>
          <a:p>
            <a:r>
              <a:rPr lang="en-US" altLang="zh-TW" dirty="0">
                <a:latin typeface="Cambria Math" panose="02040503050406030204" pitchFamily="18" charset="0"/>
                <a:ea typeface="Cambria Math" panose="02040503050406030204" pitchFamily="18" charset="0"/>
              </a:rPr>
              <a:t>6.4 Linear Shift-invariant Neighborhood Operators</a:t>
            </a:r>
          </a:p>
          <a:p>
            <a:pPr lvl="1"/>
            <a:r>
              <a:rPr lang="en-US" altLang="zh-TW" dirty="0">
                <a:latin typeface="Cambria Math" panose="02040503050406030204" pitchFamily="18" charset="0"/>
                <a:ea typeface="Cambria Math" panose="02040503050406030204" pitchFamily="18" charset="0"/>
              </a:rPr>
              <a:t>6.4.1 Convolution and Correlation</a:t>
            </a:r>
          </a:p>
          <a:p>
            <a:pPr lvl="1"/>
            <a:r>
              <a:rPr lang="en-US" altLang="zh-TW" dirty="0">
                <a:latin typeface="Cambria Math" panose="02040503050406030204" pitchFamily="18" charset="0"/>
                <a:ea typeface="Cambria Math" panose="02040503050406030204" pitchFamily="18" charset="0"/>
              </a:rPr>
              <a:t>6.4.2 Separability</a:t>
            </a:r>
          </a:p>
        </p:txBody>
      </p:sp>
      <p:sp>
        <p:nvSpPr>
          <p:cNvPr id="3" name="矩形 2"/>
          <p:cNvSpPr/>
          <p:nvPr/>
        </p:nvSpPr>
        <p:spPr>
          <a:xfrm>
            <a:off x="0" y="0"/>
            <a:ext cx="731520" cy="6858000"/>
          </a:xfrm>
          <a:prstGeom prst="rect">
            <a:avLst/>
          </a:prstGeom>
          <a:blipFill>
            <a:blip r:embed="rId3"/>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
        <p:nvSpPr>
          <p:cNvPr id="7" name="矩形 6"/>
          <p:cNvSpPr/>
          <p:nvPr/>
        </p:nvSpPr>
        <p:spPr>
          <a:xfrm>
            <a:off x="9239794" y="0"/>
            <a:ext cx="2952206" cy="6858000"/>
          </a:xfrm>
          <a:prstGeom prst="rect">
            <a:avLst/>
          </a:prstGeom>
          <a:blipFill>
            <a:blip r:embed="rId4"/>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Tree>
    <p:extLst>
      <p:ext uri="{BB962C8B-B14F-4D97-AF65-F5344CB8AC3E}">
        <p14:creationId xmlns:p14="http://schemas.microsoft.com/office/powerpoint/2010/main" val="355776318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E9833DA-AE4A-7533-7C8A-711206AFB2CE}"/>
              </a:ext>
            </a:extLst>
          </p:cNvPr>
          <p:cNvSpPr>
            <a:spLocks noGrp="1"/>
          </p:cNvSpPr>
          <p:nvPr>
            <p:ph type="title"/>
          </p:nvPr>
        </p:nvSpPr>
        <p:spPr/>
        <p:txBody>
          <a:bodyPr/>
          <a:lstStyle/>
          <a:p>
            <a:pPr algn="ctr"/>
            <a:r>
              <a:rPr lang="en-US" altLang="zh-TW" dirty="0">
                <a:latin typeface="Cambria Math" panose="02040503050406030204" pitchFamily="18" charset="0"/>
                <a:ea typeface="Cambria Math" panose="02040503050406030204" pitchFamily="18" charset="0"/>
              </a:rPr>
              <a:t>Joke Time</a:t>
            </a:r>
            <a:endParaRPr lang="zh-TW" altLang="en-US" dirty="0">
              <a:latin typeface="Cambria Math" panose="02040503050406030204" pitchFamily="18" charset="0"/>
            </a:endParaRPr>
          </a:p>
        </p:txBody>
      </p:sp>
      <p:sp>
        <p:nvSpPr>
          <p:cNvPr id="3" name="內容版面配置區 2">
            <a:extLst>
              <a:ext uri="{FF2B5EF4-FFF2-40B4-BE49-F238E27FC236}">
                <a16:creationId xmlns:a16="http://schemas.microsoft.com/office/drawing/2014/main" id="{7BC754CC-5697-79B4-F82A-F535D9E30FB5}"/>
              </a:ext>
            </a:extLst>
          </p:cNvPr>
          <p:cNvSpPr>
            <a:spLocks noGrp="1"/>
          </p:cNvSpPr>
          <p:nvPr>
            <p:ph idx="1"/>
          </p:nvPr>
        </p:nvSpPr>
        <p:spPr/>
        <p:txBody>
          <a:bodyPr/>
          <a:lstStyle/>
          <a:p>
            <a:endParaRPr lang="zh-TW" altLang="en-US" dirty="0"/>
          </a:p>
        </p:txBody>
      </p:sp>
    </p:spTree>
    <p:extLst>
      <p:ext uri="{BB962C8B-B14F-4D97-AF65-F5344CB8AC3E}">
        <p14:creationId xmlns:p14="http://schemas.microsoft.com/office/powerpoint/2010/main" val="22519391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內容版面配置區 5"/>
          <p:cNvSpPr>
            <a:spLocks noGrp="1"/>
          </p:cNvSpPr>
          <p:nvPr>
            <p:ph idx="1"/>
          </p:nvPr>
        </p:nvSpPr>
        <p:spPr>
          <a:xfrm>
            <a:off x="1184366" y="217714"/>
            <a:ext cx="10169433" cy="6470469"/>
          </a:xfrm>
        </p:spPr>
        <p:txBody>
          <a:bodyPr>
            <a:normAutofit fontScale="85000" lnSpcReduction="20000"/>
          </a:bodyPr>
          <a:lstStyle/>
          <a:p>
            <a:r>
              <a:rPr lang="en-US" altLang="zh-TW" dirty="0">
                <a:solidFill>
                  <a:schemeClr val="bg1">
                    <a:lumMod val="65000"/>
                  </a:schemeClr>
                </a:solidFill>
                <a:latin typeface="Cambria Math" panose="02040503050406030204" pitchFamily="18" charset="0"/>
                <a:ea typeface="Cambria Math" panose="02040503050406030204" pitchFamily="18" charset="0"/>
              </a:rPr>
              <a:t>6.1 Introduction</a:t>
            </a:r>
          </a:p>
          <a:p>
            <a:r>
              <a:rPr lang="en-US" altLang="zh-TW" dirty="0">
                <a:latin typeface="Cambria Math" panose="02040503050406030204" pitchFamily="18" charset="0"/>
                <a:ea typeface="Cambria Math" panose="02040503050406030204" pitchFamily="18" charset="0"/>
              </a:rPr>
              <a:t>6.2 Symbolic Neighborhood Operators</a:t>
            </a:r>
          </a:p>
          <a:p>
            <a:pPr lvl="1"/>
            <a:r>
              <a:rPr lang="en-US" altLang="zh-TW" dirty="0">
                <a:latin typeface="Cambria Math" panose="02040503050406030204" pitchFamily="18" charset="0"/>
                <a:ea typeface="Cambria Math" panose="02040503050406030204" pitchFamily="18" charset="0"/>
              </a:rPr>
              <a:t>6.2.1 Region-Growing Operator</a:t>
            </a:r>
          </a:p>
          <a:p>
            <a:pPr lvl="1"/>
            <a:r>
              <a:rPr lang="en-US" altLang="zh-TW" dirty="0">
                <a:latin typeface="Cambria Math" panose="02040503050406030204" pitchFamily="18" charset="0"/>
                <a:ea typeface="Cambria Math" panose="02040503050406030204" pitchFamily="18" charset="0"/>
              </a:rPr>
              <a:t>6.2.2 Nearest Neighbor Sets and Influence Zones</a:t>
            </a:r>
          </a:p>
          <a:p>
            <a:pPr lvl="1"/>
            <a:r>
              <a:rPr lang="en-US" altLang="zh-TW" dirty="0">
                <a:latin typeface="Cambria Math" panose="02040503050406030204" pitchFamily="18" charset="0"/>
                <a:ea typeface="Cambria Math" panose="02040503050406030204" pitchFamily="18" charset="0"/>
              </a:rPr>
              <a:t>6.2.3 Region-Shrinking Operator</a:t>
            </a:r>
          </a:p>
          <a:p>
            <a:pPr lvl="1"/>
            <a:r>
              <a:rPr lang="en-US" altLang="zh-TW" dirty="0">
                <a:latin typeface="Cambria Math" panose="02040503050406030204" pitchFamily="18" charset="0"/>
                <a:ea typeface="Cambria Math" panose="02040503050406030204" pitchFamily="18" charset="0"/>
              </a:rPr>
              <a:t>6.2.4 Mark-Interior/Border-Pixel Operator</a:t>
            </a:r>
          </a:p>
          <a:p>
            <a:pPr lvl="1"/>
            <a:r>
              <a:rPr lang="en-US" altLang="zh-TW" dirty="0">
                <a:latin typeface="Cambria Math" panose="02040503050406030204" pitchFamily="18" charset="0"/>
                <a:ea typeface="Cambria Math" panose="02040503050406030204" pitchFamily="18" charset="0"/>
              </a:rPr>
              <a:t>6.2.5 Connectivity Number Operator</a:t>
            </a:r>
          </a:p>
          <a:p>
            <a:pPr lvl="2"/>
            <a:r>
              <a:rPr lang="en-US" altLang="zh-TW" dirty="0">
                <a:latin typeface="Cambria Math" panose="02040503050406030204" pitchFamily="18" charset="0"/>
                <a:ea typeface="Cambria Math" panose="02040503050406030204" pitchFamily="18" charset="0"/>
              </a:rPr>
              <a:t>Yokoi Connectivity Number</a:t>
            </a:r>
          </a:p>
          <a:p>
            <a:pPr lvl="2"/>
            <a:r>
              <a:rPr lang="en-US" altLang="zh-TW" dirty="0" err="1">
                <a:latin typeface="Cambria Math" panose="02040503050406030204" pitchFamily="18" charset="0"/>
                <a:ea typeface="Cambria Math" panose="02040503050406030204" pitchFamily="18" charset="0"/>
              </a:rPr>
              <a:t>Rutovitz</a:t>
            </a:r>
            <a:r>
              <a:rPr lang="en-US" altLang="zh-TW" dirty="0">
                <a:latin typeface="Cambria Math" panose="02040503050406030204" pitchFamily="18" charset="0"/>
                <a:ea typeface="Cambria Math" panose="02040503050406030204" pitchFamily="18" charset="0"/>
              </a:rPr>
              <a:t> Connectivity Number</a:t>
            </a:r>
          </a:p>
          <a:p>
            <a:pPr lvl="1"/>
            <a:r>
              <a:rPr lang="en-US" altLang="zh-TW" dirty="0">
                <a:latin typeface="Cambria Math" panose="02040503050406030204" pitchFamily="18" charset="0"/>
                <a:ea typeface="Cambria Math" panose="02040503050406030204" pitchFamily="18" charset="0"/>
              </a:rPr>
              <a:t>6.2.6 Connected Shrink Operator</a:t>
            </a:r>
          </a:p>
          <a:p>
            <a:pPr lvl="1"/>
            <a:r>
              <a:rPr lang="en-US" altLang="zh-TW" dirty="0">
                <a:latin typeface="Cambria Math" panose="02040503050406030204" pitchFamily="18" charset="0"/>
                <a:ea typeface="Cambria Math" panose="02040503050406030204" pitchFamily="18" charset="0"/>
              </a:rPr>
              <a:t>6.2.7 Pair Relationship Operator</a:t>
            </a:r>
          </a:p>
          <a:p>
            <a:pPr lvl="1"/>
            <a:r>
              <a:rPr lang="en-US" altLang="zh-TW" dirty="0">
                <a:latin typeface="Cambria Math" panose="02040503050406030204" pitchFamily="18" charset="0"/>
                <a:ea typeface="Cambria Math" panose="02040503050406030204" pitchFamily="18" charset="0"/>
              </a:rPr>
              <a:t>6.2.8 Thinning Operator</a:t>
            </a:r>
          </a:p>
          <a:p>
            <a:pPr lvl="1"/>
            <a:r>
              <a:rPr lang="en-US" altLang="zh-TW" dirty="0">
                <a:latin typeface="Cambria Math" panose="02040503050406030204" pitchFamily="18" charset="0"/>
                <a:ea typeface="Cambria Math" panose="02040503050406030204" pitchFamily="18" charset="0"/>
              </a:rPr>
              <a:t>6.2.9 Distance Transformation</a:t>
            </a: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Operator</a:t>
            </a:r>
          </a:p>
          <a:p>
            <a:pPr lvl="1"/>
            <a:r>
              <a:rPr lang="en-US" altLang="zh-TW" dirty="0">
                <a:latin typeface="Cambria Math" panose="02040503050406030204" pitchFamily="18" charset="0"/>
                <a:ea typeface="Cambria Math" panose="02040503050406030204" pitchFamily="18" charset="0"/>
              </a:rPr>
              <a:t>6.2.10 Radius of Fusion</a:t>
            </a:r>
          </a:p>
          <a:p>
            <a:pPr lvl="1"/>
            <a:r>
              <a:rPr lang="en-US" altLang="zh-TW" dirty="0">
                <a:latin typeface="Cambria Math" panose="02040503050406030204" pitchFamily="18" charset="0"/>
                <a:ea typeface="Cambria Math" panose="02040503050406030204" pitchFamily="18" charset="0"/>
              </a:rPr>
              <a:t>6.2.11 Number of Shortest Paths</a:t>
            </a:r>
          </a:p>
          <a:p>
            <a:r>
              <a:rPr lang="en-US" altLang="zh-TW" dirty="0">
                <a:solidFill>
                  <a:schemeClr val="bg1">
                    <a:lumMod val="65000"/>
                  </a:schemeClr>
                </a:solidFill>
                <a:latin typeface="Cambria Math" panose="02040503050406030204" pitchFamily="18" charset="0"/>
                <a:ea typeface="Cambria Math" panose="02040503050406030204" pitchFamily="18" charset="0"/>
              </a:rPr>
              <a:t>6.3 Extremum-Related Neighborhood Operators</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6.3.1 Non-Minima-Maxima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6.3.2 Relative Extrema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6.3.3 Reachability Operator</a:t>
            </a:r>
          </a:p>
          <a:p>
            <a:r>
              <a:rPr lang="en-US" altLang="zh-TW" dirty="0">
                <a:solidFill>
                  <a:schemeClr val="bg1">
                    <a:lumMod val="65000"/>
                  </a:schemeClr>
                </a:solidFill>
                <a:latin typeface="Cambria Math" panose="02040503050406030204" pitchFamily="18" charset="0"/>
                <a:ea typeface="Cambria Math" panose="02040503050406030204" pitchFamily="18" charset="0"/>
              </a:rPr>
              <a:t>6.4 Linear Shift-invariant Neighborhood Operators</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6.4.1 Convolution and Correlation</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6.4.2 Separability</a:t>
            </a:r>
          </a:p>
        </p:txBody>
      </p:sp>
      <p:sp>
        <p:nvSpPr>
          <p:cNvPr id="3" name="矩形 2"/>
          <p:cNvSpPr/>
          <p:nvPr/>
        </p:nvSpPr>
        <p:spPr>
          <a:xfrm>
            <a:off x="0" y="0"/>
            <a:ext cx="731520" cy="6858000"/>
          </a:xfrm>
          <a:prstGeom prst="rect">
            <a:avLst/>
          </a:prstGeom>
          <a:blipFill>
            <a:blip r:embed="rId3"/>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
        <p:nvSpPr>
          <p:cNvPr id="7" name="矩形 6"/>
          <p:cNvSpPr/>
          <p:nvPr/>
        </p:nvSpPr>
        <p:spPr>
          <a:xfrm>
            <a:off x="9239794" y="0"/>
            <a:ext cx="2952206" cy="6858000"/>
          </a:xfrm>
          <a:prstGeom prst="rect">
            <a:avLst/>
          </a:prstGeom>
          <a:blipFill>
            <a:blip r:embed="rId4"/>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Tree>
    <p:extLst>
      <p:ext uri="{BB962C8B-B14F-4D97-AF65-F5344CB8AC3E}">
        <p14:creationId xmlns:p14="http://schemas.microsoft.com/office/powerpoint/2010/main" val="181314545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a:latin typeface="Cambria Math" panose="02040503050406030204" pitchFamily="18" charset="0"/>
                <a:ea typeface="Cambria Math" panose="02040503050406030204" pitchFamily="18" charset="0"/>
              </a:rPr>
              <a:t>6.2.0 Definition</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6" name="內容版面配置區 5"/>
              <p:cNvSpPr>
                <a:spLocks noGrp="1"/>
              </p:cNvSpPr>
              <p:nvPr>
                <p:ph sz="half" idx="1"/>
              </p:nvPr>
            </p:nvSpPr>
            <p:spPr>
              <a:xfrm>
                <a:off x="609600" y="1890459"/>
                <a:ext cx="5181600" cy="4351338"/>
              </a:xfrm>
            </p:spPr>
            <p:txBody>
              <a:bodyPr>
                <a:normAutofit/>
              </a:bodyPr>
              <a:lstStyle/>
              <a:p>
                <a:r>
                  <a:rPr lang="en-US" altLang="zh-TW" sz="2000" dirty="0">
                    <a:latin typeface="Cambria Math" panose="02040503050406030204" pitchFamily="18" charset="0"/>
                    <a:ea typeface="Cambria Math" panose="02040503050406030204" pitchFamily="18" charset="0"/>
                  </a:rPr>
                  <a:t>Indexing of 4-connected and 8-connected neighborhood of </a:t>
                </a:r>
                <a14:m>
                  <m:oMath xmlns:m="http://schemas.openxmlformats.org/officeDocument/2006/math">
                    <m:sSub>
                      <m:sSubPr>
                        <m:ctrlPr>
                          <a:rPr lang="en-US" altLang="zh-TW" sz="2000" i="1" smtClean="0">
                            <a:latin typeface="Cambria Math" panose="02040503050406030204" pitchFamily="18" charset="0"/>
                          </a:rPr>
                        </m:ctrlPr>
                      </m:sSubPr>
                      <m:e>
                        <m:r>
                          <a:rPr lang="en-US" altLang="zh-TW" sz="2000" b="0" i="1" smtClean="0">
                            <a:latin typeface="Cambria Math" panose="02040503050406030204" pitchFamily="18" charset="0"/>
                          </a:rPr>
                          <m:t>𝑥</m:t>
                        </m:r>
                      </m:e>
                      <m:sub>
                        <m:r>
                          <a:rPr lang="en-US" altLang="zh-TW" sz="2000" b="0" i="1" smtClean="0">
                            <a:latin typeface="Cambria Math" panose="02040503050406030204" pitchFamily="18" charset="0"/>
                          </a:rPr>
                          <m:t>0</m:t>
                        </m:r>
                      </m:sub>
                    </m:sSub>
                  </m:oMath>
                </a14:m>
                <a:endParaRPr lang="en-US" altLang="zh-TW" sz="2000" dirty="0"/>
              </a:p>
              <a:p>
                <a:pPr marL="0" indent="0">
                  <a:buNone/>
                </a:pPr>
                <a:endParaRPr lang="en-US" altLang="zh-TW" dirty="0"/>
              </a:p>
              <a:p>
                <a:pPr marL="0" indent="0">
                  <a:buNone/>
                </a:pPr>
                <a:endParaRPr lang="en-US" altLang="zh-TW" dirty="0"/>
              </a:p>
              <a:p>
                <a:pPr marL="0" indent="0">
                  <a:buNone/>
                </a:pPr>
                <a:endParaRPr lang="en-US" altLang="zh-TW" dirty="0"/>
              </a:p>
              <a:p>
                <a:pPr marL="0" indent="0">
                  <a:buNone/>
                </a:pPr>
                <a:endParaRPr lang="zh-TW" altLang="zh-TW" dirty="0"/>
              </a:p>
            </p:txBody>
          </p:sp>
        </mc:Choice>
        <mc:Fallback xmlns="">
          <p:sp>
            <p:nvSpPr>
              <p:cNvPr id="6" name="內容版面配置區 5"/>
              <p:cNvSpPr>
                <a:spLocks noGrp="1" noRot="1" noChangeAspect="1" noMove="1" noResize="1" noEditPoints="1" noAdjustHandles="1" noChangeArrowheads="1" noChangeShapeType="1" noTextEdit="1"/>
              </p:cNvSpPr>
              <p:nvPr>
                <p:ph sz="half" idx="1"/>
              </p:nvPr>
            </p:nvSpPr>
            <p:spPr>
              <a:xfrm>
                <a:off x="609600" y="1890459"/>
                <a:ext cx="5181600" cy="4351338"/>
              </a:xfrm>
              <a:blipFill>
                <a:blip r:embed="rId3"/>
                <a:stretch>
                  <a:fillRect l="-1059" t="-1401"/>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5" name="內容版面配置區 4"/>
              <p:cNvSpPr>
                <a:spLocks noGrp="1"/>
              </p:cNvSpPr>
              <p:nvPr>
                <p:ph sz="half" idx="2"/>
              </p:nvPr>
            </p:nvSpPr>
            <p:spPr>
              <a:xfrm>
                <a:off x="6400800" y="1913329"/>
                <a:ext cx="5181600" cy="3276205"/>
              </a:xfrm>
            </p:spPr>
            <p:txBody>
              <a:bodyPr>
                <a:normAutofit/>
              </a:bodyPr>
              <a:lstStyle/>
              <a:p>
                <a:r>
                  <a:rPr lang="en-US" altLang="zh-TW" sz="2000" dirty="0">
                    <a:latin typeface="Cambria Math" panose="02040503050406030204" pitchFamily="18" charset="0"/>
                    <a:ea typeface="Cambria Math" panose="02040503050406030204" pitchFamily="18" charset="0"/>
                  </a:rPr>
                  <a:t>primitive function:</a:t>
                </a:r>
              </a:p>
              <a:p>
                <a:pPr marL="0" indent="0">
                  <a:buNone/>
                </a:pPr>
                <a:r>
                  <a:rPr lang="en-US" altLang="zh-TW" sz="2000" dirty="0">
                    <a:latin typeface="Cambria Math" panose="02040503050406030204" pitchFamily="18" charset="0"/>
                    <a:ea typeface="Cambria Math" panose="02040503050406030204" pitchFamily="18" charset="0"/>
                  </a:rPr>
                  <a:t>    </a:t>
                </a:r>
                <a14:m>
                  <m:oMath xmlns:m="http://schemas.openxmlformats.org/officeDocument/2006/math">
                    <m:r>
                      <a:rPr lang="en-US" altLang="zh-TW" sz="2000" i="1">
                        <a:latin typeface="Cambria Math" panose="02040503050406030204" pitchFamily="18" charset="0"/>
                        <a:ea typeface="Cambria Math" panose="02040503050406030204" pitchFamily="18" charset="0"/>
                      </a:rPr>
                      <m:t>h</m:t>
                    </m:r>
                    <m:r>
                      <a:rPr lang="en-US" altLang="zh-TW" sz="2000" i="1">
                        <a:latin typeface="Cambria Math" panose="02040503050406030204" pitchFamily="18" charset="0"/>
                        <a:ea typeface="Cambria Math" panose="02040503050406030204" pitchFamily="18" charset="0"/>
                      </a:rPr>
                      <m:t>(</m:t>
                    </m:r>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𝑎𝑟𝑔</m:t>
                        </m:r>
                      </m:e>
                      <m:sub>
                        <m:r>
                          <a:rPr lang="en-US" altLang="zh-TW" sz="2000" i="1">
                            <a:latin typeface="Cambria Math" panose="02040503050406030204" pitchFamily="18" charset="0"/>
                            <a:ea typeface="Cambria Math" panose="02040503050406030204" pitchFamily="18" charset="0"/>
                          </a:rPr>
                          <m:t>1</m:t>
                        </m:r>
                      </m:sub>
                    </m:sSub>
                    <m:r>
                      <a:rPr lang="en-US" altLang="zh-TW" sz="2000" i="1">
                        <a:latin typeface="Cambria Math" panose="02040503050406030204" pitchFamily="18" charset="0"/>
                        <a:ea typeface="Cambria Math" panose="02040503050406030204" pitchFamily="18" charset="0"/>
                      </a:rPr>
                      <m:t>,</m:t>
                    </m:r>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𝑎𝑟𝑔</m:t>
                        </m:r>
                      </m:e>
                      <m:sub>
                        <m:r>
                          <a:rPr lang="en-US" altLang="zh-TW" sz="2000" i="1">
                            <a:latin typeface="Cambria Math" panose="02040503050406030204" pitchFamily="18" charset="0"/>
                            <a:ea typeface="Cambria Math" panose="02040503050406030204" pitchFamily="18" charset="0"/>
                          </a:rPr>
                          <m:t>2</m:t>
                        </m:r>
                      </m:sub>
                    </m:sSub>
                    <m:r>
                      <a:rPr lang="en-US" altLang="zh-TW" sz="2000" i="1">
                        <a:latin typeface="Cambria Math" panose="02040503050406030204" pitchFamily="18" charset="0"/>
                        <a:ea typeface="Cambria Math" panose="02040503050406030204" pitchFamily="18" charset="0"/>
                      </a:rPr>
                      <m:t>,…,</m:t>
                    </m:r>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𝑎𝑟𝑔</m:t>
                        </m:r>
                      </m:e>
                      <m:sub>
                        <m:r>
                          <a:rPr lang="en-US" altLang="zh-TW" sz="2000" i="1">
                            <a:latin typeface="Cambria Math" panose="02040503050406030204" pitchFamily="18" charset="0"/>
                            <a:ea typeface="Cambria Math" panose="02040503050406030204" pitchFamily="18" charset="0"/>
                          </a:rPr>
                          <m:t>𝑛</m:t>
                        </m:r>
                      </m:sub>
                    </m:sSub>
                    <m:r>
                      <a:rPr lang="en-US" altLang="zh-TW" sz="2000" i="1">
                        <a:latin typeface="Cambria Math" panose="02040503050406030204" pitchFamily="18" charset="0"/>
                        <a:ea typeface="Cambria Math" panose="02040503050406030204" pitchFamily="18" charset="0"/>
                      </a:rPr>
                      <m:t>)</m:t>
                    </m:r>
                  </m:oMath>
                </a14:m>
                <a:endParaRPr lang="en-US" altLang="zh-TW" sz="2000" dirty="0">
                  <a:latin typeface="Cambria Math" panose="02040503050406030204" pitchFamily="18" charset="0"/>
                  <a:ea typeface="Cambria Math" panose="02040503050406030204" pitchFamily="18" charset="0"/>
                </a:endParaRPr>
              </a:p>
              <a:p>
                <a:r>
                  <a:rPr lang="en-US" altLang="zh-TW" sz="2000" dirty="0">
                    <a:latin typeface="Cambria Math" panose="02040503050406030204" pitchFamily="18" charset="0"/>
                    <a:ea typeface="Cambria Math" panose="02040503050406030204" pitchFamily="18" charset="0"/>
                  </a:rPr>
                  <a:t>division (passive) part:</a:t>
                </a:r>
              </a:p>
              <a:p>
                <a:pPr marL="0" indent="0">
                  <a:buNone/>
                </a:pPr>
                <a:r>
                  <a:rPr lang="en-US" altLang="zh-TW" sz="2000" dirty="0">
                    <a:latin typeface="Cambria Math" panose="02040503050406030204" pitchFamily="18" charset="0"/>
                    <a:ea typeface="Cambria Math" panose="02040503050406030204" pitchFamily="18" charset="0"/>
                  </a:rPr>
                  <a:t>    </a:t>
                </a:r>
                <a14:m>
                  <m:oMath xmlns:m="http://schemas.openxmlformats.org/officeDocument/2006/math">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m:t>
                        </m:r>
                      </m:e>
                      <m:sub>
                        <m:r>
                          <a:rPr lang="en-US" altLang="zh-TW" sz="2000" i="1">
                            <a:latin typeface="Cambria Math" panose="02040503050406030204" pitchFamily="18" charset="0"/>
                            <a:ea typeface="Cambria Math" panose="02040503050406030204" pitchFamily="18" charset="0"/>
                          </a:rPr>
                          <m:t>𝑖</m:t>
                        </m:r>
                      </m:sub>
                    </m:sSub>
                    <m:r>
                      <a:rPr lang="en-US" altLang="zh-TW" sz="2000" i="1">
                        <a:latin typeface="Cambria Math" panose="02040503050406030204" pitchFamily="18" charset="0"/>
                        <a:ea typeface="Cambria Math" panose="02040503050406030204" pitchFamily="18" charset="0"/>
                      </a:rPr>
                      <m:t>=</m:t>
                    </m:r>
                    <m:r>
                      <a:rPr lang="en-US" altLang="zh-TW" sz="2000" i="1">
                        <a:latin typeface="Cambria Math" panose="02040503050406030204" pitchFamily="18" charset="0"/>
                        <a:ea typeface="Cambria Math" panose="02040503050406030204" pitchFamily="18" charset="0"/>
                      </a:rPr>
                      <m:t>h</m:t>
                    </m:r>
                    <m:r>
                      <a:rPr lang="en-US" altLang="zh-TW" sz="2000" i="1">
                        <a:latin typeface="Cambria Math" panose="02040503050406030204" pitchFamily="18" charset="0"/>
                        <a:ea typeface="Cambria Math" panose="02040503050406030204" pitchFamily="18" charset="0"/>
                      </a:rPr>
                      <m:t>(</m:t>
                    </m:r>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𝑎𝑟𝑔</m:t>
                        </m:r>
                      </m:e>
                      <m:sub>
                        <m:r>
                          <a:rPr lang="en-US" altLang="zh-TW" sz="2000" i="1">
                            <a:latin typeface="Cambria Math" panose="02040503050406030204" pitchFamily="18" charset="0"/>
                            <a:ea typeface="Cambria Math" panose="02040503050406030204" pitchFamily="18" charset="0"/>
                          </a:rPr>
                          <m:t>𝑖</m:t>
                        </m:r>
                        <m:r>
                          <a:rPr lang="en-US" altLang="zh-TW" sz="2000" i="1">
                            <a:latin typeface="Cambria Math" panose="02040503050406030204" pitchFamily="18" charset="0"/>
                            <a:ea typeface="Cambria Math" panose="02040503050406030204" pitchFamily="18" charset="0"/>
                          </a:rPr>
                          <m:t>1</m:t>
                        </m:r>
                      </m:sub>
                    </m:sSub>
                    <m:r>
                      <a:rPr lang="en-US" altLang="zh-TW" sz="2000" i="1">
                        <a:latin typeface="Cambria Math" panose="02040503050406030204" pitchFamily="18" charset="0"/>
                        <a:ea typeface="Cambria Math" panose="02040503050406030204" pitchFamily="18" charset="0"/>
                      </a:rPr>
                      <m:t>,</m:t>
                    </m:r>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𝑎𝑟𝑔</m:t>
                        </m:r>
                      </m:e>
                      <m:sub>
                        <m:r>
                          <a:rPr lang="en-US" altLang="zh-TW" sz="2000" i="1">
                            <a:latin typeface="Cambria Math" panose="02040503050406030204" pitchFamily="18" charset="0"/>
                            <a:ea typeface="Cambria Math" panose="02040503050406030204" pitchFamily="18" charset="0"/>
                          </a:rPr>
                          <m:t>𝑖</m:t>
                        </m:r>
                        <m:r>
                          <a:rPr lang="en-US" altLang="zh-TW" sz="2000" i="1">
                            <a:latin typeface="Cambria Math" panose="02040503050406030204" pitchFamily="18" charset="0"/>
                            <a:ea typeface="Cambria Math" panose="02040503050406030204" pitchFamily="18" charset="0"/>
                          </a:rPr>
                          <m:t>2</m:t>
                        </m:r>
                      </m:sub>
                    </m:sSub>
                    <m:r>
                      <a:rPr lang="en-US" altLang="zh-TW" sz="2000" i="1">
                        <a:latin typeface="Cambria Math" panose="02040503050406030204" pitchFamily="18" charset="0"/>
                        <a:ea typeface="Cambria Math" panose="02040503050406030204" pitchFamily="18" charset="0"/>
                      </a:rPr>
                      <m:t>,…,</m:t>
                    </m:r>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𝑎𝑟𝑔</m:t>
                        </m:r>
                      </m:e>
                      <m:sub>
                        <m:r>
                          <a:rPr lang="en-US" altLang="zh-TW" sz="2000" i="1">
                            <a:latin typeface="Cambria Math" panose="02040503050406030204" pitchFamily="18" charset="0"/>
                            <a:ea typeface="Cambria Math" panose="02040503050406030204" pitchFamily="18" charset="0"/>
                          </a:rPr>
                          <m:t>𝑖𝑛</m:t>
                        </m:r>
                      </m:sub>
                    </m:sSub>
                    <m:r>
                      <a:rPr lang="en-US" altLang="zh-TW" sz="2000" i="1">
                        <a:latin typeface="Cambria Math" panose="02040503050406030204" pitchFamily="18" charset="0"/>
                        <a:ea typeface="Cambria Math" panose="02040503050406030204" pitchFamily="18" charset="0"/>
                      </a:rPr>
                      <m:t>)</m:t>
                    </m:r>
                  </m:oMath>
                </a14:m>
                <a:endParaRPr lang="en-US" altLang="zh-TW" sz="2000" dirty="0">
                  <a:latin typeface="Cambria Math" panose="02040503050406030204" pitchFamily="18" charset="0"/>
                  <a:ea typeface="Cambria Math" panose="02040503050406030204" pitchFamily="18" charset="0"/>
                </a:endParaRPr>
              </a:p>
              <a:p>
                <a:r>
                  <a:rPr lang="en-US" altLang="zh-TW" sz="2000" dirty="0">
                    <a:latin typeface="Cambria Math" panose="02040503050406030204" pitchFamily="18" charset="0"/>
                    <a:ea typeface="Cambria Math" panose="02040503050406030204" pitchFamily="18" charset="0"/>
                  </a:rPr>
                  <a:t>output:</a:t>
                </a:r>
              </a:p>
              <a:p>
                <a:pPr marL="0" indent="0">
                  <a:buNone/>
                </a:pPr>
                <a:r>
                  <a:rPr lang="en-US" altLang="zh-TW" sz="2000" dirty="0">
                    <a:latin typeface="Cambria Math" panose="02040503050406030204" pitchFamily="18" charset="0"/>
                    <a:ea typeface="Cambria Math" panose="02040503050406030204" pitchFamily="18" charset="0"/>
                  </a:rPr>
                  <a:t>    </a:t>
                </a:r>
                <a14:m>
                  <m:oMath xmlns:m="http://schemas.openxmlformats.org/officeDocument/2006/math">
                    <m:r>
                      <a:rPr lang="en-US" altLang="zh-TW" sz="2000" i="1">
                        <a:latin typeface="Cambria Math" panose="02040503050406030204" pitchFamily="18" charset="0"/>
                        <a:ea typeface="Cambria Math" panose="02040503050406030204" pitchFamily="18" charset="0"/>
                      </a:rPr>
                      <m:t>𝑜𝑢𝑡𝑝𝑢𝑡</m:t>
                    </m:r>
                    <m:r>
                      <a:rPr lang="en-US" altLang="zh-TW" sz="2000" i="1">
                        <a:latin typeface="Cambria Math" panose="02040503050406030204" pitchFamily="18" charset="0"/>
                        <a:ea typeface="Cambria Math" panose="02040503050406030204" pitchFamily="18" charset="0"/>
                      </a:rPr>
                      <m:t>=</m:t>
                    </m:r>
                    <m:r>
                      <a:rPr lang="en-US" altLang="zh-TW" sz="2000" i="1">
                        <a:latin typeface="Cambria Math" panose="02040503050406030204" pitchFamily="18" charset="0"/>
                        <a:ea typeface="Cambria Math" panose="02040503050406030204" pitchFamily="18" charset="0"/>
                      </a:rPr>
                      <m:t>𝑦</m:t>
                    </m:r>
                    <m:r>
                      <a:rPr lang="en-US" altLang="zh-TW" sz="2000" i="1">
                        <a:latin typeface="Cambria Math" panose="02040503050406030204" pitchFamily="18" charset="0"/>
                        <a:ea typeface="Cambria Math" panose="02040503050406030204" pitchFamily="18" charset="0"/>
                      </a:rPr>
                      <m:t>=</m:t>
                    </m:r>
                    <m:r>
                      <a:rPr lang="en-US" altLang="zh-TW" sz="2000" i="1">
                        <a:latin typeface="Cambria Math" panose="02040503050406030204" pitchFamily="18" charset="0"/>
                        <a:ea typeface="Cambria Math" panose="02040503050406030204" pitchFamily="18" charset="0"/>
                      </a:rPr>
                      <m:t>𝑓</m:t>
                    </m:r>
                    <m:r>
                      <a:rPr lang="en-US" altLang="zh-TW" sz="2000" i="1">
                        <a:latin typeface="Cambria Math" panose="02040503050406030204" pitchFamily="18" charset="0"/>
                        <a:ea typeface="Cambria Math" panose="02040503050406030204" pitchFamily="18" charset="0"/>
                      </a:rPr>
                      <m:t>(</m:t>
                    </m:r>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m:t>
                        </m:r>
                      </m:e>
                      <m:sub>
                        <m:r>
                          <a:rPr lang="en-US" altLang="zh-TW" sz="2000" i="1">
                            <a:latin typeface="Cambria Math" panose="02040503050406030204" pitchFamily="18" charset="0"/>
                            <a:ea typeface="Cambria Math" panose="02040503050406030204" pitchFamily="18" charset="0"/>
                          </a:rPr>
                          <m:t>1</m:t>
                        </m:r>
                      </m:sub>
                    </m:sSub>
                    <m:r>
                      <a:rPr lang="en-US" altLang="zh-TW" sz="2000" i="1">
                        <a:latin typeface="Cambria Math" panose="02040503050406030204" pitchFamily="18" charset="0"/>
                        <a:ea typeface="Cambria Math" panose="02040503050406030204" pitchFamily="18" charset="0"/>
                      </a:rPr>
                      <m:t>,</m:t>
                    </m:r>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m:t>
                        </m:r>
                      </m:e>
                      <m:sub>
                        <m:r>
                          <a:rPr lang="en-US" altLang="zh-TW" sz="2000" i="1">
                            <a:latin typeface="Cambria Math" panose="02040503050406030204" pitchFamily="18" charset="0"/>
                            <a:ea typeface="Cambria Math" panose="02040503050406030204" pitchFamily="18" charset="0"/>
                          </a:rPr>
                          <m:t>2</m:t>
                        </m:r>
                      </m:sub>
                    </m:sSub>
                    <m:r>
                      <a:rPr lang="en-US" altLang="zh-TW" sz="2000" i="1">
                        <a:latin typeface="Cambria Math" panose="02040503050406030204" pitchFamily="18" charset="0"/>
                        <a:ea typeface="Cambria Math" panose="02040503050406030204" pitchFamily="18" charset="0"/>
                      </a:rPr>
                      <m:t>,…,</m:t>
                    </m:r>
                    <m:sSub>
                      <m:sSubPr>
                        <m:ctrlPr>
                          <a:rPr lang="en-US" altLang="zh-TW" sz="2000" i="1">
                            <a:latin typeface="Cambria Math" panose="02040503050406030204" pitchFamily="18" charset="0"/>
                            <a:ea typeface="Cambria Math" panose="02040503050406030204" pitchFamily="18" charset="0"/>
                          </a:rPr>
                        </m:ctrlPr>
                      </m:sSubPr>
                      <m:e>
                        <m:r>
                          <a:rPr lang="en-US" altLang="zh-TW" sz="2000" i="1">
                            <a:latin typeface="Cambria Math" panose="02040503050406030204" pitchFamily="18" charset="0"/>
                            <a:ea typeface="Cambria Math" panose="02040503050406030204" pitchFamily="18" charset="0"/>
                          </a:rPr>
                          <m:t>𝑎</m:t>
                        </m:r>
                      </m:e>
                      <m:sub>
                        <m:r>
                          <a:rPr lang="en-US" altLang="zh-TW" sz="2000" i="1">
                            <a:latin typeface="Cambria Math" panose="02040503050406030204" pitchFamily="18" charset="0"/>
                            <a:ea typeface="Cambria Math" panose="02040503050406030204" pitchFamily="18" charset="0"/>
                          </a:rPr>
                          <m:t>𝑚</m:t>
                        </m:r>
                      </m:sub>
                    </m:sSub>
                    <m:r>
                      <a:rPr lang="en-US" altLang="zh-TW" sz="2000" i="1">
                        <a:latin typeface="Cambria Math" panose="02040503050406030204" pitchFamily="18" charset="0"/>
                        <a:ea typeface="Cambria Math" panose="02040503050406030204" pitchFamily="18" charset="0"/>
                      </a:rPr>
                      <m:t>)</m:t>
                    </m:r>
                  </m:oMath>
                </a14:m>
                <a:r>
                  <a:rPr lang="en-US" altLang="zh-TW" sz="2000" dirty="0">
                    <a:latin typeface="Cambria Math" panose="02040503050406030204" pitchFamily="18" charset="0"/>
                    <a:ea typeface="Cambria Math" panose="02040503050406030204" pitchFamily="18" charset="0"/>
                  </a:rPr>
                  <a:t> </a:t>
                </a:r>
              </a:p>
            </p:txBody>
          </p:sp>
        </mc:Choice>
        <mc:Fallback xmlns="">
          <p:sp>
            <p:nvSpPr>
              <p:cNvPr id="5" name="內容版面配置區 4"/>
              <p:cNvSpPr>
                <a:spLocks noGrp="1" noRot="1" noChangeAspect="1" noMove="1" noResize="1" noEditPoints="1" noAdjustHandles="1" noChangeArrowheads="1" noChangeShapeType="1" noTextEdit="1"/>
              </p:cNvSpPr>
              <p:nvPr>
                <p:ph sz="half" idx="2"/>
              </p:nvPr>
            </p:nvSpPr>
            <p:spPr>
              <a:xfrm>
                <a:off x="6400800" y="1913329"/>
                <a:ext cx="5181600" cy="3276205"/>
              </a:xfrm>
              <a:blipFill>
                <a:blip r:embed="rId4"/>
                <a:stretch>
                  <a:fillRect l="-1059" t="-2048"/>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10" name="表格 9"/>
              <p:cNvGraphicFramePr>
                <a:graphicFrameLocks noGrp="1"/>
              </p:cNvGraphicFramePr>
              <p:nvPr>
                <p:extLst>
                  <p:ext uri="{D42A27DB-BD31-4B8C-83A1-F6EECF244321}">
                    <p14:modId xmlns:p14="http://schemas.microsoft.com/office/powerpoint/2010/main" val="4022845871"/>
                  </p:ext>
                </p:extLst>
              </p:nvPr>
            </p:nvGraphicFramePr>
            <p:xfrm>
              <a:off x="3661222" y="3140417"/>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7</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8</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5</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mc:Choice>
        <mc:Fallback xmlns="">
          <p:graphicFrame>
            <p:nvGraphicFramePr>
              <p:cNvPr id="10" name="表格 9"/>
              <p:cNvGraphicFramePr>
                <a:graphicFrameLocks noGrp="1"/>
              </p:cNvGraphicFramePr>
              <p:nvPr>
                <p:extLst>
                  <p:ext uri="{D42A27DB-BD31-4B8C-83A1-F6EECF244321}">
                    <p14:modId xmlns:p14="http://schemas.microsoft.com/office/powerpoint/2010/main" val="4022845871"/>
                  </p:ext>
                </p:extLst>
              </p:nvPr>
            </p:nvGraphicFramePr>
            <p:xfrm>
              <a:off x="3661222" y="3140417"/>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639" t="-1639" r="-204918" b="-2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00000" t="-1639" r="-101613" b="-2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203279" t="-1639" r="-3279" b="-203279"/>
                          </a:stretch>
                        </a:blipFill>
                      </a:tcPr>
                    </a:tc>
                    <a:extLst>
                      <a:ext uri="{0D108BD9-81ED-4DB2-BD59-A6C34878D82A}">
                        <a16:rowId xmlns:a16="http://schemas.microsoft.com/office/drawing/2014/main" val="10000"/>
                      </a:ext>
                    </a:extLst>
                  </a:tr>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639" t="-101639" r="-204918" b="-1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00000" t="-101639" r="-101613" b="-1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203279" t="-101639" r="-3279" b="-103279"/>
                          </a:stretch>
                        </a:blipFill>
                      </a:tcPr>
                    </a:tc>
                    <a:extLst>
                      <a:ext uri="{0D108BD9-81ED-4DB2-BD59-A6C34878D82A}">
                        <a16:rowId xmlns:a16="http://schemas.microsoft.com/office/drawing/2014/main" val="10001"/>
                      </a:ext>
                    </a:extLst>
                  </a:tr>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639" t="-201639" r="-204918" b="-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100000" t="-201639" r="-101613" b="-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5"/>
                          <a:stretch>
                            <a:fillRect l="-203279" t="-201639" r="-3279" b="-3279"/>
                          </a:stretch>
                        </a:blipFill>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1" name="表格 10"/>
              <p:cNvGraphicFramePr>
                <a:graphicFrameLocks noGrp="1"/>
              </p:cNvGraphicFramePr>
              <p:nvPr>
                <p:extLst>
                  <p:ext uri="{D42A27DB-BD31-4B8C-83A1-F6EECF244321}">
                    <p14:modId xmlns:p14="http://schemas.microsoft.com/office/powerpoint/2010/main" val="2214478832"/>
                  </p:ext>
                </p:extLst>
              </p:nvPr>
            </p:nvGraphicFramePr>
            <p:xfrm>
              <a:off x="2187041" y="3140417"/>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mc:Choice>
        <mc:Fallback xmlns="">
          <p:graphicFrame>
            <p:nvGraphicFramePr>
              <p:cNvPr id="11" name="表格 10"/>
              <p:cNvGraphicFramePr>
                <a:graphicFrameLocks noGrp="1"/>
              </p:cNvGraphicFramePr>
              <p:nvPr>
                <p:extLst>
                  <p:ext uri="{D42A27DB-BD31-4B8C-83A1-F6EECF244321}">
                    <p14:modId xmlns:p14="http://schemas.microsoft.com/office/powerpoint/2010/main" val="2214478832"/>
                  </p:ext>
                </p:extLst>
              </p:nvPr>
            </p:nvGraphicFramePr>
            <p:xfrm>
              <a:off x="2187041" y="3140417"/>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6"/>
                          <a:stretch>
                            <a:fillRect l="-100000" t="-1639" r="-101613" b="-203279"/>
                          </a:stretch>
                        </a:blipFill>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6"/>
                          <a:stretch>
                            <a:fillRect l="-1639" t="-101639" r="-204918" b="-1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6"/>
                          <a:stretch>
                            <a:fillRect l="-100000" t="-101639" r="-101613" b="-1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6"/>
                          <a:stretch>
                            <a:fillRect l="-203279" t="-101639" r="-3279" b="-103279"/>
                          </a:stretch>
                        </a:blipFill>
                      </a:tcPr>
                    </a:tc>
                    <a:extLst>
                      <a:ext uri="{0D108BD9-81ED-4DB2-BD59-A6C34878D82A}">
                        <a16:rowId xmlns:a16="http://schemas.microsoft.com/office/drawing/2014/main" val="10001"/>
                      </a:ext>
                    </a:extLst>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6"/>
                          <a:stretch>
                            <a:fillRect l="-100000" t="-201639" r="-101613" b="-3279"/>
                          </a:stretch>
                        </a:blipFill>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sp>
            <p:nvSpPr>
              <p:cNvPr id="13" name="文字方塊 12"/>
              <p:cNvSpPr txBox="1"/>
              <p:nvPr/>
            </p:nvSpPr>
            <p:spPr>
              <a:xfrm>
                <a:off x="1976401" y="2714748"/>
                <a:ext cx="1533679" cy="369332"/>
              </a:xfrm>
              <a:prstGeom prst="rect">
                <a:avLst/>
              </a:prstGeom>
              <a:noFill/>
            </p:spPr>
            <p:txBody>
              <a:bodyPr wrap="square" rtlCol="0">
                <a:spAutoFit/>
              </a:bodyPr>
              <a:lstStyle/>
              <a:p>
                <a14:m>
                  <m:oMath xmlns:m="http://schemas.openxmlformats.org/officeDocument/2006/math">
                    <m:r>
                      <a:rPr lang="en-US" altLang="zh-TW" b="0" i="1" smtClean="0">
                        <a:latin typeface="Cambria Math" panose="02040503050406030204" pitchFamily="18" charset="0"/>
                      </a:rPr>
                      <m:t>4</m:t>
                    </m:r>
                  </m:oMath>
                </a14:m>
                <a:r>
                  <a:rPr lang="en-US" altLang="zh-TW" b="0" dirty="0"/>
                  <a:t>-</a:t>
                </a:r>
                <a14:m>
                  <m:oMath xmlns:m="http://schemas.openxmlformats.org/officeDocument/2006/math">
                    <m:r>
                      <a:rPr lang="en-US" altLang="zh-TW" b="0" i="1" smtClean="0">
                        <a:latin typeface="Cambria Math" panose="02040503050406030204" pitchFamily="18" charset="0"/>
                      </a:rPr>
                      <m:t>𝑐𝑜𝑛𝑛𝑒𝑐𝑡𝑒𝑑</m:t>
                    </m:r>
                  </m:oMath>
                </a14:m>
                <a:endParaRPr lang="zh-TW" altLang="en-US"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1976401" y="2714748"/>
                <a:ext cx="1533679" cy="369332"/>
              </a:xfrm>
              <a:prstGeom prst="rect">
                <a:avLst/>
              </a:prstGeom>
              <a:blipFill>
                <a:blip r:embed="rId7"/>
                <a:stretch>
                  <a:fillRect t="-8197" b="-24590"/>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4" name="文字方塊 13"/>
              <p:cNvSpPr txBox="1"/>
              <p:nvPr/>
            </p:nvSpPr>
            <p:spPr>
              <a:xfrm>
                <a:off x="3450582" y="2714748"/>
                <a:ext cx="1533679" cy="369332"/>
              </a:xfrm>
              <a:prstGeom prst="rect">
                <a:avLst/>
              </a:prstGeom>
              <a:noFill/>
            </p:spPr>
            <p:txBody>
              <a:bodyPr wrap="square" rtlCol="0">
                <a:spAutoFit/>
              </a:bodyPr>
              <a:lstStyle/>
              <a:p>
                <a14:m>
                  <m:oMath xmlns:m="http://schemas.openxmlformats.org/officeDocument/2006/math">
                    <m:r>
                      <a:rPr lang="en-US" altLang="zh-TW" b="0" i="1" smtClean="0">
                        <a:latin typeface="Cambria Math" panose="02040503050406030204" pitchFamily="18" charset="0"/>
                      </a:rPr>
                      <m:t>8</m:t>
                    </m:r>
                  </m:oMath>
                </a14:m>
                <a:r>
                  <a:rPr lang="en-US" altLang="zh-TW" b="0" dirty="0"/>
                  <a:t>-</a:t>
                </a:r>
                <a14:m>
                  <m:oMath xmlns:m="http://schemas.openxmlformats.org/officeDocument/2006/math">
                    <m:r>
                      <a:rPr lang="en-US" altLang="zh-TW" b="0" i="1" smtClean="0">
                        <a:latin typeface="Cambria Math" panose="02040503050406030204" pitchFamily="18" charset="0"/>
                      </a:rPr>
                      <m:t>𝑐𝑜𝑛𝑛𝑒𝑐𝑡𝑒𝑑</m:t>
                    </m:r>
                  </m:oMath>
                </a14:m>
                <a:endParaRPr lang="zh-TW" altLang="en-US" dirty="0"/>
              </a:p>
            </p:txBody>
          </p:sp>
        </mc:Choice>
        <mc:Fallback xmlns="">
          <p:sp>
            <p:nvSpPr>
              <p:cNvPr id="14" name="文字方塊 13"/>
              <p:cNvSpPr txBox="1">
                <a:spLocks noRot="1" noChangeAspect="1" noMove="1" noResize="1" noEditPoints="1" noAdjustHandles="1" noChangeArrowheads="1" noChangeShapeType="1" noTextEdit="1"/>
              </p:cNvSpPr>
              <p:nvPr/>
            </p:nvSpPr>
            <p:spPr>
              <a:xfrm>
                <a:off x="3450582" y="2714748"/>
                <a:ext cx="1533679" cy="369332"/>
              </a:xfrm>
              <a:prstGeom prst="rect">
                <a:avLst/>
              </a:prstGeom>
              <a:blipFill>
                <a:blip r:embed="rId8"/>
                <a:stretch>
                  <a:fillRect t="-8197" b="-24590"/>
                </a:stretch>
              </a:blipFill>
            </p:spPr>
            <p:txBody>
              <a:bodyPr/>
              <a:lstStyle/>
              <a:p>
                <a:r>
                  <a:rPr lang="zh-TW" altLang="en-US">
                    <a:noFill/>
                  </a:rPr>
                  <a:t> </a:t>
                </a:r>
              </a:p>
            </p:txBody>
          </p:sp>
        </mc:Fallback>
      </mc:AlternateContent>
      <p:pic>
        <p:nvPicPr>
          <p:cNvPr id="3" name="圖片 2"/>
          <p:cNvPicPr>
            <a:picLocks noChangeAspect="1"/>
          </p:cNvPicPr>
          <p:nvPr/>
        </p:nvPicPr>
        <p:blipFill>
          <a:blip r:embed="rId9"/>
          <a:stretch>
            <a:fillRect/>
          </a:stretch>
        </p:blipFill>
        <p:spPr>
          <a:xfrm>
            <a:off x="609600" y="4475578"/>
            <a:ext cx="5681964" cy="1877731"/>
          </a:xfrm>
          <a:prstGeom prst="rect">
            <a:avLst/>
          </a:prstGeom>
        </p:spPr>
      </p:pic>
      <p:sp>
        <p:nvSpPr>
          <p:cNvPr id="4" name="文字方塊 3"/>
          <p:cNvSpPr txBox="1"/>
          <p:nvPr/>
        </p:nvSpPr>
        <p:spPr>
          <a:xfrm>
            <a:off x="1976401" y="6391284"/>
            <a:ext cx="3207280" cy="369332"/>
          </a:xfrm>
          <a:prstGeom prst="rect">
            <a:avLst/>
          </a:prstGeom>
          <a:noFill/>
        </p:spPr>
        <p:txBody>
          <a:bodyPr wrap="square" rtlCol="0">
            <a:spAutoFit/>
          </a:bodyPr>
          <a:lstStyle/>
          <a:p>
            <a:r>
              <a:rPr lang="en-US" altLang="zh-TW" dirty="0"/>
              <a:t>(counterclockwise numbering)</a:t>
            </a:r>
            <a:endParaRPr lang="zh-TW" altLang="en-US" dirty="0"/>
          </a:p>
        </p:txBody>
      </p:sp>
    </p:spTree>
    <p:extLst>
      <p:ext uri="{BB962C8B-B14F-4D97-AF65-F5344CB8AC3E}">
        <p14:creationId xmlns:p14="http://schemas.microsoft.com/office/powerpoint/2010/main" val="108517325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標題 7"/>
          <p:cNvSpPr>
            <a:spLocks noGrp="1"/>
          </p:cNvSpPr>
          <p:nvPr>
            <p:ph type="title"/>
          </p:nvPr>
        </p:nvSpPr>
        <p:spPr/>
        <p:txBody>
          <a:bodyPr/>
          <a:lstStyle/>
          <a:p>
            <a:pPr algn="ctr"/>
            <a:r>
              <a:rPr lang="en-US" altLang="zh-TW" b="1">
                <a:latin typeface="Cambria Math" panose="02040503050406030204" pitchFamily="18" charset="0"/>
                <a:ea typeface="Cambria Math" panose="02040503050406030204" pitchFamily="18" charset="0"/>
              </a:rPr>
              <a:t>6.2.1 Region-Growing Operator</a:t>
            </a:r>
            <a:endParaRPr lang="zh-TW" altLang="en-US" b="1" dirty="0">
              <a:latin typeface="Cambria Math" panose="02040503050406030204" pitchFamily="18" charset="0"/>
            </a:endParaRPr>
          </a:p>
        </p:txBody>
      </p:sp>
      <p:sp>
        <p:nvSpPr>
          <p:cNvPr id="9" name="內容版面配置區 8"/>
          <p:cNvSpPr>
            <a:spLocks noGrp="1"/>
          </p:cNvSpPr>
          <p:nvPr>
            <p:ph idx="1"/>
          </p:nvPr>
        </p:nvSpPr>
        <p:spPr/>
        <p:txBody>
          <a:bodyPr>
            <a:normAutofit/>
          </a:bodyPr>
          <a:lstStyle/>
          <a:p>
            <a:r>
              <a:rPr lang="en-US" altLang="zh-TW" dirty="0">
                <a:latin typeface="Cambria Math" panose="02040503050406030204" pitchFamily="18" charset="0"/>
                <a:ea typeface="Cambria Math" panose="02040503050406030204" pitchFamily="18" charset="0"/>
              </a:rPr>
              <a:t>Function</a:t>
            </a:r>
            <a:endParaRPr lang="en-US" altLang="zh-TW" dirty="0">
              <a:latin typeface="標楷體" panose="03000509000000000000" pitchFamily="65" charset="-120"/>
              <a:ea typeface="標楷體" panose="03000509000000000000" pitchFamily="65" charset="-120"/>
            </a:endParaRPr>
          </a:p>
          <a:p>
            <a:pPr lvl="1"/>
            <a:r>
              <a:rPr lang="en-US" altLang="zh-TW" dirty="0">
                <a:latin typeface="Cambria Math" panose="02040503050406030204" pitchFamily="18" charset="0"/>
                <a:ea typeface="Cambria Math" panose="02040503050406030204" pitchFamily="18" charset="0"/>
              </a:rPr>
              <a:t>It changes all pixels whose labels are the background labels to the non-background label of neighboring pixels.</a:t>
            </a:r>
          </a:p>
          <a:p>
            <a:pPr lvl="1"/>
            <a:r>
              <a:rPr lang="en-US" altLang="zh-TW" dirty="0" err="1">
                <a:latin typeface="Cambria Math" panose="02040503050406030204" pitchFamily="18" charset="0"/>
                <a:ea typeface="Cambria Math" panose="02040503050406030204" pitchFamily="18" charset="0"/>
              </a:rPr>
              <a:t>a.k.a</a:t>
            </a:r>
            <a:r>
              <a:rPr lang="en-US" altLang="zh-TW" dirty="0">
                <a:latin typeface="Cambria Math" panose="02040503050406030204" pitchFamily="18" charset="0"/>
                <a:ea typeface="Cambria Math" panose="02040503050406030204" pitchFamily="18" charset="0"/>
              </a:rPr>
              <a:t> Dilation</a:t>
            </a:r>
          </a:p>
          <a:p>
            <a:r>
              <a:rPr lang="en-US" altLang="zh-TW" dirty="0">
                <a:latin typeface="Cambria Math" panose="02040503050406030204" pitchFamily="18" charset="0"/>
                <a:ea typeface="Cambria Math" panose="02040503050406030204" pitchFamily="18" charset="0"/>
              </a:rPr>
              <a:t>Classification</a:t>
            </a:r>
          </a:p>
          <a:p>
            <a:pPr lvl="1"/>
            <a:r>
              <a:rPr lang="en-US" altLang="zh-TW" dirty="0">
                <a:latin typeface="Cambria Math" panose="02040503050406030204" pitchFamily="18" charset="0"/>
                <a:ea typeface="Cambria Math" panose="02040503050406030204" pitchFamily="18" charset="0"/>
              </a:rPr>
              <a:t>Non-Rec.</a:t>
            </a:r>
          </a:p>
          <a:p>
            <a:pPr lvl="1"/>
            <a:r>
              <a:rPr lang="en-US" altLang="zh-TW" dirty="0">
                <a:latin typeface="Cambria Math" panose="02040503050406030204" pitchFamily="18" charset="0"/>
                <a:ea typeface="Cambria Math" panose="02040503050406030204" pitchFamily="18" charset="0"/>
              </a:rPr>
              <a:t>Symbolic data domain (input/output : region-label)</a:t>
            </a:r>
          </a:p>
          <a:p>
            <a:endParaRPr lang="zh-TW" altLang="en-US" dirty="0"/>
          </a:p>
        </p:txBody>
      </p:sp>
    </p:spTree>
    <p:extLst>
      <p:ext uri="{BB962C8B-B14F-4D97-AF65-F5344CB8AC3E}">
        <p14:creationId xmlns:p14="http://schemas.microsoft.com/office/powerpoint/2010/main" val="336032753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3646799274"/>
              </p:ext>
            </p:extLst>
          </p:nvPr>
        </p:nvGraphicFramePr>
        <p:xfrm>
          <a:off x="2433886" y="2131200"/>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3721393557"/>
              </p:ext>
            </p:extLst>
          </p:nvPr>
        </p:nvGraphicFramePr>
        <p:xfrm>
          <a:off x="7235122" y="2131200"/>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rPr>
                        <a:t>a</a:t>
                      </a:r>
                      <a:endParaRPr lang="zh-TW" altLang="en-US" dirty="0">
                        <a:solidFill>
                          <a:srgbClr val="FF0000"/>
                        </a:solidFill>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rPr>
                        <a:t>a</a:t>
                      </a:r>
                      <a:endParaRPr lang="zh-TW" altLang="en-US" dirty="0">
                        <a:solidFill>
                          <a:srgbClr val="FF0000"/>
                        </a:solidFill>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rPr>
                        <a:t>a</a:t>
                      </a:r>
                      <a:endParaRPr lang="zh-TW" altLang="en-US" dirty="0">
                        <a:solidFill>
                          <a:srgbClr val="FF0000"/>
                        </a:solidFill>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accent5">
                              <a:lumMod val="75000"/>
                            </a:schemeClr>
                          </a:solidFill>
                          <a:latin typeface="Cambria Math" panose="02040503050406030204" pitchFamily="18" charset="0"/>
                          <a:ea typeface="Cambria Math" panose="02040503050406030204" pitchFamily="18" charset="0"/>
                        </a:rPr>
                        <a:t>b</a:t>
                      </a:r>
                      <a:endParaRPr lang="zh-TW" altLang="en-US" dirty="0">
                        <a:solidFill>
                          <a:schemeClr val="accent5">
                            <a:lumMod val="75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sp>
        <p:nvSpPr>
          <p:cNvPr id="5" name="向右箭號 4"/>
          <p:cNvSpPr/>
          <p:nvPr/>
        </p:nvSpPr>
        <p:spPr>
          <a:xfrm>
            <a:off x="5140082" y="3618689"/>
            <a:ext cx="1984443" cy="194553"/>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5140082" y="2612674"/>
            <a:ext cx="1933731" cy="923330"/>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Region-Growing</a:t>
            </a:r>
            <a:endParaRPr lang="en-US" altLang="zh-TW" b="1" dirty="0">
              <a:latin typeface="Cambria Math" panose="02040503050406030204" pitchFamily="18" charset="0"/>
              <a:ea typeface="Cambria Math" panose="02040503050406030204" pitchFamily="18" charset="0"/>
            </a:endParaRPr>
          </a:p>
          <a:p>
            <a:pPr algn="ctr"/>
            <a:r>
              <a:rPr lang="en-US" altLang="zh-TW" b="1">
                <a:latin typeface="Cambria Math" panose="02040503050406030204" pitchFamily="18" charset="0"/>
                <a:ea typeface="Cambria Math" panose="02040503050406030204" pitchFamily="18" charset="0"/>
              </a:rPr>
              <a:t>Operator</a:t>
            </a:r>
            <a:endParaRPr lang="en-US" altLang="zh-TW" b="1" dirty="0">
              <a:latin typeface="Cambria Math" panose="02040503050406030204" pitchFamily="18" charset="0"/>
              <a:ea typeface="Cambria Math" panose="02040503050406030204" pitchFamily="18" charset="0"/>
            </a:endParaRPr>
          </a:p>
          <a:p>
            <a:pPr algn="ctr"/>
            <a:r>
              <a:rPr lang="en-US" altLang="zh-TW" b="1" dirty="0">
                <a:latin typeface="Cambria Math" panose="02040503050406030204" pitchFamily="18" charset="0"/>
                <a:ea typeface="Cambria Math" panose="02040503050406030204" pitchFamily="18" charset="0"/>
              </a:rPr>
              <a:t>(for all points)</a:t>
            </a:r>
            <a:endParaRPr lang="zh-TW" altLang="en-US" b="1" dirty="0">
              <a:latin typeface="Cambria Math" panose="02040503050406030204" pitchFamily="18" charset="0"/>
            </a:endParaRPr>
          </a:p>
        </p:txBody>
      </p:sp>
      <p:sp>
        <p:nvSpPr>
          <p:cNvPr id="7" name="文字方塊 6"/>
          <p:cNvSpPr txBox="1"/>
          <p:nvPr/>
        </p:nvSpPr>
        <p:spPr>
          <a:xfrm>
            <a:off x="2433886" y="4726800"/>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input</a:t>
            </a:r>
            <a:endParaRPr lang="zh-TW" altLang="en-US" b="1" dirty="0">
              <a:latin typeface="Cambria Math" panose="02040503050406030204" pitchFamily="18" charset="0"/>
            </a:endParaRPr>
          </a:p>
        </p:txBody>
      </p:sp>
      <p:sp>
        <p:nvSpPr>
          <p:cNvPr id="8" name="文字方塊 7"/>
          <p:cNvSpPr txBox="1"/>
          <p:nvPr/>
        </p:nvSpPr>
        <p:spPr>
          <a:xfrm>
            <a:off x="7235122" y="4726800"/>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output</a:t>
            </a:r>
            <a:endParaRPr lang="zh-TW" altLang="en-US" b="1" dirty="0">
              <a:latin typeface="Cambria Math" panose="02040503050406030204" pitchFamily="18" charset="0"/>
            </a:endParaRPr>
          </a:p>
        </p:txBody>
      </p:sp>
    </p:spTree>
    <p:extLst>
      <p:ext uri="{BB962C8B-B14F-4D97-AF65-F5344CB8AC3E}">
        <p14:creationId xmlns:p14="http://schemas.microsoft.com/office/powerpoint/2010/main" val="190936588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normAutofit/>
          </a:bodyPr>
          <a:lstStyle/>
          <a:p>
            <a:pPr algn="ctr"/>
            <a:r>
              <a:rPr lang="en-US" altLang="zh-TW" b="1">
                <a:latin typeface="Cambria Math" panose="02040503050406030204" pitchFamily="18" charset="0"/>
                <a:ea typeface="Cambria Math" panose="02040503050406030204" pitchFamily="18" charset="0"/>
              </a:rPr>
              <a:t>6.2.1 Region-Growing Operator</a:t>
            </a:r>
            <a:endParaRPr lang="zh-TW" altLang="en-US" dirty="0"/>
          </a:p>
        </p:txBody>
      </p:sp>
      <mc:AlternateContent xmlns:mc="http://schemas.openxmlformats.org/markup-compatibility/2006" xmlns:a14="http://schemas.microsoft.com/office/drawing/2010/main">
        <mc:Choice Requires="a14">
          <p:sp>
            <p:nvSpPr>
              <p:cNvPr id="5" name="內容版面配置區 4"/>
              <p:cNvSpPr>
                <a:spLocks noGrp="1"/>
              </p:cNvSpPr>
              <p:nvPr>
                <p:ph sz="half" idx="1"/>
              </p:nvPr>
            </p:nvSpPr>
            <p:spPr>
              <a:xfrm>
                <a:off x="838200" y="1825625"/>
                <a:ext cx="5181600" cy="4351338"/>
              </a:xfrm>
            </p:spPr>
            <p:txBody>
              <a:bodyPr>
                <a:normAutofit/>
              </a:bodyPr>
              <a:lstStyle/>
              <a:p>
                <a14:m>
                  <m:oMath xmlns:m="http://schemas.openxmlformats.org/officeDocument/2006/math">
                    <m:r>
                      <a:rPr lang="en-US" altLang="zh-TW" b="0" i="1" smtClean="0">
                        <a:solidFill>
                          <a:srgbClr val="FF0000"/>
                        </a:solidFill>
                        <a:latin typeface="Cambria Math" panose="02040503050406030204" pitchFamily="18" charset="0"/>
                      </a:rPr>
                      <m:t>h</m:t>
                    </m:r>
                    <m:d>
                      <m:dPr>
                        <m:ctrlPr>
                          <a:rPr lang="en-US" altLang="zh-TW" b="0" i="1" smtClean="0">
                            <a:solidFill>
                              <a:srgbClr val="FF0000"/>
                            </a:solidFill>
                            <a:latin typeface="Cambria Math" panose="02040503050406030204" pitchFamily="18" charset="0"/>
                          </a:rPr>
                        </m:ctrlPr>
                      </m:dPr>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𝑑</m:t>
                        </m:r>
                      </m:e>
                    </m:d>
                    <m:r>
                      <a:rPr lang="en-US" altLang="zh-TW" b="0" i="1" smtClean="0">
                        <a:solidFill>
                          <a:srgbClr val="FF0000"/>
                        </a:solidFill>
                        <a:latin typeface="Cambria Math" panose="02040503050406030204" pitchFamily="18" charset="0"/>
                      </a:rPr>
                      <m:t>=</m:t>
                    </m:r>
                    <m:d>
                      <m:dPr>
                        <m:begChr m:val="{"/>
                        <m:endChr m:val=""/>
                        <m:ctrlPr>
                          <a:rPr lang="en-US" altLang="zh-TW" b="0" i="1" smtClean="0">
                            <a:solidFill>
                              <a:srgbClr val="FF0000"/>
                            </a:solidFill>
                            <a:latin typeface="Cambria Math" panose="02040503050406030204" pitchFamily="18" charset="0"/>
                          </a:rPr>
                        </m:ctrlPr>
                      </m:dPr>
                      <m:e>
                        <m:eqArr>
                          <m:eqArrPr>
                            <m:ctrlPr>
                              <a:rPr lang="en-US" altLang="zh-TW" b="0" i="1" smtClean="0">
                                <a:solidFill>
                                  <a:srgbClr val="FF0000"/>
                                </a:solidFill>
                                <a:latin typeface="Cambria Math" panose="02040503050406030204" pitchFamily="18" charset="0"/>
                              </a:rPr>
                            </m:ctrlPr>
                          </m:eqArrPr>
                          <m:e>
                            <m:r>
                              <a:rPr lang="en-US" altLang="zh-TW" b="0" i="1" smtClean="0">
                                <a:solidFill>
                                  <a:srgbClr val="FF0000"/>
                                </a:solidFill>
                                <a:latin typeface="Cambria Math" panose="02040503050406030204" pitchFamily="18" charset="0"/>
                              </a:rPr>
                              <m:t>𝑑</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𝑔</m:t>
                            </m:r>
                          </m:e>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ea typeface="Cambria Math" panose="02040503050406030204" pitchFamily="18" charset="0"/>
                              </a:rPr>
                              <m:t>≠</m:t>
                            </m:r>
                            <m:r>
                              <a:rPr lang="en-US" altLang="zh-TW" b="0" i="1" smtClean="0">
                                <a:solidFill>
                                  <a:srgbClr val="FF0000"/>
                                </a:solidFill>
                                <a:latin typeface="Cambria Math" panose="02040503050406030204" pitchFamily="18" charset="0"/>
                                <a:ea typeface="Cambria Math" panose="02040503050406030204" pitchFamily="18" charset="0"/>
                              </a:rPr>
                              <m:t>𝑔</m:t>
                            </m:r>
                          </m:e>
                        </m:eqArr>
                      </m:e>
                    </m:d>
                  </m:oMath>
                </a14:m>
                <a:endParaRPr lang="en-US" altLang="zh-TW" b="0" i="1" dirty="0">
                  <a:latin typeface="Cambria Math" panose="02040503050406030204" pitchFamily="18" charset="0"/>
                </a:endParaRPr>
              </a:p>
              <a:p>
                <a14:m>
                  <m:oMath xmlns:m="http://schemas.openxmlformats.org/officeDocument/2006/math">
                    <m:r>
                      <a:rPr lang="en-US" altLang="zh-TW" b="0" i="1" smtClean="0">
                        <a:latin typeface="Cambria Math" panose="02040503050406030204" pitchFamily="18" charset="0"/>
                      </a:rPr>
                      <m:t>𝑔</m:t>
                    </m:r>
                    <m:r>
                      <a:rPr lang="en-US" altLang="zh-TW" b="0" i="1" smtClean="0">
                        <a:latin typeface="Cambria Math" panose="02040503050406030204" pitchFamily="18" charset="0"/>
                      </a:rPr>
                      <m:t> :</m:t>
                    </m:r>
                    <m:r>
                      <a:rPr lang="en-US" altLang="zh-TW" b="0" i="1" smtClean="0">
                        <a:latin typeface="Cambria Math" panose="02040503050406030204" pitchFamily="18" charset="0"/>
                      </a:rPr>
                      <m:t>𝑏𝑎𝑐𝑘𝑔𝑟𝑜𝑢𝑛𝑑</m:t>
                    </m:r>
                    <m:r>
                      <a:rPr lang="en-US" altLang="zh-TW" b="0" i="1" smtClean="0">
                        <a:latin typeface="Cambria Math" panose="02040503050406030204" pitchFamily="18" charset="0"/>
                      </a:rPr>
                      <m:t> </m:t>
                    </m:r>
                    <m:r>
                      <a:rPr lang="en-US" altLang="zh-TW" b="0" i="1" smtClean="0">
                        <a:latin typeface="Cambria Math" panose="02040503050406030204" pitchFamily="18" charset="0"/>
                      </a:rPr>
                      <m:t>𝑙𝑎𝑏𝑒𝑙</m:t>
                    </m:r>
                  </m:oMath>
                </a14:m>
                <a:endParaRPr lang="en-US" altLang="zh-TW" b="0" i="1" dirty="0">
                  <a:latin typeface="Cambria Math" panose="02040503050406030204" pitchFamily="18" charset="0"/>
                </a:endParaRPr>
              </a:p>
              <a:p>
                <a:endParaRPr lang="en-US" altLang="zh-TW" b="0" i="1" dirty="0">
                  <a:latin typeface="Cambria Math" panose="02040503050406030204" pitchFamily="18" charset="0"/>
                </a:endParaRPr>
              </a:p>
              <a:p>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0</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eqArr>
                          <m:eqArrPr>
                            <m:ctrlPr>
                              <a:rPr lang="en-US" altLang="zh-TW" b="0" i="1" smtClean="0">
                                <a:latin typeface="Cambria Math" panose="02040503050406030204" pitchFamily="18" charset="0"/>
                              </a:rPr>
                            </m:ctrlPr>
                          </m:eqArrPr>
                          <m:e>
                            <m:r>
                              <a:rPr lang="en-US" altLang="zh-TW" b="0" i="1" smtClean="0">
                                <a:latin typeface="Cambria Math" panose="02040503050406030204" pitchFamily="18" charset="0"/>
                              </a:rPr>
                              <m:t>0</m:t>
                            </m:r>
                          </m:e>
                          <m:e>
                            <m:r>
                              <a:rPr lang="en-US" altLang="zh-TW" b="0" i="1" smtClean="0">
                                <a:latin typeface="Cambria Math" panose="02040503050406030204" pitchFamily="18" charset="0"/>
                              </a:rPr>
                              <m:t> </m:t>
                            </m:r>
                          </m:e>
                        </m:eqArr>
                      </m:sub>
                    </m:sSub>
                  </m:oMath>
                </a14:m>
                <a:endParaRPr lang="en-US" altLang="zh-TW" b="0" i="1" dirty="0">
                  <a:latin typeface="Cambria Math" panose="02040503050406030204" pitchFamily="18" charset="0"/>
                </a:endParaRPr>
              </a:p>
              <a:p>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r>
                      <a:rPr lang="en-US" altLang="zh-TW" b="0" i="1" smtClean="0">
                        <a:latin typeface="Cambria Math" panose="02040503050406030204" pitchFamily="18" charset="0"/>
                      </a:rPr>
                      <m:t>h</m:t>
                    </m:r>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r>
                          <a:rPr lang="en-US" altLang="zh-TW" b="0" i="1" smtClean="0">
                            <a:latin typeface="Cambria Math" panose="02040503050406030204" pitchFamily="18" charset="0"/>
                          </a:rPr>
                          <m:t>−1  </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oMath>
                </a14:m>
                <a:endParaRPr lang="en-US" altLang="zh-TW" b="0" dirty="0"/>
              </a:p>
              <a:p>
                <a:pPr marL="0" indent="0">
                  <a:buNone/>
                </a:pPr>
                <a:endParaRPr lang="en-US" altLang="zh-TW" b="0" dirty="0"/>
              </a:p>
              <a:p>
                <a:pPr marL="0" indent="0">
                  <a:buNone/>
                </a:pPr>
                <a:endParaRPr lang="en-US" altLang="zh-TW" b="0" dirty="0"/>
              </a:p>
            </p:txBody>
          </p:sp>
        </mc:Choice>
        <mc:Fallback xmlns="">
          <p:sp>
            <p:nvSpPr>
              <p:cNvPr id="5" name="內容版面配置區 4"/>
              <p:cNvSpPr>
                <a:spLocks noGrp="1" noRot="1" noChangeAspect="1" noMove="1" noResize="1" noEditPoints="1" noAdjustHandles="1" noChangeArrowheads="1" noChangeShapeType="1" noTextEdit="1"/>
              </p:cNvSpPr>
              <p:nvPr>
                <p:ph sz="half" idx="1"/>
              </p:nvPr>
            </p:nvSpPr>
            <p:spPr>
              <a:xfrm>
                <a:off x="838200" y="1825625"/>
                <a:ext cx="5181600" cy="4351338"/>
              </a:xfrm>
              <a:blipFill rotWithShape="0">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6" name="內容版面配置區 5"/>
              <p:cNvSpPr>
                <a:spLocks noGrp="1"/>
              </p:cNvSpPr>
              <p:nvPr>
                <p:ph sz="half" idx="2"/>
              </p:nvPr>
            </p:nvSpPr>
            <p:spPr/>
            <p:txBody>
              <a:bodyPr>
                <a:normAutofit/>
              </a:bodyPr>
              <a:lstStyle/>
              <a:p>
                <a14:m>
                  <m:oMath xmlns:m="http://schemas.openxmlformats.org/officeDocument/2006/math">
                    <m:r>
                      <a:rPr lang="en-US" altLang="zh-TW" b="0" i="1" smtClean="0">
                        <a:latin typeface="Cambria Math" panose="02040503050406030204" pitchFamily="18" charset="0"/>
                      </a:rPr>
                      <m:t>𝑓𝑜𝑟</m:t>
                    </m:r>
                    <m:r>
                      <a:rPr lang="en-US" altLang="zh-TW" b="0" i="1" smtClean="0">
                        <a:latin typeface="Cambria Math" panose="02040503050406030204" pitchFamily="18" charset="0"/>
                      </a:rPr>
                      <m:t> 4</m:t>
                    </m:r>
                  </m:oMath>
                </a14:m>
                <a:r>
                  <a:rPr lang="en-US" altLang="zh-TW" dirty="0"/>
                  <a:t>-</a:t>
                </a:r>
                <a14:m>
                  <m:oMath xmlns:m="http://schemas.openxmlformats.org/officeDocument/2006/math">
                    <m:r>
                      <a:rPr lang="en-US" altLang="zh-TW" b="0" i="1" dirty="0" smtClean="0">
                        <a:latin typeface="Cambria Math" panose="02040503050406030204" pitchFamily="18" charset="0"/>
                      </a:rPr>
                      <m:t>𝑐𝑜𝑛𝑛𝑒𝑐𝑡𝑒𝑑</m:t>
                    </m:r>
                  </m:oMath>
                </a14:m>
                <a:endParaRPr lang="en-US" altLang="zh-TW" dirty="0"/>
              </a:p>
              <a:p>
                <a:pPr marL="0" indent="0">
                  <a:buNone/>
                </a:pPr>
                <a:r>
                  <a:rPr lang="zh-TW" altLang="en-US" b="0" dirty="0"/>
                  <a:t> </a:t>
                </a:r>
                <a14:m>
                  <m:oMath xmlns:m="http://schemas.openxmlformats.org/officeDocument/2006/math">
                    <m:r>
                      <a:rPr lang="zh-TW" altLang="en-US" i="1">
                        <a:latin typeface="Cambria Math" panose="02040503050406030204" pitchFamily="18" charset="0"/>
                      </a:rPr>
                      <m:t> </m:t>
                    </m:r>
                    <m:r>
                      <a:rPr lang="zh-TW" altLang="en-US" i="1" smtClean="0">
                        <a:latin typeface="Cambria Math" panose="02040503050406030204" pitchFamily="18" charset="0"/>
                      </a:rPr>
                      <m:t> </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r>
                      <a:rPr lang="en-US" altLang="zh-TW" b="0" i="1" smtClean="0">
                        <a:latin typeface="Cambria Math" panose="02040503050406030204" pitchFamily="18" charset="0"/>
                      </a:rPr>
                      <m:t>h</m:t>
                    </m:r>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r>
                          <a:rPr lang="en-US" altLang="zh-TW" b="0" i="1" smtClean="0">
                            <a:latin typeface="Cambria Math" panose="02040503050406030204" pitchFamily="18" charset="0"/>
                          </a:rPr>
                          <m:t>−1  </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oMath>
                </a14:m>
                <a:r>
                  <a:rPr lang="en-US" altLang="zh-TW" b="0" dirty="0"/>
                  <a:t> , </a:t>
                </a:r>
                <a14:m>
                  <m:oMath xmlns:m="http://schemas.openxmlformats.org/officeDocument/2006/math">
                    <m:r>
                      <a:rPr lang="en-US" altLang="zh-TW" b="0" i="1" smtClean="0">
                        <a:latin typeface="Cambria Math" panose="02040503050406030204" pitchFamily="18" charset="0"/>
                      </a:rPr>
                      <m:t>𝑛</m:t>
                    </m:r>
                    <m:r>
                      <a:rPr lang="en-US" altLang="zh-TW" b="0" i="1" smtClean="0">
                        <a:latin typeface="Cambria Math" panose="02040503050406030204" pitchFamily="18" charset="0"/>
                      </a:rPr>
                      <m:t>=1,... ,4</m:t>
                    </m:r>
                  </m:oMath>
                </a14:m>
                <a:endParaRPr lang="en-US" altLang="zh-TW" b="0" i="1" dirty="0">
                  <a:latin typeface="Cambria Math" panose="02040503050406030204" pitchFamily="18" charset="0"/>
                </a:endParaRPr>
              </a:p>
              <a:p>
                <a:pPr marL="0" indent="0">
                  <a:buNone/>
                </a:pPr>
                <a:r>
                  <a:rPr lang="en-US" altLang="zh-TW" i="1" dirty="0">
                    <a:latin typeface="Cambria Math" panose="02040503050406030204" pitchFamily="18" charset="0"/>
                  </a:rPr>
                  <a:t>   </a:t>
                </a:r>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𝑜𝑢𝑡𝑝𝑢𝑡</m:t>
                        </m:r>
                        <m:r>
                          <a:rPr lang="en-US" altLang="zh-TW" b="0" i="1" smtClean="0">
                            <a:latin typeface="Cambria Math" panose="02040503050406030204" pitchFamily="18" charset="0"/>
                          </a:rPr>
                          <m:t>=</m:t>
                        </m:r>
                        <m:r>
                          <a:rPr lang="en-US" altLang="zh-TW" b="0" i="1" smtClean="0">
                            <a:latin typeface="Cambria Math" panose="02040503050406030204" pitchFamily="18" charset="0"/>
                          </a:rPr>
                          <m:t>𝑎</m:t>
                        </m:r>
                      </m:e>
                      <m:sub>
                        <m:r>
                          <a:rPr lang="en-US" altLang="zh-TW" b="0" i="1" smtClean="0">
                            <a:latin typeface="Cambria Math" panose="02040503050406030204" pitchFamily="18" charset="0"/>
                          </a:rPr>
                          <m:t>4</m:t>
                        </m:r>
                      </m:sub>
                    </m:sSub>
                  </m:oMath>
                </a14:m>
                <a:endParaRPr lang="en-US" altLang="zh-TW" b="0" dirty="0"/>
              </a:p>
              <a:p>
                <a:pPr marL="0" indent="0">
                  <a:buNone/>
                </a:pPr>
                <a:endParaRPr lang="en-US" altLang="zh-TW" b="0" dirty="0"/>
              </a:p>
              <a:p>
                <a14:m>
                  <m:oMath xmlns:m="http://schemas.openxmlformats.org/officeDocument/2006/math">
                    <m:r>
                      <a:rPr lang="en-US" altLang="zh-TW" b="0" i="1" smtClean="0">
                        <a:latin typeface="Cambria Math" panose="02040503050406030204" pitchFamily="18" charset="0"/>
                      </a:rPr>
                      <m:t>𝑓𝑜𝑟</m:t>
                    </m:r>
                    <m:r>
                      <a:rPr lang="en-US" altLang="zh-TW" b="0" i="1" smtClean="0">
                        <a:latin typeface="Cambria Math" panose="02040503050406030204" pitchFamily="18" charset="0"/>
                      </a:rPr>
                      <m:t> 8</m:t>
                    </m:r>
                  </m:oMath>
                </a14:m>
                <a:r>
                  <a:rPr lang="en-US" altLang="zh-TW" b="0" dirty="0"/>
                  <a:t>-</a:t>
                </a:r>
                <a14:m>
                  <m:oMath xmlns:m="http://schemas.openxmlformats.org/officeDocument/2006/math">
                    <m:r>
                      <a:rPr lang="en-US" altLang="zh-TW" b="0" i="1" smtClean="0">
                        <a:latin typeface="Cambria Math" panose="02040503050406030204" pitchFamily="18" charset="0"/>
                      </a:rPr>
                      <m:t>𝑐𝑜𝑛𝑛𝑒𝑐𝑡𝑒𝑑</m:t>
                    </m:r>
                  </m:oMath>
                </a14:m>
                <a:endParaRPr lang="en-US" altLang="zh-TW" b="0" i="1" dirty="0">
                  <a:latin typeface="Cambria Math" panose="02040503050406030204" pitchFamily="18" charset="0"/>
                </a:endParaRPr>
              </a:p>
              <a:p>
                <a:pPr marL="0" indent="0">
                  <a:buNone/>
                </a:pPr>
                <a:r>
                  <a:rPr lang="en-US" altLang="zh-TW" b="0" dirty="0"/>
                  <a:t>   </a:t>
                </a:r>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r>
                      <a:rPr lang="en-US" altLang="zh-TW" b="0" i="1" smtClean="0">
                        <a:latin typeface="Cambria Math" panose="02040503050406030204" pitchFamily="18" charset="0"/>
                      </a:rPr>
                      <m:t>h</m:t>
                    </m:r>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r>
                          <a:rPr lang="en-US" altLang="zh-TW" b="0" i="1" smtClean="0">
                            <a:latin typeface="Cambria Math" panose="02040503050406030204" pitchFamily="18" charset="0"/>
                          </a:rPr>
                          <m:t>−1  </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oMath>
                </a14:m>
                <a:r>
                  <a:rPr lang="en-US" altLang="zh-TW" b="0" dirty="0"/>
                  <a:t> , </a:t>
                </a:r>
                <a14:m>
                  <m:oMath xmlns:m="http://schemas.openxmlformats.org/officeDocument/2006/math">
                    <m:r>
                      <a:rPr lang="en-US" altLang="zh-TW" b="0" i="1" smtClean="0">
                        <a:latin typeface="Cambria Math" panose="02040503050406030204" pitchFamily="18" charset="0"/>
                      </a:rPr>
                      <m:t>𝑛</m:t>
                    </m:r>
                    <m:r>
                      <a:rPr lang="en-US" altLang="zh-TW" b="0" i="1" smtClean="0">
                        <a:latin typeface="Cambria Math" panose="02040503050406030204" pitchFamily="18" charset="0"/>
                      </a:rPr>
                      <m:t>=1,... ,8</m:t>
                    </m:r>
                  </m:oMath>
                </a14:m>
                <a:endParaRPr lang="en-US" altLang="zh-TW" i="1" dirty="0">
                  <a:latin typeface="Cambria Math" panose="02040503050406030204" pitchFamily="18" charset="0"/>
                </a:endParaRPr>
              </a:p>
              <a:p>
                <a:pPr marL="0" indent="0">
                  <a:buNone/>
                </a:pPr>
                <a:r>
                  <a:rPr lang="en-US" altLang="zh-TW" b="0" dirty="0"/>
                  <a:t>   </a:t>
                </a:r>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𝑜𝑢𝑡𝑝𝑢𝑡</m:t>
                        </m:r>
                        <m:r>
                          <a:rPr lang="en-US" altLang="zh-TW" b="0" i="1" smtClean="0">
                            <a:latin typeface="Cambria Math" panose="02040503050406030204" pitchFamily="18" charset="0"/>
                          </a:rPr>
                          <m:t>=</m:t>
                        </m:r>
                        <m:r>
                          <a:rPr lang="en-US" altLang="zh-TW" b="0" i="1" smtClean="0">
                            <a:latin typeface="Cambria Math" panose="02040503050406030204" pitchFamily="18" charset="0"/>
                          </a:rPr>
                          <m:t>𝑎</m:t>
                        </m:r>
                      </m:e>
                      <m:sub>
                        <m:r>
                          <a:rPr lang="en-US" altLang="zh-TW" b="0" i="1" smtClean="0">
                            <a:latin typeface="Cambria Math" panose="02040503050406030204" pitchFamily="18" charset="0"/>
                          </a:rPr>
                          <m:t>8</m:t>
                        </m:r>
                      </m:sub>
                    </m:sSub>
                  </m:oMath>
                </a14:m>
                <a:endParaRPr lang="zh-TW" altLang="en-US" dirty="0"/>
              </a:p>
            </p:txBody>
          </p:sp>
        </mc:Choice>
        <mc:Fallback xmlns="">
          <p:sp>
            <p:nvSpPr>
              <p:cNvPr id="6" name="內容版面配置區 5"/>
              <p:cNvSpPr>
                <a:spLocks noGrp="1" noRot="1" noChangeAspect="1" noMove="1" noResize="1" noEditPoints="1" noAdjustHandles="1" noChangeArrowheads="1" noChangeShapeType="1" noTextEdit="1"/>
              </p:cNvSpPr>
              <p:nvPr>
                <p:ph sz="half" idx="2"/>
              </p:nvPr>
            </p:nvSpPr>
            <p:spPr>
              <a:blipFill rotWithShape="0">
                <a:blip r:embed="rId4"/>
                <a:stretch>
                  <a:fillRect t="-2241"/>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21859321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表格 18"/>
          <p:cNvGraphicFramePr>
            <a:graphicFrameLocks noGrp="1"/>
          </p:cNvGraphicFramePr>
          <p:nvPr>
            <p:extLst>
              <p:ext uri="{D42A27DB-BD31-4B8C-83A1-F6EECF244321}">
                <p14:modId xmlns:p14="http://schemas.microsoft.com/office/powerpoint/2010/main" val="1146570683"/>
              </p:ext>
            </p:extLst>
          </p:nvPr>
        </p:nvGraphicFramePr>
        <p:xfrm>
          <a:off x="1959472"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20" name="表格 19"/>
          <p:cNvGraphicFramePr>
            <a:graphicFrameLocks noGrp="1"/>
          </p:cNvGraphicFramePr>
          <p:nvPr>
            <p:extLst>
              <p:ext uri="{D42A27DB-BD31-4B8C-83A1-F6EECF244321}">
                <p14:modId xmlns:p14="http://schemas.microsoft.com/office/powerpoint/2010/main" val="1840335443"/>
              </p:ext>
            </p:extLst>
          </p:nvPr>
        </p:nvGraphicFramePr>
        <p:xfrm>
          <a:off x="7260433"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AlternateContent xmlns:mc="http://schemas.openxmlformats.org/markup-compatibility/2006" xmlns:a14="http://schemas.microsoft.com/office/drawing/2010/main">
        <mc:Choice Requires="a14">
          <p:graphicFrame>
            <p:nvGraphicFramePr>
              <p:cNvPr id="21" name="表格 20"/>
              <p:cNvGraphicFramePr>
                <a:graphicFrameLocks noGrp="1"/>
              </p:cNvGraphicFramePr>
              <p:nvPr>
                <p:extLst>
                  <p:ext uri="{D42A27DB-BD31-4B8C-83A1-F6EECF244321}">
                    <p14:modId xmlns:p14="http://schemas.microsoft.com/office/powerpoint/2010/main" val="464292605"/>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7</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2</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6</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3</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0</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1</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8</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4</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5</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Choice>
        <mc:Fallback xmlns="">
          <p:graphicFrame>
            <p:nvGraphicFramePr>
              <p:cNvPr id="21" name="表格 20"/>
              <p:cNvGraphicFramePr>
                <a:graphicFrameLocks noGrp="1"/>
              </p:cNvGraphicFramePr>
              <p:nvPr>
                <p:extLst>
                  <p:ext uri="{D42A27DB-BD31-4B8C-83A1-F6EECF244321}">
                    <p14:modId xmlns:p14="http://schemas.microsoft.com/office/powerpoint/2010/main" val="464292605"/>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103279" t="-109836" r="-504918" b="-5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203279" t="-109836" r="-404918" b="-5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303279" t="-109836" r="-304918" b="-522951"/>
                          </a:stretch>
                        </a:blipFill>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103279" t="-209836" r="-504918" b="-4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203279" t="-209836" r="-404918" b="-4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303279" t="-209836" r="-304918" b="-4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103279" t="-309836" r="-504918" b="-3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203279" t="-309836" r="-404918" b="-3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303279" t="-309836" r="-304918" b="-3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Fallback>
      </mc:AlternateContent>
      <p:sp>
        <p:nvSpPr>
          <p:cNvPr id="22" name="文字方塊 21"/>
          <p:cNvSpPr txBox="1"/>
          <p:nvPr/>
        </p:nvSpPr>
        <p:spPr>
          <a:xfrm>
            <a:off x="1959472"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input</a:t>
            </a:r>
            <a:endParaRPr lang="zh-TW" altLang="en-US" b="1" dirty="0">
              <a:latin typeface="Cambria Math" panose="02040503050406030204" pitchFamily="18" charset="0"/>
            </a:endParaRPr>
          </a:p>
        </p:txBody>
      </p:sp>
      <p:sp>
        <p:nvSpPr>
          <p:cNvPr id="23" name="文字方塊 22"/>
          <p:cNvSpPr txBox="1"/>
          <p:nvPr/>
        </p:nvSpPr>
        <p:spPr>
          <a:xfrm>
            <a:off x="1959472" y="6354287"/>
            <a:ext cx="2595600" cy="369332"/>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Index</a:t>
            </a:r>
            <a:endParaRPr lang="zh-TW" altLang="en-US" b="1" dirty="0">
              <a:latin typeface="Cambria Math" panose="02040503050406030204" pitchFamily="18" charset="0"/>
            </a:endParaRPr>
          </a:p>
        </p:txBody>
      </p:sp>
      <p:sp>
        <p:nvSpPr>
          <p:cNvPr id="24" name="文字方塊 23"/>
          <p:cNvSpPr txBox="1"/>
          <p:nvPr/>
        </p:nvSpPr>
        <p:spPr>
          <a:xfrm>
            <a:off x="7260433"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output</a:t>
            </a:r>
            <a:endParaRPr lang="zh-TW" altLang="en-US" b="1" dirty="0">
              <a:latin typeface="Cambria Math" panose="02040503050406030204" pitchFamily="18" charset="0"/>
            </a:endParaRPr>
          </a:p>
        </p:txBody>
      </p:sp>
      <p:sp>
        <p:nvSpPr>
          <p:cNvPr id="25" name="向右箭號 24"/>
          <p:cNvSpPr/>
          <p:nvPr/>
        </p:nvSpPr>
        <p:spPr>
          <a:xfrm>
            <a:off x="4940886" y="1364105"/>
            <a:ext cx="1933731" cy="164892"/>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6" name="文字方塊 25"/>
          <p:cNvSpPr txBox="1"/>
          <p:nvPr/>
        </p:nvSpPr>
        <p:spPr>
          <a:xfrm>
            <a:off x="4940885" y="358329"/>
            <a:ext cx="1933731" cy="923330"/>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Region-Growing</a:t>
            </a:r>
            <a:endParaRPr lang="en-US" altLang="zh-TW" b="1" dirty="0">
              <a:latin typeface="Cambria Math" panose="02040503050406030204" pitchFamily="18" charset="0"/>
              <a:ea typeface="Cambria Math" panose="02040503050406030204" pitchFamily="18" charset="0"/>
            </a:endParaRPr>
          </a:p>
          <a:p>
            <a:pPr algn="ctr"/>
            <a:r>
              <a:rPr lang="en-US" altLang="zh-TW" b="1">
                <a:latin typeface="Cambria Math" panose="02040503050406030204" pitchFamily="18" charset="0"/>
                <a:ea typeface="Cambria Math" panose="02040503050406030204" pitchFamily="18" charset="0"/>
              </a:rPr>
              <a:t>Operator</a:t>
            </a:r>
            <a:endParaRPr lang="en-US" altLang="zh-TW" b="1" dirty="0">
              <a:latin typeface="Cambria Math" panose="02040503050406030204" pitchFamily="18" charset="0"/>
              <a:ea typeface="Cambria Math" panose="02040503050406030204" pitchFamily="18" charset="0"/>
            </a:endParaRPr>
          </a:p>
          <a:p>
            <a:pPr algn="ctr"/>
            <a:r>
              <a:rPr lang="en-US" altLang="zh-TW" b="1" dirty="0">
                <a:latin typeface="Cambria Math" panose="02040503050406030204" pitchFamily="18" charset="0"/>
                <a:ea typeface="Cambria Math" panose="02040503050406030204" pitchFamily="18" charset="0"/>
              </a:rPr>
              <a:t>(</a:t>
            </a:r>
            <a:r>
              <a:rPr lang="en-US" altLang="zh-TW" b="1">
                <a:latin typeface="Cambria Math" panose="02040503050406030204" pitchFamily="18" charset="0"/>
                <a:ea typeface="Cambria Math" panose="02040503050406030204" pitchFamily="18" charset="0"/>
              </a:rPr>
              <a:t>at one </a:t>
            </a:r>
            <a:r>
              <a:rPr lang="en-US" altLang="zh-TW" b="1" dirty="0">
                <a:latin typeface="Cambria Math" panose="02040503050406030204" pitchFamily="18" charset="0"/>
                <a:ea typeface="Cambria Math" panose="02040503050406030204" pitchFamily="18" charset="0"/>
              </a:rPr>
              <a:t>point)</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27" name="文字方塊 26"/>
              <p:cNvSpPr txBox="1"/>
              <p:nvPr/>
            </p:nvSpPr>
            <p:spPr>
              <a:xfrm>
                <a:off x="4940887" y="1528997"/>
                <a:ext cx="1933731" cy="4832092"/>
              </a:xfrm>
              <a:prstGeom prst="rect">
                <a:avLst/>
              </a:prstGeom>
              <a:noFill/>
            </p:spPr>
            <p:txBody>
              <a:bodyPr wrap="square" rtlCol="0">
                <a:spAutoFit/>
              </a:bodyPr>
              <a:lstStyle/>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𝑔</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1</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2</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3</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4</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5</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5</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6</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5</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6</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7</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6</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7</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8</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7</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8</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b="0" dirty="0"/>
              </a:p>
              <a:p>
                <a:pPr/>
                <a14:m>
                  <m:oMathPara xmlns:m="http://schemas.openxmlformats.org/officeDocument/2006/math">
                    <m:oMathParaPr>
                      <m:jc m:val="centerGroup"/>
                    </m:oMathParaPr>
                    <m:oMath xmlns:m="http://schemas.openxmlformats.org/officeDocument/2006/math">
                      <m:r>
                        <a:rPr lang="en-US" altLang="zh-TW" sz="1600" b="0" i="1" smtClean="0">
                          <a:latin typeface="Cambria Math" panose="02040503050406030204" pitchFamily="18" charset="0"/>
                        </a:rPr>
                        <m:t>𝑜𝑢𝑡𝑝𝑢𝑡</m:t>
                      </m:r>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8</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zh-TW" altLang="en-US" sz="1600" dirty="0"/>
              </a:p>
            </p:txBody>
          </p:sp>
        </mc:Choice>
        <mc:Fallback xmlns="">
          <p:sp>
            <p:nvSpPr>
              <p:cNvPr id="27" name="文字方塊 26"/>
              <p:cNvSpPr txBox="1">
                <a:spLocks noRot="1" noChangeAspect="1" noMove="1" noResize="1" noEditPoints="1" noAdjustHandles="1" noChangeArrowheads="1" noChangeShapeType="1" noTextEdit="1"/>
              </p:cNvSpPr>
              <p:nvPr/>
            </p:nvSpPr>
            <p:spPr>
              <a:xfrm>
                <a:off x="4940887" y="1528997"/>
                <a:ext cx="1933731" cy="4832092"/>
              </a:xfrm>
              <a:prstGeom prst="rect">
                <a:avLst/>
              </a:prstGeom>
              <a:blipFill rotWithShape="0">
                <a:blip r:embed="rId4"/>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9" name="文字方塊 28"/>
              <p:cNvSpPr txBox="1"/>
              <p:nvPr/>
            </p:nvSpPr>
            <p:spPr>
              <a:xfrm>
                <a:off x="7260433" y="4097080"/>
                <a:ext cx="2694561" cy="710194"/>
              </a:xfrm>
              <a:prstGeom prst="rect">
                <a:avLst/>
              </a:prstGeom>
              <a:noFill/>
              <a:ln>
                <a:solidFill>
                  <a:schemeClr val="tx1"/>
                </a:solidFill>
              </a:ln>
            </p:spPr>
            <p:txBody>
              <a:bodyPr wrap="square" rtlCol="0" anchor="ctr">
                <a:spAutoFit/>
              </a:bodyPr>
              <a:lstStyle/>
              <a:p>
                <a:pPr/>
                <a14:m>
                  <m:oMathPara xmlns:m="http://schemas.openxmlformats.org/officeDocument/2006/math">
                    <m:oMathParaPr>
                      <m:jc m:val="centerGroup"/>
                    </m:oMathParaPr>
                    <m:oMath xmlns:m="http://schemas.openxmlformats.org/officeDocument/2006/math">
                      <m:r>
                        <a:rPr lang="en-US" altLang="zh-TW" b="0" i="1" smtClean="0">
                          <a:solidFill>
                            <a:srgbClr val="FF0000"/>
                          </a:solidFill>
                          <a:latin typeface="Cambria Math" panose="02040503050406030204" pitchFamily="18" charset="0"/>
                        </a:rPr>
                        <m:t>h</m:t>
                      </m:r>
                      <m:d>
                        <m:dPr>
                          <m:ctrlPr>
                            <a:rPr lang="en-US" altLang="zh-TW" b="0" i="1" smtClean="0">
                              <a:solidFill>
                                <a:srgbClr val="FF0000"/>
                              </a:solidFill>
                              <a:latin typeface="Cambria Math" panose="02040503050406030204" pitchFamily="18" charset="0"/>
                            </a:rPr>
                          </m:ctrlPr>
                        </m:dPr>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𝑑</m:t>
                          </m:r>
                        </m:e>
                      </m:d>
                      <m:r>
                        <a:rPr lang="en-US" altLang="zh-TW" b="0" i="1" smtClean="0">
                          <a:solidFill>
                            <a:srgbClr val="FF0000"/>
                          </a:solidFill>
                          <a:latin typeface="Cambria Math" panose="02040503050406030204" pitchFamily="18" charset="0"/>
                        </a:rPr>
                        <m:t>=</m:t>
                      </m:r>
                      <m:d>
                        <m:dPr>
                          <m:begChr m:val="{"/>
                          <m:endChr m:val=""/>
                          <m:ctrlPr>
                            <a:rPr lang="en-US" altLang="zh-TW" b="0" i="1" smtClean="0">
                              <a:solidFill>
                                <a:srgbClr val="FF0000"/>
                              </a:solidFill>
                              <a:latin typeface="Cambria Math" panose="02040503050406030204" pitchFamily="18" charset="0"/>
                            </a:rPr>
                          </m:ctrlPr>
                        </m:dPr>
                        <m:e>
                          <m:eqArr>
                            <m:eqArrPr>
                              <m:ctrlPr>
                                <a:rPr lang="en-US" altLang="zh-TW" b="0" i="1" smtClean="0">
                                  <a:solidFill>
                                    <a:srgbClr val="FF0000"/>
                                  </a:solidFill>
                                  <a:latin typeface="Cambria Math" panose="02040503050406030204" pitchFamily="18" charset="0"/>
                                </a:rPr>
                              </m:ctrlPr>
                            </m:eqArrPr>
                            <m:e>
                              <m:r>
                                <a:rPr lang="en-US" altLang="zh-TW" b="0" i="1" smtClean="0">
                                  <a:solidFill>
                                    <a:srgbClr val="FF0000"/>
                                  </a:solidFill>
                                  <a:latin typeface="Cambria Math" panose="02040503050406030204" pitchFamily="18" charset="0"/>
                                </a:rPr>
                                <m:t>𝑑</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𝑔</m:t>
                              </m:r>
                            </m:e>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ea typeface="Cambria Math" panose="02040503050406030204" pitchFamily="18" charset="0"/>
                                </a:rPr>
                                <m:t>≠</m:t>
                              </m:r>
                              <m:r>
                                <a:rPr lang="en-US" altLang="zh-TW" b="0" i="1" smtClean="0">
                                  <a:solidFill>
                                    <a:srgbClr val="FF0000"/>
                                  </a:solidFill>
                                  <a:latin typeface="Cambria Math" panose="02040503050406030204" pitchFamily="18" charset="0"/>
                                  <a:ea typeface="Cambria Math" panose="02040503050406030204" pitchFamily="18" charset="0"/>
                                </a:rPr>
                                <m:t>𝑔</m:t>
                              </m:r>
                            </m:e>
                          </m:eqArr>
                        </m:e>
                      </m:d>
                    </m:oMath>
                  </m:oMathPara>
                </a14:m>
                <a:endParaRPr lang="en-US" altLang="zh-TW" dirty="0"/>
              </a:p>
            </p:txBody>
          </p:sp>
        </mc:Choice>
        <mc:Fallback xmlns="">
          <p:sp>
            <p:nvSpPr>
              <p:cNvPr id="29" name="文字方塊 28"/>
              <p:cNvSpPr txBox="1">
                <a:spLocks noRot="1" noChangeAspect="1" noMove="1" noResize="1" noEditPoints="1" noAdjustHandles="1" noChangeArrowheads="1" noChangeShapeType="1" noTextEdit="1"/>
              </p:cNvSpPr>
              <p:nvPr/>
            </p:nvSpPr>
            <p:spPr>
              <a:xfrm>
                <a:off x="7260433" y="4097080"/>
                <a:ext cx="2694561" cy="710194"/>
              </a:xfrm>
              <a:prstGeom prst="rect">
                <a:avLst/>
              </a:prstGeom>
              <a:blipFill rotWithShape="0">
                <a:blip r:embed="rId5"/>
                <a:stretch>
                  <a:fillRect/>
                </a:stretch>
              </a:blipFill>
              <a:ln>
                <a:solidFill>
                  <a:schemeClr val="tx1"/>
                </a:solidFill>
              </a:ln>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 name="文字方塊 1"/>
              <p:cNvSpPr txBox="1"/>
              <p:nvPr/>
            </p:nvSpPr>
            <p:spPr>
              <a:xfrm>
                <a:off x="7260433" y="4871821"/>
                <a:ext cx="4931567" cy="1477328"/>
              </a:xfrm>
              <a:prstGeom prst="rect">
                <a:avLst/>
              </a:prstGeom>
              <a:noFill/>
            </p:spPr>
            <p:txBody>
              <a:bodyPr wrap="square" rtlCol="0">
                <a:spAutoFit/>
              </a:bodyPr>
              <a:lstStyle/>
              <a:p>
                <a:pPr marL="285750" indent="-285750">
                  <a:buFont typeface="Arial" panose="020B0604020202020204" pitchFamily="34" charset="0"/>
                  <a:buChar char="•"/>
                </a:pPr>
                <a:r>
                  <a:rPr lang="en-US" altLang="zh-TW">
                    <a:latin typeface="Cambria Math" panose="02040503050406030204" pitchFamily="18" charset="0"/>
                    <a:ea typeface="Cambria Math" panose="02040503050406030204" pitchFamily="18" charset="0"/>
                  </a:rPr>
                  <a:t>Pixels </a:t>
                </a:r>
                <a:r>
                  <a:rPr lang="en-US" altLang="zh-TW" dirty="0">
                    <a:latin typeface="Cambria Math" panose="02040503050406030204" pitchFamily="18" charset="0"/>
                    <a:ea typeface="Cambria Math" panose="02040503050406030204" pitchFamily="18" charset="0"/>
                  </a:rPr>
                  <a:t>out of </a:t>
                </a:r>
                <a:r>
                  <a:rPr lang="en-US" altLang="zh-TW">
                    <a:latin typeface="Cambria Math" panose="02040503050406030204" pitchFamily="18" charset="0"/>
                    <a:ea typeface="Cambria Math" panose="02040503050406030204" pitchFamily="18" charset="0"/>
                  </a:rPr>
                  <a:t>bound padded </a:t>
                </a:r>
                <a:r>
                  <a:rPr lang="en-US" altLang="zh-TW" dirty="0">
                    <a:latin typeface="Cambria Math" panose="02040503050406030204" pitchFamily="18" charset="0"/>
                    <a:ea typeface="Cambria Math" panose="02040503050406030204" pitchFamily="18" charset="0"/>
                  </a:rPr>
                  <a:t>with </a:t>
                </a:r>
                <a14:m>
                  <m:oMath xmlns:m="http://schemas.openxmlformats.org/officeDocument/2006/math">
                    <m:r>
                      <a:rPr lang="en-US" altLang="zh-TW" dirty="0">
                        <a:latin typeface="Cambria Math" panose="02040503050406030204" pitchFamily="18" charset="0"/>
                        <a:ea typeface="Cambria Math" panose="02040503050406030204" pitchFamily="18" charset="0"/>
                      </a:rPr>
                      <m:t>𝑏𝑎𝑐𝑘𝑔𝑟𝑜𝑢𝑛𝑑</m:t>
                    </m:r>
                    <m:r>
                      <a:rPr lang="en-US" altLang="zh-TW" dirty="0">
                        <a:latin typeface="Cambria Math" panose="02040503050406030204" pitchFamily="18" charset="0"/>
                        <a:ea typeface="Cambria Math" panose="02040503050406030204" pitchFamily="18" charset="0"/>
                      </a:rPr>
                      <m:t> </m:t>
                    </m:r>
                    <m:r>
                      <a:rPr lang="en-US" altLang="zh-TW" dirty="0">
                        <a:latin typeface="Cambria Math" panose="02040503050406030204" pitchFamily="18" charset="0"/>
                        <a:ea typeface="Cambria Math" panose="02040503050406030204" pitchFamily="18" charset="0"/>
                      </a:rPr>
                      <m:t>𝑙𝑎𝑏𝑒𝑙</m:t>
                    </m:r>
                  </m:oMath>
                </a14:m>
                <a:endParaRPr lang="en-US" altLang="zh-TW" dirty="0">
                  <a:latin typeface="Cambria Math" panose="02040503050406030204" pitchFamily="18" charset="0"/>
                  <a:ea typeface="Cambria Math" panose="02040503050406030204" pitchFamily="18" charset="0"/>
                </a:endParaRPr>
              </a:p>
              <a:p>
                <a:pPr marL="285750" indent="-285750">
                  <a:buFont typeface="Arial" panose="020B0604020202020204" pitchFamily="34" charset="0"/>
                  <a:buChar char="•"/>
                </a:pPr>
                <a:r>
                  <a:rPr lang="en-US" altLang="zh-TW">
                    <a:latin typeface="Cambria Math" panose="02040503050406030204" pitchFamily="18" charset="0"/>
                    <a:ea typeface="Cambria Math" panose="02040503050406030204" pitchFamily="18" charset="0"/>
                  </a:rPr>
                  <a:t>The output label will be switched to the label of  the first-encountering </a:t>
                </a:r>
                <a:r>
                  <a:rPr lang="en-US" altLang="zh-TW" dirty="0">
                    <a:latin typeface="Cambria Math" panose="02040503050406030204" pitchFamily="18" charset="0"/>
                    <a:ea typeface="Cambria Math" panose="02040503050406030204" pitchFamily="18" charset="0"/>
                  </a:rPr>
                  <a:t>(</a:t>
                </a:r>
                <a:r>
                  <a:rPr lang="en-US" altLang="zh-TW">
                    <a:latin typeface="Cambria Math" panose="02040503050406030204" pitchFamily="18" charset="0"/>
                    <a:ea typeface="Cambria Math" panose="02040503050406030204" pitchFamily="18" charset="0"/>
                  </a:rPr>
                  <a:t>by index</a:t>
                </a:r>
                <a:r>
                  <a:rPr lang="en-US" altLang="zh-TW" dirty="0">
                    <a:latin typeface="Cambria Math" panose="02040503050406030204" pitchFamily="18" charset="0"/>
                    <a:ea typeface="Cambria Math" panose="02040503050406030204" pitchFamily="18" charset="0"/>
                  </a:rPr>
                  <a:t>) </a:t>
                </a:r>
                <a:r>
                  <a:rPr lang="en-US" altLang="zh-TW">
                    <a:latin typeface="Cambria Math" panose="02040503050406030204" pitchFamily="18" charset="0"/>
                    <a:ea typeface="Cambria Math" panose="02040503050406030204" pitchFamily="18" charset="0"/>
                  </a:rPr>
                  <a:t>non-background pixel</a:t>
                </a:r>
                <a:r>
                  <a:rPr lang="en-US" altLang="zh-TW" dirty="0">
                    <a:latin typeface="Cambria Math" panose="02040503050406030204" pitchFamily="18" charset="0"/>
                    <a:ea typeface="Cambria Math" panose="02040503050406030204" pitchFamily="18" charset="0"/>
                  </a:rPr>
                  <a:t>.</a:t>
                </a:r>
              </a:p>
            </p:txBody>
          </p:sp>
        </mc:Choice>
        <mc:Fallback xmlns="">
          <p:sp>
            <p:nvSpPr>
              <p:cNvPr id="2" name="文字方塊 1"/>
              <p:cNvSpPr txBox="1">
                <a:spLocks noRot="1" noChangeAspect="1" noMove="1" noResize="1" noEditPoints="1" noAdjustHandles="1" noChangeArrowheads="1" noChangeShapeType="1" noTextEdit="1"/>
              </p:cNvSpPr>
              <p:nvPr/>
            </p:nvSpPr>
            <p:spPr>
              <a:xfrm>
                <a:off x="7260433" y="4871821"/>
                <a:ext cx="4931567" cy="1477328"/>
              </a:xfrm>
              <a:prstGeom prst="rect">
                <a:avLst/>
              </a:prstGeom>
              <a:blipFill>
                <a:blip r:embed="rId6"/>
                <a:stretch>
                  <a:fillRect l="-742" t="-2469" r="-247" b="-4938"/>
                </a:stretch>
              </a:blipFill>
            </p:spPr>
            <p:txBody>
              <a:bodyPr/>
              <a:lstStyle/>
              <a:p>
                <a:r>
                  <a:rPr lang="zh-TW" altLang="en-US">
                    <a:noFill/>
                  </a:rPr>
                  <a:t> </a:t>
                </a:r>
              </a:p>
            </p:txBody>
          </p:sp>
        </mc:Fallback>
      </mc:AlternateContent>
      <p:cxnSp>
        <p:nvCxnSpPr>
          <p:cNvPr id="4" name="直線單箭頭接點 3"/>
          <p:cNvCxnSpPr/>
          <p:nvPr/>
        </p:nvCxnSpPr>
        <p:spPr>
          <a:xfrm flipH="1">
            <a:off x="5907750" y="2321169"/>
            <a:ext cx="660104" cy="32531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9" name="文字方塊 8"/>
              <p:cNvSpPr txBox="1"/>
              <p:nvPr/>
            </p:nvSpPr>
            <p:spPr>
              <a:xfrm>
                <a:off x="6884526" y="3510916"/>
                <a:ext cx="182999"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𝑏</m:t>
                      </m:r>
                    </m:oMath>
                  </m:oMathPara>
                </a14:m>
                <a:endParaRPr lang="zh-TW" altLang="en-US" dirty="0"/>
              </a:p>
            </p:txBody>
          </p:sp>
        </mc:Choice>
        <mc:Fallback xmlns="">
          <p:sp>
            <p:nvSpPr>
              <p:cNvPr id="9" name="文字方塊 8"/>
              <p:cNvSpPr txBox="1">
                <a:spLocks noRot="1" noChangeAspect="1" noMove="1" noResize="1" noEditPoints="1" noAdjustHandles="1" noChangeArrowheads="1" noChangeShapeType="1" noTextEdit="1"/>
              </p:cNvSpPr>
              <p:nvPr/>
            </p:nvSpPr>
            <p:spPr>
              <a:xfrm>
                <a:off x="6884526" y="3510916"/>
                <a:ext cx="182999" cy="276999"/>
              </a:xfrm>
              <a:prstGeom prst="rect">
                <a:avLst/>
              </a:prstGeom>
              <a:blipFill>
                <a:blip r:embed="rId7"/>
                <a:stretch>
                  <a:fillRect l="-33333" r="-26667" b="-8889"/>
                </a:stretch>
              </a:blipFill>
            </p:spPr>
            <p:txBody>
              <a:bodyPr/>
              <a:lstStyle/>
              <a:p>
                <a:r>
                  <a:rPr lang="zh-TW" altLang="en-US">
                    <a:noFill/>
                  </a:rPr>
                  <a:t> </a:t>
                </a:r>
              </a:p>
            </p:txBody>
          </p:sp>
        </mc:Fallback>
      </mc:AlternateContent>
      <p:cxnSp>
        <p:nvCxnSpPr>
          <p:cNvPr id="28" name="直線單箭頭接點 27"/>
          <p:cNvCxnSpPr/>
          <p:nvPr/>
        </p:nvCxnSpPr>
        <p:spPr>
          <a:xfrm flipH="1">
            <a:off x="6148248" y="3714763"/>
            <a:ext cx="726368" cy="35337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文字方塊 11"/>
          <p:cNvSpPr txBox="1"/>
          <p:nvPr/>
        </p:nvSpPr>
        <p:spPr>
          <a:xfrm>
            <a:off x="0" y="0"/>
            <a:ext cx="1600200" cy="369332"/>
          </a:xfrm>
          <a:prstGeom prst="rect">
            <a:avLst/>
          </a:prstGeom>
          <a:solidFill>
            <a:schemeClr val="accent2"/>
          </a:solidFill>
        </p:spPr>
        <p:txBody>
          <a:bodyPr wrap="square" rtlCol="0">
            <a:spAutoFit/>
          </a:bodyPr>
          <a:lstStyle/>
          <a:p>
            <a:r>
              <a:rPr lang="en-US" altLang="zh-TW"/>
              <a:t>Case </a:t>
            </a:r>
            <a:r>
              <a:rPr lang="en-US" altLang="zh-TW" dirty="0"/>
              <a:t>1</a:t>
            </a:r>
            <a:endParaRPr lang="zh-TW" altLang="en-US" dirty="0"/>
          </a:p>
        </p:txBody>
      </p:sp>
      <p:cxnSp>
        <p:nvCxnSpPr>
          <p:cNvPr id="30" name="直線單箭頭接點 29"/>
          <p:cNvCxnSpPr/>
          <p:nvPr/>
        </p:nvCxnSpPr>
        <p:spPr>
          <a:xfrm flipH="1">
            <a:off x="5907750" y="1843784"/>
            <a:ext cx="408058" cy="23004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8378304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表格 18"/>
          <p:cNvGraphicFramePr>
            <a:graphicFrameLocks noGrp="1"/>
          </p:cNvGraphicFramePr>
          <p:nvPr>
            <p:extLst>
              <p:ext uri="{D42A27DB-BD31-4B8C-83A1-F6EECF244321}">
                <p14:modId xmlns:p14="http://schemas.microsoft.com/office/powerpoint/2010/main" val="30781075"/>
              </p:ext>
            </p:extLst>
          </p:nvPr>
        </p:nvGraphicFramePr>
        <p:xfrm>
          <a:off x="1959472"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20" name="表格 19"/>
          <p:cNvGraphicFramePr>
            <a:graphicFrameLocks noGrp="1"/>
          </p:cNvGraphicFramePr>
          <p:nvPr>
            <p:extLst>
              <p:ext uri="{D42A27DB-BD31-4B8C-83A1-F6EECF244321}">
                <p14:modId xmlns:p14="http://schemas.microsoft.com/office/powerpoint/2010/main" val="485781049"/>
              </p:ext>
            </p:extLst>
          </p:nvPr>
        </p:nvGraphicFramePr>
        <p:xfrm>
          <a:off x="7260433"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AlternateContent xmlns:mc="http://schemas.openxmlformats.org/markup-compatibility/2006" xmlns:a14="http://schemas.microsoft.com/office/drawing/2010/main">
        <mc:Choice Requires="a14">
          <p:graphicFrame>
            <p:nvGraphicFramePr>
              <p:cNvPr id="21" name="表格 20"/>
              <p:cNvGraphicFramePr>
                <a:graphicFrameLocks noGrp="1"/>
              </p:cNvGraphicFramePr>
              <p:nvPr>
                <p:extLst>
                  <p:ext uri="{D42A27DB-BD31-4B8C-83A1-F6EECF244321}">
                    <p14:modId xmlns:p14="http://schemas.microsoft.com/office/powerpoint/2010/main" val="3577816071"/>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7</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2</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6</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3</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0</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1</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8</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4</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5</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Choice>
        <mc:Fallback xmlns="">
          <p:graphicFrame>
            <p:nvGraphicFramePr>
              <p:cNvPr id="21" name="表格 20"/>
              <p:cNvGraphicFramePr>
                <a:graphicFrameLocks noGrp="1"/>
              </p:cNvGraphicFramePr>
              <p:nvPr>
                <p:extLst>
                  <p:ext uri="{D42A27DB-BD31-4B8C-83A1-F6EECF244321}">
                    <p14:modId xmlns:p14="http://schemas.microsoft.com/office/powerpoint/2010/main" val="3577816071"/>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103279" t="-209836" r="-504918" b="-4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203279" t="-209836" r="-404918" b="-4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303279" t="-209836" r="-304918" b="-4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103279" t="-309836" r="-504918" b="-3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203279" t="-309836" r="-404918" b="-3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303279" t="-309836" r="-304918" b="-3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103279" t="-409836" r="-504918" b="-2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203279" t="-409836" r="-404918" b="-2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303279" t="-409836" r="-304918" b="-2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Fallback>
      </mc:AlternateContent>
      <p:sp>
        <p:nvSpPr>
          <p:cNvPr id="22" name="文字方塊 21"/>
          <p:cNvSpPr txBox="1"/>
          <p:nvPr/>
        </p:nvSpPr>
        <p:spPr>
          <a:xfrm>
            <a:off x="1959472"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input</a:t>
            </a:r>
            <a:endParaRPr lang="zh-TW" altLang="en-US" b="1" dirty="0">
              <a:latin typeface="Cambria Math" panose="02040503050406030204" pitchFamily="18" charset="0"/>
            </a:endParaRPr>
          </a:p>
        </p:txBody>
      </p:sp>
      <p:sp>
        <p:nvSpPr>
          <p:cNvPr id="23" name="文字方塊 22"/>
          <p:cNvSpPr txBox="1"/>
          <p:nvPr/>
        </p:nvSpPr>
        <p:spPr>
          <a:xfrm>
            <a:off x="1959472" y="6354287"/>
            <a:ext cx="2595600" cy="369332"/>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Index</a:t>
            </a:r>
            <a:endParaRPr lang="zh-TW" altLang="en-US" b="1" dirty="0">
              <a:latin typeface="Cambria Math" panose="02040503050406030204" pitchFamily="18" charset="0"/>
            </a:endParaRPr>
          </a:p>
        </p:txBody>
      </p:sp>
      <p:sp>
        <p:nvSpPr>
          <p:cNvPr id="24" name="文字方塊 23"/>
          <p:cNvSpPr txBox="1"/>
          <p:nvPr/>
        </p:nvSpPr>
        <p:spPr>
          <a:xfrm>
            <a:off x="7260433"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output</a:t>
            </a:r>
            <a:endParaRPr lang="zh-TW" altLang="en-US" b="1" dirty="0">
              <a:latin typeface="Cambria Math" panose="02040503050406030204" pitchFamily="18" charset="0"/>
            </a:endParaRPr>
          </a:p>
        </p:txBody>
      </p:sp>
      <p:sp>
        <p:nvSpPr>
          <p:cNvPr id="25" name="向右箭號 24"/>
          <p:cNvSpPr/>
          <p:nvPr/>
        </p:nvSpPr>
        <p:spPr>
          <a:xfrm>
            <a:off x="4940886" y="1364105"/>
            <a:ext cx="1933731" cy="164892"/>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6" name="文字方塊 25"/>
          <p:cNvSpPr txBox="1"/>
          <p:nvPr/>
        </p:nvSpPr>
        <p:spPr>
          <a:xfrm>
            <a:off x="4940885" y="358329"/>
            <a:ext cx="1933731" cy="923330"/>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Region-Growing</a:t>
            </a:r>
            <a:endParaRPr lang="en-US" altLang="zh-TW" b="1" dirty="0">
              <a:latin typeface="Cambria Math" panose="02040503050406030204" pitchFamily="18" charset="0"/>
              <a:ea typeface="Cambria Math" panose="02040503050406030204" pitchFamily="18" charset="0"/>
            </a:endParaRPr>
          </a:p>
          <a:p>
            <a:pPr algn="ctr"/>
            <a:r>
              <a:rPr lang="en-US" altLang="zh-TW" b="1">
                <a:latin typeface="Cambria Math" panose="02040503050406030204" pitchFamily="18" charset="0"/>
                <a:ea typeface="Cambria Math" panose="02040503050406030204" pitchFamily="18" charset="0"/>
              </a:rPr>
              <a:t>Operator</a:t>
            </a:r>
            <a:endParaRPr lang="en-US" altLang="zh-TW" b="1" dirty="0">
              <a:latin typeface="Cambria Math" panose="02040503050406030204" pitchFamily="18" charset="0"/>
              <a:ea typeface="Cambria Math" panose="02040503050406030204" pitchFamily="18" charset="0"/>
            </a:endParaRPr>
          </a:p>
          <a:p>
            <a:pPr algn="ctr"/>
            <a:r>
              <a:rPr lang="en-US" altLang="zh-TW" b="1" dirty="0">
                <a:latin typeface="Cambria Math" panose="02040503050406030204" pitchFamily="18" charset="0"/>
                <a:ea typeface="Cambria Math" panose="02040503050406030204" pitchFamily="18" charset="0"/>
              </a:rPr>
              <a:t>(</a:t>
            </a:r>
            <a:r>
              <a:rPr lang="en-US" altLang="zh-TW" b="1">
                <a:latin typeface="Cambria Math" panose="02040503050406030204" pitchFamily="18" charset="0"/>
                <a:ea typeface="Cambria Math" panose="02040503050406030204" pitchFamily="18" charset="0"/>
              </a:rPr>
              <a:t>at one </a:t>
            </a:r>
            <a:r>
              <a:rPr lang="en-US" altLang="zh-TW" b="1" dirty="0">
                <a:latin typeface="Cambria Math" panose="02040503050406030204" pitchFamily="18" charset="0"/>
                <a:ea typeface="Cambria Math" panose="02040503050406030204" pitchFamily="18" charset="0"/>
              </a:rPr>
              <a:t>point)</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27" name="文字方塊 26"/>
              <p:cNvSpPr txBox="1"/>
              <p:nvPr/>
            </p:nvSpPr>
            <p:spPr>
              <a:xfrm>
                <a:off x="4940887" y="1528997"/>
                <a:ext cx="1933731" cy="4832092"/>
              </a:xfrm>
              <a:prstGeom prst="rect">
                <a:avLst/>
              </a:prstGeom>
              <a:noFill/>
            </p:spPr>
            <p:txBody>
              <a:bodyPr wrap="square" rtlCol="0">
                <a:spAutoFit/>
              </a:bodyPr>
              <a:lstStyle/>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𝑔</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1</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2</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3</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4</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5</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5</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6</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5</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6</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7</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6</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7</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8</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7</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8</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b="0" dirty="0"/>
              </a:p>
              <a:p>
                <a:pPr/>
                <a14:m>
                  <m:oMathPara xmlns:m="http://schemas.openxmlformats.org/officeDocument/2006/math">
                    <m:oMathParaPr>
                      <m:jc m:val="centerGroup"/>
                    </m:oMathParaPr>
                    <m:oMath xmlns:m="http://schemas.openxmlformats.org/officeDocument/2006/math">
                      <m:r>
                        <a:rPr lang="en-US" altLang="zh-TW" sz="1600" b="0" i="1" smtClean="0">
                          <a:latin typeface="Cambria Math" panose="02040503050406030204" pitchFamily="18" charset="0"/>
                        </a:rPr>
                        <m:t>𝑜𝑢𝑡𝑝𝑢𝑡</m:t>
                      </m:r>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8</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zh-TW" altLang="en-US" sz="1600" dirty="0"/>
              </a:p>
            </p:txBody>
          </p:sp>
        </mc:Choice>
        <mc:Fallback xmlns="">
          <p:sp>
            <p:nvSpPr>
              <p:cNvPr id="27" name="文字方塊 26"/>
              <p:cNvSpPr txBox="1">
                <a:spLocks noRot="1" noChangeAspect="1" noMove="1" noResize="1" noEditPoints="1" noAdjustHandles="1" noChangeArrowheads="1" noChangeShapeType="1" noTextEdit="1"/>
              </p:cNvSpPr>
              <p:nvPr/>
            </p:nvSpPr>
            <p:spPr>
              <a:xfrm>
                <a:off x="4940887" y="1528997"/>
                <a:ext cx="1933731" cy="4832092"/>
              </a:xfrm>
              <a:prstGeom prst="rect">
                <a:avLst/>
              </a:prstGeom>
              <a:blipFill>
                <a:blip r:embed="rId4"/>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9" name="文字方塊 28"/>
              <p:cNvSpPr txBox="1"/>
              <p:nvPr/>
            </p:nvSpPr>
            <p:spPr>
              <a:xfrm>
                <a:off x="7260433" y="4097080"/>
                <a:ext cx="2694561" cy="710194"/>
              </a:xfrm>
              <a:prstGeom prst="rect">
                <a:avLst/>
              </a:prstGeom>
              <a:noFill/>
              <a:ln>
                <a:solidFill>
                  <a:schemeClr val="tx1"/>
                </a:solidFill>
              </a:ln>
            </p:spPr>
            <p:txBody>
              <a:bodyPr wrap="square" rtlCol="0" anchor="ctr">
                <a:spAutoFit/>
              </a:bodyPr>
              <a:lstStyle/>
              <a:p>
                <a:pPr/>
                <a14:m>
                  <m:oMathPara xmlns:m="http://schemas.openxmlformats.org/officeDocument/2006/math">
                    <m:oMathParaPr>
                      <m:jc m:val="centerGroup"/>
                    </m:oMathParaPr>
                    <m:oMath xmlns:m="http://schemas.openxmlformats.org/officeDocument/2006/math">
                      <m:r>
                        <a:rPr lang="en-US" altLang="zh-TW" b="0" i="1" smtClean="0">
                          <a:solidFill>
                            <a:srgbClr val="FF0000"/>
                          </a:solidFill>
                          <a:latin typeface="Cambria Math" panose="02040503050406030204" pitchFamily="18" charset="0"/>
                        </a:rPr>
                        <m:t>h</m:t>
                      </m:r>
                      <m:d>
                        <m:dPr>
                          <m:ctrlPr>
                            <a:rPr lang="en-US" altLang="zh-TW" b="0" i="1" smtClean="0">
                              <a:solidFill>
                                <a:srgbClr val="FF0000"/>
                              </a:solidFill>
                              <a:latin typeface="Cambria Math" panose="02040503050406030204" pitchFamily="18" charset="0"/>
                            </a:rPr>
                          </m:ctrlPr>
                        </m:dPr>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𝑑</m:t>
                          </m:r>
                        </m:e>
                      </m:d>
                      <m:r>
                        <a:rPr lang="en-US" altLang="zh-TW" b="0" i="1" smtClean="0">
                          <a:solidFill>
                            <a:srgbClr val="FF0000"/>
                          </a:solidFill>
                          <a:latin typeface="Cambria Math" panose="02040503050406030204" pitchFamily="18" charset="0"/>
                        </a:rPr>
                        <m:t>=</m:t>
                      </m:r>
                      <m:d>
                        <m:dPr>
                          <m:begChr m:val="{"/>
                          <m:endChr m:val=""/>
                          <m:ctrlPr>
                            <a:rPr lang="en-US" altLang="zh-TW" b="0" i="1" smtClean="0">
                              <a:solidFill>
                                <a:srgbClr val="FF0000"/>
                              </a:solidFill>
                              <a:latin typeface="Cambria Math" panose="02040503050406030204" pitchFamily="18" charset="0"/>
                            </a:rPr>
                          </m:ctrlPr>
                        </m:dPr>
                        <m:e>
                          <m:eqArr>
                            <m:eqArrPr>
                              <m:ctrlPr>
                                <a:rPr lang="en-US" altLang="zh-TW" b="0" i="1" smtClean="0">
                                  <a:solidFill>
                                    <a:srgbClr val="FF0000"/>
                                  </a:solidFill>
                                  <a:latin typeface="Cambria Math" panose="02040503050406030204" pitchFamily="18" charset="0"/>
                                </a:rPr>
                              </m:ctrlPr>
                            </m:eqArrPr>
                            <m:e>
                              <m:r>
                                <a:rPr lang="en-US" altLang="zh-TW" b="0" i="1" smtClean="0">
                                  <a:solidFill>
                                    <a:srgbClr val="FF0000"/>
                                  </a:solidFill>
                                  <a:latin typeface="Cambria Math" panose="02040503050406030204" pitchFamily="18" charset="0"/>
                                </a:rPr>
                                <m:t>𝑑</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𝑔</m:t>
                              </m:r>
                            </m:e>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ea typeface="Cambria Math" panose="02040503050406030204" pitchFamily="18" charset="0"/>
                                </a:rPr>
                                <m:t>≠</m:t>
                              </m:r>
                              <m:r>
                                <a:rPr lang="en-US" altLang="zh-TW" b="0" i="1" smtClean="0">
                                  <a:solidFill>
                                    <a:srgbClr val="FF0000"/>
                                  </a:solidFill>
                                  <a:latin typeface="Cambria Math" panose="02040503050406030204" pitchFamily="18" charset="0"/>
                                  <a:ea typeface="Cambria Math" panose="02040503050406030204" pitchFamily="18" charset="0"/>
                                </a:rPr>
                                <m:t>𝑔</m:t>
                              </m:r>
                            </m:e>
                          </m:eqArr>
                        </m:e>
                      </m:d>
                    </m:oMath>
                  </m:oMathPara>
                </a14:m>
                <a:endParaRPr lang="en-US" altLang="zh-TW" dirty="0"/>
              </a:p>
            </p:txBody>
          </p:sp>
        </mc:Choice>
        <mc:Fallback xmlns="">
          <p:sp>
            <p:nvSpPr>
              <p:cNvPr id="29" name="文字方塊 28"/>
              <p:cNvSpPr txBox="1">
                <a:spLocks noRot="1" noChangeAspect="1" noMove="1" noResize="1" noEditPoints="1" noAdjustHandles="1" noChangeArrowheads="1" noChangeShapeType="1" noTextEdit="1"/>
              </p:cNvSpPr>
              <p:nvPr/>
            </p:nvSpPr>
            <p:spPr>
              <a:xfrm>
                <a:off x="7260433" y="4097080"/>
                <a:ext cx="2694561" cy="710194"/>
              </a:xfrm>
              <a:prstGeom prst="rect">
                <a:avLst/>
              </a:prstGeom>
              <a:blipFill rotWithShape="0">
                <a:blip r:embed="rId5"/>
                <a:stretch>
                  <a:fillRect/>
                </a:stretch>
              </a:blipFill>
              <a:ln>
                <a:solidFill>
                  <a:schemeClr val="tx1"/>
                </a:solidFill>
              </a:ln>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 name="文字方塊 1"/>
              <p:cNvSpPr txBox="1"/>
              <p:nvPr/>
            </p:nvSpPr>
            <p:spPr>
              <a:xfrm>
                <a:off x="7260433" y="4871821"/>
                <a:ext cx="4931567" cy="1477328"/>
              </a:xfrm>
              <a:prstGeom prst="rect">
                <a:avLst/>
              </a:prstGeom>
              <a:noFill/>
            </p:spPr>
            <p:txBody>
              <a:bodyPr wrap="square" rtlCol="0">
                <a:spAutoFit/>
              </a:bodyPr>
              <a:lstStyle/>
              <a:p>
                <a:pPr marL="285750" indent="-285750">
                  <a:buFont typeface="Arial" panose="020B0604020202020204" pitchFamily="34" charset="0"/>
                  <a:buChar char="•"/>
                </a:pPr>
                <a:r>
                  <a:rPr lang="en-US" altLang="zh-TW">
                    <a:latin typeface="Cambria Math" panose="02040503050406030204" pitchFamily="18" charset="0"/>
                    <a:ea typeface="Cambria Math" panose="02040503050406030204" pitchFamily="18" charset="0"/>
                  </a:rPr>
                  <a:t>Pixels </a:t>
                </a:r>
                <a:r>
                  <a:rPr lang="en-US" altLang="zh-TW" dirty="0">
                    <a:latin typeface="Cambria Math" panose="02040503050406030204" pitchFamily="18" charset="0"/>
                    <a:ea typeface="Cambria Math" panose="02040503050406030204" pitchFamily="18" charset="0"/>
                  </a:rPr>
                  <a:t>out of </a:t>
                </a:r>
                <a:r>
                  <a:rPr lang="en-US" altLang="zh-TW">
                    <a:latin typeface="Cambria Math" panose="02040503050406030204" pitchFamily="18" charset="0"/>
                    <a:ea typeface="Cambria Math" panose="02040503050406030204" pitchFamily="18" charset="0"/>
                  </a:rPr>
                  <a:t>bound padded </a:t>
                </a:r>
                <a:r>
                  <a:rPr lang="en-US" altLang="zh-TW" dirty="0">
                    <a:latin typeface="Cambria Math" panose="02040503050406030204" pitchFamily="18" charset="0"/>
                    <a:ea typeface="Cambria Math" panose="02040503050406030204" pitchFamily="18" charset="0"/>
                  </a:rPr>
                  <a:t>with </a:t>
                </a:r>
                <a14:m>
                  <m:oMath xmlns:m="http://schemas.openxmlformats.org/officeDocument/2006/math">
                    <m:r>
                      <a:rPr lang="en-US" altLang="zh-TW" dirty="0">
                        <a:latin typeface="Cambria Math" panose="02040503050406030204" pitchFamily="18" charset="0"/>
                        <a:ea typeface="Cambria Math" panose="02040503050406030204" pitchFamily="18" charset="0"/>
                      </a:rPr>
                      <m:t>𝑏𝑎𝑐𝑘𝑔𝑟𝑜𝑢𝑛𝑑</m:t>
                    </m:r>
                    <m:r>
                      <a:rPr lang="en-US" altLang="zh-TW" dirty="0">
                        <a:latin typeface="Cambria Math" panose="02040503050406030204" pitchFamily="18" charset="0"/>
                        <a:ea typeface="Cambria Math" panose="02040503050406030204" pitchFamily="18" charset="0"/>
                      </a:rPr>
                      <m:t> </m:t>
                    </m:r>
                    <m:r>
                      <a:rPr lang="en-US" altLang="zh-TW" dirty="0">
                        <a:latin typeface="Cambria Math" panose="02040503050406030204" pitchFamily="18" charset="0"/>
                        <a:ea typeface="Cambria Math" panose="02040503050406030204" pitchFamily="18" charset="0"/>
                      </a:rPr>
                      <m:t>𝑙𝑎𝑏𝑒𝑙</m:t>
                    </m:r>
                  </m:oMath>
                </a14:m>
                <a:endParaRPr lang="en-US" altLang="zh-TW" dirty="0">
                  <a:latin typeface="Cambria Math" panose="02040503050406030204" pitchFamily="18" charset="0"/>
                  <a:ea typeface="Cambria Math" panose="02040503050406030204" pitchFamily="18" charset="0"/>
                </a:endParaRPr>
              </a:p>
              <a:p>
                <a:pPr marL="285750" indent="-285750">
                  <a:buFont typeface="Arial" panose="020B0604020202020204" pitchFamily="34" charset="0"/>
                  <a:buChar char="•"/>
                </a:pPr>
                <a:r>
                  <a:rPr lang="en-US" altLang="zh-TW">
                    <a:latin typeface="Cambria Math" panose="02040503050406030204" pitchFamily="18" charset="0"/>
                    <a:ea typeface="Cambria Math" panose="02040503050406030204" pitchFamily="18" charset="0"/>
                  </a:rPr>
                  <a:t>The output label will be switched to the label of  the first-encountering </a:t>
                </a:r>
                <a:r>
                  <a:rPr lang="en-US" altLang="zh-TW" dirty="0">
                    <a:latin typeface="Cambria Math" panose="02040503050406030204" pitchFamily="18" charset="0"/>
                    <a:ea typeface="Cambria Math" panose="02040503050406030204" pitchFamily="18" charset="0"/>
                  </a:rPr>
                  <a:t>(</a:t>
                </a:r>
                <a:r>
                  <a:rPr lang="en-US" altLang="zh-TW">
                    <a:latin typeface="Cambria Math" panose="02040503050406030204" pitchFamily="18" charset="0"/>
                    <a:ea typeface="Cambria Math" panose="02040503050406030204" pitchFamily="18" charset="0"/>
                  </a:rPr>
                  <a:t>by index</a:t>
                </a:r>
                <a:r>
                  <a:rPr lang="en-US" altLang="zh-TW" dirty="0">
                    <a:latin typeface="Cambria Math" panose="02040503050406030204" pitchFamily="18" charset="0"/>
                    <a:ea typeface="Cambria Math" panose="02040503050406030204" pitchFamily="18" charset="0"/>
                  </a:rPr>
                  <a:t>) </a:t>
                </a:r>
                <a:r>
                  <a:rPr lang="en-US" altLang="zh-TW">
                    <a:latin typeface="Cambria Math" panose="02040503050406030204" pitchFamily="18" charset="0"/>
                    <a:ea typeface="Cambria Math" panose="02040503050406030204" pitchFamily="18" charset="0"/>
                  </a:rPr>
                  <a:t>non-background pixel</a:t>
                </a:r>
                <a:r>
                  <a:rPr lang="en-US" altLang="zh-TW" dirty="0">
                    <a:latin typeface="Cambria Math" panose="02040503050406030204" pitchFamily="18" charset="0"/>
                    <a:ea typeface="Cambria Math" panose="02040503050406030204" pitchFamily="18" charset="0"/>
                  </a:rPr>
                  <a:t>.</a:t>
                </a:r>
              </a:p>
            </p:txBody>
          </p:sp>
        </mc:Choice>
        <mc:Fallback xmlns="">
          <p:sp>
            <p:nvSpPr>
              <p:cNvPr id="2" name="文字方塊 1"/>
              <p:cNvSpPr txBox="1">
                <a:spLocks noRot="1" noChangeAspect="1" noMove="1" noResize="1" noEditPoints="1" noAdjustHandles="1" noChangeArrowheads="1" noChangeShapeType="1" noTextEdit="1"/>
              </p:cNvSpPr>
              <p:nvPr/>
            </p:nvSpPr>
            <p:spPr>
              <a:xfrm>
                <a:off x="7260433" y="4871821"/>
                <a:ext cx="4931567" cy="1477328"/>
              </a:xfrm>
              <a:prstGeom prst="rect">
                <a:avLst/>
              </a:prstGeom>
              <a:blipFill>
                <a:blip r:embed="rId6"/>
                <a:stretch>
                  <a:fillRect l="-742" t="-2469" r="-247" b="-4938"/>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9" name="文字方塊 8"/>
              <p:cNvSpPr txBox="1"/>
              <p:nvPr/>
            </p:nvSpPr>
            <p:spPr>
              <a:xfrm>
                <a:off x="6838147" y="2055732"/>
                <a:ext cx="186782"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𝑎</m:t>
                      </m:r>
                    </m:oMath>
                  </m:oMathPara>
                </a14:m>
                <a:endParaRPr lang="zh-TW" altLang="en-US" dirty="0"/>
              </a:p>
            </p:txBody>
          </p:sp>
        </mc:Choice>
        <mc:Fallback xmlns="">
          <p:sp>
            <p:nvSpPr>
              <p:cNvPr id="9" name="文字方塊 8"/>
              <p:cNvSpPr txBox="1">
                <a:spLocks noRot="1" noChangeAspect="1" noMove="1" noResize="1" noEditPoints="1" noAdjustHandles="1" noChangeArrowheads="1" noChangeShapeType="1" noTextEdit="1"/>
              </p:cNvSpPr>
              <p:nvPr/>
            </p:nvSpPr>
            <p:spPr>
              <a:xfrm>
                <a:off x="6838147" y="2055732"/>
                <a:ext cx="186782" cy="276999"/>
              </a:xfrm>
              <a:prstGeom prst="rect">
                <a:avLst/>
              </a:prstGeom>
              <a:blipFill>
                <a:blip r:embed="rId7"/>
                <a:stretch>
                  <a:fillRect l="-20000" r="-16667"/>
                </a:stretch>
              </a:blipFill>
            </p:spPr>
            <p:txBody>
              <a:bodyPr/>
              <a:lstStyle/>
              <a:p>
                <a:r>
                  <a:rPr lang="zh-TW" altLang="en-US">
                    <a:noFill/>
                  </a:rPr>
                  <a:t> </a:t>
                </a:r>
              </a:p>
            </p:txBody>
          </p:sp>
        </mc:Fallback>
      </mc:AlternateContent>
      <p:cxnSp>
        <p:nvCxnSpPr>
          <p:cNvPr id="28" name="直線單箭頭接點 27"/>
          <p:cNvCxnSpPr/>
          <p:nvPr/>
        </p:nvCxnSpPr>
        <p:spPr>
          <a:xfrm flipH="1">
            <a:off x="6111779" y="2238723"/>
            <a:ext cx="726368" cy="35337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文字方塊 11"/>
          <p:cNvSpPr txBox="1"/>
          <p:nvPr/>
        </p:nvSpPr>
        <p:spPr>
          <a:xfrm>
            <a:off x="0" y="0"/>
            <a:ext cx="1600200" cy="369332"/>
          </a:xfrm>
          <a:prstGeom prst="rect">
            <a:avLst/>
          </a:prstGeom>
          <a:solidFill>
            <a:schemeClr val="accent6"/>
          </a:solidFill>
        </p:spPr>
        <p:txBody>
          <a:bodyPr wrap="square" rtlCol="0">
            <a:spAutoFit/>
          </a:bodyPr>
          <a:lstStyle/>
          <a:p>
            <a:r>
              <a:rPr lang="en-US" altLang="zh-TW"/>
              <a:t>Case </a:t>
            </a:r>
            <a:r>
              <a:rPr lang="en-US" altLang="zh-TW" dirty="0"/>
              <a:t>2</a:t>
            </a:r>
            <a:endParaRPr lang="zh-TW" altLang="en-US" dirty="0"/>
          </a:p>
        </p:txBody>
      </p:sp>
      <p:cxnSp>
        <p:nvCxnSpPr>
          <p:cNvPr id="17" name="直線單箭頭接點 16"/>
          <p:cNvCxnSpPr/>
          <p:nvPr/>
        </p:nvCxnSpPr>
        <p:spPr>
          <a:xfrm flipH="1">
            <a:off x="5907750" y="1843784"/>
            <a:ext cx="408058" cy="23004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346331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pPr algn="ctr"/>
            <a:r>
              <a:rPr lang="en-US" altLang="zh-TW" b="1">
                <a:latin typeface="Cambria Math" panose="02040503050406030204" pitchFamily="18" charset="0"/>
                <a:ea typeface="Cambria Math" panose="02040503050406030204" pitchFamily="18" charset="0"/>
              </a:rPr>
              <a:t>6.2.2 Nearest Neighbor Sets </a:t>
            </a:r>
            <a:r>
              <a:rPr lang="en-US" altLang="zh-TW" b="1" dirty="0">
                <a:latin typeface="Cambria Math" panose="02040503050406030204" pitchFamily="18" charset="0"/>
                <a:ea typeface="Cambria Math" panose="02040503050406030204" pitchFamily="18" charset="0"/>
              </a:rPr>
              <a:t>and </a:t>
            </a:r>
            <a:br>
              <a:rPr lang="en-US" altLang="zh-TW" b="1">
                <a:latin typeface="Cambria Math" panose="02040503050406030204" pitchFamily="18" charset="0"/>
                <a:ea typeface="Cambria Math" panose="02040503050406030204" pitchFamily="18" charset="0"/>
              </a:rPr>
            </a:br>
            <a:r>
              <a:rPr lang="en-US" altLang="zh-TW" b="1">
                <a:latin typeface="Cambria Math" panose="02040503050406030204" pitchFamily="18" charset="0"/>
                <a:ea typeface="Cambria Math" panose="02040503050406030204" pitchFamily="18" charset="0"/>
              </a:rPr>
              <a:t>Influence Zones</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3" name="內容版面配置區 2"/>
              <p:cNvSpPr>
                <a:spLocks noGrp="1"/>
              </p:cNvSpPr>
              <p:nvPr>
                <p:ph idx="1"/>
              </p:nvPr>
            </p:nvSpPr>
            <p:spPr/>
            <p:txBody>
              <a:bodyPr/>
              <a:lstStyle/>
              <a:p>
                <a:r>
                  <a:rPr lang="en-US" altLang="zh-TW">
                    <a:latin typeface="Cambria Math" panose="02040503050406030204" pitchFamily="18" charset="0"/>
                    <a:ea typeface="Cambria Math" panose="02040503050406030204" pitchFamily="18" charset="0"/>
                  </a:rPr>
                  <a:t>Definition</a:t>
                </a:r>
                <a:endParaRPr lang="en-US" altLang="zh-TW" dirty="0">
                  <a:latin typeface="Cambria Math" panose="02040503050406030204" pitchFamily="18" charset="0"/>
                  <a:ea typeface="Cambria Math" panose="02040503050406030204" pitchFamily="18" charset="0"/>
                </a:endParaRPr>
              </a:p>
              <a:p>
                <a:pPr lvl="1"/>
                <a:r>
                  <a:rPr lang="en-US" altLang="zh-TW">
                    <a:latin typeface="Cambria Math" panose="02040503050406030204" pitchFamily="18" charset="0"/>
                    <a:ea typeface="Cambria Math" panose="02040503050406030204" pitchFamily="18" charset="0"/>
                  </a:rPr>
                  <a:t>Label each background pixel with the label </a:t>
                </a:r>
                <a:r>
                  <a:rPr lang="en-US" altLang="zh-TW" dirty="0">
                    <a:latin typeface="Cambria Math" panose="02040503050406030204" pitchFamily="18" charset="0"/>
                    <a:ea typeface="Cambria Math" panose="02040503050406030204" pitchFamily="18" charset="0"/>
                  </a:rPr>
                  <a:t>of </a:t>
                </a:r>
                <a:r>
                  <a:rPr lang="en-US" altLang="zh-TW">
                    <a:latin typeface="Cambria Math" panose="02040503050406030204" pitchFamily="18" charset="0"/>
                    <a:ea typeface="Cambria Math" panose="02040503050406030204" pitchFamily="18" charset="0"/>
                  </a:rPr>
                  <a:t>its closest non-background neighboring pixel</a:t>
                </a:r>
                <a:endParaRPr lang="en-US" altLang="zh-TW" dirty="0">
                  <a:latin typeface="Cambria Math" panose="02040503050406030204" pitchFamily="18" charset="0"/>
                  <a:ea typeface="Cambria Math" panose="02040503050406030204" pitchFamily="18" charset="0"/>
                </a:endParaRPr>
              </a:p>
              <a:p>
                <a:pPr lvl="1"/>
                <a:r>
                  <a:rPr lang="en-US" altLang="zh-TW">
                    <a:latin typeface="Cambria Math" panose="02040503050406030204" pitchFamily="18" charset="0"/>
                    <a:ea typeface="Cambria Math" panose="02040503050406030204" pitchFamily="18" charset="0"/>
                  </a:rPr>
                  <a:t>These nearest neighbor sets is called </a:t>
                </a:r>
                <a14:m>
                  <m:oMath xmlns:m="http://schemas.openxmlformats.org/officeDocument/2006/math">
                    <m:r>
                      <a:rPr lang="en-US" altLang="zh-TW" i="1" u="sng" dirty="0" smtClean="0">
                        <a:latin typeface="Cambria Math" panose="02040503050406030204" pitchFamily="18" charset="0"/>
                      </a:rPr>
                      <m:t>𝑖𝑛𝑓𝑙𝑢𝑒𝑛𝑐𝑒</m:t>
                    </m:r>
                    <m:r>
                      <a:rPr lang="en-US" altLang="zh-TW" i="1" u="sng" dirty="0" smtClean="0">
                        <a:latin typeface="Cambria Math" panose="02040503050406030204" pitchFamily="18" charset="0"/>
                      </a:rPr>
                      <m:t> </m:t>
                    </m:r>
                    <m:r>
                      <a:rPr lang="en-US" altLang="zh-TW" i="1" u="sng" dirty="0" smtClean="0">
                        <a:latin typeface="Cambria Math" panose="02040503050406030204" pitchFamily="18" charset="0"/>
                      </a:rPr>
                      <m:t>𝑧𝑜𝑛𝑒𝑠</m:t>
                    </m:r>
                    <m:r>
                      <a:rPr lang="en-US" altLang="zh-TW" i="1" u="sng" dirty="0" smtClean="0">
                        <a:latin typeface="Cambria Math" panose="02040503050406030204" pitchFamily="18" charset="0"/>
                      </a:rPr>
                      <m:t> </m:t>
                    </m:r>
                  </m:oMath>
                </a14:m>
                <a:endParaRPr lang="en-US" altLang="zh-TW" u="sng" dirty="0">
                  <a:latin typeface="Cambria Math" panose="02040503050406030204" pitchFamily="18" charset="0"/>
                </a:endParaRPr>
              </a:p>
              <a:p>
                <a:r>
                  <a:rPr lang="en-US" altLang="zh-TW">
                    <a:latin typeface="Cambria Math" panose="02040503050406030204" pitchFamily="18" charset="0"/>
                    <a:ea typeface="Cambria Math" panose="02040503050406030204" pitchFamily="18" charset="0"/>
                  </a:rPr>
                  <a:t>Implementation</a:t>
                </a:r>
                <a:endParaRPr lang="en-US" altLang="zh-TW" dirty="0">
                  <a:latin typeface="Cambria Math" panose="02040503050406030204" pitchFamily="18" charset="0"/>
                  <a:ea typeface="Cambria Math" panose="02040503050406030204" pitchFamily="18" charset="0"/>
                </a:endParaRPr>
              </a:p>
              <a:p>
                <a:pPr lvl="1"/>
                <a:r>
                  <a:rPr lang="en-US" altLang="zh-TW">
                    <a:latin typeface="Cambria Math" panose="02040503050406030204" pitchFamily="18" charset="0"/>
                    <a:ea typeface="Cambria Math" panose="02040503050406030204" pitchFamily="18" charset="0"/>
                  </a:rPr>
                  <a:t>do region-growing</a:t>
                </a:r>
                <a:r>
                  <a:rPr lang="zh-TW" altLang="en-US">
                    <a:latin typeface="Cambria Math" panose="02040503050406030204" pitchFamily="18" charset="0"/>
                    <a:ea typeface="標楷體" panose="03000509000000000000" pitchFamily="65" charset="-120"/>
                  </a:rPr>
                  <a:t> </a:t>
                </a:r>
                <a:r>
                  <a:rPr lang="en-US" altLang="zh-TW">
                    <a:latin typeface="Cambria Math" panose="02040503050406030204" pitchFamily="18" charset="0"/>
                    <a:ea typeface="Cambria Math" panose="02040503050406030204" pitchFamily="18" charset="0"/>
                  </a:rPr>
                  <a:t>operator recursively</a:t>
                </a:r>
                <a:endParaRPr lang="en-US" altLang="zh-TW" dirty="0">
                  <a:latin typeface="標楷體" panose="03000509000000000000" pitchFamily="65" charset="-120"/>
                  <a:ea typeface="標楷體" panose="03000509000000000000" pitchFamily="65" charset="-120"/>
                </a:endParaRPr>
              </a:p>
              <a:p>
                <a:endParaRPr lang="zh-TW" altLang="en-US" dirty="0"/>
              </a:p>
            </p:txBody>
          </p:sp>
        </mc:Choice>
        <mc:Fallback xmlns="">
          <p:sp>
            <p:nvSpPr>
              <p:cNvPr id="3" name="內容版面配置區 2"/>
              <p:cNvSpPr>
                <a:spLocks noGrp="1" noRot="1" noChangeAspect="1" noMove="1" noResize="1" noEditPoints="1" noAdjustHandles="1" noChangeArrowheads="1" noChangeShapeType="1" noTextEdit="1"/>
              </p:cNvSpPr>
              <p:nvPr>
                <p:ph idx="1"/>
              </p:nvPr>
            </p:nvSpPr>
            <p:spPr>
              <a:blipFill>
                <a:blip r:embed="rId3"/>
                <a:stretch>
                  <a:fillRect l="-1043" t="-2381"/>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36477833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1041014187"/>
              </p:ext>
            </p:extLst>
          </p:nvPr>
        </p:nvGraphicFramePr>
        <p:xfrm>
          <a:off x="2433886" y="2131200"/>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3407967337"/>
              </p:ext>
            </p:extLst>
          </p:nvPr>
        </p:nvGraphicFramePr>
        <p:xfrm>
          <a:off x="7235122" y="2131200"/>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rPr>
                        <a:t>a</a:t>
                      </a:r>
                      <a:endParaRPr lang="zh-TW" altLang="en-US" dirty="0">
                        <a:solidFill>
                          <a:srgbClr val="FF0000"/>
                        </a:solidFill>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rPr>
                        <a:t>a</a:t>
                      </a:r>
                      <a:endParaRPr lang="zh-TW" altLang="en-US" dirty="0">
                        <a:solidFill>
                          <a:srgbClr val="FF0000"/>
                        </a:solidFill>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rPr>
                        <a:t>a</a:t>
                      </a:r>
                      <a:endParaRPr lang="zh-TW" altLang="en-US" dirty="0">
                        <a:solidFill>
                          <a:srgbClr val="FF0000"/>
                        </a:solidFill>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sp>
        <p:nvSpPr>
          <p:cNvPr id="5" name="向右箭號 4"/>
          <p:cNvSpPr/>
          <p:nvPr/>
        </p:nvSpPr>
        <p:spPr>
          <a:xfrm>
            <a:off x="5140082" y="3618689"/>
            <a:ext cx="1984443" cy="194553"/>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5140082" y="2612674"/>
            <a:ext cx="1933731" cy="923330"/>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Region-Growing</a:t>
            </a:r>
            <a:endParaRPr lang="en-US" altLang="zh-TW" b="1" dirty="0">
              <a:latin typeface="Cambria Math" panose="02040503050406030204" pitchFamily="18" charset="0"/>
              <a:ea typeface="Cambria Math" panose="02040503050406030204" pitchFamily="18" charset="0"/>
            </a:endParaRPr>
          </a:p>
          <a:p>
            <a:pPr algn="ctr"/>
            <a:r>
              <a:rPr lang="en-US" altLang="zh-TW" b="1">
                <a:latin typeface="Cambria Math" panose="02040503050406030204" pitchFamily="18" charset="0"/>
                <a:ea typeface="Cambria Math" panose="02040503050406030204" pitchFamily="18" charset="0"/>
              </a:rPr>
              <a:t>Operator</a:t>
            </a:r>
            <a:endParaRPr lang="en-US" altLang="zh-TW" b="1" dirty="0">
              <a:latin typeface="Cambria Math" panose="02040503050406030204" pitchFamily="18" charset="0"/>
              <a:ea typeface="Cambria Math" panose="02040503050406030204" pitchFamily="18" charset="0"/>
            </a:endParaRPr>
          </a:p>
          <a:p>
            <a:pPr algn="ctr"/>
            <a:r>
              <a:rPr lang="en-US" altLang="zh-TW" b="1" dirty="0">
                <a:latin typeface="Cambria Math" panose="02040503050406030204" pitchFamily="18" charset="0"/>
                <a:ea typeface="Cambria Math" panose="02040503050406030204" pitchFamily="18" charset="0"/>
              </a:rPr>
              <a:t>(for all point)</a:t>
            </a:r>
            <a:endParaRPr lang="zh-TW" altLang="en-US" b="1" dirty="0">
              <a:latin typeface="Cambria Math" panose="02040503050406030204" pitchFamily="18" charset="0"/>
            </a:endParaRPr>
          </a:p>
        </p:txBody>
      </p:sp>
      <p:sp>
        <p:nvSpPr>
          <p:cNvPr id="7" name="文字方塊 6"/>
          <p:cNvSpPr txBox="1"/>
          <p:nvPr/>
        </p:nvSpPr>
        <p:spPr>
          <a:xfrm>
            <a:off x="2433886" y="4726800"/>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input</a:t>
            </a:r>
            <a:endParaRPr lang="zh-TW" altLang="en-US" b="1" dirty="0">
              <a:latin typeface="Cambria Math" panose="02040503050406030204" pitchFamily="18" charset="0"/>
            </a:endParaRPr>
          </a:p>
        </p:txBody>
      </p:sp>
      <p:sp>
        <p:nvSpPr>
          <p:cNvPr id="8" name="文字方塊 7"/>
          <p:cNvSpPr txBox="1"/>
          <p:nvPr/>
        </p:nvSpPr>
        <p:spPr>
          <a:xfrm>
            <a:off x="7235122" y="4726800"/>
            <a:ext cx="2595600" cy="646331"/>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output</a:t>
            </a:r>
          </a:p>
          <a:p>
            <a:pPr algn="ctr"/>
            <a:r>
              <a:rPr lang="en-US" altLang="zh-TW" b="1">
                <a:latin typeface="Cambria Math" panose="02040503050406030204" pitchFamily="18" charset="0"/>
              </a:rPr>
              <a:t>(influence zones</a:t>
            </a:r>
            <a:r>
              <a:rPr lang="en-US" altLang="zh-TW" b="1" dirty="0">
                <a:latin typeface="Cambria Math" panose="02040503050406030204" pitchFamily="18" charset="0"/>
              </a:rPr>
              <a:t>)</a:t>
            </a:r>
            <a:endParaRPr lang="zh-TW" altLang="en-US" b="1" dirty="0">
              <a:latin typeface="Cambria Math" panose="02040503050406030204" pitchFamily="18" charset="0"/>
            </a:endParaRPr>
          </a:p>
        </p:txBody>
      </p:sp>
    </p:spTree>
    <p:extLst>
      <p:ext uri="{BB962C8B-B14F-4D97-AF65-F5344CB8AC3E}">
        <p14:creationId xmlns:p14="http://schemas.microsoft.com/office/powerpoint/2010/main" val="403669321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內容版面配置區 5"/>
          <p:cNvSpPr>
            <a:spLocks noGrp="1"/>
          </p:cNvSpPr>
          <p:nvPr>
            <p:ph idx="1"/>
          </p:nvPr>
        </p:nvSpPr>
        <p:spPr>
          <a:xfrm>
            <a:off x="1184366" y="217714"/>
            <a:ext cx="10169433" cy="6470469"/>
          </a:xfrm>
        </p:spPr>
        <p:txBody>
          <a:bodyPr>
            <a:normAutofit fontScale="85000" lnSpcReduction="20000"/>
          </a:bodyPr>
          <a:lstStyle/>
          <a:p>
            <a:r>
              <a:rPr lang="en-US" altLang="zh-TW" dirty="0">
                <a:latin typeface="Cambria Math" panose="02040503050406030204" pitchFamily="18" charset="0"/>
                <a:ea typeface="Cambria Math" panose="02040503050406030204" pitchFamily="18" charset="0"/>
              </a:rPr>
              <a:t>6.1 Introduction</a:t>
            </a:r>
          </a:p>
          <a:p>
            <a:r>
              <a:rPr lang="en-US" altLang="zh-TW" dirty="0">
                <a:solidFill>
                  <a:schemeClr val="bg1">
                    <a:lumMod val="65000"/>
                  </a:schemeClr>
                </a:solidFill>
                <a:latin typeface="Cambria Math" panose="02040503050406030204" pitchFamily="18" charset="0"/>
                <a:ea typeface="Cambria Math" panose="02040503050406030204" pitchFamily="18" charset="0"/>
              </a:rPr>
              <a:t>6.2 Symbolic Neighborhood Operators</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6.2.1 Region-Growing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6.2.2 Nearest Neighbor Sets and Influence Zones</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6.2.3 Region-Shrinking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6.2.4 Mark-Interior/Border-Pixel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6.2.5 Connectivity Number Operator</a:t>
            </a:r>
          </a:p>
          <a:p>
            <a:pPr lvl="2"/>
            <a:r>
              <a:rPr lang="en-US" altLang="zh-TW" dirty="0">
                <a:solidFill>
                  <a:schemeClr val="bg1">
                    <a:lumMod val="65000"/>
                  </a:schemeClr>
                </a:solidFill>
                <a:latin typeface="Cambria Math" panose="02040503050406030204" pitchFamily="18" charset="0"/>
                <a:ea typeface="Cambria Math" panose="02040503050406030204" pitchFamily="18" charset="0"/>
              </a:rPr>
              <a:t>Yokoi Connectivity Number</a:t>
            </a:r>
          </a:p>
          <a:p>
            <a:pPr lvl="2"/>
            <a:r>
              <a:rPr lang="en-US" altLang="zh-TW" dirty="0" err="1">
                <a:solidFill>
                  <a:schemeClr val="bg1">
                    <a:lumMod val="65000"/>
                  </a:schemeClr>
                </a:solidFill>
                <a:latin typeface="Cambria Math" panose="02040503050406030204" pitchFamily="18" charset="0"/>
                <a:ea typeface="Cambria Math" panose="02040503050406030204" pitchFamily="18" charset="0"/>
              </a:rPr>
              <a:t>Rutovitz</a:t>
            </a:r>
            <a:r>
              <a:rPr lang="en-US" altLang="zh-TW" dirty="0">
                <a:solidFill>
                  <a:schemeClr val="bg1">
                    <a:lumMod val="65000"/>
                  </a:schemeClr>
                </a:solidFill>
                <a:latin typeface="Cambria Math" panose="02040503050406030204" pitchFamily="18" charset="0"/>
                <a:ea typeface="Cambria Math" panose="02040503050406030204" pitchFamily="18" charset="0"/>
              </a:rPr>
              <a:t> Connectivity Number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6.2.6 Connected Shrink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6.2.7 Pair Relationship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6.2.8 Thinning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6.2.9 Distance Transformation</a:t>
            </a:r>
            <a:r>
              <a:rPr lang="zh-TW" altLang="en-US" dirty="0">
                <a:solidFill>
                  <a:schemeClr val="bg1">
                    <a:lumMod val="65000"/>
                  </a:schemeClr>
                </a:solidFill>
                <a:latin typeface="Cambria Math" panose="02040503050406030204" pitchFamily="18" charset="0"/>
                <a:ea typeface="Cambria Math" panose="02040503050406030204" pitchFamily="18" charset="0"/>
              </a:rPr>
              <a:t> </a:t>
            </a:r>
            <a:r>
              <a:rPr lang="en-US" altLang="zh-TW" dirty="0">
                <a:solidFill>
                  <a:schemeClr val="bg1">
                    <a:lumMod val="65000"/>
                  </a:schemeClr>
                </a:solidFill>
                <a:latin typeface="Cambria Math" panose="02040503050406030204" pitchFamily="18" charset="0"/>
                <a:ea typeface="Cambria Math" panose="02040503050406030204" pitchFamily="18" charset="0"/>
              </a:rPr>
              <a:t>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6.2.10 Radius od Fusion</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6.2.11 Number of Shortest Paths</a:t>
            </a:r>
          </a:p>
          <a:p>
            <a:r>
              <a:rPr lang="en-US" altLang="zh-TW" dirty="0">
                <a:solidFill>
                  <a:schemeClr val="bg1">
                    <a:lumMod val="65000"/>
                  </a:schemeClr>
                </a:solidFill>
                <a:latin typeface="Cambria Math" panose="02040503050406030204" pitchFamily="18" charset="0"/>
                <a:ea typeface="Cambria Math" panose="02040503050406030204" pitchFamily="18" charset="0"/>
              </a:rPr>
              <a:t>6.3 Extremum-Related Neighborhood Operators</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6.3.1 Non-Minima-Maxima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6.3.2 Relative Extrema Operator</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6.3.3 Reachability Operator</a:t>
            </a:r>
          </a:p>
          <a:p>
            <a:r>
              <a:rPr lang="en-US" altLang="zh-TW" dirty="0">
                <a:solidFill>
                  <a:schemeClr val="bg1">
                    <a:lumMod val="65000"/>
                  </a:schemeClr>
                </a:solidFill>
                <a:latin typeface="Cambria Math" panose="02040503050406030204" pitchFamily="18" charset="0"/>
                <a:ea typeface="Cambria Math" panose="02040503050406030204" pitchFamily="18" charset="0"/>
              </a:rPr>
              <a:t>6.4 Linear Shift-invariant Neighborhood Operators</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6.4.1 Convolution and Correlation</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6.4.2 Separability</a:t>
            </a:r>
          </a:p>
        </p:txBody>
      </p:sp>
      <p:sp>
        <p:nvSpPr>
          <p:cNvPr id="3" name="矩形 2"/>
          <p:cNvSpPr/>
          <p:nvPr/>
        </p:nvSpPr>
        <p:spPr>
          <a:xfrm>
            <a:off x="0" y="0"/>
            <a:ext cx="731520" cy="6858000"/>
          </a:xfrm>
          <a:prstGeom prst="rect">
            <a:avLst/>
          </a:prstGeom>
          <a:blipFill>
            <a:blip r:embed="rId2"/>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
        <p:nvSpPr>
          <p:cNvPr id="7" name="矩形 6"/>
          <p:cNvSpPr/>
          <p:nvPr/>
        </p:nvSpPr>
        <p:spPr>
          <a:xfrm>
            <a:off x="9239794" y="0"/>
            <a:ext cx="2952206" cy="6858000"/>
          </a:xfrm>
          <a:prstGeom prst="rect">
            <a:avLst/>
          </a:prstGeom>
          <a:blipFill>
            <a:blip r:embed="rId3"/>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Tree>
    <p:extLst>
      <p:ext uri="{BB962C8B-B14F-4D97-AF65-F5344CB8AC3E}">
        <p14:creationId xmlns:p14="http://schemas.microsoft.com/office/powerpoint/2010/main" val="286602784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標題 7"/>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6.2.3 Region-Shrinking Operator</a:t>
            </a:r>
            <a:endParaRPr lang="zh-TW" altLang="en-US" b="1" dirty="0">
              <a:latin typeface="Cambria Math" panose="02040503050406030204" pitchFamily="18" charset="0"/>
            </a:endParaRPr>
          </a:p>
        </p:txBody>
      </p:sp>
      <p:sp>
        <p:nvSpPr>
          <p:cNvPr id="9" name="內容版面配置區 8"/>
          <p:cNvSpPr>
            <a:spLocks noGrp="1"/>
          </p:cNvSpPr>
          <p:nvPr>
            <p:ph idx="1"/>
          </p:nvPr>
        </p:nvSpPr>
        <p:spPr/>
        <p:txBody>
          <a:bodyPr>
            <a:normAutofit/>
          </a:bodyPr>
          <a:lstStyle/>
          <a:p>
            <a:r>
              <a:rPr lang="en-US" altLang="zh-TW" dirty="0">
                <a:latin typeface="Cambria Math" panose="02040503050406030204" pitchFamily="18" charset="0"/>
                <a:ea typeface="Cambria Math" panose="02040503050406030204" pitchFamily="18" charset="0"/>
              </a:rPr>
              <a:t>Function:</a:t>
            </a:r>
          </a:p>
          <a:p>
            <a:pPr lvl="1"/>
            <a:r>
              <a:rPr lang="en-US" altLang="zh-TW" dirty="0">
                <a:latin typeface="Cambria Math" panose="02040503050406030204" pitchFamily="18" charset="0"/>
                <a:ea typeface="Cambria Math" panose="02040503050406030204" pitchFamily="18" charset="0"/>
              </a:rPr>
              <a:t>It change the label on all border pixels to the background pixel</a:t>
            </a:r>
          </a:p>
          <a:p>
            <a:pPr lvl="1"/>
            <a:r>
              <a:rPr lang="en-US" altLang="zh-TW" dirty="0">
                <a:latin typeface="Cambria Math" panose="02040503050406030204" pitchFamily="18" charset="0"/>
                <a:ea typeface="Cambria Math" panose="02040503050406030204" pitchFamily="18" charset="0"/>
              </a:rPr>
              <a:t>may change the connectivity of a region and can even entirely delete a region upon repeated application</a:t>
            </a:r>
          </a:p>
          <a:p>
            <a:pPr lvl="1"/>
            <a:r>
              <a:rPr lang="en-US" altLang="zh-TW" dirty="0" err="1">
                <a:latin typeface="Cambria Math" panose="02040503050406030204" pitchFamily="18" charset="0"/>
                <a:ea typeface="Cambria Math" panose="02040503050406030204" pitchFamily="18" charset="0"/>
              </a:rPr>
              <a:t>a.k.a</a:t>
            </a:r>
            <a:r>
              <a:rPr lang="en-US" altLang="zh-TW" dirty="0">
                <a:latin typeface="Cambria Math" panose="02040503050406030204" pitchFamily="18" charset="0"/>
                <a:ea typeface="Cambria Math" panose="02040503050406030204" pitchFamily="18" charset="0"/>
              </a:rPr>
              <a:t> “Erosion”</a:t>
            </a:r>
          </a:p>
          <a:p>
            <a:r>
              <a:rPr lang="en-US" altLang="zh-TW" dirty="0">
                <a:latin typeface="Cambria Math" panose="02040503050406030204" pitchFamily="18" charset="0"/>
                <a:ea typeface="Cambria Math" panose="02040503050406030204" pitchFamily="18" charset="0"/>
              </a:rPr>
              <a:t>Classification</a:t>
            </a:r>
            <a:endParaRPr lang="en-US" altLang="zh-TW" dirty="0">
              <a:latin typeface="標楷體" panose="03000509000000000000" pitchFamily="65" charset="-120"/>
              <a:ea typeface="標楷體" panose="03000509000000000000" pitchFamily="65" charset="-120"/>
            </a:endParaRPr>
          </a:p>
          <a:p>
            <a:pPr lvl="1"/>
            <a:r>
              <a:rPr lang="en-US" altLang="zh-TW" dirty="0">
                <a:latin typeface="Cambria Math" panose="02040503050406030204" pitchFamily="18" charset="0"/>
                <a:ea typeface="Cambria Math" panose="02040503050406030204" pitchFamily="18" charset="0"/>
              </a:rPr>
              <a:t>Non-Rec.</a:t>
            </a:r>
          </a:p>
          <a:p>
            <a:pPr lvl="1"/>
            <a:r>
              <a:rPr lang="en-US" altLang="zh-TW" dirty="0">
                <a:latin typeface="Cambria Math" panose="02040503050406030204" pitchFamily="18" charset="0"/>
                <a:ea typeface="Cambria Math" panose="02040503050406030204" pitchFamily="18" charset="0"/>
              </a:rPr>
              <a:t>Symbolic data domain (input/output : region-label)</a:t>
            </a:r>
          </a:p>
          <a:p>
            <a:endParaRPr lang="zh-TW" altLang="en-US" dirty="0"/>
          </a:p>
        </p:txBody>
      </p:sp>
    </p:spTree>
    <p:extLst>
      <p:ext uri="{BB962C8B-B14F-4D97-AF65-F5344CB8AC3E}">
        <p14:creationId xmlns:p14="http://schemas.microsoft.com/office/powerpoint/2010/main" val="108329822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1482837328"/>
              </p:ext>
            </p:extLst>
          </p:nvPr>
        </p:nvGraphicFramePr>
        <p:xfrm>
          <a:off x="2433886" y="2131200"/>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3024991225"/>
              </p:ext>
            </p:extLst>
          </p:nvPr>
        </p:nvGraphicFramePr>
        <p:xfrm>
          <a:off x="7235122" y="2131200"/>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rgbClr val="FF0000"/>
                          </a:solidFill>
                          <a:latin typeface="Cambria Math" panose="02040503050406030204" pitchFamily="18" charset="0"/>
                          <a:ea typeface="Cambria Math" panose="02040503050406030204" pitchFamily="18" charset="0"/>
                        </a:rPr>
                        <a:t>a</a:t>
                      </a:r>
                      <a:endParaRPr lang="zh-TW" altLang="en-US" dirty="0">
                        <a:solidFill>
                          <a:srgbClr val="FF0000"/>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sp>
        <p:nvSpPr>
          <p:cNvPr id="5" name="向右箭號 4"/>
          <p:cNvSpPr/>
          <p:nvPr/>
        </p:nvSpPr>
        <p:spPr>
          <a:xfrm>
            <a:off x="5140082" y="3618689"/>
            <a:ext cx="1984443" cy="194553"/>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prstClr val="white"/>
              </a:solidFill>
            </a:endParaRPr>
          </a:p>
        </p:txBody>
      </p:sp>
      <p:sp>
        <p:nvSpPr>
          <p:cNvPr id="6" name="文字方塊 5"/>
          <p:cNvSpPr txBox="1"/>
          <p:nvPr/>
        </p:nvSpPr>
        <p:spPr>
          <a:xfrm>
            <a:off x="5140082" y="2612674"/>
            <a:ext cx="1933731" cy="923330"/>
          </a:xfrm>
          <a:prstGeom prst="rect">
            <a:avLst/>
          </a:prstGeom>
          <a:noFill/>
        </p:spPr>
        <p:txBody>
          <a:bodyPr wrap="square" rtlCol="0">
            <a:spAutoFit/>
          </a:bodyPr>
          <a:lstStyle/>
          <a:p>
            <a:pPr algn="ctr"/>
            <a:r>
              <a:rPr lang="en-US" altLang="zh-TW" b="1">
                <a:solidFill>
                  <a:prstClr val="black"/>
                </a:solidFill>
                <a:latin typeface="Cambria Math" panose="02040503050406030204" pitchFamily="18" charset="0"/>
                <a:ea typeface="Cambria Math" panose="02040503050406030204" pitchFamily="18" charset="0"/>
              </a:rPr>
              <a:t>Region-Shrinking</a:t>
            </a:r>
            <a:endParaRPr lang="en-US" altLang="zh-TW" b="1" dirty="0">
              <a:solidFill>
                <a:prstClr val="black"/>
              </a:solidFill>
              <a:latin typeface="Cambria Math" panose="02040503050406030204" pitchFamily="18" charset="0"/>
              <a:ea typeface="Cambria Math" panose="02040503050406030204" pitchFamily="18" charset="0"/>
            </a:endParaRPr>
          </a:p>
          <a:p>
            <a:pPr algn="ctr"/>
            <a:r>
              <a:rPr lang="en-US" altLang="zh-TW" b="1">
                <a:solidFill>
                  <a:prstClr val="black"/>
                </a:solidFill>
                <a:latin typeface="Cambria Math" panose="02040503050406030204" pitchFamily="18" charset="0"/>
                <a:ea typeface="Cambria Math" panose="02040503050406030204" pitchFamily="18" charset="0"/>
              </a:rPr>
              <a:t>Operator</a:t>
            </a:r>
            <a:endParaRPr lang="en-US" altLang="zh-TW" b="1" dirty="0">
              <a:solidFill>
                <a:prstClr val="black"/>
              </a:solidFill>
              <a:latin typeface="Cambria Math" panose="02040503050406030204" pitchFamily="18" charset="0"/>
              <a:ea typeface="Cambria Math" panose="02040503050406030204" pitchFamily="18" charset="0"/>
            </a:endParaRPr>
          </a:p>
          <a:p>
            <a:pPr algn="ctr"/>
            <a:r>
              <a:rPr lang="en-US" altLang="zh-TW" b="1" dirty="0">
                <a:solidFill>
                  <a:prstClr val="black"/>
                </a:solidFill>
                <a:latin typeface="Cambria Math" panose="02040503050406030204" pitchFamily="18" charset="0"/>
                <a:ea typeface="Cambria Math" panose="02040503050406030204" pitchFamily="18" charset="0"/>
              </a:rPr>
              <a:t>(for all points)</a:t>
            </a:r>
            <a:endParaRPr lang="zh-TW" altLang="en-US" b="1" dirty="0">
              <a:solidFill>
                <a:prstClr val="black"/>
              </a:solidFill>
              <a:latin typeface="Cambria Math" panose="02040503050406030204" pitchFamily="18" charset="0"/>
            </a:endParaRPr>
          </a:p>
        </p:txBody>
      </p:sp>
      <p:sp>
        <p:nvSpPr>
          <p:cNvPr id="7" name="文字方塊 6"/>
          <p:cNvSpPr txBox="1"/>
          <p:nvPr/>
        </p:nvSpPr>
        <p:spPr>
          <a:xfrm>
            <a:off x="2433886" y="4726800"/>
            <a:ext cx="2595600" cy="369332"/>
          </a:xfrm>
          <a:prstGeom prst="rect">
            <a:avLst/>
          </a:prstGeom>
          <a:noFill/>
        </p:spPr>
        <p:txBody>
          <a:bodyPr wrap="square" rtlCol="0">
            <a:spAutoFit/>
          </a:bodyPr>
          <a:lstStyle/>
          <a:p>
            <a:pPr algn="ctr"/>
            <a:r>
              <a:rPr lang="en-US" altLang="zh-TW" b="1" dirty="0">
                <a:solidFill>
                  <a:prstClr val="black"/>
                </a:solidFill>
                <a:latin typeface="Cambria Math" panose="02040503050406030204" pitchFamily="18" charset="0"/>
                <a:ea typeface="Cambria Math" panose="02040503050406030204" pitchFamily="18" charset="0"/>
              </a:rPr>
              <a:t>input</a:t>
            </a:r>
            <a:endParaRPr lang="zh-TW" altLang="en-US" b="1" dirty="0">
              <a:solidFill>
                <a:prstClr val="black"/>
              </a:solidFill>
              <a:latin typeface="Cambria Math" panose="02040503050406030204" pitchFamily="18" charset="0"/>
            </a:endParaRPr>
          </a:p>
        </p:txBody>
      </p:sp>
      <p:sp>
        <p:nvSpPr>
          <p:cNvPr id="8" name="文字方塊 7"/>
          <p:cNvSpPr txBox="1"/>
          <p:nvPr/>
        </p:nvSpPr>
        <p:spPr>
          <a:xfrm>
            <a:off x="7235122" y="4726800"/>
            <a:ext cx="2595600" cy="369332"/>
          </a:xfrm>
          <a:prstGeom prst="rect">
            <a:avLst/>
          </a:prstGeom>
          <a:noFill/>
        </p:spPr>
        <p:txBody>
          <a:bodyPr wrap="square" rtlCol="0">
            <a:spAutoFit/>
          </a:bodyPr>
          <a:lstStyle/>
          <a:p>
            <a:pPr algn="ctr"/>
            <a:r>
              <a:rPr lang="en-US" altLang="zh-TW" b="1" dirty="0">
                <a:solidFill>
                  <a:prstClr val="black"/>
                </a:solidFill>
                <a:latin typeface="Cambria Math" panose="02040503050406030204" pitchFamily="18" charset="0"/>
                <a:ea typeface="Cambria Math" panose="02040503050406030204" pitchFamily="18" charset="0"/>
              </a:rPr>
              <a:t>output</a:t>
            </a:r>
            <a:endParaRPr lang="zh-TW" altLang="en-US" b="1" dirty="0">
              <a:solidFill>
                <a:prstClr val="black"/>
              </a:solidFill>
              <a:latin typeface="Cambria Math" panose="02040503050406030204" pitchFamily="18" charset="0"/>
            </a:endParaRPr>
          </a:p>
        </p:txBody>
      </p:sp>
    </p:spTree>
    <p:extLst>
      <p:ext uri="{BB962C8B-B14F-4D97-AF65-F5344CB8AC3E}">
        <p14:creationId xmlns:p14="http://schemas.microsoft.com/office/powerpoint/2010/main" val="59952597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normAutofit/>
          </a:bodyPr>
          <a:lstStyle/>
          <a:p>
            <a:pPr algn="ctr"/>
            <a:r>
              <a:rPr lang="en-US" altLang="zh-TW" b="1">
                <a:latin typeface="Cambria Math" panose="02040503050406030204" pitchFamily="18" charset="0"/>
                <a:ea typeface="Cambria Math" panose="02040503050406030204" pitchFamily="18" charset="0"/>
              </a:rPr>
              <a:t>6.2.3 Region-Shrinking Operator</a:t>
            </a:r>
            <a:endParaRPr lang="zh-TW" altLang="en-US" dirty="0"/>
          </a:p>
        </p:txBody>
      </p:sp>
      <mc:AlternateContent xmlns:mc="http://schemas.openxmlformats.org/markup-compatibility/2006" xmlns:a14="http://schemas.microsoft.com/office/drawing/2010/main">
        <mc:Choice Requires="a14">
          <p:sp>
            <p:nvSpPr>
              <p:cNvPr id="5" name="內容版面配置區 4"/>
              <p:cNvSpPr>
                <a:spLocks noGrp="1"/>
              </p:cNvSpPr>
              <p:nvPr>
                <p:ph sz="half" idx="1"/>
              </p:nvPr>
            </p:nvSpPr>
            <p:spPr>
              <a:xfrm>
                <a:off x="838200" y="1825625"/>
                <a:ext cx="5181600" cy="4351338"/>
              </a:xfrm>
            </p:spPr>
            <p:txBody>
              <a:bodyPr>
                <a:normAutofit/>
              </a:bodyPr>
              <a:lstStyle/>
              <a:p>
                <a14:m>
                  <m:oMath xmlns:m="http://schemas.openxmlformats.org/officeDocument/2006/math">
                    <m:r>
                      <a:rPr lang="en-US" altLang="zh-TW" b="0" i="1" smtClean="0">
                        <a:solidFill>
                          <a:srgbClr val="FF0000"/>
                        </a:solidFill>
                        <a:latin typeface="Cambria Math" panose="02040503050406030204" pitchFamily="18" charset="0"/>
                      </a:rPr>
                      <m:t>h</m:t>
                    </m:r>
                    <m:d>
                      <m:dPr>
                        <m:ctrlPr>
                          <a:rPr lang="en-US" altLang="zh-TW" b="0" i="1" smtClean="0">
                            <a:solidFill>
                              <a:srgbClr val="FF0000"/>
                            </a:solidFill>
                            <a:latin typeface="Cambria Math" panose="02040503050406030204" pitchFamily="18" charset="0"/>
                          </a:rPr>
                        </m:ctrlPr>
                      </m:dPr>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𝑑</m:t>
                        </m:r>
                      </m:e>
                    </m:d>
                    <m:r>
                      <a:rPr lang="en-US" altLang="zh-TW" b="0" i="1" smtClean="0">
                        <a:solidFill>
                          <a:srgbClr val="FF0000"/>
                        </a:solidFill>
                        <a:latin typeface="Cambria Math" panose="02040503050406030204" pitchFamily="18" charset="0"/>
                      </a:rPr>
                      <m:t>=</m:t>
                    </m:r>
                    <m:d>
                      <m:dPr>
                        <m:begChr m:val="{"/>
                        <m:endChr m:val=""/>
                        <m:ctrlPr>
                          <a:rPr lang="en-US" altLang="zh-TW" b="0" i="1" smtClean="0">
                            <a:solidFill>
                              <a:srgbClr val="FF0000"/>
                            </a:solidFill>
                            <a:latin typeface="Cambria Math" panose="02040503050406030204" pitchFamily="18" charset="0"/>
                          </a:rPr>
                        </m:ctrlPr>
                      </m:dPr>
                      <m:e>
                        <m:eqArr>
                          <m:eqArrPr>
                            <m:ctrlPr>
                              <a:rPr lang="en-US" altLang="zh-TW" b="0" i="1" smtClean="0">
                                <a:solidFill>
                                  <a:srgbClr val="FF0000"/>
                                </a:solidFill>
                                <a:latin typeface="Cambria Math" panose="02040503050406030204" pitchFamily="18" charset="0"/>
                              </a:rPr>
                            </m:ctrlPr>
                          </m:eqArrPr>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𝑑</m:t>
                            </m:r>
                          </m:e>
                          <m:e>
                            <m:r>
                              <a:rPr lang="en-US" altLang="zh-TW" b="0" i="1" smtClean="0">
                                <a:solidFill>
                                  <a:srgbClr val="FF0000"/>
                                </a:solidFill>
                                <a:latin typeface="Cambria Math" panose="02040503050406030204" pitchFamily="18" charset="0"/>
                              </a:rPr>
                              <m:t>𝑔</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ea typeface="Cambria Math" panose="02040503050406030204" pitchFamily="18" charset="0"/>
                              </a:rPr>
                              <m:t>≠</m:t>
                            </m:r>
                            <m:r>
                              <a:rPr lang="en-US" altLang="zh-TW" b="0" i="1" smtClean="0">
                                <a:solidFill>
                                  <a:srgbClr val="FF0000"/>
                                </a:solidFill>
                                <a:latin typeface="Cambria Math" panose="02040503050406030204" pitchFamily="18" charset="0"/>
                                <a:ea typeface="Cambria Math" panose="02040503050406030204" pitchFamily="18" charset="0"/>
                              </a:rPr>
                              <m:t>𝑑</m:t>
                            </m:r>
                          </m:e>
                        </m:eqArr>
                      </m:e>
                    </m:d>
                  </m:oMath>
                </a14:m>
                <a:endParaRPr lang="en-US" altLang="zh-TW" b="0" i="1" dirty="0">
                  <a:solidFill>
                    <a:schemeClr val="tx1"/>
                  </a:solidFill>
                  <a:latin typeface="Cambria Math" panose="02040503050406030204" pitchFamily="18" charset="0"/>
                </a:endParaRPr>
              </a:p>
              <a:p>
                <a14:m>
                  <m:oMath xmlns:m="http://schemas.openxmlformats.org/officeDocument/2006/math">
                    <m:r>
                      <a:rPr lang="en-US" altLang="zh-TW" b="0" i="1" smtClean="0">
                        <a:solidFill>
                          <a:schemeClr val="tx1"/>
                        </a:solidFill>
                        <a:latin typeface="Cambria Math" panose="02040503050406030204" pitchFamily="18" charset="0"/>
                      </a:rPr>
                      <m:t>𝑔</m:t>
                    </m:r>
                    <m:r>
                      <a:rPr lang="en-US" altLang="zh-TW" b="0" i="1" smtClean="0">
                        <a:solidFill>
                          <a:schemeClr val="tx1"/>
                        </a:solidFill>
                        <a:latin typeface="Cambria Math" panose="02040503050406030204" pitchFamily="18" charset="0"/>
                      </a:rPr>
                      <m:t> :</m:t>
                    </m:r>
                    <m:r>
                      <a:rPr lang="en-US" altLang="zh-TW" b="0" i="1" smtClean="0">
                        <a:solidFill>
                          <a:schemeClr val="tx1"/>
                        </a:solidFill>
                        <a:latin typeface="Cambria Math" panose="02040503050406030204" pitchFamily="18" charset="0"/>
                      </a:rPr>
                      <m:t>𝑏𝑎𝑐𝑘𝑔𝑟𝑜𝑢𝑛𝑑</m:t>
                    </m:r>
                    <m:r>
                      <a:rPr lang="en-US" altLang="zh-TW" b="0" i="1" smtClean="0">
                        <a:solidFill>
                          <a:schemeClr val="tx1"/>
                        </a:solidFill>
                        <a:latin typeface="Cambria Math" panose="02040503050406030204" pitchFamily="18" charset="0"/>
                      </a:rPr>
                      <m:t> </m:t>
                    </m:r>
                    <m:r>
                      <a:rPr lang="en-US" altLang="zh-TW" b="0" i="1" smtClean="0">
                        <a:solidFill>
                          <a:schemeClr val="tx1"/>
                        </a:solidFill>
                        <a:latin typeface="Cambria Math" panose="02040503050406030204" pitchFamily="18" charset="0"/>
                      </a:rPr>
                      <m:t>𝑙𝑎𝑏𝑒𝑙</m:t>
                    </m:r>
                  </m:oMath>
                </a14:m>
                <a:endParaRPr lang="en-US" altLang="zh-TW" b="0" i="1" dirty="0">
                  <a:solidFill>
                    <a:schemeClr val="tx1"/>
                  </a:solidFill>
                  <a:latin typeface="Cambria Math" panose="02040503050406030204" pitchFamily="18" charset="0"/>
                </a:endParaRPr>
              </a:p>
              <a:p>
                <a:endParaRPr lang="en-US" altLang="zh-TW" b="0" i="1" dirty="0">
                  <a:solidFill>
                    <a:schemeClr val="tx1"/>
                  </a:solidFill>
                  <a:latin typeface="Cambria Math" panose="02040503050406030204" pitchFamily="18" charset="0"/>
                </a:endParaRPr>
              </a:p>
              <a:p>
                <a14:m>
                  <m:oMath xmlns:m="http://schemas.openxmlformats.org/officeDocument/2006/math">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𝑎</m:t>
                        </m:r>
                      </m:e>
                      <m:sub>
                        <m:r>
                          <a:rPr lang="en-US" altLang="zh-TW" b="0" i="1" smtClean="0">
                            <a:solidFill>
                              <a:schemeClr val="tx1"/>
                            </a:solidFill>
                            <a:latin typeface="Cambria Math" panose="02040503050406030204" pitchFamily="18" charset="0"/>
                          </a:rPr>
                          <m:t>0</m:t>
                        </m:r>
                      </m:sub>
                    </m:sSub>
                    <m:r>
                      <a:rPr lang="en-US" altLang="zh-TW" b="0" i="1" smtClean="0">
                        <a:solidFill>
                          <a:schemeClr val="tx1"/>
                        </a:solidFill>
                        <a:latin typeface="Cambria Math" panose="02040503050406030204" pitchFamily="18" charset="0"/>
                      </a:rPr>
                      <m:t>=</m:t>
                    </m:r>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𝑥</m:t>
                        </m:r>
                      </m:e>
                      <m:sub>
                        <m:eqArr>
                          <m:eqArrPr>
                            <m:ctrlPr>
                              <a:rPr lang="en-US" altLang="zh-TW" b="0" i="1" smtClean="0">
                                <a:solidFill>
                                  <a:schemeClr val="tx1"/>
                                </a:solidFill>
                                <a:latin typeface="Cambria Math" panose="02040503050406030204" pitchFamily="18" charset="0"/>
                              </a:rPr>
                            </m:ctrlPr>
                          </m:eqArrPr>
                          <m:e>
                            <m:r>
                              <a:rPr lang="en-US" altLang="zh-TW" b="0" i="1" smtClean="0">
                                <a:solidFill>
                                  <a:schemeClr val="tx1"/>
                                </a:solidFill>
                                <a:latin typeface="Cambria Math" panose="02040503050406030204" pitchFamily="18" charset="0"/>
                              </a:rPr>
                              <m:t>0</m:t>
                            </m:r>
                          </m:e>
                          <m:e>
                            <m:r>
                              <a:rPr lang="en-US" altLang="zh-TW" b="0" i="1" smtClean="0">
                                <a:solidFill>
                                  <a:schemeClr val="tx1"/>
                                </a:solidFill>
                                <a:latin typeface="Cambria Math" panose="02040503050406030204" pitchFamily="18" charset="0"/>
                              </a:rPr>
                              <m:t> </m:t>
                            </m:r>
                          </m:e>
                        </m:eqArr>
                      </m:sub>
                    </m:sSub>
                  </m:oMath>
                </a14:m>
                <a:endParaRPr lang="en-US" altLang="zh-TW" b="0" i="1" dirty="0">
                  <a:solidFill>
                    <a:schemeClr val="tx1"/>
                  </a:solidFill>
                  <a:latin typeface="Cambria Math" panose="02040503050406030204" pitchFamily="18" charset="0"/>
                </a:endParaRPr>
              </a:p>
              <a:p>
                <a14:m>
                  <m:oMath xmlns:m="http://schemas.openxmlformats.org/officeDocument/2006/math">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𝑎</m:t>
                        </m:r>
                      </m:e>
                      <m:sub>
                        <m:r>
                          <a:rPr lang="en-US" altLang="zh-TW" b="0" i="1" smtClean="0">
                            <a:solidFill>
                              <a:schemeClr val="tx1"/>
                            </a:solidFill>
                            <a:latin typeface="Cambria Math" panose="02040503050406030204" pitchFamily="18" charset="0"/>
                          </a:rPr>
                          <m:t>𝑛</m:t>
                        </m:r>
                      </m:sub>
                    </m:sSub>
                    <m:r>
                      <a:rPr lang="en-US" altLang="zh-TW" b="0" i="1" smtClean="0">
                        <a:solidFill>
                          <a:schemeClr val="tx1"/>
                        </a:solidFill>
                        <a:latin typeface="Cambria Math" panose="02040503050406030204" pitchFamily="18" charset="0"/>
                      </a:rPr>
                      <m:t>=</m:t>
                    </m:r>
                    <m:r>
                      <a:rPr lang="en-US" altLang="zh-TW" b="0" i="1" smtClean="0">
                        <a:solidFill>
                          <a:schemeClr val="tx1"/>
                        </a:solidFill>
                        <a:latin typeface="Cambria Math" panose="02040503050406030204" pitchFamily="18" charset="0"/>
                      </a:rPr>
                      <m:t>h</m:t>
                    </m:r>
                    <m:r>
                      <a:rPr lang="en-US" altLang="zh-TW" b="0" i="1" smtClean="0">
                        <a:solidFill>
                          <a:schemeClr val="tx1"/>
                        </a:solidFill>
                        <a:latin typeface="Cambria Math" panose="02040503050406030204" pitchFamily="18" charset="0"/>
                      </a:rPr>
                      <m:t>(</m:t>
                    </m:r>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𝑎</m:t>
                        </m:r>
                      </m:e>
                      <m:sub>
                        <m:r>
                          <a:rPr lang="en-US" altLang="zh-TW" b="0" i="1" smtClean="0">
                            <a:solidFill>
                              <a:schemeClr val="tx1"/>
                            </a:solidFill>
                            <a:latin typeface="Cambria Math" panose="02040503050406030204" pitchFamily="18" charset="0"/>
                          </a:rPr>
                          <m:t>𝑛</m:t>
                        </m:r>
                        <m:r>
                          <a:rPr lang="en-US" altLang="zh-TW" b="0" i="1" smtClean="0">
                            <a:solidFill>
                              <a:schemeClr val="tx1"/>
                            </a:solidFill>
                            <a:latin typeface="Cambria Math" panose="02040503050406030204" pitchFamily="18" charset="0"/>
                          </a:rPr>
                          <m:t>−1  </m:t>
                        </m:r>
                      </m:sub>
                    </m:sSub>
                    <m:r>
                      <a:rPr lang="en-US" altLang="zh-TW" b="0" i="1" smtClean="0">
                        <a:solidFill>
                          <a:schemeClr val="tx1"/>
                        </a:solidFill>
                        <a:latin typeface="Cambria Math" panose="02040503050406030204" pitchFamily="18" charset="0"/>
                      </a:rPr>
                      <m:t>,</m:t>
                    </m:r>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𝑥</m:t>
                        </m:r>
                      </m:e>
                      <m:sub>
                        <m:r>
                          <a:rPr lang="en-US" altLang="zh-TW" b="0" i="1" smtClean="0">
                            <a:solidFill>
                              <a:schemeClr val="tx1"/>
                            </a:solidFill>
                            <a:latin typeface="Cambria Math" panose="02040503050406030204" pitchFamily="18" charset="0"/>
                          </a:rPr>
                          <m:t>𝑛</m:t>
                        </m:r>
                      </m:sub>
                    </m:sSub>
                    <m:r>
                      <a:rPr lang="en-US" altLang="zh-TW" b="0" i="1" smtClean="0">
                        <a:solidFill>
                          <a:schemeClr val="tx1"/>
                        </a:solidFill>
                        <a:latin typeface="Cambria Math" panose="02040503050406030204" pitchFamily="18" charset="0"/>
                      </a:rPr>
                      <m:t>)</m:t>
                    </m:r>
                  </m:oMath>
                </a14:m>
                <a:endParaRPr lang="en-US" altLang="zh-TW" b="0" dirty="0">
                  <a:solidFill>
                    <a:schemeClr val="tx1"/>
                  </a:solidFill>
                </a:endParaRPr>
              </a:p>
              <a:p>
                <a:pPr marL="0" indent="0">
                  <a:buNone/>
                </a:pPr>
                <a:endParaRPr lang="en-US" altLang="zh-TW" b="0" dirty="0">
                  <a:solidFill>
                    <a:schemeClr val="tx1"/>
                  </a:solidFill>
                </a:endParaRPr>
              </a:p>
              <a:p>
                <a:pPr marL="0" indent="0">
                  <a:buNone/>
                </a:pPr>
                <a:endParaRPr lang="en-US" altLang="zh-TW" b="0" dirty="0">
                  <a:solidFill>
                    <a:schemeClr val="tx1"/>
                  </a:solidFill>
                </a:endParaRPr>
              </a:p>
            </p:txBody>
          </p:sp>
        </mc:Choice>
        <mc:Fallback xmlns="">
          <p:sp>
            <p:nvSpPr>
              <p:cNvPr id="5" name="內容版面配置區 4"/>
              <p:cNvSpPr>
                <a:spLocks noGrp="1" noRot="1" noChangeAspect="1" noMove="1" noResize="1" noEditPoints="1" noAdjustHandles="1" noChangeArrowheads="1" noChangeShapeType="1" noTextEdit="1"/>
              </p:cNvSpPr>
              <p:nvPr>
                <p:ph sz="half" idx="1"/>
              </p:nvPr>
            </p:nvSpPr>
            <p:spPr>
              <a:xfrm>
                <a:off x="838200" y="1825625"/>
                <a:ext cx="5181600" cy="4351338"/>
              </a:xfrm>
              <a:blipFill>
                <a:blip r:embed="rId2"/>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6" name="內容版面配置區 5"/>
              <p:cNvSpPr>
                <a:spLocks noGrp="1"/>
              </p:cNvSpPr>
              <p:nvPr>
                <p:ph sz="half" idx="2"/>
              </p:nvPr>
            </p:nvSpPr>
            <p:spPr/>
            <p:txBody>
              <a:bodyPr>
                <a:normAutofit/>
              </a:bodyPr>
              <a:lstStyle/>
              <a:p>
                <a14:m>
                  <m:oMath xmlns:m="http://schemas.openxmlformats.org/officeDocument/2006/math">
                    <m:r>
                      <a:rPr lang="en-US" altLang="zh-TW" b="0" i="1" smtClean="0">
                        <a:solidFill>
                          <a:schemeClr val="tx1"/>
                        </a:solidFill>
                        <a:latin typeface="Cambria Math" panose="02040503050406030204" pitchFamily="18" charset="0"/>
                      </a:rPr>
                      <m:t>𝑓𝑜𝑟</m:t>
                    </m:r>
                    <m:r>
                      <a:rPr lang="en-US" altLang="zh-TW" b="0" i="1" smtClean="0">
                        <a:solidFill>
                          <a:schemeClr val="tx1"/>
                        </a:solidFill>
                        <a:latin typeface="Cambria Math" panose="02040503050406030204" pitchFamily="18" charset="0"/>
                      </a:rPr>
                      <m:t> 4</m:t>
                    </m:r>
                  </m:oMath>
                </a14:m>
                <a:r>
                  <a:rPr lang="en-US" altLang="zh-TW" dirty="0">
                    <a:solidFill>
                      <a:schemeClr val="tx1"/>
                    </a:solidFill>
                  </a:rPr>
                  <a:t>-</a:t>
                </a:r>
                <a14:m>
                  <m:oMath xmlns:m="http://schemas.openxmlformats.org/officeDocument/2006/math">
                    <m:r>
                      <a:rPr lang="en-US" altLang="zh-TW" b="0" i="1" dirty="0" smtClean="0">
                        <a:solidFill>
                          <a:schemeClr val="tx1"/>
                        </a:solidFill>
                        <a:latin typeface="Cambria Math" panose="02040503050406030204" pitchFamily="18" charset="0"/>
                      </a:rPr>
                      <m:t>𝑐𝑜𝑛𝑛𝑒𝑐𝑡𝑒𝑑</m:t>
                    </m:r>
                  </m:oMath>
                </a14:m>
                <a:endParaRPr lang="en-US" altLang="zh-TW" dirty="0">
                  <a:solidFill>
                    <a:schemeClr val="tx1"/>
                  </a:solidFill>
                </a:endParaRPr>
              </a:p>
              <a:p>
                <a:pPr marL="0" indent="0">
                  <a:buNone/>
                </a:pPr>
                <a:r>
                  <a:rPr lang="zh-TW" altLang="en-US" b="0" dirty="0">
                    <a:solidFill>
                      <a:schemeClr val="tx1"/>
                    </a:solidFill>
                  </a:rPr>
                  <a:t> </a:t>
                </a:r>
                <a14:m>
                  <m:oMath xmlns:m="http://schemas.openxmlformats.org/officeDocument/2006/math">
                    <m:r>
                      <a:rPr lang="zh-TW" altLang="en-US" i="1">
                        <a:solidFill>
                          <a:schemeClr val="tx1"/>
                        </a:solidFill>
                        <a:latin typeface="Cambria Math" panose="02040503050406030204" pitchFamily="18" charset="0"/>
                      </a:rPr>
                      <m:t> </m:t>
                    </m:r>
                    <m:r>
                      <a:rPr lang="zh-TW" altLang="en-US" i="1" smtClean="0">
                        <a:solidFill>
                          <a:schemeClr val="tx1"/>
                        </a:solidFill>
                        <a:latin typeface="Cambria Math" panose="02040503050406030204" pitchFamily="18" charset="0"/>
                      </a:rPr>
                      <m:t> </m:t>
                    </m:r>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𝑎</m:t>
                        </m:r>
                      </m:e>
                      <m:sub>
                        <m:r>
                          <a:rPr lang="en-US" altLang="zh-TW" b="0" i="1" smtClean="0">
                            <a:solidFill>
                              <a:schemeClr val="tx1"/>
                            </a:solidFill>
                            <a:latin typeface="Cambria Math" panose="02040503050406030204" pitchFamily="18" charset="0"/>
                          </a:rPr>
                          <m:t>𝑛</m:t>
                        </m:r>
                      </m:sub>
                    </m:sSub>
                    <m:r>
                      <a:rPr lang="en-US" altLang="zh-TW" b="0" i="1" smtClean="0">
                        <a:solidFill>
                          <a:schemeClr val="tx1"/>
                        </a:solidFill>
                        <a:latin typeface="Cambria Math" panose="02040503050406030204" pitchFamily="18" charset="0"/>
                      </a:rPr>
                      <m:t>=</m:t>
                    </m:r>
                    <m:r>
                      <a:rPr lang="en-US" altLang="zh-TW" b="0" i="1" smtClean="0">
                        <a:solidFill>
                          <a:schemeClr val="tx1"/>
                        </a:solidFill>
                        <a:latin typeface="Cambria Math" panose="02040503050406030204" pitchFamily="18" charset="0"/>
                      </a:rPr>
                      <m:t>h</m:t>
                    </m:r>
                    <m:r>
                      <a:rPr lang="en-US" altLang="zh-TW" b="0" i="1" smtClean="0">
                        <a:solidFill>
                          <a:schemeClr val="tx1"/>
                        </a:solidFill>
                        <a:latin typeface="Cambria Math" panose="02040503050406030204" pitchFamily="18" charset="0"/>
                      </a:rPr>
                      <m:t>(</m:t>
                    </m:r>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𝑎</m:t>
                        </m:r>
                      </m:e>
                      <m:sub>
                        <m:r>
                          <a:rPr lang="en-US" altLang="zh-TW" b="0" i="1" smtClean="0">
                            <a:solidFill>
                              <a:schemeClr val="tx1"/>
                            </a:solidFill>
                            <a:latin typeface="Cambria Math" panose="02040503050406030204" pitchFamily="18" charset="0"/>
                          </a:rPr>
                          <m:t>𝑛</m:t>
                        </m:r>
                        <m:r>
                          <a:rPr lang="en-US" altLang="zh-TW" b="0" i="1" smtClean="0">
                            <a:solidFill>
                              <a:schemeClr val="tx1"/>
                            </a:solidFill>
                            <a:latin typeface="Cambria Math" panose="02040503050406030204" pitchFamily="18" charset="0"/>
                          </a:rPr>
                          <m:t>−1  </m:t>
                        </m:r>
                      </m:sub>
                    </m:sSub>
                    <m:r>
                      <a:rPr lang="en-US" altLang="zh-TW" b="0" i="1" smtClean="0">
                        <a:solidFill>
                          <a:schemeClr val="tx1"/>
                        </a:solidFill>
                        <a:latin typeface="Cambria Math" panose="02040503050406030204" pitchFamily="18" charset="0"/>
                      </a:rPr>
                      <m:t>,</m:t>
                    </m:r>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𝑥</m:t>
                        </m:r>
                      </m:e>
                      <m:sub>
                        <m:r>
                          <a:rPr lang="en-US" altLang="zh-TW" b="0" i="1" smtClean="0">
                            <a:solidFill>
                              <a:schemeClr val="tx1"/>
                            </a:solidFill>
                            <a:latin typeface="Cambria Math" panose="02040503050406030204" pitchFamily="18" charset="0"/>
                          </a:rPr>
                          <m:t>𝑛</m:t>
                        </m:r>
                      </m:sub>
                    </m:sSub>
                    <m:r>
                      <a:rPr lang="en-US" altLang="zh-TW" b="0" i="1" smtClean="0">
                        <a:solidFill>
                          <a:schemeClr val="tx1"/>
                        </a:solidFill>
                        <a:latin typeface="Cambria Math" panose="02040503050406030204" pitchFamily="18" charset="0"/>
                      </a:rPr>
                      <m:t>)</m:t>
                    </m:r>
                  </m:oMath>
                </a14:m>
                <a:r>
                  <a:rPr lang="en-US" altLang="zh-TW" b="0" dirty="0">
                    <a:solidFill>
                      <a:schemeClr val="tx1"/>
                    </a:solidFill>
                  </a:rPr>
                  <a:t> , </a:t>
                </a:r>
                <a14:m>
                  <m:oMath xmlns:m="http://schemas.openxmlformats.org/officeDocument/2006/math">
                    <m:r>
                      <a:rPr lang="en-US" altLang="zh-TW" b="0" i="1" smtClean="0">
                        <a:solidFill>
                          <a:schemeClr val="tx1"/>
                        </a:solidFill>
                        <a:latin typeface="Cambria Math" panose="02040503050406030204" pitchFamily="18" charset="0"/>
                      </a:rPr>
                      <m:t>𝑛</m:t>
                    </m:r>
                    <m:r>
                      <a:rPr lang="en-US" altLang="zh-TW" b="0" i="1" smtClean="0">
                        <a:solidFill>
                          <a:schemeClr val="tx1"/>
                        </a:solidFill>
                        <a:latin typeface="Cambria Math" panose="02040503050406030204" pitchFamily="18" charset="0"/>
                      </a:rPr>
                      <m:t>=1,... ,4</m:t>
                    </m:r>
                  </m:oMath>
                </a14:m>
                <a:endParaRPr lang="en-US" altLang="zh-TW" b="0" i="1" dirty="0">
                  <a:solidFill>
                    <a:schemeClr val="tx1"/>
                  </a:solidFill>
                  <a:latin typeface="Cambria Math" panose="02040503050406030204" pitchFamily="18" charset="0"/>
                </a:endParaRPr>
              </a:p>
              <a:p>
                <a:pPr marL="0" indent="0">
                  <a:buNone/>
                </a:pPr>
                <a:r>
                  <a:rPr lang="en-US" altLang="zh-TW" i="1" dirty="0">
                    <a:solidFill>
                      <a:schemeClr val="tx1"/>
                    </a:solidFill>
                    <a:latin typeface="Cambria Math" panose="02040503050406030204" pitchFamily="18" charset="0"/>
                  </a:rPr>
                  <a:t>   </a:t>
                </a:r>
                <a14:m>
                  <m:oMath xmlns:m="http://schemas.openxmlformats.org/officeDocument/2006/math">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𝑜𝑢𝑡𝑝𝑢𝑡</m:t>
                        </m:r>
                        <m:r>
                          <a:rPr lang="en-US" altLang="zh-TW" b="0" i="1" smtClean="0">
                            <a:solidFill>
                              <a:schemeClr val="tx1"/>
                            </a:solidFill>
                            <a:latin typeface="Cambria Math" panose="02040503050406030204" pitchFamily="18" charset="0"/>
                          </a:rPr>
                          <m:t>=</m:t>
                        </m:r>
                        <m:r>
                          <a:rPr lang="en-US" altLang="zh-TW" b="0" i="1" smtClean="0">
                            <a:solidFill>
                              <a:schemeClr val="tx1"/>
                            </a:solidFill>
                            <a:latin typeface="Cambria Math" panose="02040503050406030204" pitchFamily="18" charset="0"/>
                          </a:rPr>
                          <m:t>𝑎</m:t>
                        </m:r>
                      </m:e>
                      <m:sub>
                        <m:r>
                          <a:rPr lang="en-US" altLang="zh-TW" b="0" i="1" smtClean="0">
                            <a:solidFill>
                              <a:schemeClr val="tx1"/>
                            </a:solidFill>
                            <a:latin typeface="Cambria Math" panose="02040503050406030204" pitchFamily="18" charset="0"/>
                          </a:rPr>
                          <m:t>4</m:t>
                        </m:r>
                      </m:sub>
                    </m:sSub>
                  </m:oMath>
                </a14:m>
                <a:endParaRPr lang="en-US" altLang="zh-TW" b="0" dirty="0">
                  <a:solidFill>
                    <a:schemeClr val="tx1"/>
                  </a:solidFill>
                </a:endParaRPr>
              </a:p>
              <a:p>
                <a:pPr marL="0" indent="0">
                  <a:buNone/>
                </a:pPr>
                <a:endParaRPr lang="en-US" altLang="zh-TW" b="0" dirty="0">
                  <a:solidFill>
                    <a:schemeClr val="tx1"/>
                  </a:solidFill>
                </a:endParaRPr>
              </a:p>
              <a:p>
                <a14:m>
                  <m:oMath xmlns:m="http://schemas.openxmlformats.org/officeDocument/2006/math">
                    <m:r>
                      <a:rPr lang="en-US" altLang="zh-TW" b="0" i="1" smtClean="0">
                        <a:solidFill>
                          <a:schemeClr val="tx1"/>
                        </a:solidFill>
                        <a:latin typeface="Cambria Math" panose="02040503050406030204" pitchFamily="18" charset="0"/>
                      </a:rPr>
                      <m:t>𝑓𝑜𝑟</m:t>
                    </m:r>
                    <m:r>
                      <a:rPr lang="en-US" altLang="zh-TW" b="0" i="1" smtClean="0">
                        <a:solidFill>
                          <a:schemeClr val="tx1"/>
                        </a:solidFill>
                        <a:latin typeface="Cambria Math" panose="02040503050406030204" pitchFamily="18" charset="0"/>
                      </a:rPr>
                      <m:t> 8</m:t>
                    </m:r>
                  </m:oMath>
                </a14:m>
                <a:r>
                  <a:rPr lang="en-US" altLang="zh-TW" b="0" dirty="0">
                    <a:solidFill>
                      <a:schemeClr val="tx1"/>
                    </a:solidFill>
                  </a:rPr>
                  <a:t>-</a:t>
                </a:r>
                <a14:m>
                  <m:oMath xmlns:m="http://schemas.openxmlformats.org/officeDocument/2006/math">
                    <m:r>
                      <a:rPr lang="en-US" altLang="zh-TW" b="0" i="1" smtClean="0">
                        <a:solidFill>
                          <a:schemeClr val="tx1"/>
                        </a:solidFill>
                        <a:latin typeface="Cambria Math" panose="02040503050406030204" pitchFamily="18" charset="0"/>
                      </a:rPr>
                      <m:t>𝑐𝑜𝑛𝑛𝑒𝑐𝑡𝑒𝑑</m:t>
                    </m:r>
                  </m:oMath>
                </a14:m>
                <a:endParaRPr lang="en-US" altLang="zh-TW" b="0" i="1" dirty="0">
                  <a:solidFill>
                    <a:schemeClr val="tx1"/>
                  </a:solidFill>
                  <a:latin typeface="Cambria Math" panose="02040503050406030204" pitchFamily="18" charset="0"/>
                </a:endParaRPr>
              </a:p>
              <a:p>
                <a:pPr marL="0" indent="0">
                  <a:buNone/>
                </a:pPr>
                <a:r>
                  <a:rPr lang="en-US" altLang="zh-TW" b="0" dirty="0">
                    <a:solidFill>
                      <a:schemeClr val="tx1"/>
                    </a:solidFill>
                  </a:rPr>
                  <a:t>   </a:t>
                </a:r>
                <a14:m>
                  <m:oMath xmlns:m="http://schemas.openxmlformats.org/officeDocument/2006/math">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𝑎</m:t>
                        </m:r>
                      </m:e>
                      <m:sub>
                        <m:r>
                          <a:rPr lang="en-US" altLang="zh-TW" b="0" i="1" smtClean="0">
                            <a:solidFill>
                              <a:schemeClr val="tx1"/>
                            </a:solidFill>
                            <a:latin typeface="Cambria Math" panose="02040503050406030204" pitchFamily="18" charset="0"/>
                          </a:rPr>
                          <m:t>𝑛</m:t>
                        </m:r>
                      </m:sub>
                    </m:sSub>
                    <m:r>
                      <a:rPr lang="en-US" altLang="zh-TW" b="0" i="1" smtClean="0">
                        <a:solidFill>
                          <a:schemeClr val="tx1"/>
                        </a:solidFill>
                        <a:latin typeface="Cambria Math" panose="02040503050406030204" pitchFamily="18" charset="0"/>
                      </a:rPr>
                      <m:t>=</m:t>
                    </m:r>
                    <m:r>
                      <a:rPr lang="en-US" altLang="zh-TW" b="0" i="1" smtClean="0">
                        <a:solidFill>
                          <a:schemeClr val="tx1"/>
                        </a:solidFill>
                        <a:latin typeface="Cambria Math" panose="02040503050406030204" pitchFamily="18" charset="0"/>
                      </a:rPr>
                      <m:t>h</m:t>
                    </m:r>
                    <m:r>
                      <a:rPr lang="en-US" altLang="zh-TW" b="0" i="1" smtClean="0">
                        <a:solidFill>
                          <a:schemeClr val="tx1"/>
                        </a:solidFill>
                        <a:latin typeface="Cambria Math" panose="02040503050406030204" pitchFamily="18" charset="0"/>
                      </a:rPr>
                      <m:t>(</m:t>
                    </m:r>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𝑎</m:t>
                        </m:r>
                      </m:e>
                      <m:sub>
                        <m:r>
                          <a:rPr lang="en-US" altLang="zh-TW" b="0" i="1" smtClean="0">
                            <a:solidFill>
                              <a:schemeClr val="tx1"/>
                            </a:solidFill>
                            <a:latin typeface="Cambria Math" panose="02040503050406030204" pitchFamily="18" charset="0"/>
                          </a:rPr>
                          <m:t>𝑛</m:t>
                        </m:r>
                        <m:r>
                          <a:rPr lang="en-US" altLang="zh-TW" b="0" i="1" smtClean="0">
                            <a:solidFill>
                              <a:schemeClr val="tx1"/>
                            </a:solidFill>
                            <a:latin typeface="Cambria Math" panose="02040503050406030204" pitchFamily="18" charset="0"/>
                          </a:rPr>
                          <m:t>−1  </m:t>
                        </m:r>
                      </m:sub>
                    </m:sSub>
                    <m:r>
                      <a:rPr lang="en-US" altLang="zh-TW" b="0" i="1" smtClean="0">
                        <a:solidFill>
                          <a:schemeClr val="tx1"/>
                        </a:solidFill>
                        <a:latin typeface="Cambria Math" panose="02040503050406030204" pitchFamily="18" charset="0"/>
                      </a:rPr>
                      <m:t>,</m:t>
                    </m:r>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𝑥</m:t>
                        </m:r>
                      </m:e>
                      <m:sub>
                        <m:r>
                          <a:rPr lang="en-US" altLang="zh-TW" b="0" i="1" smtClean="0">
                            <a:solidFill>
                              <a:schemeClr val="tx1"/>
                            </a:solidFill>
                            <a:latin typeface="Cambria Math" panose="02040503050406030204" pitchFamily="18" charset="0"/>
                          </a:rPr>
                          <m:t>𝑛</m:t>
                        </m:r>
                      </m:sub>
                    </m:sSub>
                    <m:r>
                      <a:rPr lang="en-US" altLang="zh-TW" b="0" i="1" smtClean="0">
                        <a:solidFill>
                          <a:schemeClr val="tx1"/>
                        </a:solidFill>
                        <a:latin typeface="Cambria Math" panose="02040503050406030204" pitchFamily="18" charset="0"/>
                      </a:rPr>
                      <m:t>)</m:t>
                    </m:r>
                  </m:oMath>
                </a14:m>
                <a:r>
                  <a:rPr lang="en-US" altLang="zh-TW" b="0" dirty="0">
                    <a:solidFill>
                      <a:schemeClr val="tx1"/>
                    </a:solidFill>
                  </a:rPr>
                  <a:t> , </a:t>
                </a:r>
                <a14:m>
                  <m:oMath xmlns:m="http://schemas.openxmlformats.org/officeDocument/2006/math">
                    <m:r>
                      <a:rPr lang="en-US" altLang="zh-TW" b="0" i="1" smtClean="0">
                        <a:solidFill>
                          <a:schemeClr val="tx1"/>
                        </a:solidFill>
                        <a:latin typeface="Cambria Math" panose="02040503050406030204" pitchFamily="18" charset="0"/>
                      </a:rPr>
                      <m:t>𝑛</m:t>
                    </m:r>
                    <m:r>
                      <a:rPr lang="en-US" altLang="zh-TW" b="0" i="1" smtClean="0">
                        <a:solidFill>
                          <a:schemeClr val="tx1"/>
                        </a:solidFill>
                        <a:latin typeface="Cambria Math" panose="02040503050406030204" pitchFamily="18" charset="0"/>
                      </a:rPr>
                      <m:t>=1,... ,8</m:t>
                    </m:r>
                  </m:oMath>
                </a14:m>
                <a:endParaRPr lang="en-US" altLang="zh-TW" i="1" dirty="0">
                  <a:solidFill>
                    <a:schemeClr val="tx1"/>
                  </a:solidFill>
                  <a:latin typeface="Cambria Math" panose="02040503050406030204" pitchFamily="18" charset="0"/>
                </a:endParaRPr>
              </a:p>
              <a:p>
                <a:pPr marL="0" indent="0">
                  <a:buNone/>
                </a:pPr>
                <a:r>
                  <a:rPr lang="en-US" altLang="zh-TW" b="0" dirty="0">
                    <a:solidFill>
                      <a:schemeClr val="tx1"/>
                    </a:solidFill>
                  </a:rPr>
                  <a:t>   </a:t>
                </a:r>
                <a14:m>
                  <m:oMath xmlns:m="http://schemas.openxmlformats.org/officeDocument/2006/math">
                    <m:sSub>
                      <m:sSubPr>
                        <m:ctrlPr>
                          <a:rPr lang="en-US" altLang="zh-TW" b="0"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𝑜𝑢𝑡𝑝𝑢𝑡</m:t>
                        </m:r>
                        <m:r>
                          <a:rPr lang="en-US" altLang="zh-TW" b="0" i="1" smtClean="0">
                            <a:solidFill>
                              <a:schemeClr val="tx1"/>
                            </a:solidFill>
                            <a:latin typeface="Cambria Math" panose="02040503050406030204" pitchFamily="18" charset="0"/>
                          </a:rPr>
                          <m:t>=</m:t>
                        </m:r>
                        <m:r>
                          <a:rPr lang="en-US" altLang="zh-TW" b="0" i="1" smtClean="0">
                            <a:solidFill>
                              <a:schemeClr val="tx1"/>
                            </a:solidFill>
                            <a:latin typeface="Cambria Math" panose="02040503050406030204" pitchFamily="18" charset="0"/>
                          </a:rPr>
                          <m:t>𝑎</m:t>
                        </m:r>
                      </m:e>
                      <m:sub>
                        <m:r>
                          <a:rPr lang="en-US" altLang="zh-TW" b="0" i="1" smtClean="0">
                            <a:solidFill>
                              <a:schemeClr val="tx1"/>
                            </a:solidFill>
                            <a:latin typeface="Cambria Math" panose="02040503050406030204" pitchFamily="18" charset="0"/>
                          </a:rPr>
                          <m:t>8</m:t>
                        </m:r>
                      </m:sub>
                    </m:sSub>
                  </m:oMath>
                </a14:m>
                <a:endParaRPr lang="zh-TW" altLang="en-US" dirty="0">
                  <a:solidFill>
                    <a:schemeClr val="tx1"/>
                  </a:solidFill>
                </a:endParaRPr>
              </a:p>
            </p:txBody>
          </p:sp>
        </mc:Choice>
        <mc:Fallback xmlns="">
          <p:sp>
            <p:nvSpPr>
              <p:cNvPr id="6" name="內容版面配置區 5"/>
              <p:cNvSpPr>
                <a:spLocks noGrp="1" noRot="1" noChangeAspect="1" noMove="1" noResize="1" noEditPoints="1" noAdjustHandles="1" noChangeArrowheads="1" noChangeShapeType="1" noTextEdit="1"/>
              </p:cNvSpPr>
              <p:nvPr>
                <p:ph sz="half" idx="2"/>
              </p:nvPr>
            </p:nvSpPr>
            <p:spPr>
              <a:blipFill>
                <a:blip r:embed="rId3"/>
                <a:stretch>
                  <a:fillRect t="-2241"/>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35580942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表格 18"/>
          <p:cNvGraphicFramePr>
            <a:graphicFrameLocks noGrp="1"/>
          </p:cNvGraphicFramePr>
          <p:nvPr>
            <p:extLst>
              <p:ext uri="{D42A27DB-BD31-4B8C-83A1-F6EECF244321}">
                <p14:modId xmlns:p14="http://schemas.microsoft.com/office/powerpoint/2010/main" val="34904263"/>
              </p:ext>
            </p:extLst>
          </p:nvPr>
        </p:nvGraphicFramePr>
        <p:xfrm>
          <a:off x="1959472"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20" name="表格 19"/>
          <p:cNvGraphicFramePr>
            <a:graphicFrameLocks noGrp="1"/>
          </p:cNvGraphicFramePr>
          <p:nvPr>
            <p:extLst>
              <p:ext uri="{D42A27DB-BD31-4B8C-83A1-F6EECF244321}">
                <p14:modId xmlns:p14="http://schemas.microsoft.com/office/powerpoint/2010/main" val="500203792"/>
              </p:ext>
            </p:extLst>
          </p:nvPr>
        </p:nvGraphicFramePr>
        <p:xfrm>
          <a:off x="7260433"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AlternateContent xmlns:mc="http://schemas.openxmlformats.org/markup-compatibility/2006" xmlns:a14="http://schemas.microsoft.com/office/drawing/2010/main">
        <mc:Choice Requires="a14">
          <p:graphicFrame>
            <p:nvGraphicFramePr>
              <p:cNvPr id="21" name="表格 20"/>
              <p:cNvGraphicFramePr>
                <a:graphicFrameLocks noGrp="1"/>
              </p:cNvGraphicFramePr>
              <p:nvPr>
                <p:extLst>
                  <p:ext uri="{D42A27DB-BD31-4B8C-83A1-F6EECF244321}">
                    <p14:modId xmlns:p14="http://schemas.microsoft.com/office/powerpoint/2010/main" val="2215768119"/>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7</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2</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6</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3</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0</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1</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8</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4</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5</m:t>
                                    </m:r>
                                  </m:sub>
                                </m:sSub>
                              </m:oMath>
                            </m:oMathPara>
                          </a14:m>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Choice>
        <mc:Fallback xmlns="">
          <p:graphicFrame>
            <p:nvGraphicFramePr>
              <p:cNvPr id="21" name="表格 20"/>
              <p:cNvGraphicFramePr>
                <a:graphicFrameLocks noGrp="1"/>
              </p:cNvGraphicFramePr>
              <p:nvPr>
                <p:extLst>
                  <p:ext uri="{D42A27DB-BD31-4B8C-83A1-F6EECF244321}">
                    <p14:modId xmlns:p14="http://schemas.microsoft.com/office/powerpoint/2010/main" val="2215768119"/>
                  </p:ext>
                </p:extLst>
              </p:nvPr>
            </p:nvGraphicFramePr>
            <p:xfrm>
              <a:off x="1959472" y="3758687"/>
              <a:ext cx="2595600" cy="2595600"/>
            </p:xfrm>
            <a:graphic>
              <a:graphicData uri="http://schemas.openxmlformats.org/drawingml/2006/table">
                <a:tbl>
                  <a:tblPr/>
                  <a:tblGrid>
                    <a:gridCol w="370800"/>
                    <a:gridCol w="370800"/>
                    <a:gridCol w="370800"/>
                    <a:gridCol w="370800"/>
                    <a:gridCol w="370800"/>
                    <a:gridCol w="370800"/>
                    <a:gridCol w="370800"/>
                  </a:tblGrid>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rotWithShape="0">
                          <a:blip r:embed="rId3"/>
                          <a:stretch>
                            <a:fillRect l="-103279" t="-109836" r="-504918" b="-5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rotWithShape="0">
                          <a:blip r:embed="rId3"/>
                          <a:stretch>
                            <a:fillRect l="-203279" t="-109836" r="-404918" b="-5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rotWithShape="0">
                          <a:blip r:embed="rId3"/>
                          <a:stretch>
                            <a:fillRect l="-303279" t="-109836" r="-304918" b="-522951"/>
                          </a:stretch>
                        </a:blipFill>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rotWithShape="0">
                          <a:blip r:embed="rId3"/>
                          <a:stretch>
                            <a:fillRect l="-103279" t="-209836" r="-504918" b="-4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rotWithShape="0">
                          <a:blip r:embed="rId3"/>
                          <a:stretch>
                            <a:fillRect l="-203279" t="-209836" r="-404918" b="-4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rotWithShape="0">
                          <a:blip r:embed="rId3"/>
                          <a:stretch>
                            <a:fillRect l="-303279" t="-209836" r="-304918" b="-4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rotWithShape="0">
                          <a:blip r:embed="rId3"/>
                          <a:stretch>
                            <a:fillRect l="-103279" t="-309836" r="-504918" b="-3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rotWithShape="0">
                          <a:blip r:embed="rId3"/>
                          <a:stretch>
                            <a:fillRect l="-203279" t="-309836" r="-404918" b="-322951"/>
                          </a:stretch>
                        </a:blipFill>
                      </a:tcPr>
                    </a:tc>
                    <a:tc>
                      <a:txBody>
                        <a:bodyPr/>
                        <a:lstStyle/>
                        <a:p>
                          <a:endParaRPr lang="zh-TW"/>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rotWithShape="0">
                          <a:blip r:embed="rId3"/>
                          <a:stretch>
                            <a:fillRect l="-303279" t="-309836" r="-304918" b="-3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g</a:t>
                          </a:r>
                          <a:endParaRPr lang="zh-TW" altLang="en-US" dirty="0">
                            <a:solidFill>
                              <a:schemeClr val="bg2">
                                <a:lumMod val="90000"/>
                              </a:schemeClr>
                            </a:solidFill>
                            <a:latin typeface="Cambria Math" panose="02040503050406030204" pitchFamily="18" charset="0"/>
                          </a:endParaRPr>
                        </a:p>
                      </a:txBody>
                      <a:tcP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r>
                </a:tbl>
              </a:graphicData>
            </a:graphic>
          </p:graphicFrame>
        </mc:Fallback>
      </mc:AlternateContent>
      <p:sp>
        <p:nvSpPr>
          <p:cNvPr id="22" name="文字方塊 21"/>
          <p:cNvSpPr txBox="1"/>
          <p:nvPr/>
        </p:nvSpPr>
        <p:spPr>
          <a:xfrm>
            <a:off x="1959472" y="3141584"/>
            <a:ext cx="2595600" cy="369332"/>
          </a:xfrm>
          <a:prstGeom prst="rect">
            <a:avLst/>
          </a:prstGeom>
          <a:noFill/>
        </p:spPr>
        <p:txBody>
          <a:bodyPr wrap="square" rtlCol="0">
            <a:spAutoFit/>
          </a:bodyPr>
          <a:lstStyle/>
          <a:p>
            <a:pPr algn="ctr"/>
            <a:r>
              <a:rPr lang="en-US" altLang="zh-TW" b="1" dirty="0">
                <a:solidFill>
                  <a:prstClr val="black"/>
                </a:solidFill>
                <a:latin typeface="Cambria Math" panose="02040503050406030204" pitchFamily="18" charset="0"/>
                <a:ea typeface="Cambria Math" panose="02040503050406030204" pitchFamily="18" charset="0"/>
              </a:rPr>
              <a:t>input</a:t>
            </a:r>
            <a:endParaRPr lang="zh-TW" altLang="en-US" b="1" dirty="0">
              <a:solidFill>
                <a:prstClr val="black"/>
              </a:solidFill>
              <a:latin typeface="Cambria Math" panose="02040503050406030204" pitchFamily="18" charset="0"/>
            </a:endParaRPr>
          </a:p>
        </p:txBody>
      </p:sp>
      <p:sp>
        <p:nvSpPr>
          <p:cNvPr id="23" name="文字方塊 22"/>
          <p:cNvSpPr txBox="1"/>
          <p:nvPr/>
        </p:nvSpPr>
        <p:spPr>
          <a:xfrm>
            <a:off x="1959472" y="6354287"/>
            <a:ext cx="2595600" cy="369332"/>
          </a:xfrm>
          <a:prstGeom prst="rect">
            <a:avLst/>
          </a:prstGeom>
          <a:noFill/>
        </p:spPr>
        <p:txBody>
          <a:bodyPr wrap="square" rtlCol="0">
            <a:spAutoFit/>
          </a:bodyPr>
          <a:lstStyle/>
          <a:p>
            <a:pPr algn="ctr"/>
            <a:r>
              <a:rPr lang="en-US" altLang="zh-TW" b="1">
                <a:solidFill>
                  <a:prstClr val="black"/>
                </a:solidFill>
                <a:latin typeface="Cambria Math" panose="02040503050406030204" pitchFamily="18" charset="0"/>
                <a:ea typeface="Cambria Math" panose="02040503050406030204" pitchFamily="18" charset="0"/>
              </a:rPr>
              <a:t>Index</a:t>
            </a:r>
            <a:r>
              <a:rPr lang="en-US" altLang="zh-TW" b="1" dirty="0">
                <a:solidFill>
                  <a:prstClr val="black"/>
                </a:solidFill>
                <a:latin typeface="Cambria Math" panose="02040503050406030204" pitchFamily="18" charset="0"/>
                <a:ea typeface="Cambria Math" panose="02040503050406030204" pitchFamily="18" charset="0"/>
              </a:rPr>
              <a:t>(</a:t>
            </a:r>
            <a:r>
              <a:rPr lang="zh-TW" altLang="en-US" b="1" dirty="0">
                <a:solidFill>
                  <a:prstClr val="black"/>
                </a:solidFill>
                <a:latin typeface="標楷體" panose="03000509000000000000" pitchFamily="65" charset="-120"/>
                <a:ea typeface="標楷體" panose="03000509000000000000" pitchFamily="65" charset="-120"/>
              </a:rPr>
              <a:t>參考用</a:t>
            </a:r>
            <a:r>
              <a:rPr lang="en-US" altLang="zh-TW" b="1" dirty="0">
                <a:solidFill>
                  <a:prstClr val="black"/>
                </a:solidFill>
                <a:latin typeface="Cambria Math" panose="02040503050406030204" pitchFamily="18" charset="0"/>
                <a:ea typeface="Cambria Math" panose="02040503050406030204" pitchFamily="18" charset="0"/>
              </a:rPr>
              <a:t>)</a:t>
            </a:r>
            <a:endParaRPr lang="zh-TW" altLang="en-US" b="1" dirty="0">
              <a:solidFill>
                <a:prstClr val="black"/>
              </a:solidFill>
              <a:latin typeface="Cambria Math" panose="02040503050406030204" pitchFamily="18" charset="0"/>
            </a:endParaRPr>
          </a:p>
        </p:txBody>
      </p:sp>
      <p:sp>
        <p:nvSpPr>
          <p:cNvPr id="24" name="文字方塊 23"/>
          <p:cNvSpPr txBox="1"/>
          <p:nvPr/>
        </p:nvSpPr>
        <p:spPr>
          <a:xfrm>
            <a:off x="7260433" y="3141584"/>
            <a:ext cx="2595600" cy="369332"/>
          </a:xfrm>
          <a:prstGeom prst="rect">
            <a:avLst/>
          </a:prstGeom>
          <a:noFill/>
        </p:spPr>
        <p:txBody>
          <a:bodyPr wrap="square" rtlCol="0">
            <a:spAutoFit/>
          </a:bodyPr>
          <a:lstStyle/>
          <a:p>
            <a:pPr algn="ctr"/>
            <a:r>
              <a:rPr lang="en-US" altLang="zh-TW" b="1" dirty="0">
                <a:solidFill>
                  <a:prstClr val="black"/>
                </a:solidFill>
                <a:latin typeface="Cambria Math" panose="02040503050406030204" pitchFamily="18" charset="0"/>
                <a:ea typeface="Cambria Math" panose="02040503050406030204" pitchFamily="18" charset="0"/>
              </a:rPr>
              <a:t>output</a:t>
            </a:r>
            <a:endParaRPr lang="zh-TW" altLang="en-US" b="1" dirty="0">
              <a:solidFill>
                <a:prstClr val="black"/>
              </a:solidFill>
              <a:latin typeface="Cambria Math" panose="02040503050406030204" pitchFamily="18" charset="0"/>
            </a:endParaRPr>
          </a:p>
        </p:txBody>
      </p:sp>
      <p:sp>
        <p:nvSpPr>
          <p:cNvPr id="25" name="向右箭號 24"/>
          <p:cNvSpPr/>
          <p:nvPr/>
        </p:nvSpPr>
        <p:spPr>
          <a:xfrm>
            <a:off x="4940886" y="1364105"/>
            <a:ext cx="1933731" cy="164892"/>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prstClr val="white"/>
              </a:solidFill>
            </a:endParaRPr>
          </a:p>
        </p:txBody>
      </p:sp>
      <p:sp>
        <p:nvSpPr>
          <p:cNvPr id="26" name="文字方塊 25"/>
          <p:cNvSpPr txBox="1"/>
          <p:nvPr/>
        </p:nvSpPr>
        <p:spPr>
          <a:xfrm>
            <a:off x="4940885" y="358329"/>
            <a:ext cx="1933731" cy="923330"/>
          </a:xfrm>
          <a:prstGeom prst="rect">
            <a:avLst/>
          </a:prstGeom>
          <a:noFill/>
        </p:spPr>
        <p:txBody>
          <a:bodyPr wrap="square" rtlCol="0">
            <a:spAutoFit/>
          </a:bodyPr>
          <a:lstStyle/>
          <a:p>
            <a:pPr algn="ctr"/>
            <a:r>
              <a:rPr lang="en-US" altLang="zh-TW" b="1">
                <a:solidFill>
                  <a:prstClr val="black"/>
                </a:solidFill>
                <a:latin typeface="Cambria Math" panose="02040503050406030204" pitchFamily="18" charset="0"/>
                <a:ea typeface="Cambria Math" panose="02040503050406030204" pitchFamily="18" charset="0"/>
              </a:rPr>
              <a:t>Region-Shrinking</a:t>
            </a:r>
            <a:endParaRPr lang="en-US" altLang="zh-TW" b="1" dirty="0">
              <a:solidFill>
                <a:prstClr val="black"/>
              </a:solidFill>
              <a:latin typeface="Cambria Math" panose="02040503050406030204" pitchFamily="18" charset="0"/>
              <a:ea typeface="Cambria Math" panose="02040503050406030204" pitchFamily="18" charset="0"/>
            </a:endParaRPr>
          </a:p>
          <a:p>
            <a:pPr algn="ctr"/>
            <a:r>
              <a:rPr lang="en-US" altLang="zh-TW" b="1">
                <a:solidFill>
                  <a:prstClr val="black"/>
                </a:solidFill>
                <a:latin typeface="Cambria Math" panose="02040503050406030204" pitchFamily="18" charset="0"/>
                <a:ea typeface="Cambria Math" panose="02040503050406030204" pitchFamily="18" charset="0"/>
              </a:rPr>
              <a:t>Operator</a:t>
            </a:r>
            <a:endParaRPr lang="en-US" altLang="zh-TW" b="1" dirty="0">
              <a:solidFill>
                <a:prstClr val="black"/>
              </a:solidFill>
              <a:latin typeface="Cambria Math" panose="02040503050406030204" pitchFamily="18" charset="0"/>
              <a:ea typeface="Cambria Math" panose="02040503050406030204" pitchFamily="18" charset="0"/>
            </a:endParaRPr>
          </a:p>
          <a:p>
            <a:pPr algn="ctr"/>
            <a:r>
              <a:rPr lang="en-US" altLang="zh-TW" b="1" dirty="0">
                <a:solidFill>
                  <a:prstClr val="black"/>
                </a:solidFill>
                <a:latin typeface="Cambria Math" panose="02040503050406030204" pitchFamily="18" charset="0"/>
                <a:ea typeface="Cambria Math" panose="02040503050406030204" pitchFamily="18" charset="0"/>
              </a:rPr>
              <a:t>(</a:t>
            </a:r>
            <a:r>
              <a:rPr lang="en-US" altLang="zh-TW" b="1">
                <a:solidFill>
                  <a:prstClr val="black"/>
                </a:solidFill>
                <a:latin typeface="Cambria Math" panose="02040503050406030204" pitchFamily="18" charset="0"/>
                <a:ea typeface="Cambria Math" panose="02040503050406030204" pitchFamily="18" charset="0"/>
              </a:rPr>
              <a:t>at one </a:t>
            </a:r>
            <a:r>
              <a:rPr lang="en-US" altLang="zh-TW" b="1" dirty="0">
                <a:solidFill>
                  <a:prstClr val="black"/>
                </a:solidFill>
                <a:latin typeface="Cambria Math" panose="02040503050406030204" pitchFamily="18" charset="0"/>
                <a:ea typeface="Cambria Math" panose="02040503050406030204" pitchFamily="18" charset="0"/>
              </a:rPr>
              <a:t>point)</a:t>
            </a:r>
            <a:endParaRPr lang="zh-TW" altLang="en-US" b="1" dirty="0">
              <a:solidFill>
                <a:prstClr val="black"/>
              </a:solidFill>
              <a:latin typeface="Cambria Math" panose="02040503050406030204" pitchFamily="18" charset="0"/>
            </a:endParaRPr>
          </a:p>
        </p:txBody>
      </p:sp>
      <mc:AlternateContent xmlns:mc="http://schemas.openxmlformats.org/markup-compatibility/2006" xmlns:a14="http://schemas.microsoft.com/office/drawing/2010/main">
        <mc:Choice Requires="a14">
          <p:sp>
            <p:nvSpPr>
              <p:cNvPr id="27" name="文字方塊 26"/>
              <p:cNvSpPr txBox="1"/>
              <p:nvPr/>
            </p:nvSpPr>
            <p:spPr>
              <a:xfrm>
                <a:off x="4940887" y="1528997"/>
                <a:ext cx="1933731" cy="4832092"/>
              </a:xfrm>
              <a:prstGeom prst="rect">
                <a:avLst/>
              </a:prstGeom>
              <a:noFill/>
            </p:spPr>
            <p:txBody>
              <a:bodyPr wrap="square" rtlCol="0">
                <a:spAutoFit/>
              </a:bodyPr>
              <a:lstStyle/>
              <a:p>
                <a:pPr algn="ctr"/>
                <a14:m>
                  <m:oMathPara xmlns:m="http://schemas.openxmlformats.org/officeDocument/2006/math">
                    <m:oMathParaPr>
                      <m:jc m:val="center"/>
                    </m:oMathParaPr>
                    <m:oMath xmlns:m="http://schemas.openxmlformats.org/officeDocument/2006/math">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0</m:t>
                          </m:r>
                        </m:sub>
                      </m:sSub>
                      <m:r>
                        <a:rPr lang="en-US" altLang="zh-TW" sz="1600" i="1" smtClean="0">
                          <a:solidFill>
                            <a:prstClr val="black"/>
                          </a:solidFill>
                          <a:latin typeface="Cambria Math" panose="02040503050406030204" pitchFamily="18" charset="0"/>
                        </a:rPr>
                        <m:t>=</m:t>
                      </m:r>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𝑥</m:t>
                          </m:r>
                        </m:e>
                        <m:sub>
                          <m:r>
                            <a:rPr lang="en-US" altLang="zh-TW" sz="1600" i="1" smtClean="0">
                              <a:solidFill>
                                <a:prstClr val="black"/>
                              </a:solidFill>
                              <a:latin typeface="Cambria Math" panose="02040503050406030204" pitchFamily="18" charset="0"/>
                            </a:rPr>
                            <m:t>0</m:t>
                          </m:r>
                        </m:sub>
                      </m:sSub>
                      <m:r>
                        <a:rPr lang="en-US" altLang="zh-TW" sz="1600" i="1" smtClean="0">
                          <a:solidFill>
                            <a:prstClr val="black"/>
                          </a:solidFill>
                          <a:latin typeface="Cambria Math" panose="02040503050406030204" pitchFamily="18" charset="0"/>
                        </a:rPr>
                        <m:t>=</m:t>
                      </m:r>
                      <m:r>
                        <a:rPr lang="en-US" altLang="zh-TW" sz="1600" b="0" i="1" smtClean="0">
                          <a:solidFill>
                            <a:prstClr val="black"/>
                          </a:solidFill>
                          <a:latin typeface="Cambria Math" panose="02040503050406030204" pitchFamily="18" charset="0"/>
                        </a:rPr>
                        <m:t>𝑎</m:t>
                      </m:r>
                    </m:oMath>
                  </m:oMathPara>
                </a14:m>
                <a:endParaRPr lang="en-US" altLang="zh-TW" sz="1600" dirty="0">
                  <a:solidFill>
                    <a:prstClr val="black"/>
                  </a:solidFill>
                </a:endParaRPr>
              </a:p>
              <a:p>
                <a:pPr algn="ctr"/>
                <a:endParaRPr lang="en-US" altLang="zh-TW" sz="1600" dirty="0">
                  <a:solidFill>
                    <a:prstClr val="black"/>
                  </a:solidFill>
                </a:endParaRPr>
              </a:p>
              <a:p>
                <a:pPr algn="ctr"/>
                <a14:m>
                  <m:oMathPara xmlns:m="http://schemas.openxmlformats.org/officeDocument/2006/math">
                    <m:oMathParaPr>
                      <m:jc m:val="center"/>
                    </m:oMathParaPr>
                    <m:oMath xmlns:m="http://schemas.openxmlformats.org/officeDocument/2006/math">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1</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h</m:t>
                      </m:r>
                      <m:d>
                        <m:dPr>
                          <m:ctrlPr>
                            <a:rPr lang="en-US" altLang="zh-TW" sz="1600" i="1" smtClean="0">
                              <a:solidFill>
                                <a:prstClr val="black"/>
                              </a:solidFill>
                              <a:latin typeface="Cambria Math" panose="02040503050406030204" pitchFamily="18" charset="0"/>
                            </a:rPr>
                          </m:ctrlPr>
                        </m:dPr>
                        <m:e>
                          <m:sSub>
                            <m:sSubPr>
                              <m:ctrlPr>
                                <a:rPr lang="en-US" altLang="zh-TW" sz="1600" i="1" smtClean="0">
                                  <a:solidFill>
                                    <a:prstClr val="black"/>
                                  </a:solidFill>
                                  <a:latin typeface="Cambria Math" panose="02040503050406030204" pitchFamily="18" charset="0"/>
                                </a:rPr>
                              </m:ctrlPr>
                            </m:sSubPr>
                            <m:e>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0</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𝑥</m:t>
                              </m:r>
                            </m:e>
                            <m:sub>
                              <m:r>
                                <a:rPr lang="en-US" altLang="zh-TW" sz="1600" i="1" smtClean="0">
                                  <a:solidFill>
                                    <a:prstClr val="black"/>
                                  </a:solidFill>
                                  <a:latin typeface="Cambria Math" panose="02040503050406030204" pitchFamily="18" charset="0"/>
                                </a:rPr>
                                <m:t>1</m:t>
                              </m:r>
                            </m:sub>
                          </m:sSub>
                        </m:e>
                      </m:d>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𝑎</m:t>
                      </m:r>
                    </m:oMath>
                  </m:oMathPara>
                </a14:m>
                <a:endParaRPr lang="en-US" altLang="zh-TW" sz="1600" dirty="0">
                  <a:solidFill>
                    <a:prstClr val="black"/>
                  </a:solidFill>
                </a:endParaRPr>
              </a:p>
              <a:p>
                <a:pPr algn="ctr"/>
                <a:endParaRPr lang="en-US" altLang="zh-TW" sz="1600" dirty="0">
                  <a:solidFill>
                    <a:prstClr val="black"/>
                  </a:solidFill>
                </a:endParaRPr>
              </a:p>
              <a:p>
                <a:pPr algn="ctr"/>
                <a14:m>
                  <m:oMathPara xmlns:m="http://schemas.openxmlformats.org/officeDocument/2006/math">
                    <m:oMathParaPr>
                      <m:jc m:val="center"/>
                    </m:oMathParaPr>
                    <m:oMath xmlns:m="http://schemas.openxmlformats.org/officeDocument/2006/math">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2</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h</m:t>
                      </m:r>
                      <m:d>
                        <m:dPr>
                          <m:ctrlPr>
                            <a:rPr lang="en-US" altLang="zh-TW" sz="1600" i="1" smtClean="0">
                              <a:solidFill>
                                <a:prstClr val="black"/>
                              </a:solidFill>
                              <a:latin typeface="Cambria Math" panose="02040503050406030204" pitchFamily="18" charset="0"/>
                            </a:rPr>
                          </m:ctrlPr>
                        </m:dPr>
                        <m:e>
                          <m:sSub>
                            <m:sSubPr>
                              <m:ctrlPr>
                                <a:rPr lang="en-US" altLang="zh-TW" sz="1600" i="1" smtClean="0">
                                  <a:solidFill>
                                    <a:prstClr val="black"/>
                                  </a:solidFill>
                                  <a:latin typeface="Cambria Math" panose="02040503050406030204" pitchFamily="18" charset="0"/>
                                </a:rPr>
                              </m:ctrlPr>
                            </m:sSubPr>
                            <m:e>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1</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𝑥</m:t>
                              </m:r>
                            </m:e>
                            <m:sub>
                              <m:r>
                                <a:rPr lang="en-US" altLang="zh-TW" sz="1600" i="1" smtClean="0">
                                  <a:solidFill>
                                    <a:prstClr val="black"/>
                                  </a:solidFill>
                                  <a:latin typeface="Cambria Math" panose="02040503050406030204" pitchFamily="18" charset="0"/>
                                </a:rPr>
                                <m:t>2</m:t>
                              </m:r>
                            </m:sub>
                          </m:sSub>
                        </m:e>
                      </m:d>
                      <m:r>
                        <a:rPr lang="en-US" altLang="zh-TW" sz="1600" i="1" smtClean="0">
                          <a:solidFill>
                            <a:prstClr val="black"/>
                          </a:solidFill>
                          <a:latin typeface="Cambria Math" panose="02040503050406030204" pitchFamily="18" charset="0"/>
                        </a:rPr>
                        <m:t>=</m:t>
                      </m:r>
                      <m:r>
                        <a:rPr lang="en-US" altLang="zh-TW" sz="1600" b="0" i="1" smtClean="0">
                          <a:solidFill>
                            <a:prstClr val="black"/>
                          </a:solidFill>
                          <a:latin typeface="Cambria Math" panose="02040503050406030204" pitchFamily="18" charset="0"/>
                        </a:rPr>
                        <m:t>𝑔</m:t>
                      </m:r>
                    </m:oMath>
                  </m:oMathPara>
                </a14:m>
                <a:endParaRPr lang="en-US" altLang="zh-TW" sz="1600" dirty="0">
                  <a:solidFill>
                    <a:prstClr val="black"/>
                  </a:solidFill>
                </a:endParaRPr>
              </a:p>
              <a:p>
                <a:pPr algn="ctr"/>
                <a:endParaRPr lang="en-US" altLang="zh-TW" sz="1600" dirty="0">
                  <a:solidFill>
                    <a:prstClr val="black"/>
                  </a:solidFill>
                </a:endParaRPr>
              </a:p>
              <a:p>
                <a:pPr algn="ctr"/>
                <a14:m>
                  <m:oMathPara xmlns:m="http://schemas.openxmlformats.org/officeDocument/2006/math">
                    <m:oMathParaPr>
                      <m:jc m:val="center"/>
                    </m:oMathParaPr>
                    <m:oMath xmlns:m="http://schemas.openxmlformats.org/officeDocument/2006/math">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3</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h</m:t>
                      </m:r>
                      <m:d>
                        <m:dPr>
                          <m:ctrlPr>
                            <a:rPr lang="en-US" altLang="zh-TW" sz="1600" i="1" smtClean="0">
                              <a:solidFill>
                                <a:prstClr val="black"/>
                              </a:solidFill>
                              <a:latin typeface="Cambria Math" panose="02040503050406030204" pitchFamily="18" charset="0"/>
                            </a:rPr>
                          </m:ctrlPr>
                        </m:dPr>
                        <m:e>
                          <m:sSub>
                            <m:sSubPr>
                              <m:ctrlPr>
                                <a:rPr lang="en-US" altLang="zh-TW" sz="1600" i="1" smtClean="0">
                                  <a:solidFill>
                                    <a:prstClr val="black"/>
                                  </a:solidFill>
                                  <a:latin typeface="Cambria Math" panose="02040503050406030204" pitchFamily="18" charset="0"/>
                                </a:rPr>
                              </m:ctrlPr>
                            </m:sSubPr>
                            <m:e>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2</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𝑥</m:t>
                              </m:r>
                            </m:e>
                            <m:sub>
                              <m:r>
                                <a:rPr lang="en-US" altLang="zh-TW" sz="1600" i="1" smtClean="0">
                                  <a:solidFill>
                                    <a:prstClr val="black"/>
                                  </a:solidFill>
                                  <a:latin typeface="Cambria Math" panose="02040503050406030204" pitchFamily="18" charset="0"/>
                                </a:rPr>
                                <m:t>3</m:t>
                              </m:r>
                            </m:sub>
                          </m:sSub>
                        </m:e>
                      </m:d>
                      <m:r>
                        <a:rPr lang="en-US" altLang="zh-TW" sz="1600" i="1" smtClean="0">
                          <a:solidFill>
                            <a:prstClr val="black"/>
                          </a:solidFill>
                          <a:latin typeface="Cambria Math" panose="02040503050406030204" pitchFamily="18" charset="0"/>
                        </a:rPr>
                        <m:t>=</m:t>
                      </m:r>
                      <m:r>
                        <a:rPr lang="en-US" altLang="zh-TW" sz="1600" b="0" i="1" smtClean="0">
                          <a:solidFill>
                            <a:prstClr val="black"/>
                          </a:solidFill>
                          <a:latin typeface="Cambria Math" panose="02040503050406030204" pitchFamily="18" charset="0"/>
                        </a:rPr>
                        <m:t>𝑔</m:t>
                      </m:r>
                    </m:oMath>
                  </m:oMathPara>
                </a14:m>
                <a:endParaRPr lang="en-US" altLang="zh-TW" sz="1600" dirty="0">
                  <a:solidFill>
                    <a:prstClr val="black"/>
                  </a:solidFill>
                </a:endParaRPr>
              </a:p>
              <a:p>
                <a:pPr algn="ctr"/>
                <a:endParaRPr lang="en-US" altLang="zh-TW" sz="1600" dirty="0">
                  <a:solidFill>
                    <a:prstClr val="black"/>
                  </a:solidFill>
                </a:endParaRPr>
              </a:p>
              <a:p>
                <a:pPr algn="ctr"/>
                <a14:m>
                  <m:oMathPara xmlns:m="http://schemas.openxmlformats.org/officeDocument/2006/math">
                    <m:oMathParaPr>
                      <m:jc m:val="center"/>
                    </m:oMathParaPr>
                    <m:oMath xmlns:m="http://schemas.openxmlformats.org/officeDocument/2006/math">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4</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h</m:t>
                      </m:r>
                      <m:d>
                        <m:dPr>
                          <m:ctrlPr>
                            <a:rPr lang="en-US" altLang="zh-TW" sz="1600" i="1" smtClean="0">
                              <a:solidFill>
                                <a:prstClr val="black"/>
                              </a:solidFill>
                              <a:latin typeface="Cambria Math" panose="02040503050406030204" pitchFamily="18" charset="0"/>
                            </a:rPr>
                          </m:ctrlPr>
                        </m:dPr>
                        <m:e>
                          <m:sSub>
                            <m:sSubPr>
                              <m:ctrlPr>
                                <a:rPr lang="en-US" altLang="zh-TW" sz="1600" i="1" smtClean="0">
                                  <a:solidFill>
                                    <a:prstClr val="black"/>
                                  </a:solidFill>
                                  <a:latin typeface="Cambria Math" panose="02040503050406030204" pitchFamily="18" charset="0"/>
                                </a:rPr>
                              </m:ctrlPr>
                            </m:sSubPr>
                            <m:e>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3</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𝑥</m:t>
                              </m:r>
                            </m:e>
                            <m:sub>
                              <m:r>
                                <a:rPr lang="en-US" altLang="zh-TW" sz="1600" i="1" smtClean="0">
                                  <a:solidFill>
                                    <a:prstClr val="black"/>
                                  </a:solidFill>
                                  <a:latin typeface="Cambria Math" panose="02040503050406030204" pitchFamily="18" charset="0"/>
                                </a:rPr>
                                <m:t>4</m:t>
                              </m:r>
                            </m:sub>
                          </m:sSub>
                        </m:e>
                      </m:d>
                      <m:r>
                        <a:rPr lang="en-US" altLang="zh-TW" sz="1600" i="1" smtClean="0">
                          <a:solidFill>
                            <a:prstClr val="black"/>
                          </a:solidFill>
                          <a:latin typeface="Cambria Math" panose="02040503050406030204" pitchFamily="18" charset="0"/>
                        </a:rPr>
                        <m:t>=</m:t>
                      </m:r>
                      <m:r>
                        <a:rPr lang="en-US" altLang="zh-TW" sz="1600" b="0" i="1" smtClean="0">
                          <a:solidFill>
                            <a:prstClr val="black"/>
                          </a:solidFill>
                          <a:latin typeface="Cambria Math" panose="02040503050406030204" pitchFamily="18" charset="0"/>
                        </a:rPr>
                        <m:t>𝑔</m:t>
                      </m:r>
                    </m:oMath>
                  </m:oMathPara>
                </a14:m>
                <a:endParaRPr lang="en-US" altLang="zh-TW" sz="1600" dirty="0">
                  <a:solidFill>
                    <a:prstClr val="black"/>
                  </a:solidFill>
                </a:endParaRPr>
              </a:p>
              <a:p>
                <a:pPr algn="ctr"/>
                <a:endParaRPr lang="en-US" altLang="zh-TW" sz="1600" dirty="0">
                  <a:solidFill>
                    <a:prstClr val="black"/>
                  </a:solidFill>
                </a:endParaRPr>
              </a:p>
              <a:p>
                <a:pPr algn="ctr"/>
                <a14:m>
                  <m:oMathPara xmlns:m="http://schemas.openxmlformats.org/officeDocument/2006/math">
                    <m:oMathParaPr>
                      <m:jc m:val="center"/>
                    </m:oMathParaPr>
                    <m:oMath xmlns:m="http://schemas.openxmlformats.org/officeDocument/2006/math">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5</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h</m:t>
                      </m:r>
                      <m:d>
                        <m:dPr>
                          <m:ctrlPr>
                            <a:rPr lang="en-US" altLang="zh-TW" sz="1600" i="1" smtClean="0">
                              <a:solidFill>
                                <a:prstClr val="black"/>
                              </a:solidFill>
                              <a:latin typeface="Cambria Math" panose="02040503050406030204" pitchFamily="18" charset="0"/>
                            </a:rPr>
                          </m:ctrlPr>
                        </m:dPr>
                        <m:e>
                          <m:sSub>
                            <m:sSubPr>
                              <m:ctrlPr>
                                <a:rPr lang="en-US" altLang="zh-TW" sz="1600" i="1" smtClean="0">
                                  <a:solidFill>
                                    <a:prstClr val="black"/>
                                  </a:solidFill>
                                  <a:latin typeface="Cambria Math" panose="02040503050406030204" pitchFamily="18" charset="0"/>
                                </a:rPr>
                              </m:ctrlPr>
                            </m:sSubPr>
                            <m:e>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4</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𝑥</m:t>
                              </m:r>
                            </m:e>
                            <m:sub>
                              <m:r>
                                <a:rPr lang="en-US" altLang="zh-TW" sz="1600" i="1" smtClean="0">
                                  <a:solidFill>
                                    <a:prstClr val="black"/>
                                  </a:solidFill>
                                  <a:latin typeface="Cambria Math" panose="02040503050406030204" pitchFamily="18" charset="0"/>
                                </a:rPr>
                                <m:t>5</m:t>
                              </m:r>
                            </m:sub>
                          </m:sSub>
                        </m:e>
                      </m:d>
                      <m:r>
                        <a:rPr lang="en-US" altLang="zh-TW" sz="1600" i="1" smtClean="0">
                          <a:solidFill>
                            <a:prstClr val="black"/>
                          </a:solidFill>
                          <a:latin typeface="Cambria Math" panose="02040503050406030204" pitchFamily="18" charset="0"/>
                        </a:rPr>
                        <m:t>=</m:t>
                      </m:r>
                      <m:r>
                        <a:rPr lang="en-US" altLang="zh-TW" sz="1600" b="0" i="1" smtClean="0">
                          <a:solidFill>
                            <a:prstClr val="black"/>
                          </a:solidFill>
                          <a:latin typeface="Cambria Math" panose="02040503050406030204" pitchFamily="18" charset="0"/>
                        </a:rPr>
                        <m:t>𝑔</m:t>
                      </m:r>
                    </m:oMath>
                  </m:oMathPara>
                </a14:m>
                <a:endParaRPr lang="en-US" altLang="zh-TW" sz="1600" dirty="0">
                  <a:solidFill>
                    <a:prstClr val="black"/>
                  </a:solidFill>
                </a:endParaRPr>
              </a:p>
              <a:p>
                <a:pPr algn="ctr"/>
                <a:endParaRPr lang="en-US" altLang="zh-TW" sz="1600" dirty="0">
                  <a:solidFill>
                    <a:prstClr val="black"/>
                  </a:solidFill>
                </a:endParaRPr>
              </a:p>
              <a:p>
                <a:pPr algn="ctr"/>
                <a14:m>
                  <m:oMathPara xmlns:m="http://schemas.openxmlformats.org/officeDocument/2006/math">
                    <m:oMathParaPr>
                      <m:jc m:val="center"/>
                    </m:oMathParaPr>
                    <m:oMath xmlns:m="http://schemas.openxmlformats.org/officeDocument/2006/math">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6</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h</m:t>
                      </m:r>
                      <m:d>
                        <m:dPr>
                          <m:ctrlPr>
                            <a:rPr lang="en-US" altLang="zh-TW" sz="1600" i="1" smtClean="0">
                              <a:solidFill>
                                <a:prstClr val="black"/>
                              </a:solidFill>
                              <a:latin typeface="Cambria Math" panose="02040503050406030204" pitchFamily="18" charset="0"/>
                            </a:rPr>
                          </m:ctrlPr>
                        </m:dPr>
                        <m:e>
                          <m:sSub>
                            <m:sSubPr>
                              <m:ctrlPr>
                                <a:rPr lang="en-US" altLang="zh-TW" sz="1600" i="1" smtClean="0">
                                  <a:solidFill>
                                    <a:prstClr val="black"/>
                                  </a:solidFill>
                                  <a:latin typeface="Cambria Math" panose="02040503050406030204" pitchFamily="18" charset="0"/>
                                </a:rPr>
                              </m:ctrlPr>
                            </m:sSubPr>
                            <m:e>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5</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𝑥</m:t>
                              </m:r>
                            </m:e>
                            <m:sub>
                              <m:r>
                                <a:rPr lang="en-US" altLang="zh-TW" sz="1600" i="1" smtClean="0">
                                  <a:solidFill>
                                    <a:prstClr val="black"/>
                                  </a:solidFill>
                                  <a:latin typeface="Cambria Math" panose="02040503050406030204" pitchFamily="18" charset="0"/>
                                </a:rPr>
                                <m:t>6</m:t>
                              </m:r>
                            </m:sub>
                          </m:sSub>
                        </m:e>
                      </m:d>
                      <m:r>
                        <a:rPr lang="en-US" altLang="zh-TW" sz="1600" i="1" smtClean="0">
                          <a:solidFill>
                            <a:prstClr val="black"/>
                          </a:solidFill>
                          <a:latin typeface="Cambria Math" panose="02040503050406030204" pitchFamily="18" charset="0"/>
                        </a:rPr>
                        <m:t>=</m:t>
                      </m:r>
                      <m:r>
                        <a:rPr lang="en-US" altLang="zh-TW" sz="1600" b="0" i="1" smtClean="0">
                          <a:solidFill>
                            <a:prstClr val="black"/>
                          </a:solidFill>
                          <a:latin typeface="Cambria Math" panose="02040503050406030204" pitchFamily="18" charset="0"/>
                        </a:rPr>
                        <m:t>𝑔</m:t>
                      </m:r>
                    </m:oMath>
                  </m:oMathPara>
                </a14:m>
                <a:endParaRPr lang="en-US" altLang="zh-TW" sz="1600" dirty="0">
                  <a:solidFill>
                    <a:prstClr val="black"/>
                  </a:solidFill>
                </a:endParaRPr>
              </a:p>
              <a:p>
                <a:pPr algn="ctr"/>
                <a:endParaRPr lang="en-US" altLang="zh-TW" sz="1600" dirty="0">
                  <a:solidFill>
                    <a:prstClr val="black"/>
                  </a:solidFill>
                </a:endParaRPr>
              </a:p>
              <a:p>
                <a:pPr algn="ctr"/>
                <a14:m>
                  <m:oMathPara xmlns:m="http://schemas.openxmlformats.org/officeDocument/2006/math">
                    <m:oMathParaPr>
                      <m:jc m:val="center"/>
                    </m:oMathParaPr>
                    <m:oMath xmlns:m="http://schemas.openxmlformats.org/officeDocument/2006/math">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7</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h</m:t>
                      </m:r>
                      <m:d>
                        <m:dPr>
                          <m:ctrlPr>
                            <a:rPr lang="en-US" altLang="zh-TW" sz="1600" i="1" smtClean="0">
                              <a:solidFill>
                                <a:prstClr val="black"/>
                              </a:solidFill>
                              <a:latin typeface="Cambria Math" panose="02040503050406030204" pitchFamily="18" charset="0"/>
                            </a:rPr>
                          </m:ctrlPr>
                        </m:dPr>
                        <m:e>
                          <m:sSub>
                            <m:sSubPr>
                              <m:ctrlPr>
                                <a:rPr lang="en-US" altLang="zh-TW" sz="1600" i="1" smtClean="0">
                                  <a:solidFill>
                                    <a:prstClr val="black"/>
                                  </a:solidFill>
                                  <a:latin typeface="Cambria Math" panose="02040503050406030204" pitchFamily="18" charset="0"/>
                                </a:rPr>
                              </m:ctrlPr>
                            </m:sSubPr>
                            <m:e>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6</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𝑥</m:t>
                              </m:r>
                            </m:e>
                            <m:sub>
                              <m:r>
                                <a:rPr lang="en-US" altLang="zh-TW" sz="1600" i="1" smtClean="0">
                                  <a:solidFill>
                                    <a:prstClr val="black"/>
                                  </a:solidFill>
                                  <a:latin typeface="Cambria Math" panose="02040503050406030204" pitchFamily="18" charset="0"/>
                                </a:rPr>
                                <m:t>7</m:t>
                              </m:r>
                            </m:sub>
                          </m:sSub>
                        </m:e>
                      </m:d>
                      <m:r>
                        <a:rPr lang="en-US" altLang="zh-TW" sz="1600" i="1" smtClean="0">
                          <a:solidFill>
                            <a:prstClr val="black"/>
                          </a:solidFill>
                          <a:latin typeface="Cambria Math" panose="02040503050406030204" pitchFamily="18" charset="0"/>
                        </a:rPr>
                        <m:t>=</m:t>
                      </m:r>
                      <m:r>
                        <a:rPr lang="en-US" altLang="zh-TW" sz="1600" b="0" i="1" smtClean="0">
                          <a:solidFill>
                            <a:prstClr val="black"/>
                          </a:solidFill>
                          <a:latin typeface="Cambria Math" panose="02040503050406030204" pitchFamily="18" charset="0"/>
                        </a:rPr>
                        <m:t>𝑔</m:t>
                      </m:r>
                    </m:oMath>
                  </m:oMathPara>
                </a14:m>
                <a:endParaRPr lang="en-US" altLang="zh-TW" sz="1600" dirty="0">
                  <a:solidFill>
                    <a:prstClr val="black"/>
                  </a:solidFill>
                </a:endParaRPr>
              </a:p>
              <a:p>
                <a:pPr algn="ctr"/>
                <a:endParaRPr lang="en-US" altLang="zh-TW" sz="1600" dirty="0">
                  <a:solidFill>
                    <a:prstClr val="black"/>
                  </a:solidFill>
                </a:endParaRPr>
              </a:p>
              <a:p>
                <a:pPr algn="ctr"/>
                <a14:m>
                  <m:oMathPara xmlns:m="http://schemas.openxmlformats.org/officeDocument/2006/math">
                    <m:oMathParaPr>
                      <m:jc m:val="center"/>
                    </m:oMathParaPr>
                    <m:oMath xmlns:m="http://schemas.openxmlformats.org/officeDocument/2006/math">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8</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h</m:t>
                      </m:r>
                      <m:d>
                        <m:dPr>
                          <m:ctrlPr>
                            <a:rPr lang="en-US" altLang="zh-TW" sz="1600" i="1" smtClean="0">
                              <a:solidFill>
                                <a:prstClr val="black"/>
                              </a:solidFill>
                              <a:latin typeface="Cambria Math" panose="02040503050406030204" pitchFamily="18" charset="0"/>
                            </a:rPr>
                          </m:ctrlPr>
                        </m:dPr>
                        <m:e>
                          <m:sSub>
                            <m:sSubPr>
                              <m:ctrlPr>
                                <a:rPr lang="en-US" altLang="zh-TW" sz="1600" i="1" smtClean="0">
                                  <a:solidFill>
                                    <a:prstClr val="black"/>
                                  </a:solidFill>
                                  <a:latin typeface="Cambria Math" panose="02040503050406030204" pitchFamily="18" charset="0"/>
                                </a:rPr>
                              </m:ctrlPr>
                            </m:sSubPr>
                            <m:e>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7</m:t>
                                  </m:r>
                                </m:sub>
                              </m:sSub>
                              <m:r>
                                <a:rPr lang="en-US" altLang="zh-TW" sz="1600" i="1" smtClean="0">
                                  <a:solidFill>
                                    <a:prstClr val="black"/>
                                  </a:solidFill>
                                  <a:latin typeface="Cambria Math" panose="02040503050406030204" pitchFamily="18" charset="0"/>
                                </a:rPr>
                                <m:t>,</m:t>
                              </m:r>
                              <m:r>
                                <a:rPr lang="en-US" altLang="zh-TW" sz="1600" i="1" smtClean="0">
                                  <a:solidFill>
                                    <a:prstClr val="black"/>
                                  </a:solidFill>
                                  <a:latin typeface="Cambria Math" panose="02040503050406030204" pitchFamily="18" charset="0"/>
                                </a:rPr>
                                <m:t>𝑥</m:t>
                              </m:r>
                            </m:e>
                            <m:sub>
                              <m:r>
                                <a:rPr lang="en-US" altLang="zh-TW" sz="1600" i="1" smtClean="0">
                                  <a:solidFill>
                                    <a:prstClr val="black"/>
                                  </a:solidFill>
                                  <a:latin typeface="Cambria Math" panose="02040503050406030204" pitchFamily="18" charset="0"/>
                                </a:rPr>
                                <m:t>8</m:t>
                              </m:r>
                            </m:sub>
                          </m:sSub>
                        </m:e>
                      </m:d>
                      <m:r>
                        <a:rPr lang="en-US" altLang="zh-TW" sz="1600" i="1" smtClean="0">
                          <a:solidFill>
                            <a:prstClr val="black"/>
                          </a:solidFill>
                          <a:latin typeface="Cambria Math" panose="02040503050406030204" pitchFamily="18" charset="0"/>
                        </a:rPr>
                        <m:t>=</m:t>
                      </m:r>
                      <m:r>
                        <a:rPr lang="en-US" altLang="zh-TW" sz="1600" b="0" i="1" smtClean="0">
                          <a:solidFill>
                            <a:prstClr val="black"/>
                          </a:solidFill>
                          <a:latin typeface="Cambria Math" panose="02040503050406030204" pitchFamily="18" charset="0"/>
                        </a:rPr>
                        <m:t>𝑔</m:t>
                      </m:r>
                    </m:oMath>
                  </m:oMathPara>
                </a14:m>
                <a:endParaRPr lang="en-US" altLang="zh-TW" sz="1600" dirty="0">
                  <a:solidFill>
                    <a:prstClr val="black"/>
                  </a:solidFill>
                </a:endParaRPr>
              </a:p>
              <a:p>
                <a:pPr algn="ctr"/>
                <a:endParaRPr lang="en-US" altLang="zh-TW" dirty="0">
                  <a:solidFill>
                    <a:prstClr val="black"/>
                  </a:solidFill>
                </a:endParaRPr>
              </a:p>
              <a:p>
                <a:pPr/>
                <a14:m>
                  <m:oMathPara xmlns:m="http://schemas.openxmlformats.org/officeDocument/2006/math">
                    <m:oMathParaPr>
                      <m:jc m:val="centerGroup"/>
                    </m:oMathParaPr>
                    <m:oMath xmlns:m="http://schemas.openxmlformats.org/officeDocument/2006/math">
                      <m:r>
                        <a:rPr lang="en-US" altLang="zh-TW" sz="1600" i="1" smtClean="0">
                          <a:solidFill>
                            <a:prstClr val="black"/>
                          </a:solidFill>
                          <a:latin typeface="Cambria Math" panose="02040503050406030204" pitchFamily="18" charset="0"/>
                        </a:rPr>
                        <m:t>𝑜𝑢𝑡𝑝𝑢𝑡</m:t>
                      </m:r>
                      <m:r>
                        <a:rPr lang="en-US" altLang="zh-TW" sz="1600" i="1" smtClean="0">
                          <a:solidFill>
                            <a:prstClr val="black"/>
                          </a:solidFill>
                          <a:latin typeface="Cambria Math" panose="02040503050406030204" pitchFamily="18" charset="0"/>
                        </a:rPr>
                        <m:t>=</m:t>
                      </m:r>
                      <m:sSub>
                        <m:sSubPr>
                          <m:ctrlPr>
                            <a:rPr lang="en-US" altLang="zh-TW" sz="1600" i="1" smtClean="0">
                              <a:solidFill>
                                <a:prstClr val="black"/>
                              </a:solidFill>
                              <a:latin typeface="Cambria Math" panose="02040503050406030204" pitchFamily="18" charset="0"/>
                            </a:rPr>
                          </m:ctrlPr>
                        </m:sSubPr>
                        <m:e>
                          <m:r>
                            <a:rPr lang="en-US" altLang="zh-TW" sz="1600" i="1" smtClean="0">
                              <a:solidFill>
                                <a:prstClr val="black"/>
                              </a:solidFill>
                              <a:latin typeface="Cambria Math" panose="02040503050406030204" pitchFamily="18" charset="0"/>
                            </a:rPr>
                            <m:t>𝑎</m:t>
                          </m:r>
                        </m:e>
                        <m:sub>
                          <m:r>
                            <a:rPr lang="en-US" altLang="zh-TW" sz="1600" i="1" smtClean="0">
                              <a:solidFill>
                                <a:prstClr val="black"/>
                              </a:solidFill>
                              <a:latin typeface="Cambria Math" panose="02040503050406030204" pitchFamily="18" charset="0"/>
                            </a:rPr>
                            <m:t>8</m:t>
                          </m:r>
                        </m:sub>
                      </m:sSub>
                      <m:r>
                        <a:rPr lang="en-US" altLang="zh-TW" sz="1600" i="1" smtClean="0">
                          <a:solidFill>
                            <a:prstClr val="black"/>
                          </a:solidFill>
                          <a:latin typeface="Cambria Math" panose="02040503050406030204" pitchFamily="18" charset="0"/>
                        </a:rPr>
                        <m:t>=</m:t>
                      </m:r>
                      <m:r>
                        <a:rPr lang="en-US" altLang="zh-TW" sz="1600" b="0" i="1" smtClean="0">
                          <a:solidFill>
                            <a:prstClr val="black"/>
                          </a:solidFill>
                          <a:latin typeface="Cambria Math" panose="02040503050406030204" pitchFamily="18" charset="0"/>
                        </a:rPr>
                        <m:t>𝑔</m:t>
                      </m:r>
                    </m:oMath>
                  </m:oMathPara>
                </a14:m>
                <a:endParaRPr lang="zh-TW" altLang="en-US" sz="1600" dirty="0">
                  <a:solidFill>
                    <a:prstClr val="black"/>
                  </a:solidFill>
                </a:endParaRPr>
              </a:p>
            </p:txBody>
          </p:sp>
        </mc:Choice>
        <mc:Fallback xmlns="">
          <p:sp>
            <p:nvSpPr>
              <p:cNvPr id="27" name="文字方塊 26"/>
              <p:cNvSpPr txBox="1">
                <a:spLocks noRot="1" noChangeAspect="1" noMove="1" noResize="1" noEditPoints="1" noAdjustHandles="1" noChangeArrowheads="1" noChangeShapeType="1" noTextEdit="1"/>
              </p:cNvSpPr>
              <p:nvPr/>
            </p:nvSpPr>
            <p:spPr>
              <a:xfrm>
                <a:off x="4940887" y="1528997"/>
                <a:ext cx="1933731" cy="4832092"/>
              </a:xfrm>
              <a:prstGeom prst="rect">
                <a:avLst/>
              </a:prstGeom>
              <a:blipFill rotWithShape="0">
                <a:blip r:embed="rId4"/>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9" name="文字方塊 28"/>
              <p:cNvSpPr txBox="1"/>
              <p:nvPr/>
            </p:nvSpPr>
            <p:spPr>
              <a:xfrm>
                <a:off x="7260433" y="4097080"/>
                <a:ext cx="2694561" cy="710194"/>
              </a:xfrm>
              <a:prstGeom prst="rect">
                <a:avLst/>
              </a:prstGeom>
              <a:noFill/>
              <a:ln>
                <a:solidFill>
                  <a:schemeClr val="tx1"/>
                </a:solidFill>
              </a:ln>
            </p:spPr>
            <p:txBody>
              <a:bodyPr wrap="square" rtlCol="0" anchor="ctr">
                <a:spAutoFit/>
              </a:bodyPr>
              <a:lstStyle/>
              <a:p>
                <a:pPr/>
                <a14:m>
                  <m:oMathPara xmlns:m="http://schemas.openxmlformats.org/officeDocument/2006/math">
                    <m:oMathParaPr>
                      <m:jc m:val="centerGroup"/>
                    </m:oMathParaPr>
                    <m:oMath xmlns:m="http://schemas.openxmlformats.org/officeDocument/2006/math">
                      <m:r>
                        <a:rPr lang="en-US" altLang="zh-TW" i="1" smtClean="0">
                          <a:solidFill>
                            <a:srgbClr val="FF0000"/>
                          </a:solidFill>
                          <a:latin typeface="Cambria Math" panose="02040503050406030204" pitchFamily="18" charset="0"/>
                        </a:rPr>
                        <m:t>h</m:t>
                      </m:r>
                      <m:d>
                        <m:dPr>
                          <m:ctrlPr>
                            <a:rPr lang="en-US" altLang="zh-TW" i="1" smtClean="0">
                              <a:solidFill>
                                <a:srgbClr val="FF0000"/>
                              </a:solidFill>
                              <a:latin typeface="Cambria Math" panose="02040503050406030204" pitchFamily="18" charset="0"/>
                            </a:rPr>
                          </m:ctrlPr>
                        </m:dPr>
                        <m:e>
                          <m:r>
                            <a:rPr lang="en-US" altLang="zh-TW" i="1" smtClean="0">
                              <a:solidFill>
                                <a:srgbClr val="FF0000"/>
                              </a:solidFill>
                              <a:latin typeface="Cambria Math" panose="02040503050406030204" pitchFamily="18" charset="0"/>
                            </a:rPr>
                            <m:t>𝑐</m:t>
                          </m:r>
                          <m:r>
                            <a:rPr lang="en-US" altLang="zh-TW" i="1" smtClean="0">
                              <a:solidFill>
                                <a:srgbClr val="FF0000"/>
                              </a:solidFill>
                              <a:latin typeface="Cambria Math" panose="02040503050406030204" pitchFamily="18" charset="0"/>
                            </a:rPr>
                            <m:t>,</m:t>
                          </m:r>
                          <m:r>
                            <a:rPr lang="en-US" altLang="zh-TW" i="1" smtClean="0">
                              <a:solidFill>
                                <a:srgbClr val="FF0000"/>
                              </a:solidFill>
                              <a:latin typeface="Cambria Math" panose="02040503050406030204" pitchFamily="18" charset="0"/>
                            </a:rPr>
                            <m:t>𝑑</m:t>
                          </m:r>
                        </m:e>
                      </m:d>
                      <m:r>
                        <a:rPr lang="en-US" altLang="zh-TW" i="1" smtClean="0">
                          <a:solidFill>
                            <a:srgbClr val="FF0000"/>
                          </a:solidFill>
                          <a:latin typeface="Cambria Math" panose="02040503050406030204" pitchFamily="18" charset="0"/>
                        </a:rPr>
                        <m:t>=</m:t>
                      </m:r>
                      <m:d>
                        <m:dPr>
                          <m:begChr m:val="{"/>
                          <m:endChr m:val=""/>
                          <m:ctrlPr>
                            <a:rPr lang="en-US" altLang="zh-TW" i="1" smtClean="0">
                              <a:solidFill>
                                <a:srgbClr val="FF0000"/>
                              </a:solidFill>
                              <a:latin typeface="Cambria Math" panose="02040503050406030204" pitchFamily="18" charset="0"/>
                            </a:rPr>
                          </m:ctrlPr>
                        </m:dPr>
                        <m:e>
                          <m:eqArr>
                            <m:eqArrPr>
                              <m:ctrlPr>
                                <a:rPr lang="en-US" altLang="zh-TW" i="1" smtClean="0">
                                  <a:solidFill>
                                    <a:srgbClr val="FF0000"/>
                                  </a:solidFill>
                                  <a:latin typeface="Cambria Math" panose="02040503050406030204" pitchFamily="18" charset="0"/>
                                </a:rPr>
                              </m:ctrlPr>
                            </m:eqArrPr>
                            <m:e>
                              <m:r>
                                <a:rPr lang="en-US" altLang="zh-TW" b="0" i="1" smtClean="0">
                                  <a:solidFill>
                                    <a:srgbClr val="FF0000"/>
                                  </a:solidFill>
                                  <a:latin typeface="Cambria Math" panose="02040503050406030204" pitchFamily="18" charset="0"/>
                                </a:rPr>
                                <m:t>𝑐</m:t>
                              </m:r>
                              <m:r>
                                <a:rPr lang="en-US" altLang="zh-TW" i="1" smtClean="0">
                                  <a:solidFill>
                                    <a:srgbClr val="FF0000"/>
                                  </a:solidFill>
                                  <a:latin typeface="Cambria Math" panose="02040503050406030204" pitchFamily="18" charset="0"/>
                                </a:rPr>
                                <m:t>   </m:t>
                              </m:r>
                              <m:r>
                                <a:rPr lang="en-US" altLang="zh-TW" i="1" smtClean="0">
                                  <a:solidFill>
                                    <a:srgbClr val="FF0000"/>
                                  </a:solidFill>
                                  <a:latin typeface="Cambria Math" panose="02040503050406030204" pitchFamily="18" charset="0"/>
                                </a:rPr>
                                <m:t>𝑖𝑓</m:t>
                              </m:r>
                              <m:r>
                                <a:rPr lang="en-US" altLang="zh-TW" i="1" smtClean="0">
                                  <a:solidFill>
                                    <a:srgbClr val="FF0000"/>
                                  </a:solidFill>
                                  <a:latin typeface="Cambria Math" panose="02040503050406030204" pitchFamily="18" charset="0"/>
                                </a:rPr>
                                <m:t> </m:t>
                              </m:r>
                              <m:r>
                                <a:rPr lang="en-US" altLang="zh-TW" i="1" smtClean="0">
                                  <a:solidFill>
                                    <a:srgbClr val="FF0000"/>
                                  </a:solidFill>
                                  <a:latin typeface="Cambria Math" panose="02040503050406030204" pitchFamily="18" charset="0"/>
                                </a:rPr>
                                <m:t>𝑐</m:t>
                              </m:r>
                              <m:r>
                                <a:rPr lang="en-US" altLang="zh-TW"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𝑑</m:t>
                              </m:r>
                            </m:e>
                            <m:e>
                              <m:r>
                                <a:rPr lang="en-US" altLang="zh-TW" b="0" i="1" smtClean="0">
                                  <a:solidFill>
                                    <a:srgbClr val="FF0000"/>
                                  </a:solidFill>
                                  <a:latin typeface="Cambria Math" panose="02040503050406030204" pitchFamily="18" charset="0"/>
                                </a:rPr>
                                <m:t>𝑔</m:t>
                              </m:r>
                              <m:r>
                                <a:rPr lang="en-US" altLang="zh-TW" i="1" smtClean="0">
                                  <a:solidFill>
                                    <a:srgbClr val="FF0000"/>
                                  </a:solidFill>
                                  <a:latin typeface="Cambria Math" panose="02040503050406030204" pitchFamily="18" charset="0"/>
                                </a:rPr>
                                <m:t>   </m:t>
                              </m:r>
                              <m:r>
                                <a:rPr lang="en-US" altLang="zh-TW" i="1" smtClean="0">
                                  <a:solidFill>
                                    <a:srgbClr val="FF0000"/>
                                  </a:solidFill>
                                  <a:latin typeface="Cambria Math" panose="02040503050406030204" pitchFamily="18" charset="0"/>
                                </a:rPr>
                                <m:t>𝑖𝑓</m:t>
                              </m:r>
                              <m:r>
                                <a:rPr lang="en-US" altLang="zh-TW" i="1" smtClean="0">
                                  <a:solidFill>
                                    <a:srgbClr val="FF0000"/>
                                  </a:solidFill>
                                  <a:latin typeface="Cambria Math" panose="02040503050406030204" pitchFamily="18" charset="0"/>
                                </a:rPr>
                                <m:t> </m:t>
                              </m:r>
                              <m:r>
                                <a:rPr lang="en-US" altLang="zh-TW" i="1" smtClean="0">
                                  <a:solidFill>
                                    <a:srgbClr val="FF0000"/>
                                  </a:solidFill>
                                  <a:latin typeface="Cambria Math" panose="02040503050406030204" pitchFamily="18" charset="0"/>
                                </a:rPr>
                                <m:t>𝑐</m:t>
                              </m:r>
                              <m:r>
                                <a:rPr lang="en-US" altLang="zh-TW" i="1" smtClean="0">
                                  <a:solidFill>
                                    <a:srgbClr val="FF0000"/>
                                  </a:solidFill>
                                  <a:latin typeface="Cambria Math" panose="02040503050406030204" pitchFamily="18" charset="0"/>
                                  <a:ea typeface="Cambria Math" panose="02040503050406030204" pitchFamily="18" charset="0"/>
                                </a:rPr>
                                <m:t>≠</m:t>
                              </m:r>
                              <m:r>
                                <a:rPr lang="en-US" altLang="zh-TW" b="0" i="1" smtClean="0">
                                  <a:solidFill>
                                    <a:srgbClr val="FF0000"/>
                                  </a:solidFill>
                                  <a:latin typeface="Cambria Math" panose="02040503050406030204" pitchFamily="18" charset="0"/>
                                  <a:ea typeface="Cambria Math" panose="02040503050406030204" pitchFamily="18" charset="0"/>
                                </a:rPr>
                                <m:t>𝑑</m:t>
                              </m:r>
                            </m:e>
                          </m:eqArr>
                        </m:e>
                      </m:d>
                    </m:oMath>
                  </m:oMathPara>
                </a14:m>
                <a:endParaRPr lang="en-US" altLang="zh-TW" dirty="0">
                  <a:solidFill>
                    <a:prstClr val="black"/>
                  </a:solidFill>
                </a:endParaRPr>
              </a:p>
            </p:txBody>
          </p:sp>
        </mc:Choice>
        <mc:Fallback xmlns="">
          <p:sp>
            <p:nvSpPr>
              <p:cNvPr id="29" name="文字方塊 28"/>
              <p:cNvSpPr txBox="1">
                <a:spLocks noRot="1" noChangeAspect="1" noMove="1" noResize="1" noEditPoints="1" noAdjustHandles="1" noChangeArrowheads="1" noChangeShapeType="1" noTextEdit="1"/>
              </p:cNvSpPr>
              <p:nvPr/>
            </p:nvSpPr>
            <p:spPr>
              <a:xfrm>
                <a:off x="7260433" y="4097080"/>
                <a:ext cx="2694561" cy="710194"/>
              </a:xfrm>
              <a:prstGeom prst="rect">
                <a:avLst/>
              </a:prstGeom>
              <a:blipFill rotWithShape="0">
                <a:blip r:embed="rId5"/>
                <a:stretch>
                  <a:fillRect/>
                </a:stretch>
              </a:blipFill>
              <a:ln>
                <a:solidFill>
                  <a:schemeClr val="tx1"/>
                </a:solidFill>
              </a:ln>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7" name="文字方塊 16"/>
              <p:cNvSpPr txBox="1"/>
              <p:nvPr/>
            </p:nvSpPr>
            <p:spPr>
              <a:xfrm>
                <a:off x="7260433" y="4871821"/>
                <a:ext cx="4931567" cy="923330"/>
              </a:xfrm>
              <a:prstGeom prst="rect">
                <a:avLst/>
              </a:prstGeom>
              <a:noFill/>
            </p:spPr>
            <p:txBody>
              <a:bodyPr wrap="square" rtlCol="0">
                <a:spAutoFit/>
              </a:bodyPr>
              <a:lstStyle/>
              <a:p>
                <a:pPr marL="285750" indent="-285750">
                  <a:buFont typeface="Arial" panose="020B0604020202020204" pitchFamily="34" charset="0"/>
                  <a:buChar char="•"/>
                </a:pPr>
                <a:r>
                  <a:rPr lang="en-US" altLang="zh-TW">
                    <a:latin typeface="Cambria Math" panose="02040503050406030204" pitchFamily="18" charset="0"/>
                    <a:ea typeface="Cambria Math" panose="02040503050406030204" pitchFamily="18" charset="0"/>
                  </a:rPr>
                  <a:t>Pixels </a:t>
                </a:r>
                <a:r>
                  <a:rPr lang="en-US" altLang="zh-TW" dirty="0">
                    <a:latin typeface="Cambria Math" panose="02040503050406030204" pitchFamily="18" charset="0"/>
                    <a:ea typeface="Cambria Math" panose="02040503050406030204" pitchFamily="18" charset="0"/>
                  </a:rPr>
                  <a:t>out of </a:t>
                </a:r>
                <a:r>
                  <a:rPr lang="en-US" altLang="zh-TW">
                    <a:latin typeface="Cambria Math" panose="02040503050406030204" pitchFamily="18" charset="0"/>
                    <a:ea typeface="Cambria Math" panose="02040503050406030204" pitchFamily="18" charset="0"/>
                  </a:rPr>
                  <a:t>bound padded </a:t>
                </a:r>
                <a:r>
                  <a:rPr lang="en-US" altLang="zh-TW" dirty="0">
                    <a:latin typeface="Cambria Math" panose="02040503050406030204" pitchFamily="18" charset="0"/>
                    <a:ea typeface="Cambria Math" panose="02040503050406030204" pitchFamily="18" charset="0"/>
                  </a:rPr>
                  <a:t>with </a:t>
                </a:r>
                <a14:m>
                  <m:oMath xmlns:m="http://schemas.openxmlformats.org/officeDocument/2006/math">
                    <m:r>
                      <a:rPr lang="en-US" altLang="zh-TW" dirty="0">
                        <a:latin typeface="Cambria Math" panose="02040503050406030204" pitchFamily="18" charset="0"/>
                        <a:ea typeface="Cambria Math" panose="02040503050406030204" pitchFamily="18" charset="0"/>
                      </a:rPr>
                      <m:t>𝑏𝑎𝑐𝑘𝑔𝑟𝑜𝑢𝑛𝑑</m:t>
                    </m:r>
                    <m:r>
                      <a:rPr lang="en-US" altLang="zh-TW" dirty="0">
                        <a:latin typeface="Cambria Math" panose="02040503050406030204" pitchFamily="18" charset="0"/>
                        <a:ea typeface="Cambria Math" panose="02040503050406030204" pitchFamily="18" charset="0"/>
                      </a:rPr>
                      <m:t> </m:t>
                    </m:r>
                    <m:r>
                      <a:rPr lang="en-US" altLang="zh-TW" dirty="0">
                        <a:latin typeface="Cambria Math" panose="02040503050406030204" pitchFamily="18" charset="0"/>
                        <a:ea typeface="Cambria Math" panose="02040503050406030204" pitchFamily="18" charset="0"/>
                      </a:rPr>
                      <m:t>𝑙𝑎𝑏𝑒𝑙</m:t>
                    </m:r>
                  </m:oMath>
                </a14:m>
                <a:endParaRPr lang="en-US" altLang="zh-TW" dirty="0">
                  <a:latin typeface="Cambria Math" panose="02040503050406030204" pitchFamily="18" charset="0"/>
                  <a:ea typeface="Cambria Math" panose="02040503050406030204" pitchFamily="18" charset="0"/>
                </a:endParaRPr>
              </a:p>
              <a:p>
                <a:pPr marL="285750" indent="-285750">
                  <a:buFont typeface="Arial" panose="020B0604020202020204" pitchFamily="34" charset="0"/>
                  <a:buChar char="•"/>
                </a:pPr>
                <a14:m>
                  <m:oMath xmlns:m="http://schemas.openxmlformats.org/officeDocument/2006/math">
                    <m:r>
                      <a:rPr lang="en-US" altLang="zh-TW" b="0" i="1" smtClean="0">
                        <a:latin typeface="Cambria Math" panose="02040503050406030204" pitchFamily="18" charset="0"/>
                        <a:ea typeface="標楷體" panose="03000509000000000000" pitchFamily="65" charset="-120"/>
                      </a:rPr>
                      <m:t>𝑤h𝑒𝑛</m:t>
                    </m:r>
                    <m:r>
                      <a:rPr lang="en-US" altLang="zh-TW" b="0" i="1" smtClean="0">
                        <a:latin typeface="Cambria Math" panose="02040503050406030204" pitchFamily="18" charset="0"/>
                        <a:ea typeface="標楷體" panose="03000509000000000000" pitchFamily="65" charset="-120"/>
                      </a:rPr>
                      <m:t> </m:t>
                    </m:r>
                    <m:sSub>
                      <m:sSubPr>
                        <m:ctrlPr>
                          <a:rPr lang="en-US" altLang="zh-TW" i="1" smtClean="0">
                            <a:latin typeface="Cambria Math" panose="02040503050406030204" pitchFamily="18" charset="0"/>
                            <a:ea typeface="標楷體" panose="03000509000000000000" pitchFamily="65" charset="-120"/>
                          </a:rPr>
                        </m:ctrlPr>
                      </m:sSubPr>
                      <m:e>
                        <m:r>
                          <a:rPr lang="en-US" altLang="zh-TW" b="0" i="1" smtClean="0">
                            <a:latin typeface="Cambria Math" panose="02040503050406030204" pitchFamily="18" charset="0"/>
                            <a:ea typeface="標楷體" panose="03000509000000000000" pitchFamily="65" charset="-120"/>
                          </a:rPr>
                          <m:t>𝑎</m:t>
                        </m:r>
                      </m:e>
                      <m:sub>
                        <m:r>
                          <a:rPr lang="en-US" altLang="zh-TW" b="0" i="1" smtClean="0">
                            <a:latin typeface="Cambria Math" panose="02040503050406030204" pitchFamily="18" charset="0"/>
                            <a:ea typeface="標楷體" panose="03000509000000000000" pitchFamily="65" charset="-120"/>
                          </a:rPr>
                          <m:t>𝑖</m:t>
                        </m:r>
                      </m:sub>
                    </m:sSub>
                    <m:r>
                      <a:rPr lang="en-US" altLang="zh-TW" b="0" i="1" smtClean="0">
                        <a:latin typeface="Cambria Math" panose="02040503050406030204" pitchFamily="18" charset="0"/>
                        <a:ea typeface="標楷體" panose="03000509000000000000" pitchFamily="65" charset="-120"/>
                      </a:rPr>
                      <m:t>=</m:t>
                    </m:r>
                    <m:r>
                      <a:rPr lang="en-US" altLang="zh-TW" b="0" i="1" smtClean="0">
                        <a:latin typeface="Cambria Math" panose="02040503050406030204" pitchFamily="18" charset="0"/>
                        <a:ea typeface="標楷體" panose="03000509000000000000" pitchFamily="65" charset="-120"/>
                      </a:rPr>
                      <m:t>𝑔</m:t>
                    </m:r>
                    <m:r>
                      <a:rPr lang="en-US" altLang="zh-TW" b="0" i="1" smtClean="0">
                        <a:latin typeface="Cambria Math" panose="02040503050406030204" pitchFamily="18" charset="0"/>
                        <a:ea typeface="標楷體" panose="03000509000000000000" pitchFamily="65" charset="-120"/>
                      </a:rPr>
                      <m:t> , ∀</m:t>
                    </m:r>
                    <m:r>
                      <a:rPr lang="en-US" altLang="zh-TW" b="0" i="1" smtClean="0">
                        <a:latin typeface="Cambria Math" panose="02040503050406030204" pitchFamily="18" charset="0"/>
                        <a:ea typeface="Cambria Math" panose="02040503050406030204" pitchFamily="18" charset="0"/>
                      </a:rPr>
                      <m:t>𝑖</m:t>
                    </m:r>
                    <m:r>
                      <a:rPr lang="en-US" altLang="zh-TW" b="0" i="1" smtClean="0">
                        <a:latin typeface="Cambria Math" panose="02040503050406030204" pitchFamily="18" charset="0"/>
                        <a:ea typeface="Cambria Math" panose="02040503050406030204" pitchFamily="18" charset="0"/>
                      </a:rPr>
                      <m:t>&lt;8 , </m:t>
                    </m:r>
                    <m:r>
                      <a:rPr lang="en-US" altLang="zh-TW" b="0" i="1" smtClean="0">
                        <a:latin typeface="Cambria Math" panose="02040503050406030204" pitchFamily="18" charset="0"/>
                        <a:ea typeface="標楷體" panose="03000509000000000000" pitchFamily="65" charset="-120"/>
                      </a:rPr>
                      <m:t>𝑜𝑢𝑡𝑝𝑢𝑡</m:t>
                    </m:r>
                    <m:r>
                      <a:rPr lang="en-US" altLang="zh-TW" b="0" i="1" smtClean="0">
                        <a:latin typeface="Cambria Math" panose="02040503050406030204" pitchFamily="18" charset="0"/>
                        <a:ea typeface="標楷體" panose="03000509000000000000" pitchFamily="65" charset="-120"/>
                      </a:rPr>
                      <m:t>=</m:t>
                    </m:r>
                    <m:r>
                      <a:rPr lang="en-US" altLang="zh-TW" b="0" i="1" smtClean="0">
                        <a:latin typeface="Cambria Math" panose="02040503050406030204" pitchFamily="18" charset="0"/>
                        <a:ea typeface="標楷體" panose="03000509000000000000" pitchFamily="65" charset="-120"/>
                      </a:rPr>
                      <m:t>𝑔</m:t>
                    </m:r>
                  </m:oMath>
                </a14:m>
                <a:endParaRPr lang="en-US" altLang="zh-TW" dirty="0">
                  <a:latin typeface="標楷體" panose="03000509000000000000" pitchFamily="65" charset="-120"/>
                  <a:ea typeface="標楷體" panose="03000509000000000000" pitchFamily="65" charset="-120"/>
                </a:endParaRPr>
              </a:p>
            </p:txBody>
          </p:sp>
        </mc:Choice>
        <mc:Fallback xmlns="">
          <p:sp>
            <p:nvSpPr>
              <p:cNvPr id="17" name="文字方塊 16"/>
              <p:cNvSpPr txBox="1">
                <a:spLocks noRot="1" noChangeAspect="1" noMove="1" noResize="1" noEditPoints="1" noAdjustHandles="1" noChangeArrowheads="1" noChangeShapeType="1" noTextEdit="1"/>
              </p:cNvSpPr>
              <p:nvPr/>
            </p:nvSpPr>
            <p:spPr>
              <a:xfrm>
                <a:off x="7260433" y="4871821"/>
                <a:ext cx="4931567" cy="923330"/>
              </a:xfrm>
              <a:prstGeom prst="rect">
                <a:avLst/>
              </a:prstGeom>
              <a:blipFill>
                <a:blip r:embed="rId6"/>
                <a:stretch>
                  <a:fillRect l="-742" t="-3947" b="-723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321962998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normAutofit/>
          </a:bodyPr>
          <a:lstStyle/>
          <a:p>
            <a:pPr algn="ctr"/>
            <a:r>
              <a:rPr lang="en-US" altLang="zh-TW" b="1" dirty="0">
                <a:latin typeface="Cambria Math" panose="02040503050406030204" pitchFamily="18" charset="0"/>
                <a:ea typeface="Cambria Math" panose="02040503050406030204" pitchFamily="18" charset="0"/>
              </a:rPr>
              <a:t>6.2.3.1 </a:t>
            </a:r>
            <a:r>
              <a:rPr lang="en-US" altLang="zh-TW" b="1">
                <a:latin typeface="Cambria Math" panose="02040503050406030204" pitchFamily="18" charset="0"/>
                <a:ea typeface="Cambria Math" panose="02040503050406030204" pitchFamily="18" charset="0"/>
              </a:rPr>
              <a:t>Approach Euclidean-distance</a:t>
            </a:r>
            <a:endParaRPr lang="zh-TW" altLang="en-US" dirty="0"/>
          </a:p>
        </p:txBody>
      </p:sp>
      <p:graphicFrame>
        <p:nvGraphicFramePr>
          <p:cNvPr id="7" name="表格 6"/>
          <p:cNvGraphicFramePr>
            <a:graphicFrameLocks noGrp="1"/>
          </p:cNvGraphicFramePr>
          <p:nvPr>
            <p:extLst>
              <p:ext uri="{D42A27DB-BD31-4B8C-83A1-F6EECF244321}">
                <p14:modId xmlns:p14="http://schemas.microsoft.com/office/powerpoint/2010/main" val="1636208619"/>
              </p:ext>
            </p:extLst>
          </p:nvPr>
        </p:nvGraphicFramePr>
        <p:xfrm>
          <a:off x="2433886" y="2131200"/>
          <a:ext cx="2595600" cy="2595600"/>
        </p:xfrm>
        <a:graphic>
          <a:graphicData uri="http://schemas.openxmlformats.org/drawingml/2006/table">
            <a:tbl>
              <a:tblPr>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0"/>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1"/>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2"/>
                  </a:ext>
                </a:extLst>
              </a:tr>
              <a:tr h="370800">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0</a:t>
                      </a:r>
                      <a:endParaRPr lang="zh-TW" altLang="en-US" dirty="0">
                        <a:solidFill>
                          <a:schemeClr val="tx1"/>
                        </a:solidFill>
                        <a:latin typeface="Cambria Math" panose="02040503050406030204" pitchFamily="18" charset="0"/>
                      </a:endParaRPr>
                    </a:p>
                  </a:txBody>
                  <a:tcPr>
                    <a:solidFill>
                      <a:srgbClr val="FFFF00"/>
                    </a:solidFill>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3"/>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solidFill>
                      <a:srgbClr val="FFFF00"/>
                    </a:solidFill>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4"/>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5"/>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6"/>
                  </a:ext>
                </a:extLst>
              </a:tr>
            </a:tbl>
          </a:graphicData>
        </a:graphic>
      </p:graphicFrame>
      <p:graphicFrame>
        <p:nvGraphicFramePr>
          <p:cNvPr id="8" name="表格 7"/>
          <p:cNvGraphicFramePr>
            <a:graphicFrameLocks noGrp="1"/>
          </p:cNvGraphicFramePr>
          <p:nvPr>
            <p:extLst>
              <p:ext uri="{D42A27DB-BD31-4B8C-83A1-F6EECF244321}">
                <p14:modId xmlns:p14="http://schemas.microsoft.com/office/powerpoint/2010/main" val="2137228678"/>
              </p:ext>
            </p:extLst>
          </p:nvPr>
        </p:nvGraphicFramePr>
        <p:xfrm>
          <a:off x="6905737" y="2131200"/>
          <a:ext cx="2595600" cy="2595600"/>
        </p:xfrm>
        <a:graphic>
          <a:graphicData uri="http://schemas.openxmlformats.org/drawingml/2006/table">
            <a:tbl>
              <a:tblPr>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0"/>
                  </a:ext>
                </a:extLst>
              </a:tr>
              <a:tr h="370800">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1"/>
                  </a:ext>
                </a:extLst>
              </a:tr>
              <a:tr h="370800">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2"/>
                  </a:ext>
                </a:extLst>
              </a:tr>
              <a:tr h="370800">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0</a:t>
                      </a:r>
                      <a:endParaRPr lang="zh-TW" altLang="en-US" dirty="0">
                        <a:solidFill>
                          <a:schemeClr val="tx1"/>
                        </a:solidFill>
                        <a:latin typeface="Cambria Math" panose="02040503050406030204" pitchFamily="18" charset="0"/>
                      </a:endParaRPr>
                    </a:p>
                  </a:txBody>
                  <a:tcPr>
                    <a:solidFill>
                      <a:schemeClr val="accent4"/>
                    </a:solidFill>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3"/>
                  </a:ext>
                </a:extLst>
              </a:tr>
              <a:tr h="370800">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solidFill>
                      <a:srgbClr val="FFC000"/>
                    </a:solidFill>
                  </a:tcPr>
                </a:tc>
                <a:extLst>
                  <a:ext uri="{0D108BD9-81ED-4DB2-BD59-A6C34878D82A}">
                    <a16:rowId xmlns:a16="http://schemas.microsoft.com/office/drawing/2014/main" val="10004"/>
                  </a:ext>
                </a:extLst>
              </a:tr>
              <a:tr h="370800">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5"/>
                  </a:ext>
                </a:extLst>
              </a:tr>
              <a:tr h="370800">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6"/>
                  </a:ext>
                </a:extLst>
              </a:tr>
            </a:tbl>
          </a:graphicData>
        </a:graphic>
      </p:graphicFrame>
      <mc:AlternateContent xmlns:mc="http://schemas.openxmlformats.org/markup-compatibility/2006" xmlns:a14="http://schemas.microsoft.com/office/drawing/2010/main">
        <mc:Choice Requires="a14">
          <p:sp>
            <p:nvSpPr>
              <p:cNvPr id="5" name="文字方塊 4"/>
              <p:cNvSpPr txBox="1"/>
              <p:nvPr/>
            </p:nvSpPr>
            <p:spPr>
              <a:xfrm>
                <a:off x="1604555" y="4973736"/>
                <a:ext cx="3814353" cy="369332"/>
              </a:xfrm>
              <a:prstGeom prst="rect">
                <a:avLst/>
              </a:prstGeom>
              <a:noFill/>
            </p:spPr>
            <p:txBody>
              <a:bodyPr wrap="square" rtlCol="0">
                <a:spAutoFit/>
              </a:bodyPr>
              <a:lstStyle/>
              <a:p>
                <a:r>
                  <a:rPr lang="en-US" altLang="zh-TW"/>
                  <a:t>4-neighborhood</a:t>
                </a:r>
                <a:r>
                  <a:rPr lang="en-US" altLang="zh-TW" dirty="0"/>
                  <a:t>: 3    </a:t>
                </a:r>
                <a:r>
                  <a:rPr lang="zh-TW" altLang="en-US" dirty="0">
                    <a:solidFill>
                      <a:schemeClr val="bg2">
                        <a:lumMod val="50000"/>
                      </a:schemeClr>
                    </a:solidFill>
                  </a:rPr>
                  <a:t>← </a:t>
                </a:r>
                <a14:m>
                  <m:oMath xmlns:m="http://schemas.openxmlformats.org/officeDocument/2006/math">
                    <m:d>
                      <m:dPr>
                        <m:begChr m:val="|"/>
                        <m:endChr m:val="|"/>
                        <m:ctrlPr>
                          <a:rPr lang="en-US" altLang="zh-TW" i="1" dirty="0" smtClean="0">
                            <a:solidFill>
                              <a:schemeClr val="bg2">
                                <a:lumMod val="50000"/>
                              </a:schemeClr>
                            </a:solidFill>
                            <a:latin typeface="Cambria Math" panose="02040503050406030204" pitchFamily="18" charset="0"/>
                            <a:ea typeface="Cambria Math" panose="02040503050406030204" pitchFamily="18" charset="0"/>
                          </a:rPr>
                        </m:ctrlPr>
                      </m:dPr>
                      <m:e>
                        <m:r>
                          <m:rPr>
                            <m:sty m:val="p"/>
                          </m:rPr>
                          <a:rPr lang="el-GR" altLang="zh-TW" i="1" smtClean="0">
                            <a:solidFill>
                              <a:schemeClr val="bg2">
                                <a:lumMod val="50000"/>
                              </a:schemeClr>
                            </a:solidFill>
                            <a:latin typeface="Cambria Math" panose="02040503050406030204" pitchFamily="18" charset="0"/>
                            <a:ea typeface="Cambria Math" panose="02040503050406030204" pitchFamily="18" charset="0"/>
                          </a:rPr>
                          <m:t>Δ</m:t>
                        </m:r>
                        <m:r>
                          <a:rPr lang="en-US" altLang="zh-TW" b="0" i="1" smtClean="0">
                            <a:solidFill>
                              <a:schemeClr val="bg2">
                                <a:lumMod val="50000"/>
                              </a:schemeClr>
                            </a:solidFill>
                            <a:latin typeface="Cambria Math" panose="02040503050406030204" pitchFamily="18" charset="0"/>
                            <a:ea typeface="Cambria Math" panose="02040503050406030204" pitchFamily="18" charset="0"/>
                          </a:rPr>
                          <m:t>𝑥</m:t>
                        </m:r>
                      </m:e>
                    </m:d>
                    <m:r>
                      <a:rPr lang="en-US" altLang="zh-TW" b="0" i="1" smtClean="0">
                        <a:solidFill>
                          <a:schemeClr val="bg2">
                            <a:lumMod val="50000"/>
                          </a:schemeClr>
                        </a:solidFill>
                        <a:latin typeface="Cambria Math" panose="02040503050406030204" pitchFamily="18" charset="0"/>
                        <a:ea typeface="Cambria Math" panose="02040503050406030204" pitchFamily="18" charset="0"/>
                      </a:rPr>
                      <m:t>+|</m:t>
                    </m:r>
                    <m:r>
                      <m:rPr>
                        <m:sty m:val="p"/>
                      </m:rPr>
                      <a:rPr lang="el-GR" altLang="zh-TW" i="1">
                        <a:solidFill>
                          <a:schemeClr val="bg2">
                            <a:lumMod val="50000"/>
                          </a:schemeClr>
                        </a:solidFill>
                        <a:latin typeface="Cambria Math" panose="02040503050406030204" pitchFamily="18" charset="0"/>
                        <a:ea typeface="Cambria Math" panose="02040503050406030204" pitchFamily="18" charset="0"/>
                      </a:rPr>
                      <m:t>Δ</m:t>
                    </m:r>
                    <m:r>
                      <a:rPr lang="en-US" altLang="zh-TW" b="0" i="1" smtClean="0">
                        <a:solidFill>
                          <a:schemeClr val="bg2">
                            <a:lumMod val="50000"/>
                          </a:schemeClr>
                        </a:solidFill>
                        <a:latin typeface="Cambria Math" panose="02040503050406030204" pitchFamily="18" charset="0"/>
                        <a:ea typeface="Cambria Math" panose="02040503050406030204" pitchFamily="18" charset="0"/>
                      </a:rPr>
                      <m:t>𝑦</m:t>
                    </m:r>
                    <m:r>
                      <a:rPr lang="en-US" altLang="zh-TW" b="0" i="1" smtClean="0">
                        <a:solidFill>
                          <a:schemeClr val="bg2">
                            <a:lumMod val="50000"/>
                          </a:schemeClr>
                        </a:solidFill>
                        <a:latin typeface="Cambria Math" panose="02040503050406030204" pitchFamily="18" charset="0"/>
                        <a:ea typeface="Cambria Math" panose="02040503050406030204" pitchFamily="18" charset="0"/>
                      </a:rPr>
                      <m:t>|</m:t>
                    </m:r>
                  </m:oMath>
                </a14:m>
                <a:endParaRPr lang="zh-TW" altLang="en-US" dirty="0">
                  <a:solidFill>
                    <a:schemeClr val="bg2">
                      <a:lumMod val="50000"/>
                    </a:schemeClr>
                  </a:solidFill>
                </a:endParaRPr>
              </a:p>
            </p:txBody>
          </p:sp>
        </mc:Choice>
        <mc:Fallback xmlns="">
          <p:sp>
            <p:nvSpPr>
              <p:cNvPr id="5" name="文字方塊 4"/>
              <p:cNvSpPr txBox="1">
                <a:spLocks noRot="1" noChangeAspect="1" noMove="1" noResize="1" noEditPoints="1" noAdjustHandles="1" noChangeArrowheads="1" noChangeShapeType="1" noTextEdit="1"/>
              </p:cNvSpPr>
              <p:nvPr/>
            </p:nvSpPr>
            <p:spPr>
              <a:xfrm>
                <a:off x="1604555" y="4973736"/>
                <a:ext cx="3814353" cy="369332"/>
              </a:xfrm>
              <a:prstGeom prst="rect">
                <a:avLst/>
              </a:prstGeom>
              <a:blipFill>
                <a:blip r:embed="rId3"/>
                <a:stretch>
                  <a:fillRect l="-1278" t="-10000" b="-26667"/>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6" name="文字方塊 5"/>
              <p:cNvSpPr txBox="1"/>
              <p:nvPr/>
            </p:nvSpPr>
            <p:spPr>
              <a:xfrm>
                <a:off x="6905737" y="4973736"/>
                <a:ext cx="4807131" cy="369332"/>
              </a:xfrm>
              <a:prstGeom prst="rect">
                <a:avLst/>
              </a:prstGeom>
              <a:noFill/>
            </p:spPr>
            <p:txBody>
              <a:bodyPr wrap="square" rtlCol="0">
                <a:spAutoFit/>
              </a:bodyPr>
              <a:lstStyle/>
              <a:p>
                <a:r>
                  <a:rPr lang="en-US" altLang="zh-TW" dirty="0"/>
                  <a:t>8-neighborhood: 3    </a:t>
                </a:r>
                <a:r>
                  <a:rPr lang="zh-TW" altLang="en-US" dirty="0">
                    <a:solidFill>
                      <a:schemeClr val="bg2">
                        <a:lumMod val="50000"/>
                      </a:schemeClr>
                    </a:solidFill>
                  </a:rPr>
                  <a:t>← </a:t>
                </a:r>
                <a14:m>
                  <m:oMath xmlns:m="http://schemas.openxmlformats.org/officeDocument/2006/math">
                    <m:r>
                      <m:rPr>
                        <m:sty m:val="p"/>
                      </m:rPr>
                      <a:rPr lang="en-US" altLang="zh-TW" b="0" i="0" dirty="0" smtClean="0">
                        <a:solidFill>
                          <a:schemeClr val="bg2">
                            <a:lumMod val="50000"/>
                          </a:schemeClr>
                        </a:solidFill>
                        <a:latin typeface="Cambria Math" panose="02040503050406030204" pitchFamily="18" charset="0"/>
                        <a:ea typeface="Cambria Math" panose="02040503050406030204" pitchFamily="18" charset="0"/>
                      </a:rPr>
                      <m:t>max</m:t>
                    </m:r>
                    <m:r>
                      <a:rPr lang="en-US" altLang="zh-TW" b="0" i="0" dirty="0" smtClean="0">
                        <a:solidFill>
                          <a:schemeClr val="bg2">
                            <a:lumMod val="50000"/>
                          </a:schemeClr>
                        </a:solidFill>
                        <a:latin typeface="Cambria Math" panose="02040503050406030204" pitchFamily="18" charset="0"/>
                        <a:ea typeface="Cambria Math" panose="02040503050406030204" pitchFamily="18" charset="0"/>
                      </a:rPr>
                      <m:t>(</m:t>
                    </m:r>
                    <m:d>
                      <m:dPr>
                        <m:begChr m:val="|"/>
                        <m:endChr m:val="|"/>
                        <m:ctrlPr>
                          <a:rPr lang="en-US" altLang="zh-TW" i="1" dirty="0">
                            <a:solidFill>
                              <a:schemeClr val="bg2">
                                <a:lumMod val="50000"/>
                              </a:schemeClr>
                            </a:solidFill>
                            <a:latin typeface="Cambria Math" panose="02040503050406030204" pitchFamily="18" charset="0"/>
                            <a:ea typeface="Cambria Math" panose="02040503050406030204" pitchFamily="18" charset="0"/>
                          </a:rPr>
                        </m:ctrlPr>
                      </m:dPr>
                      <m:e>
                        <m:r>
                          <m:rPr>
                            <m:sty m:val="p"/>
                          </m:rPr>
                          <a:rPr lang="el-GR" altLang="zh-TW" i="1">
                            <a:solidFill>
                              <a:schemeClr val="bg2">
                                <a:lumMod val="50000"/>
                              </a:schemeClr>
                            </a:solidFill>
                            <a:latin typeface="Cambria Math" panose="02040503050406030204" pitchFamily="18" charset="0"/>
                            <a:ea typeface="Cambria Math" panose="02040503050406030204" pitchFamily="18" charset="0"/>
                          </a:rPr>
                          <m:t>Δ</m:t>
                        </m:r>
                        <m:r>
                          <a:rPr lang="en-US" altLang="zh-TW" i="1">
                            <a:solidFill>
                              <a:schemeClr val="bg2">
                                <a:lumMod val="50000"/>
                              </a:schemeClr>
                            </a:solidFill>
                            <a:latin typeface="Cambria Math" panose="02040503050406030204" pitchFamily="18" charset="0"/>
                            <a:ea typeface="Cambria Math" panose="02040503050406030204" pitchFamily="18" charset="0"/>
                          </a:rPr>
                          <m:t>𝑥</m:t>
                        </m:r>
                      </m:e>
                    </m:d>
                    <m:r>
                      <a:rPr lang="en-US" altLang="zh-TW" b="0" i="1" smtClean="0">
                        <a:solidFill>
                          <a:schemeClr val="bg2">
                            <a:lumMod val="50000"/>
                          </a:schemeClr>
                        </a:solidFill>
                        <a:latin typeface="Cambria Math" panose="02040503050406030204" pitchFamily="18" charset="0"/>
                        <a:ea typeface="Cambria Math" panose="02040503050406030204" pitchFamily="18" charset="0"/>
                      </a:rPr>
                      <m:t>,</m:t>
                    </m:r>
                    <m:d>
                      <m:dPr>
                        <m:begChr m:val="|"/>
                        <m:endChr m:val="|"/>
                        <m:ctrlPr>
                          <a:rPr lang="en-US" altLang="zh-TW" i="1">
                            <a:solidFill>
                              <a:schemeClr val="bg2">
                                <a:lumMod val="50000"/>
                              </a:schemeClr>
                            </a:solidFill>
                            <a:latin typeface="Cambria Math" panose="02040503050406030204" pitchFamily="18" charset="0"/>
                            <a:ea typeface="Cambria Math" panose="02040503050406030204" pitchFamily="18" charset="0"/>
                          </a:rPr>
                        </m:ctrlPr>
                      </m:dPr>
                      <m:e>
                        <m:r>
                          <m:rPr>
                            <m:sty m:val="p"/>
                          </m:rPr>
                          <a:rPr lang="el-GR" altLang="zh-TW" i="1">
                            <a:solidFill>
                              <a:schemeClr val="bg2">
                                <a:lumMod val="50000"/>
                              </a:schemeClr>
                            </a:solidFill>
                            <a:latin typeface="Cambria Math" panose="02040503050406030204" pitchFamily="18" charset="0"/>
                            <a:ea typeface="Cambria Math" panose="02040503050406030204" pitchFamily="18" charset="0"/>
                          </a:rPr>
                          <m:t>Δ</m:t>
                        </m:r>
                        <m:r>
                          <a:rPr lang="en-US" altLang="zh-TW" i="1">
                            <a:solidFill>
                              <a:schemeClr val="bg2">
                                <a:lumMod val="50000"/>
                              </a:schemeClr>
                            </a:solidFill>
                            <a:latin typeface="Cambria Math" panose="02040503050406030204" pitchFamily="18" charset="0"/>
                            <a:ea typeface="Cambria Math" panose="02040503050406030204" pitchFamily="18" charset="0"/>
                          </a:rPr>
                          <m:t>𝑦</m:t>
                        </m:r>
                      </m:e>
                    </m:d>
                    <m:r>
                      <a:rPr lang="en-US" altLang="zh-TW" b="0" i="1" smtClean="0">
                        <a:solidFill>
                          <a:schemeClr val="bg2">
                            <a:lumMod val="50000"/>
                          </a:schemeClr>
                        </a:solidFill>
                        <a:latin typeface="Cambria Math" panose="02040503050406030204" pitchFamily="18" charset="0"/>
                        <a:ea typeface="Cambria Math" panose="02040503050406030204" pitchFamily="18" charset="0"/>
                      </a:rPr>
                      <m:t>)</m:t>
                    </m:r>
                  </m:oMath>
                </a14:m>
                <a:endParaRPr lang="zh-TW" altLang="en-US" dirty="0">
                  <a:solidFill>
                    <a:schemeClr val="bg2">
                      <a:lumMod val="50000"/>
                    </a:schemeClr>
                  </a:solidFill>
                </a:endParaRPr>
              </a:p>
            </p:txBody>
          </p:sp>
        </mc:Choice>
        <mc:Fallback xmlns="">
          <p:sp>
            <p:nvSpPr>
              <p:cNvPr id="6" name="文字方塊 5"/>
              <p:cNvSpPr txBox="1">
                <a:spLocks noRot="1" noChangeAspect="1" noMove="1" noResize="1" noEditPoints="1" noAdjustHandles="1" noChangeArrowheads="1" noChangeShapeType="1" noTextEdit="1"/>
              </p:cNvSpPr>
              <p:nvPr/>
            </p:nvSpPr>
            <p:spPr>
              <a:xfrm>
                <a:off x="6905737" y="4973736"/>
                <a:ext cx="4807131" cy="369332"/>
              </a:xfrm>
              <a:prstGeom prst="rect">
                <a:avLst/>
              </a:prstGeom>
              <a:blipFill>
                <a:blip r:embed="rId4"/>
                <a:stretch>
                  <a:fillRect l="-1142" t="-10000" b="-26667"/>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 name="文字方塊 1"/>
              <p:cNvSpPr txBox="1"/>
              <p:nvPr/>
            </p:nvSpPr>
            <p:spPr>
              <a:xfrm>
                <a:off x="838200" y="5259079"/>
                <a:ext cx="4306452" cy="427746"/>
              </a:xfrm>
              <a:prstGeom prst="rect">
                <a:avLst/>
              </a:prstGeom>
              <a:noFill/>
            </p:spPr>
            <p:txBody>
              <a:bodyPr wrap="square" rtlCol="0">
                <a:spAutoFit/>
              </a:bodyPr>
              <a:lstStyle/>
              <a:p>
                <a:r>
                  <a:rPr lang="en-US" altLang="zh-TW" dirty="0"/>
                  <a:t>Euclidean-distance: </a:t>
                </a:r>
                <a14:m>
                  <m:oMath xmlns:m="http://schemas.openxmlformats.org/officeDocument/2006/math">
                    <m:rad>
                      <m:radPr>
                        <m:degHide m:val="on"/>
                        <m:ctrlPr>
                          <a:rPr lang="en-US" altLang="zh-TW" i="1" smtClean="0">
                            <a:latin typeface="Cambria Math" panose="02040503050406030204" pitchFamily="18" charset="0"/>
                          </a:rPr>
                        </m:ctrlPr>
                      </m:radPr>
                      <m:deg/>
                      <m:e>
                        <m:r>
                          <a:rPr lang="en-US" altLang="zh-TW" b="0" i="1" smtClean="0">
                            <a:latin typeface="Cambria Math" panose="02040503050406030204" pitchFamily="18" charset="0"/>
                          </a:rPr>
                          <m:t>5</m:t>
                        </m:r>
                      </m:e>
                    </m:rad>
                  </m:oMath>
                </a14:m>
                <a:r>
                  <a:rPr lang="zh-TW" altLang="en-US" dirty="0"/>
                  <a:t>    </a:t>
                </a:r>
                <a:r>
                  <a:rPr lang="zh-TW" altLang="en-US" dirty="0">
                    <a:solidFill>
                      <a:schemeClr val="bg2">
                        <a:lumMod val="50000"/>
                      </a:schemeClr>
                    </a:solidFill>
                  </a:rPr>
                  <a:t>← </a:t>
                </a:r>
                <a14:m>
                  <m:oMath xmlns:m="http://schemas.openxmlformats.org/officeDocument/2006/math">
                    <m:rad>
                      <m:radPr>
                        <m:degHide m:val="on"/>
                        <m:ctrlPr>
                          <a:rPr lang="en-US" altLang="zh-TW" i="1" smtClean="0">
                            <a:solidFill>
                              <a:schemeClr val="bg2">
                                <a:lumMod val="50000"/>
                              </a:schemeClr>
                            </a:solidFill>
                            <a:latin typeface="Cambria Math" panose="02040503050406030204" pitchFamily="18" charset="0"/>
                            <a:ea typeface="Cambria Math" panose="02040503050406030204" pitchFamily="18" charset="0"/>
                          </a:rPr>
                        </m:ctrlPr>
                      </m:radPr>
                      <m:deg/>
                      <m:e>
                        <m:sSup>
                          <m:sSupPr>
                            <m:ctrlPr>
                              <a:rPr lang="en-US" altLang="zh-TW" i="1" smtClean="0">
                                <a:solidFill>
                                  <a:schemeClr val="bg2">
                                    <a:lumMod val="50000"/>
                                  </a:schemeClr>
                                </a:solidFill>
                                <a:latin typeface="Cambria Math" panose="02040503050406030204" pitchFamily="18" charset="0"/>
                                <a:ea typeface="Cambria Math" panose="02040503050406030204" pitchFamily="18" charset="0"/>
                              </a:rPr>
                            </m:ctrlPr>
                          </m:sSupPr>
                          <m:e>
                            <m:r>
                              <a:rPr lang="en-US" altLang="zh-TW" i="1">
                                <a:solidFill>
                                  <a:schemeClr val="bg2">
                                    <a:lumMod val="50000"/>
                                  </a:schemeClr>
                                </a:solidFill>
                                <a:latin typeface="Cambria Math" panose="02040503050406030204" pitchFamily="18" charset="0"/>
                                <a:ea typeface="Cambria Math" panose="02040503050406030204" pitchFamily="18" charset="0"/>
                              </a:rPr>
                              <m:t>(</m:t>
                            </m:r>
                            <m:r>
                              <m:rPr>
                                <m:sty m:val="p"/>
                              </m:rPr>
                              <a:rPr lang="el-GR" altLang="zh-TW" i="1">
                                <a:solidFill>
                                  <a:schemeClr val="bg2">
                                    <a:lumMod val="50000"/>
                                  </a:schemeClr>
                                </a:solidFill>
                                <a:latin typeface="Cambria Math" panose="02040503050406030204" pitchFamily="18" charset="0"/>
                                <a:ea typeface="Cambria Math" panose="02040503050406030204" pitchFamily="18" charset="0"/>
                              </a:rPr>
                              <m:t>Δ</m:t>
                            </m:r>
                            <m:r>
                              <a:rPr lang="en-US" altLang="zh-TW" i="1">
                                <a:solidFill>
                                  <a:schemeClr val="bg2">
                                    <a:lumMod val="50000"/>
                                  </a:schemeClr>
                                </a:solidFill>
                                <a:latin typeface="Cambria Math" panose="02040503050406030204" pitchFamily="18" charset="0"/>
                                <a:ea typeface="Cambria Math" panose="02040503050406030204" pitchFamily="18" charset="0"/>
                              </a:rPr>
                              <m:t>𝑥</m:t>
                            </m:r>
                            <m:r>
                              <a:rPr lang="en-US" altLang="zh-TW" i="1">
                                <a:solidFill>
                                  <a:schemeClr val="bg2">
                                    <a:lumMod val="50000"/>
                                  </a:schemeClr>
                                </a:solidFill>
                                <a:latin typeface="Cambria Math" panose="02040503050406030204" pitchFamily="18" charset="0"/>
                                <a:ea typeface="Cambria Math" panose="02040503050406030204" pitchFamily="18" charset="0"/>
                              </a:rPr>
                              <m:t>)</m:t>
                            </m:r>
                          </m:e>
                          <m:sup>
                            <m:r>
                              <a:rPr lang="en-US" altLang="zh-TW" b="0" i="1" smtClean="0">
                                <a:solidFill>
                                  <a:schemeClr val="bg2">
                                    <a:lumMod val="50000"/>
                                  </a:schemeClr>
                                </a:solidFill>
                                <a:latin typeface="Cambria Math" panose="02040503050406030204" pitchFamily="18" charset="0"/>
                                <a:ea typeface="Cambria Math" panose="02040503050406030204" pitchFamily="18" charset="0"/>
                              </a:rPr>
                              <m:t>2</m:t>
                            </m:r>
                          </m:sup>
                        </m:sSup>
                        <m:r>
                          <a:rPr lang="en-US" altLang="zh-TW" b="0" i="1" smtClean="0">
                            <a:solidFill>
                              <a:schemeClr val="bg2">
                                <a:lumMod val="50000"/>
                              </a:schemeClr>
                            </a:solidFill>
                            <a:latin typeface="Cambria Math" panose="02040503050406030204" pitchFamily="18" charset="0"/>
                            <a:ea typeface="Cambria Math" panose="02040503050406030204" pitchFamily="18" charset="0"/>
                          </a:rPr>
                          <m:t>+</m:t>
                        </m:r>
                        <m:sSup>
                          <m:sSupPr>
                            <m:ctrlPr>
                              <a:rPr lang="en-US" altLang="zh-TW" i="1">
                                <a:solidFill>
                                  <a:schemeClr val="bg2">
                                    <a:lumMod val="50000"/>
                                  </a:schemeClr>
                                </a:solidFill>
                                <a:latin typeface="Cambria Math" panose="02040503050406030204" pitchFamily="18" charset="0"/>
                                <a:ea typeface="Cambria Math" panose="02040503050406030204" pitchFamily="18" charset="0"/>
                              </a:rPr>
                            </m:ctrlPr>
                          </m:sSupPr>
                          <m:e>
                            <m:r>
                              <a:rPr lang="en-US" altLang="zh-TW" i="1">
                                <a:solidFill>
                                  <a:schemeClr val="bg2">
                                    <a:lumMod val="50000"/>
                                  </a:schemeClr>
                                </a:solidFill>
                                <a:latin typeface="Cambria Math" panose="02040503050406030204" pitchFamily="18" charset="0"/>
                                <a:ea typeface="Cambria Math" panose="02040503050406030204" pitchFamily="18" charset="0"/>
                              </a:rPr>
                              <m:t>(</m:t>
                            </m:r>
                            <m:r>
                              <m:rPr>
                                <m:sty m:val="p"/>
                              </m:rPr>
                              <a:rPr lang="el-GR" altLang="zh-TW" i="1">
                                <a:solidFill>
                                  <a:schemeClr val="bg2">
                                    <a:lumMod val="50000"/>
                                  </a:schemeClr>
                                </a:solidFill>
                                <a:latin typeface="Cambria Math" panose="02040503050406030204" pitchFamily="18" charset="0"/>
                                <a:ea typeface="Cambria Math" panose="02040503050406030204" pitchFamily="18" charset="0"/>
                              </a:rPr>
                              <m:t>Δ</m:t>
                            </m:r>
                            <m:r>
                              <a:rPr lang="en-US" altLang="zh-TW" b="0" i="1" smtClean="0">
                                <a:solidFill>
                                  <a:schemeClr val="bg2">
                                    <a:lumMod val="50000"/>
                                  </a:schemeClr>
                                </a:solidFill>
                                <a:latin typeface="Cambria Math" panose="02040503050406030204" pitchFamily="18" charset="0"/>
                                <a:ea typeface="Cambria Math" panose="02040503050406030204" pitchFamily="18" charset="0"/>
                              </a:rPr>
                              <m:t>𝑦</m:t>
                            </m:r>
                            <m:r>
                              <a:rPr lang="en-US" altLang="zh-TW" i="1">
                                <a:solidFill>
                                  <a:schemeClr val="bg2">
                                    <a:lumMod val="50000"/>
                                  </a:schemeClr>
                                </a:solidFill>
                                <a:latin typeface="Cambria Math" panose="02040503050406030204" pitchFamily="18" charset="0"/>
                                <a:ea typeface="Cambria Math" panose="02040503050406030204" pitchFamily="18" charset="0"/>
                              </a:rPr>
                              <m:t>)</m:t>
                            </m:r>
                          </m:e>
                          <m:sup>
                            <m:r>
                              <a:rPr lang="en-US" altLang="zh-TW" i="1">
                                <a:solidFill>
                                  <a:schemeClr val="bg2">
                                    <a:lumMod val="50000"/>
                                  </a:schemeClr>
                                </a:solidFill>
                                <a:latin typeface="Cambria Math" panose="02040503050406030204" pitchFamily="18" charset="0"/>
                                <a:ea typeface="Cambria Math" panose="02040503050406030204" pitchFamily="18" charset="0"/>
                              </a:rPr>
                              <m:t>2</m:t>
                            </m:r>
                          </m:sup>
                        </m:sSup>
                      </m:e>
                    </m:rad>
                  </m:oMath>
                </a14:m>
                <a:endParaRPr lang="zh-TW" altLang="en-US" dirty="0">
                  <a:solidFill>
                    <a:schemeClr val="bg2">
                      <a:lumMod val="50000"/>
                    </a:schemeClr>
                  </a:solidFill>
                </a:endParaRPr>
              </a:p>
            </p:txBody>
          </p:sp>
        </mc:Choice>
        <mc:Fallback xmlns="">
          <p:sp>
            <p:nvSpPr>
              <p:cNvPr id="2" name="文字方塊 1"/>
              <p:cNvSpPr txBox="1">
                <a:spLocks noRot="1" noChangeAspect="1" noMove="1" noResize="1" noEditPoints="1" noAdjustHandles="1" noChangeArrowheads="1" noChangeShapeType="1" noTextEdit="1"/>
              </p:cNvSpPr>
              <p:nvPr/>
            </p:nvSpPr>
            <p:spPr>
              <a:xfrm>
                <a:off x="838200" y="5259079"/>
                <a:ext cx="4306452" cy="427746"/>
              </a:xfrm>
              <a:prstGeom prst="rect">
                <a:avLst/>
              </a:prstGeom>
              <a:blipFill>
                <a:blip r:embed="rId5"/>
                <a:stretch>
                  <a:fillRect l="-1275" b="-21429"/>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9" name="文字方塊 8"/>
              <p:cNvSpPr txBox="1"/>
              <p:nvPr/>
            </p:nvSpPr>
            <p:spPr>
              <a:xfrm>
                <a:off x="6905736" y="5267989"/>
                <a:ext cx="4502331" cy="427746"/>
              </a:xfrm>
              <a:prstGeom prst="rect">
                <a:avLst/>
              </a:prstGeom>
              <a:noFill/>
            </p:spPr>
            <p:txBody>
              <a:bodyPr wrap="square" rtlCol="0">
                <a:spAutoFit/>
              </a:bodyPr>
              <a:lstStyle/>
              <a:p>
                <a:r>
                  <a:rPr lang="en-US" altLang="zh-TW"/>
                  <a:t>Euclidean-distance: </a:t>
                </a:r>
                <a14:m>
                  <m:oMath xmlns:m="http://schemas.openxmlformats.org/officeDocument/2006/math">
                    <m:rad>
                      <m:radPr>
                        <m:degHide m:val="on"/>
                        <m:ctrlPr>
                          <a:rPr lang="en-US" altLang="zh-TW" i="1" smtClean="0">
                            <a:latin typeface="Cambria Math" panose="02040503050406030204" pitchFamily="18" charset="0"/>
                          </a:rPr>
                        </m:ctrlPr>
                      </m:radPr>
                      <m:deg/>
                      <m:e>
                        <m:r>
                          <a:rPr lang="en-US" altLang="zh-TW" b="0" i="1" smtClean="0">
                            <a:latin typeface="Cambria Math" panose="02040503050406030204" pitchFamily="18" charset="0"/>
                          </a:rPr>
                          <m:t>10</m:t>
                        </m:r>
                      </m:e>
                    </m:rad>
                    <m:r>
                      <m:rPr>
                        <m:nor/>
                      </m:rPr>
                      <a:rPr lang="en-US" altLang="zh-TW" b="0" i="0" smtClean="0">
                        <a:latin typeface="Cambria Math" panose="02040503050406030204" pitchFamily="18" charset="0"/>
                      </a:rPr>
                      <m:t>    </m:t>
                    </m:r>
                    <m:r>
                      <m:rPr>
                        <m:nor/>
                      </m:rPr>
                      <a:rPr lang="zh-TW" altLang="en-US" dirty="0">
                        <a:solidFill>
                          <a:schemeClr val="bg2">
                            <a:lumMod val="50000"/>
                          </a:schemeClr>
                        </a:solidFill>
                      </a:rPr>
                      <m:t>← </m:t>
                    </m:r>
                    <m:rad>
                      <m:radPr>
                        <m:degHide m:val="on"/>
                        <m:ctrlPr>
                          <a:rPr lang="en-US" altLang="zh-TW" i="1">
                            <a:solidFill>
                              <a:schemeClr val="bg2">
                                <a:lumMod val="50000"/>
                              </a:schemeClr>
                            </a:solidFill>
                            <a:latin typeface="Cambria Math" panose="02040503050406030204" pitchFamily="18" charset="0"/>
                            <a:ea typeface="Cambria Math" panose="02040503050406030204" pitchFamily="18" charset="0"/>
                          </a:rPr>
                        </m:ctrlPr>
                      </m:radPr>
                      <m:deg/>
                      <m:e>
                        <m:sSup>
                          <m:sSupPr>
                            <m:ctrlPr>
                              <a:rPr lang="en-US" altLang="zh-TW" i="1">
                                <a:solidFill>
                                  <a:schemeClr val="bg2">
                                    <a:lumMod val="50000"/>
                                  </a:schemeClr>
                                </a:solidFill>
                                <a:latin typeface="Cambria Math" panose="02040503050406030204" pitchFamily="18" charset="0"/>
                                <a:ea typeface="Cambria Math" panose="02040503050406030204" pitchFamily="18" charset="0"/>
                              </a:rPr>
                            </m:ctrlPr>
                          </m:sSupPr>
                          <m:e>
                            <m:r>
                              <a:rPr lang="en-US" altLang="zh-TW" i="1">
                                <a:solidFill>
                                  <a:schemeClr val="bg2">
                                    <a:lumMod val="50000"/>
                                  </a:schemeClr>
                                </a:solidFill>
                                <a:latin typeface="Cambria Math" panose="02040503050406030204" pitchFamily="18" charset="0"/>
                                <a:ea typeface="Cambria Math" panose="02040503050406030204" pitchFamily="18" charset="0"/>
                              </a:rPr>
                              <m:t>(</m:t>
                            </m:r>
                            <m:r>
                              <m:rPr>
                                <m:sty m:val="p"/>
                              </m:rPr>
                              <a:rPr lang="el-GR" altLang="zh-TW" i="1">
                                <a:solidFill>
                                  <a:schemeClr val="bg2">
                                    <a:lumMod val="50000"/>
                                  </a:schemeClr>
                                </a:solidFill>
                                <a:latin typeface="Cambria Math" panose="02040503050406030204" pitchFamily="18" charset="0"/>
                                <a:ea typeface="Cambria Math" panose="02040503050406030204" pitchFamily="18" charset="0"/>
                              </a:rPr>
                              <m:t>Δ</m:t>
                            </m:r>
                            <m:r>
                              <a:rPr lang="en-US" altLang="zh-TW" i="1">
                                <a:solidFill>
                                  <a:schemeClr val="bg2">
                                    <a:lumMod val="50000"/>
                                  </a:schemeClr>
                                </a:solidFill>
                                <a:latin typeface="Cambria Math" panose="02040503050406030204" pitchFamily="18" charset="0"/>
                                <a:ea typeface="Cambria Math" panose="02040503050406030204" pitchFamily="18" charset="0"/>
                              </a:rPr>
                              <m:t>𝑥</m:t>
                            </m:r>
                            <m:r>
                              <a:rPr lang="en-US" altLang="zh-TW" i="1">
                                <a:solidFill>
                                  <a:schemeClr val="bg2">
                                    <a:lumMod val="50000"/>
                                  </a:schemeClr>
                                </a:solidFill>
                                <a:latin typeface="Cambria Math" panose="02040503050406030204" pitchFamily="18" charset="0"/>
                                <a:ea typeface="Cambria Math" panose="02040503050406030204" pitchFamily="18" charset="0"/>
                              </a:rPr>
                              <m:t>)</m:t>
                            </m:r>
                          </m:e>
                          <m:sup>
                            <m:r>
                              <a:rPr lang="en-US" altLang="zh-TW" i="1">
                                <a:solidFill>
                                  <a:schemeClr val="bg2">
                                    <a:lumMod val="50000"/>
                                  </a:schemeClr>
                                </a:solidFill>
                                <a:latin typeface="Cambria Math" panose="02040503050406030204" pitchFamily="18" charset="0"/>
                                <a:ea typeface="Cambria Math" panose="02040503050406030204" pitchFamily="18" charset="0"/>
                              </a:rPr>
                              <m:t>2</m:t>
                            </m:r>
                          </m:sup>
                        </m:sSup>
                        <m:r>
                          <a:rPr lang="en-US" altLang="zh-TW" i="1">
                            <a:solidFill>
                              <a:schemeClr val="bg2">
                                <a:lumMod val="50000"/>
                              </a:schemeClr>
                            </a:solidFill>
                            <a:latin typeface="Cambria Math" panose="02040503050406030204" pitchFamily="18" charset="0"/>
                            <a:ea typeface="Cambria Math" panose="02040503050406030204" pitchFamily="18" charset="0"/>
                          </a:rPr>
                          <m:t>+</m:t>
                        </m:r>
                        <m:sSup>
                          <m:sSupPr>
                            <m:ctrlPr>
                              <a:rPr lang="en-US" altLang="zh-TW" i="1">
                                <a:solidFill>
                                  <a:schemeClr val="bg2">
                                    <a:lumMod val="50000"/>
                                  </a:schemeClr>
                                </a:solidFill>
                                <a:latin typeface="Cambria Math" panose="02040503050406030204" pitchFamily="18" charset="0"/>
                                <a:ea typeface="Cambria Math" panose="02040503050406030204" pitchFamily="18" charset="0"/>
                              </a:rPr>
                            </m:ctrlPr>
                          </m:sSupPr>
                          <m:e>
                            <m:r>
                              <a:rPr lang="en-US" altLang="zh-TW" i="1">
                                <a:solidFill>
                                  <a:schemeClr val="bg2">
                                    <a:lumMod val="50000"/>
                                  </a:schemeClr>
                                </a:solidFill>
                                <a:latin typeface="Cambria Math" panose="02040503050406030204" pitchFamily="18" charset="0"/>
                                <a:ea typeface="Cambria Math" panose="02040503050406030204" pitchFamily="18" charset="0"/>
                              </a:rPr>
                              <m:t>(</m:t>
                            </m:r>
                            <m:r>
                              <m:rPr>
                                <m:sty m:val="p"/>
                              </m:rPr>
                              <a:rPr lang="el-GR" altLang="zh-TW" i="1">
                                <a:solidFill>
                                  <a:schemeClr val="bg2">
                                    <a:lumMod val="50000"/>
                                  </a:schemeClr>
                                </a:solidFill>
                                <a:latin typeface="Cambria Math" panose="02040503050406030204" pitchFamily="18" charset="0"/>
                                <a:ea typeface="Cambria Math" panose="02040503050406030204" pitchFamily="18" charset="0"/>
                              </a:rPr>
                              <m:t>Δ</m:t>
                            </m:r>
                            <m:r>
                              <a:rPr lang="en-US" altLang="zh-TW" i="1">
                                <a:solidFill>
                                  <a:schemeClr val="bg2">
                                    <a:lumMod val="50000"/>
                                  </a:schemeClr>
                                </a:solidFill>
                                <a:latin typeface="Cambria Math" panose="02040503050406030204" pitchFamily="18" charset="0"/>
                                <a:ea typeface="Cambria Math" panose="02040503050406030204" pitchFamily="18" charset="0"/>
                              </a:rPr>
                              <m:t>𝑦</m:t>
                            </m:r>
                            <m:r>
                              <a:rPr lang="en-US" altLang="zh-TW" i="1">
                                <a:solidFill>
                                  <a:schemeClr val="bg2">
                                    <a:lumMod val="50000"/>
                                  </a:schemeClr>
                                </a:solidFill>
                                <a:latin typeface="Cambria Math" panose="02040503050406030204" pitchFamily="18" charset="0"/>
                                <a:ea typeface="Cambria Math" panose="02040503050406030204" pitchFamily="18" charset="0"/>
                              </a:rPr>
                              <m:t>)</m:t>
                            </m:r>
                          </m:e>
                          <m:sup>
                            <m:r>
                              <a:rPr lang="en-US" altLang="zh-TW" i="1">
                                <a:solidFill>
                                  <a:schemeClr val="bg2">
                                    <a:lumMod val="50000"/>
                                  </a:schemeClr>
                                </a:solidFill>
                                <a:latin typeface="Cambria Math" panose="02040503050406030204" pitchFamily="18" charset="0"/>
                                <a:ea typeface="Cambria Math" panose="02040503050406030204" pitchFamily="18" charset="0"/>
                              </a:rPr>
                              <m:t>2</m:t>
                            </m:r>
                          </m:sup>
                        </m:sSup>
                      </m:e>
                    </m:rad>
                  </m:oMath>
                </a14:m>
                <a:endParaRPr lang="zh-TW" altLang="en-US" dirty="0"/>
              </a:p>
            </p:txBody>
          </p:sp>
        </mc:Choice>
        <mc:Fallback xmlns="">
          <p:sp>
            <p:nvSpPr>
              <p:cNvPr id="9" name="文字方塊 8"/>
              <p:cNvSpPr txBox="1">
                <a:spLocks noRot="1" noChangeAspect="1" noMove="1" noResize="1" noEditPoints="1" noAdjustHandles="1" noChangeArrowheads="1" noChangeShapeType="1" noTextEdit="1"/>
              </p:cNvSpPr>
              <p:nvPr/>
            </p:nvSpPr>
            <p:spPr>
              <a:xfrm>
                <a:off x="6905736" y="5267989"/>
                <a:ext cx="4502331" cy="427746"/>
              </a:xfrm>
              <a:prstGeom prst="rect">
                <a:avLst/>
              </a:prstGeom>
              <a:blipFill>
                <a:blip r:embed="rId6"/>
                <a:stretch>
                  <a:fillRect l="-1220" b="-21429"/>
                </a:stretch>
              </a:blipFill>
            </p:spPr>
            <p:txBody>
              <a:bodyPr/>
              <a:lstStyle/>
              <a:p>
                <a:r>
                  <a:rPr lang="zh-TW" altLang="en-US">
                    <a:noFill/>
                  </a:rPr>
                  <a:t> </a:t>
                </a:r>
              </a:p>
            </p:txBody>
          </p:sp>
        </mc:Fallback>
      </mc:AlternateContent>
      <p:sp>
        <p:nvSpPr>
          <p:cNvPr id="10" name="文字方塊 9"/>
          <p:cNvSpPr txBox="1"/>
          <p:nvPr/>
        </p:nvSpPr>
        <p:spPr>
          <a:xfrm>
            <a:off x="2508069" y="6006091"/>
            <a:ext cx="7175862" cy="461665"/>
          </a:xfrm>
          <a:prstGeom prst="rect">
            <a:avLst/>
          </a:prstGeom>
          <a:solidFill>
            <a:schemeClr val="accent6"/>
          </a:solidFill>
        </p:spPr>
        <p:txBody>
          <a:bodyPr wrap="square" rtlCol="0">
            <a:spAutoFit/>
          </a:bodyPr>
          <a:lstStyle/>
          <a:p>
            <a:r>
              <a:rPr lang="en-US" altLang="zh-TW" sz="2400" b="1" i="1"/>
              <a:t>4-neighborhood &lt; Euclidean-distance &lt; 8-neighborhood</a:t>
            </a:r>
            <a:endParaRPr lang="zh-TW" altLang="en-US" sz="2400" b="1" i="1" dirty="0"/>
          </a:p>
        </p:txBody>
      </p:sp>
    </p:spTree>
    <p:extLst>
      <p:ext uri="{BB962C8B-B14F-4D97-AF65-F5344CB8AC3E}">
        <p14:creationId xmlns:p14="http://schemas.microsoft.com/office/powerpoint/2010/main" val="952137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1000" fill="hold"/>
                                        <p:tgtEl>
                                          <p:spTgt spid="10"/>
                                        </p:tgtEl>
                                        <p:attrNameLst>
                                          <p:attrName>ppt_w</p:attrName>
                                        </p:attrNameLst>
                                      </p:cBhvr>
                                      <p:tavLst>
                                        <p:tav tm="0">
                                          <p:val>
                                            <p:fltVal val="0"/>
                                          </p:val>
                                        </p:tav>
                                        <p:tav tm="100000">
                                          <p:val>
                                            <p:strVal val="#ppt_w"/>
                                          </p:val>
                                        </p:tav>
                                      </p:tavLst>
                                    </p:anim>
                                    <p:anim calcmode="lin" valueType="num">
                                      <p:cBhvr>
                                        <p:cTn id="28" dur="1000" fill="hold"/>
                                        <p:tgtEl>
                                          <p:spTgt spid="10"/>
                                        </p:tgtEl>
                                        <p:attrNameLst>
                                          <p:attrName>ppt_h</p:attrName>
                                        </p:attrNameLst>
                                      </p:cBhvr>
                                      <p:tavLst>
                                        <p:tav tm="0">
                                          <p:val>
                                            <p:fltVal val="0"/>
                                          </p:val>
                                        </p:tav>
                                        <p:tav tm="100000">
                                          <p:val>
                                            <p:strVal val="#ppt_h"/>
                                          </p:val>
                                        </p:tav>
                                      </p:tavLst>
                                    </p:anim>
                                    <p:anim calcmode="lin" valueType="num">
                                      <p:cBhvr>
                                        <p:cTn id="29" dur="1000" fill="hold"/>
                                        <p:tgtEl>
                                          <p:spTgt spid="10"/>
                                        </p:tgtEl>
                                        <p:attrNameLst>
                                          <p:attrName>style.rotation</p:attrName>
                                        </p:attrNameLst>
                                      </p:cBhvr>
                                      <p:tavLst>
                                        <p:tav tm="0">
                                          <p:val>
                                            <p:fltVal val="90"/>
                                          </p:val>
                                        </p:tav>
                                        <p:tav tm="100000">
                                          <p:val>
                                            <p:fltVal val="0"/>
                                          </p:val>
                                        </p:tav>
                                      </p:tavLst>
                                    </p:anim>
                                    <p:animEffect transition="in" filter="fade">
                                      <p:cBhvr>
                                        <p:cTn id="30"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2" grpId="0"/>
      <p:bldP spid="9" grpId="0"/>
      <p:bldP spid="10"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normAutofit/>
          </a:bodyPr>
          <a:lstStyle/>
          <a:p>
            <a:pPr algn="ctr"/>
            <a:r>
              <a:rPr lang="en-US" altLang="zh-TW" b="1" dirty="0">
                <a:latin typeface="Cambria Math" panose="02040503050406030204" pitchFamily="18" charset="0"/>
                <a:ea typeface="Cambria Math" panose="02040503050406030204" pitchFamily="18" charset="0"/>
              </a:rPr>
              <a:t>6.2.3.1 </a:t>
            </a:r>
            <a:r>
              <a:rPr lang="en-US" altLang="zh-TW" b="1">
                <a:latin typeface="Cambria Math" panose="02040503050406030204" pitchFamily="18" charset="0"/>
                <a:ea typeface="Cambria Math" panose="02040503050406030204" pitchFamily="18" charset="0"/>
              </a:rPr>
              <a:t>Approach Euclidean-distance</a:t>
            </a:r>
            <a:endParaRPr lang="zh-TW" altLang="en-US" dirty="0"/>
          </a:p>
        </p:txBody>
      </p:sp>
      <p:graphicFrame>
        <p:nvGraphicFramePr>
          <p:cNvPr id="6" name="表格 5"/>
          <p:cNvGraphicFramePr>
            <a:graphicFrameLocks noGrp="1"/>
          </p:cNvGraphicFramePr>
          <p:nvPr>
            <p:extLst>
              <p:ext uri="{D42A27DB-BD31-4B8C-83A1-F6EECF244321}">
                <p14:modId xmlns:p14="http://schemas.microsoft.com/office/powerpoint/2010/main" val="2728325328"/>
              </p:ext>
            </p:extLst>
          </p:nvPr>
        </p:nvGraphicFramePr>
        <p:xfrm>
          <a:off x="731519" y="1690688"/>
          <a:ext cx="4302034" cy="4078800"/>
        </p:xfrm>
        <a:graphic>
          <a:graphicData uri="http://schemas.openxmlformats.org/drawingml/2006/table">
            <a:tbl>
              <a:tblPr>
                <a:tableStyleId>{5940675A-B579-460E-94D1-54222C63F5DA}</a:tableStyleId>
              </a:tblPr>
              <a:tblGrid>
                <a:gridCol w="391094">
                  <a:extLst>
                    <a:ext uri="{9D8B030D-6E8A-4147-A177-3AD203B41FA5}">
                      <a16:colId xmlns:a16="http://schemas.microsoft.com/office/drawing/2014/main" val="723885746"/>
                    </a:ext>
                  </a:extLst>
                </a:gridCol>
                <a:gridCol w="391094">
                  <a:extLst>
                    <a:ext uri="{9D8B030D-6E8A-4147-A177-3AD203B41FA5}">
                      <a16:colId xmlns:a16="http://schemas.microsoft.com/office/drawing/2014/main" val="148832155"/>
                    </a:ext>
                  </a:extLst>
                </a:gridCol>
                <a:gridCol w="391094">
                  <a:extLst>
                    <a:ext uri="{9D8B030D-6E8A-4147-A177-3AD203B41FA5}">
                      <a16:colId xmlns:a16="http://schemas.microsoft.com/office/drawing/2014/main" val="531282680"/>
                    </a:ext>
                  </a:extLst>
                </a:gridCol>
                <a:gridCol w="391094">
                  <a:extLst>
                    <a:ext uri="{9D8B030D-6E8A-4147-A177-3AD203B41FA5}">
                      <a16:colId xmlns:a16="http://schemas.microsoft.com/office/drawing/2014/main" val="20000"/>
                    </a:ext>
                  </a:extLst>
                </a:gridCol>
                <a:gridCol w="391094">
                  <a:extLst>
                    <a:ext uri="{9D8B030D-6E8A-4147-A177-3AD203B41FA5}">
                      <a16:colId xmlns:a16="http://schemas.microsoft.com/office/drawing/2014/main" val="20001"/>
                    </a:ext>
                  </a:extLst>
                </a:gridCol>
                <a:gridCol w="391094">
                  <a:extLst>
                    <a:ext uri="{9D8B030D-6E8A-4147-A177-3AD203B41FA5}">
                      <a16:colId xmlns:a16="http://schemas.microsoft.com/office/drawing/2014/main" val="20002"/>
                    </a:ext>
                  </a:extLst>
                </a:gridCol>
                <a:gridCol w="391094">
                  <a:extLst>
                    <a:ext uri="{9D8B030D-6E8A-4147-A177-3AD203B41FA5}">
                      <a16:colId xmlns:a16="http://schemas.microsoft.com/office/drawing/2014/main" val="20003"/>
                    </a:ext>
                  </a:extLst>
                </a:gridCol>
                <a:gridCol w="391094">
                  <a:extLst>
                    <a:ext uri="{9D8B030D-6E8A-4147-A177-3AD203B41FA5}">
                      <a16:colId xmlns:a16="http://schemas.microsoft.com/office/drawing/2014/main" val="20004"/>
                    </a:ext>
                  </a:extLst>
                </a:gridCol>
                <a:gridCol w="391094">
                  <a:extLst>
                    <a:ext uri="{9D8B030D-6E8A-4147-A177-3AD203B41FA5}">
                      <a16:colId xmlns:a16="http://schemas.microsoft.com/office/drawing/2014/main" val="20005"/>
                    </a:ext>
                  </a:extLst>
                </a:gridCol>
                <a:gridCol w="391094">
                  <a:extLst>
                    <a:ext uri="{9D8B030D-6E8A-4147-A177-3AD203B41FA5}">
                      <a16:colId xmlns:a16="http://schemas.microsoft.com/office/drawing/2014/main" val="20006"/>
                    </a:ext>
                  </a:extLst>
                </a:gridCol>
                <a:gridCol w="391094">
                  <a:extLst>
                    <a:ext uri="{9D8B030D-6E8A-4147-A177-3AD203B41FA5}">
                      <a16:colId xmlns:a16="http://schemas.microsoft.com/office/drawing/2014/main" val="3142131035"/>
                    </a:ext>
                  </a:extLst>
                </a:gridCol>
              </a:tblGrid>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2285439964"/>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2940470828"/>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783059941"/>
                  </a:ext>
                </a:extLst>
              </a:tr>
              <a:tr h="370800">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0"/>
                  </a:ext>
                </a:extLst>
              </a:tr>
              <a:tr h="370800">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1"/>
                  </a:ext>
                </a:extLst>
              </a:tr>
              <a:tr h="370800">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0</a:t>
                      </a:r>
                      <a:endParaRPr lang="zh-TW" altLang="en-US" dirty="0">
                        <a:solidFill>
                          <a:schemeClr val="tx1"/>
                        </a:solidFill>
                        <a:latin typeface="Cambria Math" panose="02040503050406030204" pitchFamily="18" charset="0"/>
                      </a:endParaRPr>
                    </a:p>
                  </a:txBody>
                  <a:tcPr>
                    <a:solidFill>
                      <a:schemeClr val="accent2"/>
                    </a:solidFill>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2"/>
                  </a:ext>
                </a:extLst>
              </a:tr>
              <a:tr h="370800">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1</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3"/>
                  </a:ext>
                </a:extLst>
              </a:tr>
              <a:tr h="370800">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2</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solidFill>
                      <a:schemeClr val="bg1"/>
                    </a:solidFill>
                  </a:tcPr>
                </a:tc>
                <a:extLst>
                  <a:ext uri="{0D108BD9-81ED-4DB2-BD59-A6C34878D82A}">
                    <a16:rowId xmlns:a16="http://schemas.microsoft.com/office/drawing/2014/main" val="10004"/>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3</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solidFill>
                      <a:schemeClr val="accent2"/>
                    </a:solidFill>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5"/>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4</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10006"/>
                  </a:ext>
                </a:extLst>
              </a:tr>
              <a:tr h="370800">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r>
                        <a:rPr lang="en-US" altLang="zh-TW" dirty="0">
                          <a:solidFill>
                            <a:schemeClr val="tx1"/>
                          </a:solidFill>
                          <a:latin typeface="Cambria Math" panose="02040503050406030204" pitchFamily="18" charset="0"/>
                        </a:rPr>
                        <a:t>5</a:t>
                      </a: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tc>
                  <a:txBody>
                    <a:bodyPr/>
                    <a:lstStyle/>
                    <a:p>
                      <a:pPr algn="ctr"/>
                      <a:endParaRPr lang="zh-TW" altLang="en-US" dirty="0">
                        <a:solidFill>
                          <a:schemeClr val="tx1"/>
                        </a:solidFill>
                        <a:latin typeface="Cambria Math" panose="02040503050406030204" pitchFamily="18" charset="0"/>
                      </a:endParaRPr>
                    </a:p>
                  </a:txBody>
                  <a:tcPr/>
                </a:tc>
                <a:extLst>
                  <a:ext uri="{0D108BD9-81ED-4DB2-BD59-A6C34878D82A}">
                    <a16:rowId xmlns:a16="http://schemas.microsoft.com/office/drawing/2014/main" val="3924214244"/>
                  </a:ext>
                </a:extLst>
              </a:tr>
            </a:tbl>
          </a:graphicData>
        </a:graphic>
      </p:graphicFrame>
      <mc:AlternateContent xmlns:mc="http://schemas.openxmlformats.org/markup-compatibility/2006" xmlns:a14="http://schemas.microsoft.com/office/drawing/2010/main">
        <mc:Choice Requires="a14">
          <p:sp>
            <p:nvSpPr>
              <p:cNvPr id="5" name="文字方塊 4"/>
              <p:cNvSpPr txBox="1"/>
              <p:nvPr/>
            </p:nvSpPr>
            <p:spPr>
              <a:xfrm>
                <a:off x="5246964" y="4339045"/>
                <a:ext cx="3591689" cy="900631"/>
              </a:xfrm>
              <a:prstGeom prst="rect">
                <a:avLst/>
              </a:prstGeom>
              <a:noFill/>
            </p:spPr>
            <p:txBody>
              <a:bodyPr wrap="none" lIns="0" tIns="0" rIns="0" bIns="0" rtlCol="0">
                <a:spAutoFit/>
              </a:bodyPr>
              <a:lstStyle/>
              <a:p>
                <a:r>
                  <a:rPr lang="en-US" altLang="zh-TW" dirty="0">
                    <a:solidFill>
                      <a:schemeClr val="tx1"/>
                    </a:solidFill>
                    <a:latin typeface="Cambria Math" panose="02040503050406030204" pitchFamily="18" charset="0"/>
                  </a:rPr>
                  <a:t>4-neighborhood: </a:t>
                </a:r>
                <a14:m>
                  <m:oMath xmlns:m="http://schemas.openxmlformats.org/officeDocument/2006/math">
                    <m:d>
                      <m:dPr>
                        <m:begChr m:val="|"/>
                        <m:endChr m:val="|"/>
                        <m:ctrlPr>
                          <a:rPr lang="en-US" altLang="zh-TW" i="1" dirty="0">
                            <a:solidFill>
                              <a:schemeClr val="tx1"/>
                            </a:solidFill>
                            <a:latin typeface="Cambria Math" panose="02040503050406030204" pitchFamily="18" charset="0"/>
                            <a:ea typeface="Cambria Math" panose="02040503050406030204" pitchFamily="18" charset="0"/>
                          </a:rPr>
                        </m:ctrlPr>
                      </m:dPr>
                      <m:e>
                        <m:r>
                          <m:rPr>
                            <m:sty m:val="p"/>
                          </m:rPr>
                          <a:rPr lang="el-GR" altLang="zh-TW" i="1">
                            <a:solidFill>
                              <a:schemeClr val="tx1"/>
                            </a:solidFill>
                            <a:latin typeface="Cambria Math" panose="02040503050406030204" pitchFamily="18" charset="0"/>
                            <a:ea typeface="Cambria Math" panose="02040503050406030204" pitchFamily="18" charset="0"/>
                          </a:rPr>
                          <m:t>Δ</m:t>
                        </m:r>
                        <m:r>
                          <a:rPr lang="en-US" altLang="zh-TW" i="1">
                            <a:solidFill>
                              <a:schemeClr val="tx1"/>
                            </a:solidFill>
                            <a:latin typeface="Cambria Math" panose="02040503050406030204" pitchFamily="18" charset="0"/>
                            <a:ea typeface="Cambria Math" panose="02040503050406030204" pitchFamily="18" charset="0"/>
                          </a:rPr>
                          <m:t>𝑥</m:t>
                        </m:r>
                      </m:e>
                    </m:d>
                    <m:r>
                      <a:rPr lang="en-US" altLang="zh-TW" i="1">
                        <a:solidFill>
                          <a:schemeClr val="tx1"/>
                        </a:solidFill>
                        <a:latin typeface="Cambria Math" panose="02040503050406030204" pitchFamily="18" charset="0"/>
                        <a:ea typeface="Cambria Math" panose="02040503050406030204" pitchFamily="18" charset="0"/>
                      </a:rPr>
                      <m:t>+</m:t>
                    </m:r>
                    <m:d>
                      <m:dPr>
                        <m:begChr m:val="|"/>
                        <m:endChr m:val="|"/>
                        <m:ctrlPr>
                          <a:rPr lang="en-US" altLang="zh-TW" i="1">
                            <a:solidFill>
                              <a:schemeClr val="tx1"/>
                            </a:solidFill>
                            <a:latin typeface="Cambria Math" panose="02040503050406030204" pitchFamily="18" charset="0"/>
                            <a:ea typeface="Cambria Math" panose="02040503050406030204" pitchFamily="18" charset="0"/>
                          </a:rPr>
                        </m:ctrlPr>
                      </m:dPr>
                      <m:e>
                        <m:r>
                          <m:rPr>
                            <m:sty m:val="p"/>
                          </m:rPr>
                          <a:rPr lang="el-GR" altLang="zh-TW" i="1">
                            <a:solidFill>
                              <a:schemeClr val="tx1"/>
                            </a:solidFill>
                            <a:latin typeface="Cambria Math" panose="02040503050406030204" pitchFamily="18" charset="0"/>
                            <a:ea typeface="Cambria Math" panose="02040503050406030204" pitchFamily="18" charset="0"/>
                          </a:rPr>
                          <m:t>Δ</m:t>
                        </m:r>
                        <m:r>
                          <a:rPr lang="en-US" altLang="zh-TW" i="1">
                            <a:solidFill>
                              <a:schemeClr val="tx1"/>
                            </a:solidFill>
                            <a:latin typeface="Cambria Math" panose="02040503050406030204" pitchFamily="18" charset="0"/>
                            <a:ea typeface="Cambria Math" panose="02040503050406030204" pitchFamily="18" charset="0"/>
                          </a:rPr>
                          <m:t>𝑦</m:t>
                        </m:r>
                      </m:e>
                    </m:d>
                    <m:r>
                      <a:rPr lang="en-US" altLang="zh-TW" b="0" i="1" smtClean="0">
                        <a:solidFill>
                          <a:schemeClr val="tx1"/>
                        </a:solidFill>
                        <a:latin typeface="Cambria Math" panose="02040503050406030204" pitchFamily="18" charset="0"/>
                        <a:ea typeface="Cambria Math" panose="02040503050406030204" pitchFamily="18" charset="0"/>
                      </a:rPr>
                      <m:t>=7 </m:t>
                    </m:r>
                  </m:oMath>
                </a14:m>
                <a:endParaRPr lang="en-US" altLang="zh-TW" b="0" dirty="0">
                  <a:solidFill>
                    <a:schemeClr val="tx1"/>
                  </a:solidFill>
                  <a:latin typeface="Cambria Math" panose="02040503050406030204" pitchFamily="18" charset="0"/>
                </a:endParaRPr>
              </a:p>
              <a:p>
                <a:pPr/>
                <a14:m>
                  <m:oMathPara xmlns:m="http://schemas.openxmlformats.org/officeDocument/2006/math">
                    <m:oMathParaPr>
                      <m:jc m:val="centerGroup"/>
                    </m:oMathParaPr>
                    <m:oMath xmlns:m="http://schemas.openxmlformats.org/officeDocument/2006/math">
                      <m:r>
                        <a:rPr lang="en-US" altLang="zh-TW" b="1" i="1" smtClean="0">
                          <a:solidFill>
                            <a:schemeClr val="accent2"/>
                          </a:solidFill>
                          <a:latin typeface="Cambria Math" panose="02040503050406030204" pitchFamily="18" charset="0"/>
                        </a:rPr>
                        <m:t>𝒂𝒍𝒕𝒆𝒓𝒏𝒂𝒕𝒆𝒍𝒚</m:t>
                      </m:r>
                      <m:r>
                        <a:rPr lang="en-US" altLang="zh-TW" b="1" i="1" smtClean="0">
                          <a:solidFill>
                            <a:schemeClr val="accent2"/>
                          </a:solidFill>
                          <a:latin typeface="Cambria Math" panose="02040503050406030204" pitchFamily="18" charset="0"/>
                        </a:rPr>
                        <m:t>: </m:t>
                      </m:r>
                      <m:rad>
                        <m:radPr>
                          <m:degHide m:val="on"/>
                          <m:ctrlPr>
                            <a:rPr lang="en-US" altLang="zh-TW" b="1" i="1" smtClean="0">
                              <a:solidFill>
                                <a:schemeClr val="accent2"/>
                              </a:solidFill>
                              <a:latin typeface="Cambria Math" panose="02040503050406030204" pitchFamily="18" charset="0"/>
                            </a:rPr>
                          </m:ctrlPr>
                        </m:radPr>
                        <m:deg/>
                        <m:e>
                          <m:sSup>
                            <m:sSupPr>
                              <m:ctrlPr>
                                <a:rPr lang="en-US" altLang="zh-TW" b="1" i="1" smtClean="0">
                                  <a:solidFill>
                                    <a:schemeClr val="accent2"/>
                                  </a:solidFill>
                                  <a:latin typeface="Cambria Math" panose="02040503050406030204" pitchFamily="18" charset="0"/>
                                </a:rPr>
                              </m:ctrlPr>
                            </m:sSupPr>
                            <m:e>
                              <m:r>
                                <a:rPr lang="en-US" altLang="zh-TW" b="1" i="1" smtClean="0">
                                  <a:solidFill>
                                    <a:schemeClr val="accent2"/>
                                  </a:solidFill>
                                  <a:latin typeface="Cambria Math" panose="02040503050406030204" pitchFamily="18" charset="0"/>
                                </a:rPr>
                                <m:t>𝟒</m:t>
                              </m:r>
                            </m:e>
                            <m:sup>
                              <m:r>
                                <a:rPr lang="en-US" altLang="zh-TW" b="1" i="1" smtClean="0">
                                  <a:solidFill>
                                    <a:schemeClr val="accent2"/>
                                  </a:solidFill>
                                  <a:latin typeface="Cambria Math" panose="02040503050406030204" pitchFamily="18" charset="0"/>
                                </a:rPr>
                                <m:t>𝟐</m:t>
                              </m:r>
                            </m:sup>
                          </m:sSup>
                          <m:r>
                            <a:rPr lang="en-US" altLang="zh-TW" b="1" i="1" smtClean="0">
                              <a:solidFill>
                                <a:schemeClr val="accent2"/>
                              </a:solidFill>
                              <a:latin typeface="Cambria Math" panose="02040503050406030204" pitchFamily="18" charset="0"/>
                            </a:rPr>
                            <m:t>+</m:t>
                          </m:r>
                          <m:sSup>
                            <m:sSupPr>
                              <m:ctrlPr>
                                <a:rPr lang="en-US" altLang="zh-TW" b="1" i="1" smtClean="0">
                                  <a:solidFill>
                                    <a:schemeClr val="accent2"/>
                                  </a:solidFill>
                                  <a:latin typeface="Cambria Math" panose="02040503050406030204" pitchFamily="18" charset="0"/>
                                </a:rPr>
                              </m:ctrlPr>
                            </m:sSupPr>
                            <m:e>
                              <m:r>
                                <a:rPr lang="en-US" altLang="zh-TW" b="1" i="1" smtClean="0">
                                  <a:solidFill>
                                    <a:schemeClr val="accent2"/>
                                  </a:solidFill>
                                  <a:latin typeface="Cambria Math" panose="02040503050406030204" pitchFamily="18" charset="0"/>
                                </a:rPr>
                                <m:t>𝟑</m:t>
                              </m:r>
                            </m:e>
                            <m:sup>
                              <m:r>
                                <a:rPr lang="en-US" altLang="zh-TW" b="1" i="1">
                                  <a:solidFill>
                                    <a:schemeClr val="accent2"/>
                                  </a:solidFill>
                                  <a:latin typeface="Cambria Math" panose="02040503050406030204" pitchFamily="18" charset="0"/>
                                </a:rPr>
                                <m:t>𝟐</m:t>
                              </m:r>
                            </m:sup>
                          </m:sSup>
                        </m:e>
                      </m:rad>
                      <m:r>
                        <a:rPr lang="en-US" altLang="zh-TW" b="1" i="1" smtClean="0">
                          <a:solidFill>
                            <a:schemeClr val="accent2"/>
                          </a:solidFill>
                          <a:latin typeface="Cambria Math" panose="02040503050406030204" pitchFamily="18" charset="0"/>
                        </a:rPr>
                        <m:t>=</m:t>
                      </m:r>
                      <m:rad>
                        <m:radPr>
                          <m:degHide m:val="on"/>
                          <m:ctrlPr>
                            <a:rPr lang="en-US" altLang="zh-TW" b="1" i="1" smtClean="0">
                              <a:solidFill>
                                <a:schemeClr val="accent2"/>
                              </a:solidFill>
                              <a:latin typeface="Cambria Math" panose="02040503050406030204" pitchFamily="18" charset="0"/>
                            </a:rPr>
                          </m:ctrlPr>
                        </m:radPr>
                        <m:deg/>
                        <m:e>
                          <m:r>
                            <a:rPr lang="en-US" altLang="zh-TW" b="1" i="1" smtClean="0">
                              <a:solidFill>
                                <a:schemeClr val="accent2"/>
                              </a:solidFill>
                              <a:latin typeface="Cambria Math" panose="02040503050406030204" pitchFamily="18" charset="0"/>
                            </a:rPr>
                            <m:t>𝟐𝟓</m:t>
                          </m:r>
                        </m:e>
                      </m:rad>
                    </m:oMath>
                  </m:oMathPara>
                </a14:m>
                <a:endParaRPr lang="en-US" altLang="zh-TW" b="1" dirty="0"/>
              </a:p>
              <a:p>
                <a:r>
                  <a:rPr lang="en-US" altLang="zh-TW" dirty="0">
                    <a:solidFill>
                      <a:schemeClr val="tx1"/>
                    </a:solidFill>
                  </a:rPr>
                  <a:t>8-neighborhood: </a:t>
                </a:r>
                <a14:m>
                  <m:oMath xmlns:m="http://schemas.openxmlformats.org/officeDocument/2006/math">
                    <m:r>
                      <m:rPr>
                        <m:sty m:val="p"/>
                      </m:rPr>
                      <a:rPr lang="en-US" altLang="zh-TW" dirty="0">
                        <a:solidFill>
                          <a:schemeClr val="tx1"/>
                        </a:solidFill>
                        <a:latin typeface="Cambria Math" panose="02040503050406030204" pitchFamily="18" charset="0"/>
                        <a:ea typeface="Cambria Math" panose="02040503050406030204" pitchFamily="18" charset="0"/>
                      </a:rPr>
                      <m:t>max</m:t>
                    </m:r>
                    <m:d>
                      <m:dPr>
                        <m:ctrlPr>
                          <a:rPr lang="en-US" altLang="zh-TW" i="1" dirty="0">
                            <a:solidFill>
                              <a:schemeClr val="tx1"/>
                            </a:solidFill>
                            <a:latin typeface="Cambria Math" panose="02040503050406030204" pitchFamily="18" charset="0"/>
                            <a:ea typeface="Cambria Math" panose="02040503050406030204" pitchFamily="18" charset="0"/>
                          </a:rPr>
                        </m:ctrlPr>
                      </m:dPr>
                      <m:e>
                        <m:d>
                          <m:dPr>
                            <m:begChr m:val="|"/>
                            <m:endChr m:val="|"/>
                            <m:ctrlPr>
                              <a:rPr lang="en-US" altLang="zh-TW" i="1" dirty="0">
                                <a:solidFill>
                                  <a:schemeClr val="tx1"/>
                                </a:solidFill>
                                <a:latin typeface="Cambria Math" panose="02040503050406030204" pitchFamily="18" charset="0"/>
                                <a:ea typeface="Cambria Math" panose="02040503050406030204" pitchFamily="18" charset="0"/>
                              </a:rPr>
                            </m:ctrlPr>
                          </m:dPr>
                          <m:e>
                            <m:r>
                              <m:rPr>
                                <m:sty m:val="p"/>
                              </m:rPr>
                              <a:rPr lang="el-GR" altLang="zh-TW" i="1">
                                <a:solidFill>
                                  <a:schemeClr val="tx1"/>
                                </a:solidFill>
                                <a:latin typeface="Cambria Math" panose="02040503050406030204" pitchFamily="18" charset="0"/>
                                <a:ea typeface="Cambria Math" panose="02040503050406030204" pitchFamily="18" charset="0"/>
                              </a:rPr>
                              <m:t>Δ</m:t>
                            </m:r>
                            <m:r>
                              <a:rPr lang="en-US" altLang="zh-TW" i="1">
                                <a:solidFill>
                                  <a:schemeClr val="tx1"/>
                                </a:solidFill>
                                <a:latin typeface="Cambria Math" panose="02040503050406030204" pitchFamily="18" charset="0"/>
                                <a:ea typeface="Cambria Math" panose="02040503050406030204" pitchFamily="18" charset="0"/>
                              </a:rPr>
                              <m:t>𝑥</m:t>
                            </m:r>
                          </m:e>
                        </m:d>
                        <m:r>
                          <a:rPr lang="en-US" altLang="zh-TW" b="0" i="1" smtClean="0">
                            <a:solidFill>
                              <a:schemeClr val="tx1"/>
                            </a:solidFill>
                            <a:latin typeface="Cambria Math" panose="02040503050406030204" pitchFamily="18" charset="0"/>
                            <a:ea typeface="Cambria Math" panose="02040503050406030204" pitchFamily="18" charset="0"/>
                          </a:rPr>
                          <m:t>,</m:t>
                        </m:r>
                        <m:d>
                          <m:dPr>
                            <m:begChr m:val="|"/>
                            <m:endChr m:val="|"/>
                            <m:ctrlPr>
                              <a:rPr lang="en-US" altLang="zh-TW" i="1">
                                <a:solidFill>
                                  <a:schemeClr val="tx1"/>
                                </a:solidFill>
                                <a:latin typeface="Cambria Math" panose="02040503050406030204" pitchFamily="18" charset="0"/>
                                <a:ea typeface="Cambria Math" panose="02040503050406030204" pitchFamily="18" charset="0"/>
                              </a:rPr>
                            </m:ctrlPr>
                          </m:dPr>
                          <m:e>
                            <m:r>
                              <m:rPr>
                                <m:sty m:val="p"/>
                              </m:rPr>
                              <a:rPr lang="el-GR" altLang="zh-TW" i="1">
                                <a:solidFill>
                                  <a:schemeClr val="tx1"/>
                                </a:solidFill>
                                <a:latin typeface="Cambria Math" panose="02040503050406030204" pitchFamily="18" charset="0"/>
                                <a:ea typeface="Cambria Math" panose="02040503050406030204" pitchFamily="18" charset="0"/>
                              </a:rPr>
                              <m:t>Δ</m:t>
                            </m:r>
                            <m:r>
                              <a:rPr lang="en-US" altLang="zh-TW" i="1">
                                <a:solidFill>
                                  <a:schemeClr val="tx1"/>
                                </a:solidFill>
                                <a:latin typeface="Cambria Math" panose="02040503050406030204" pitchFamily="18" charset="0"/>
                                <a:ea typeface="Cambria Math" panose="02040503050406030204" pitchFamily="18" charset="0"/>
                              </a:rPr>
                              <m:t>𝑦</m:t>
                            </m:r>
                          </m:e>
                        </m:d>
                      </m:e>
                    </m:d>
                    <m:r>
                      <a:rPr lang="en-US" altLang="zh-TW" b="0" i="1" smtClean="0">
                        <a:solidFill>
                          <a:schemeClr val="tx1"/>
                        </a:solidFill>
                        <a:latin typeface="Cambria Math" panose="02040503050406030204" pitchFamily="18" charset="0"/>
                        <a:ea typeface="Cambria Math" panose="02040503050406030204" pitchFamily="18" charset="0"/>
                      </a:rPr>
                      <m:t>=4</m:t>
                    </m:r>
                  </m:oMath>
                </a14:m>
                <a:endParaRPr lang="zh-TW" altLang="en-US" dirty="0">
                  <a:solidFill>
                    <a:schemeClr val="tx1"/>
                  </a:solidFill>
                </a:endParaRPr>
              </a:p>
            </p:txBody>
          </p:sp>
        </mc:Choice>
        <mc:Fallback xmlns="">
          <p:sp>
            <p:nvSpPr>
              <p:cNvPr id="5" name="文字方塊 4"/>
              <p:cNvSpPr txBox="1">
                <a:spLocks noRot="1" noChangeAspect="1" noMove="1" noResize="1" noEditPoints="1" noAdjustHandles="1" noChangeArrowheads="1" noChangeShapeType="1" noTextEdit="1"/>
              </p:cNvSpPr>
              <p:nvPr/>
            </p:nvSpPr>
            <p:spPr>
              <a:xfrm>
                <a:off x="5246964" y="4339045"/>
                <a:ext cx="3591689" cy="900631"/>
              </a:xfrm>
              <a:prstGeom prst="rect">
                <a:avLst/>
              </a:prstGeom>
              <a:blipFill>
                <a:blip r:embed="rId3"/>
                <a:stretch>
                  <a:fillRect l="-4075" t="-9459" r="-1358" b="-14865"/>
                </a:stretch>
              </a:blipFill>
            </p:spPr>
            <p:txBody>
              <a:bodyPr/>
              <a:lstStyle/>
              <a:p>
                <a:r>
                  <a:rPr lang="zh-TW" altLang="en-US">
                    <a:noFill/>
                  </a:rPr>
                  <a:t> </a:t>
                </a:r>
              </a:p>
            </p:txBody>
          </p:sp>
        </mc:Fallback>
      </mc:AlternateContent>
      <p:sp>
        <p:nvSpPr>
          <p:cNvPr id="2" name="文字方塊 1"/>
          <p:cNvSpPr txBox="1"/>
          <p:nvPr/>
        </p:nvSpPr>
        <p:spPr>
          <a:xfrm>
            <a:off x="3030582" y="6191793"/>
            <a:ext cx="6130835" cy="369332"/>
          </a:xfrm>
          <a:prstGeom prst="rect">
            <a:avLst/>
          </a:prstGeom>
          <a:solidFill>
            <a:schemeClr val="accent6"/>
          </a:solidFill>
        </p:spPr>
        <p:txBody>
          <a:bodyPr wrap="square" rtlCol="0">
            <a:spAutoFit/>
          </a:bodyPr>
          <a:lstStyle/>
          <a:p>
            <a:r>
              <a:rPr lang="en-US" altLang="zh-TW" dirty="0"/>
              <a:t>This </a:t>
            </a:r>
            <a:r>
              <a:rPr lang="en-US" altLang="zh-TW"/>
              <a:t>is the </a:t>
            </a:r>
            <a:r>
              <a:rPr lang="en-US" altLang="zh-TW" dirty="0"/>
              <a:t>way </a:t>
            </a:r>
            <a:r>
              <a:rPr lang="en-US" altLang="zh-TW"/>
              <a:t>how discrete pixels </a:t>
            </a:r>
            <a:r>
              <a:rPr lang="en-US" altLang="zh-TW" dirty="0"/>
              <a:t>approach a </a:t>
            </a:r>
            <a:r>
              <a:rPr lang="en-US" altLang="zh-TW"/>
              <a:t>continuous circle.</a:t>
            </a:r>
            <a:endParaRPr lang="zh-TW" altLang="en-US" dirty="0"/>
          </a:p>
        </p:txBody>
      </p:sp>
    </p:spTree>
    <p:extLst>
      <p:ext uri="{BB962C8B-B14F-4D97-AF65-F5344CB8AC3E}">
        <p14:creationId xmlns:p14="http://schemas.microsoft.com/office/powerpoint/2010/main" val="22811345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標題 7"/>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6.2.4 Mark-Interior/Border-Pixel Operator</a:t>
            </a:r>
            <a:endParaRPr lang="zh-TW" altLang="en-US" b="1" dirty="0">
              <a:latin typeface="Cambria Math" panose="02040503050406030204" pitchFamily="18" charset="0"/>
            </a:endParaRPr>
          </a:p>
        </p:txBody>
      </p:sp>
      <p:sp>
        <p:nvSpPr>
          <p:cNvPr id="9" name="內容版面配置區 8"/>
          <p:cNvSpPr>
            <a:spLocks noGrp="1"/>
          </p:cNvSpPr>
          <p:nvPr>
            <p:ph idx="1"/>
          </p:nvPr>
        </p:nvSpPr>
        <p:spPr/>
        <p:txBody>
          <a:bodyPr>
            <a:normAutofit/>
          </a:bodyPr>
          <a:lstStyle/>
          <a:p>
            <a:r>
              <a:rPr lang="en-US" altLang="zh-TW" dirty="0">
                <a:latin typeface="Cambria Math" panose="02040503050406030204" pitchFamily="18" charset="0"/>
                <a:ea typeface="Cambria Math" panose="02040503050406030204" pitchFamily="18" charset="0"/>
              </a:rPr>
              <a:t>Function</a:t>
            </a:r>
            <a:r>
              <a:rPr lang="en-US" altLang="zh-TW" dirty="0">
                <a:latin typeface="標楷體" panose="03000509000000000000" pitchFamily="65" charset="-120"/>
                <a:ea typeface="標楷體" panose="03000509000000000000" pitchFamily="65" charset="-120"/>
              </a:rPr>
              <a:t> </a:t>
            </a:r>
          </a:p>
          <a:p>
            <a:pPr lvl="1"/>
            <a:r>
              <a:rPr lang="en-US" altLang="zh-TW" dirty="0">
                <a:latin typeface="Cambria Math" panose="02040503050406030204" pitchFamily="18" charset="0"/>
                <a:ea typeface="Cambria Math" panose="02040503050406030204" pitchFamily="18" charset="0"/>
              </a:rPr>
              <a:t>It marks all interior pixels with the label </a:t>
            </a:r>
            <a:r>
              <a:rPr lang="en-US" altLang="zh-TW" i="1" dirty="0" err="1">
                <a:latin typeface="Cambria Math" panose="02040503050406030204" pitchFamily="18" charset="0"/>
                <a:ea typeface="Cambria Math" panose="02040503050406030204" pitchFamily="18" charset="0"/>
              </a:rPr>
              <a:t>i</a:t>
            </a:r>
            <a:r>
              <a:rPr lang="en-US" altLang="zh-TW" dirty="0">
                <a:latin typeface="Cambria Math" panose="02040503050406030204" pitchFamily="18" charset="0"/>
                <a:ea typeface="Cambria Math" panose="02040503050406030204" pitchFamily="18" charset="0"/>
              </a:rPr>
              <a:t>, and all border pixels with the label </a:t>
            </a:r>
            <a:r>
              <a:rPr lang="en-US" altLang="zh-TW" i="1" dirty="0">
                <a:latin typeface="Cambria Math" panose="02040503050406030204" pitchFamily="18" charset="0"/>
                <a:ea typeface="Cambria Math" panose="02040503050406030204" pitchFamily="18" charset="0"/>
              </a:rPr>
              <a:t>b</a:t>
            </a:r>
          </a:p>
          <a:p>
            <a:r>
              <a:rPr lang="en-US" altLang="zh-TW" dirty="0">
                <a:latin typeface="Cambria Math" panose="02040503050406030204" pitchFamily="18" charset="0"/>
                <a:ea typeface="Cambria Math" panose="02040503050406030204" pitchFamily="18" charset="0"/>
              </a:rPr>
              <a:t>Classification</a:t>
            </a:r>
          </a:p>
          <a:p>
            <a:pPr lvl="1"/>
            <a:r>
              <a:rPr lang="en-US" altLang="zh-TW" dirty="0">
                <a:latin typeface="Cambria Math" panose="02040503050406030204" pitchFamily="18" charset="0"/>
                <a:ea typeface="Cambria Math" panose="02040503050406030204" pitchFamily="18" charset="0"/>
              </a:rPr>
              <a:t>Non-Rec.</a:t>
            </a:r>
          </a:p>
          <a:p>
            <a:pPr lvl="1"/>
            <a:r>
              <a:rPr lang="en-US" altLang="zh-TW" dirty="0">
                <a:latin typeface="Cambria Math" panose="02040503050406030204" pitchFamily="18" charset="0"/>
                <a:ea typeface="Cambria Math" panose="02040503050406030204" pitchFamily="18" charset="0"/>
              </a:rPr>
              <a:t>symbolic data domain(input : region-label/output : interior/border-label)</a:t>
            </a:r>
          </a:p>
        </p:txBody>
      </p:sp>
    </p:spTree>
    <p:extLst>
      <p:ext uri="{BB962C8B-B14F-4D97-AF65-F5344CB8AC3E}">
        <p14:creationId xmlns:p14="http://schemas.microsoft.com/office/powerpoint/2010/main" val="17807094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2631564288"/>
              </p:ext>
            </p:extLst>
          </p:nvPr>
        </p:nvGraphicFramePr>
        <p:xfrm>
          <a:off x="2433886" y="2131200"/>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1027846861"/>
              </p:ext>
            </p:extLst>
          </p:nvPr>
        </p:nvGraphicFramePr>
        <p:xfrm>
          <a:off x="7235122" y="2131200"/>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pPr algn="ctr"/>
                      <a:r>
                        <a:rPr lang="en-US" altLang="zh-TW" dirty="0">
                          <a:solidFill>
                            <a:schemeClr val="tx1"/>
                          </a:solidFill>
                          <a:latin typeface="Cambria Math" panose="02040503050406030204" pitchFamily="18" charset="0"/>
                        </a:rPr>
                        <a:t>b</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pPr algn="ctr"/>
                      <a:r>
                        <a:rPr lang="en-US" altLang="zh-TW" dirty="0">
                          <a:solidFill>
                            <a:schemeClr val="tx1"/>
                          </a:solidFill>
                          <a:latin typeface="Cambria Math" panose="02040503050406030204" pitchFamily="18" charset="0"/>
                        </a:rPr>
                        <a:t>b</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pPr algn="ctr"/>
                      <a:r>
                        <a:rPr lang="en-US" altLang="zh-TW" dirty="0">
                          <a:solidFill>
                            <a:schemeClr val="tx1"/>
                          </a:solidFill>
                          <a:latin typeface="Cambria Math" panose="02040503050406030204" pitchFamily="18" charset="0"/>
                        </a:rPr>
                        <a:t>b</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pPr algn="ctr"/>
                      <a:r>
                        <a:rPr lang="en-US" altLang="zh-TW" dirty="0">
                          <a:solidFill>
                            <a:schemeClr val="tx1"/>
                          </a:solidFill>
                          <a:latin typeface="Cambria Math" panose="02040503050406030204" pitchFamily="18" charset="0"/>
                        </a:rPr>
                        <a:t>b</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r>
                        <a:rPr lang="en-US" altLang="zh-TW" dirty="0"/>
                        <a:t>b</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solidFill>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pPr algn="ctr"/>
                      <a:r>
                        <a:rPr lang="en-US" altLang="zh-TW" dirty="0" err="1">
                          <a:solidFill>
                            <a:schemeClr val="tx1"/>
                          </a:solidFill>
                          <a:latin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sp>
        <p:nvSpPr>
          <p:cNvPr id="5" name="向右箭號 4"/>
          <p:cNvSpPr/>
          <p:nvPr/>
        </p:nvSpPr>
        <p:spPr>
          <a:xfrm>
            <a:off x="5140082" y="3618689"/>
            <a:ext cx="1984443" cy="194553"/>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prstClr val="white"/>
              </a:solidFill>
            </a:endParaRPr>
          </a:p>
        </p:txBody>
      </p:sp>
      <p:sp>
        <p:nvSpPr>
          <p:cNvPr id="7" name="文字方塊 6"/>
          <p:cNvSpPr txBox="1"/>
          <p:nvPr/>
        </p:nvSpPr>
        <p:spPr>
          <a:xfrm>
            <a:off x="2433886" y="4726800"/>
            <a:ext cx="2595600" cy="369332"/>
          </a:xfrm>
          <a:prstGeom prst="rect">
            <a:avLst/>
          </a:prstGeom>
          <a:noFill/>
        </p:spPr>
        <p:txBody>
          <a:bodyPr wrap="square" rtlCol="0">
            <a:spAutoFit/>
          </a:bodyPr>
          <a:lstStyle/>
          <a:p>
            <a:pPr algn="ctr"/>
            <a:r>
              <a:rPr lang="en-US" altLang="zh-TW" b="1" dirty="0">
                <a:solidFill>
                  <a:prstClr val="black"/>
                </a:solidFill>
                <a:latin typeface="Cambria Math" panose="02040503050406030204" pitchFamily="18" charset="0"/>
                <a:ea typeface="Cambria Math" panose="02040503050406030204" pitchFamily="18" charset="0"/>
              </a:rPr>
              <a:t>input</a:t>
            </a:r>
            <a:endParaRPr lang="zh-TW" altLang="en-US" b="1" dirty="0">
              <a:solidFill>
                <a:prstClr val="black"/>
              </a:solidFill>
              <a:latin typeface="Cambria Math" panose="02040503050406030204" pitchFamily="18" charset="0"/>
            </a:endParaRPr>
          </a:p>
        </p:txBody>
      </p:sp>
      <p:sp>
        <p:nvSpPr>
          <p:cNvPr id="8" name="文字方塊 7"/>
          <p:cNvSpPr txBox="1"/>
          <p:nvPr/>
        </p:nvSpPr>
        <p:spPr>
          <a:xfrm>
            <a:off x="7235122" y="4726800"/>
            <a:ext cx="2595600" cy="369332"/>
          </a:xfrm>
          <a:prstGeom prst="rect">
            <a:avLst/>
          </a:prstGeom>
          <a:noFill/>
        </p:spPr>
        <p:txBody>
          <a:bodyPr wrap="square" rtlCol="0">
            <a:spAutoFit/>
          </a:bodyPr>
          <a:lstStyle/>
          <a:p>
            <a:pPr algn="ctr"/>
            <a:r>
              <a:rPr lang="en-US" altLang="zh-TW" b="1" dirty="0">
                <a:solidFill>
                  <a:prstClr val="black"/>
                </a:solidFill>
                <a:latin typeface="Cambria Math" panose="02040503050406030204" pitchFamily="18" charset="0"/>
                <a:ea typeface="Cambria Math" panose="02040503050406030204" pitchFamily="18" charset="0"/>
              </a:rPr>
              <a:t>output</a:t>
            </a:r>
            <a:endParaRPr lang="zh-TW" altLang="en-US" b="1" dirty="0">
              <a:solidFill>
                <a:prstClr val="black"/>
              </a:solidFill>
              <a:latin typeface="Cambria Math" panose="02040503050406030204" pitchFamily="18" charset="0"/>
            </a:endParaRPr>
          </a:p>
        </p:txBody>
      </p:sp>
      <p:sp>
        <p:nvSpPr>
          <p:cNvPr id="9" name="文字方塊 8"/>
          <p:cNvSpPr txBox="1"/>
          <p:nvPr/>
        </p:nvSpPr>
        <p:spPr>
          <a:xfrm>
            <a:off x="4972530" y="2612913"/>
            <a:ext cx="2319545" cy="923330"/>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Mark interior/border-Pixel Operator</a:t>
            </a:r>
            <a:endParaRPr lang="en-US" altLang="zh-TW" b="1" dirty="0">
              <a:latin typeface="Cambria Math" panose="02040503050406030204" pitchFamily="18" charset="0"/>
              <a:ea typeface="Cambria Math" panose="02040503050406030204" pitchFamily="18" charset="0"/>
            </a:endParaRPr>
          </a:p>
          <a:p>
            <a:pPr algn="ctr"/>
            <a:r>
              <a:rPr lang="en-US" altLang="zh-TW" b="1" dirty="0">
                <a:latin typeface="Cambria Math" panose="02040503050406030204" pitchFamily="18" charset="0"/>
                <a:ea typeface="Cambria Math" panose="02040503050406030204" pitchFamily="18" charset="0"/>
              </a:rPr>
              <a:t>(for all points)</a:t>
            </a:r>
            <a:endParaRPr lang="zh-TW" altLang="en-US" b="1" dirty="0">
              <a:latin typeface="Cambria Math" panose="02040503050406030204" pitchFamily="18" charset="0"/>
            </a:endParaRPr>
          </a:p>
        </p:txBody>
      </p:sp>
      <p:sp>
        <p:nvSpPr>
          <p:cNvPr id="11" name="文字方塊 10"/>
          <p:cNvSpPr txBox="1"/>
          <p:nvPr/>
        </p:nvSpPr>
        <p:spPr>
          <a:xfrm>
            <a:off x="9830722" y="1330981"/>
            <a:ext cx="2095039" cy="861774"/>
          </a:xfrm>
          <a:prstGeom prst="rect">
            <a:avLst/>
          </a:prstGeom>
          <a:noFill/>
        </p:spPr>
        <p:txBody>
          <a:bodyPr wrap="square" rtlCol="0">
            <a:spAutoFit/>
          </a:bodyPr>
          <a:lstStyle/>
          <a:p>
            <a:r>
              <a:rPr lang="en-US" altLang="zh-TW" dirty="0">
                <a:latin typeface="Cambria Math" panose="02040503050406030204" pitchFamily="18" charset="0"/>
                <a:ea typeface="Cambria Math" panose="02040503050406030204" pitchFamily="18" charset="0"/>
              </a:rPr>
              <a:t>&lt;Legend&gt;</a:t>
            </a:r>
          </a:p>
          <a:p>
            <a:pPr lvl="1"/>
            <a:r>
              <a:rPr lang="en-US" altLang="zh-TW" sz="1600" dirty="0">
                <a:solidFill>
                  <a:schemeClr val="accent6"/>
                </a:solidFill>
                <a:latin typeface="Cambria Math" panose="02040503050406030204" pitchFamily="18" charset="0"/>
                <a:ea typeface="Cambria Math" panose="02040503050406030204" pitchFamily="18" charset="0"/>
              </a:rPr>
              <a:t>i: interior label</a:t>
            </a:r>
          </a:p>
          <a:p>
            <a:pPr lvl="1"/>
            <a:r>
              <a:rPr lang="en-US" altLang="zh-TW" sz="1600" dirty="0">
                <a:solidFill>
                  <a:schemeClr val="accent5"/>
                </a:solidFill>
                <a:latin typeface="Cambria Math" panose="02040503050406030204" pitchFamily="18" charset="0"/>
                <a:ea typeface="Cambria Math" panose="02040503050406030204" pitchFamily="18" charset="0"/>
              </a:rPr>
              <a:t>b: border label</a:t>
            </a:r>
          </a:p>
        </p:txBody>
      </p:sp>
    </p:spTree>
    <p:extLst>
      <p:ext uri="{BB962C8B-B14F-4D97-AF65-F5344CB8AC3E}">
        <p14:creationId xmlns:p14="http://schemas.microsoft.com/office/powerpoint/2010/main" val="228270854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normAutofit/>
          </a:bodyPr>
          <a:lstStyle/>
          <a:p>
            <a:pPr algn="ctr"/>
            <a:r>
              <a:rPr lang="en-US" altLang="zh-TW" b="1">
                <a:latin typeface="Cambria Math" panose="02040503050406030204" pitchFamily="18" charset="0"/>
                <a:ea typeface="Cambria Math" panose="02040503050406030204" pitchFamily="18" charset="0"/>
              </a:rPr>
              <a:t>6.2.4 Mark-Interior/Border-Pixel Operator</a:t>
            </a:r>
            <a:endParaRPr lang="zh-TW" altLang="en-US" dirty="0"/>
          </a:p>
        </p:txBody>
      </p:sp>
      <mc:AlternateContent xmlns:mc="http://schemas.openxmlformats.org/markup-compatibility/2006" xmlns:a14="http://schemas.microsoft.com/office/drawing/2010/main">
        <mc:Choice Requires="a14">
          <p:sp>
            <p:nvSpPr>
              <p:cNvPr id="5" name="內容版面配置區 4"/>
              <p:cNvSpPr>
                <a:spLocks noGrp="1"/>
              </p:cNvSpPr>
              <p:nvPr>
                <p:ph sz="half" idx="1"/>
              </p:nvPr>
            </p:nvSpPr>
            <p:spPr>
              <a:xfrm>
                <a:off x="838200" y="1825625"/>
                <a:ext cx="5181600" cy="4351338"/>
              </a:xfrm>
            </p:spPr>
            <p:txBody>
              <a:bodyPr>
                <a:normAutofit fontScale="92500"/>
              </a:bodyPr>
              <a:lstStyle/>
              <a:p>
                <a14:m>
                  <m:oMath xmlns:m="http://schemas.openxmlformats.org/officeDocument/2006/math">
                    <m:r>
                      <a:rPr lang="en-US" altLang="zh-TW" b="0" i="1" smtClean="0">
                        <a:solidFill>
                          <a:srgbClr val="FF0000"/>
                        </a:solidFill>
                        <a:latin typeface="Cambria Math" panose="02040503050406030204" pitchFamily="18" charset="0"/>
                      </a:rPr>
                      <m:t>h</m:t>
                    </m:r>
                    <m:d>
                      <m:dPr>
                        <m:ctrlPr>
                          <a:rPr lang="en-US" altLang="zh-TW" b="0" i="1" smtClean="0">
                            <a:solidFill>
                              <a:srgbClr val="FF0000"/>
                            </a:solidFill>
                            <a:latin typeface="Cambria Math" panose="02040503050406030204" pitchFamily="18" charset="0"/>
                          </a:rPr>
                        </m:ctrlPr>
                      </m:dPr>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𝑑</m:t>
                        </m:r>
                      </m:e>
                    </m:d>
                    <m:r>
                      <a:rPr lang="en-US" altLang="zh-TW" b="0" i="1" smtClean="0">
                        <a:solidFill>
                          <a:srgbClr val="FF0000"/>
                        </a:solidFill>
                        <a:latin typeface="Cambria Math" panose="02040503050406030204" pitchFamily="18" charset="0"/>
                      </a:rPr>
                      <m:t>=</m:t>
                    </m:r>
                    <m:d>
                      <m:dPr>
                        <m:begChr m:val="{"/>
                        <m:endChr m:val=""/>
                        <m:ctrlPr>
                          <a:rPr lang="en-US" altLang="zh-TW" b="0" i="1" smtClean="0">
                            <a:solidFill>
                              <a:srgbClr val="FF0000"/>
                            </a:solidFill>
                            <a:latin typeface="Cambria Math" panose="02040503050406030204" pitchFamily="18" charset="0"/>
                          </a:rPr>
                        </m:ctrlPr>
                      </m:dPr>
                      <m:e>
                        <m:eqArr>
                          <m:eqArrPr>
                            <m:ctrlPr>
                              <a:rPr lang="en-US" altLang="zh-TW" b="0" i="1" smtClean="0">
                                <a:solidFill>
                                  <a:srgbClr val="FF0000"/>
                                </a:solidFill>
                                <a:latin typeface="Cambria Math" panose="02040503050406030204" pitchFamily="18" charset="0"/>
                              </a:rPr>
                            </m:ctrlPr>
                          </m:eqArrPr>
                          <m:e>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𝑑</m:t>
                            </m:r>
                          </m:e>
                          <m:e>
                            <m:r>
                              <a:rPr lang="en-US" altLang="zh-TW" b="0" i="1" smtClean="0">
                                <a:solidFill>
                                  <a:srgbClr val="FF0000"/>
                                </a:solidFill>
                                <a:latin typeface="Cambria Math" panose="02040503050406030204" pitchFamily="18" charset="0"/>
                              </a:rPr>
                              <m:t>𝑏</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ea typeface="Cambria Math" panose="02040503050406030204" pitchFamily="18" charset="0"/>
                              </a:rPr>
                              <m:t>≠</m:t>
                            </m:r>
                            <m:r>
                              <a:rPr lang="en-US" altLang="zh-TW" b="0" i="1" smtClean="0">
                                <a:solidFill>
                                  <a:srgbClr val="FF0000"/>
                                </a:solidFill>
                                <a:latin typeface="Cambria Math" panose="02040503050406030204" pitchFamily="18" charset="0"/>
                                <a:ea typeface="Cambria Math" panose="02040503050406030204" pitchFamily="18" charset="0"/>
                              </a:rPr>
                              <m:t>𝑑</m:t>
                            </m:r>
                          </m:e>
                        </m:eqArr>
                      </m:e>
                    </m:d>
                  </m:oMath>
                </a14:m>
                <a:endParaRPr lang="en-US" altLang="zh-TW" b="0" i="1" dirty="0">
                  <a:latin typeface="Cambria Math" panose="02040503050406030204" pitchFamily="18" charset="0"/>
                </a:endParaRPr>
              </a:p>
              <a:p>
                <a14:m>
                  <m:oMath xmlns:m="http://schemas.openxmlformats.org/officeDocument/2006/math">
                    <m:r>
                      <a:rPr lang="en-US" altLang="zh-TW" b="0" i="1" smtClean="0">
                        <a:solidFill>
                          <a:srgbClr val="FF0000"/>
                        </a:solidFill>
                        <a:latin typeface="Cambria Math" panose="02040503050406030204" pitchFamily="18" charset="0"/>
                      </a:rPr>
                      <m:t>𝑓</m:t>
                    </m:r>
                    <m:d>
                      <m:dPr>
                        <m:ctrlPr>
                          <a:rPr lang="en-US" altLang="zh-TW" b="0" i="1" smtClean="0">
                            <a:solidFill>
                              <a:srgbClr val="FF0000"/>
                            </a:solidFill>
                            <a:latin typeface="Cambria Math" panose="02040503050406030204" pitchFamily="18" charset="0"/>
                          </a:rPr>
                        </m:ctrlPr>
                      </m:dPr>
                      <m:e>
                        <m:r>
                          <a:rPr lang="en-US" altLang="zh-TW" b="0" i="1" smtClean="0">
                            <a:solidFill>
                              <a:srgbClr val="FF0000"/>
                            </a:solidFill>
                            <a:latin typeface="Cambria Math" panose="02040503050406030204" pitchFamily="18" charset="0"/>
                          </a:rPr>
                          <m:t>𝑐</m:t>
                        </m:r>
                      </m:e>
                    </m:d>
                    <m:r>
                      <a:rPr lang="en-US" altLang="zh-TW" b="0" i="1" smtClean="0">
                        <a:solidFill>
                          <a:srgbClr val="FF0000"/>
                        </a:solidFill>
                        <a:latin typeface="Cambria Math" panose="02040503050406030204" pitchFamily="18" charset="0"/>
                      </a:rPr>
                      <m:t>=</m:t>
                    </m:r>
                    <m:d>
                      <m:dPr>
                        <m:begChr m:val="{"/>
                        <m:endChr m:val=""/>
                        <m:ctrlPr>
                          <a:rPr lang="en-US" altLang="zh-TW" b="0" i="1" smtClean="0">
                            <a:solidFill>
                              <a:srgbClr val="FF0000"/>
                            </a:solidFill>
                            <a:latin typeface="Cambria Math" panose="02040503050406030204" pitchFamily="18" charset="0"/>
                          </a:rPr>
                        </m:ctrlPr>
                      </m:dPr>
                      <m:e>
                        <m:eqArr>
                          <m:eqArrPr>
                            <m:ctrlPr>
                              <a:rPr lang="en-US" altLang="zh-TW" b="0" i="1" smtClean="0">
                                <a:solidFill>
                                  <a:srgbClr val="FF0000"/>
                                </a:solidFill>
                                <a:latin typeface="Cambria Math" panose="02040503050406030204" pitchFamily="18" charset="0"/>
                              </a:rPr>
                            </m:ctrlPr>
                          </m:eqArrPr>
                          <m:e>
                            <m:r>
                              <a:rPr lang="en-US" altLang="zh-TW" b="0" i="1" smtClean="0">
                                <a:solidFill>
                                  <a:srgbClr val="FF0000"/>
                                </a:solidFill>
                                <a:latin typeface="Cambria Math" panose="02040503050406030204" pitchFamily="18" charset="0"/>
                              </a:rPr>
                              <m:t>𝑏</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rPr>
                              <m:t>=</m:t>
                            </m:r>
                            <m:r>
                              <a:rPr lang="en-US" altLang="zh-TW" b="0" i="1" smtClean="0">
                                <a:solidFill>
                                  <a:srgbClr val="FF0000"/>
                                </a:solidFill>
                                <a:latin typeface="Cambria Math" panose="02040503050406030204" pitchFamily="18" charset="0"/>
                              </a:rPr>
                              <m:t>𝑏</m:t>
                            </m:r>
                          </m:e>
                          <m:e>
                            <m:r>
                              <a:rPr lang="en-US" altLang="zh-TW" b="0" i="1" smtClean="0">
                                <a:solidFill>
                                  <a:srgbClr val="FF0000"/>
                                </a:solidFill>
                                <a:latin typeface="Cambria Math" panose="02040503050406030204" pitchFamily="18" charset="0"/>
                              </a:rPr>
                              <m:t>𝑖</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𝑖𝑓</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𝑐</m:t>
                            </m:r>
                            <m:r>
                              <a:rPr lang="en-US" altLang="zh-TW" b="0" i="1" smtClean="0">
                                <a:solidFill>
                                  <a:srgbClr val="FF0000"/>
                                </a:solidFill>
                                <a:latin typeface="Cambria Math" panose="02040503050406030204" pitchFamily="18" charset="0"/>
                                <a:ea typeface="Cambria Math" panose="02040503050406030204" pitchFamily="18" charset="0"/>
                              </a:rPr>
                              <m:t>≠</m:t>
                            </m:r>
                            <m:r>
                              <a:rPr lang="en-US" altLang="zh-TW" b="0" i="1" smtClean="0">
                                <a:solidFill>
                                  <a:srgbClr val="FF0000"/>
                                </a:solidFill>
                                <a:latin typeface="Cambria Math" panose="02040503050406030204" pitchFamily="18" charset="0"/>
                                <a:ea typeface="Cambria Math" panose="02040503050406030204" pitchFamily="18" charset="0"/>
                              </a:rPr>
                              <m:t>𝑏</m:t>
                            </m:r>
                          </m:e>
                        </m:eqArr>
                      </m:e>
                    </m:d>
                  </m:oMath>
                </a14:m>
                <a:endParaRPr lang="en-US" altLang="zh-TW" b="0" i="1" dirty="0">
                  <a:latin typeface="Cambria Math" panose="02040503050406030204" pitchFamily="18" charset="0"/>
                </a:endParaRPr>
              </a:p>
              <a:p>
                <a14:m>
                  <m:oMath xmlns:m="http://schemas.openxmlformats.org/officeDocument/2006/math">
                    <m:r>
                      <a:rPr lang="en-US" altLang="zh-TW" b="0" i="1" smtClean="0">
                        <a:latin typeface="Cambria Math" panose="02040503050406030204" pitchFamily="18" charset="0"/>
                      </a:rPr>
                      <m:t>𝑖</m:t>
                    </m:r>
                    <m:r>
                      <a:rPr lang="zh-TW" altLang="en-US" i="1">
                        <a:latin typeface="Cambria Math" panose="02040503050406030204" pitchFamily="18" charset="0"/>
                      </a:rPr>
                      <m:t> </m:t>
                    </m:r>
                    <m:r>
                      <a:rPr lang="en-US" altLang="zh-TW" i="1" smtClean="0">
                        <a:latin typeface="Cambria Math" panose="02040503050406030204" pitchFamily="18" charset="0"/>
                      </a:rPr>
                      <m:t>:</m:t>
                    </m:r>
                    <m:r>
                      <a:rPr lang="en-US" altLang="zh-TW" b="0" i="1" smtClean="0">
                        <a:latin typeface="Cambria Math" panose="02040503050406030204" pitchFamily="18" charset="0"/>
                      </a:rPr>
                      <m:t>𝑖𝑛𝑡𝑒𝑟𝑖𝑜𝑟</m:t>
                    </m:r>
                    <m:r>
                      <a:rPr lang="en-US" altLang="zh-TW" b="0" i="1" smtClean="0">
                        <a:latin typeface="Cambria Math" panose="02040503050406030204" pitchFamily="18" charset="0"/>
                      </a:rPr>
                      <m:t> </m:t>
                    </m:r>
                    <m:r>
                      <a:rPr lang="en-US" altLang="zh-TW" b="0" i="1" smtClean="0">
                        <a:latin typeface="Cambria Math" panose="02040503050406030204" pitchFamily="18" charset="0"/>
                      </a:rPr>
                      <m:t>𝑙𝑎𝑏𝑒𝑙</m:t>
                    </m:r>
                  </m:oMath>
                </a14:m>
                <a:endParaRPr lang="en-US" altLang="zh-TW" b="0" i="1" dirty="0">
                  <a:latin typeface="Cambria Math" panose="02040503050406030204" pitchFamily="18" charset="0"/>
                </a:endParaRPr>
              </a:p>
              <a:p>
                <a14:m>
                  <m:oMath xmlns:m="http://schemas.openxmlformats.org/officeDocument/2006/math">
                    <m:r>
                      <a:rPr lang="en-US" altLang="zh-TW" i="1">
                        <a:latin typeface="Cambria Math" panose="02040503050406030204" pitchFamily="18" charset="0"/>
                      </a:rPr>
                      <m:t>𝑏</m:t>
                    </m:r>
                    <m:r>
                      <a:rPr lang="en-US" altLang="zh-TW" i="1">
                        <a:latin typeface="Cambria Math" panose="02040503050406030204" pitchFamily="18" charset="0"/>
                      </a:rPr>
                      <m:t> :</m:t>
                    </m:r>
                    <m:r>
                      <a:rPr lang="en-US" altLang="zh-TW" i="1">
                        <a:latin typeface="Cambria Math" panose="02040503050406030204" pitchFamily="18" charset="0"/>
                      </a:rPr>
                      <m:t>𝑏𝑜𝑟𝑑𝑒𝑟</m:t>
                    </m:r>
                    <m:r>
                      <a:rPr lang="en-US" altLang="zh-TW" i="1">
                        <a:latin typeface="Cambria Math" panose="02040503050406030204" pitchFamily="18" charset="0"/>
                      </a:rPr>
                      <m:t> </m:t>
                    </m:r>
                    <m:r>
                      <a:rPr lang="en-US" altLang="zh-TW" i="1">
                        <a:latin typeface="Cambria Math" panose="02040503050406030204" pitchFamily="18" charset="0"/>
                      </a:rPr>
                      <m:t>𝑙𝑎𝑏𝑒𝑙</m:t>
                    </m:r>
                  </m:oMath>
                </a14:m>
                <a:endParaRPr lang="en-US" altLang="zh-TW" b="0" i="1" dirty="0">
                  <a:latin typeface="Cambria Math" panose="02040503050406030204" pitchFamily="18" charset="0"/>
                </a:endParaRPr>
              </a:p>
              <a:p>
                <a:endParaRPr lang="en-US" altLang="zh-TW" b="0" i="1" dirty="0">
                  <a:latin typeface="Cambria Math" panose="02040503050406030204" pitchFamily="18" charset="0"/>
                </a:endParaRPr>
              </a:p>
              <a:p>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0</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eqArr>
                          <m:eqArrPr>
                            <m:ctrlPr>
                              <a:rPr lang="en-US" altLang="zh-TW" b="0" i="1" smtClean="0">
                                <a:latin typeface="Cambria Math" panose="02040503050406030204" pitchFamily="18" charset="0"/>
                              </a:rPr>
                            </m:ctrlPr>
                          </m:eqArrPr>
                          <m:e>
                            <m:r>
                              <a:rPr lang="en-US" altLang="zh-TW" b="0" i="1" smtClean="0">
                                <a:latin typeface="Cambria Math" panose="02040503050406030204" pitchFamily="18" charset="0"/>
                              </a:rPr>
                              <m:t>0</m:t>
                            </m:r>
                          </m:e>
                          <m:e>
                            <m:r>
                              <a:rPr lang="en-US" altLang="zh-TW" b="0" i="1" smtClean="0">
                                <a:latin typeface="Cambria Math" panose="02040503050406030204" pitchFamily="18" charset="0"/>
                              </a:rPr>
                              <m:t> </m:t>
                            </m:r>
                          </m:e>
                        </m:eqArr>
                      </m:sub>
                    </m:sSub>
                  </m:oMath>
                </a14:m>
                <a:endParaRPr lang="en-US" altLang="zh-TW" b="0" i="1" dirty="0">
                  <a:latin typeface="Cambria Math" panose="02040503050406030204" pitchFamily="18" charset="0"/>
                </a:endParaRPr>
              </a:p>
              <a:p>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r>
                      <a:rPr lang="en-US" altLang="zh-TW" b="0" i="1" smtClean="0">
                        <a:latin typeface="Cambria Math" panose="02040503050406030204" pitchFamily="18" charset="0"/>
                      </a:rPr>
                      <m:t>h</m:t>
                    </m:r>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r>
                          <a:rPr lang="en-US" altLang="zh-TW" b="0" i="1" smtClean="0">
                            <a:latin typeface="Cambria Math" panose="02040503050406030204" pitchFamily="18" charset="0"/>
                          </a:rPr>
                          <m:t>−1  </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oMath>
                </a14:m>
                <a:endParaRPr lang="en-US" altLang="zh-TW" b="0" dirty="0"/>
              </a:p>
              <a:p>
                <a:pPr marL="0" indent="0">
                  <a:buNone/>
                </a:pPr>
                <a:endParaRPr lang="en-US" altLang="zh-TW" b="0" dirty="0"/>
              </a:p>
              <a:p>
                <a:pPr marL="0" indent="0">
                  <a:buNone/>
                </a:pPr>
                <a:endParaRPr lang="en-US" altLang="zh-TW" b="0" dirty="0"/>
              </a:p>
            </p:txBody>
          </p:sp>
        </mc:Choice>
        <mc:Fallback xmlns="">
          <p:sp>
            <p:nvSpPr>
              <p:cNvPr id="5" name="內容版面配置區 4"/>
              <p:cNvSpPr>
                <a:spLocks noGrp="1" noRot="1" noChangeAspect="1" noMove="1" noResize="1" noEditPoints="1" noAdjustHandles="1" noChangeArrowheads="1" noChangeShapeType="1" noTextEdit="1"/>
              </p:cNvSpPr>
              <p:nvPr>
                <p:ph sz="half" idx="1"/>
              </p:nvPr>
            </p:nvSpPr>
            <p:spPr>
              <a:xfrm>
                <a:off x="838200" y="1825625"/>
                <a:ext cx="5181600" cy="4351338"/>
              </a:xfrm>
              <a:blipFill>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6" name="內容版面配置區 5"/>
              <p:cNvSpPr>
                <a:spLocks noGrp="1"/>
              </p:cNvSpPr>
              <p:nvPr>
                <p:ph sz="half" idx="2"/>
              </p:nvPr>
            </p:nvSpPr>
            <p:spPr/>
            <p:txBody>
              <a:bodyPr>
                <a:normAutofit fontScale="92500"/>
              </a:bodyPr>
              <a:lstStyle/>
              <a:p>
                <a14:m>
                  <m:oMath xmlns:m="http://schemas.openxmlformats.org/officeDocument/2006/math">
                    <m:r>
                      <a:rPr lang="en-US" altLang="zh-TW" b="0" i="1" smtClean="0">
                        <a:latin typeface="Cambria Math" panose="02040503050406030204" pitchFamily="18" charset="0"/>
                      </a:rPr>
                      <m:t>𝑓𝑜𝑟</m:t>
                    </m:r>
                    <m:r>
                      <a:rPr lang="en-US" altLang="zh-TW" b="0" i="1" smtClean="0">
                        <a:latin typeface="Cambria Math" panose="02040503050406030204" pitchFamily="18" charset="0"/>
                      </a:rPr>
                      <m:t> 4</m:t>
                    </m:r>
                  </m:oMath>
                </a14:m>
                <a:r>
                  <a:rPr lang="en-US" altLang="zh-TW" dirty="0"/>
                  <a:t>-</a:t>
                </a:r>
                <a14:m>
                  <m:oMath xmlns:m="http://schemas.openxmlformats.org/officeDocument/2006/math">
                    <m:r>
                      <a:rPr lang="en-US" altLang="zh-TW" b="0" i="1" dirty="0" smtClean="0">
                        <a:latin typeface="Cambria Math" panose="02040503050406030204" pitchFamily="18" charset="0"/>
                      </a:rPr>
                      <m:t>𝑐𝑜𝑛𝑛𝑒𝑐𝑡𝑒𝑑</m:t>
                    </m:r>
                  </m:oMath>
                </a14:m>
                <a:endParaRPr lang="en-US" altLang="zh-TW" dirty="0"/>
              </a:p>
              <a:p>
                <a:pPr marL="0" indent="0">
                  <a:buNone/>
                </a:pPr>
                <a:r>
                  <a:rPr lang="zh-TW" altLang="en-US" b="0" dirty="0"/>
                  <a:t> </a:t>
                </a:r>
                <a14:m>
                  <m:oMath xmlns:m="http://schemas.openxmlformats.org/officeDocument/2006/math">
                    <m:r>
                      <a:rPr lang="zh-TW" altLang="en-US" i="1">
                        <a:latin typeface="Cambria Math" panose="02040503050406030204" pitchFamily="18" charset="0"/>
                      </a:rPr>
                      <m:t> </m:t>
                    </m:r>
                    <m:r>
                      <a:rPr lang="zh-TW" altLang="en-US" i="1" smtClean="0">
                        <a:latin typeface="Cambria Math" panose="02040503050406030204" pitchFamily="18" charset="0"/>
                      </a:rPr>
                      <m:t> </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r>
                      <a:rPr lang="en-US" altLang="zh-TW" b="0" i="1" smtClean="0">
                        <a:latin typeface="Cambria Math" panose="02040503050406030204" pitchFamily="18" charset="0"/>
                      </a:rPr>
                      <m:t>h</m:t>
                    </m:r>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r>
                          <a:rPr lang="en-US" altLang="zh-TW" b="0" i="1" smtClean="0">
                            <a:latin typeface="Cambria Math" panose="02040503050406030204" pitchFamily="18" charset="0"/>
                          </a:rPr>
                          <m:t>−1  </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oMath>
                </a14:m>
                <a:r>
                  <a:rPr lang="en-US" altLang="zh-TW" b="0" dirty="0"/>
                  <a:t> , </a:t>
                </a:r>
                <a14:m>
                  <m:oMath xmlns:m="http://schemas.openxmlformats.org/officeDocument/2006/math">
                    <m:r>
                      <a:rPr lang="en-US" altLang="zh-TW" b="0" i="1" smtClean="0">
                        <a:latin typeface="Cambria Math" panose="02040503050406030204" pitchFamily="18" charset="0"/>
                      </a:rPr>
                      <m:t>𝑛</m:t>
                    </m:r>
                    <m:r>
                      <a:rPr lang="en-US" altLang="zh-TW" b="0" i="1" smtClean="0">
                        <a:latin typeface="Cambria Math" panose="02040503050406030204" pitchFamily="18" charset="0"/>
                      </a:rPr>
                      <m:t>=1,... ,4</m:t>
                    </m:r>
                  </m:oMath>
                </a14:m>
                <a:endParaRPr lang="en-US" altLang="zh-TW" b="0" i="1" dirty="0">
                  <a:latin typeface="Cambria Math" panose="02040503050406030204" pitchFamily="18" charset="0"/>
                </a:endParaRPr>
              </a:p>
              <a:p>
                <a:pPr marL="0" indent="0">
                  <a:buNone/>
                </a:pPr>
                <a:r>
                  <a:rPr lang="en-US" altLang="zh-TW" i="1" dirty="0">
                    <a:latin typeface="Cambria Math" panose="02040503050406030204" pitchFamily="18" charset="0"/>
                  </a:rPr>
                  <a:t>   </a:t>
                </a:r>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𝑜𝑢𝑡𝑝𝑢𝑡</m:t>
                        </m:r>
                        <m:r>
                          <a:rPr lang="en-US" altLang="zh-TW" b="0" i="1" smtClean="0">
                            <a:latin typeface="Cambria Math" panose="02040503050406030204" pitchFamily="18" charset="0"/>
                          </a:rPr>
                          <m:t>=</m:t>
                        </m:r>
                        <m:r>
                          <a:rPr lang="en-US" altLang="zh-TW" b="0" i="1" smtClean="0">
                            <a:latin typeface="Cambria Math" panose="02040503050406030204" pitchFamily="18" charset="0"/>
                          </a:rPr>
                          <m:t>𝑓</m:t>
                        </m:r>
                        <m:r>
                          <a:rPr lang="en-US" altLang="zh-TW" b="0" i="1" smtClean="0">
                            <a:latin typeface="Cambria Math" panose="02040503050406030204" pitchFamily="18" charset="0"/>
                          </a:rPr>
                          <m:t>(</m:t>
                        </m:r>
                        <m:r>
                          <a:rPr lang="en-US" altLang="zh-TW" b="0" i="1" smtClean="0">
                            <a:latin typeface="Cambria Math" panose="02040503050406030204" pitchFamily="18" charset="0"/>
                          </a:rPr>
                          <m:t>𝑎</m:t>
                        </m:r>
                      </m:e>
                      <m:sub>
                        <m:r>
                          <a:rPr lang="en-US" altLang="zh-TW" b="0" i="1" smtClean="0">
                            <a:latin typeface="Cambria Math" panose="02040503050406030204" pitchFamily="18" charset="0"/>
                          </a:rPr>
                          <m:t>4</m:t>
                        </m:r>
                      </m:sub>
                    </m:sSub>
                    <m:r>
                      <a:rPr lang="en-US" altLang="zh-TW" b="0" i="1" smtClean="0">
                        <a:latin typeface="Cambria Math" panose="02040503050406030204" pitchFamily="18" charset="0"/>
                      </a:rPr>
                      <m:t>)</m:t>
                    </m:r>
                  </m:oMath>
                </a14:m>
                <a:endParaRPr lang="en-US" altLang="zh-TW" b="0" dirty="0"/>
              </a:p>
              <a:p>
                <a:pPr marL="0" indent="0">
                  <a:buNone/>
                </a:pPr>
                <a:endParaRPr lang="en-US" altLang="zh-TW" b="0" dirty="0"/>
              </a:p>
              <a:p>
                <a14:m>
                  <m:oMath xmlns:m="http://schemas.openxmlformats.org/officeDocument/2006/math">
                    <m:r>
                      <a:rPr lang="en-US" altLang="zh-TW" b="0" i="1" smtClean="0">
                        <a:latin typeface="Cambria Math" panose="02040503050406030204" pitchFamily="18" charset="0"/>
                      </a:rPr>
                      <m:t>𝑓𝑜𝑟</m:t>
                    </m:r>
                    <m:r>
                      <a:rPr lang="en-US" altLang="zh-TW" b="0" i="1" smtClean="0">
                        <a:latin typeface="Cambria Math" panose="02040503050406030204" pitchFamily="18" charset="0"/>
                      </a:rPr>
                      <m:t> 8</m:t>
                    </m:r>
                  </m:oMath>
                </a14:m>
                <a:r>
                  <a:rPr lang="en-US" altLang="zh-TW" b="0" dirty="0"/>
                  <a:t>-</a:t>
                </a:r>
                <a14:m>
                  <m:oMath xmlns:m="http://schemas.openxmlformats.org/officeDocument/2006/math">
                    <m:r>
                      <a:rPr lang="en-US" altLang="zh-TW" b="0" i="1" smtClean="0">
                        <a:latin typeface="Cambria Math" panose="02040503050406030204" pitchFamily="18" charset="0"/>
                      </a:rPr>
                      <m:t>𝑐𝑜𝑛𝑛𝑒𝑐𝑡𝑒𝑑</m:t>
                    </m:r>
                  </m:oMath>
                </a14:m>
                <a:endParaRPr lang="en-US" altLang="zh-TW" b="0" i="1" dirty="0">
                  <a:latin typeface="Cambria Math" panose="02040503050406030204" pitchFamily="18" charset="0"/>
                </a:endParaRPr>
              </a:p>
              <a:p>
                <a:pPr marL="0" indent="0">
                  <a:buNone/>
                </a:pPr>
                <a:r>
                  <a:rPr lang="en-US" altLang="zh-TW" b="0" dirty="0"/>
                  <a:t>   </a:t>
                </a:r>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r>
                      <a:rPr lang="en-US" altLang="zh-TW" b="0" i="1" smtClean="0">
                        <a:latin typeface="Cambria Math" panose="02040503050406030204" pitchFamily="18" charset="0"/>
                      </a:rPr>
                      <m:t>h</m:t>
                    </m:r>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𝑎</m:t>
                        </m:r>
                      </m:e>
                      <m:sub>
                        <m:r>
                          <a:rPr lang="en-US" altLang="zh-TW" b="0" i="1" smtClean="0">
                            <a:latin typeface="Cambria Math" panose="02040503050406030204" pitchFamily="18" charset="0"/>
                          </a:rPr>
                          <m:t>𝑛</m:t>
                        </m:r>
                        <m:r>
                          <a:rPr lang="en-US" altLang="zh-TW" b="0" i="1" smtClean="0">
                            <a:latin typeface="Cambria Math" panose="02040503050406030204" pitchFamily="18" charset="0"/>
                          </a:rPr>
                          <m:t>−1  </m:t>
                        </m:r>
                      </m:sub>
                    </m:sSub>
                    <m:r>
                      <a:rPr lang="en-US" altLang="zh-TW" b="0" i="1" smtClean="0">
                        <a:latin typeface="Cambria Math" panose="02040503050406030204" pitchFamily="18" charset="0"/>
                      </a:rPr>
                      <m:t>,</m:t>
                    </m:r>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𝑛</m:t>
                        </m:r>
                      </m:sub>
                    </m:sSub>
                    <m:r>
                      <a:rPr lang="en-US" altLang="zh-TW" b="0" i="1" smtClean="0">
                        <a:latin typeface="Cambria Math" panose="02040503050406030204" pitchFamily="18" charset="0"/>
                      </a:rPr>
                      <m:t>)</m:t>
                    </m:r>
                  </m:oMath>
                </a14:m>
                <a:r>
                  <a:rPr lang="en-US" altLang="zh-TW" b="0" dirty="0"/>
                  <a:t> , </a:t>
                </a:r>
                <a14:m>
                  <m:oMath xmlns:m="http://schemas.openxmlformats.org/officeDocument/2006/math">
                    <m:r>
                      <a:rPr lang="en-US" altLang="zh-TW" b="0" i="1" smtClean="0">
                        <a:latin typeface="Cambria Math" panose="02040503050406030204" pitchFamily="18" charset="0"/>
                      </a:rPr>
                      <m:t>𝑛</m:t>
                    </m:r>
                    <m:r>
                      <a:rPr lang="en-US" altLang="zh-TW" b="0" i="1" smtClean="0">
                        <a:latin typeface="Cambria Math" panose="02040503050406030204" pitchFamily="18" charset="0"/>
                      </a:rPr>
                      <m:t>=1,... ,8</m:t>
                    </m:r>
                  </m:oMath>
                </a14:m>
                <a:endParaRPr lang="en-US" altLang="zh-TW" i="1" dirty="0">
                  <a:latin typeface="Cambria Math" panose="02040503050406030204" pitchFamily="18" charset="0"/>
                </a:endParaRPr>
              </a:p>
              <a:p>
                <a:pPr marL="0" indent="0">
                  <a:buNone/>
                </a:pPr>
                <a:r>
                  <a:rPr lang="en-US" altLang="zh-TW" b="0" dirty="0"/>
                  <a:t>   </a:t>
                </a:r>
                <a14:m>
                  <m:oMath xmlns:m="http://schemas.openxmlformats.org/officeDocument/2006/math">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𝑜𝑢𝑡𝑝𝑢𝑡</m:t>
                        </m:r>
                        <m:r>
                          <a:rPr lang="en-US" altLang="zh-TW" b="0" i="1" smtClean="0">
                            <a:latin typeface="Cambria Math" panose="02040503050406030204" pitchFamily="18" charset="0"/>
                          </a:rPr>
                          <m:t>=</m:t>
                        </m:r>
                        <m:r>
                          <a:rPr lang="en-US" altLang="zh-TW" b="0" i="1" smtClean="0">
                            <a:latin typeface="Cambria Math" panose="02040503050406030204" pitchFamily="18" charset="0"/>
                          </a:rPr>
                          <m:t>𝑓</m:t>
                        </m:r>
                        <m:r>
                          <a:rPr lang="en-US" altLang="zh-TW" b="0" i="1" smtClean="0">
                            <a:latin typeface="Cambria Math" panose="02040503050406030204" pitchFamily="18" charset="0"/>
                          </a:rPr>
                          <m:t>(</m:t>
                        </m:r>
                        <m:r>
                          <a:rPr lang="en-US" altLang="zh-TW" b="0" i="1" smtClean="0">
                            <a:latin typeface="Cambria Math" panose="02040503050406030204" pitchFamily="18" charset="0"/>
                          </a:rPr>
                          <m:t>𝑎</m:t>
                        </m:r>
                      </m:e>
                      <m:sub>
                        <m:r>
                          <a:rPr lang="en-US" altLang="zh-TW" b="0" i="1" smtClean="0">
                            <a:latin typeface="Cambria Math" panose="02040503050406030204" pitchFamily="18" charset="0"/>
                          </a:rPr>
                          <m:t>8</m:t>
                        </m:r>
                      </m:sub>
                    </m:sSub>
                    <m:r>
                      <a:rPr lang="en-US" altLang="zh-TW" b="0" i="1" smtClean="0">
                        <a:latin typeface="Cambria Math" panose="02040503050406030204" pitchFamily="18" charset="0"/>
                      </a:rPr>
                      <m:t>)</m:t>
                    </m:r>
                  </m:oMath>
                </a14:m>
                <a:endParaRPr lang="zh-TW" altLang="en-US" dirty="0"/>
              </a:p>
            </p:txBody>
          </p:sp>
        </mc:Choice>
        <mc:Fallback xmlns="">
          <p:sp>
            <p:nvSpPr>
              <p:cNvPr id="6" name="內容版面配置區 5"/>
              <p:cNvSpPr>
                <a:spLocks noGrp="1" noRot="1" noChangeAspect="1" noMove="1" noResize="1" noEditPoints="1" noAdjustHandles="1" noChangeArrowheads="1" noChangeShapeType="1" noTextEdit="1"/>
              </p:cNvSpPr>
              <p:nvPr>
                <p:ph sz="half" idx="2"/>
              </p:nvPr>
            </p:nvSpPr>
            <p:spPr>
              <a:blipFill>
                <a:blip r:embed="rId4"/>
                <a:stretch>
                  <a:fillRect t="-2101"/>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61901458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表格 18"/>
          <p:cNvGraphicFramePr>
            <a:graphicFrameLocks noGrp="1"/>
          </p:cNvGraphicFramePr>
          <p:nvPr>
            <p:extLst>
              <p:ext uri="{D42A27DB-BD31-4B8C-83A1-F6EECF244321}">
                <p14:modId xmlns:p14="http://schemas.microsoft.com/office/powerpoint/2010/main" val="1930112321"/>
              </p:ext>
            </p:extLst>
          </p:nvPr>
        </p:nvGraphicFramePr>
        <p:xfrm>
          <a:off x="1959472"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20" name="表格 19"/>
          <p:cNvGraphicFramePr>
            <a:graphicFrameLocks noGrp="1"/>
          </p:cNvGraphicFramePr>
          <p:nvPr>
            <p:extLst>
              <p:ext uri="{D42A27DB-BD31-4B8C-83A1-F6EECF244321}">
                <p14:modId xmlns:p14="http://schemas.microsoft.com/office/powerpoint/2010/main" val="2747373502"/>
              </p:ext>
            </p:extLst>
          </p:nvPr>
        </p:nvGraphicFramePr>
        <p:xfrm>
          <a:off x="7260433"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AlternateContent xmlns:mc="http://schemas.openxmlformats.org/markup-compatibility/2006" xmlns:a14="http://schemas.microsoft.com/office/drawing/2010/main">
        <mc:Choice Requires="a14">
          <p:graphicFrame>
            <p:nvGraphicFramePr>
              <p:cNvPr id="21" name="表格 20"/>
              <p:cNvGraphicFramePr>
                <a:graphicFrameLocks noGrp="1"/>
              </p:cNvGraphicFramePr>
              <p:nvPr>
                <p:extLst>
                  <p:ext uri="{D42A27DB-BD31-4B8C-83A1-F6EECF244321}">
                    <p14:modId xmlns:p14="http://schemas.microsoft.com/office/powerpoint/2010/main" val="3769331474"/>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2</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3</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0</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1</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4</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Choice>
        <mc:Fallback xmlns="">
          <p:graphicFrame>
            <p:nvGraphicFramePr>
              <p:cNvPr id="21" name="表格 20"/>
              <p:cNvGraphicFramePr>
                <a:graphicFrameLocks noGrp="1"/>
              </p:cNvGraphicFramePr>
              <p:nvPr>
                <p:extLst>
                  <p:ext uri="{D42A27DB-BD31-4B8C-83A1-F6EECF244321}">
                    <p14:modId xmlns:p14="http://schemas.microsoft.com/office/powerpoint/2010/main" val="3769331474"/>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smtClean="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smtClean="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203279" t="-209836" r="-404918" b="-4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103279" t="-309836" r="-504918" b="-322951"/>
                          </a:stretch>
                        </a:blip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203279" t="-309836" r="-404918" b="-322951"/>
                          </a:stretch>
                        </a:blip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303279" t="-309836" r="-304918" b="-3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smtClean="0">
                            <a:solidFill>
                              <a:schemeClr val="tx1"/>
                            </a:solidFill>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203279" t="-409836" r="-404918" b="-2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extLst>
                      <a:ext uri="{0D108BD9-81ED-4DB2-BD59-A6C34878D82A}">
                        <a16:rowId xmlns:a16="http://schemas.microsoft.com/office/drawing/2014/main" val="10005"/>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Fallback>
      </mc:AlternateContent>
      <p:sp>
        <p:nvSpPr>
          <p:cNvPr id="22" name="文字方塊 21"/>
          <p:cNvSpPr txBox="1"/>
          <p:nvPr/>
        </p:nvSpPr>
        <p:spPr>
          <a:xfrm>
            <a:off x="1959472"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input</a:t>
            </a:r>
            <a:endParaRPr lang="zh-TW" altLang="en-US" b="1" dirty="0">
              <a:latin typeface="Cambria Math" panose="02040503050406030204" pitchFamily="18" charset="0"/>
            </a:endParaRPr>
          </a:p>
        </p:txBody>
      </p:sp>
      <p:sp>
        <p:nvSpPr>
          <p:cNvPr id="23" name="文字方塊 22"/>
          <p:cNvSpPr txBox="1"/>
          <p:nvPr/>
        </p:nvSpPr>
        <p:spPr>
          <a:xfrm>
            <a:off x="1959472" y="6354287"/>
            <a:ext cx="2595600" cy="369332"/>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Index</a:t>
            </a:r>
            <a:endParaRPr lang="zh-TW" altLang="en-US" b="1" dirty="0">
              <a:latin typeface="Cambria Math" panose="02040503050406030204" pitchFamily="18" charset="0"/>
            </a:endParaRPr>
          </a:p>
        </p:txBody>
      </p:sp>
      <p:sp>
        <p:nvSpPr>
          <p:cNvPr id="24" name="文字方塊 23"/>
          <p:cNvSpPr txBox="1"/>
          <p:nvPr/>
        </p:nvSpPr>
        <p:spPr>
          <a:xfrm>
            <a:off x="7260433"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output</a:t>
            </a:r>
            <a:endParaRPr lang="zh-TW" altLang="en-US" b="1" dirty="0">
              <a:latin typeface="Cambria Math" panose="02040503050406030204" pitchFamily="18" charset="0"/>
            </a:endParaRPr>
          </a:p>
        </p:txBody>
      </p:sp>
      <p:sp>
        <p:nvSpPr>
          <p:cNvPr id="25" name="向右箭號 24"/>
          <p:cNvSpPr/>
          <p:nvPr/>
        </p:nvSpPr>
        <p:spPr>
          <a:xfrm>
            <a:off x="4940886" y="1364105"/>
            <a:ext cx="1933731" cy="164892"/>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6" name="文字方塊 25"/>
          <p:cNvSpPr txBox="1"/>
          <p:nvPr/>
        </p:nvSpPr>
        <p:spPr>
          <a:xfrm>
            <a:off x="4797304" y="358329"/>
            <a:ext cx="2319545" cy="923330"/>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Mark interior/border-Pixel Operator</a:t>
            </a:r>
            <a:endParaRPr lang="en-US" altLang="zh-TW" b="1" dirty="0">
              <a:latin typeface="Cambria Math" panose="02040503050406030204" pitchFamily="18" charset="0"/>
              <a:ea typeface="Cambria Math" panose="02040503050406030204" pitchFamily="18" charset="0"/>
            </a:endParaRPr>
          </a:p>
          <a:p>
            <a:pPr algn="ctr"/>
            <a:r>
              <a:rPr lang="en-US" altLang="zh-TW" b="1" dirty="0">
                <a:latin typeface="Cambria Math" panose="02040503050406030204" pitchFamily="18" charset="0"/>
                <a:ea typeface="Cambria Math" panose="02040503050406030204" pitchFamily="18" charset="0"/>
              </a:rPr>
              <a:t>(</a:t>
            </a:r>
            <a:r>
              <a:rPr lang="en-US" altLang="zh-TW" b="1">
                <a:latin typeface="Cambria Math" panose="02040503050406030204" pitchFamily="18" charset="0"/>
                <a:ea typeface="Cambria Math" panose="02040503050406030204" pitchFamily="18" charset="0"/>
              </a:rPr>
              <a:t>at one </a:t>
            </a:r>
            <a:r>
              <a:rPr lang="en-US" altLang="zh-TW" b="1" dirty="0">
                <a:latin typeface="Cambria Math" panose="02040503050406030204" pitchFamily="18" charset="0"/>
                <a:ea typeface="Cambria Math" panose="02040503050406030204" pitchFamily="18" charset="0"/>
              </a:rPr>
              <a:t>point)</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27" name="文字方塊 26"/>
              <p:cNvSpPr txBox="1"/>
              <p:nvPr/>
            </p:nvSpPr>
            <p:spPr>
              <a:xfrm>
                <a:off x="4797305" y="1528997"/>
                <a:ext cx="2077314" cy="2831544"/>
              </a:xfrm>
              <a:prstGeom prst="rect">
                <a:avLst/>
              </a:prstGeom>
              <a:noFill/>
            </p:spPr>
            <p:txBody>
              <a:bodyPr wrap="square" rtlCol="0">
                <a:spAutoFit/>
              </a:bodyPr>
              <a:lstStyle/>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𝐸</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1</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2</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3</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4</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b="0" dirty="0"/>
              </a:p>
              <a:p>
                <a:pPr/>
                <a14:m>
                  <m:oMathPara xmlns:m="http://schemas.openxmlformats.org/officeDocument/2006/math">
                    <m:oMathParaPr>
                      <m:jc m:val="centerGroup"/>
                    </m:oMathParaPr>
                    <m:oMath xmlns:m="http://schemas.openxmlformats.org/officeDocument/2006/math">
                      <m:r>
                        <a:rPr lang="en-US" altLang="zh-TW" sz="1600" b="0" i="1" smtClean="0">
                          <a:latin typeface="Cambria Math" panose="02040503050406030204" pitchFamily="18" charset="0"/>
                        </a:rPr>
                        <m:t>𝑜𝑢𝑡𝑝𝑢𝑡</m:t>
                      </m:r>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𝑓</m:t>
                          </m:r>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zh-TW" altLang="en-US" sz="1600" dirty="0"/>
              </a:p>
            </p:txBody>
          </p:sp>
        </mc:Choice>
        <mc:Fallback xmlns="">
          <p:sp>
            <p:nvSpPr>
              <p:cNvPr id="27" name="文字方塊 26"/>
              <p:cNvSpPr txBox="1">
                <a:spLocks noRot="1" noChangeAspect="1" noMove="1" noResize="1" noEditPoints="1" noAdjustHandles="1" noChangeArrowheads="1" noChangeShapeType="1" noTextEdit="1"/>
              </p:cNvSpPr>
              <p:nvPr/>
            </p:nvSpPr>
            <p:spPr>
              <a:xfrm>
                <a:off x="4797305" y="1528997"/>
                <a:ext cx="2077314" cy="2831544"/>
              </a:xfrm>
              <a:prstGeom prst="rect">
                <a:avLst/>
              </a:prstGeom>
              <a:blipFill>
                <a:blip r:embed="rId4"/>
                <a:stretch>
                  <a:fillRect b="-431"/>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9" name="文字方塊 28"/>
              <p:cNvSpPr txBox="1"/>
              <p:nvPr/>
            </p:nvSpPr>
            <p:spPr>
              <a:xfrm>
                <a:off x="8016572" y="3913097"/>
                <a:ext cx="2694561" cy="1328056"/>
              </a:xfrm>
              <a:prstGeom prst="rect">
                <a:avLst/>
              </a:prstGeom>
              <a:noFill/>
              <a:ln>
                <a:solidFill>
                  <a:schemeClr val="tx1"/>
                </a:solidFill>
              </a:ln>
            </p:spPr>
            <p:txBody>
              <a:bodyPr wrap="square" rtlCol="0" anchor="ctr">
                <a:spAutoFit/>
              </a:bodyPr>
              <a:lstStyle/>
              <a:p>
                <a:pPr/>
                <a14:m>
                  <m:oMathPara xmlns:m="http://schemas.openxmlformats.org/officeDocument/2006/math">
                    <m:oMathParaPr>
                      <m:jc m:val="centerGroup"/>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e>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𝑑</m:t>
                              </m:r>
                            </m:e>
                          </m:eqArr>
                        </m:e>
                      </m:d>
                    </m:oMath>
                  </m:oMathPara>
                </a14:m>
                <a:endParaRPr lang="en-US" altLang="zh-TW" i="1" dirty="0">
                  <a:latin typeface="Cambria Math" panose="02040503050406030204" pitchFamily="18" charset="0"/>
                </a:endParaRPr>
              </a:p>
              <a:p>
                <a:pPr/>
                <a14:m>
                  <m:oMathPara xmlns:m="http://schemas.openxmlformats.org/officeDocument/2006/math">
                    <m:oMathParaPr>
                      <m:jc m:val="centerGroup"/>
                    </m:oMathParaPr>
                    <m:oMath xmlns:m="http://schemas.openxmlformats.org/officeDocument/2006/math">
                      <m:r>
                        <a:rPr lang="en-US" altLang="zh-TW" i="1">
                          <a:solidFill>
                            <a:srgbClr val="FF0000"/>
                          </a:solidFill>
                          <a:latin typeface="Cambria Math" panose="02040503050406030204" pitchFamily="18" charset="0"/>
                        </a:rPr>
                        <m:t>𝑓</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𝑐</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𝑏</m:t>
                              </m:r>
                            </m:e>
                            <m:e>
                              <m:r>
                                <a:rPr lang="en-US" altLang="zh-TW" i="1">
                                  <a:solidFill>
                                    <a:srgbClr val="FF0000"/>
                                  </a:solidFill>
                                  <a:latin typeface="Cambria Math" panose="02040503050406030204" pitchFamily="18" charset="0"/>
                                </a:rPr>
                                <m:t>𝑖</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p:txBody>
          </p:sp>
        </mc:Choice>
        <mc:Fallback xmlns="">
          <p:sp>
            <p:nvSpPr>
              <p:cNvPr id="29" name="文字方塊 28"/>
              <p:cNvSpPr txBox="1">
                <a:spLocks noRot="1" noChangeAspect="1" noMove="1" noResize="1" noEditPoints="1" noAdjustHandles="1" noChangeArrowheads="1" noChangeShapeType="1" noTextEdit="1"/>
              </p:cNvSpPr>
              <p:nvPr/>
            </p:nvSpPr>
            <p:spPr>
              <a:xfrm>
                <a:off x="8016572" y="3913097"/>
                <a:ext cx="2694561" cy="1328056"/>
              </a:xfrm>
              <a:prstGeom prst="rect">
                <a:avLst/>
              </a:prstGeom>
              <a:blipFill>
                <a:blip r:embed="rId5"/>
                <a:stretch>
                  <a:fillRect/>
                </a:stretch>
              </a:blipFill>
              <a:ln>
                <a:solidFill>
                  <a:schemeClr val="tx1"/>
                </a:solidFill>
              </a:ln>
            </p:spPr>
            <p:txBody>
              <a:bodyPr/>
              <a:lstStyle/>
              <a:p>
                <a:r>
                  <a:rPr lang="zh-TW" altLang="en-US">
                    <a:noFill/>
                  </a:rPr>
                  <a:t> </a:t>
                </a:r>
              </a:p>
            </p:txBody>
          </p:sp>
        </mc:Fallback>
      </mc:AlternateContent>
      <p:sp>
        <p:nvSpPr>
          <p:cNvPr id="2" name="文字方塊 1"/>
          <p:cNvSpPr txBox="1"/>
          <p:nvPr/>
        </p:nvSpPr>
        <p:spPr>
          <a:xfrm>
            <a:off x="8016572" y="5367852"/>
            <a:ext cx="3052943" cy="923330"/>
          </a:xfrm>
          <a:prstGeom prst="rect">
            <a:avLst/>
          </a:prstGeom>
          <a:noFill/>
        </p:spPr>
        <p:txBody>
          <a:bodyPr wrap="square" rtlCol="0">
            <a:spAutoFit/>
          </a:bodyPr>
          <a:lstStyle/>
          <a:p>
            <a:pPr marL="285750" indent="-285750">
              <a:buFont typeface="Arial" panose="020B0604020202020204" pitchFamily="34" charset="0"/>
              <a:buChar char="•"/>
            </a:pPr>
            <a:r>
              <a:rPr lang="en-US" altLang="zh-TW" dirty="0">
                <a:latin typeface="Cambria Math" panose="02040503050406030204" pitchFamily="18" charset="0"/>
                <a:ea typeface="Cambria Math" panose="02040503050406030204" pitchFamily="18" charset="0"/>
              </a:rPr>
              <a:t>for 4-connectivity</a:t>
            </a:r>
          </a:p>
          <a:p>
            <a:pPr marL="285750" indent="-285750">
              <a:buFont typeface="Arial" panose="020B0604020202020204" pitchFamily="34" charset="0"/>
              <a:buChar char="•"/>
            </a:pPr>
            <a:r>
              <a:rPr lang="en-US" altLang="zh-TW" dirty="0">
                <a:latin typeface="Cambria Math" panose="02040503050406030204" pitchFamily="18" charset="0"/>
                <a:ea typeface="Cambria Math" panose="02040503050406030204" pitchFamily="18" charset="0"/>
              </a:rPr>
              <a:t>i: interior label</a:t>
            </a:r>
          </a:p>
          <a:p>
            <a:pPr marL="285750" indent="-285750">
              <a:buFont typeface="Arial" panose="020B0604020202020204" pitchFamily="34" charset="0"/>
              <a:buChar char="•"/>
            </a:pPr>
            <a:r>
              <a:rPr lang="en-US" altLang="zh-TW" dirty="0">
                <a:latin typeface="Cambria Math" panose="02040503050406030204" pitchFamily="18" charset="0"/>
                <a:ea typeface="Cambria Math" panose="02040503050406030204" pitchFamily="18" charset="0"/>
              </a:rPr>
              <a:t>b: border label</a:t>
            </a:r>
          </a:p>
        </p:txBody>
      </p:sp>
      <p:cxnSp>
        <p:nvCxnSpPr>
          <p:cNvPr id="4" name="直線單箭頭接點 3"/>
          <p:cNvCxnSpPr>
            <a:stCxn id="5" idx="1"/>
          </p:cNvCxnSpPr>
          <p:nvPr/>
        </p:nvCxnSpPr>
        <p:spPr>
          <a:xfrm flipH="1">
            <a:off x="6131226" y="1795643"/>
            <a:ext cx="623206" cy="27516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 name="文字方塊 4"/>
          <p:cNvSpPr txBox="1"/>
          <p:nvPr/>
        </p:nvSpPr>
        <p:spPr>
          <a:xfrm>
            <a:off x="6754432" y="1610977"/>
            <a:ext cx="263769" cy="369332"/>
          </a:xfrm>
          <a:prstGeom prst="rect">
            <a:avLst/>
          </a:prstGeom>
          <a:noFill/>
        </p:spPr>
        <p:txBody>
          <a:bodyPr wrap="square" rtlCol="0">
            <a:spAutoFit/>
          </a:bodyPr>
          <a:lstStyle/>
          <a:p>
            <a:r>
              <a:rPr lang="en-US" altLang="zh-TW" dirty="0"/>
              <a:t>a</a:t>
            </a:r>
            <a:endParaRPr lang="zh-TW" altLang="en-US" dirty="0"/>
          </a:p>
        </p:txBody>
      </p:sp>
      <p:cxnSp>
        <p:nvCxnSpPr>
          <p:cNvPr id="8" name="直線單箭頭接點 7"/>
          <p:cNvCxnSpPr/>
          <p:nvPr/>
        </p:nvCxnSpPr>
        <p:spPr>
          <a:xfrm flipH="1">
            <a:off x="5907750" y="2286000"/>
            <a:ext cx="651312" cy="3341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文字方塊 29"/>
          <p:cNvSpPr txBox="1"/>
          <p:nvPr/>
        </p:nvSpPr>
        <p:spPr>
          <a:xfrm>
            <a:off x="0" y="0"/>
            <a:ext cx="1600200" cy="369332"/>
          </a:xfrm>
          <a:prstGeom prst="rect">
            <a:avLst/>
          </a:prstGeom>
          <a:solidFill>
            <a:schemeClr val="accent2"/>
          </a:solidFill>
        </p:spPr>
        <p:txBody>
          <a:bodyPr wrap="square" rtlCol="0">
            <a:spAutoFit/>
          </a:bodyPr>
          <a:lstStyle/>
          <a:p>
            <a:r>
              <a:rPr lang="en-US" altLang="zh-TW"/>
              <a:t>Case </a:t>
            </a:r>
            <a:r>
              <a:rPr lang="en-US" altLang="zh-TW" dirty="0"/>
              <a:t>1</a:t>
            </a:r>
            <a:endParaRPr lang="zh-TW" altLang="en-US" dirty="0"/>
          </a:p>
        </p:txBody>
      </p:sp>
    </p:spTree>
    <p:extLst>
      <p:ext uri="{BB962C8B-B14F-4D97-AF65-F5344CB8AC3E}">
        <p14:creationId xmlns:p14="http://schemas.microsoft.com/office/powerpoint/2010/main" val="32392241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6.1.1 Introduction</a:t>
            </a:r>
            <a:endParaRPr lang="zh-TW" altLang="en-US" b="1" dirty="0">
              <a:latin typeface="Cambria Math" panose="02040503050406030204" pitchFamily="18" charset="0"/>
            </a:endParaRPr>
          </a:p>
        </p:txBody>
      </p:sp>
      <p:sp>
        <p:nvSpPr>
          <p:cNvPr id="3" name="內容版面配置區 2"/>
          <p:cNvSpPr>
            <a:spLocks noGrp="1"/>
          </p:cNvSpPr>
          <p:nvPr>
            <p:ph idx="1"/>
          </p:nvPr>
        </p:nvSpPr>
        <p:spPr>
          <a:xfrm>
            <a:off x="838200" y="1825625"/>
            <a:ext cx="10515600" cy="1087098"/>
          </a:xfrm>
        </p:spPr>
        <p:txBody>
          <a:bodyPr>
            <a:normAutofit/>
          </a:bodyPr>
          <a:lstStyle/>
          <a:p>
            <a:pPr marL="0" indent="0">
              <a:buNone/>
            </a:pPr>
            <a:r>
              <a:rPr lang="en-US" altLang="zh-TW" dirty="0">
                <a:latin typeface="Cambria Math" panose="02040503050406030204" pitchFamily="18" charset="0"/>
                <a:ea typeface="Cambria Math" panose="02040503050406030204" pitchFamily="18" charset="0"/>
              </a:rPr>
              <a:t>1. The workhorse of low-level vision</a:t>
            </a:r>
          </a:p>
          <a:p>
            <a:pPr lvl="1"/>
            <a:r>
              <a:rPr lang="en-US" altLang="zh-TW" dirty="0">
                <a:latin typeface="Cambria Math" panose="02040503050406030204" pitchFamily="18" charset="0"/>
                <a:ea typeface="Cambria Math" panose="02040503050406030204" pitchFamily="18" charset="0"/>
              </a:rPr>
              <a:t>What are levels of </a:t>
            </a:r>
            <a:r>
              <a:rPr lang="en-US" altLang="zh-TW" dirty="0"/>
              <a:t>vision?</a:t>
            </a:r>
          </a:p>
        </p:txBody>
      </p:sp>
      <p:grpSp>
        <p:nvGrpSpPr>
          <p:cNvPr id="18" name="群組 17"/>
          <p:cNvGrpSpPr/>
          <p:nvPr/>
        </p:nvGrpSpPr>
        <p:grpSpPr>
          <a:xfrm>
            <a:off x="494620" y="2057401"/>
            <a:ext cx="11372848" cy="4657807"/>
            <a:chOff x="494620" y="2057401"/>
            <a:chExt cx="11372848" cy="4657807"/>
          </a:xfrm>
        </p:grpSpPr>
        <p:pic>
          <p:nvPicPr>
            <p:cNvPr id="4" name="圖片 3"/>
            <p:cNvPicPr>
              <a:picLocks noChangeAspect="1"/>
            </p:cNvPicPr>
            <p:nvPr/>
          </p:nvPicPr>
          <p:blipFill>
            <a:blip r:embed="rId3"/>
            <a:stretch>
              <a:fillRect/>
            </a:stretch>
          </p:blipFill>
          <p:spPr>
            <a:xfrm>
              <a:off x="494620" y="4099264"/>
              <a:ext cx="657225" cy="647700"/>
            </a:xfrm>
            <a:prstGeom prst="rect">
              <a:avLst/>
            </a:prstGeom>
          </p:spPr>
        </p:pic>
        <p:pic>
          <p:nvPicPr>
            <p:cNvPr id="5" name="圖片 4"/>
            <p:cNvPicPr>
              <a:picLocks noChangeAspect="1"/>
            </p:cNvPicPr>
            <p:nvPr/>
          </p:nvPicPr>
          <p:blipFill>
            <a:blip r:embed="rId4"/>
            <a:stretch>
              <a:fillRect/>
            </a:stretch>
          </p:blipFill>
          <p:spPr>
            <a:xfrm>
              <a:off x="1665514" y="3630499"/>
              <a:ext cx="1843053" cy="1116465"/>
            </a:xfrm>
            <a:prstGeom prst="rect">
              <a:avLst/>
            </a:prstGeom>
          </p:spPr>
        </p:pic>
        <p:pic>
          <p:nvPicPr>
            <p:cNvPr id="6" name="圖片 5"/>
            <p:cNvPicPr>
              <a:picLocks noChangeAspect="1"/>
            </p:cNvPicPr>
            <p:nvPr/>
          </p:nvPicPr>
          <p:blipFill>
            <a:blip r:embed="rId5"/>
            <a:stretch>
              <a:fillRect/>
            </a:stretch>
          </p:blipFill>
          <p:spPr>
            <a:xfrm>
              <a:off x="4022236" y="2912723"/>
              <a:ext cx="2998279" cy="1834241"/>
            </a:xfrm>
            <a:prstGeom prst="rect">
              <a:avLst/>
            </a:prstGeom>
          </p:spPr>
        </p:pic>
        <p:pic>
          <p:nvPicPr>
            <p:cNvPr id="7" name="圖片 6"/>
            <p:cNvPicPr>
              <a:picLocks noChangeAspect="1"/>
            </p:cNvPicPr>
            <p:nvPr/>
          </p:nvPicPr>
          <p:blipFill>
            <a:blip r:embed="rId6"/>
            <a:stretch>
              <a:fillRect/>
            </a:stretch>
          </p:blipFill>
          <p:spPr>
            <a:xfrm>
              <a:off x="7534183" y="2057401"/>
              <a:ext cx="4256845" cy="2780372"/>
            </a:xfrm>
            <a:prstGeom prst="rect">
              <a:avLst/>
            </a:prstGeom>
          </p:spPr>
        </p:pic>
        <p:sp>
          <p:nvSpPr>
            <p:cNvPr id="8" name="文字方塊 7"/>
            <p:cNvSpPr txBox="1"/>
            <p:nvPr/>
          </p:nvSpPr>
          <p:spPr>
            <a:xfrm>
              <a:off x="10500600" y="4837773"/>
              <a:ext cx="1366868" cy="246221"/>
            </a:xfrm>
            <a:prstGeom prst="rect">
              <a:avLst/>
            </a:prstGeom>
            <a:noFill/>
          </p:spPr>
          <p:txBody>
            <a:bodyPr wrap="square" rtlCol="0">
              <a:spAutoFit/>
            </a:bodyPr>
            <a:lstStyle/>
            <a:p>
              <a:r>
                <a:rPr lang="en-US" altLang="zh-TW" sz="1000" dirty="0"/>
                <a:t>https://goo.gl/ynA9VN</a:t>
              </a:r>
              <a:endParaRPr lang="zh-TW" altLang="en-US" sz="1000" dirty="0"/>
            </a:p>
          </p:txBody>
        </p:sp>
        <p:sp>
          <p:nvSpPr>
            <p:cNvPr id="9" name="左-右雙向箭號 8"/>
            <p:cNvSpPr/>
            <p:nvPr/>
          </p:nvSpPr>
          <p:spPr>
            <a:xfrm>
              <a:off x="1151846" y="4293326"/>
              <a:ext cx="513668" cy="296091"/>
            </a:xfrm>
            <a:prstGeom prst="leftRightArrow">
              <a:avLst/>
            </a:prstGeom>
          </p:spPr>
          <p:style>
            <a:lnRef idx="2">
              <a:schemeClr val="accent5"/>
            </a:lnRef>
            <a:fillRef idx="1">
              <a:schemeClr val="lt1"/>
            </a:fillRef>
            <a:effectRef idx="0">
              <a:schemeClr val="accent5"/>
            </a:effectRef>
            <a:fontRef idx="minor">
              <a:schemeClr val="dk1"/>
            </a:fontRef>
          </p:style>
          <p:txBody>
            <a:bodyPr rtlCol="0" anchor="ctr"/>
            <a:lstStyle/>
            <a:p>
              <a:pPr algn="ctr"/>
              <a:endParaRPr lang="zh-TW" altLang="en-US"/>
            </a:p>
          </p:txBody>
        </p:sp>
        <p:sp>
          <p:nvSpPr>
            <p:cNvPr id="10" name="左-右雙向箭號 9"/>
            <p:cNvSpPr/>
            <p:nvPr/>
          </p:nvSpPr>
          <p:spPr>
            <a:xfrm>
              <a:off x="3518365" y="4293325"/>
              <a:ext cx="513668" cy="296091"/>
            </a:xfrm>
            <a:prstGeom prst="leftRightArrow">
              <a:avLst/>
            </a:prstGeom>
          </p:spPr>
          <p:style>
            <a:lnRef idx="2">
              <a:schemeClr val="accent5"/>
            </a:lnRef>
            <a:fillRef idx="1">
              <a:schemeClr val="lt1"/>
            </a:fillRef>
            <a:effectRef idx="0">
              <a:schemeClr val="accent5"/>
            </a:effectRef>
            <a:fontRef idx="minor">
              <a:schemeClr val="dk1"/>
            </a:fontRef>
          </p:style>
          <p:txBody>
            <a:bodyPr rtlCol="0" anchor="ctr"/>
            <a:lstStyle/>
            <a:p>
              <a:pPr algn="ctr"/>
              <a:endParaRPr lang="zh-TW" altLang="en-US"/>
            </a:p>
          </p:txBody>
        </p:sp>
        <p:sp>
          <p:nvSpPr>
            <p:cNvPr id="11" name="左-右雙向箭號 10"/>
            <p:cNvSpPr/>
            <p:nvPr/>
          </p:nvSpPr>
          <p:spPr>
            <a:xfrm>
              <a:off x="7040109" y="4293326"/>
              <a:ext cx="513668" cy="296091"/>
            </a:xfrm>
            <a:prstGeom prst="leftRightArrow">
              <a:avLst/>
            </a:prstGeom>
          </p:spPr>
          <p:style>
            <a:lnRef idx="2">
              <a:schemeClr val="accent5"/>
            </a:lnRef>
            <a:fillRef idx="1">
              <a:schemeClr val="lt1"/>
            </a:fillRef>
            <a:effectRef idx="0">
              <a:schemeClr val="accent5"/>
            </a:effectRef>
            <a:fontRef idx="minor">
              <a:schemeClr val="dk1"/>
            </a:fontRef>
          </p:style>
          <p:txBody>
            <a:bodyPr rtlCol="0" anchor="ctr"/>
            <a:lstStyle/>
            <a:p>
              <a:pPr algn="ctr"/>
              <a:endParaRPr lang="zh-TW" altLang="en-US"/>
            </a:p>
          </p:txBody>
        </p:sp>
        <p:sp>
          <p:nvSpPr>
            <p:cNvPr id="13" name="文字方塊 12"/>
            <p:cNvSpPr txBox="1"/>
            <p:nvPr/>
          </p:nvSpPr>
          <p:spPr>
            <a:xfrm>
              <a:off x="494620" y="4837772"/>
              <a:ext cx="811666" cy="369332"/>
            </a:xfrm>
            <a:prstGeom prst="rect">
              <a:avLst/>
            </a:prstGeom>
            <a:noFill/>
          </p:spPr>
          <p:txBody>
            <a:bodyPr wrap="square" rtlCol="0">
              <a:spAutoFit/>
            </a:bodyPr>
            <a:lstStyle/>
            <a:p>
              <a:r>
                <a:rPr lang="en-US" altLang="zh-TW" dirty="0"/>
                <a:t>input</a:t>
              </a:r>
              <a:endParaRPr lang="zh-TW" altLang="en-US" dirty="0"/>
            </a:p>
          </p:txBody>
        </p:sp>
        <p:sp>
          <p:nvSpPr>
            <p:cNvPr id="14" name="文字方塊 13"/>
            <p:cNvSpPr txBox="1"/>
            <p:nvPr/>
          </p:nvSpPr>
          <p:spPr>
            <a:xfrm>
              <a:off x="1720553" y="4837772"/>
              <a:ext cx="1887415" cy="1754326"/>
            </a:xfrm>
            <a:prstGeom prst="rect">
              <a:avLst/>
            </a:prstGeom>
            <a:noFill/>
          </p:spPr>
          <p:txBody>
            <a:bodyPr wrap="square" rtlCol="0">
              <a:spAutoFit/>
            </a:bodyPr>
            <a:lstStyle/>
            <a:p>
              <a:r>
                <a:rPr lang="en-US" altLang="zh-TW"/>
                <a:t>Low-Level</a:t>
              </a:r>
              <a:br>
                <a:rPr lang="en-US" altLang="zh-TW" dirty="0"/>
              </a:br>
              <a:r>
                <a:rPr lang="en-US" altLang="zh-TW" dirty="0"/>
                <a:t>-----------------------</a:t>
              </a:r>
            </a:p>
            <a:p>
              <a:r>
                <a:rPr lang="en-US" altLang="zh-TW" dirty="0"/>
                <a:t>grouping</a:t>
              </a:r>
            </a:p>
            <a:p>
              <a:r>
                <a:rPr lang="en-US" altLang="zh-TW" dirty="0"/>
                <a:t>Color</a:t>
              </a:r>
            </a:p>
            <a:p>
              <a:r>
                <a:rPr lang="en-US" altLang="zh-TW"/>
                <a:t>Spatial freq</a:t>
              </a:r>
              <a:r>
                <a:rPr lang="en-US" altLang="zh-TW" dirty="0"/>
                <a:t>.</a:t>
              </a:r>
            </a:p>
            <a:p>
              <a:r>
                <a:rPr lang="en-US" altLang="zh-TW" dirty="0"/>
                <a:t>Local Motion</a:t>
              </a:r>
            </a:p>
          </p:txBody>
        </p:sp>
        <p:sp>
          <p:nvSpPr>
            <p:cNvPr id="15" name="文字方塊 14"/>
            <p:cNvSpPr txBox="1"/>
            <p:nvPr/>
          </p:nvSpPr>
          <p:spPr>
            <a:xfrm>
              <a:off x="4022235" y="4839793"/>
              <a:ext cx="1887415" cy="1754326"/>
            </a:xfrm>
            <a:prstGeom prst="rect">
              <a:avLst/>
            </a:prstGeom>
            <a:noFill/>
          </p:spPr>
          <p:txBody>
            <a:bodyPr wrap="square" rtlCol="0">
              <a:spAutoFit/>
            </a:bodyPr>
            <a:lstStyle/>
            <a:p>
              <a:r>
                <a:rPr lang="en-US" altLang="zh-TW" dirty="0"/>
                <a:t>Mid-Level</a:t>
              </a:r>
              <a:br>
                <a:rPr lang="en-US" altLang="zh-TW" dirty="0"/>
              </a:br>
              <a:r>
                <a:rPr lang="en-US" altLang="zh-TW" dirty="0"/>
                <a:t>-----------------------</a:t>
              </a:r>
            </a:p>
            <a:p>
              <a:r>
                <a:rPr lang="en-US" altLang="zh-TW" dirty="0"/>
                <a:t>Textures</a:t>
              </a:r>
            </a:p>
            <a:p>
              <a:r>
                <a:rPr lang="en-US" altLang="zh-TW" dirty="0"/>
                <a:t>Surfaces</a:t>
              </a:r>
            </a:p>
            <a:p>
              <a:r>
                <a:rPr lang="en-US" altLang="zh-TW" dirty="0"/>
                <a:t>Global motion</a:t>
              </a:r>
            </a:p>
            <a:p>
              <a:r>
                <a:rPr lang="en-US" altLang="zh-TW" dirty="0"/>
                <a:t>Depth</a:t>
              </a:r>
            </a:p>
          </p:txBody>
        </p:sp>
        <p:sp>
          <p:nvSpPr>
            <p:cNvPr id="16" name="文字方塊 15"/>
            <p:cNvSpPr txBox="1"/>
            <p:nvPr/>
          </p:nvSpPr>
          <p:spPr>
            <a:xfrm>
              <a:off x="7534183" y="4837772"/>
              <a:ext cx="1887415" cy="1754326"/>
            </a:xfrm>
            <a:prstGeom prst="rect">
              <a:avLst/>
            </a:prstGeom>
            <a:noFill/>
          </p:spPr>
          <p:txBody>
            <a:bodyPr wrap="square" rtlCol="0">
              <a:spAutoFit/>
            </a:bodyPr>
            <a:lstStyle/>
            <a:p>
              <a:r>
                <a:rPr lang="en-US" altLang="zh-TW" dirty="0"/>
                <a:t>High-Level</a:t>
              </a:r>
              <a:br>
                <a:rPr lang="en-US" altLang="zh-TW" dirty="0"/>
              </a:br>
              <a:r>
                <a:rPr lang="en-US" altLang="zh-TW" dirty="0"/>
                <a:t>-----------------------</a:t>
              </a:r>
            </a:p>
            <a:p>
              <a:r>
                <a:rPr lang="en-US" altLang="zh-TW" dirty="0"/>
                <a:t>Objects</a:t>
              </a:r>
            </a:p>
            <a:p>
              <a:r>
                <a:rPr lang="en-US" altLang="zh-TW" dirty="0"/>
                <a:t>Characters</a:t>
              </a:r>
            </a:p>
            <a:p>
              <a:r>
                <a:rPr lang="en-US" altLang="zh-TW" dirty="0"/>
                <a:t>Actions</a:t>
              </a:r>
            </a:p>
            <a:p>
              <a:r>
                <a:rPr lang="en-US" altLang="zh-TW" dirty="0"/>
                <a:t>intentions</a:t>
              </a:r>
            </a:p>
          </p:txBody>
        </p:sp>
        <p:sp>
          <p:nvSpPr>
            <p:cNvPr id="17" name="文字方塊 16"/>
            <p:cNvSpPr txBox="1"/>
            <p:nvPr/>
          </p:nvSpPr>
          <p:spPr>
            <a:xfrm>
              <a:off x="8126882" y="6468987"/>
              <a:ext cx="1535723" cy="246221"/>
            </a:xfrm>
            <a:prstGeom prst="rect">
              <a:avLst/>
            </a:prstGeom>
            <a:noFill/>
          </p:spPr>
          <p:txBody>
            <a:bodyPr wrap="square" rtlCol="0">
              <a:spAutoFit/>
            </a:bodyPr>
            <a:lstStyle/>
            <a:p>
              <a:r>
                <a:rPr lang="en-US" altLang="zh-TW" sz="1000" dirty="0"/>
                <a:t>https://goo.gl/o5Q3Qy</a:t>
              </a:r>
              <a:endParaRPr lang="zh-TW" altLang="en-US" sz="1000" dirty="0"/>
            </a:p>
          </p:txBody>
        </p:sp>
      </p:grpSp>
      <p:sp>
        <p:nvSpPr>
          <p:cNvPr id="19" name="矩形 18"/>
          <p:cNvSpPr/>
          <p:nvPr/>
        </p:nvSpPr>
        <p:spPr>
          <a:xfrm>
            <a:off x="1559169" y="3470031"/>
            <a:ext cx="2048799" cy="3245177"/>
          </a:xfrm>
          <a:prstGeom prst="rect">
            <a:avLst/>
          </a:prstGeom>
          <a:noFill/>
          <a:ln w="28575">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zh-TW" altLang="en-US"/>
          </a:p>
        </p:txBody>
      </p:sp>
    </p:spTree>
    <p:extLst>
      <p:ext uri="{BB962C8B-B14F-4D97-AF65-F5344CB8AC3E}">
        <p14:creationId xmlns:p14="http://schemas.microsoft.com/office/powerpoint/2010/main" val="2091284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childTnLst>
                                </p:cTn>
                              </p:par>
                              <p:par>
                                <p:cTn id="12" presetID="26" presetClass="emph" presetSubtype="0" fill="hold" grpId="0" nodeType="withEffect">
                                  <p:stCondLst>
                                    <p:cond delay="0"/>
                                  </p:stCondLst>
                                  <p:childTnLst>
                                    <p:animEffect transition="out" filter="fade">
                                      <p:cBhvr>
                                        <p:cTn id="13" dur="500" tmFilter="0, 0; .2, .5; .8, .5; 1, 0"/>
                                        <p:tgtEl>
                                          <p:spTgt spid="19"/>
                                        </p:tgtEl>
                                      </p:cBhvr>
                                    </p:animEffect>
                                    <p:animScale>
                                      <p:cBhvr>
                                        <p:cTn id="14" dur="250" autoRev="1" fill="hold"/>
                                        <p:tgtEl>
                                          <p:spTgt spid="1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表格 18"/>
          <p:cNvGraphicFramePr>
            <a:graphicFrameLocks noGrp="1"/>
          </p:cNvGraphicFramePr>
          <p:nvPr>
            <p:extLst>
              <p:ext uri="{D42A27DB-BD31-4B8C-83A1-F6EECF244321}">
                <p14:modId xmlns:p14="http://schemas.microsoft.com/office/powerpoint/2010/main" val="3104446139"/>
              </p:ext>
            </p:extLst>
          </p:nvPr>
        </p:nvGraphicFramePr>
        <p:xfrm>
          <a:off x="1959472"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20" name="表格 19"/>
          <p:cNvGraphicFramePr>
            <a:graphicFrameLocks noGrp="1"/>
          </p:cNvGraphicFramePr>
          <p:nvPr>
            <p:extLst>
              <p:ext uri="{D42A27DB-BD31-4B8C-83A1-F6EECF244321}">
                <p14:modId xmlns:p14="http://schemas.microsoft.com/office/powerpoint/2010/main" val="1288045056"/>
              </p:ext>
            </p:extLst>
          </p:nvPr>
        </p:nvGraphicFramePr>
        <p:xfrm>
          <a:off x="7260433"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b</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AlternateContent xmlns:mc="http://schemas.openxmlformats.org/markup-compatibility/2006" xmlns:a14="http://schemas.microsoft.com/office/drawing/2010/main">
        <mc:Choice Requires="a14">
          <p:graphicFrame>
            <p:nvGraphicFramePr>
              <p:cNvPr id="21" name="表格 20"/>
              <p:cNvGraphicFramePr>
                <a:graphicFrameLocks noGrp="1"/>
              </p:cNvGraphicFramePr>
              <p:nvPr>
                <p:extLst>
                  <p:ext uri="{D42A27DB-BD31-4B8C-83A1-F6EECF244321}">
                    <p14:modId xmlns:p14="http://schemas.microsoft.com/office/powerpoint/2010/main" val="780550727"/>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t>a</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t>a</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2</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3</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0</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1</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4</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Choice>
        <mc:Fallback xmlns="">
          <p:graphicFrame>
            <p:nvGraphicFramePr>
              <p:cNvPr id="21" name="表格 20"/>
              <p:cNvGraphicFramePr>
                <a:graphicFrameLocks noGrp="1"/>
              </p:cNvGraphicFramePr>
              <p:nvPr>
                <p:extLst>
                  <p:ext uri="{D42A27DB-BD31-4B8C-83A1-F6EECF244321}">
                    <p14:modId xmlns:p14="http://schemas.microsoft.com/office/powerpoint/2010/main" val="780550727"/>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smtClean="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t>a</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t>a</a:t>
                          </a:r>
                          <a:endParaRPr lang="zh-TW" altLang="en-US" dirty="0"/>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403279" t="-309836" r="-204918" b="-3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303279" t="-409836" r="-304918" b="-222951"/>
                          </a:stretch>
                        </a:blip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403279" t="-409836" r="-204918" b="-222951"/>
                          </a:stretch>
                        </a:blip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503279" t="-409836" r="-104918" b="-222951"/>
                          </a:stretch>
                        </a:blipFill>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403279" t="-509836" r="-204918" b="-1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extLst>
                      <a:ext uri="{0D108BD9-81ED-4DB2-BD59-A6C34878D82A}">
                        <a16:rowId xmlns:a16="http://schemas.microsoft.com/office/drawing/2014/main" val="10005"/>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Fallback>
      </mc:AlternateContent>
      <p:sp>
        <p:nvSpPr>
          <p:cNvPr id="22" name="文字方塊 21"/>
          <p:cNvSpPr txBox="1"/>
          <p:nvPr/>
        </p:nvSpPr>
        <p:spPr>
          <a:xfrm>
            <a:off x="1959472"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input</a:t>
            </a:r>
            <a:endParaRPr lang="zh-TW" altLang="en-US" b="1" dirty="0">
              <a:latin typeface="Cambria Math" panose="02040503050406030204" pitchFamily="18" charset="0"/>
            </a:endParaRPr>
          </a:p>
        </p:txBody>
      </p:sp>
      <p:sp>
        <p:nvSpPr>
          <p:cNvPr id="23" name="文字方塊 22"/>
          <p:cNvSpPr txBox="1"/>
          <p:nvPr/>
        </p:nvSpPr>
        <p:spPr>
          <a:xfrm>
            <a:off x="1959472" y="6354287"/>
            <a:ext cx="2595600" cy="369332"/>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Index</a:t>
            </a:r>
            <a:endParaRPr lang="zh-TW" altLang="en-US" b="1" dirty="0">
              <a:latin typeface="Cambria Math" panose="02040503050406030204" pitchFamily="18" charset="0"/>
            </a:endParaRPr>
          </a:p>
        </p:txBody>
      </p:sp>
      <p:sp>
        <p:nvSpPr>
          <p:cNvPr id="24" name="文字方塊 23"/>
          <p:cNvSpPr txBox="1"/>
          <p:nvPr/>
        </p:nvSpPr>
        <p:spPr>
          <a:xfrm>
            <a:off x="7260433"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output</a:t>
            </a:r>
            <a:endParaRPr lang="zh-TW" altLang="en-US" b="1" dirty="0">
              <a:latin typeface="Cambria Math" panose="02040503050406030204" pitchFamily="18" charset="0"/>
            </a:endParaRPr>
          </a:p>
        </p:txBody>
      </p:sp>
      <p:sp>
        <p:nvSpPr>
          <p:cNvPr id="25" name="向右箭號 24"/>
          <p:cNvSpPr/>
          <p:nvPr/>
        </p:nvSpPr>
        <p:spPr>
          <a:xfrm>
            <a:off x="4940886" y="1364105"/>
            <a:ext cx="1933731" cy="164892"/>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mc:AlternateContent xmlns:mc="http://schemas.openxmlformats.org/markup-compatibility/2006" xmlns:a14="http://schemas.microsoft.com/office/drawing/2010/main">
        <mc:Choice Requires="a14">
          <p:sp>
            <p:nvSpPr>
              <p:cNvPr id="27" name="文字方塊 26"/>
              <p:cNvSpPr txBox="1"/>
              <p:nvPr/>
            </p:nvSpPr>
            <p:spPr>
              <a:xfrm>
                <a:off x="4797305" y="1528997"/>
                <a:ext cx="2077314" cy="2831544"/>
              </a:xfrm>
              <a:prstGeom prst="rect">
                <a:avLst/>
              </a:prstGeom>
              <a:noFill/>
            </p:spPr>
            <p:txBody>
              <a:bodyPr wrap="square" rtlCol="0">
                <a:spAutoFit/>
              </a:bodyPr>
              <a:lstStyle/>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𝐴</m:t>
                      </m:r>
                    </m:oMath>
                  </m:oMathPara>
                </a14:m>
                <a:endParaRPr lang="en-US" altLang="zh-TW" sz="1600" b="0" dirty="0"/>
              </a:p>
              <a:p>
                <a:pPr algn="ctr"/>
                <a:endParaRPr lang="en-US" altLang="zh-TW" sz="1600" b="0" dirty="0"/>
              </a:p>
              <a:p>
                <a:pPr algn="ctr"/>
                <a14:m>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1</m:t>
                            </m:r>
                          </m:sub>
                        </m:sSub>
                      </m:e>
                    </m:d>
                    <m:r>
                      <a:rPr lang="en-US" altLang="zh-TW" sz="1600" b="0" i="1" smtClean="0">
                        <a:latin typeface="Cambria Math" panose="02040503050406030204" pitchFamily="18" charset="0"/>
                      </a:rPr>
                      <m:t>=</m:t>
                    </m:r>
                  </m:oMath>
                </a14:m>
                <a:r>
                  <a:rPr lang="en-US" altLang="zh-TW" sz="1600" b="0" dirty="0"/>
                  <a:t>A</a:t>
                </a:r>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2</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3</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4</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en-US" altLang="zh-TW" sz="1600" b="0" dirty="0"/>
              </a:p>
              <a:p>
                <a:pPr algn="ctr"/>
                <a:endParaRPr lang="en-US" altLang="zh-TW" b="0" dirty="0"/>
              </a:p>
              <a:p>
                <a:pPr/>
                <a14:m>
                  <m:oMathPara xmlns:m="http://schemas.openxmlformats.org/officeDocument/2006/math">
                    <m:oMathParaPr>
                      <m:jc m:val="centerGroup"/>
                    </m:oMathParaPr>
                    <m:oMath xmlns:m="http://schemas.openxmlformats.org/officeDocument/2006/math">
                      <m:r>
                        <a:rPr lang="en-US" altLang="zh-TW" sz="1600" b="0" i="1" smtClean="0">
                          <a:latin typeface="Cambria Math" panose="02040503050406030204" pitchFamily="18" charset="0"/>
                        </a:rPr>
                        <m:t>𝑜𝑢𝑡𝑝𝑢𝑡</m:t>
                      </m:r>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𝑓</m:t>
                          </m:r>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𝑏</m:t>
                      </m:r>
                    </m:oMath>
                  </m:oMathPara>
                </a14:m>
                <a:endParaRPr lang="zh-TW" altLang="en-US" sz="1600" dirty="0"/>
              </a:p>
            </p:txBody>
          </p:sp>
        </mc:Choice>
        <mc:Fallback xmlns="">
          <p:sp>
            <p:nvSpPr>
              <p:cNvPr id="27" name="文字方塊 26"/>
              <p:cNvSpPr txBox="1">
                <a:spLocks noRot="1" noChangeAspect="1" noMove="1" noResize="1" noEditPoints="1" noAdjustHandles="1" noChangeArrowheads="1" noChangeShapeType="1" noTextEdit="1"/>
              </p:cNvSpPr>
              <p:nvPr/>
            </p:nvSpPr>
            <p:spPr>
              <a:xfrm>
                <a:off x="4797305" y="1528997"/>
                <a:ext cx="2077314" cy="2831544"/>
              </a:xfrm>
              <a:prstGeom prst="rect">
                <a:avLst/>
              </a:prstGeom>
              <a:blipFill>
                <a:blip r:embed="rId4"/>
                <a:stretch>
                  <a:fillRect b="-431"/>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9" name="文字方塊 28"/>
              <p:cNvSpPr txBox="1"/>
              <p:nvPr/>
            </p:nvSpPr>
            <p:spPr>
              <a:xfrm>
                <a:off x="8016572" y="3913097"/>
                <a:ext cx="2694561" cy="1328056"/>
              </a:xfrm>
              <a:prstGeom prst="rect">
                <a:avLst/>
              </a:prstGeom>
              <a:noFill/>
              <a:ln>
                <a:solidFill>
                  <a:schemeClr val="tx1"/>
                </a:solidFill>
              </a:ln>
            </p:spPr>
            <p:txBody>
              <a:bodyPr wrap="square" rtlCol="0" anchor="ctr">
                <a:spAutoFit/>
              </a:bodyPr>
              <a:lstStyle/>
              <a:p>
                <a:pPr/>
                <a14:m>
                  <m:oMathPara xmlns:m="http://schemas.openxmlformats.org/officeDocument/2006/math">
                    <m:oMathParaPr>
                      <m:jc m:val="centerGroup"/>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e>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𝑑</m:t>
                              </m:r>
                            </m:e>
                          </m:eqArr>
                        </m:e>
                      </m:d>
                    </m:oMath>
                  </m:oMathPara>
                </a14:m>
                <a:endParaRPr lang="en-US" altLang="zh-TW" i="1" dirty="0">
                  <a:latin typeface="Cambria Math" panose="02040503050406030204" pitchFamily="18" charset="0"/>
                </a:endParaRPr>
              </a:p>
              <a:p>
                <a:pPr/>
                <a14:m>
                  <m:oMathPara xmlns:m="http://schemas.openxmlformats.org/officeDocument/2006/math">
                    <m:oMathParaPr>
                      <m:jc m:val="centerGroup"/>
                    </m:oMathParaPr>
                    <m:oMath xmlns:m="http://schemas.openxmlformats.org/officeDocument/2006/math">
                      <m:r>
                        <a:rPr lang="en-US" altLang="zh-TW" i="1">
                          <a:solidFill>
                            <a:srgbClr val="FF0000"/>
                          </a:solidFill>
                          <a:latin typeface="Cambria Math" panose="02040503050406030204" pitchFamily="18" charset="0"/>
                        </a:rPr>
                        <m:t>𝑓</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𝑐</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𝑏</m:t>
                              </m:r>
                            </m:e>
                            <m:e>
                              <m:r>
                                <a:rPr lang="en-US" altLang="zh-TW" i="1">
                                  <a:solidFill>
                                    <a:srgbClr val="FF0000"/>
                                  </a:solidFill>
                                  <a:latin typeface="Cambria Math" panose="02040503050406030204" pitchFamily="18" charset="0"/>
                                </a:rPr>
                                <m:t>𝑖</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p:txBody>
          </p:sp>
        </mc:Choice>
        <mc:Fallback xmlns="">
          <p:sp>
            <p:nvSpPr>
              <p:cNvPr id="29" name="文字方塊 28"/>
              <p:cNvSpPr txBox="1">
                <a:spLocks noRot="1" noChangeAspect="1" noMove="1" noResize="1" noEditPoints="1" noAdjustHandles="1" noChangeArrowheads="1" noChangeShapeType="1" noTextEdit="1"/>
              </p:cNvSpPr>
              <p:nvPr/>
            </p:nvSpPr>
            <p:spPr>
              <a:xfrm>
                <a:off x="8016572" y="3913097"/>
                <a:ext cx="2694561" cy="1328056"/>
              </a:xfrm>
              <a:prstGeom prst="rect">
                <a:avLst/>
              </a:prstGeom>
              <a:blipFill>
                <a:blip r:embed="rId5"/>
                <a:stretch>
                  <a:fillRect/>
                </a:stretch>
              </a:blipFill>
              <a:ln>
                <a:solidFill>
                  <a:schemeClr val="tx1"/>
                </a:solidFill>
              </a:ln>
            </p:spPr>
            <p:txBody>
              <a:bodyPr/>
              <a:lstStyle/>
              <a:p>
                <a:r>
                  <a:rPr lang="zh-TW" altLang="en-US">
                    <a:noFill/>
                  </a:rPr>
                  <a:t> </a:t>
                </a:r>
              </a:p>
            </p:txBody>
          </p:sp>
        </mc:Fallback>
      </mc:AlternateContent>
      <p:sp>
        <p:nvSpPr>
          <p:cNvPr id="2" name="文字方塊 1"/>
          <p:cNvSpPr txBox="1"/>
          <p:nvPr/>
        </p:nvSpPr>
        <p:spPr>
          <a:xfrm>
            <a:off x="8016572" y="5367852"/>
            <a:ext cx="3052943" cy="923330"/>
          </a:xfrm>
          <a:prstGeom prst="rect">
            <a:avLst/>
          </a:prstGeom>
          <a:noFill/>
        </p:spPr>
        <p:txBody>
          <a:bodyPr wrap="square" rtlCol="0">
            <a:spAutoFit/>
          </a:bodyPr>
          <a:lstStyle/>
          <a:p>
            <a:pPr marL="285750" indent="-285750">
              <a:buFont typeface="Arial" panose="020B0604020202020204" pitchFamily="34" charset="0"/>
              <a:buChar char="•"/>
            </a:pPr>
            <a:r>
              <a:rPr lang="en-US" altLang="zh-TW">
                <a:latin typeface="Cambria Math" panose="02040503050406030204" pitchFamily="18" charset="0"/>
                <a:ea typeface="Cambria Math" panose="02040503050406030204" pitchFamily="18" charset="0"/>
              </a:rPr>
              <a:t>for 4-connectivity</a:t>
            </a:r>
            <a:endParaRPr lang="en-US" altLang="zh-TW" dirty="0">
              <a:latin typeface="Cambria Math" panose="02040503050406030204" pitchFamily="18" charset="0"/>
              <a:ea typeface="Cambria Math" panose="02040503050406030204" pitchFamily="18" charset="0"/>
            </a:endParaRPr>
          </a:p>
          <a:p>
            <a:pPr marL="285750" indent="-285750">
              <a:buFont typeface="Arial" panose="020B0604020202020204" pitchFamily="34" charset="0"/>
              <a:buChar char="•"/>
            </a:pPr>
            <a:r>
              <a:rPr lang="en-US" altLang="zh-TW" dirty="0">
                <a:latin typeface="Cambria Math" panose="02040503050406030204" pitchFamily="18" charset="0"/>
                <a:ea typeface="Cambria Math" panose="02040503050406030204" pitchFamily="18" charset="0"/>
              </a:rPr>
              <a:t>i</a:t>
            </a:r>
            <a:r>
              <a:rPr lang="en-US" altLang="zh-TW">
                <a:latin typeface="Cambria Math" panose="02040503050406030204" pitchFamily="18" charset="0"/>
                <a:ea typeface="Cambria Math" panose="02040503050406030204" pitchFamily="18" charset="0"/>
              </a:rPr>
              <a:t>: interior label</a:t>
            </a:r>
            <a:endParaRPr lang="en-US" altLang="zh-TW" dirty="0">
              <a:latin typeface="Cambria Math" panose="02040503050406030204" pitchFamily="18" charset="0"/>
              <a:ea typeface="Cambria Math" panose="02040503050406030204" pitchFamily="18" charset="0"/>
            </a:endParaRPr>
          </a:p>
          <a:p>
            <a:pPr marL="285750" indent="-285750">
              <a:buFont typeface="Arial" panose="020B0604020202020204" pitchFamily="34" charset="0"/>
              <a:buChar char="•"/>
            </a:pPr>
            <a:r>
              <a:rPr lang="en-US" altLang="zh-TW" dirty="0">
                <a:latin typeface="Cambria Math" panose="02040503050406030204" pitchFamily="18" charset="0"/>
                <a:ea typeface="Cambria Math" panose="02040503050406030204" pitchFamily="18" charset="0"/>
              </a:rPr>
              <a:t>b</a:t>
            </a:r>
            <a:r>
              <a:rPr lang="en-US" altLang="zh-TW">
                <a:latin typeface="Cambria Math" panose="02040503050406030204" pitchFamily="18" charset="0"/>
                <a:ea typeface="Cambria Math" panose="02040503050406030204" pitchFamily="18" charset="0"/>
              </a:rPr>
              <a:t>: border label</a:t>
            </a:r>
            <a:endParaRPr lang="en-US" altLang="zh-TW" dirty="0">
              <a:latin typeface="Cambria Math" panose="02040503050406030204" pitchFamily="18" charset="0"/>
              <a:ea typeface="Cambria Math" panose="02040503050406030204" pitchFamily="18" charset="0"/>
            </a:endParaRPr>
          </a:p>
        </p:txBody>
      </p:sp>
      <p:cxnSp>
        <p:nvCxnSpPr>
          <p:cNvPr id="4" name="直線單箭頭接點 3"/>
          <p:cNvCxnSpPr/>
          <p:nvPr/>
        </p:nvCxnSpPr>
        <p:spPr>
          <a:xfrm flipH="1">
            <a:off x="6150743" y="2334194"/>
            <a:ext cx="676971" cy="24733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 name="文字方塊 4"/>
          <p:cNvSpPr txBox="1"/>
          <p:nvPr/>
        </p:nvSpPr>
        <p:spPr>
          <a:xfrm>
            <a:off x="6803755" y="2110126"/>
            <a:ext cx="263769" cy="369332"/>
          </a:xfrm>
          <a:prstGeom prst="rect">
            <a:avLst/>
          </a:prstGeom>
          <a:noFill/>
        </p:spPr>
        <p:txBody>
          <a:bodyPr wrap="square" rtlCol="0">
            <a:spAutoFit/>
          </a:bodyPr>
          <a:lstStyle/>
          <a:p>
            <a:r>
              <a:rPr lang="en-US" altLang="zh-TW" dirty="0"/>
              <a:t>a</a:t>
            </a:r>
            <a:endParaRPr lang="zh-TW" altLang="en-US" dirty="0"/>
          </a:p>
        </p:txBody>
      </p:sp>
      <p:cxnSp>
        <p:nvCxnSpPr>
          <p:cNvPr id="8" name="直線單箭頭接點 7"/>
          <p:cNvCxnSpPr/>
          <p:nvPr/>
        </p:nvCxnSpPr>
        <p:spPr>
          <a:xfrm flipH="1">
            <a:off x="5864469" y="2294792"/>
            <a:ext cx="597877" cy="29893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文字方塊 29"/>
          <p:cNvSpPr txBox="1"/>
          <p:nvPr/>
        </p:nvSpPr>
        <p:spPr>
          <a:xfrm>
            <a:off x="0" y="0"/>
            <a:ext cx="1600200" cy="369332"/>
          </a:xfrm>
          <a:prstGeom prst="rect">
            <a:avLst/>
          </a:prstGeom>
          <a:solidFill>
            <a:schemeClr val="accent6"/>
          </a:solidFill>
        </p:spPr>
        <p:txBody>
          <a:bodyPr wrap="square" rtlCol="0">
            <a:spAutoFit/>
          </a:bodyPr>
          <a:lstStyle/>
          <a:p>
            <a:r>
              <a:rPr lang="en-US" altLang="zh-TW"/>
              <a:t>Case </a:t>
            </a:r>
            <a:r>
              <a:rPr lang="en-US" altLang="zh-TW" dirty="0"/>
              <a:t>2</a:t>
            </a:r>
            <a:endParaRPr lang="zh-TW" altLang="en-US" dirty="0"/>
          </a:p>
        </p:txBody>
      </p:sp>
      <p:sp>
        <p:nvSpPr>
          <p:cNvPr id="28" name="文字方塊 27"/>
          <p:cNvSpPr txBox="1"/>
          <p:nvPr/>
        </p:nvSpPr>
        <p:spPr>
          <a:xfrm>
            <a:off x="4797304" y="358329"/>
            <a:ext cx="2319545" cy="923330"/>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Mark interior/border-Pixel Operator</a:t>
            </a:r>
            <a:endParaRPr lang="en-US" altLang="zh-TW" b="1" dirty="0">
              <a:latin typeface="Cambria Math" panose="02040503050406030204" pitchFamily="18" charset="0"/>
              <a:ea typeface="Cambria Math" panose="02040503050406030204" pitchFamily="18" charset="0"/>
            </a:endParaRPr>
          </a:p>
          <a:p>
            <a:pPr algn="ctr"/>
            <a:r>
              <a:rPr lang="en-US" altLang="zh-TW" b="1" dirty="0">
                <a:latin typeface="Cambria Math" panose="02040503050406030204" pitchFamily="18" charset="0"/>
                <a:ea typeface="Cambria Math" panose="02040503050406030204" pitchFamily="18" charset="0"/>
              </a:rPr>
              <a:t>(</a:t>
            </a:r>
            <a:r>
              <a:rPr lang="en-US" altLang="zh-TW" b="1">
                <a:latin typeface="Cambria Math" panose="02040503050406030204" pitchFamily="18" charset="0"/>
                <a:ea typeface="Cambria Math" panose="02040503050406030204" pitchFamily="18" charset="0"/>
              </a:rPr>
              <a:t>at one </a:t>
            </a:r>
            <a:r>
              <a:rPr lang="en-US" altLang="zh-TW" b="1" dirty="0">
                <a:latin typeface="Cambria Math" panose="02040503050406030204" pitchFamily="18" charset="0"/>
                <a:ea typeface="Cambria Math" panose="02040503050406030204" pitchFamily="18" charset="0"/>
              </a:rPr>
              <a:t>point)</a:t>
            </a:r>
            <a:endParaRPr lang="zh-TW" altLang="en-US" b="1" dirty="0">
              <a:latin typeface="Cambria Math" panose="02040503050406030204" pitchFamily="18" charset="0"/>
            </a:endParaRPr>
          </a:p>
        </p:txBody>
      </p:sp>
    </p:spTree>
    <p:extLst>
      <p:ext uri="{BB962C8B-B14F-4D97-AF65-F5344CB8AC3E}">
        <p14:creationId xmlns:p14="http://schemas.microsoft.com/office/powerpoint/2010/main" val="139600561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表格 18"/>
          <p:cNvGraphicFramePr>
            <a:graphicFrameLocks noGrp="1"/>
          </p:cNvGraphicFramePr>
          <p:nvPr>
            <p:extLst>
              <p:ext uri="{D42A27DB-BD31-4B8C-83A1-F6EECF244321}">
                <p14:modId xmlns:p14="http://schemas.microsoft.com/office/powerpoint/2010/main" val="3475419044"/>
              </p:ext>
            </p:extLst>
          </p:nvPr>
        </p:nvGraphicFramePr>
        <p:xfrm>
          <a:off x="1959472"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p:graphicFrame>
        <p:nvGraphicFramePr>
          <p:cNvPr id="20" name="表格 19"/>
          <p:cNvGraphicFramePr>
            <a:graphicFrameLocks noGrp="1"/>
          </p:cNvGraphicFramePr>
          <p:nvPr>
            <p:extLst>
              <p:ext uri="{D42A27DB-BD31-4B8C-83A1-F6EECF244321}">
                <p14:modId xmlns:p14="http://schemas.microsoft.com/office/powerpoint/2010/main" val="1418962424"/>
              </p:ext>
            </p:extLst>
          </p:nvPr>
        </p:nvGraphicFramePr>
        <p:xfrm>
          <a:off x="7260433" y="545984"/>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i</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AlternateContent xmlns:mc="http://schemas.openxmlformats.org/markup-compatibility/2006" xmlns:a14="http://schemas.microsoft.com/office/drawing/2010/main">
        <mc:Choice Requires="a14">
          <p:graphicFrame>
            <p:nvGraphicFramePr>
              <p:cNvPr id="21" name="表格 20"/>
              <p:cNvGraphicFramePr>
                <a:graphicFrameLocks noGrp="1"/>
              </p:cNvGraphicFramePr>
              <p:nvPr>
                <p:extLst>
                  <p:ext uri="{D42A27DB-BD31-4B8C-83A1-F6EECF244321}">
                    <p14:modId xmlns:p14="http://schemas.microsoft.com/office/powerpoint/2010/main" val="4045038140"/>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2</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3</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0</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0000"/>
                        </a:solidFill>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1</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ea typeface="Cambria Math" panose="02040503050406030204" pitchFamily="18" charset="0"/>
                                      </a:rPr>
                                    </m:ctrlPr>
                                  </m:sSubPr>
                                  <m:e>
                                    <m:r>
                                      <a:rPr lang="en-US" altLang="zh-TW" b="0" i="1" smtClean="0">
                                        <a:solidFill>
                                          <a:schemeClr val="tx1"/>
                                        </a:solidFill>
                                        <a:latin typeface="Cambria Math" panose="02040503050406030204" pitchFamily="18" charset="0"/>
                                        <a:ea typeface="Cambria Math" panose="02040503050406030204" pitchFamily="18" charset="0"/>
                                      </a:rPr>
                                      <m:t>𝑥</m:t>
                                    </m:r>
                                  </m:e>
                                  <m:sub>
                                    <m:r>
                                      <a:rPr lang="en-US" altLang="zh-TW" b="0" i="1" smtClean="0">
                                        <a:solidFill>
                                          <a:schemeClr val="tx1"/>
                                        </a:solidFill>
                                        <a:latin typeface="Cambria Math" panose="02040503050406030204" pitchFamily="18" charset="0"/>
                                        <a:ea typeface="Cambria Math" panose="02040503050406030204" pitchFamily="18" charset="0"/>
                                      </a:rPr>
                                      <m:t>4</m:t>
                                    </m:r>
                                  </m:sub>
                                </m:sSub>
                              </m:oMath>
                            </m:oMathPara>
                          </a14:m>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extLst>
                      <a:ext uri="{0D108BD9-81ED-4DB2-BD59-A6C34878D82A}">
                        <a16:rowId xmlns:a16="http://schemas.microsoft.com/office/drawing/2014/main" val="10005"/>
                      </a:ext>
                    </a:extLst>
                  </a:tr>
                  <a:tr h="370800">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Choice>
        <mc:Fallback xmlns="">
          <p:graphicFrame>
            <p:nvGraphicFramePr>
              <p:cNvPr id="21" name="表格 20"/>
              <p:cNvGraphicFramePr>
                <a:graphicFrameLocks noGrp="1"/>
              </p:cNvGraphicFramePr>
              <p:nvPr>
                <p:extLst>
                  <p:ext uri="{D42A27DB-BD31-4B8C-83A1-F6EECF244321}">
                    <p14:modId xmlns:p14="http://schemas.microsoft.com/office/powerpoint/2010/main" val="4045038140"/>
                  </p:ext>
                </p:extLst>
              </p:nvPr>
            </p:nvGraphicFramePr>
            <p:xfrm>
              <a:off x="1959472" y="3758687"/>
              <a:ext cx="2595600" cy="25956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mpd="sng">
                          <a:solidFill>
                            <a:schemeClr val="tx1"/>
                          </a:solidFill>
                          <a:prstDash val="dot"/>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mpd="sng">
                          <a:solidFill>
                            <a:schemeClr val="tx1"/>
                          </a:solidFill>
                          <a:prstDash val="dot"/>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mpd="sng">
                          <a:solidFill>
                            <a:schemeClr val="tx1"/>
                          </a:solidFill>
                          <a:prstDash val="dot"/>
                        </a:lnT>
                        <a:lnB w="19050" cmpd="sng">
                          <a:solidFill>
                            <a:schemeClr val="tx1"/>
                          </a:solidFill>
                          <a:prstDash val="dot"/>
                        </a:lnB>
                      </a:tcPr>
                    </a:tc>
                    <a:extLst>
                      <a:ext uri="{0D108BD9-81ED-4DB2-BD59-A6C34878D82A}">
                        <a16:rowId xmlns:a16="http://schemas.microsoft.com/office/drawing/2014/main" val="10000"/>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403279" t="-109836" r="-204918" b="-5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1"/>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303279" t="-209836" r="-304918" b="-422951"/>
                          </a:stretch>
                        </a:blip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403279" t="-209836" r="-204918" b="-422951"/>
                          </a:stretch>
                        </a:blip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503279" t="-209836" r="-104918" b="-422951"/>
                          </a:stretch>
                        </a:blipFill>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2"/>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zh-TW"/>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blipFill>
                          <a:blip r:embed="rId3"/>
                          <a:stretch>
                            <a:fillRect l="-403279" t="-309836" r="-204918" b="-322951"/>
                          </a:stretch>
                        </a:blip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3"/>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4"/>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ap="flat" cmpd="sng" algn="ctr">
                          <a:solidFill>
                            <a:schemeClr val="tx1"/>
                          </a:solidFill>
                          <a:prstDash val="solid"/>
                          <a:round/>
                          <a:headEnd type="none" w="med" len="med"/>
                          <a:tailEnd type="none" w="med" len="med"/>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E</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tx1"/>
                              </a:solidFill>
                              <a:latin typeface="Cambria Math" panose="02040503050406030204" pitchFamily="18" charset="0"/>
                              <a:ea typeface="Cambria Math" panose="02040503050406030204" pitchFamily="18" charset="0"/>
                            </a:rPr>
                            <a:t>A</a:t>
                          </a:r>
                          <a:endParaRPr lang="zh-TW" altLang="en-US" dirty="0">
                            <a:solidFill>
                              <a:schemeClr val="tx1"/>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solid"/>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ap="flat" cmpd="sng" algn="ctr">
                          <a:solidFill>
                            <a:schemeClr val="tx1"/>
                          </a:solidFill>
                          <a:prstDash val="dot"/>
                          <a:round/>
                          <a:headEnd type="none" w="med" len="med"/>
                          <a:tailEnd type="none" w="med" len="med"/>
                        </a:lnB>
                      </a:tcPr>
                    </a:tc>
                    <a:extLst>
                      <a:ext uri="{0D108BD9-81ED-4DB2-BD59-A6C34878D82A}">
                        <a16:rowId xmlns:a16="http://schemas.microsoft.com/office/drawing/2014/main" val="10005"/>
                      </a:ext>
                    </a:extLst>
                  </a:tr>
                  <a:tr h="370800">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mpd="sng">
                          <a:solidFill>
                            <a:schemeClr val="tx1"/>
                          </a:solidFill>
                          <a:prstDash val="dot"/>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rPr>
                            <a:t>E</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ap="flat" cmpd="sng" algn="ctr">
                          <a:solidFill>
                            <a:schemeClr val="tx1"/>
                          </a:solidFill>
                          <a:prstDash val="dot"/>
                          <a:round/>
                          <a:headEnd type="none" w="med" len="med"/>
                          <a:tailEnd type="none" w="med" len="med"/>
                        </a:lnR>
                        <a:lnT w="19050" cap="flat" cmpd="sng" algn="ctr">
                          <a:solidFill>
                            <a:schemeClr val="tx1"/>
                          </a:solidFill>
                          <a:prstDash val="solid"/>
                          <a:round/>
                          <a:headEnd type="none" w="med" len="med"/>
                          <a:tailEnd type="none" w="med" len="med"/>
                        </a:lnT>
                        <a:lnB w="19050" cmpd="sng">
                          <a:solidFill>
                            <a:schemeClr val="tx1"/>
                          </a:solidFill>
                          <a:prstDash val="dot"/>
                        </a:lnB>
                      </a:tcPr>
                    </a:tc>
                    <a:tc>
                      <a:txBody>
                        <a:bodyPr/>
                        <a:lstStyle/>
                        <a:p>
                          <a:pPr algn="ctr"/>
                          <a:r>
                            <a:rPr lang="en-US" altLang="zh-TW" dirty="0" smtClean="0">
                              <a:solidFill>
                                <a:schemeClr val="bg2">
                                  <a:lumMod val="90000"/>
                                </a:schemeClr>
                              </a:solidFill>
                              <a:latin typeface="Cambria Math" panose="02040503050406030204" pitchFamily="18" charset="0"/>
                              <a:ea typeface="Cambria Math" panose="02040503050406030204" pitchFamily="18" charset="0"/>
                            </a:rPr>
                            <a:t>A</a:t>
                          </a:r>
                          <a:endParaRPr lang="zh-TW" altLang="en-US" dirty="0">
                            <a:solidFill>
                              <a:schemeClr val="bg2">
                                <a:lumMod val="90000"/>
                              </a:schemeClr>
                            </a:solidFill>
                            <a:latin typeface="Cambria Math" panose="02040503050406030204" pitchFamily="18" charset="0"/>
                          </a:endParaRPr>
                        </a:p>
                      </a:txBody>
                      <a:tcPr anchor="ctr">
                        <a:lnL w="19050" cap="flat" cmpd="sng" algn="ctr">
                          <a:solidFill>
                            <a:schemeClr val="tx1"/>
                          </a:solidFill>
                          <a:prstDash val="dot"/>
                          <a:round/>
                          <a:headEnd type="none" w="med" len="med"/>
                          <a:tailEnd type="none" w="med" len="med"/>
                        </a:lnL>
                        <a:lnR w="19050" cmpd="sng">
                          <a:solidFill>
                            <a:schemeClr val="tx1"/>
                          </a:solidFill>
                          <a:prstDash val="dot"/>
                        </a:lnR>
                        <a:lnT w="19050" cap="flat" cmpd="sng" algn="ctr">
                          <a:solidFill>
                            <a:schemeClr val="tx1"/>
                          </a:solidFill>
                          <a:prstDash val="dot"/>
                          <a:round/>
                          <a:headEnd type="none" w="med" len="med"/>
                          <a:tailEnd type="none" w="med" len="med"/>
                        </a:lnT>
                        <a:lnB w="19050" cmpd="sng">
                          <a:solidFill>
                            <a:schemeClr val="tx1"/>
                          </a:solidFill>
                          <a:prstDash val="dot"/>
                        </a:lnB>
                      </a:tcPr>
                    </a:tc>
                    <a:extLst>
                      <a:ext uri="{0D108BD9-81ED-4DB2-BD59-A6C34878D82A}">
                        <a16:rowId xmlns:a16="http://schemas.microsoft.com/office/drawing/2014/main" val="10006"/>
                      </a:ext>
                    </a:extLst>
                  </a:tr>
                </a:tbl>
              </a:graphicData>
            </a:graphic>
          </p:graphicFrame>
        </mc:Fallback>
      </mc:AlternateContent>
      <p:sp>
        <p:nvSpPr>
          <p:cNvPr id="22" name="文字方塊 21"/>
          <p:cNvSpPr txBox="1"/>
          <p:nvPr/>
        </p:nvSpPr>
        <p:spPr>
          <a:xfrm>
            <a:off x="1959472"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input</a:t>
            </a:r>
            <a:endParaRPr lang="zh-TW" altLang="en-US" b="1" dirty="0">
              <a:latin typeface="Cambria Math" panose="02040503050406030204" pitchFamily="18" charset="0"/>
            </a:endParaRPr>
          </a:p>
        </p:txBody>
      </p:sp>
      <p:sp>
        <p:nvSpPr>
          <p:cNvPr id="23" name="文字方塊 22"/>
          <p:cNvSpPr txBox="1"/>
          <p:nvPr/>
        </p:nvSpPr>
        <p:spPr>
          <a:xfrm>
            <a:off x="1959472" y="6354287"/>
            <a:ext cx="2595600" cy="369332"/>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Index</a:t>
            </a:r>
            <a:endParaRPr lang="zh-TW" altLang="en-US" b="1" dirty="0">
              <a:latin typeface="Cambria Math" panose="02040503050406030204" pitchFamily="18" charset="0"/>
            </a:endParaRPr>
          </a:p>
        </p:txBody>
      </p:sp>
      <p:sp>
        <p:nvSpPr>
          <p:cNvPr id="24" name="文字方塊 23"/>
          <p:cNvSpPr txBox="1"/>
          <p:nvPr/>
        </p:nvSpPr>
        <p:spPr>
          <a:xfrm>
            <a:off x="7260433" y="3141584"/>
            <a:ext cx="2595600" cy="369332"/>
          </a:xfrm>
          <a:prstGeom prst="rect">
            <a:avLst/>
          </a:prstGeom>
          <a:noFill/>
        </p:spPr>
        <p:txBody>
          <a:bodyPr wrap="square" rtlCol="0">
            <a:spAutoFit/>
          </a:bodyPr>
          <a:lstStyle/>
          <a:p>
            <a:pPr algn="ctr"/>
            <a:r>
              <a:rPr lang="en-US" altLang="zh-TW" b="1" dirty="0">
                <a:latin typeface="Cambria Math" panose="02040503050406030204" pitchFamily="18" charset="0"/>
                <a:ea typeface="Cambria Math" panose="02040503050406030204" pitchFamily="18" charset="0"/>
              </a:rPr>
              <a:t>output</a:t>
            </a:r>
            <a:endParaRPr lang="zh-TW" altLang="en-US" b="1" dirty="0">
              <a:latin typeface="Cambria Math" panose="02040503050406030204" pitchFamily="18" charset="0"/>
            </a:endParaRPr>
          </a:p>
        </p:txBody>
      </p:sp>
      <p:sp>
        <p:nvSpPr>
          <p:cNvPr id="25" name="向右箭號 24"/>
          <p:cNvSpPr/>
          <p:nvPr/>
        </p:nvSpPr>
        <p:spPr>
          <a:xfrm>
            <a:off x="4940886" y="1364105"/>
            <a:ext cx="1933731" cy="164892"/>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mc:AlternateContent xmlns:mc="http://schemas.openxmlformats.org/markup-compatibility/2006" xmlns:a14="http://schemas.microsoft.com/office/drawing/2010/main">
        <mc:Choice Requires="a14">
          <p:sp>
            <p:nvSpPr>
              <p:cNvPr id="27" name="文字方塊 26"/>
              <p:cNvSpPr txBox="1"/>
              <p:nvPr/>
            </p:nvSpPr>
            <p:spPr>
              <a:xfrm>
                <a:off x="4797305" y="1528997"/>
                <a:ext cx="2077314" cy="2831544"/>
              </a:xfrm>
              <a:prstGeom prst="rect">
                <a:avLst/>
              </a:prstGeom>
              <a:noFill/>
            </p:spPr>
            <p:txBody>
              <a:bodyPr wrap="square" rtlCol="0">
                <a:spAutoFit/>
              </a:bodyPr>
              <a:lstStyle/>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0</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1</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1</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2</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2</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3</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sz="1600" b="0" dirty="0"/>
              </a:p>
              <a:p>
                <a:pPr algn="ctr"/>
                <a14:m>
                  <m:oMathPara xmlns:m="http://schemas.openxmlformats.org/officeDocument/2006/math">
                    <m:oMathParaPr>
                      <m:jc m:val="center"/>
                    </m:oMathParaPr>
                    <m:oMath xmlns:m="http://schemas.openxmlformats.org/officeDocument/2006/math">
                      <m:sSub>
                        <m:sSubPr>
                          <m:ctrlPr>
                            <a:rPr lang="en-US" altLang="zh-TW" sz="160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h</m:t>
                      </m:r>
                      <m:d>
                        <m:dPr>
                          <m:ctrlPr>
                            <a:rPr lang="en-US" altLang="zh-TW" sz="1600" b="0" i="1" smtClean="0">
                              <a:latin typeface="Cambria Math" panose="02040503050406030204" pitchFamily="18" charset="0"/>
                            </a:rPr>
                          </m:ctrlPr>
                        </m:dPr>
                        <m:e>
                          <m:sSub>
                            <m:sSubPr>
                              <m:ctrlPr>
                                <a:rPr lang="en-US" altLang="zh-TW" sz="1600" b="0" i="1" smtClean="0">
                                  <a:latin typeface="Cambria Math" panose="02040503050406030204" pitchFamily="18" charset="0"/>
                                </a:rPr>
                              </m:ctrlPr>
                            </m:sSubPr>
                            <m:e>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3</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𝑥</m:t>
                              </m:r>
                            </m:e>
                            <m:sub>
                              <m:r>
                                <a:rPr lang="en-US" altLang="zh-TW" sz="1600" b="0" i="1" smtClean="0">
                                  <a:latin typeface="Cambria Math" panose="02040503050406030204" pitchFamily="18" charset="0"/>
                                </a:rPr>
                                <m:t>4</m:t>
                              </m:r>
                            </m:sub>
                          </m:sSub>
                        </m:e>
                      </m:d>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oMath>
                  </m:oMathPara>
                </a14:m>
                <a:endParaRPr lang="en-US" altLang="zh-TW" sz="1600" b="0" dirty="0"/>
              </a:p>
              <a:p>
                <a:pPr algn="ctr"/>
                <a:endParaRPr lang="en-US" altLang="zh-TW" b="0" dirty="0"/>
              </a:p>
              <a:p>
                <a:pPr/>
                <a14:m>
                  <m:oMathPara xmlns:m="http://schemas.openxmlformats.org/officeDocument/2006/math">
                    <m:oMathParaPr>
                      <m:jc m:val="centerGroup"/>
                    </m:oMathParaPr>
                    <m:oMath xmlns:m="http://schemas.openxmlformats.org/officeDocument/2006/math">
                      <m:r>
                        <a:rPr lang="en-US" altLang="zh-TW" sz="1600" b="0" i="1" smtClean="0">
                          <a:latin typeface="Cambria Math" panose="02040503050406030204" pitchFamily="18" charset="0"/>
                        </a:rPr>
                        <m:t>𝑜𝑢𝑡𝑝𝑢𝑡</m:t>
                      </m:r>
                      <m:r>
                        <a:rPr lang="en-US" altLang="zh-TW" sz="1600" b="0" i="1" smtClean="0">
                          <a:latin typeface="Cambria Math" panose="02040503050406030204" pitchFamily="18" charset="0"/>
                        </a:rPr>
                        <m:t>=</m:t>
                      </m:r>
                      <m:sSub>
                        <m:sSubPr>
                          <m:ctrlPr>
                            <a:rPr lang="en-US" altLang="zh-TW" sz="1600" b="0" i="1" smtClean="0">
                              <a:latin typeface="Cambria Math" panose="02040503050406030204" pitchFamily="18" charset="0"/>
                            </a:rPr>
                          </m:ctrlPr>
                        </m:sSubPr>
                        <m:e>
                          <m:r>
                            <a:rPr lang="en-US" altLang="zh-TW" sz="1600" b="0" i="1" smtClean="0">
                              <a:latin typeface="Cambria Math" panose="02040503050406030204" pitchFamily="18" charset="0"/>
                            </a:rPr>
                            <m:t>𝑓</m:t>
                          </m:r>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𝑎</m:t>
                          </m:r>
                        </m:e>
                        <m:sub>
                          <m:r>
                            <a:rPr lang="en-US" altLang="zh-TW" sz="1600" b="0" i="1" smtClean="0">
                              <a:latin typeface="Cambria Math" panose="02040503050406030204" pitchFamily="18" charset="0"/>
                            </a:rPr>
                            <m:t>4</m:t>
                          </m:r>
                        </m:sub>
                      </m:sSub>
                      <m:r>
                        <a:rPr lang="en-US" altLang="zh-TW" sz="1600" b="0" i="1" smtClean="0">
                          <a:latin typeface="Cambria Math" panose="02040503050406030204" pitchFamily="18" charset="0"/>
                        </a:rPr>
                        <m:t>)=</m:t>
                      </m:r>
                      <m:r>
                        <a:rPr lang="en-US" altLang="zh-TW" sz="1600" b="0" i="1" smtClean="0">
                          <a:latin typeface="Cambria Math" panose="02040503050406030204" pitchFamily="18" charset="0"/>
                        </a:rPr>
                        <m:t>𝑖</m:t>
                      </m:r>
                    </m:oMath>
                  </m:oMathPara>
                </a14:m>
                <a:endParaRPr lang="zh-TW" altLang="en-US" sz="1600" dirty="0"/>
              </a:p>
            </p:txBody>
          </p:sp>
        </mc:Choice>
        <mc:Fallback xmlns="">
          <p:sp>
            <p:nvSpPr>
              <p:cNvPr id="27" name="文字方塊 26"/>
              <p:cNvSpPr txBox="1">
                <a:spLocks noRot="1" noChangeAspect="1" noMove="1" noResize="1" noEditPoints="1" noAdjustHandles="1" noChangeArrowheads="1" noChangeShapeType="1" noTextEdit="1"/>
              </p:cNvSpPr>
              <p:nvPr/>
            </p:nvSpPr>
            <p:spPr>
              <a:xfrm>
                <a:off x="4797305" y="1528997"/>
                <a:ext cx="2077314" cy="2831544"/>
              </a:xfrm>
              <a:prstGeom prst="rect">
                <a:avLst/>
              </a:prstGeom>
              <a:blipFill>
                <a:blip r:embed="rId4"/>
                <a:stretch>
                  <a:fillRect b="-431"/>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9" name="文字方塊 28"/>
              <p:cNvSpPr txBox="1"/>
              <p:nvPr/>
            </p:nvSpPr>
            <p:spPr>
              <a:xfrm>
                <a:off x="8016572" y="3913097"/>
                <a:ext cx="2694561" cy="1328056"/>
              </a:xfrm>
              <a:prstGeom prst="rect">
                <a:avLst/>
              </a:prstGeom>
              <a:noFill/>
              <a:ln>
                <a:solidFill>
                  <a:schemeClr val="tx1"/>
                </a:solidFill>
              </a:ln>
            </p:spPr>
            <p:txBody>
              <a:bodyPr wrap="square" rtlCol="0" anchor="ctr">
                <a:spAutoFit/>
              </a:bodyPr>
              <a:lstStyle/>
              <a:p>
                <a:pPr/>
                <a14:m>
                  <m:oMathPara xmlns:m="http://schemas.openxmlformats.org/officeDocument/2006/math">
                    <m:oMathParaPr>
                      <m:jc m:val="centerGroup"/>
                    </m:oMathParaPr>
                    <m:oMath xmlns:m="http://schemas.openxmlformats.org/officeDocument/2006/math">
                      <m:r>
                        <a:rPr lang="en-US" altLang="zh-TW" i="1">
                          <a:solidFill>
                            <a:srgbClr val="FF0000"/>
                          </a:solidFill>
                          <a:latin typeface="Cambria Math" panose="02040503050406030204" pitchFamily="18" charset="0"/>
                        </a:rPr>
                        <m:t>h</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𝑑</m:t>
                              </m:r>
                            </m:e>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𝑑</m:t>
                              </m:r>
                            </m:e>
                          </m:eqArr>
                        </m:e>
                      </m:d>
                    </m:oMath>
                  </m:oMathPara>
                </a14:m>
                <a:endParaRPr lang="en-US" altLang="zh-TW" i="1" dirty="0">
                  <a:latin typeface="Cambria Math" panose="02040503050406030204" pitchFamily="18" charset="0"/>
                </a:endParaRPr>
              </a:p>
              <a:p>
                <a:pPr/>
                <a14:m>
                  <m:oMathPara xmlns:m="http://schemas.openxmlformats.org/officeDocument/2006/math">
                    <m:oMathParaPr>
                      <m:jc m:val="centerGroup"/>
                    </m:oMathParaPr>
                    <m:oMath xmlns:m="http://schemas.openxmlformats.org/officeDocument/2006/math">
                      <m:r>
                        <a:rPr lang="en-US" altLang="zh-TW" i="1">
                          <a:solidFill>
                            <a:srgbClr val="FF0000"/>
                          </a:solidFill>
                          <a:latin typeface="Cambria Math" panose="02040503050406030204" pitchFamily="18" charset="0"/>
                        </a:rPr>
                        <m:t>𝑓</m:t>
                      </m:r>
                      <m:d>
                        <m:dPr>
                          <m:ctrlPr>
                            <a:rPr lang="en-US" altLang="zh-TW" i="1">
                              <a:solidFill>
                                <a:srgbClr val="FF0000"/>
                              </a:solidFill>
                              <a:latin typeface="Cambria Math" panose="02040503050406030204" pitchFamily="18" charset="0"/>
                            </a:rPr>
                          </m:ctrlPr>
                        </m:dPr>
                        <m:e>
                          <m:r>
                            <a:rPr lang="en-US" altLang="zh-TW" i="1">
                              <a:solidFill>
                                <a:srgbClr val="FF0000"/>
                              </a:solidFill>
                              <a:latin typeface="Cambria Math" panose="02040503050406030204" pitchFamily="18" charset="0"/>
                            </a:rPr>
                            <m:t>𝑐</m:t>
                          </m:r>
                        </m:e>
                      </m:d>
                      <m:r>
                        <a:rPr lang="en-US" altLang="zh-TW" i="1">
                          <a:solidFill>
                            <a:srgbClr val="FF0000"/>
                          </a:solidFill>
                          <a:latin typeface="Cambria Math" panose="02040503050406030204" pitchFamily="18" charset="0"/>
                        </a:rPr>
                        <m:t>=</m:t>
                      </m:r>
                      <m:d>
                        <m:dPr>
                          <m:begChr m:val="{"/>
                          <m:endChr m:val=""/>
                          <m:ctrlPr>
                            <a:rPr lang="en-US" altLang="zh-TW" i="1">
                              <a:solidFill>
                                <a:srgbClr val="FF0000"/>
                              </a:solidFill>
                              <a:latin typeface="Cambria Math" panose="02040503050406030204" pitchFamily="18" charset="0"/>
                            </a:rPr>
                          </m:ctrlPr>
                        </m:dPr>
                        <m:e>
                          <m:eqArr>
                            <m:eqArrPr>
                              <m:ctrlPr>
                                <a:rPr lang="en-US" altLang="zh-TW" i="1">
                                  <a:solidFill>
                                    <a:srgbClr val="FF0000"/>
                                  </a:solidFill>
                                  <a:latin typeface="Cambria Math" panose="02040503050406030204" pitchFamily="18" charset="0"/>
                                </a:rPr>
                              </m:ctrlPr>
                            </m:eqArrPr>
                            <m:e>
                              <m:r>
                                <a:rPr lang="en-US" altLang="zh-TW" i="1">
                                  <a:solidFill>
                                    <a:srgbClr val="FF0000"/>
                                  </a:solidFill>
                                  <a:latin typeface="Cambria Math" panose="02040503050406030204" pitchFamily="18" charset="0"/>
                                </a:rPr>
                                <m:t>𝑏</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rPr>
                                <m:t>=</m:t>
                              </m:r>
                              <m:r>
                                <a:rPr lang="en-US" altLang="zh-TW" i="1">
                                  <a:solidFill>
                                    <a:srgbClr val="FF0000"/>
                                  </a:solidFill>
                                  <a:latin typeface="Cambria Math" panose="02040503050406030204" pitchFamily="18" charset="0"/>
                                </a:rPr>
                                <m:t>𝑏</m:t>
                              </m:r>
                            </m:e>
                            <m:e>
                              <m:r>
                                <a:rPr lang="en-US" altLang="zh-TW" i="1">
                                  <a:solidFill>
                                    <a:srgbClr val="FF0000"/>
                                  </a:solidFill>
                                  <a:latin typeface="Cambria Math" panose="02040503050406030204" pitchFamily="18" charset="0"/>
                                </a:rPr>
                                <m:t>𝑖</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𝑖𝑓</m:t>
                              </m:r>
                              <m:r>
                                <a:rPr lang="en-US" altLang="zh-TW" i="1">
                                  <a:solidFill>
                                    <a:srgbClr val="FF0000"/>
                                  </a:solidFill>
                                  <a:latin typeface="Cambria Math" panose="02040503050406030204" pitchFamily="18" charset="0"/>
                                </a:rPr>
                                <m:t> </m:t>
                              </m:r>
                              <m:r>
                                <a:rPr lang="en-US" altLang="zh-TW" i="1">
                                  <a:solidFill>
                                    <a:srgbClr val="FF0000"/>
                                  </a:solidFill>
                                  <a:latin typeface="Cambria Math" panose="02040503050406030204" pitchFamily="18" charset="0"/>
                                </a:rPr>
                                <m:t>𝑐</m:t>
                              </m:r>
                              <m:r>
                                <a:rPr lang="en-US" altLang="zh-TW" i="1">
                                  <a:solidFill>
                                    <a:srgbClr val="FF0000"/>
                                  </a:solidFill>
                                  <a:latin typeface="Cambria Math" panose="02040503050406030204" pitchFamily="18" charset="0"/>
                                  <a:ea typeface="Cambria Math" panose="02040503050406030204" pitchFamily="18" charset="0"/>
                                </a:rPr>
                                <m:t>≠</m:t>
                              </m:r>
                              <m:r>
                                <a:rPr lang="en-US" altLang="zh-TW" i="1">
                                  <a:solidFill>
                                    <a:srgbClr val="FF0000"/>
                                  </a:solidFill>
                                  <a:latin typeface="Cambria Math" panose="02040503050406030204" pitchFamily="18" charset="0"/>
                                  <a:ea typeface="Cambria Math" panose="02040503050406030204" pitchFamily="18" charset="0"/>
                                </a:rPr>
                                <m:t>𝑏</m:t>
                              </m:r>
                            </m:e>
                          </m:eqArr>
                        </m:e>
                      </m:d>
                    </m:oMath>
                  </m:oMathPara>
                </a14:m>
                <a:endParaRPr lang="en-US" altLang="zh-TW" dirty="0"/>
              </a:p>
            </p:txBody>
          </p:sp>
        </mc:Choice>
        <mc:Fallback xmlns="">
          <p:sp>
            <p:nvSpPr>
              <p:cNvPr id="29" name="文字方塊 28"/>
              <p:cNvSpPr txBox="1">
                <a:spLocks noRot="1" noChangeAspect="1" noMove="1" noResize="1" noEditPoints="1" noAdjustHandles="1" noChangeArrowheads="1" noChangeShapeType="1" noTextEdit="1"/>
              </p:cNvSpPr>
              <p:nvPr/>
            </p:nvSpPr>
            <p:spPr>
              <a:xfrm>
                <a:off x="8016572" y="3913097"/>
                <a:ext cx="2694561" cy="1328056"/>
              </a:xfrm>
              <a:prstGeom prst="rect">
                <a:avLst/>
              </a:prstGeom>
              <a:blipFill>
                <a:blip r:embed="rId5"/>
                <a:stretch>
                  <a:fillRect/>
                </a:stretch>
              </a:blipFill>
              <a:ln>
                <a:solidFill>
                  <a:schemeClr val="tx1"/>
                </a:solidFill>
              </a:ln>
            </p:spPr>
            <p:txBody>
              <a:bodyPr/>
              <a:lstStyle/>
              <a:p>
                <a:r>
                  <a:rPr lang="zh-TW" altLang="en-US">
                    <a:noFill/>
                  </a:rPr>
                  <a:t> </a:t>
                </a:r>
              </a:p>
            </p:txBody>
          </p:sp>
        </mc:Fallback>
      </mc:AlternateContent>
      <p:sp>
        <p:nvSpPr>
          <p:cNvPr id="2" name="文字方塊 1"/>
          <p:cNvSpPr txBox="1"/>
          <p:nvPr/>
        </p:nvSpPr>
        <p:spPr>
          <a:xfrm>
            <a:off x="8016572" y="5367852"/>
            <a:ext cx="3052943" cy="923330"/>
          </a:xfrm>
          <a:prstGeom prst="rect">
            <a:avLst/>
          </a:prstGeom>
          <a:noFill/>
        </p:spPr>
        <p:txBody>
          <a:bodyPr wrap="square" rtlCol="0">
            <a:spAutoFit/>
          </a:bodyPr>
          <a:lstStyle/>
          <a:p>
            <a:pPr marL="285750" indent="-285750">
              <a:buFont typeface="Arial" panose="020B0604020202020204" pitchFamily="34" charset="0"/>
              <a:buChar char="•"/>
            </a:pPr>
            <a:r>
              <a:rPr lang="en-US" altLang="zh-TW">
                <a:latin typeface="Cambria Math" panose="02040503050406030204" pitchFamily="18" charset="0"/>
                <a:ea typeface="Cambria Math" panose="02040503050406030204" pitchFamily="18" charset="0"/>
              </a:rPr>
              <a:t>for 4-connectivity</a:t>
            </a:r>
            <a:endParaRPr lang="en-US" altLang="zh-TW" dirty="0">
              <a:latin typeface="Cambria Math" panose="02040503050406030204" pitchFamily="18" charset="0"/>
              <a:ea typeface="Cambria Math" panose="02040503050406030204" pitchFamily="18" charset="0"/>
            </a:endParaRPr>
          </a:p>
          <a:p>
            <a:pPr marL="285750" indent="-285750">
              <a:buFont typeface="Arial" panose="020B0604020202020204" pitchFamily="34" charset="0"/>
              <a:buChar char="•"/>
            </a:pPr>
            <a:r>
              <a:rPr lang="en-US" altLang="zh-TW" dirty="0">
                <a:latin typeface="Cambria Math" panose="02040503050406030204" pitchFamily="18" charset="0"/>
                <a:ea typeface="Cambria Math" panose="02040503050406030204" pitchFamily="18" charset="0"/>
              </a:rPr>
              <a:t>i</a:t>
            </a:r>
            <a:r>
              <a:rPr lang="en-US" altLang="zh-TW">
                <a:latin typeface="Cambria Math" panose="02040503050406030204" pitchFamily="18" charset="0"/>
                <a:ea typeface="Cambria Math" panose="02040503050406030204" pitchFamily="18" charset="0"/>
              </a:rPr>
              <a:t>: interior label</a:t>
            </a:r>
            <a:endParaRPr lang="en-US" altLang="zh-TW" dirty="0">
              <a:latin typeface="Cambria Math" panose="02040503050406030204" pitchFamily="18" charset="0"/>
              <a:ea typeface="Cambria Math" panose="02040503050406030204" pitchFamily="18" charset="0"/>
            </a:endParaRPr>
          </a:p>
          <a:p>
            <a:pPr marL="285750" indent="-285750">
              <a:buFont typeface="Arial" panose="020B0604020202020204" pitchFamily="34" charset="0"/>
              <a:buChar char="•"/>
            </a:pPr>
            <a:r>
              <a:rPr lang="en-US" altLang="zh-TW" dirty="0">
                <a:latin typeface="Cambria Math" panose="02040503050406030204" pitchFamily="18" charset="0"/>
                <a:ea typeface="Cambria Math" panose="02040503050406030204" pitchFamily="18" charset="0"/>
              </a:rPr>
              <a:t>b</a:t>
            </a:r>
            <a:r>
              <a:rPr lang="en-US" altLang="zh-TW">
                <a:latin typeface="Cambria Math" panose="02040503050406030204" pitchFamily="18" charset="0"/>
                <a:ea typeface="Cambria Math" panose="02040503050406030204" pitchFamily="18" charset="0"/>
              </a:rPr>
              <a:t>: border label</a:t>
            </a:r>
            <a:endParaRPr lang="en-US" altLang="zh-TW" dirty="0">
              <a:latin typeface="Cambria Math" panose="02040503050406030204" pitchFamily="18" charset="0"/>
              <a:ea typeface="Cambria Math" panose="02040503050406030204" pitchFamily="18" charset="0"/>
            </a:endParaRPr>
          </a:p>
        </p:txBody>
      </p:sp>
      <p:cxnSp>
        <p:nvCxnSpPr>
          <p:cNvPr id="4" name="直線單箭頭接點 3"/>
          <p:cNvCxnSpPr>
            <a:stCxn id="5" idx="1"/>
          </p:cNvCxnSpPr>
          <p:nvPr/>
        </p:nvCxnSpPr>
        <p:spPr>
          <a:xfrm flipH="1">
            <a:off x="6131226" y="1795643"/>
            <a:ext cx="623206" cy="27516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 name="文字方塊 4"/>
          <p:cNvSpPr txBox="1"/>
          <p:nvPr/>
        </p:nvSpPr>
        <p:spPr>
          <a:xfrm>
            <a:off x="6754432" y="1610977"/>
            <a:ext cx="263769" cy="369332"/>
          </a:xfrm>
          <a:prstGeom prst="rect">
            <a:avLst/>
          </a:prstGeom>
          <a:noFill/>
        </p:spPr>
        <p:txBody>
          <a:bodyPr wrap="square" rtlCol="0">
            <a:spAutoFit/>
          </a:bodyPr>
          <a:lstStyle/>
          <a:p>
            <a:r>
              <a:rPr lang="en-US" altLang="zh-TW" dirty="0"/>
              <a:t>a</a:t>
            </a:r>
            <a:endParaRPr lang="zh-TW" altLang="en-US" dirty="0"/>
          </a:p>
        </p:txBody>
      </p:sp>
      <p:cxnSp>
        <p:nvCxnSpPr>
          <p:cNvPr id="8" name="直線單箭頭接點 7"/>
          <p:cNvCxnSpPr/>
          <p:nvPr/>
        </p:nvCxnSpPr>
        <p:spPr>
          <a:xfrm flipH="1">
            <a:off x="5907750" y="2286000"/>
            <a:ext cx="651312" cy="3341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文字方塊 29"/>
          <p:cNvSpPr txBox="1"/>
          <p:nvPr/>
        </p:nvSpPr>
        <p:spPr>
          <a:xfrm>
            <a:off x="0" y="0"/>
            <a:ext cx="1600200" cy="369332"/>
          </a:xfrm>
          <a:prstGeom prst="rect">
            <a:avLst/>
          </a:prstGeom>
          <a:solidFill>
            <a:schemeClr val="accent5"/>
          </a:solidFill>
        </p:spPr>
        <p:txBody>
          <a:bodyPr wrap="square" rtlCol="0">
            <a:spAutoFit/>
          </a:bodyPr>
          <a:lstStyle/>
          <a:p>
            <a:r>
              <a:rPr lang="en-US" altLang="zh-TW"/>
              <a:t>Case </a:t>
            </a:r>
            <a:r>
              <a:rPr lang="en-US" altLang="zh-TW" dirty="0"/>
              <a:t>3</a:t>
            </a:r>
            <a:endParaRPr lang="zh-TW" altLang="en-US" dirty="0"/>
          </a:p>
        </p:txBody>
      </p:sp>
      <p:sp>
        <p:nvSpPr>
          <p:cNvPr id="17" name="文字方塊 16"/>
          <p:cNvSpPr txBox="1"/>
          <p:nvPr/>
        </p:nvSpPr>
        <p:spPr>
          <a:xfrm>
            <a:off x="4797304" y="358329"/>
            <a:ext cx="2319545" cy="923330"/>
          </a:xfrm>
          <a:prstGeom prst="rect">
            <a:avLst/>
          </a:prstGeom>
          <a:noFill/>
        </p:spPr>
        <p:txBody>
          <a:bodyPr wrap="square" rtlCol="0">
            <a:spAutoFit/>
          </a:bodyPr>
          <a:lstStyle/>
          <a:p>
            <a:pPr algn="ctr"/>
            <a:r>
              <a:rPr lang="en-US" altLang="zh-TW" b="1">
                <a:latin typeface="Cambria Math" panose="02040503050406030204" pitchFamily="18" charset="0"/>
                <a:ea typeface="Cambria Math" panose="02040503050406030204" pitchFamily="18" charset="0"/>
              </a:rPr>
              <a:t>Mark interior/border-Pixel Operator</a:t>
            </a:r>
            <a:endParaRPr lang="en-US" altLang="zh-TW" b="1" dirty="0">
              <a:latin typeface="Cambria Math" panose="02040503050406030204" pitchFamily="18" charset="0"/>
              <a:ea typeface="Cambria Math" panose="02040503050406030204" pitchFamily="18" charset="0"/>
            </a:endParaRPr>
          </a:p>
          <a:p>
            <a:pPr algn="ctr"/>
            <a:r>
              <a:rPr lang="en-US" altLang="zh-TW" b="1" dirty="0">
                <a:latin typeface="Cambria Math" panose="02040503050406030204" pitchFamily="18" charset="0"/>
                <a:ea typeface="Cambria Math" panose="02040503050406030204" pitchFamily="18" charset="0"/>
              </a:rPr>
              <a:t>(</a:t>
            </a:r>
            <a:r>
              <a:rPr lang="en-US" altLang="zh-TW" b="1">
                <a:latin typeface="Cambria Math" panose="02040503050406030204" pitchFamily="18" charset="0"/>
                <a:ea typeface="Cambria Math" panose="02040503050406030204" pitchFamily="18" charset="0"/>
              </a:rPr>
              <a:t>at one </a:t>
            </a:r>
            <a:r>
              <a:rPr lang="en-US" altLang="zh-TW" b="1" dirty="0">
                <a:latin typeface="Cambria Math" panose="02040503050406030204" pitchFamily="18" charset="0"/>
                <a:ea typeface="Cambria Math" panose="02040503050406030204" pitchFamily="18" charset="0"/>
              </a:rPr>
              <a:t>point)</a:t>
            </a:r>
            <a:endParaRPr lang="zh-TW" altLang="en-US" b="1" dirty="0">
              <a:latin typeface="Cambria Math" panose="02040503050406030204" pitchFamily="18" charset="0"/>
            </a:endParaRPr>
          </a:p>
        </p:txBody>
      </p:sp>
    </p:spTree>
    <p:extLst>
      <p:ext uri="{BB962C8B-B14F-4D97-AF65-F5344CB8AC3E}">
        <p14:creationId xmlns:p14="http://schemas.microsoft.com/office/powerpoint/2010/main" val="400195573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標題 4"/>
          <p:cNvSpPr>
            <a:spLocks noGrp="1"/>
          </p:cNvSpPr>
          <p:nvPr>
            <p:ph type="title"/>
          </p:nvPr>
        </p:nvSpPr>
        <p:spPr/>
        <p:txBody>
          <a:bodyPr/>
          <a:lstStyle/>
          <a:p>
            <a:pPr algn="ctr"/>
            <a:r>
              <a:rPr lang="en-US" altLang="zh-TW" b="1">
                <a:latin typeface="Cambria Math" panose="02040503050406030204" pitchFamily="18" charset="0"/>
                <a:ea typeface="Cambria Math" panose="02040503050406030204" pitchFamily="18" charset="0"/>
              </a:rPr>
              <a:t>6.2.5 Connectivity Number Operator</a:t>
            </a:r>
            <a:endParaRPr lang="zh-TW" altLang="en-US" b="1" dirty="0">
              <a:latin typeface="Cambria Math" panose="02040503050406030204" pitchFamily="18" charset="0"/>
            </a:endParaRPr>
          </a:p>
        </p:txBody>
      </p:sp>
      <p:sp>
        <p:nvSpPr>
          <p:cNvPr id="6" name="內容版面配置區 5"/>
          <p:cNvSpPr>
            <a:spLocks noGrp="1"/>
          </p:cNvSpPr>
          <p:nvPr>
            <p:ph idx="1"/>
          </p:nvPr>
        </p:nvSpPr>
        <p:spPr/>
        <p:txBody>
          <a:bodyPr>
            <a:normAutofit/>
          </a:bodyPr>
          <a:lstStyle/>
          <a:p>
            <a:r>
              <a:rPr lang="en-US" altLang="zh-TW" dirty="0">
                <a:latin typeface="Cambria Math" panose="02040503050406030204" pitchFamily="18" charset="0"/>
                <a:ea typeface="Cambria Math" panose="02040503050406030204" pitchFamily="18" charset="0"/>
              </a:rPr>
              <a:t>Function</a:t>
            </a:r>
          </a:p>
          <a:p>
            <a:pPr lvl="1"/>
            <a:r>
              <a:rPr lang="en-US" altLang="zh-TW" dirty="0">
                <a:latin typeface="Cambria Math" panose="02040503050406030204" pitchFamily="18" charset="0"/>
                <a:ea typeface="Cambria Math" panose="02040503050406030204" pitchFamily="18" charset="0"/>
              </a:rPr>
              <a:t>Its purpose is to classify the way a pixel is connected to its like neighbors</a:t>
            </a:r>
            <a:endParaRPr lang="en-US" altLang="zh-TW" dirty="0"/>
          </a:p>
          <a:p>
            <a:r>
              <a:rPr lang="en-US" altLang="zh-TW" dirty="0">
                <a:latin typeface="Cambria Math" panose="02040503050406030204" pitchFamily="18" charset="0"/>
                <a:ea typeface="Cambria Math" panose="02040503050406030204" pitchFamily="18" charset="0"/>
              </a:rPr>
              <a:t>Classification</a:t>
            </a:r>
          </a:p>
          <a:p>
            <a:pPr lvl="1"/>
            <a:r>
              <a:rPr lang="en-US" altLang="zh-TW" dirty="0">
                <a:latin typeface="Cambria Math" panose="02040503050406030204" pitchFamily="18" charset="0"/>
                <a:ea typeface="Cambria Math" panose="02040503050406030204" pitchFamily="18" charset="0"/>
              </a:rPr>
              <a:t>Non-Rec.</a:t>
            </a:r>
          </a:p>
          <a:p>
            <a:pPr lvl="1"/>
            <a:r>
              <a:rPr lang="en-US" altLang="zh-TW" dirty="0">
                <a:latin typeface="Cambria Math" panose="02040503050406030204" pitchFamily="18" charset="0"/>
                <a:ea typeface="Cambria Math" panose="02040503050406030204" pitchFamily="18" charset="0"/>
              </a:rPr>
              <a:t>symbolic data domain (input : binary-label/output : number-label)</a:t>
            </a:r>
          </a:p>
          <a:p>
            <a:r>
              <a:rPr lang="en-US" altLang="zh-TW" dirty="0">
                <a:latin typeface="Cambria Math" panose="02040503050406030204" pitchFamily="18" charset="0"/>
                <a:ea typeface="Cambria Math" panose="02040503050406030204" pitchFamily="18" charset="0"/>
              </a:rPr>
              <a:t>Types</a:t>
            </a:r>
          </a:p>
          <a:p>
            <a:pPr lvl="1"/>
            <a:r>
              <a:rPr lang="en-US" altLang="zh-TW" dirty="0">
                <a:latin typeface="Cambria Math" panose="02040503050406030204" pitchFamily="18" charset="0"/>
                <a:ea typeface="Cambria Math" panose="02040503050406030204" pitchFamily="18" charset="0"/>
              </a:rPr>
              <a:t>Yokoi Connectivity Number</a:t>
            </a:r>
          </a:p>
          <a:p>
            <a:pPr lvl="1"/>
            <a:r>
              <a:rPr lang="en-US" altLang="zh-TW" dirty="0" err="1">
                <a:latin typeface="Cambria Math" panose="02040503050406030204" pitchFamily="18" charset="0"/>
                <a:ea typeface="Cambria Math" panose="02040503050406030204" pitchFamily="18" charset="0"/>
              </a:rPr>
              <a:t>Rutovitz</a:t>
            </a:r>
            <a:r>
              <a:rPr lang="en-US" altLang="zh-TW" dirty="0">
                <a:latin typeface="Cambria Math" panose="02040503050406030204" pitchFamily="18" charset="0"/>
                <a:ea typeface="Cambria Math" panose="02040503050406030204" pitchFamily="18" charset="0"/>
              </a:rPr>
              <a:t> Connectivity Number</a:t>
            </a:r>
          </a:p>
          <a:p>
            <a:endParaRPr lang="en-US" altLang="zh-TW" dirty="0">
              <a:latin typeface="Cambria Math" panose="02040503050406030204" pitchFamily="18" charset="0"/>
              <a:ea typeface="Cambria Math" panose="02040503050406030204" pitchFamily="18" charset="0"/>
            </a:endParaRPr>
          </a:p>
          <a:p>
            <a:endParaRPr lang="zh-TW" altLang="en-US" dirty="0"/>
          </a:p>
        </p:txBody>
      </p:sp>
    </p:spTree>
    <p:extLst>
      <p:ext uri="{BB962C8B-B14F-4D97-AF65-F5344CB8AC3E}">
        <p14:creationId xmlns:p14="http://schemas.microsoft.com/office/powerpoint/2010/main" val="323477475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標題 2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6.2.5.1 Yokoi Connectivity Number</a:t>
            </a:r>
            <a:r>
              <a:rPr lang="zh-TW" altLang="en-US" b="1" dirty="0">
                <a:latin typeface="Cambria Math" panose="02040503050406030204" pitchFamily="18" charset="0"/>
                <a:ea typeface="Cambria Math" panose="02040503050406030204" pitchFamily="18" charset="0"/>
              </a:rPr>
              <a:t> </a:t>
            </a:r>
            <a:endParaRPr lang="zh-TW" altLang="en-US" b="1" dirty="0">
              <a:latin typeface="Cambria Math" panose="02040503050406030204" pitchFamily="18" charset="0"/>
            </a:endParaRPr>
          </a:p>
        </p:txBody>
      </p:sp>
      <p:pic>
        <p:nvPicPr>
          <p:cNvPr id="3" name="圖片 2"/>
          <p:cNvPicPr>
            <a:picLocks noChangeAspect="1"/>
          </p:cNvPicPr>
          <p:nvPr/>
        </p:nvPicPr>
        <p:blipFill>
          <a:blip r:embed="rId3"/>
          <a:stretch>
            <a:fillRect/>
          </a:stretch>
        </p:blipFill>
        <p:spPr>
          <a:xfrm>
            <a:off x="1294301" y="1978636"/>
            <a:ext cx="4257675" cy="4219575"/>
          </a:xfrm>
          <a:prstGeom prst="rect">
            <a:avLst/>
          </a:prstGeom>
        </p:spPr>
      </p:pic>
      <p:pic>
        <p:nvPicPr>
          <p:cNvPr id="5" name="圖片 4"/>
          <p:cNvPicPr>
            <a:picLocks noChangeAspect="1"/>
          </p:cNvPicPr>
          <p:nvPr/>
        </p:nvPicPr>
        <p:blipFill>
          <a:blip r:embed="rId4"/>
          <a:stretch>
            <a:fillRect/>
          </a:stretch>
        </p:blipFill>
        <p:spPr>
          <a:xfrm>
            <a:off x="6819900" y="2857133"/>
            <a:ext cx="2895600" cy="2181225"/>
          </a:xfrm>
          <a:prstGeom prst="rect">
            <a:avLst/>
          </a:prstGeom>
        </p:spPr>
      </p:pic>
      <p:sp>
        <p:nvSpPr>
          <p:cNvPr id="2" name="文字方塊 1"/>
          <p:cNvSpPr txBox="1"/>
          <p:nvPr/>
        </p:nvSpPr>
        <p:spPr>
          <a:xfrm>
            <a:off x="10023566" y="6380536"/>
            <a:ext cx="2090057" cy="365760"/>
          </a:xfrm>
          <a:prstGeom prst="rect">
            <a:avLst/>
          </a:prstGeom>
          <a:noFill/>
        </p:spPr>
        <p:txBody>
          <a:bodyPr wrap="square" rtlCol="0">
            <a:spAutoFit/>
          </a:bodyPr>
          <a:lstStyle/>
          <a:p>
            <a:r>
              <a:rPr lang="en-US" altLang="zh-TW" dirty="0"/>
              <a:t>Sample on textbook</a:t>
            </a:r>
            <a:endParaRPr lang="zh-TW" altLang="en-US" dirty="0"/>
          </a:p>
        </p:txBody>
      </p:sp>
    </p:spTree>
    <p:extLst>
      <p:ext uri="{BB962C8B-B14F-4D97-AF65-F5344CB8AC3E}">
        <p14:creationId xmlns:p14="http://schemas.microsoft.com/office/powerpoint/2010/main" val="418785094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6.2.5.1 </a:t>
            </a:r>
            <a:r>
              <a:rPr lang="en-US" altLang="zh-TW" b="1">
                <a:latin typeface="Cambria Math" panose="02040503050406030204" pitchFamily="18" charset="0"/>
                <a:ea typeface="Cambria Math" panose="02040503050406030204" pitchFamily="18" charset="0"/>
              </a:rPr>
              <a:t>Yokoi Connectivity Number</a:t>
            </a:r>
            <a:br>
              <a:rPr lang="en-US" altLang="zh-TW" b="1" dirty="0">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a:t>
            </a:r>
            <a:r>
              <a:rPr lang="en-US" altLang="zh-TW" b="1">
                <a:latin typeface="Cambria Math" panose="02040503050406030204" pitchFamily="18" charset="0"/>
                <a:ea typeface="Cambria Math" panose="02040503050406030204" pitchFamily="18" charset="0"/>
              </a:rPr>
              <a:t>for 4-connectivity</a:t>
            </a:r>
            <a:r>
              <a:rPr lang="en-US" altLang="zh-TW" b="1" dirty="0">
                <a:latin typeface="Cambria Math" panose="02040503050406030204" pitchFamily="18" charset="0"/>
                <a:ea typeface="Cambria Math" panose="02040503050406030204" pitchFamily="18" charset="0"/>
              </a:rPr>
              <a:t>)</a:t>
            </a:r>
            <a:endParaRPr lang="zh-TW" altLang="en-US" b="1" dirty="0">
              <a:latin typeface="Cambria Math" panose="02040503050406030204" pitchFamily="18" charset="0"/>
            </a:endParaRPr>
          </a:p>
        </p:txBody>
      </p:sp>
      <p:sp>
        <p:nvSpPr>
          <p:cNvPr id="3" name="內容版面配置區 2"/>
          <p:cNvSpPr>
            <a:spLocks noGrp="1"/>
          </p:cNvSpPr>
          <p:nvPr>
            <p:ph idx="1"/>
          </p:nvPr>
        </p:nvSpPr>
        <p:spPr/>
        <p:txBody>
          <a:bodyPr/>
          <a:lstStyle/>
          <a:p>
            <a:r>
              <a:rPr lang="en-US" altLang="zh-TW" sz="2200" dirty="0">
                <a:latin typeface="Cambria Math" panose="02040503050406030204" pitchFamily="18" charset="0"/>
                <a:ea typeface="Cambria Math" panose="02040503050406030204" pitchFamily="18" charset="0"/>
              </a:rPr>
              <a:t>A pixel is an interior pixel if its value and that of each of its </a:t>
            </a:r>
            <a:r>
              <a:rPr lang="en-US" altLang="zh-TW" sz="2200" dirty="0">
                <a:solidFill>
                  <a:schemeClr val="accent5"/>
                </a:solidFill>
                <a:latin typeface="Cambria Math" panose="02040503050406030204" pitchFamily="18" charset="0"/>
                <a:ea typeface="Cambria Math" panose="02040503050406030204" pitchFamily="18" charset="0"/>
              </a:rPr>
              <a:t>4-connected</a:t>
            </a:r>
            <a:r>
              <a:rPr lang="en-US" altLang="zh-TW" sz="2200" dirty="0">
                <a:latin typeface="Cambria Math" panose="02040503050406030204" pitchFamily="18" charset="0"/>
                <a:ea typeface="Cambria Math" panose="02040503050406030204" pitchFamily="18" charset="0"/>
              </a:rPr>
              <a:t> neighbor are the same(Yokoi number of an interior pixel : 5)</a:t>
            </a:r>
          </a:p>
          <a:p>
            <a:r>
              <a:rPr lang="en-US" altLang="zh-TW" sz="2200" dirty="0">
                <a:latin typeface="Cambria Math" panose="02040503050406030204" pitchFamily="18" charset="0"/>
                <a:ea typeface="Cambria Math" panose="02040503050406030204" pitchFamily="18" charset="0"/>
              </a:rPr>
              <a:t>The </a:t>
            </a:r>
            <a:r>
              <a:rPr lang="en-US" altLang="zh-TW" sz="2200" dirty="0">
                <a:solidFill>
                  <a:schemeClr val="accent5"/>
                </a:solidFill>
                <a:latin typeface="Cambria Math" panose="02040503050406030204" pitchFamily="18" charset="0"/>
                <a:ea typeface="Cambria Math" panose="02040503050406030204" pitchFamily="18" charset="0"/>
              </a:rPr>
              <a:t>4-connectivity</a:t>
            </a:r>
            <a:r>
              <a:rPr lang="en-US" altLang="zh-TW" sz="2200" dirty="0">
                <a:latin typeface="Cambria Math" panose="02040503050406030204" pitchFamily="18" charset="0"/>
                <a:ea typeface="Cambria Math" panose="02040503050406030204" pitchFamily="18" charset="0"/>
              </a:rPr>
              <a:t> of pixel is given by the number of times</a:t>
            </a:r>
            <a:r>
              <a:rPr lang="en-US" altLang="zh-TW" sz="2200" dirty="0">
                <a:latin typeface="標楷體" panose="03000509000000000000" pitchFamily="65" charset="-120"/>
                <a:ea typeface="標楷體" panose="03000509000000000000" pitchFamily="65" charset="-120"/>
              </a:rPr>
              <a:t>(</a:t>
            </a:r>
            <a:r>
              <a:rPr lang="zh-TW" altLang="en-US" sz="2200" dirty="0">
                <a:latin typeface="標楷體" panose="03000509000000000000" pitchFamily="65" charset="-120"/>
                <a:ea typeface="標楷體" panose="03000509000000000000" pitchFamily="65" charset="-120"/>
              </a:rPr>
              <a:t>條件達成次數</a:t>
            </a:r>
            <a:r>
              <a:rPr lang="en-US" altLang="zh-TW" sz="2200" dirty="0">
                <a:latin typeface="標楷體" panose="03000509000000000000" pitchFamily="65" charset="-120"/>
                <a:ea typeface="標楷體" panose="03000509000000000000" pitchFamily="65" charset="-120"/>
              </a:rPr>
              <a:t>)</a:t>
            </a:r>
          </a:p>
          <a:p>
            <a:endParaRPr lang="en-US" altLang="zh-TW" sz="2200" dirty="0">
              <a:latin typeface="Cambria Math" panose="02040503050406030204" pitchFamily="18" charset="0"/>
              <a:ea typeface="Cambria Math" panose="02040503050406030204" pitchFamily="18" charset="0"/>
            </a:endParaRPr>
          </a:p>
          <a:p>
            <a:pPr marL="0" indent="0">
              <a:buNone/>
            </a:pPr>
            <a:endParaRPr lang="en-US" altLang="zh-TW" sz="2200" dirty="0">
              <a:latin typeface="標楷體" panose="03000509000000000000" pitchFamily="65" charset="-120"/>
              <a:ea typeface="標楷體" panose="03000509000000000000" pitchFamily="65" charset="-120"/>
            </a:endParaRPr>
          </a:p>
          <a:p>
            <a:endParaRPr lang="en-US" altLang="zh-TW" sz="2200" dirty="0">
              <a:latin typeface="標楷體" panose="03000509000000000000" pitchFamily="65" charset="-120"/>
              <a:ea typeface="標楷體" panose="03000509000000000000" pitchFamily="65" charset="-120"/>
            </a:endParaRPr>
          </a:p>
          <a:p>
            <a:endParaRPr lang="en-US" altLang="zh-TW" sz="2200" dirty="0">
              <a:latin typeface="標楷體" panose="03000509000000000000" pitchFamily="65" charset="-120"/>
              <a:ea typeface="標楷體" panose="03000509000000000000" pitchFamily="65" charset="-120"/>
            </a:endParaRPr>
          </a:p>
          <a:p>
            <a:endParaRPr lang="en-US" altLang="zh-TW" sz="2200" dirty="0">
              <a:latin typeface="標楷體" panose="03000509000000000000" pitchFamily="65" charset="-120"/>
              <a:ea typeface="標楷體" panose="03000509000000000000" pitchFamily="65" charset="-120"/>
            </a:endParaRPr>
          </a:p>
          <a:p>
            <a:pPr marL="0" indent="0">
              <a:buClr>
                <a:schemeClr val="tx1"/>
              </a:buClr>
              <a:buNone/>
            </a:pPr>
            <a:endParaRPr lang="en-US" altLang="zh-TW" sz="2200" dirty="0">
              <a:solidFill>
                <a:schemeClr val="bg1"/>
              </a:solidFill>
              <a:latin typeface="標楷體" panose="03000509000000000000" pitchFamily="65" charset="-120"/>
              <a:ea typeface="標楷體" panose="03000509000000000000" pitchFamily="65" charset="-120"/>
            </a:endParaRPr>
          </a:p>
          <a:p>
            <a:endParaRPr lang="zh-TW" altLang="en-US" dirty="0"/>
          </a:p>
        </p:txBody>
      </p:sp>
      <mc:AlternateContent xmlns:mc="http://schemas.openxmlformats.org/markup-compatibility/2006" xmlns:a14="http://schemas.microsoft.com/office/drawing/2010/main">
        <mc:Choice Requires="a14">
          <p:graphicFrame>
            <p:nvGraphicFramePr>
              <p:cNvPr id="4" name="表格 3"/>
              <p:cNvGraphicFramePr>
                <a:graphicFrameLocks noGrp="1"/>
              </p:cNvGraphicFramePr>
              <p:nvPr>
                <p:extLst>
                  <p:ext uri="{D42A27DB-BD31-4B8C-83A1-F6EECF244321}">
                    <p14:modId xmlns:p14="http://schemas.microsoft.com/office/powerpoint/2010/main" val="3490862122"/>
                  </p:ext>
                </p:extLst>
              </p:nvPr>
            </p:nvGraphicFramePr>
            <p:xfrm>
              <a:off x="8270548"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FF0000"/>
                                        </a:solidFill>
                                        <a:latin typeface="Cambria Math" panose="02040503050406030204" pitchFamily="18" charset="0"/>
                                      </a:rPr>
                                    </m:ctrlPr>
                                  </m:sSubPr>
                                  <m:e>
                                    <m:r>
                                      <a:rPr lang="en-US" altLang="zh-TW" b="0" i="1" smtClean="0">
                                        <a:solidFill>
                                          <a:srgbClr val="FF0000"/>
                                        </a:solidFill>
                                        <a:latin typeface="Cambria Math" panose="02040503050406030204" pitchFamily="18" charset="0"/>
                                      </a:rPr>
                                      <m:t>𝑥</m:t>
                                    </m:r>
                                  </m:e>
                                  <m:sub>
                                    <m:r>
                                      <a:rPr lang="en-US" altLang="zh-TW" b="0" i="1" smtClean="0">
                                        <a:solidFill>
                                          <a:srgbClr val="FF0000"/>
                                        </a:solidFill>
                                        <a:latin typeface="Cambria Math" panose="02040503050406030204" pitchFamily="18" charset="0"/>
                                      </a:rPr>
                                      <m:t>1</m:t>
                                    </m:r>
                                  </m:sub>
                                </m:sSub>
                              </m:oMath>
                            </m:oMathPara>
                          </a14:m>
                          <a:endParaRPr lang="zh-TW" altLang="en-US" dirty="0"/>
                        </a:p>
                      </a:txBody>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4" name="表格 3"/>
              <p:cNvGraphicFramePr>
                <a:graphicFrameLocks noGrp="1"/>
              </p:cNvGraphicFramePr>
              <p:nvPr>
                <p:extLst>
                  <p:ext uri="{D42A27DB-BD31-4B8C-83A1-F6EECF244321}">
                    <p14:modId xmlns:p14="http://schemas.microsoft.com/office/powerpoint/2010/main" val="3490862122"/>
                  </p:ext>
                </p:extLst>
              </p:nvPr>
            </p:nvGraphicFramePr>
            <p:xfrm>
              <a:off x="8270548"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endParaRPr lang="zh-TW"/>
                        </a:p>
                      </a:txBody>
                      <a:tcPr>
                        <a:blipFill>
                          <a:blip r:embed="rId3"/>
                          <a:stretch>
                            <a:fillRect l="-100000" t="-101639" r="-101613" b="-103279"/>
                          </a:stretch>
                        </a:blipFill>
                      </a:tcPr>
                    </a:tc>
                    <a:tc>
                      <a:txBody>
                        <a:bodyPr/>
                        <a:lstStyle/>
                        <a:p>
                          <a:endParaRPr lang="zh-TW"/>
                        </a:p>
                      </a:txBody>
                      <a:tcPr>
                        <a:blipFill>
                          <a:blip r:embed="rId3"/>
                          <a:stretch>
                            <a:fillRect l="-203279" t="-101639" r="-3279" b="-103279"/>
                          </a:stretch>
                        </a:blipFill>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5" name="表格 4"/>
              <p:cNvGraphicFramePr>
                <a:graphicFrameLocks noGrp="1"/>
              </p:cNvGraphicFramePr>
              <p:nvPr>
                <p:extLst>
                  <p:ext uri="{D42A27DB-BD31-4B8C-83A1-F6EECF244321}">
                    <p14:modId xmlns:p14="http://schemas.microsoft.com/office/powerpoint/2010/main" val="2589429508"/>
                  </p:ext>
                </p:extLst>
              </p:nvPr>
            </p:nvGraphicFramePr>
            <p:xfrm>
              <a:off x="3203441"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7</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2</m:t>
                                    </m:r>
                                  </m:sub>
                                </m:sSub>
                              </m:oMath>
                            </m:oMathPara>
                          </a14:m>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5" name="表格 4"/>
              <p:cNvGraphicFramePr>
                <a:graphicFrameLocks noGrp="1"/>
              </p:cNvGraphicFramePr>
              <p:nvPr>
                <p:extLst>
                  <p:ext uri="{D42A27DB-BD31-4B8C-83A1-F6EECF244321}">
                    <p14:modId xmlns:p14="http://schemas.microsoft.com/office/powerpoint/2010/main" val="2589429508"/>
                  </p:ext>
                </p:extLst>
              </p:nvPr>
            </p:nvGraphicFramePr>
            <p:xfrm>
              <a:off x="3203441"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p>
                      </a:txBody>
                      <a:tcPr>
                        <a:blipFill>
                          <a:blip r:embed="rId4"/>
                          <a:stretch>
                            <a:fillRect l="-1639" t="-1639" r="-204918" b="-203279"/>
                          </a:stretch>
                        </a:blipFill>
                      </a:tcPr>
                    </a:tc>
                    <a:tc>
                      <a:txBody>
                        <a:bodyPr/>
                        <a:lstStyle/>
                        <a:p>
                          <a:endParaRPr lang="zh-TW"/>
                        </a:p>
                      </a:txBody>
                      <a:tcPr>
                        <a:blipFill>
                          <a:blip r:embed="rId4"/>
                          <a:stretch>
                            <a:fillRect l="-101639" t="-1639" r="-104918" b="-203279"/>
                          </a:stretch>
                        </a:blipFill>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endParaRPr lang="zh-TW"/>
                        </a:p>
                      </a:txBody>
                      <a:tcPr>
                        <a:blipFill>
                          <a:blip r:embed="rId4"/>
                          <a:stretch>
                            <a:fillRect l="-1639" t="-101639" r="-204918" b="-103279"/>
                          </a:stretch>
                        </a:blipFill>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6" name="表格 5"/>
              <p:cNvGraphicFramePr>
                <a:graphicFrameLocks noGrp="1"/>
              </p:cNvGraphicFramePr>
              <p:nvPr>
                <p:extLst>
                  <p:ext uri="{D42A27DB-BD31-4B8C-83A1-F6EECF244321}">
                    <p14:modId xmlns:p14="http://schemas.microsoft.com/office/powerpoint/2010/main" val="885790438"/>
                  </p:ext>
                </p:extLst>
              </p:nvPr>
            </p:nvGraphicFramePr>
            <p:xfrm>
              <a:off x="4718452"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3</m:t>
                                    </m:r>
                                  </m:sub>
                                </m:sSub>
                              </m:oMath>
                            </m:oMathPara>
                          </a14:m>
                          <a:endParaRPr lang="zh-TW" altLang="en-US" dirty="0"/>
                        </a:p>
                      </a:txBody>
                      <a:tcPr/>
                    </a:tc>
                    <a:tc>
                      <a:txBody>
                        <a:bodyPr/>
                        <a:lstStyle/>
                        <a:p>
                          <a:endParaRPr lang="zh-TW" altLang="en-US" dirty="0"/>
                        </a:p>
                      </a:txBody>
                      <a:tcPr/>
                    </a:tc>
                    <a:tc>
                      <a:txBody>
                        <a:bodyPr/>
                        <a:lstStyle/>
                        <a:p>
                          <a:endParaRPr lang="zh-TW" altLang="en-US"/>
                        </a:p>
                      </a:txBody>
                      <a:tcP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8</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6" name="表格 5"/>
              <p:cNvGraphicFramePr>
                <a:graphicFrameLocks noGrp="1"/>
              </p:cNvGraphicFramePr>
              <p:nvPr>
                <p:extLst>
                  <p:ext uri="{D42A27DB-BD31-4B8C-83A1-F6EECF244321}">
                    <p14:modId xmlns:p14="http://schemas.microsoft.com/office/powerpoint/2010/main" val="885790438"/>
                  </p:ext>
                </p:extLst>
              </p:nvPr>
            </p:nvGraphicFramePr>
            <p:xfrm>
              <a:off x="4718452"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endParaRPr lang="zh-TW"/>
                        </a:p>
                      </a:txBody>
                      <a:tcPr>
                        <a:blipFill>
                          <a:blip r:embed="rId5"/>
                          <a:stretch>
                            <a:fillRect l="-3279" t="-101639" r="-203279" b="-103279"/>
                          </a:stretch>
                        </a:blipFill>
                      </a:tcPr>
                    </a:tc>
                    <a:tc>
                      <a:txBody>
                        <a:bodyPr/>
                        <a:lstStyle/>
                        <a:p>
                          <a:endParaRPr lang="zh-TW" altLang="en-US" dirty="0"/>
                        </a:p>
                      </a:txBody>
                      <a:tcPr/>
                    </a:tc>
                    <a:tc>
                      <a:txBody>
                        <a:bodyPr/>
                        <a:lstStyle/>
                        <a:p>
                          <a:endParaRPr lang="zh-TW" altLang="en-US"/>
                        </a:p>
                      </a:txBody>
                      <a:tcPr/>
                    </a:tc>
                    <a:extLst>
                      <a:ext uri="{0D108BD9-81ED-4DB2-BD59-A6C34878D82A}">
                        <a16:rowId xmlns:a16="http://schemas.microsoft.com/office/drawing/2014/main" val="10001"/>
                      </a:ext>
                    </a:extLst>
                  </a:tr>
                  <a:tr h="370840">
                    <a:tc>
                      <a:txBody>
                        <a:bodyPr/>
                        <a:lstStyle/>
                        <a:p>
                          <a:endParaRPr lang="zh-TW"/>
                        </a:p>
                      </a:txBody>
                      <a:tcPr>
                        <a:blipFill>
                          <a:blip r:embed="rId5"/>
                          <a:stretch>
                            <a:fillRect l="-3279" t="-201639" r="-203279" b="-3279"/>
                          </a:stretch>
                        </a:blipFill>
                      </a:tcPr>
                    </a:tc>
                    <a:tc>
                      <a:txBody>
                        <a:bodyPr/>
                        <a:lstStyle/>
                        <a:p>
                          <a:endParaRPr lang="zh-TW"/>
                        </a:p>
                      </a:txBody>
                      <a:tcPr>
                        <a:blipFill>
                          <a:blip r:embed="rId5"/>
                          <a:stretch>
                            <a:fillRect l="-103279" t="-201639" r="-103279" b="-3279"/>
                          </a:stretch>
                        </a:blipFill>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7" name="表格 6"/>
              <p:cNvGraphicFramePr>
                <a:graphicFrameLocks noGrp="1"/>
              </p:cNvGraphicFramePr>
              <p:nvPr>
                <p:extLst>
                  <p:ext uri="{D42A27DB-BD31-4B8C-83A1-F6EECF244321}">
                    <p14:modId xmlns:p14="http://schemas.microsoft.com/office/powerpoint/2010/main" val="784972950"/>
                  </p:ext>
                </p:extLst>
              </p:nvPr>
            </p:nvGraphicFramePr>
            <p:xfrm>
              <a:off x="1688430"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oMath>
                            </m:oMathPara>
                          </a14:m>
                          <a:endParaRPr lang="zh-TW" altLang="en-US" dirty="0"/>
                        </a:p>
                      </a:txBody>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1</m:t>
                                    </m:r>
                                  </m:sub>
                                </m:sSub>
                              </m:oMath>
                            </m:oMathPara>
                          </a14:m>
                          <a:endParaRPr lang="zh-TW" altLang="en-US" dirty="0"/>
                        </a:p>
                      </a:txBody>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7" name="表格 6"/>
              <p:cNvGraphicFramePr>
                <a:graphicFrameLocks noGrp="1"/>
              </p:cNvGraphicFramePr>
              <p:nvPr>
                <p:extLst>
                  <p:ext uri="{D42A27DB-BD31-4B8C-83A1-F6EECF244321}">
                    <p14:modId xmlns:p14="http://schemas.microsoft.com/office/powerpoint/2010/main" val="784972950"/>
                  </p:ext>
                </p:extLst>
              </p:nvPr>
            </p:nvGraphicFramePr>
            <p:xfrm>
              <a:off x="1688430"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p>
                      </a:txBody>
                      <a:tcPr>
                        <a:blipFill>
                          <a:blip r:embed="rId6"/>
                          <a:stretch>
                            <a:fillRect l="-100000" t="-1639" r="-101613" b="-203279"/>
                          </a:stretch>
                        </a:blipFill>
                      </a:tcPr>
                    </a:tc>
                    <a:tc>
                      <a:txBody>
                        <a:bodyPr/>
                        <a:lstStyle/>
                        <a:p>
                          <a:endParaRPr lang="zh-TW"/>
                        </a:p>
                      </a:txBody>
                      <a:tcPr>
                        <a:blipFill>
                          <a:blip r:embed="rId6"/>
                          <a:stretch>
                            <a:fillRect l="-203279" t="-1639" r="-3279" b="-203279"/>
                          </a:stretch>
                        </a:blipFill>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endParaRPr lang="zh-TW" altLang="en-US" dirty="0"/>
                        </a:p>
                      </a:txBody>
                      <a:tcPr/>
                    </a:tc>
                    <a:tc>
                      <a:txBody>
                        <a:bodyPr/>
                        <a:lstStyle/>
                        <a:p>
                          <a:endParaRPr lang="zh-TW"/>
                        </a:p>
                      </a:txBody>
                      <a:tcPr>
                        <a:blipFill>
                          <a:blip r:embed="rId6"/>
                          <a:stretch>
                            <a:fillRect l="-203279" t="-101639" r="-3279" b="-103279"/>
                          </a:stretch>
                        </a:blipFill>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8" name="表格 7"/>
              <p:cNvGraphicFramePr>
                <a:graphicFrameLocks noGrp="1"/>
              </p:cNvGraphicFramePr>
              <p:nvPr>
                <p:extLst>
                  <p:ext uri="{D42A27DB-BD31-4B8C-83A1-F6EECF244321}">
                    <p14:modId xmlns:p14="http://schemas.microsoft.com/office/powerpoint/2010/main" val="637491948"/>
                  </p:ext>
                </p:extLst>
              </p:nvPr>
            </p:nvGraphicFramePr>
            <p:xfrm>
              <a:off x="6233463"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4</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5</m:t>
                                    </m:r>
                                  </m:sub>
                                </m:sSub>
                              </m:oMath>
                            </m:oMathPara>
                          </a14:m>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8" name="表格 7"/>
              <p:cNvGraphicFramePr>
                <a:graphicFrameLocks noGrp="1"/>
              </p:cNvGraphicFramePr>
              <p:nvPr>
                <p:extLst>
                  <p:ext uri="{D42A27DB-BD31-4B8C-83A1-F6EECF244321}">
                    <p14:modId xmlns:p14="http://schemas.microsoft.com/office/powerpoint/2010/main" val="637491948"/>
                  </p:ext>
                </p:extLst>
              </p:nvPr>
            </p:nvGraphicFramePr>
            <p:xfrm>
              <a:off x="6233463"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endParaRPr lang="zh-TW" altLang="en-US" dirty="0"/>
                        </a:p>
                      </a:txBody>
                      <a:tcPr/>
                    </a:tc>
                    <a:tc>
                      <a:txBody>
                        <a:bodyPr/>
                        <a:lstStyle/>
                        <a:p>
                          <a:endParaRPr lang="zh-TW"/>
                        </a:p>
                      </a:txBody>
                      <a:tcPr>
                        <a:blipFill>
                          <a:blip r:embed="rId7"/>
                          <a:stretch>
                            <a:fillRect l="-203279" t="-101639" r="-3279" b="-103279"/>
                          </a:stretch>
                        </a:blipFill>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endParaRPr lang="zh-TW"/>
                        </a:p>
                      </a:txBody>
                      <a:tcPr>
                        <a:blipFill>
                          <a:blip r:embed="rId7"/>
                          <a:stretch>
                            <a:fillRect l="-100000" t="-201639" r="-101613" b="-3279"/>
                          </a:stretch>
                        </a:blipFill>
                      </a:tcPr>
                    </a:tc>
                    <a:tc>
                      <a:txBody>
                        <a:bodyPr/>
                        <a:lstStyle/>
                        <a:p>
                          <a:endParaRPr lang="zh-TW"/>
                        </a:p>
                      </a:txBody>
                      <a:tcPr>
                        <a:blipFill>
                          <a:blip r:embed="rId7"/>
                          <a:stretch>
                            <a:fillRect l="-203279" t="-201639" r="-3279" b="-3279"/>
                          </a:stretch>
                        </a:blipFill>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9" name="表格 8"/>
              <p:cNvGraphicFramePr>
                <a:graphicFrameLocks noGrp="1"/>
              </p:cNvGraphicFramePr>
              <p:nvPr>
                <p:extLst>
                  <p:ext uri="{D42A27DB-BD31-4B8C-83A1-F6EECF244321}">
                    <p14:modId xmlns:p14="http://schemas.microsoft.com/office/powerpoint/2010/main" val="3413175732"/>
                  </p:ext>
                </p:extLst>
              </p:nvPr>
            </p:nvGraphicFramePr>
            <p:xfrm>
              <a:off x="9751433"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00FF"/>
                                        </a:solidFill>
                                        <a:latin typeface="Cambria Math" panose="02040503050406030204" pitchFamily="18" charset="0"/>
                                      </a:rPr>
                                    </m:ctrlPr>
                                  </m:sSubPr>
                                  <m:e>
                                    <m:r>
                                      <a:rPr lang="en-US" altLang="zh-TW" b="0" i="1" smtClean="0">
                                        <a:solidFill>
                                          <a:srgbClr val="0000FF"/>
                                        </a:solidFill>
                                        <a:latin typeface="Cambria Math" panose="02040503050406030204" pitchFamily="18" charset="0"/>
                                      </a:rPr>
                                      <m:t>𝑥</m:t>
                                    </m:r>
                                  </m:e>
                                  <m:sub>
                                    <m:r>
                                      <a:rPr lang="en-US" altLang="zh-TW" b="0" i="1" smtClean="0">
                                        <a:solidFill>
                                          <a:srgbClr val="0000FF"/>
                                        </a:solidFill>
                                        <a:latin typeface="Cambria Math" panose="02040503050406030204" pitchFamily="18" charset="0"/>
                                      </a:rPr>
                                      <m:t>2</m:t>
                                    </m:r>
                                  </m:sub>
                                </m:sSub>
                              </m:oMath>
                            </m:oMathPara>
                          </a14:m>
                          <a:endParaRPr lang="zh-TW" altLang="en-US" dirty="0">
                            <a:solidFill>
                              <a:srgbClr val="0000FF"/>
                            </a:solidFill>
                          </a:endParaRPr>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00FF"/>
                                        </a:solidFill>
                                        <a:latin typeface="Cambria Math" panose="02040503050406030204" pitchFamily="18" charset="0"/>
                                      </a:rPr>
                                    </m:ctrlPr>
                                  </m:sSubPr>
                                  <m:e>
                                    <m:r>
                                      <a:rPr lang="en-US" altLang="zh-TW" b="0" i="1" smtClean="0">
                                        <a:solidFill>
                                          <a:srgbClr val="0000FF"/>
                                        </a:solidFill>
                                        <a:latin typeface="Cambria Math" panose="02040503050406030204" pitchFamily="18" charset="0"/>
                                      </a:rPr>
                                      <m:t>𝑥</m:t>
                                    </m:r>
                                  </m:e>
                                  <m:sub>
                                    <m:r>
                                      <a:rPr lang="en-US" altLang="zh-TW" b="0" i="1" smtClean="0">
                                        <a:solidFill>
                                          <a:srgbClr val="0000FF"/>
                                        </a:solidFill>
                                        <a:latin typeface="Cambria Math" panose="02040503050406030204" pitchFamily="18" charset="0"/>
                                      </a:rPr>
                                      <m:t>6</m:t>
                                    </m:r>
                                  </m:sub>
                                </m:sSub>
                              </m:oMath>
                            </m:oMathPara>
                          </a14:m>
                          <a:endParaRPr lang="zh-TW" altLang="en-US" dirty="0">
                            <a:solidFill>
                              <a:srgbClr val="0000FF"/>
                            </a:solidFill>
                          </a:endParaRPr>
                        </a:p>
                      </a:txBody>
                      <a:tcPr/>
                    </a:tc>
                    <a:extLst>
                      <a:ext uri="{0D108BD9-81ED-4DB2-BD59-A6C34878D82A}">
                        <a16:rowId xmlns:a16="http://schemas.microsoft.com/office/drawing/2014/main" val="10000"/>
                      </a:ext>
                    </a:extLst>
                  </a:tr>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𝑥</m:t>
                                    </m:r>
                                  </m:e>
                                  <m:sub>
                                    <m:r>
                                      <a:rPr lang="en-US" altLang="zh-TW" b="0" i="1" smtClean="0">
                                        <a:solidFill>
                                          <a:schemeClr val="tx1"/>
                                        </a:solidFill>
                                        <a:latin typeface="Cambria Math" panose="02040503050406030204" pitchFamily="18" charset="0"/>
                                      </a:rPr>
                                      <m:t>0</m:t>
                                    </m:r>
                                  </m:sub>
                                </m:sSub>
                              </m:oMath>
                            </m:oMathPara>
                          </a14:m>
                          <a:endParaRPr lang="zh-TW" altLang="en-US" dirty="0">
                            <a:solidFill>
                              <a:srgbClr val="0000FF"/>
                            </a:solidFill>
                          </a:endParaRPr>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00FF"/>
                                        </a:solidFill>
                                        <a:latin typeface="Cambria Math" panose="02040503050406030204" pitchFamily="18" charset="0"/>
                                      </a:rPr>
                                    </m:ctrlPr>
                                  </m:sSubPr>
                                  <m:e>
                                    <m:r>
                                      <a:rPr lang="en-US" altLang="zh-TW" b="0" i="1" smtClean="0">
                                        <a:solidFill>
                                          <a:srgbClr val="0000FF"/>
                                        </a:solidFill>
                                        <a:latin typeface="Cambria Math" panose="02040503050406030204" pitchFamily="18" charset="0"/>
                                      </a:rPr>
                                      <m:t>𝑥</m:t>
                                    </m:r>
                                  </m:e>
                                  <m:sub>
                                    <m:r>
                                      <a:rPr lang="en-US" altLang="zh-TW" b="0" i="1" smtClean="0">
                                        <a:solidFill>
                                          <a:srgbClr val="0000FF"/>
                                        </a:solidFill>
                                        <a:latin typeface="Cambria Math" panose="02040503050406030204" pitchFamily="18" charset="0"/>
                                      </a:rPr>
                                      <m:t>1</m:t>
                                    </m:r>
                                  </m:sub>
                                </m:sSub>
                              </m:oMath>
                            </m:oMathPara>
                          </a14:m>
                          <a:endParaRPr lang="zh-TW" altLang="en-US" dirty="0">
                            <a:solidFill>
                              <a:srgbClr val="0000FF"/>
                            </a:solidFill>
                          </a:endParaRPr>
                        </a:p>
                      </a:txBody>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9" name="表格 8"/>
              <p:cNvGraphicFramePr>
                <a:graphicFrameLocks noGrp="1"/>
              </p:cNvGraphicFramePr>
              <p:nvPr>
                <p:extLst>
                  <p:ext uri="{D42A27DB-BD31-4B8C-83A1-F6EECF244321}">
                    <p14:modId xmlns:p14="http://schemas.microsoft.com/office/powerpoint/2010/main" val="3413175732"/>
                  </p:ext>
                </p:extLst>
              </p:nvPr>
            </p:nvGraphicFramePr>
            <p:xfrm>
              <a:off x="9751433" y="442683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p>
                      </a:txBody>
                      <a:tcPr>
                        <a:blipFill>
                          <a:blip r:embed="rId8"/>
                          <a:stretch>
                            <a:fillRect l="-100000" t="-1639" r="-101613" b="-203279"/>
                          </a:stretch>
                        </a:blipFill>
                      </a:tcPr>
                    </a:tc>
                    <a:tc>
                      <a:txBody>
                        <a:bodyPr/>
                        <a:lstStyle/>
                        <a:p>
                          <a:endParaRPr lang="zh-TW"/>
                        </a:p>
                      </a:txBody>
                      <a:tcPr>
                        <a:blipFill>
                          <a:blip r:embed="rId8"/>
                          <a:stretch>
                            <a:fillRect l="-203279" t="-1639" r="-3279" b="-203279"/>
                          </a:stretch>
                        </a:blipFill>
                      </a:tcPr>
                    </a:tc>
                    <a:extLst>
                      <a:ext uri="{0D108BD9-81ED-4DB2-BD59-A6C34878D82A}">
                        <a16:rowId xmlns:a16="http://schemas.microsoft.com/office/drawing/2014/main" val="10000"/>
                      </a:ext>
                    </a:extLst>
                  </a:tr>
                  <a:tr h="370840">
                    <a:tc>
                      <a:txBody>
                        <a:bodyPr/>
                        <a:lstStyle/>
                        <a:p>
                          <a:endParaRPr lang="zh-TW" altLang="en-US" dirty="0"/>
                        </a:p>
                      </a:txBody>
                      <a:tcPr/>
                    </a:tc>
                    <a:tc>
                      <a:txBody>
                        <a:bodyPr/>
                        <a:lstStyle/>
                        <a:p>
                          <a:endParaRPr lang="zh-TW"/>
                        </a:p>
                      </a:txBody>
                      <a:tcPr>
                        <a:blipFill>
                          <a:blip r:embed="rId8"/>
                          <a:stretch>
                            <a:fillRect l="-100000" t="-101639" r="-101613" b="-103279"/>
                          </a:stretch>
                        </a:blipFill>
                      </a:tcPr>
                    </a:tc>
                    <a:tc>
                      <a:txBody>
                        <a:bodyPr/>
                        <a:lstStyle/>
                        <a:p>
                          <a:endParaRPr lang="zh-TW"/>
                        </a:p>
                      </a:txBody>
                      <a:tcPr>
                        <a:blipFill>
                          <a:blip r:embed="rId8"/>
                          <a:stretch>
                            <a:fillRect l="-203279" t="-101639" r="-3279" b="-103279"/>
                          </a:stretch>
                        </a:blipFill>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Fallback>
      </mc:AlternateContent>
      <mc:AlternateContent xmlns:mc="http://schemas.openxmlformats.org/markup-compatibility/2006" xmlns:a14="http://schemas.microsoft.com/office/drawing/2010/main">
        <mc:Choice Requires="a14">
          <p:sp>
            <p:nvSpPr>
              <p:cNvPr id="10" name="文字方塊 9"/>
              <p:cNvSpPr txBox="1"/>
              <p:nvPr/>
            </p:nvSpPr>
            <p:spPr>
              <a:xfrm>
                <a:off x="2599136" y="3713039"/>
                <a:ext cx="3854844" cy="646331"/>
              </a:xfrm>
              <a:prstGeom prst="rect">
                <a:avLst/>
              </a:prstGeom>
              <a:noFill/>
            </p:spPr>
            <p:txBody>
              <a:bodyPr wrap="square" rtlCol="0">
                <a:spAutoFit/>
              </a:bodyPr>
              <a:lstStyle/>
              <a:p>
                <a:pPr algn="ctr"/>
                <a:r>
                  <a:rPr lang="en-US" altLang="zh-TW">
                    <a:latin typeface="Cambria Math" panose="02040503050406030204" pitchFamily="18" charset="0"/>
                    <a:ea typeface="Cambria Math" panose="02040503050406030204" pitchFamily="18" charset="0"/>
                  </a:rPr>
                  <a:t>Corner Neighborhood</a:t>
                </a:r>
                <a:endParaRPr lang="en-US" altLang="zh-TW" dirty="0">
                  <a:latin typeface="Cambria Math" panose="02040503050406030204" pitchFamily="18" charset="0"/>
                  <a:ea typeface="Cambria Math" panose="02040503050406030204" pitchFamily="18" charset="0"/>
                </a:endParaRPr>
              </a:p>
              <a:p>
                <a:pPr algn="ctr"/>
                <a:r>
                  <a:rPr lang="en-US" altLang="zh-TW" dirty="0">
                    <a:latin typeface="Cambria Math" panose="02040503050406030204" pitchFamily="18" charset="0"/>
                    <a:ea typeface="Cambria Math" panose="02040503050406030204" pitchFamily="18" charset="0"/>
                  </a:rPr>
                  <a:t>(</a:t>
                </a:r>
                <a:r>
                  <a:rPr lang="en-US" altLang="zh-TW">
                    <a:latin typeface="Cambria Math" panose="02040503050406030204" pitchFamily="18" charset="0"/>
                    <a:ea typeface="Cambria Math" panose="02040503050406030204" pitchFamily="18" charset="0"/>
                  </a:rPr>
                  <a:t>for corresponding </a:t>
                </a:r>
                <a14:m>
                  <m:oMath xmlns:m="http://schemas.openxmlformats.org/officeDocument/2006/math">
                    <m:sSub>
                      <m:sSubPr>
                        <m:ctrlPr>
                          <a:rPr lang="en-US" altLang="zh-TW" i="1" smtClean="0">
                            <a:solidFill>
                              <a:srgbClr val="008A00"/>
                            </a:solidFill>
                            <a:latin typeface="Cambria Math" panose="02040503050406030204" pitchFamily="18" charset="0"/>
                            <a:ea typeface="Cambria Math" panose="02040503050406030204" pitchFamily="18" charset="0"/>
                          </a:rPr>
                        </m:ctrlPr>
                      </m:sSubPr>
                      <m:e>
                        <m:r>
                          <a:rPr lang="en-US" altLang="zh-TW" b="0" i="1" smtClean="0">
                            <a:solidFill>
                              <a:srgbClr val="008A00"/>
                            </a:solidFill>
                            <a:latin typeface="Cambria Math" panose="02040503050406030204" pitchFamily="18" charset="0"/>
                            <a:ea typeface="Cambria Math" panose="02040503050406030204" pitchFamily="18" charset="0"/>
                          </a:rPr>
                          <m:t>𝑥</m:t>
                        </m:r>
                      </m:e>
                      <m:sub>
                        <m:r>
                          <a:rPr lang="en-US" altLang="zh-TW" b="0" i="1" smtClean="0">
                            <a:solidFill>
                              <a:srgbClr val="008A00"/>
                            </a:solidFill>
                            <a:latin typeface="Cambria Math" panose="02040503050406030204" pitchFamily="18" charset="0"/>
                            <a:ea typeface="Cambria Math" panose="02040503050406030204" pitchFamily="18" charset="0"/>
                          </a:rPr>
                          <m:t>𝑖</m:t>
                        </m:r>
                      </m:sub>
                    </m:sSub>
                  </m:oMath>
                </a14:m>
                <a:r>
                  <a:rPr lang="en-US" altLang="zh-TW" dirty="0">
                    <a:latin typeface="Cambria Math" panose="02040503050406030204" pitchFamily="18" charset="0"/>
                    <a:ea typeface="Cambria Math" panose="02040503050406030204" pitchFamily="18" charset="0"/>
                  </a:rPr>
                  <a:t>)</a:t>
                </a:r>
                <a:endParaRPr lang="zh-TW" altLang="en-US" dirty="0">
                  <a:latin typeface="Cambria Math" panose="02040503050406030204" pitchFamily="18" charset="0"/>
                </a:endParaRPr>
              </a:p>
            </p:txBody>
          </p:sp>
        </mc:Choice>
        <mc:Fallback xmlns="">
          <p:sp>
            <p:nvSpPr>
              <p:cNvPr id="10" name="文字方塊 9"/>
              <p:cNvSpPr txBox="1">
                <a:spLocks noRot="1" noChangeAspect="1" noMove="1" noResize="1" noEditPoints="1" noAdjustHandles="1" noChangeArrowheads="1" noChangeShapeType="1" noTextEdit="1"/>
              </p:cNvSpPr>
              <p:nvPr/>
            </p:nvSpPr>
            <p:spPr>
              <a:xfrm>
                <a:off x="2599136" y="3713039"/>
                <a:ext cx="3854844" cy="646331"/>
              </a:xfrm>
              <a:prstGeom prst="rect">
                <a:avLst/>
              </a:prstGeom>
              <a:blipFill>
                <a:blip r:embed="rId9"/>
                <a:stretch>
                  <a:fillRect t="-5660" b="-13208"/>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7196581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標題 2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6.2.5.1 </a:t>
            </a:r>
            <a:r>
              <a:rPr lang="en-US" altLang="zh-TW" b="1">
                <a:latin typeface="Cambria Math" panose="02040503050406030204" pitchFamily="18" charset="0"/>
                <a:ea typeface="Cambria Math" panose="02040503050406030204" pitchFamily="18" charset="0"/>
              </a:rPr>
              <a:t>Yokoi Connectivity Number</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23" name="內容版面配置區 22"/>
              <p:cNvSpPr>
                <a:spLocks noGrp="1"/>
              </p:cNvSpPr>
              <p:nvPr>
                <p:ph sz="half" idx="1"/>
              </p:nvPr>
            </p:nvSpPr>
            <p:spPr>
              <a:xfrm>
                <a:off x="838199" y="1825625"/>
                <a:ext cx="6723744" cy="4850946"/>
              </a:xfrm>
            </p:spPr>
            <p:txBody>
              <a:bodyPr>
                <a:normAutofit/>
              </a:bodyPr>
              <a:lstStyle/>
              <a:p>
                <a:r>
                  <a:rPr lang="en-US" altLang="zh-TW" sz="2000" dirty="0">
                    <a:latin typeface="Cambria Math" panose="02040503050406030204" pitchFamily="18" charset="0"/>
                  </a:rPr>
                  <a:t>for 4-connectivity</a:t>
                </a:r>
              </a:p>
              <a:p>
                <a:pPr marL="0" indent="0">
                  <a:buNone/>
                </a:pPr>
                <a:r>
                  <a:rPr lang="en-US" altLang="zh-TW" sz="2000" b="0" dirty="0">
                    <a:solidFill>
                      <a:srgbClr val="FF0000"/>
                    </a:solidFill>
                  </a:rPr>
                  <a:t>     </a:t>
                </a:r>
                <a14:m>
                  <m:oMath xmlns:m="http://schemas.openxmlformats.org/officeDocument/2006/math">
                    <m:r>
                      <a:rPr lang="en-US" altLang="zh-TW" sz="2000" b="0" i="1" smtClean="0">
                        <a:solidFill>
                          <a:srgbClr val="FF0000"/>
                        </a:solidFill>
                        <a:latin typeface="Cambria Math" panose="02040503050406030204" pitchFamily="18" charset="0"/>
                      </a:rPr>
                      <m:t>h</m:t>
                    </m:r>
                    <m:d>
                      <m:dPr>
                        <m:ctrlPr>
                          <a:rPr lang="en-US" altLang="zh-TW" sz="2000" b="0" i="1" smtClean="0">
                            <a:solidFill>
                              <a:srgbClr val="FF0000"/>
                            </a:solidFill>
                            <a:latin typeface="Cambria Math" panose="02040503050406030204" pitchFamily="18" charset="0"/>
                          </a:rPr>
                        </m:ctrlPr>
                      </m:dPr>
                      <m:e>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𝑒</m:t>
                        </m:r>
                      </m:e>
                    </m:d>
                    <m:r>
                      <a:rPr lang="en-US" altLang="zh-TW" sz="2000" b="0" i="1" smtClean="0">
                        <a:solidFill>
                          <a:srgbClr val="FF0000"/>
                        </a:solidFill>
                        <a:latin typeface="Cambria Math" panose="02040503050406030204" pitchFamily="18" charset="0"/>
                      </a:rPr>
                      <m:t>=</m:t>
                    </m:r>
                    <m:d>
                      <m:dPr>
                        <m:begChr m:val="{"/>
                        <m:endChr m:val=""/>
                        <m:ctrlPr>
                          <a:rPr lang="en-US" altLang="zh-TW" sz="2000" b="0" i="1" smtClean="0">
                            <a:solidFill>
                              <a:srgbClr val="FF0000"/>
                            </a:solidFill>
                            <a:latin typeface="Cambria Math" panose="02040503050406030204" pitchFamily="18" charset="0"/>
                          </a:rPr>
                        </m:ctrlPr>
                      </m:dPr>
                      <m:e>
                        <m:eqArr>
                          <m:eqArrPr>
                            <m:ctrlPr>
                              <a:rPr lang="en-US" altLang="zh-TW" sz="2000" b="0" i="1" smtClean="0">
                                <a:solidFill>
                                  <a:srgbClr val="FF0000"/>
                                </a:solidFill>
                                <a:latin typeface="Cambria Math" panose="02040503050406030204" pitchFamily="18" charset="0"/>
                              </a:rPr>
                            </m:ctrlPr>
                          </m:eqArrPr>
                          <m:e>
                            <m:r>
                              <a:rPr lang="en-US" altLang="zh-TW" sz="2000" b="0" i="1" smtClean="0">
                                <a:solidFill>
                                  <a:srgbClr val="FF0000"/>
                                </a:solidFill>
                                <a:latin typeface="Cambria Math" panose="02040503050406030204" pitchFamily="18" charset="0"/>
                              </a:rPr>
                              <m:t>𝑞</m:t>
                            </m:r>
                            <m:r>
                              <a:rPr lang="en-US" altLang="zh-TW" sz="2000" b="0" i="1" smtClean="0">
                                <a:solidFill>
                                  <a:srgbClr val="FF0000"/>
                                </a:solidFill>
                                <a:latin typeface="Cambria Math" panose="02040503050406030204" pitchFamily="18" charset="0"/>
                              </a:rPr>
                              <m:t>    </m:t>
                            </m:r>
                            <m:r>
                              <m:rPr>
                                <m:sty m:val="p"/>
                              </m:rPr>
                              <a:rPr lang="en-US" altLang="zh-TW" sz="2000" b="0" i="0" smtClean="0">
                                <a:solidFill>
                                  <a:srgbClr val="FF0000"/>
                                </a:solidFill>
                                <a:latin typeface="Cambria Math" panose="02040503050406030204" pitchFamily="18" charset="0"/>
                              </a:rPr>
                              <m:t>if</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𝑎𝑛𝑑</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 ∨</m:t>
                            </m:r>
                            <m:r>
                              <a:rPr lang="en-US" altLang="zh-TW" sz="2000" b="0" i="1" smtClean="0">
                                <a:solidFill>
                                  <a:srgbClr val="FF0000"/>
                                </a:solidFill>
                                <a:latin typeface="Cambria Math" panose="02040503050406030204" pitchFamily="18" charset="0"/>
                                <a:ea typeface="Cambria Math" panose="02040503050406030204" pitchFamily="18" charset="0"/>
                              </a:rPr>
                              <m:t>𝑒</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rPr>
                              <m:t>)</m:t>
                            </m:r>
                          </m:e>
                          <m:e>
                            <m:r>
                              <a:rPr lang="en-US" altLang="zh-TW" sz="2000" b="0" i="1" smtClean="0">
                                <a:solidFill>
                                  <a:srgbClr val="FF0000"/>
                                </a:solidFill>
                                <a:latin typeface="Cambria Math" panose="02040503050406030204" pitchFamily="18" charset="0"/>
                              </a:rPr>
                              <m:t>𝑟</m:t>
                            </m:r>
                            <m:r>
                              <a:rPr lang="en-US" altLang="zh-TW" sz="2000" b="0" i="1" smtClean="0">
                                <a:solidFill>
                                  <a:srgbClr val="FF0000"/>
                                </a:solidFill>
                                <a:latin typeface="Cambria Math" panose="02040503050406030204" pitchFamily="18" charset="0"/>
                              </a:rPr>
                              <m:t>    </m:t>
                            </m:r>
                            <m:r>
                              <m:rPr>
                                <m:sty m:val="p"/>
                              </m:rPr>
                              <a:rPr lang="en-US" altLang="zh-TW" sz="2000" b="0" i="0" smtClean="0">
                                <a:solidFill>
                                  <a:srgbClr val="FF0000"/>
                                </a:solidFill>
                                <a:latin typeface="Cambria Math" panose="02040503050406030204" pitchFamily="18" charset="0"/>
                              </a:rPr>
                              <m:t>if</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𝑎𝑛𝑑</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𝑒</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rPr>
                              <m:t>)</m:t>
                            </m:r>
                          </m:e>
                          <m:e>
                            <m:r>
                              <a:rPr lang="en-US" altLang="zh-TW" sz="2000" b="0" i="1" smtClean="0">
                                <a:solidFill>
                                  <a:srgbClr val="FF0000"/>
                                </a:solidFill>
                                <a:latin typeface="Cambria Math" panose="02040503050406030204" pitchFamily="18" charset="0"/>
                              </a:rPr>
                              <m:t>𝑠</m:t>
                            </m:r>
                            <m:r>
                              <a:rPr lang="en-US" altLang="zh-TW" sz="2000" b="0" i="1" smtClean="0">
                                <a:solidFill>
                                  <a:srgbClr val="FF0000"/>
                                </a:solidFill>
                                <a:latin typeface="Cambria Math" panose="02040503050406030204" pitchFamily="18" charset="0"/>
                              </a:rPr>
                              <m:t>    </m:t>
                            </m:r>
                            <m:r>
                              <m:rPr>
                                <m:sty m:val="p"/>
                              </m:rPr>
                              <a:rPr lang="en-US" altLang="zh-TW" sz="2000" b="0" i="0" smtClean="0">
                                <a:solidFill>
                                  <a:srgbClr val="FF0000"/>
                                </a:solidFill>
                                <a:latin typeface="Cambria Math" panose="02040503050406030204" pitchFamily="18" charset="0"/>
                              </a:rPr>
                              <m:t>if</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𝑐</m:t>
                            </m:r>
                            <m:r>
                              <a:rPr lang="en-US" altLang="zh-TW" sz="2000" b="0" i="1" smtClean="0">
                                <a:solidFill>
                                  <a:srgbClr val="FF0000"/>
                                </a:solidFill>
                                <a:latin typeface="Cambria Math" panose="02040503050406030204" pitchFamily="18" charset="0"/>
                                <a:ea typeface="Cambria Math" panose="02040503050406030204" pitchFamily="18" charset="0"/>
                              </a:rPr>
                              <m:t> </m:t>
                            </m:r>
                            <m:r>
                              <a:rPr lang="en-US" altLang="zh-TW" sz="2000" b="0" i="1" smtClean="0">
                                <a:solidFill>
                                  <a:schemeClr val="bg1"/>
                                </a:solidFill>
                                <a:latin typeface="Cambria Math" panose="02040503050406030204" pitchFamily="18" charset="0"/>
                                <a:ea typeface="Cambria Math" panose="02040503050406030204" pitchFamily="18" charset="0"/>
                              </a:rPr>
                              <m:t>𝑎𝑛𝑑</m:t>
                            </m:r>
                            <m:r>
                              <a:rPr lang="en-US" altLang="zh-TW" sz="2000" b="0" i="1" smtClean="0">
                                <a:solidFill>
                                  <a:schemeClr val="bg1"/>
                                </a:solidFill>
                                <a:latin typeface="Cambria Math" panose="02040503050406030204" pitchFamily="18" charset="0"/>
                                <a:ea typeface="Cambria Math" panose="02040503050406030204" pitchFamily="18" charset="0"/>
                              </a:rPr>
                              <m:t> (</m:t>
                            </m:r>
                            <m:r>
                              <a:rPr lang="en-US" altLang="zh-TW" sz="2000" b="0" i="1" smtClean="0">
                                <a:solidFill>
                                  <a:schemeClr val="bg1"/>
                                </a:solidFill>
                                <a:latin typeface="Cambria Math" panose="02040503050406030204" pitchFamily="18" charset="0"/>
                                <a:ea typeface="Cambria Math" panose="02040503050406030204" pitchFamily="18" charset="0"/>
                              </a:rPr>
                              <m:t>𝑑</m:t>
                            </m:r>
                            <m:r>
                              <a:rPr lang="en-US" altLang="zh-TW" sz="2000" b="0" i="1" smtClean="0">
                                <a:solidFill>
                                  <a:schemeClr val="bg1"/>
                                </a:solidFill>
                                <a:latin typeface="Cambria Math" panose="02040503050406030204" pitchFamily="18" charset="0"/>
                                <a:ea typeface="Cambria Math" panose="02040503050406030204" pitchFamily="18" charset="0"/>
                              </a:rPr>
                              <m:t>=</m:t>
                            </m:r>
                            <m:r>
                              <a:rPr lang="en-US" altLang="zh-TW" sz="2000" b="0" i="1" smtClean="0">
                                <a:solidFill>
                                  <a:schemeClr val="bg1"/>
                                </a:solidFill>
                                <a:latin typeface="Cambria Math" panose="02040503050406030204" pitchFamily="18" charset="0"/>
                                <a:ea typeface="Cambria Math" panose="02040503050406030204" pitchFamily="18" charset="0"/>
                              </a:rPr>
                              <m:t>𝑏</m:t>
                            </m:r>
                            <m:r>
                              <a:rPr lang="en-US" altLang="zh-TW" sz="2000" b="0" i="1" smtClean="0">
                                <a:solidFill>
                                  <a:schemeClr val="bg1"/>
                                </a:solidFill>
                                <a:latin typeface="Cambria Math" panose="02040503050406030204" pitchFamily="18" charset="0"/>
                                <a:ea typeface="Cambria Math" panose="02040503050406030204" pitchFamily="18" charset="0"/>
                              </a:rPr>
                              <m:t>∧</m:t>
                            </m:r>
                            <m:r>
                              <a:rPr lang="en-US" altLang="zh-TW" sz="2000" b="0" i="1" smtClean="0">
                                <a:solidFill>
                                  <a:schemeClr val="bg1"/>
                                </a:solidFill>
                                <a:latin typeface="Cambria Math" panose="02040503050406030204" pitchFamily="18" charset="0"/>
                                <a:ea typeface="Cambria Math" panose="02040503050406030204" pitchFamily="18" charset="0"/>
                              </a:rPr>
                              <m:t>𝑒</m:t>
                            </m:r>
                            <m:r>
                              <a:rPr lang="en-US" altLang="zh-TW" sz="2000" b="0" i="1" smtClean="0">
                                <a:solidFill>
                                  <a:schemeClr val="bg1"/>
                                </a:solidFill>
                                <a:latin typeface="Cambria Math" panose="02040503050406030204" pitchFamily="18" charset="0"/>
                                <a:ea typeface="Cambria Math" panose="02040503050406030204" pitchFamily="18" charset="0"/>
                              </a:rPr>
                              <m:t>=</m:t>
                            </m:r>
                            <m:r>
                              <a:rPr lang="en-US" altLang="zh-TW" sz="2000" b="0" i="1" smtClean="0">
                                <a:solidFill>
                                  <a:schemeClr val="bg1"/>
                                </a:solidFill>
                                <a:latin typeface="Cambria Math" panose="02040503050406030204" pitchFamily="18" charset="0"/>
                                <a:ea typeface="Cambria Math" panose="02040503050406030204" pitchFamily="18" charset="0"/>
                              </a:rPr>
                              <m:t>𝑏</m:t>
                            </m:r>
                            <m:r>
                              <a:rPr lang="en-US" altLang="zh-TW" sz="2000" b="0" i="1" smtClean="0">
                                <a:solidFill>
                                  <a:schemeClr val="bg1"/>
                                </a:solidFill>
                                <a:latin typeface="Cambria Math" panose="02040503050406030204" pitchFamily="18" charset="0"/>
                                <a:ea typeface="Cambria Math" panose="02040503050406030204" pitchFamily="18" charset="0"/>
                              </a:rPr>
                              <m:t>)</m:t>
                            </m:r>
                          </m:e>
                        </m:eqArr>
                      </m:e>
                    </m:d>
                  </m:oMath>
                </a14:m>
                <a:endParaRPr lang="en-US" altLang="zh-TW" sz="2000" dirty="0">
                  <a:solidFill>
                    <a:srgbClr val="FF0000"/>
                  </a:solidFill>
                </a:endParaRPr>
              </a:p>
              <a:p>
                <a:endParaRPr lang="en-US" altLang="zh-TW" sz="2000" dirty="0">
                  <a:solidFill>
                    <a:srgbClr val="FF0000"/>
                  </a:solidFill>
                  <a:latin typeface="Cambria Math" panose="02040503050406030204" pitchFamily="18" charset="0"/>
                </a:endParaRPr>
              </a:p>
              <a:p>
                <a:r>
                  <a:rPr lang="en-US" altLang="zh-TW" sz="2000" dirty="0">
                    <a:latin typeface="Cambria Math" panose="02040503050406030204" pitchFamily="18" charset="0"/>
                  </a:rPr>
                  <a:t>for 8-connectivity</a:t>
                </a:r>
              </a:p>
              <a:p>
                <a:pPr marL="0" indent="0">
                  <a:buNone/>
                </a:pPr>
                <a:r>
                  <a:rPr lang="en-US" altLang="zh-TW" sz="2000" dirty="0">
                    <a:solidFill>
                      <a:srgbClr val="FF0000"/>
                    </a:solidFill>
                  </a:rPr>
                  <a:t>     </a:t>
                </a:r>
                <a14:m>
                  <m:oMath xmlns:m="http://schemas.openxmlformats.org/officeDocument/2006/math">
                    <m:r>
                      <a:rPr lang="en-US" altLang="zh-TW" sz="2000" i="1">
                        <a:solidFill>
                          <a:srgbClr val="FF0000"/>
                        </a:solidFill>
                        <a:latin typeface="Cambria Math" panose="02040503050406030204" pitchFamily="18" charset="0"/>
                      </a:rPr>
                      <m:t>h</m:t>
                    </m:r>
                    <m:d>
                      <m:dPr>
                        <m:ctrlPr>
                          <a:rPr lang="en-US" altLang="zh-TW" sz="2000" i="1">
                            <a:solidFill>
                              <a:srgbClr val="FF0000"/>
                            </a:solidFill>
                            <a:latin typeface="Cambria Math" panose="02040503050406030204" pitchFamily="18" charset="0"/>
                          </a:rPr>
                        </m:ctrlPr>
                      </m:dPr>
                      <m:e>
                        <m:r>
                          <a:rPr lang="en-US" altLang="zh-TW" sz="2000" i="1">
                            <a:solidFill>
                              <a:srgbClr val="FF0000"/>
                            </a:solidFill>
                            <a:latin typeface="Cambria Math" panose="02040503050406030204" pitchFamily="18" charset="0"/>
                          </a:rPr>
                          <m:t>𝑏</m:t>
                        </m:r>
                        <m:r>
                          <a:rPr lang="en-US" altLang="zh-TW" sz="2000" i="1">
                            <a:solidFill>
                              <a:srgbClr val="FF0000"/>
                            </a:solidFill>
                            <a:latin typeface="Cambria Math" panose="02040503050406030204" pitchFamily="18" charset="0"/>
                          </a:rPr>
                          <m:t>,</m:t>
                        </m:r>
                        <m:r>
                          <a:rPr lang="en-US" altLang="zh-TW" sz="2000" i="1">
                            <a:solidFill>
                              <a:srgbClr val="FF0000"/>
                            </a:solidFill>
                            <a:latin typeface="Cambria Math" panose="02040503050406030204" pitchFamily="18" charset="0"/>
                          </a:rPr>
                          <m:t>𝑐</m:t>
                        </m:r>
                        <m:r>
                          <a:rPr lang="en-US" altLang="zh-TW" sz="2000" i="1">
                            <a:solidFill>
                              <a:srgbClr val="FF0000"/>
                            </a:solidFill>
                            <a:latin typeface="Cambria Math" panose="02040503050406030204" pitchFamily="18" charset="0"/>
                          </a:rPr>
                          <m:t>,</m:t>
                        </m:r>
                        <m:r>
                          <a:rPr lang="en-US" altLang="zh-TW" sz="2000" i="1">
                            <a:solidFill>
                              <a:srgbClr val="FF0000"/>
                            </a:solidFill>
                            <a:latin typeface="Cambria Math" panose="02040503050406030204" pitchFamily="18" charset="0"/>
                          </a:rPr>
                          <m:t>𝑑</m:t>
                        </m:r>
                        <m:r>
                          <a:rPr lang="en-US" altLang="zh-TW" sz="2000" i="1">
                            <a:solidFill>
                              <a:srgbClr val="FF0000"/>
                            </a:solidFill>
                            <a:latin typeface="Cambria Math" panose="02040503050406030204" pitchFamily="18" charset="0"/>
                          </a:rPr>
                          <m:t>,</m:t>
                        </m:r>
                        <m:r>
                          <a:rPr lang="en-US" altLang="zh-TW" sz="2000" i="1">
                            <a:solidFill>
                              <a:srgbClr val="FF0000"/>
                            </a:solidFill>
                            <a:latin typeface="Cambria Math" panose="02040503050406030204" pitchFamily="18" charset="0"/>
                          </a:rPr>
                          <m:t>𝑒</m:t>
                        </m:r>
                      </m:e>
                    </m:d>
                    <m:r>
                      <a:rPr lang="en-US" altLang="zh-TW" sz="2000" i="1">
                        <a:solidFill>
                          <a:srgbClr val="FF0000"/>
                        </a:solidFill>
                        <a:latin typeface="Cambria Math" panose="02040503050406030204" pitchFamily="18" charset="0"/>
                      </a:rPr>
                      <m:t>=</m:t>
                    </m:r>
                    <m:d>
                      <m:dPr>
                        <m:begChr m:val="{"/>
                        <m:endChr m:val=""/>
                        <m:ctrlPr>
                          <a:rPr lang="en-US" altLang="zh-TW" sz="2000" i="1">
                            <a:solidFill>
                              <a:srgbClr val="FF0000"/>
                            </a:solidFill>
                            <a:latin typeface="Cambria Math" panose="02040503050406030204" pitchFamily="18" charset="0"/>
                          </a:rPr>
                        </m:ctrlPr>
                      </m:dPr>
                      <m:e>
                        <m:eqArr>
                          <m:eqArrPr>
                            <m:ctrlPr>
                              <a:rPr lang="en-US" altLang="zh-TW" sz="2000" i="1">
                                <a:solidFill>
                                  <a:srgbClr val="FF0000"/>
                                </a:solidFill>
                                <a:latin typeface="Cambria Math" panose="02040503050406030204" pitchFamily="18" charset="0"/>
                              </a:rPr>
                            </m:ctrlPr>
                          </m:eqArrPr>
                          <m:e>
                            <m:r>
                              <a:rPr lang="en-US" altLang="zh-TW" sz="2000" i="1">
                                <a:solidFill>
                                  <a:srgbClr val="FF0000"/>
                                </a:solidFill>
                                <a:latin typeface="Cambria Math" panose="02040503050406030204" pitchFamily="18" charset="0"/>
                              </a:rPr>
                              <m:t>𝑞</m:t>
                            </m:r>
                            <m:r>
                              <a:rPr lang="en-US" altLang="zh-TW" sz="2000" i="1">
                                <a:solidFill>
                                  <a:srgbClr val="FF0000"/>
                                </a:solidFill>
                                <a:latin typeface="Cambria Math" panose="02040503050406030204" pitchFamily="18" charset="0"/>
                              </a:rPr>
                              <m:t>    </m:t>
                            </m:r>
                            <m:r>
                              <m:rPr>
                                <m:sty m:val="p"/>
                              </m:rPr>
                              <a:rPr lang="en-US" altLang="zh-TW" sz="2000" i="0">
                                <a:solidFill>
                                  <a:srgbClr val="FF0000"/>
                                </a:solidFill>
                                <a:latin typeface="Cambria Math" panose="02040503050406030204" pitchFamily="18" charset="0"/>
                              </a:rPr>
                              <m:t>if</m:t>
                            </m:r>
                            <m:r>
                              <a:rPr lang="en-US" altLang="zh-TW" sz="2000" i="1">
                                <a:solidFill>
                                  <a:srgbClr val="FF0000"/>
                                </a:solidFill>
                                <a:latin typeface="Cambria Math" panose="02040503050406030204" pitchFamily="18" charset="0"/>
                              </a:rPr>
                              <m:t> </m:t>
                            </m:r>
                            <m:r>
                              <a:rPr lang="en-US" altLang="zh-TW" sz="2000" i="1">
                                <a:solidFill>
                                  <a:srgbClr val="FF0000"/>
                                </a:solidFill>
                                <a:latin typeface="Cambria Math" panose="02040503050406030204" pitchFamily="18" charset="0"/>
                              </a:rPr>
                              <m:t>𝑏</m:t>
                            </m:r>
                            <m:r>
                              <a:rPr lang="en-US" altLang="zh-TW" sz="2000" i="1" smtClean="0">
                                <a:solidFill>
                                  <a:srgbClr val="FF0000"/>
                                </a:solidFill>
                                <a:latin typeface="Cambria Math" panose="02040503050406030204" pitchFamily="18" charset="0"/>
                                <a:ea typeface="Cambria Math" panose="02040503050406030204" pitchFamily="18" charset="0"/>
                              </a:rPr>
                              <m:t>≠</m:t>
                            </m:r>
                            <m:r>
                              <a:rPr lang="en-US" altLang="zh-TW" sz="2000" i="1">
                                <a:solidFill>
                                  <a:srgbClr val="FF0000"/>
                                </a:solidFill>
                                <a:latin typeface="Cambria Math" panose="02040503050406030204" pitchFamily="18" charset="0"/>
                              </a:rPr>
                              <m:t>𝑐</m:t>
                            </m:r>
                            <m:r>
                              <a:rPr lang="en-US" altLang="zh-TW" sz="2000" i="1">
                                <a:solidFill>
                                  <a:srgbClr val="FF0000"/>
                                </a:solidFill>
                                <a:latin typeface="Cambria Math" panose="02040503050406030204" pitchFamily="18" charset="0"/>
                              </a:rPr>
                              <m:t> </m:t>
                            </m:r>
                            <m:r>
                              <a:rPr lang="en-US" altLang="zh-TW" sz="2000" i="1">
                                <a:solidFill>
                                  <a:srgbClr val="FF0000"/>
                                </a:solidFill>
                                <a:latin typeface="Cambria Math" panose="02040503050406030204" pitchFamily="18" charset="0"/>
                              </a:rPr>
                              <m:t>𝑎𝑛𝑑</m:t>
                            </m:r>
                            <m:r>
                              <a:rPr lang="en-US" altLang="zh-TW" sz="2000" i="1">
                                <a:solidFill>
                                  <a:srgbClr val="FF0000"/>
                                </a:solidFill>
                                <a:latin typeface="Cambria Math" panose="02040503050406030204" pitchFamily="18" charset="0"/>
                              </a:rPr>
                              <m:t> (</m:t>
                            </m:r>
                            <m:r>
                              <a:rPr lang="en-US" altLang="zh-TW" sz="2000" i="1">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rPr>
                              <m:t>=</m:t>
                            </m:r>
                            <m:r>
                              <a:rPr lang="en-US" altLang="zh-TW" sz="2000" i="1">
                                <a:solidFill>
                                  <a:srgbClr val="FF0000"/>
                                </a:solidFill>
                                <a:latin typeface="Cambria Math" panose="02040503050406030204" pitchFamily="18" charset="0"/>
                                <a:ea typeface="Cambria Math" panose="02040503050406030204" pitchFamily="18" charset="0"/>
                              </a:rPr>
                              <m:t>𝑏</m:t>
                            </m:r>
                            <m:r>
                              <a:rPr lang="en-US" altLang="zh-TW" sz="2000" i="1">
                                <a:solidFill>
                                  <a:srgbClr val="FF0000"/>
                                </a:solidFill>
                                <a:latin typeface="Cambria Math" panose="02040503050406030204" pitchFamily="18" charset="0"/>
                                <a:ea typeface="Cambria Math" panose="02040503050406030204" pitchFamily="18" charset="0"/>
                              </a:rPr>
                              <m:t>∨</m:t>
                            </m:r>
                            <m:r>
                              <a:rPr lang="en-US" altLang="zh-TW" sz="2000" i="1">
                                <a:solidFill>
                                  <a:srgbClr val="FF0000"/>
                                </a:solidFill>
                                <a:latin typeface="Cambria Math" panose="02040503050406030204" pitchFamily="18" charset="0"/>
                                <a:ea typeface="Cambria Math" panose="02040503050406030204" pitchFamily="18" charset="0"/>
                              </a:rPr>
                              <m:t>𝑒</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i="1">
                                <a:solidFill>
                                  <a:srgbClr val="FF0000"/>
                                </a:solidFill>
                                <a:latin typeface="Cambria Math" panose="02040503050406030204" pitchFamily="18" charset="0"/>
                                <a:ea typeface="Cambria Math" panose="02040503050406030204" pitchFamily="18" charset="0"/>
                              </a:rPr>
                              <m:t>𝑏</m:t>
                            </m:r>
                            <m:r>
                              <a:rPr lang="en-US" altLang="zh-TW" sz="2000" i="1">
                                <a:solidFill>
                                  <a:srgbClr val="FF0000"/>
                                </a:solidFill>
                                <a:latin typeface="Cambria Math" panose="02040503050406030204" pitchFamily="18" charset="0"/>
                              </a:rPr>
                              <m:t>)</m:t>
                            </m:r>
                          </m:e>
                          <m:e>
                            <m:r>
                              <a:rPr lang="en-US" altLang="zh-TW" sz="2000" i="1">
                                <a:solidFill>
                                  <a:srgbClr val="FF0000"/>
                                </a:solidFill>
                                <a:latin typeface="Cambria Math" panose="02040503050406030204" pitchFamily="18" charset="0"/>
                              </a:rPr>
                              <m:t>𝑟</m:t>
                            </m:r>
                            <m:r>
                              <a:rPr lang="en-US" altLang="zh-TW" sz="2000" i="1">
                                <a:solidFill>
                                  <a:srgbClr val="FF0000"/>
                                </a:solidFill>
                                <a:latin typeface="Cambria Math" panose="02040503050406030204" pitchFamily="18" charset="0"/>
                              </a:rPr>
                              <m:t>    </m:t>
                            </m:r>
                            <m:r>
                              <m:rPr>
                                <m:sty m:val="p"/>
                              </m:rPr>
                              <a:rPr lang="en-US" altLang="zh-TW" sz="2000" i="0">
                                <a:solidFill>
                                  <a:srgbClr val="FF0000"/>
                                </a:solidFill>
                                <a:latin typeface="Cambria Math" panose="02040503050406030204" pitchFamily="18" charset="0"/>
                              </a:rPr>
                              <m:t>if</m:t>
                            </m:r>
                            <m:r>
                              <a:rPr lang="en-US" altLang="zh-TW" sz="2000" i="1">
                                <a:solidFill>
                                  <a:srgbClr val="FF0000"/>
                                </a:solidFill>
                                <a:latin typeface="Cambria Math" panose="02040503050406030204" pitchFamily="18" charset="0"/>
                              </a:rPr>
                              <m:t> </m:t>
                            </m:r>
                            <m:r>
                              <a:rPr lang="en-US" altLang="zh-TW" sz="2000" i="1">
                                <a:solidFill>
                                  <a:srgbClr val="FF0000"/>
                                </a:solidFill>
                                <a:latin typeface="Cambria Math" panose="02040503050406030204" pitchFamily="18" charset="0"/>
                              </a:rPr>
                              <m:t>𝑏</m:t>
                            </m:r>
                            <m:r>
                              <a:rPr lang="en-US" altLang="zh-TW" sz="2000" i="1">
                                <a:solidFill>
                                  <a:srgbClr val="FF0000"/>
                                </a:solidFill>
                                <a:latin typeface="Cambria Math" panose="02040503050406030204" pitchFamily="18" charset="0"/>
                              </a:rPr>
                              <m:t>=</m:t>
                            </m:r>
                            <m:r>
                              <a:rPr lang="en-US" altLang="zh-TW" sz="2000" i="1">
                                <a:solidFill>
                                  <a:srgbClr val="FF0000"/>
                                </a:solidFill>
                                <a:latin typeface="Cambria Math" panose="02040503050406030204" pitchFamily="18" charset="0"/>
                              </a:rPr>
                              <m:t>𝑐</m:t>
                            </m:r>
                            <m:r>
                              <a:rPr lang="en-US" altLang="zh-TW" sz="2000" i="1">
                                <a:solidFill>
                                  <a:srgbClr val="FF0000"/>
                                </a:solidFill>
                                <a:latin typeface="Cambria Math" panose="02040503050406030204" pitchFamily="18" charset="0"/>
                              </a:rPr>
                              <m:t> </m:t>
                            </m:r>
                            <m:r>
                              <a:rPr lang="en-US" altLang="zh-TW" sz="2000" i="1">
                                <a:solidFill>
                                  <a:srgbClr val="FF0000"/>
                                </a:solidFill>
                                <a:latin typeface="Cambria Math" panose="02040503050406030204" pitchFamily="18" charset="0"/>
                              </a:rPr>
                              <m:t>𝑎𝑛𝑑</m:t>
                            </m:r>
                            <m:r>
                              <a:rPr lang="en-US" altLang="zh-TW" sz="2000" i="1">
                                <a:solidFill>
                                  <a:srgbClr val="FF0000"/>
                                </a:solidFill>
                                <a:latin typeface="Cambria Math" panose="02040503050406030204" pitchFamily="18" charset="0"/>
                              </a:rPr>
                              <m:t> (</m:t>
                            </m:r>
                            <m:r>
                              <a:rPr lang="en-US" altLang="zh-TW" sz="2000" i="1">
                                <a:solidFill>
                                  <a:srgbClr val="FF0000"/>
                                </a:solidFill>
                                <a:latin typeface="Cambria Math" panose="02040503050406030204" pitchFamily="18" charset="0"/>
                              </a:rPr>
                              <m:t>𝑑</m:t>
                            </m:r>
                            <m:r>
                              <a:rPr lang="en-US" altLang="zh-TW" sz="2000" i="1">
                                <a:solidFill>
                                  <a:srgbClr val="FF0000"/>
                                </a:solidFill>
                                <a:latin typeface="Cambria Math" panose="02040503050406030204" pitchFamily="18" charset="0"/>
                              </a:rPr>
                              <m:t>=</m:t>
                            </m:r>
                            <m:r>
                              <a:rPr lang="en-US" altLang="zh-TW" sz="2000" i="1">
                                <a:solidFill>
                                  <a:srgbClr val="FF0000"/>
                                </a:solidFill>
                                <a:latin typeface="Cambria Math" panose="02040503050406030204" pitchFamily="18" charset="0"/>
                              </a:rPr>
                              <m:t>𝑏</m:t>
                            </m:r>
                            <m:r>
                              <a:rPr lang="en-US" altLang="zh-TW" sz="2000" i="1">
                                <a:solidFill>
                                  <a:srgbClr val="FF0000"/>
                                </a:solidFill>
                                <a:latin typeface="Cambria Math" panose="02040503050406030204" pitchFamily="18" charset="0"/>
                                <a:ea typeface="Cambria Math" panose="02040503050406030204" pitchFamily="18" charset="0"/>
                              </a:rPr>
                              <m:t>∧</m:t>
                            </m:r>
                            <m:r>
                              <a:rPr lang="en-US" altLang="zh-TW" sz="2000" i="1">
                                <a:solidFill>
                                  <a:srgbClr val="FF0000"/>
                                </a:solidFill>
                                <a:latin typeface="Cambria Math" panose="02040503050406030204" pitchFamily="18" charset="0"/>
                                <a:ea typeface="Cambria Math" panose="02040503050406030204" pitchFamily="18" charset="0"/>
                              </a:rPr>
                              <m:t>𝑒</m:t>
                            </m:r>
                            <m:r>
                              <a:rPr lang="en-US" altLang="zh-TW" sz="2000" i="1">
                                <a:solidFill>
                                  <a:srgbClr val="FF0000"/>
                                </a:solidFill>
                                <a:latin typeface="Cambria Math" panose="02040503050406030204" pitchFamily="18" charset="0"/>
                                <a:ea typeface="Cambria Math" panose="02040503050406030204" pitchFamily="18" charset="0"/>
                              </a:rPr>
                              <m:t>=</m:t>
                            </m:r>
                            <m:r>
                              <a:rPr lang="en-US" altLang="zh-TW" sz="2000" i="1">
                                <a:solidFill>
                                  <a:srgbClr val="FF0000"/>
                                </a:solidFill>
                                <a:latin typeface="Cambria Math" panose="02040503050406030204" pitchFamily="18" charset="0"/>
                                <a:ea typeface="Cambria Math" panose="02040503050406030204" pitchFamily="18" charset="0"/>
                              </a:rPr>
                              <m:t>𝑏</m:t>
                            </m:r>
                            <m:r>
                              <a:rPr lang="en-US" altLang="zh-TW" sz="2000" i="1">
                                <a:solidFill>
                                  <a:srgbClr val="FF0000"/>
                                </a:solidFill>
                                <a:latin typeface="Cambria Math" panose="02040503050406030204" pitchFamily="18" charset="0"/>
                              </a:rPr>
                              <m:t>)</m:t>
                            </m:r>
                          </m:e>
                          <m:e>
                            <m:r>
                              <a:rPr lang="en-US" altLang="zh-TW" sz="2000" i="1">
                                <a:solidFill>
                                  <a:srgbClr val="FF0000"/>
                                </a:solidFill>
                                <a:latin typeface="Cambria Math" panose="02040503050406030204" pitchFamily="18" charset="0"/>
                              </a:rPr>
                              <m:t>𝑠</m:t>
                            </m:r>
                            <m:r>
                              <a:rPr lang="en-US" altLang="zh-TW" sz="2000" i="1">
                                <a:solidFill>
                                  <a:srgbClr val="FF0000"/>
                                </a:solidFill>
                                <a:latin typeface="Cambria Math" panose="02040503050406030204" pitchFamily="18" charset="0"/>
                              </a:rPr>
                              <m:t>    </m:t>
                            </m:r>
                            <m:r>
                              <m:rPr>
                                <m:sty m:val="p"/>
                              </m:rPr>
                              <a:rPr lang="en-US" altLang="zh-TW" sz="2000" b="0" i="0" smtClean="0">
                                <a:solidFill>
                                  <a:srgbClr val="FF0000"/>
                                </a:solidFill>
                                <a:latin typeface="Cambria Math" panose="02040503050406030204" pitchFamily="18" charset="0"/>
                              </a:rPr>
                              <m:t>otherwise</m:t>
                            </m:r>
                            <m:r>
                              <a:rPr lang="en-US" altLang="zh-TW" sz="2000" i="1" smtClean="0">
                                <a:solidFill>
                                  <a:schemeClr val="bg1"/>
                                </a:solidFill>
                                <a:latin typeface="Cambria Math" panose="02040503050406030204" pitchFamily="18" charset="0"/>
                                <a:ea typeface="Cambria Math" panose="02040503050406030204" pitchFamily="18" charset="0"/>
                              </a:rPr>
                              <m:t>𝑛𝑑</m:t>
                            </m:r>
                            <m:r>
                              <a:rPr lang="en-US" altLang="zh-TW" sz="2000" i="1" smtClean="0">
                                <a:solidFill>
                                  <a:schemeClr val="bg1"/>
                                </a:solidFill>
                                <a:latin typeface="Cambria Math" panose="02040503050406030204" pitchFamily="18" charset="0"/>
                                <a:ea typeface="Cambria Math" panose="02040503050406030204" pitchFamily="18" charset="0"/>
                              </a:rPr>
                              <m:t> (</m:t>
                            </m:r>
                            <m:r>
                              <a:rPr lang="en-US" altLang="zh-TW" sz="2000" i="1" smtClean="0">
                                <a:solidFill>
                                  <a:schemeClr val="bg1"/>
                                </a:solidFill>
                                <a:latin typeface="Cambria Math" panose="02040503050406030204" pitchFamily="18" charset="0"/>
                                <a:ea typeface="Cambria Math" panose="02040503050406030204" pitchFamily="18" charset="0"/>
                              </a:rPr>
                              <m:t>𝑑</m:t>
                            </m:r>
                            <m:r>
                              <a:rPr lang="en-US" altLang="zh-TW" sz="2000" i="1" smtClean="0">
                                <a:solidFill>
                                  <a:schemeClr val="bg1"/>
                                </a:solidFill>
                                <a:latin typeface="Cambria Math" panose="02040503050406030204" pitchFamily="18" charset="0"/>
                                <a:ea typeface="Cambria Math" panose="02040503050406030204" pitchFamily="18" charset="0"/>
                              </a:rPr>
                              <m:t>=</m:t>
                            </m:r>
                            <m:r>
                              <a:rPr lang="en-US" altLang="zh-TW" sz="2000" i="1" smtClean="0">
                                <a:solidFill>
                                  <a:schemeClr val="bg1"/>
                                </a:solidFill>
                                <a:latin typeface="Cambria Math" panose="02040503050406030204" pitchFamily="18" charset="0"/>
                                <a:ea typeface="Cambria Math" panose="02040503050406030204" pitchFamily="18" charset="0"/>
                              </a:rPr>
                              <m:t>𝑏</m:t>
                            </m:r>
                            <m:r>
                              <a:rPr lang="en-US" altLang="zh-TW" sz="2000" i="1" smtClean="0">
                                <a:solidFill>
                                  <a:schemeClr val="bg1"/>
                                </a:solidFill>
                                <a:latin typeface="Cambria Math" panose="02040503050406030204" pitchFamily="18" charset="0"/>
                                <a:ea typeface="Cambria Math" panose="02040503050406030204" pitchFamily="18" charset="0"/>
                              </a:rPr>
                              <m:t>∧</m:t>
                            </m:r>
                            <m:r>
                              <a:rPr lang="en-US" altLang="zh-TW" sz="2000" i="1" smtClean="0">
                                <a:solidFill>
                                  <a:schemeClr val="bg1"/>
                                </a:solidFill>
                                <a:latin typeface="Cambria Math" panose="02040503050406030204" pitchFamily="18" charset="0"/>
                                <a:ea typeface="Cambria Math" panose="02040503050406030204" pitchFamily="18" charset="0"/>
                              </a:rPr>
                              <m:t>𝑒</m:t>
                            </m:r>
                            <m:r>
                              <a:rPr lang="en-US" altLang="zh-TW" sz="2000" i="1" smtClean="0">
                                <a:solidFill>
                                  <a:schemeClr val="bg1"/>
                                </a:solidFill>
                                <a:latin typeface="Cambria Math" panose="02040503050406030204" pitchFamily="18" charset="0"/>
                                <a:ea typeface="Cambria Math" panose="02040503050406030204" pitchFamily="18" charset="0"/>
                              </a:rPr>
                              <m:t>=</m:t>
                            </m:r>
                            <m:r>
                              <a:rPr lang="en-US" altLang="zh-TW" sz="2000" i="1" smtClean="0">
                                <a:solidFill>
                                  <a:schemeClr val="bg1"/>
                                </a:solidFill>
                                <a:latin typeface="Cambria Math" panose="02040503050406030204" pitchFamily="18" charset="0"/>
                                <a:ea typeface="Cambria Math" panose="02040503050406030204" pitchFamily="18" charset="0"/>
                              </a:rPr>
                              <m:t>𝑏</m:t>
                            </m:r>
                            <m:r>
                              <a:rPr lang="en-US" altLang="zh-TW" sz="2000" i="1" smtClean="0">
                                <a:solidFill>
                                  <a:schemeClr val="bg1"/>
                                </a:solidFill>
                                <a:latin typeface="Cambria Math" panose="02040503050406030204" pitchFamily="18" charset="0"/>
                                <a:ea typeface="Cambria Math" panose="02040503050406030204" pitchFamily="18" charset="0"/>
                              </a:rPr>
                              <m:t>)</m:t>
                            </m:r>
                          </m:e>
                        </m:eqArr>
                      </m:e>
                    </m:d>
                  </m:oMath>
                </a14:m>
                <a:endParaRPr lang="en-US" altLang="zh-TW" sz="2000" dirty="0"/>
              </a:p>
              <a:p>
                <a:endParaRPr lang="en-US" altLang="zh-TW" sz="2000" b="0" i="1" dirty="0">
                  <a:latin typeface="Cambria Math" panose="02040503050406030204" pitchFamily="18" charset="0"/>
                </a:endParaRPr>
              </a:p>
              <a:p>
                <a14:m>
                  <m:oMath xmlns:m="http://schemas.openxmlformats.org/officeDocument/2006/math">
                    <m:r>
                      <a:rPr lang="en-US" altLang="zh-TW" sz="2000" b="0" i="1" smtClean="0">
                        <a:latin typeface="Cambria Math" panose="02040503050406030204" pitchFamily="18" charset="0"/>
                      </a:rPr>
                      <m:t>𝑓</m:t>
                    </m:r>
                    <m:d>
                      <m:dPr>
                        <m:ctrlPr>
                          <a:rPr lang="en-US" altLang="zh-TW" sz="2000" b="0" i="1" smtClean="0">
                            <a:latin typeface="Cambria Math" panose="02040503050406030204" pitchFamily="18" charset="0"/>
                          </a:rPr>
                        </m:ctrlPr>
                      </m:dPr>
                      <m:e>
                        <m:r>
                          <a:rPr lang="en-US" altLang="zh-TW" sz="2000" b="0" i="1" smtClean="0">
                            <a:latin typeface="Cambria Math" panose="02040503050406030204" pitchFamily="18" charset="0"/>
                          </a:rPr>
                          <m:t>𝑏</m:t>
                        </m:r>
                        <m:r>
                          <a:rPr lang="en-US" altLang="zh-TW" sz="2000" b="0" i="1" smtClean="0">
                            <a:latin typeface="Cambria Math" panose="02040503050406030204" pitchFamily="18" charset="0"/>
                          </a:rPr>
                          <m:t>,</m:t>
                        </m:r>
                        <m:r>
                          <a:rPr lang="en-US" altLang="zh-TW" sz="2000" b="0" i="1" smtClean="0">
                            <a:latin typeface="Cambria Math" panose="02040503050406030204" pitchFamily="18" charset="0"/>
                          </a:rPr>
                          <m:t>𝑐</m:t>
                        </m:r>
                        <m:r>
                          <a:rPr lang="en-US" altLang="zh-TW" sz="2000" b="0" i="1" smtClean="0">
                            <a:latin typeface="Cambria Math" panose="02040503050406030204" pitchFamily="18" charset="0"/>
                          </a:rPr>
                          <m:t>,</m:t>
                        </m:r>
                        <m:r>
                          <a:rPr lang="en-US" altLang="zh-TW" sz="2000" b="0" i="1" smtClean="0">
                            <a:latin typeface="Cambria Math" panose="02040503050406030204" pitchFamily="18" charset="0"/>
                          </a:rPr>
                          <m:t>𝑑</m:t>
                        </m:r>
                        <m:r>
                          <a:rPr lang="en-US" altLang="zh-TW" sz="2000" b="0" i="1" smtClean="0">
                            <a:latin typeface="Cambria Math" panose="02040503050406030204" pitchFamily="18" charset="0"/>
                          </a:rPr>
                          <m:t>,</m:t>
                        </m:r>
                        <m:r>
                          <a:rPr lang="en-US" altLang="zh-TW" sz="2000" b="0" i="1" smtClean="0">
                            <a:latin typeface="Cambria Math" panose="02040503050406030204" pitchFamily="18" charset="0"/>
                          </a:rPr>
                          <m:t>𝑒</m:t>
                        </m:r>
                      </m:e>
                    </m:d>
                    <m:r>
                      <a:rPr lang="en-US" altLang="zh-TW" sz="2000" b="0" i="1" smtClean="0">
                        <a:latin typeface="Cambria Math" panose="02040503050406030204" pitchFamily="18" charset="0"/>
                      </a:rPr>
                      <m:t>=</m:t>
                    </m:r>
                    <m:d>
                      <m:dPr>
                        <m:begChr m:val="{"/>
                        <m:endChr m:val=""/>
                        <m:ctrlPr>
                          <a:rPr lang="en-US" altLang="zh-TW" sz="2000" b="0" i="1" smtClean="0">
                            <a:latin typeface="Cambria Math" panose="02040503050406030204" pitchFamily="18" charset="0"/>
                          </a:rPr>
                        </m:ctrlPr>
                      </m:dPr>
                      <m:e>
                        <m:eqArr>
                          <m:eqArrPr>
                            <m:ctrlPr>
                              <a:rPr lang="en-US" altLang="zh-TW" sz="2000" b="0" i="1" smtClean="0">
                                <a:latin typeface="Cambria Math" panose="02040503050406030204" pitchFamily="18" charset="0"/>
                              </a:rPr>
                            </m:ctrlPr>
                          </m:eqArrPr>
                          <m:e>
                            <m:r>
                              <a:rPr lang="en-US" altLang="zh-TW" sz="2000" b="0" i="1" smtClean="0">
                                <a:latin typeface="Cambria Math" panose="02040503050406030204" pitchFamily="18" charset="0"/>
                              </a:rPr>
                              <m:t>5    </m:t>
                            </m:r>
                            <m:r>
                              <m:rPr>
                                <m:sty m:val="p"/>
                              </m:rPr>
                              <a:rPr lang="en-US" altLang="zh-TW" sz="2000" b="0" i="0" smtClean="0">
                                <a:latin typeface="Cambria Math" panose="02040503050406030204" pitchFamily="18" charset="0"/>
                              </a:rPr>
                              <m:t>if</m:t>
                            </m:r>
                            <m:r>
                              <a:rPr lang="en-US" altLang="zh-TW" sz="2000" b="0" i="1" smtClean="0">
                                <a:latin typeface="Cambria Math" panose="02040503050406030204" pitchFamily="18" charset="0"/>
                              </a:rPr>
                              <m:t> </m:t>
                            </m:r>
                            <m:sSub>
                              <m:sSubPr>
                                <m:ctrlPr>
                                  <a:rPr lang="en-US" altLang="zh-TW" sz="2000" b="0" i="1" smtClean="0">
                                    <a:latin typeface="Cambria Math" panose="02040503050406030204" pitchFamily="18" charset="0"/>
                                  </a:rPr>
                                </m:ctrlPr>
                              </m:sSubPr>
                              <m:e>
                                <m:r>
                                  <a:rPr lang="en-US" altLang="zh-TW" sz="2000" b="0" i="1" smtClean="0">
                                    <a:latin typeface="Cambria Math" panose="02040503050406030204" pitchFamily="18" charset="0"/>
                                  </a:rPr>
                                  <m:t>𝑎</m:t>
                                </m:r>
                              </m:e>
                              <m:sub>
                                <m:r>
                                  <a:rPr lang="en-US" altLang="zh-TW" sz="2000" b="0" i="1" smtClean="0">
                                    <a:latin typeface="Cambria Math" panose="02040503050406030204" pitchFamily="18" charset="0"/>
                                  </a:rPr>
                                  <m:t>1</m:t>
                                </m:r>
                              </m:sub>
                            </m:sSub>
                            <m:r>
                              <a:rPr lang="en-US" altLang="zh-TW" sz="2000" b="0" i="1" smtClean="0">
                                <a:latin typeface="Cambria Math" panose="02040503050406030204" pitchFamily="18" charset="0"/>
                              </a:rPr>
                              <m:t>=</m:t>
                            </m:r>
                            <m:sSub>
                              <m:sSubPr>
                                <m:ctrlPr>
                                  <a:rPr lang="en-US" altLang="zh-TW" sz="2000" b="0" i="1" smtClean="0">
                                    <a:latin typeface="Cambria Math" panose="02040503050406030204" pitchFamily="18" charset="0"/>
                                  </a:rPr>
                                </m:ctrlPr>
                              </m:sSubPr>
                              <m:e>
                                <m:r>
                                  <a:rPr lang="en-US" altLang="zh-TW" sz="2000" b="0" i="1" smtClean="0">
                                    <a:latin typeface="Cambria Math" panose="02040503050406030204" pitchFamily="18" charset="0"/>
                                  </a:rPr>
                                  <m:t>𝑎</m:t>
                                </m:r>
                              </m:e>
                              <m:sub>
                                <m:r>
                                  <a:rPr lang="en-US" altLang="zh-TW" sz="2000" b="0" i="1" smtClean="0">
                                    <a:latin typeface="Cambria Math" panose="02040503050406030204" pitchFamily="18" charset="0"/>
                                  </a:rPr>
                                  <m:t>2</m:t>
                                </m:r>
                              </m:sub>
                            </m:sSub>
                            <m:r>
                              <a:rPr lang="en-US" altLang="zh-TW" sz="2000" b="0" i="1" smtClean="0">
                                <a:latin typeface="Cambria Math" panose="02040503050406030204" pitchFamily="18" charset="0"/>
                              </a:rPr>
                              <m:t>=</m:t>
                            </m:r>
                            <m:sSub>
                              <m:sSubPr>
                                <m:ctrlPr>
                                  <a:rPr lang="en-US" altLang="zh-TW" sz="2000" b="0" i="1" smtClean="0">
                                    <a:latin typeface="Cambria Math" panose="02040503050406030204" pitchFamily="18" charset="0"/>
                                  </a:rPr>
                                </m:ctrlPr>
                              </m:sSubPr>
                              <m:e>
                                <m:r>
                                  <a:rPr lang="en-US" altLang="zh-TW" sz="2000" b="0" i="1" smtClean="0">
                                    <a:latin typeface="Cambria Math" panose="02040503050406030204" pitchFamily="18" charset="0"/>
                                  </a:rPr>
                                  <m:t>𝑎</m:t>
                                </m:r>
                              </m:e>
                              <m:sub>
                                <m:r>
                                  <a:rPr lang="en-US" altLang="zh-TW" sz="2000" b="0" i="1" smtClean="0">
                                    <a:latin typeface="Cambria Math" panose="02040503050406030204" pitchFamily="18" charset="0"/>
                                  </a:rPr>
                                  <m:t>3</m:t>
                                </m:r>
                              </m:sub>
                            </m:sSub>
                            <m:r>
                              <a:rPr lang="en-US" altLang="zh-TW" sz="2000" b="0" i="1" smtClean="0">
                                <a:latin typeface="Cambria Math" panose="02040503050406030204" pitchFamily="18" charset="0"/>
                              </a:rPr>
                              <m:t>=</m:t>
                            </m:r>
                            <m:sSub>
                              <m:sSubPr>
                                <m:ctrlPr>
                                  <a:rPr lang="en-US" altLang="zh-TW" sz="2000" b="0" i="1" smtClean="0">
                                    <a:latin typeface="Cambria Math" panose="02040503050406030204" pitchFamily="18" charset="0"/>
                                  </a:rPr>
                                </m:ctrlPr>
                              </m:sSubPr>
                              <m:e>
                                <m:r>
                                  <a:rPr lang="en-US" altLang="zh-TW" sz="2000" b="0" i="1" smtClean="0">
                                    <a:latin typeface="Cambria Math" panose="02040503050406030204" pitchFamily="18" charset="0"/>
                                  </a:rPr>
                                  <m:t>𝑎</m:t>
                                </m:r>
                              </m:e>
                              <m:sub>
                                <m:r>
                                  <a:rPr lang="en-US" altLang="zh-TW" sz="2000" b="0" i="1" smtClean="0">
                                    <a:latin typeface="Cambria Math" panose="02040503050406030204" pitchFamily="18" charset="0"/>
                                  </a:rPr>
                                  <m:t>4</m:t>
                                </m:r>
                              </m:sub>
                            </m:sSub>
                            <m:r>
                              <a:rPr lang="en-US" altLang="zh-TW" sz="2000" b="0" i="1" smtClean="0">
                                <a:latin typeface="Cambria Math" panose="02040503050406030204" pitchFamily="18" charset="0"/>
                              </a:rPr>
                              <m:t>=</m:t>
                            </m:r>
                            <m:r>
                              <a:rPr lang="en-US" altLang="zh-TW" sz="2000" b="0" i="1" smtClean="0">
                                <a:latin typeface="Cambria Math" panose="02040503050406030204" pitchFamily="18" charset="0"/>
                              </a:rPr>
                              <m:t>𝑟</m:t>
                            </m:r>
                            <m:r>
                              <a:rPr lang="en-US" altLang="zh-TW" sz="2000" b="0" i="1" smtClean="0">
                                <a:latin typeface="Cambria Math" panose="02040503050406030204" pitchFamily="18" charset="0"/>
                              </a:rPr>
                              <m:t>                      </m:t>
                            </m:r>
                          </m:e>
                          <m:e>
                            <m:r>
                              <a:rPr lang="en-US" altLang="zh-TW" sz="2000" b="0" i="1" smtClean="0">
                                <a:latin typeface="Cambria Math" panose="02040503050406030204" pitchFamily="18" charset="0"/>
                              </a:rPr>
                              <m:t>𝑛</m:t>
                            </m:r>
                            <m:r>
                              <a:rPr lang="en-US" altLang="zh-TW" sz="2000" b="0" i="1" smtClean="0">
                                <a:latin typeface="Cambria Math" panose="02040503050406030204" pitchFamily="18" charset="0"/>
                              </a:rPr>
                              <m:t>    </m:t>
                            </m:r>
                            <m:r>
                              <m:rPr>
                                <m:sty m:val="p"/>
                              </m:rPr>
                              <a:rPr lang="en-US" altLang="zh-TW" sz="2000" b="0" i="0" smtClean="0">
                                <a:latin typeface="Cambria Math" panose="02040503050406030204" pitchFamily="18" charset="0"/>
                              </a:rPr>
                              <m:t>where</m:t>
                            </m:r>
                            <m:r>
                              <a:rPr lang="en-US" altLang="zh-TW" sz="2000" b="0" i="1" smtClean="0">
                                <a:latin typeface="Cambria Math" panose="02040503050406030204" pitchFamily="18" charset="0"/>
                              </a:rPr>
                              <m:t> </m:t>
                            </m:r>
                            <m:r>
                              <a:rPr lang="en-US" altLang="zh-TW" sz="2000" b="0" i="1" smtClean="0">
                                <a:latin typeface="Cambria Math" panose="02040503050406030204" pitchFamily="18" charset="0"/>
                              </a:rPr>
                              <m:t>𝑛</m:t>
                            </m:r>
                            <m:r>
                              <a:rPr lang="en-US" altLang="zh-TW" sz="2000" b="0" i="1" smtClean="0">
                                <a:latin typeface="Cambria Math" panose="02040503050406030204" pitchFamily="18" charset="0"/>
                              </a:rPr>
                              <m:t>=##⋕</m:t>
                            </m:r>
                            <m:d>
                              <m:dPr>
                                <m:begChr m:val="{"/>
                                <m:endChr m:val="}"/>
                                <m:ctrlPr>
                                  <a:rPr lang="en-US" altLang="zh-TW" sz="2000" b="0" i="1" smtClean="0">
                                    <a:latin typeface="Cambria Math" panose="02040503050406030204" pitchFamily="18" charset="0"/>
                                    <a:ea typeface="Cambria Math" panose="02040503050406030204" pitchFamily="18" charset="0"/>
                                  </a:rPr>
                                </m:ctrlPr>
                              </m:dPr>
                              <m:e>
                                <m:sSub>
                                  <m:sSubPr>
                                    <m:ctrlPr>
                                      <a:rPr lang="en-US" altLang="zh-TW" sz="2000" b="0" i="1" smtClean="0">
                                        <a:latin typeface="Cambria Math" panose="02040503050406030204" pitchFamily="18" charset="0"/>
                                        <a:ea typeface="Cambria Math" panose="02040503050406030204" pitchFamily="18" charset="0"/>
                                      </a:rPr>
                                    </m:ctrlPr>
                                  </m:sSubPr>
                                  <m:e>
                                    <m:r>
                                      <a:rPr lang="en-US" altLang="zh-TW" sz="2000" b="0" i="1" smtClean="0">
                                        <a:latin typeface="Cambria Math" panose="02040503050406030204" pitchFamily="18" charset="0"/>
                                        <a:ea typeface="Cambria Math" panose="02040503050406030204" pitchFamily="18" charset="0"/>
                                      </a:rPr>
                                      <m:t>𝑎</m:t>
                                    </m:r>
                                  </m:e>
                                  <m:sub>
                                    <m:r>
                                      <a:rPr lang="en-US" altLang="zh-TW" sz="2000" b="0" i="1" smtClean="0">
                                        <a:latin typeface="Cambria Math" panose="02040503050406030204" pitchFamily="18" charset="0"/>
                                        <a:ea typeface="Cambria Math" panose="02040503050406030204" pitchFamily="18" charset="0"/>
                                      </a:rPr>
                                      <m:t>𝑘</m:t>
                                    </m:r>
                                  </m:sub>
                                </m:sSub>
                                <m:d>
                                  <m:dPr>
                                    <m:begChr m:val="|"/>
                                    <m:endChr m:val=""/>
                                    <m:ctrlPr>
                                      <a:rPr lang="en-US" altLang="zh-TW" sz="2000" b="0" i="1" smtClean="0">
                                        <a:latin typeface="Cambria Math" panose="02040503050406030204" pitchFamily="18" charset="0"/>
                                        <a:ea typeface="Cambria Math" panose="02040503050406030204" pitchFamily="18" charset="0"/>
                                      </a:rPr>
                                    </m:ctrlPr>
                                  </m:dPr>
                                  <m:e>
                                    <m:sSub>
                                      <m:sSubPr>
                                        <m:ctrlPr>
                                          <a:rPr lang="en-US" altLang="zh-TW" sz="2000" b="0" i="1" smtClean="0">
                                            <a:latin typeface="Cambria Math" panose="02040503050406030204" pitchFamily="18" charset="0"/>
                                            <a:ea typeface="Cambria Math" panose="02040503050406030204" pitchFamily="18" charset="0"/>
                                          </a:rPr>
                                        </m:ctrlPr>
                                      </m:sSubPr>
                                      <m:e>
                                        <m:r>
                                          <a:rPr lang="en-US" altLang="zh-TW" sz="2000" b="0" i="1" smtClean="0">
                                            <a:latin typeface="Cambria Math" panose="02040503050406030204" pitchFamily="18" charset="0"/>
                                            <a:ea typeface="Cambria Math" panose="02040503050406030204" pitchFamily="18" charset="0"/>
                                          </a:rPr>
                                          <m:t>𝑎</m:t>
                                        </m:r>
                                      </m:e>
                                      <m:sub>
                                        <m:r>
                                          <a:rPr lang="en-US" altLang="zh-TW" sz="2000" b="0" i="1" smtClean="0">
                                            <a:latin typeface="Cambria Math" panose="02040503050406030204" pitchFamily="18" charset="0"/>
                                            <a:ea typeface="Cambria Math" panose="02040503050406030204" pitchFamily="18" charset="0"/>
                                          </a:rPr>
                                          <m:t>𝑘</m:t>
                                        </m:r>
                                      </m:sub>
                                    </m:sSub>
                                    <m:r>
                                      <a:rPr lang="en-US" altLang="zh-TW" sz="2000" b="0" i="1" smtClean="0">
                                        <a:latin typeface="Cambria Math" panose="02040503050406030204" pitchFamily="18" charset="0"/>
                                        <a:ea typeface="Cambria Math" panose="02040503050406030204" pitchFamily="18" charset="0"/>
                                      </a:rPr>
                                      <m:t>=</m:t>
                                    </m:r>
                                    <m:r>
                                      <a:rPr lang="en-US" altLang="zh-TW" sz="2000" b="0" i="1" smtClean="0">
                                        <a:latin typeface="Cambria Math" panose="02040503050406030204" pitchFamily="18" charset="0"/>
                                        <a:ea typeface="Cambria Math" panose="02040503050406030204" pitchFamily="18" charset="0"/>
                                      </a:rPr>
                                      <m:t>𝑞</m:t>
                                    </m:r>
                                  </m:e>
                                </m:d>
                              </m:e>
                            </m:d>
                            <m:r>
                              <a:rPr lang="en-US" altLang="zh-TW" sz="2000" b="0" i="1" smtClean="0">
                                <a:latin typeface="Cambria Math" panose="02040503050406030204" pitchFamily="18" charset="0"/>
                                <a:ea typeface="Cambria Math" panose="02040503050406030204" pitchFamily="18" charset="0"/>
                              </a:rPr>
                              <m:t> , </m:t>
                            </m:r>
                            <m:r>
                              <m:rPr>
                                <m:sty m:val="p"/>
                              </m:rPr>
                              <a:rPr lang="en-US" altLang="zh-TW" sz="2000" b="0" i="0" smtClean="0">
                                <a:latin typeface="Cambria Math" panose="02040503050406030204" pitchFamily="18" charset="0"/>
                                <a:ea typeface="Cambria Math" panose="02040503050406030204" pitchFamily="18" charset="0"/>
                              </a:rPr>
                              <m:t>otherwise</m:t>
                            </m:r>
                          </m:e>
                        </m:eqArr>
                      </m:e>
                    </m:d>
                  </m:oMath>
                </a14:m>
                <a:endParaRPr lang="en-US" altLang="zh-TW" sz="2000" dirty="0"/>
              </a:p>
            </p:txBody>
          </p:sp>
        </mc:Choice>
        <mc:Fallback xmlns="">
          <p:sp>
            <p:nvSpPr>
              <p:cNvPr id="23" name="內容版面配置區 22"/>
              <p:cNvSpPr>
                <a:spLocks noGrp="1" noRot="1" noChangeAspect="1" noMove="1" noResize="1" noEditPoints="1" noAdjustHandles="1" noChangeArrowheads="1" noChangeShapeType="1" noTextEdit="1"/>
              </p:cNvSpPr>
              <p:nvPr>
                <p:ph sz="half" idx="1"/>
              </p:nvPr>
            </p:nvSpPr>
            <p:spPr>
              <a:xfrm>
                <a:off x="838199" y="1825625"/>
                <a:ext cx="6723744" cy="4850946"/>
              </a:xfrm>
              <a:blipFill>
                <a:blip r:embed="rId3"/>
                <a:stretch>
                  <a:fillRect l="-725" t="-125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4" name="內容版面配置區 23"/>
              <p:cNvSpPr>
                <a:spLocks noGrp="1"/>
              </p:cNvSpPr>
              <p:nvPr>
                <p:ph sz="half" idx="2"/>
              </p:nvPr>
            </p:nvSpPr>
            <p:spPr>
              <a:xfrm>
                <a:off x="7561943" y="1825625"/>
                <a:ext cx="3526972" cy="4351338"/>
              </a:xfrm>
            </p:spPr>
            <p:txBody>
              <a:bodyPr>
                <a:normAutofit/>
              </a:bodyPr>
              <a:lstStyle/>
              <a:p>
                <a14:m>
                  <m:oMath xmlns:m="http://schemas.openxmlformats.org/officeDocument/2006/math">
                    <m:sSub>
                      <m:sSubPr>
                        <m:ctrlPr>
                          <a:rPr lang="en-US" altLang="zh-TW" sz="2000" i="1" smtClean="0">
                            <a:latin typeface="Cambria Math" panose="02040503050406030204" pitchFamily="18" charset="0"/>
                          </a:rPr>
                        </m:ctrlPr>
                      </m:sSubPr>
                      <m:e>
                        <m:r>
                          <a:rPr lang="en-US" altLang="zh-TW" sz="2000" b="0" i="1" smtClean="0">
                            <a:latin typeface="Cambria Math" panose="02040503050406030204" pitchFamily="18" charset="0"/>
                          </a:rPr>
                          <m:t>𝑎</m:t>
                        </m:r>
                      </m:e>
                      <m:sub>
                        <m:r>
                          <a:rPr lang="en-US" altLang="zh-TW" sz="2000" b="0" i="1" smtClean="0">
                            <a:latin typeface="Cambria Math" panose="02040503050406030204" pitchFamily="18" charset="0"/>
                          </a:rPr>
                          <m:t>1</m:t>
                        </m:r>
                      </m:sub>
                    </m:sSub>
                    <m:r>
                      <a:rPr lang="en-US" altLang="zh-TW" sz="2000" b="0" i="1" smtClean="0">
                        <a:latin typeface="Cambria Math" panose="02040503050406030204" pitchFamily="18" charset="0"/>
                      </a:rPr>
                      <m:t>=</m:t>
                    </m:r>
                    <m:r>
                      <a:rPr lang="en-US" altLang="zh-TW" sz="2000" b="0" i="1" smtClean="0">
                        <a:latin typeface="Cambria Math" panose="02040503050406030204" pitchFamily="18" charset="0"/>
                      </a:rPr>
                      <m:t>h</m:t>
                    </m:r>
                    <m:r>
                      <a:rPr lang="en-US" altLang="zh-TW" sz="2000" b="0" i="1" smtClean="0">
                        <a:latin typeface="Cambria Math" panose="02040503050406030204" pitchFamily="18" charset="0"/>
                      </a:rPr>
                      <m:t>(</m:t>
                    </m:r>
                    <m:sSub>
                      <m:sSubPr>
                        <m:ctrlPr>
                          <a:rPr lang="en-US" altLang="zh-TW" sz="2000" i="1" smtClean="0">
                            <a:latin typeface="Cambria Math" panose="02040503050406030204" pitchFamily="18" charset="0"/>
                          </a:rPr>
                        </m:ctrlPr>
                      </m:sSubPr>
                      <m:e>
                        <m:r>
                          <a:rPr lang="en-US" altLang="zh-TW" sz="2000" b="0" i="1" smtClean="0">
                            <a:latin typeface="Cambria Math" panose="02040503050406030204" pitchFamily="18" charset="0"/>
                          </a:rPr>
                          <m:t>𝑥</m:t>
                        </m:r>
                      </m:e>
                      <m:sub>
                        <m:r>
                          <a:rPr lang="en-US" altLang="zh-TW" sz="2000" b="0" i="1" smtClean="0">
                            <a:latin typeface="Cambria Math" panose="02040503050406030204" pitchFamily="18" charset="0"/>
                          </a:rPr>
                          <m:t>0</m:t>
                        </m:r>
                      </m:sub>
                    </m:sSub>
                    <m:r>
                      <a:rPr lang="en-US" altLang="zh-TW" sz="2000" b="0" i="1" smtClean="0">
                        <a:latin typeface="Cambria Math" panose="02040503050406030204" pitchFamily="18" charset="0"/>
                      </a:rPr>
                      <m:t>,</m:t>
                    </m:r>
                    <m:sSub>
                      <m:sSubPr>
                        <m:ctrlPr>
                          <a:rPr lang="en-US" altLang="zh-TW" sz="2000" i="1" smtClean="0">
                            <a:latin typeface="Cambria Math" panose="02040503050406030204" pitchFamily="18" charset="0"/>
                          </a:rPr>
                        </m:ctrlPr>
                      </m:sSubPr>
                      <m:e>
                        <m:r>
                          <a:rPr lang="en-US" altLang="zh-TW" sz="2000" b="0" i="1" smtClean="0">
                            <a:latin typeface="Cambria Math" panose="02040503050406030204" pitchFamily="18" charset="0"/>
                          </a:rPr>
                          <m:t>𝑥</m:t>
                        </m:r>
                      </m:e>
                      <m:sub>
                        <m:r>
                          <a:rPr lang="en-US" altLang="zh-TW" sz="2000" b="0" i="1" smtClean="0">
                            <a:latin typeface="Cambria Math" panose="02040503050406030204" pitchFamily="18" charset="0"/>
                          </a:rPr>
                          <m:t>1</m:t>
                        </m:r>
                      </m:sub>
                    </m:sSub>
                    <m:r>
                      <a:rPr lang="en-US" altLang="zh-TW" sz="2000" b="0" i="1" smtClean="0">
                        <a:latin typeface="Cambria Math" panose="02040503050406030204" pitchFamily="18" charset="0"/>
                      </a:rPr>
                      <m:t>,</m:t>
                    </m:r>
                    <m:sSub>
                      <m:sSubPr>
                        <m:ctrlPr>
                          <a:rPr lang="en-US" altLang="zh-TW" sz="2000" i="1" smtClean="0">
                            <a:latin typeface="Cambria Math" panose="02040503050406030204" pitchFamily="18" charset="0"/>
                          </a:rPr>
                        </m:ctrlPr>
                      </m:sSubPr>
                      <m:e>
                        <m:r>
                          <a:rPr lang="en-US" altLang="zh-TW" sz="2000" b="0" i="1" smtClean="0">
                            <a:latin typeface="Cambria Math" panose="02040503050406030204" pitchFamily="18" charset="0"/>
                          </a:rPr>
                          <m:t>𝑥</m:t>
                        </m:r>
                      </m:e>
                      <m:sub>
                        <m:r>
                          <a:rPr lang="en-US" altLang="zh-TW" sz="2000" b="0" i="1" smtClean="0">
                            <a:latin typeface="Cambria Math" panose="02040503050406030204" pitchFamily="18" charset="0"/>
                          </a:rPr>
                          <m:t>6</m:t>
                        </m:r>
                      </m:sub>
                    </m:sSub>
                    <m:sSub>
                      <m:sSubPr>
                        <m:ctrlPr>
                          <a:rPr lang="en-US" altLang="zh-TW" sz="2000" i="1" smtClean="0">
                            <a:latin typeface="Cambria Math" panose="02040503050406030204" pitchFamily="18" charset="0"/>
                          </a:rPr>
                        </m:ctrlPr>
                      </m:sSubPr>
                      <m:e>
                        <m:r>
                          <a:rPr lang="en-US" altLang="zh-TW" sz="2000" b="0" i="1" smtClean="0">
                            <a:latin typeface="Cambria Math" panose="02040503050406030204" pitchFamily="18" charset="0"/>
                          </a:rPr>
                          <m:t>,</m:t>
                        </m:r>
                        <m:r>
                          <a:rPr lang="en-US" altLang="zh-TW" sz="2000" b="0" i="1" smtClean="0">
                            <a:latin typeface="Cambria Math" panose="02040503050406030204" pitchFamily="18" charset="0"/>
                          </a:rPr>
                          <m:t>𝑥</m:t>
                        </m:r>
                      </m:e>
                      <m:sub>
                        <m:r>
                          <a:rPr lang="en-US" altLang="zh-TW" sz="2000" b="0" i="1" smtClean="0">
                            <a:latin typeface="Cambria Math" panose="02040503050406030204" pitchFamily="18" charset="0"/>
                          </a:rPr>
                          <m:t>2</m:t>
                        </m:r>
                      </m:sub>
                    </m:sSub>
                    <m:r>
                      <a:rPr lang="en-US" altLang="zh-TW" sz="2000" b="0" i="1" smtClean="0">
                        <a:latin typeface="Cambria Math" panose="02040503050406030204" pitchFamily="18" charset="0"/>
                      </a:rPr>
                      <m:t>)</m:t>
                    </m:r>
                  </m:oMath>
                </a14:m>
                <a:endParaRPr lang="en-US" altLang="zh-TW" sz="2000" dirty="0"/>
              </a:p>
              <a:p>
                <a:pPr marL="0" indent="0">
                  <a:buNone/>
                </a:pPr>
                <a:r>
                  <a:rPr lang="en-US" altLang="zh-TW" sz="2000" dirty="0"/>
                  <a:t>    </a:t>
                </a:r>
                <a14:m>
                  <m:oMath xmlns:m="http://schemas.openxmlformats.org/officeDocument/2006/math">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𝑎</m:t>
                        </m:r>
                      </m:e>
                      <m:sub>
                        <m:r>
                          <a:rPr lang="en-US" altLang="zh-TW" sz="2000" b="0" i="1" smtClean="0">
                            <a:latin typeface="Cambria Math" panose="02040503050406030204" pitchFamily="18" charset="0"/>
                          </a:rPr>
                          <m:t>2</m:t>
                        </m:r>
                      </m:sub>
                    </m:sSub>
                    <m:r>
                      <a:rPr lang="en-US" altLang="zh-TW" sz="2000" i="1">
                        <a:latin typeface="Cambria Math" panose="02040503050406030204" pitchFamily="18" charset="0"/>
                      </a:rPr>
                      <m:t>=</m:t>
                    </m:r>
                    <m:r>
                      <a:rPr lang="en-US" altLang="zh-TW" sz="2000" i="1">
                        <a:latin typeface="Cambria Math" panose="02040503050406030204" pitchFamily="18" charset="0"/>
                      </a:rPr>
                      <m:t>h</m:t>
                    </m:r>
                    <m:r>
                      <a:rPr lang="en-US" altLang="zh-TW" sz="2000" i="1">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𝑥</m:t>
                        </m:r>
                      </m:e>
                      <m:sub>
                        <m:r>
                          <a:rPr lang="en-US" altLang="zh-TW" sz="2000" i="1">
                            <a:latin typeface="Cambria Math" panose="02040503050406030204" pitchFamily="18" charset="0"/>
                          </a:rPr>
                          <m:t>0</m:t>
                        </m:r>
                      </m:sub>
                    </m:sSub>
                    <m:r>
                      <a:rPr lang="en-US" altLang="zh-TW" sz="2000" i="1">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𝑥</m:t>
                        </m:r>
                      </m:e>
                      <m:sub>
                        <m:r>
                          <a:rPr lang="en-US" altLang="zh-TW" sz="2000" b="0" i="1" smtClean="0">
                            <a:latin typeface="Cambria Math" panose="02040503050406030204" pitchFamily="18" charset="0"/>
                          </a:rPr>
                          <m:t>2</m:t>
                        </m:r>
                      </m:sub>
                    </m:sSub>
                    <m:r>
                      <a:rPr lang="en-US" altLang="zh-TW" sz="2000" i="1">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𝑥</m:t>
                        </m:r>
                      </m:e>
                      <m:sub>
                        <m:r>
                          <a:rPr lang="en-US" altLang="zh-TW" sz="2000" b="0" i="1" smtClean="0">
                            <a:latin typeface="Cambria Math" panose="02040503050406030204" pitchFamily="18" charset="0"/>
                          </a:rPr>
                          <m:t>7</m:t>
                        </m:r>
                      </m:sub>
                    </m:sSub>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m:t>
                        </m:r>
                        <m:r>
                          <a:rPr lang="en-US" altLang="zh-TW" sz="2000" i="1">
                            <a:latin typeface="Cambria Math" panose="02040503050406030204" pitchFamily="18" charset="0"/>
                          </a:rPr>
                          <m:t>𝑥</m:t>
                        </m:r>
                      </m:e>
                      <m:sub>
                        <m:r>
                          <a:rPr lang="en-US" altLang="zh-TW" sz="2000" b="0" i="1" smtClean="0">
                            <a:latin typeface="Cambria Math" panose="02040503050406030204" pitchFamily="18" charset="0"/>
                          </a:rPr>
                          <m:t>3</m:t>
                        </m:r>
                      </m:sub>
                    </m:sSub>
                    <m:r>
                      <a:rPr lang="en-US" altLang="zh-TW" sz="2000" i="1">
                        <a:latin typeface="Cambria Math" panose="02040503050406030204" pitchFamily="18" charset="0"/>
                      </a:rPr>
                      <m:t>)</m:t>
                    </m:r>
                  </m:oMath>
                </a14:m>
                <a:endParaRPr lang="en-US" altLang="zh-TW" sz="2000" dirty="0"/>
              </a:p>
              <a:p>
                <a:pPr marL="0" indent="0">
                  <a:buNone/>
                </a:pPr>
                <a:r>
                  <a:rPr lang="en-US" altLang="zh-TW" sz="2000" dirty="0"/>
                  <a:t>    </a:t>
                </a:r>
                <a14:m>
                  <m:oMath xmlns:m="http://schemas.openxmlformats.org/officeDocument/2006/math">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𝑎</m:t>
                        </m:r>
                      </m:e>
                      <m:sub>
                        <m:r>
                          <a:rPr lang="en-US" altLang="zh-TW" sz="2000" b="0" i="1" smtClean="0">
                            <a:latin typeface="Cambria Math" panose="02040503050406030204" pitchFamily="18" charset="0"/>
                          </a:rPr>
                          <m:t>3</m:t>
                        </m:r>
                      </m:sub>
                    </m:sSub>
                    <m:r>
                      <a:rPr lang="en-US" altLang="zh-TW" sz="2000" i="1">
                        <a:latin typeface="Cambria Math" panose="02040503050406030204" pitchFamily="18" charset="0"/>
                      </a:rPr>
                      <m:t>=</m:t>
                    </m:r>
                    <m:r>
                      <a:rPr lang="en-US" altLang="zh-TW" sz="2000" i="1">
                        <a:latin typeface="Cambria Math" panose="02040503050406030204" pitchFamily="18" charset="0"/>
                      </a:rPr>
                      <m:t>h</m:t>
                    </m:r>
                    <m:r>
                      <a:rPr lang="en-US" altLang="zh-TW" sz="2000" i="1">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𝑥</m:t>
                        </m:r>
                      </m:e>
                      <m:sub>
                        <m:r>
                          <a:rPr lang="en-US" altLang="zh-TW" sz="2000" i="1">
                            <a:latin typeface="Cambria Math" panose="02040503050406030204" pitchFamily="18" charset="0"/>
                          </a:rPr>
                          <m:t>0</m:t>
                        </m:r>
                      </m:sub>
                    </m:sSub>
                    <m:r>
                      <a:rPr lang="en-US" altLang="zh-TW" sz="2000" i="1">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𝑥</m:t>
                        </m:r>
                      </m:e>
                      <m:sub>
                        <m:r>
                          <a:rPr lang="en-US" altLang="zh-TW" sz="2000" b="0" i="1" smtClean="0">
                            <a:latin typeface="Cambria Math" panose="02040503050406030204" pitchFamily="18" charset="0"/>
                          </a:rPr>
                          <m:t>3</m:t>
                        </m:r>
                      </m:sub>
                    </m:sSub>
                    <m:r>
                      <a:rPr lang="en-US" altLang="zh-TW" sz="2000" i="1">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𝑥</m:t>
                        </m:r>
                      </m:e>
                      <m:sub>
                        <m:r>
                          <a:rPr lang="en-US" altLang="zh-TW" sz="2000" b="0" i="1" smtClean="0">
                            <a:latin typeface="Cambria Math" panose="02040503050406030204" pitchFamily="18" charset="0"/>
                          </a:rPr>
                          <m:t>8</m:t>
                        </m:r>
                      </m:sub>
                    </m:sSub>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m:t>
                        </m:r>
                        <m:r>
                          <a:rPr lang="en-US" altLang="zh-TW" sz="2000" i="1">
                            <a:latin typeface="Cambria Math" panose="02040503050406030204" pitchFamily="18" charset="0"/>
                          </a:rPr>
                          <m:t>𝑥</m:t>
                        </m:r>
                      </m:e>
                      <m:sub>
                        <m:r>
                          <a:rPr lang="en-US" altLang="zh-TW" sz="2000" b="0" i="1" smtClean="0">
                            <a:latin typeface="Cambria Math" panose="02040503050406030204" pitchFamily="18" charset="0"/>
                          </a:rPr>
                          <m:t>4</m:t>
                        </m:r>
                      </m:sub>
                    </m:sSub>
                    <m:r>
                      <a:rPr lang="en-US" altLang="zh-TW" sz="2000" i="1">
                        <a:latin typeface="Cambria Math" panose="02040503050406030204" pitchFamily="18" charset="0"/>
                      </a:rPr>
                      <m:t>)</m:t>
                    </m:r>
                  </m:oMath>
                </a14:m>
                <a:endParaRPr lang="en-US" altLang="zh-TW" sz="2000" dirty="0"/>
              </a:p>
              <a:p>
                <a:pPr marL="0" indent="0">
                  <a:buNone/>
                </a:pPr>
                <a:r>
                  <a:rPr lang="en-US" altLang="zh-TW" sz="2000" dirty="0"/>
                  <a:t>    </a:t>
                </a:r>
                <a14:m>
                  <m:oMath xmlns:m="http://schemas.openxmlformats.org/officeDocument/2006/math">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𝑎</m:t>
                        </m:r>
                      </m:e>
                      <m:sub>
                        <m:r>
                          <a:rPr lang="en-US" altLang="zh-TW" sz="2000" b="0" i="1" smtClean="0">
                            <a:latin typeface="Cambria Math" panose="02040503050406030204" pitchFamily="18" charset="0"/>
                          </a:rPr>
                          <m:t>4</m:t>
                        </m:r>
                      </m:sub>
                    </m:sSub>
                    <m:r>
                      <a:rPr lang="en-US" altLang="zh-TW" sz="2000" i="1">
                        <a:latin typeface="Cambria Math" panose="02040503050406030204" pitchFamily="18" charset="0"/>
                      </a:rPr>
                      <m:t>=</m:t>
                    </m:r>
                    <m:r>
                      <a:rPr lang="en-US" altLang="zh-TW" sz="2000" i="1">
                        <a:latin typeface="Cambria Math" panose="02040503050406030204" pitchFamily="18" charset="0"/>
                      </a:rPr>
                      <m:t>h</m:t>
                    </m:r>
                    <m:r>
                      <a:rPr lang="en-US" altLang="zh-TW" sz="2000" i="1">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𝑥</m:t>
                        </m:r>
                      </m:e>
                      <m:sub>
                        <m:r>
                          <a:rPr lang="en-US" altLang="zh-TW" sz="2000" i="1">
                            <a:latin typeface="Cambria Math" panose="02040503050406030204" pitchFamily="18" charset="0"/>
                          </a:rPr>
                          <m:t>0</m:t>
                        </m:r>
                      </m:sub>
                    </m:sSub>
                    <m:r>
                      <a:rPr lang="en-US" altLang="zh-TW" sz="2000" i="1">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𝑥</m:t>
                        </m:r>
                      </m:e>
                      <m:sub>
                        <m:r>
                          <a:rPr lang="en-US" altLang="zh-TW" sz="2000" b="0" i="1" smtClean="0">
                            <a:latin typeface="Cambria Math" panose="02040503050406030204" pitchFamily="18" charset="0"/>
                          </a:rPr>
                          <m:t>4</m:t>
                        </m:r>
                      </m:sub>
                    </m:sSub>
                    <m:r>
                      <a:rPr lang="en-US" altLang="zh-TW" sz="2000" i="1">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𝑥</m:t>
                        </m:r>
                      </m:e>
                      <m:sub>
                        <m:r>
                          <a:rPr lang="en-US" altLang="zh-TW" sz="2000" b="0" i="1" smtClean="0">
                            <a:latin typeface="Cambria Math" panose="02040503050406030204" pitchFamily="18" charset="0"/>
                          </a:rPr>
                          <m:t>5</m:t>
                        </m:r>
                      </m:sub>
                    </m:sSub>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m:t>
                        </m:r>
                        <m:r>
                          <a:rPr lang="en-US" altLang="zh-TW" sz="2000" i="1">
                            <a:latin typeface="Cambria Math" panose="02040503050406030204" pitchFamily="18" charset="0"/>
                          </a:rPr>
                          <m:t>𝑥</m:t>
                        </m:r>
                      </m:e>
                      <m:sub>
                        <m:r>
                          <a:rPr lang="en-US" altLang="zh-TW" sz="2000" b="0" i="1" smtClean="0">
                            <a:latin typeface="Cambria Math" panose="02040503050406030204" pitchFamily="18" charset="0"/>
                          </a:rPr>
                          <m:t>1</m:t>
                        </m:r>
                      </m:sub>
                    </m:sSub>
                    <m:r>
                      <a:rPr lang="en-US" altLang="zh-TW" sz="2000" i="1">
                        <a:latin typeface="Cambria Math" panose="02040503050406030204" pitchFamily="18" charset="0"/>
                      </a:rPr>
                      <m:t>)</m:t>
                    </m:r>
                  </m:oMath>
                </a14:m>
                <a:endParaRPr lang="en-US" altLang="zh-TW" sz="2000" dirty="0"/>
              </a:p>
              <a:p>
                <a:pPr marL="0" indent="0">
                  <a:buNone/>
                </a:pPr>
                <a:endParaRPr lang="en-US" altLang="zh-TW" sz="2000" dirty="0"/>
              </a:p>
              <a:p>
                <a:pPr marL="0" indent="0">
                  <a:buNone/>
                </a:pPr>
                <a:endParaRPr lang="en-US" altLang="zh-TW" sz="2000" dirty="0"/>
              </a:p>
              <a:p>
                <a14:m>
                  <m:oMath xmlns:m="http://schemas.openxmlformats.org/officeDocument/2006/math">
                    <m:r>
                      <a:rPr lang="en-US" altLang="zh-TW" sz="2000" b="0" i="1" smtClean="0">
                        <a:latin typeface="Cambria Math" panose="02040503050406030204" pitchFamily="18" charset="0"/>
                      </a:rPr>
                      <m:t>𝑜𝑢𝑡𝑝𝑢𝑡</m:t>
                    </m:r>
                    <m:r>
                      <a:rPr lang="en-US" altLang="zh-TW" sz="2000" b="0" i="1" smtClean="0">
                        <a:latin typeface="Cambria Math" panose="02040503050406030204" pitchFamily="18" charset="0"/>
                      </a:rPr>
                      <m:t>=</m:t>
                    </m:r>
                    <m:r>
                      <a:rPr lang="en-US" altLang="zh-TW" sz="2000" b="0" i="1" smtClean="0">
                        <a:latin typeface="Cambria Math" panose="02040503050406030204" pitchFamily="18" charset="0"/>
                      </a:rPr>
                      <m:t>𝑓</m:t>
                    </m:r>
                    <m:r>
                      <a:rPr lang="en-US" altLang="zh-TW" sz="2000" b="0" i="1" smtClean="0">
                        <a:latin typeface="Cambria Math" panose="02040503050406030204" pitchFamily="18" charset="0"/>
                      </a:rPr>
                      <m:t>(</m:t>
                    </m:r>
                    <m:sSub>
                      <m:sSubPr>
                        <m:ctrlPr>
                          <a:rPr lang="en-US" altLang="zh-TW" sz="2000" i="1" smtClean="0">
                            <a:latin typeface="Cambria Math" panose="02040503050406030204" pitchFamily="18" charset="0"/>
                          </a:rPr>
                        </m:ctrlPr>
                      </m:sSubPr>
                      <m:e>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𝑎</m:t>
                            </m:r>
                          </m:e>
                          <m:sub>
                            <m:r>
                              <a:rPr lang="en-US" altLang="zh-TW" sz="2000" b="0" i="1" smtClean="0">
                                <a:latin typeface="Cambria Math" panose="02040503050406030204" pitchFamily="18" charset="0"/>
                              </a:rPr>
                              <m:t>1</m:t>
                            </m:r>
                          </m:sub>
                        </m:sSub>
                        <m:r>
                          <a:rPr lang="en-US" altLang="zh-TW" sz="2000" b="0" i="1" smtClean="0">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𝑎</m:t>
                            </m:r>
                          </m:e>
                          <m:sub>
                            <m:r>
                              <a:rPr lang="en-US" altLang="zh-TW" sz="2000" b="0" i="1" smtClean="0">
                                <a:latin typeface="Cambria Math" panose="02040503050406030204" pitchFamily="18" charset="0"/>
                              </a:rPr>
                              <m:t>2</m:t>
                            </m:r>
                          </m:sub>
                        </m:sSub>
                        <m:r>
                          <a:rPr lang="en-US" altLang="zh-TW" sz="2000" b="0" i="1" smtClean="0">
                            <a:latin typeface="Cambria Math" panose="02040503050406030204" pitchFamily="18" charset="0"/>
                          </a:rPr>
                          <m:t>,</m:t>
                        </m:r>
                        <m:sSub>
                          <m:sSubPr>
                            <m:ctrlPr>
                              <a:rPr lang="en-US" altLang="zh-TW" sz="2000" i="1">
                                <a:latin typeface="Cambria Math" panose="02040503050406030204" pitchFamily="18" charset="0"/>
                              </a:rPr>
                            </m:ctrlPr>
                          </m:sSubPr>
                          <m:e>
                            <m:r>
                              <a:rPr lang="en-US" altLang="zh-TW" sz="2000" i="1">
                                <a:latin typeface="Cambria Math" panose="02040503050406030204" pitchFamily="18" charset="0"/>
                              </a:rPr>
                              <m:t>𝑎</m:t>
                            </m:r>
                          </m:e>
                          <m:sub>
                            <m:r>
                              <a:rPr lang="en-US" altLang="zh-TW" sz="2000" b="0" i="1" smtClean="0">
                                <a:latin typeface="Cambria Math" panose="02040503050406030204" pitchFamily="18" charset="0"/>
                              </a:rPr>
                              <m:t>3</m:t>
                            </m:r>
                          </m:sub>
                        </m:sSub>
                        <m:r>
                          <a:rPr lang="en-US" altLang="zh-TW" sz="2000" b="0" i="1" smtClean="0">
                            <a:latin typeface="Cambria Math" panose="02040503050406030204" pitchFamily="18" charset="0"/>
                          </a:rPr>
                          <m:t>,</m:t>
                        </m:r>
                        <m:r>
                          <a:rPr lang="en-US" altLang="zh-TW" sz="2000" b="0" i="1" smtClean="0">
                            <a:latin typeface="Cambria Math" panose="02040503050406030204" pitchFamily="18" charset="0"/>
                          </a:rPr>
                          <m:t>𝑎</m:t>
                        </m:r>
                      </m:e>
                      <m:sub>
                        <m:r>
                          <a:rPr lang="en-US" altLang="zh-TW" sz="2000" b="0" i="1" smtClean="0">
                            <a:latin typeface="Cambria Math" panose="02040503050406030204" pitchFamily="18" charset="0"/>
                          </a:rPr>
                          <m:t>4</m:t>
                        </m:r>
                      </m:sub>
                    </m:sSub>
                    <m:r>
                      <a:rPr lang="en-US" altLang="zh-TW" sz="2000" b="0" i="1" smtClean="0">
                        <a:latin typeface="Cambria Math" panose="02040503050406030204" pitchFamily="18" charset="0"/>
                      </a:rPr>
                      <m:t>)</m:t>
                    </m:r>
                  </m:oMath>
                </a14:m>
                <a:endParaRPr lang="zh-TW" altLang="en-US" sz="2000" dirty="0"/>
              </a:p>
              <a:p>
                <a:endParaRPr lang="zh-TW" altLang="en-US" dirty="0"/>
              </a:p>
            </p:txBody>
          </p:sp>
        </mc:Choice>
        <mc:Fallback xmlns="">
          <p:sp>
            <p:nvSpPr>
              <p:cNvPr id="24" name="內容版面配置區 23"/>
              <p:cNvSpPr>
                <a:spLocks noGrp="1" noRot="1" noChangeAspect="1" noMove="1" noResize="1" noEditPoints="1" noAdjustHandles="1" noChangeArrowheads="1" noChangeShapeType="1" noTextEdit="1"/>
              </p:cNvSpPr>
              <p:nvPr>
                <p:ph sz="half" idx="2"/>
              </p:nvPr>
            </p:nvSpPr>
            <p:spPr>
              <a:xfrm>
                <a:off x="7561943" y="1825625"/>
                <a:ext cx="3526972" cy="4351338"/>
              </a:xfrm>
              <a:blipFill rotWithShape="0">
                <a:blip r:embed="rId4"/>
                <a:stretch>
                  <a:fillRect l="-1554" t="-1120"/>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53940648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標題 2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6.2.5.1 Yokoi Connectivity Number</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23" name="內容版面配置區 22"/>
              <p:cNvSpPr>
                <a:spLocks noGrp="1"/>
              </p:cNvSpPr>
              <p:nvPr>
                <p:ph sz="half" idx="1"/>
              </p:nvPr>
            </p:nvSpPr>
            <p:spPr>
              <a:xfrm>
                <a:off x="838199" y="1825625"/>
                <a:ext cx="6723744" cy="4850946"/>
              </a:xfrm>
            </p:spPr>
            <p:txBody>
              <a:bodyPr>
                <a:normAutofit/>
              </a:bodyPr>
              <a:lstStyle/>
              <a:p>
                <a:r>
                  <a:rPr lang="en-US" altLang="zh-TW" sz="2000" dirty="0">
                    <a:latin typeface="Cambria Math" panose="02040503050406030204" pitchFamily="18" charset="0"/>
                  </a:rPr>
                  <a:t>for 4-connectivity</a:t>
                </a:r>
              </a:p>
              <a:p>
                <a:pPr marL="0" indent="0">
                  <a:buNone/>
                </a:pPr>
                <a:r>
                  <a:rPr lang="en-US" altLang="zh-TW" sz="2000" b="0" dirty="0">
                    <a:solidFill>
                      <a:srgbClr val="FF0000"/>
                    </a:solidFill>
                  </a:rPr>
                  <a:t>     </a:t>
                </a:r>
                <a14:m>
                  <m:oMath xmlns:m="http://schemas.openxmlformats.org/officeDocument/2006/math">
                    <m:r>
                      <a:rPr lang="en-US" altLang="zh-TW" sz="2000" b="0" i="1" smtClean="0">
                        <a:solidFill>
                          <a:srgbClr val="FF0000"/>
                        </a:solidFill>
                        <a:latin typeface="Cambria Math" panose="02040503050406030204" pitchFamily="18" charset="0"/>
                      </a:rPr>
                      <m:t>h</m:t>
                    </m:r>
                    <m:d>
                      <m:dPr>
                        <m:ctrlPr>
                          <a:rPr lang="en-US" altLang="zh-TW" sz="2000" b="0" i="1" smtClean="0">
                            <a:solidFill>
                              <a:srgbClr val="FF0000"/>
                            </a:solidFill>
                            <a:latin typeface="Cambria Math" panose="02040503050406030204" pitchFamily="18" charset="0"/>
                          </a:rPr>
                        </m:ctrlPr>
                      </m:dPr>
                      <m:e>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𝑒</m:t>
                        </m:r>
                      </m:e>
                    </m:d>
                    <m:r>
                      <a:rPr lang="en-US" altLang="zh-TW" sz="2000" b="0" i="1" smtClean="0">
                        <a:solidFill>
                          <a:srgbClr val="FF0000"/>
                        </a:solidFill>
                        <a:latin typeface="Cambria Math" panose="02040503050406030204" pitchFamily="18" charset="0"/>
                      </a:rPr>
                      <m:t>=</m:t>
                    </m:r>
                    <m:d>
                      <m:dPr>
                        <m:begChr m:val="{"/>
                        <m:endChr m:val=""/>
                        <m:ctrlPr>
                          <a:rPr lang="en-US" altLang="zh-TW" sz="2000" b="0" i="1" smtClean="0">
                            <a:solidFill>
                              <a:srgbClr val="FF0000"/>
                            </a:solidFill>
                            <a:latin typeface="Cambria Math" panose="02040503050406030204" pitchFamily="18" charset="0"/>
                          </a:rPr>
                        </m:ctrlPr>
                      </m:dPr>
                      <m:e>
                        <m:eqArr>
                          <m:eqArrPr>
                            <m:ctrlPr>
                              <a:rPr lang="en-US" altLang="zh-TW" sz="2000" b="0" i="1" smtClean="0">
                                <a:solidFill>
                                  <a:srgbClr val="FF0000"/>
                                </a:solidFill>
                                <a:latin typeface="Cambria Math" panose="02040503050406030204" pitchFamily="18" charset="0"/>
                              </a:rPr>
                            </m:ctrlPr>
                          </m:eqArrPr>
                          <m:e>
                            <m:r>
                              <a:rPr lang="en-US" altLang="zh-TW" sz="2000" b="0" i="1" smtClean="0">
                                <a:solidFill>
                                  <a:srgbClr val="FF0000"/>
                                </a:solidFill>
                                <a:latin typeface="Cambria Math" panose="02040503050406030204" pitchFamily="18" charset="0"/>
                              </a:rPr>
                              <m:t>𝑞</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𝑖𝑓</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𝑎𝑛𝑑</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 ∨</m:t>
                            </m:r>
                            <m:r>
                              <a:rPr lang="en-US" altLang="zh-TW" sz="2000" b="0" i="1" smtClean="0">
                                <a:solidFill>
                                  <a:srgbClr val="FF0000"/>
                                </a:solidFill>
                                <a:latin typeface="Cambria Math" panose="02040503050406030204" pitchFamily="18" charset="0"/>
                                <a:ea typeface="Cambria Math" panose="02040503050406030204" pitchFamily="18" charset="0"/>
                              </a:rPr>
                              <m:t>𝑒</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rPr>
                              <m:t>)</m:t>
                            </m:r>
                          </m:e>
                          <m:e>
                            <m:r>
                              <a:rPr lang="en-US" altLang="zh-TW" sz="2000" b="0" i="1" smtClean="0">
                                <a:solidFill>
                                  <a:srgbClr val="FF0000"/>
                                </a:solidFill>
                                <a:latin typeface="Cambria Math" panose="02040503050406030204" pitchFamily="18" charset="0"/>
                              </a:rPr>
                              <m:t>𝑟</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𝑖𝑓</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𝑎𝑛𝑑</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𝑒</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rPr>
                              <m:t>)</m:t>
                            </m:r>
                          </m:e>
                          <m:e>
                            <m:r>
                              <a:rPr lang="en-US" altLang="zh-TW" sz="2000" b="0" i="1" smtClean="0">
                                <a:solidFill>
                                  <a:srgbClr val="FF0000"/>
                                </a:solidFill>
                                <a:latin typeface="Cambria Math" panose="02040503050406030204" pitchFamily="18" charset="0"/>
                              </a:rPr>
                              <m:t>𝑠</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𝑖𝑓</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𝑐</m:t>
                            </m:r>
                            <m:r>
                              <a:rPr lang="en-US" altLang="zh-TW" sz="2000" b="0" i="1" smtClean="0">
                                <a:solidFill>
                                  <a:srgbClr val="FF0000"/>
                                </a:solidFill>
                                <a:latin typeface="Cambria Math" panose="02040503050406030204" pitchFamily="18" charset="0"/>
                                <a:ea typeface="Cambria Math" panose="02040503050406030204" pitchFamily="18" charset="0"/>
                              </a:rPr>
                              <m:t> </m:t>
                            </m:r>
                            <m:r>
                              <a:rPr lang="en-US" altLang="zh-TW" sz="2000" b="0" i="1" smtClean="0">
                                <a:solidFill>
                                  <a:schemeClr val="bg1"/>
                                </a:solidFill>
                                <a:latin typeface="Cambria Math" panose="02040503050406030204" pitchFamily="18" charset="0"/>
                                <a:ea typeface="Cambria Math" panose="02040503050406030204" pitchFamily="18" charset="0"/>
                              </a:rPr>
                              <m:t>𝑎𝑛𝑑</m:t>
                            </m:r>
                            <m:r>
                              <a:rPr lang="en-US" altLang="zh-TW" sz="2000" b="0" i="1" smtClean="0">
                                <a:solidFill>
                                  <a:schemeClr val="bg1"/>
                                </a:solidFill>
                                <a:latin typeface="Cambria Math" panose="02040503050406030204" pitchFamily="18" charset="0"/>
                                <a:ea typeface="Cambria Math" panose="02040503050406030204" pitchFamily="18" charset="0"/>
                              </a:rPr>
                              <m:t> (</m:t>
                            </m:r>
                            <m:r>
                              <a:rPr lang="en-US" altLang="zh-TW" sz="2000" b="0" i="1" smtClean="0">
                                <a:solidFill>
                                  <a:schemeClr val="bg1"/>
                                </a:solidFill>
                                <a:latin typeface="Cambria Math" panose="02040503050406030204" pitchFamily="18" charset="0"/>
                                <a:ea typeface="Cambria Math" panose="02040503050406030204" pitchFamily="18" charset="0"/>
                              </a:rPr>
                              <m:t>𝑑</m:t>
                            </m:r>
                            <m:r>
                              <a:rPr lang="en-US" altLang="zh-TW" sz="2000" b="0" i="1" smtClean="0">
                                <a:solidFill>
                                  <a:schemeClr val="bg1"/>
                                </a:solidFill>
                                <a:latin typeface="Cambria Math" panose="02040503050406030204" pitchFamily="18" charset="0"/>
                                <a:ea typeface="Cambria Math" panose="02040503050406030204" pitchFamily="18" charset="0"/>
                              </a:rPr>
                              <m:t>=</m:t>
                            </m:r>
                            <m:r>
                              <a:rPr lang="en-US" altLang="zh-TW" sz="2000" b="0" i="1" smtClean="0">
                                <a:solidFill>
                                  <a:schemeClr val="bg1"/>
                                </a:solidFill>
                                <a:latin typeface="Cambria Math" panose="02040503050406030204" pitchFamily="18" charset="0"/>
                                <a:ea typeface="Cambria Math" panose="02040503050406030204" pitchFamily="18" charset="0"/>
                              </a:rPr>
                              <m:t>𝑏</m:t>
                            </m:r>
                            <m:r>
                              <a:rPr lang="en-US" altLang="zh-TW" sz="2000" b="0" i="1" smtClean="0">
                                <a:solidFill>
                                  <a:schemeClr val="bg1"/>
                                </a:solidFill>
                                <a:latin typeface="Cambria Math" panose="02040503050406030204" pitchFamily="18" charset="0"/>
                                <a:ea typeface="Cambria Math" panose="02040503050406030204" pitchFamily="18" charset="0"/>
                              </a:rPr>
                              <m:t>∧</m:t>
                            </m:r>
                            <m:r>
                              <a:rPr lang="en-US" altLang="zh-TW" sz="2000" b="0" i="1" smtClean="0">
                                <a:solidFill>
                                  <a:schemeClr val="bg1"/>
                                </a:solidFill>
                                <a:latin typeface="Cambria Math" panose="02040503050406030204" pitchFamily="18" charset="0"/>
                                <a:ea typeface="Cambria Math" panose="02040503050406030204" pitchFamily="18" charset="0"/>
                              </a:rPr>
                              <m:t>𝑒</m:t>
                            </m:r>
                            <m:r>
                              <a:rPr lang="en-US" altLang="zh-TW" sz="2000" b="0" i="1" smtClean="0">
                                <a:solidFill>
                                  <a:schemeClr val="bg1"/>
                                </a:solidFill>
                                <a:latin typeface="Cambria Math" panose="02040503050406030204" pitchFamily="18" charset="0"/>
                                <a:ea typeface="Cambria Math" panose="02040503050406030204" pitchFamily="18" charset="0"/>
                              </a:rPr>
                              <m:t>=</m:t>
                            </m:r>
                            <m:r>
                              <a:rPr lang="en-US" altLang="zh-TW" sz="2000" b="0" i="1" smtClean="0">
                                <a:solidFill>
                                  <a:schemeClr val="bg1"/>
                                </a:solidFill>
                                <a:latin typeface="Cambria Math" panose="02040503050406030204" pitchFamily="18" charset="0"/>
                                <a:ea typeface="Cambria Math" panose="02040503050406030204" pitchFamily="18" charset="0"/>
                              </a:rPr>
                              <m:t>𝑏</m:t>
                            </m:r>
                            <m:r>
                              <a:rPr lang="en-US" altLang="zh-TW" sz="2000" b="0" i="1" smtClean="0">
                                <a:solidFill>
                                  <a:schemeClr val="bg1"/>
                                </a:solidFill>
                                <a:latin typeface="Cambria Math" panose="02040503050406030204" pitchFamily="18" charset="0"/>
                                <a:ea typeface="Cambria Math" panose="02040503050406030204" pitchFamily="18" charset="0"/>
                              </a:rPr>
                              <m:t>)</m:t>
                            </m:r>
                          </m:e>
                        </m:eqArr>
                      </m:e>
                    </m:d>
                  </m:oMath>
                </a14:m>
                <a:endParaRPr lang="en-US" altLang="zh-TW" sz="2000" dirty="0">
                  <a:solidFill>
                    <a:srgbClr val="FF0000"/>
                  </a:solidFill>
                </a:endParaRPr>
              </a:p>
              <a:p>
                <a:endParaRPr lang="en-US" altLang="zh-TW" sz="2000" dirty="0">
                  <a:solidFill>
                    <a:srgbClr val="FF0000"/>
                  </a:solidFill>
                  <a:latin typeface="Cambria Math" panose="02040503050406030204" pitchFamily="18" charset="0"/>
                </a:endParaRPr>
              </a:p>
              <a:p>
                <a:pPr marL="0" indent="0">
                  <a:buNone/>
                </a:pPr>
                <a:endParaRPr lang="en-US" altLang="zh-TW" sz="2000" dirty="0"/>
              </a:p>
              <a:p>
                <a:endParaRPr lang="en-US" altLang="zh-TW" sz="2000" b="0" i="1" dirty="0">
                  <a:latin typeface="Cambria Math" panose="02040503050406030204" pitchFamily="18" charset="0"/>
                </a:endParaRPr>
              </a:p>
              <a:p>
                <a:pPr marL="0" indent="0">
                  <a:buNone/>
                </a:pPr>
                <a:endParaRPr lang="en-US" altLang="zh-TW" sz="2000" dirty="0"/>
              </a:p>
            </p:txBody>
          </p:sp>
        </mc:Choice>
        <mc:Fallback xmlns="">
          <p:sp>
            <p:nvSpPr>
              <p:cNvPr id="23" name="內容版面配置區 22"/>
              <p:cNvSpPr>
                <a:spLocks noGrp="1" noRot="1" noChangeAspect="1" noMove="1" noResize="1" noEditPoints="1" noAdjustHandles="1" noChangeArrowheads="1" noChangeShapeType="1" noTextEdit="1"/>
              </p:cNvSpPr>
              <p:nvPr>
                <p:ph sz="half" idx="1"/>
              </p:nvPr>
            </p:nvSpPr>
            <p:spPr>
              <a:xfrm>
                <a:off x="838199" y="1825625"/>
                <a:ext cx="6723744" cy="4850946"/>
              </a:xfrm>
              <a:blipFill rotWithShape="0">
                <a:blip r:embed="rId3"/>
                <a:stretch>
                  <a:fillRect l="-725" t="-1256"/>
                </a:stretch>
              </a:blipFill>
            </p:spPr>
            <p:txBody>
              <a:bodyPr/>
              <a:lstStyle/>
              <a:p>
                <a:r>
                  <a:rPr lang="zh-TW" altLang="en-US">
                    <a:noFill/>
                  </a:rPr>
                  <a:t> </a:t>
                </a:r>
              </a:p>
            </p:txBody>
          </p:sp>
        </mc:Fallback>
      </mc:AlternateContent>
      <p:graphicFrame>
        <p:nvGraphicFramePr>
          <p:cNvPr id="5" name="內容版面配置區 4"/>
          <p:cNvGraphicFramePr>
            <a:graphicFrameLocks/>
          </p:cNvGraphicFramePr>
          <p:nvPr/>
        </p:nvGraphicFramePr>
        <p:xfrm>
          <a:off x="4830866" y="394383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6" name="內容版面配置區 4"/>
          <p:cNvGraphicFramePr>
            <a:graphicFrameLocks/>
          </p:cNvGraphicFramePr>
          <p:nvPr/>
        </p:nvGraphicFramePr>
        <p:xfrm>
          <a:off x="3402296" y="394383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7" name="內容版面配置區 4"/>
          <p:cNvGraphicFramePr>
            <a:graphicFrameLocks/>
          </p:cNvGraphicFramePr>
          <p:nvPr/>
        </p:nvGraphicFramePr>
        <p:xfrm>
          <a:off x="6259436" y="394383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8" name="內容版面配置區 4"/>
          <p:cNvGraphicFramePr>
            <a:graphicFrameLocks/>
          </p:cNvGraphicFramePr>
          <p:nvPr/>
        </p:nvGraphicFramePr>
        <p:xfrm>
          <a:off x="8055488" y="3949502"/>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mc:AlternateContent xmlns:mc="http://schemas.openxmlformats.org/markup-compatibility/2006" xmlns:a14="http://schemas.microsoft.com/office/drawing/2010/main">
        <mc:Choice Requires="a14">
          <p:sp>
            <p:nvSpPr>
              <p:cNvPr id="2" name="文字方塊 1"/>
              <p:cNvSpPr txBox="1"/>
              <p:nvPr/>
            </p:nvSpPr>
            <p:spPr>
              <a:xfrm>
                <a:off x="2983501" y="3574501"/>
                <a:ext cx="4807131"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smtClean="0">
                          <a:latin typeface="Cambria Math" panose="02040503050406030204" pitchFamily="18" charset="0"/>
                        </a:rPr>
                        <m:t>h</m:t>
                      </m:r>
                      <m:r>
                        <a:rPr lang="en-US" altLang="zh-TW" i="1" smtClean="0">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1</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6</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2</m:t>
                          </m:r>
                        </m:sub>
                      </m:sSub>
                      <m:r>
                        <a:rPr lang="en-US" altLang="zh-TW" i="1">
                          <a:latin typeface="Cambria Math" panose="02040503050406030204" pitchFamily="18" charset="0"/>
                        </a:rPr>
                        <m:t>)</m:t>
                      </m:r>
                      <m:r>
                        <a:rPr lang="en-US" altLang="zh-TW" i="1" smtClean="0">
                          <a:latin typeface="Cambria Math" panose="02040503050406030204" pitchFamily="18" charset="0"/>
                        </a:rPr>
                        <m:t>=</m:t>
                      </m:r>
                      <m:r>
                        <a:rPr lang="en-US" altLang="zh-TW" b="0" i="1" smtClean="0">
                          <a:latin typeface="Cambria Math" panose="02040503050406030204" pitchFamily="18" charset="0"/>
                        </a:rPr>
                        <m:t>𝑞</m:t>
                      </m:r>
                    </m:oMath>
                  </m:oMathPara>
                </a14:m>
                <a:endParaRPr lang="zh-TW" altLang="en-US" i="1" dirty="0"/>
              </a:p>
            </p:txBody>
          </p:sp>
        </mc:Choice>
        <mc:Fallback xmlns="">
          <p:sp>
            <p:nvSpPr>
              <p:cNvPr id="2" name="文字方塊 1"/>
              <p:cNvSpPr txBox="1">
                <a:spLocks noRot="1" noChangeAspect="1" noMove="1" noResize="1" noEditPoints="1" noAdjustHandles="1" noChangeArrowheads="1" noChangeShapeType="1" noTextEdit="1"/>
              </p:cNvSpPr>
              <p:nvPr/>
            </p:nvSpPr>
            <p:spPr>
              <a:xfrm>
                <a:off x="2983501" y="3574501"/>
                <a:ext cx="4807131" cy="369332"/>
              </a:xfrm>
              <a:prstGeom prst="rect">
                <a:avLst/>
              </a:prstGeom>
              <a:blipFill rotWithShape="0">
                <a:blip r:embed="rId4"/>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0" name="文字方塊 9"/>
              <p:cNvSpPr txBox="1"/>
              <p:nvPr/>
            </p:nvSpPr>
            <p:spPr>
              <a:xfrm>
                <a:off x="6259434" y="3574501"/>
                <a:ext cx="4807131"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smtClean="0">
                          <a:latin typeface="Cambria Math" panose="02040503050406030204" pitchFamily="18" charset="0"/>
                        </a:rPr>
                        <m:t>h</m:t>
                      </m:r>
                      <m:r>
                        <a:rPr lang="en-US" altLang="zh-TW" i="1" smtClean="0">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1</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6</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2</m:t>
                          </m:r>
                        </m:sub>
                      </m:sSub>
                      <m:r>
                        <a:rPr lang="en-US" altLang="zh-TW" i="1">
                          <a:latin typeface="Cambria Math" panose="02040503050406030204" pitchFamily="18" charset="0"/>
                        </a:rPr>
                        <m:t>)</m:t>
                      </m:r>
                      <m:r>
                        <a:rPr lang="en-US" altLang="zh-TW" i="1" smtClean="0">
                          <a:latin typeface="Cambria Math" panose="02040503050406030204" pitchFamily="18" charset="0"/>
                        </a:rPr>
                        <m:t>=</m:t>
                      </m:r>
                      <m:r>
                        <a:rPr lang="en-US" altLang="zh-TW" b="0" i="1" smtClean="0">
                          <a:latin typeface="Cambria Math" panose="02040503050406030204" pitchFamily="18" charset="0"/>
                        </a:rPr>
                        <m:t>𝑟</m:t>
                      </m:r>
                    </m:oMath>
                  </m:oMathPara>
                </a14:m>
                <a:endParaRPr lang="zh-TW" altLang="en-US" i="1" dirty="0"/>
              </a:p>
            </p:txBody>
          </p:sp>
        </mc:Choice>
        <mc:Fallback xmlns="">
          <p:sp>
            <p:nvSpPr>
              <p:cNvPr id="10" name="文字方塊 9"/>
              <p:cNvSpPr txBox="1">
                <a:spLocks noRot="1" noChangeAspect="1" noMove="1" noResize="1" noEditPoints="1" noAdjustHandles="1" noChangeArrowheads="1" noChangeShapeType="1" noTextEdit="1"/>
              </p:cNvSpPr>
              <p:nvPr/>
            </p:nvSpPr>
            <p:spPr>
              <a:xfrm>
                <a:off x="6259434" y="3574501"/>
                <a:ext cx="4807131" cy="369332"/>
              </a:xfrm>
              <a:prstGeom prst="rect">
                <a:avLst/>
              </a:prstGeom>
              <a:blipFill rotWithShape="0">
                <a:blip r:embed="rId5"/>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11" name="表格 10"/>
              <p:cNvGraphicFramePr>
                <a:graphicFrameLocks noGrp="1"/>
              </p:cNvGraphicFramePr>
              <p:nvPr/>
            </p:nvGraphicFramePr>
            <p:xfrm>
              <a:off x="8662999" y="2236140"/>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7</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8</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5</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mc:Choice>
        <mc:Fallback xmlns="">
          <p:graphicFrame>
            <p:nvGraphicFramePr>
              <p:cNvPr id="11" name="表格 10"/>
              <p:cNvGraphicFramePr>
                <a:graphicFrameLocks noGrp="1"/>
              </p:cNvGraphicFramePr>
              <p:nvPr>
                <p:extLst>
                  <p:ext uri="{D42A27DB-BD31-4B8C-83A1-F6EECF244321}">
                    <p14:modId xmlns:p14="http://schemas.microsoft.com/office/powerpoint/2010/main" val="3198111240"/>
                  </p:ext>
                </p:extLst>
              </p:nvPr>
            </p:nvGraphicFramePr>
            <p:xfrm>
              <a:off x="8662999" y="2236140"/>
              <a:ext cx="1112400" cy="1112520"/>
            </p:xfrm>
            <a:graphic>
              <a:graphicData uri="http://schemas.openxmlformats.org/drawingml/2006/table">
                <a:tbl>
                  <a:tblPr firstRow="1" bandRow="1">
                    <a:tableStyleId>{2D5ABB26-0587-4C30-8999-92F81FD0307C}</a:tableStyleId>
                  </a:tblPr>
                  <a:tblGrid>
                    <a:gridCol w="370800"/>
                    <a:gridCol w="370800"/>
                    <a:gridCol w="370800"/>
                  </a:tblGrid>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6"/>
                          <a:stretch>
                            <a:fillRect l="-1639" t="-1639" r="-203279" b="-204918"/>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6"/>
                          <a:stretch>
                            <a:fillRect l="-101639" t="-1639" r="-103279" b="-204918"/>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6"/>
                          <a:stretch>
                            <a:fillRect l="-201639" t="-1639" r="-3279" b="-204918"/>
                          </a:stretch>
                        </a:blipFill>
                      </a:tcPr>
                    </a:tc>
                  </a:tr>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6"/>
                          <a:stretch>
                            <a:fillRect l="-1639" t="-100000" r="-203279" b="-101613"/>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6"/>
                          <a:stretch>
                            <a:fillRect l="-101639" t="-100000" r="-103279" b="-101613"/>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6"/>
                          <a:stretch>
                            <a:fillRect l="-201639" t="-100000" r="-3279" b="-101613"/>
                          </a:stretch>
                        </a:blipFill>
                      </a:tcPr>
                    </a:tc>
                  </a:tr>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6"/>
                          <a:stretch>
                            <a:fillRect l="-1639" t="-203279" r="-203279" b="-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6"/>
                          <a:stretch>
                            <a:fillRect l="-101639" t="-203279" r="-103279" b="-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6"/>
                          <a:stretch>
                            <a:fillRect l="-201639" t="-203279" r="-3279" b="-3279"/>
                          </a:stretch>
                        </a:blipFill>
                      </a:tcPr>
                    </a:tc>
                  </a:tr>
                </a:tbl>
              </a:graphicData>
            </a:graphic>
          </p:graphicFrame>
        </mc:Fallback>
      </mc:AlternateContent>
      <p:graphicFrame>
        <p:nvGraphicFramePr>
          <p:cNvPr id="12" name="內容版面配置區 4"/>
          <p:cNvGraphicFramePr>
            <a:graphicFrameLocks/>
          </p:cNvGraphicFramePr>
          <p:nvPr/>
        </p:nvGraphicFramePr>
        <p:xfrm>
          <a:off x="3402297" y="5564051"/>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mc:AlternateContent xmlns:mc="http://schemas.openxmlformats.org/markup-compatibility/2006" xmlns:a14="http://schemas.microsoft.com/office/drawing/2010/main">
        <mc:Choice Requires="a14">
          <p:sp>
            <p:nvSpPr>
              <p:cNvPr id="13" name="文字方塊 12"/>
              <p:cNvSpPr txBox="1"/>
              <p:nvPr/>
            </p:nvSpPr>
            <p:spPr>
              <a:xfrm>
                <a:off x="3855869" y="5191290"/>
                <a:ext cx="4807131"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smtClean="0">
                          <a:latin typeface="Cambria Math" panose="02040503050406030204" pitchFamily="18" charset="0"/>
                        </a:rPr>
                        <m:t>h</m:t>
                      </m:r>
                      <m:r>
                        <a:rPr lang="en-US" altLang="zh-TW" i="1" smtClean="0">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1</m:t>
                          </m:r>
                        </m:sub>
                      </m:sSub>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6</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2</m:t>
                          </m:r>
                        </m:sub>
                      </m:sSub>
                      <m:r>
                        <a:rPr lang="en-US" altLang="zh-TW" i="1">
                          <a:latin typeface="Cambria Math" panose="02040503050406030204" pitchFamily="18" charset="0"/>
                        </a:rPr>
                        <m:t>)</m:t>
                      </m:r>
                      <m:r>
                        <a:rPr lang="en-US" altLang="zh-TW" i="1" smtClean="0">
                          <a:latin typeface="Cambria Math" panose="02040503050406030204" pitchFamily="18" charset="0"/>
                        </a:rPr>
                        <m:t>=</m:t>
                      </m:r>
                      <m:r>
                        <a:rPr lang="en-US" altLang="zh-TW" b="0" i="1" smtClean="0">
                          <a:latin typeface="Cambria Math" panose="02040503050406030204" pitchFamily="18" charset="0"/>
                        </a:rPr>
                        <m:t>𝑠</m:t>
                      </m:r>
                    </m:oMath>
                  </m:oMathPara>
                </a14:m>
                <a:endParaRPr lang="zh-TW" altLang="en-US" i="1"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3855869" y="5191290"/>
                <a:ext cx="4807131" cy="369332"/>
              </a:xfrm>
              <a:prstGeom prst="rect">
                <a:avLst/>
              </a:prstGeom>
              <a:blipFill rotWithShape="0">
                <a:blip r:embed="rId7"/>
                <a:stretch>
                  <a:fillRect b="-13333"/>
                </a:stretch>
              </a:blipFill>
            </p:spPr>
            <p:txBody>
              <a:bodyPr/>
              <a:lstStyle/>
              <a:p>
                <a:r>
                  <a:rPr lang="zh-TW" altLang="en-US">
                    <a:noFill/>
                  </a:rPr>
                  <a:t> </a:t>
                </a:r>
              </a:p>
            </p:txBody>
          </p:sp>
        </mc:Fallback>
      </mc:AlternateContent>
      <p:graphicFrame>
        <p:nvGraphicFramePr>
          <p:cNvPr id="14" name="內容版面配置區 4"/>
          <p:cNvGraphicFramePr>
            <a:graphicFrameLocks/>
          </p:cNvGraphicFramePr>
          <p:nvPr/>
        </p:nvGraphicFramePr>
        <p:xfrm>
          <a:off x="4830866" y="5560622"/>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15" name="內容版面配置區 4"/>
          <p:cNvGraphicFramePr>
            <a:graphicFrameLocks/>
          </p:cNvGraphicFramePr>
          <p:nvPr/>
        </p:nvGraphicFramePr>
        <p:xfrm>
          <a:off x="6259435" y="5560622"/>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16" name="內容版面配置區 4"/>
          <p:cNvGraphicFramePr>
            <a:graphicFrameLocks/>
          </p:cNvGraphicFramePr>
          <p:nvPr/>
        </p:nvGraphicFramePr>
        <p:xfrm>
          <a:off x="7688004" y="5557328"/>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mc:AlternateContent xmlns:mc="http://schemas.openxmlformats.org/markup-compatibility/2006" xmlns:a14="http://schemas.microsoft.com/office/drawing/2010/main">
        <mc:Choice Requires="a14">
          <p:sp>
            <p:nvSpPr>
              <p:cNvPr id="17" name="文字方塊 16"/>
              <p:cNvSpPr txBox="1"/>
              <p:nvPr/>
            </p:nvSpPr>
            <p:spPr>
              <a:xfrm>
                <a:off x="6815635" y="1780716"/>
                <a:ext cx="4807131"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8</m:t>
                      </m:r>
                      <m:r>
                        <m:rPr>
                          <m:nor/>
                        </m:rPr>
                        <a:rPr lang="en-US" altLang="zh-TW" b="0" i="0" smtClean="0">
                          <a:latin typeface="Cambria Math" panose="02040503050406030204" pitchFamily="18" charset="0"/>
                        </a:rPr>
                        <m:t>−</m:t>
                      </m:r>
                      <m:r>
                        <a:rPr lang="en-US" altLang="zh-TW" b="0" i="1" smtClean="0">
                          <a:latin typeface="Cambria Math" panose="02040503050406030204" pitchFamily="18" charset="0"/>
                        </a:rPr>
                        <m:t>𝑐𝑜𝑛𝑛𝑒𝑐𝑡𝑒𝑑</m:t>
                      </m:r>
                      <m:r>
                        <a:rPr lang="en-US" altLang="zh-TW" b="0" i="1" smtClean="0">
                          <a:latin typeface="Cambria Math" panose="02040503050406030204" pitchFamily="18" charset="0"/>
                        </a:rPr>
                        <m:t> </m:t>
                      </m:r>
                      <m:r>
                        <a:rPr lang="en-US" altLang="zh-TW" b="0" i="1" smtClean="0">
                          <a:latin typeface="Cambria Math" panose="02040503050406030204" pitchFamily="18" charset="0"/>
                        </a:rPr>
                        <m:t>𝑛𝑒𝑖𝑔h𝑏𝑜𝑟h𝑜𝑜𝑑</m:t>
                      </m:r>
                    </m:oMath>
                  </m:oMathPara>
                </a14:m>
                <a:endParaRPr lang="zh-TW" altLang="en-US" i="1" dirty="0"/>
              </a:p>
            </p:txBody>
          </p:sp>
        </mc:Choice>
        <mc:Fallback xmlns="">
          <p:sp>
            <p:nvSpPr>
              <p:cNvPr id="17" name="文字方塊 16"/>
              <p:cNvSpPr txBox="1">
                <a:spLocks noRot="1" noChangeAspect="1" noMove="1" noResize="1" noEditPoints="1" noAdjustHandles="1" noChangeArrowheads="1" noChangeShapeType="1" noTextEdit="1"/>
              </p:cNvSpPr>
              <p:nvPr/>
            </p:nvSpPr>
            <p:spPr>
              <a:xfrm>
                <a:off x="6815635" y="1780716"/>
                <a:ext cx="4807131" cy="369332"/>
              </a:xfrm>
              <a:prstGeom prst="rect">
                <a:avLst/>
              </a:prstGeom>
              <a:blipFill rotWithShape="0">
                <a:blip r:embed="rId8"/>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18" name="表格 17"/>
              <p:cNvGraphicFramePr>
                <a:graphicFrameLocks noGrp="1"/>
              </p:cNvGraphicFramePr>
              <p:nvPr/>
            </p:nvGraphicFramePr>
            <p:xfrm>
              <a:off x="1973726" y="4819696"/>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mc:Choice>
        <mc:Fallback xmlns="">
          <p:graphicFrame>
            <p:nvGraphicFramePr>
              <p:cNvPr id="18" name="表格 17"/>
              <p:cNvGraphicFramePr>
                <a:graphicFrameLocks noGrp="1"/>
              </p:cNvGraphicFramePr>
              <p:nvPr>
                <p:extLst>
                  <p:ext uri="{D42A27DB-BD31-4B8C-83A1-F6EECF244321}">
                    <p14:modId xmlns:p14="http://schemas.microsoft.com/office/powerpoint/2010/main" val="3269459952"/>
                  </p:ext>
                </p:extLst>
              </p:nvPr>
            </p:nvGraphicFramePr>
            <p:xfrm>
              <a:off x="1973726" y="4819696"/>
              <a:ext cx="1112400" cy="1112520"/>
            </p:xfrm>
            <a:graphic>
              <a:graphicData uri="http://schemas.openxmlformats.org/drawingml/2006/table">
                <a:tbl>
                  <a:tblPr firstRow="1" bandRow="1">
                    <a:tableStyleId>{2D5ABB26-0587-4C30-8999-92F81FD0307C}</a:tableStyleId>
                  </a:tblPr>
                  <a:tblGrid>
                    <a:gridCol w="370800"/>
                    <a:gridCol w="370800"/>
                    <a:gridCol w="370800"/>
                  </a:tblGrid>
                  <a:tr h="370840">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9"/>
                          <a:stretch>
                            <a:fillRect l="-100000" t="-1639" r="-101613" b="-204918"/>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9"/>
                          <a:stretch>
                            <a:fillRect l="-203279" t="-1639" r="-3279" b="-204918"/>
                          </a:stretch>
                        </a:blipFill>
                      </a:tcPr>
                    </a:tc>
                  </a:tr>
                  <a:tr h="370840">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9"/>
                          <a:stretch>
                            <a:fillRect l="-100000" t="-100000" r="-101613" b="-101613"/>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9"/>
                          <a:stretch>
                            <a:fillRect l="-203279" t="-100000" r="-3279" b="-101613"/>
                          </a:stretch>
                        </a:blipFill>
                      </a:tcPr>
                    </a:tc>
                  </a:tr>
                  <a:tr h="370840">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mc:Fallback>
      </mc:AlternateContent>
    </p:spTree>
    <p:extLst>
      <p:ext uri="{BB962C8B-B14F-4D97-AF65-F5344CB8AC3E}">
        <p14:creationId xmlns:p14="http://schemas.microsoft.com/office/powerpoint/2010/main" val="362564782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標題 2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6.2.5.1 </a:t>
            </a:r>
            <a:r>
              <a:rPr lang="en-US" altLang="zh-TW" b="1">
                <a:latin typeface="Cambria Math" panose="02040503050406030204" pitchFamily="18" charset="0"/>
                <a:ea typeface="Cambria Math" panose="02040503050406030204" pitchFamily="18" charset="0"/>
              </a:rPr>
              <a:t>Yokoi Connectivity Number</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19" name="內容版面配置區 22"/>
              <p:cNvSpPr>
                <a:spLocks noGrp="1"/>
              </p:cNvSpPr>
              <p:nvPr>
                <p:ph sz="half" idx="1"/>
              </p:nvPr>
            </p:nvSpPr>
            <p:spPr>
              <a:xfrm>
                <a:off x="0" y="1615936"/>
                <a:ext cx="6723744" cy="1436321"/>
              </a:xfrm>
            </p:spPr>
            <p:txBody>
              <a:bodyPr>
                <a:normAutofit/>
              </a:bodyPr>
              <a:lstStyle/>
              <a:p>
                <a:r>
                  <a:rPr lang="en-US" altLang="zh-TW" sz="2000" dirty="0">
                    <a:latin typeface="Cambria Math" panose="02040503050406030204" pitchFamily="18" charset="0"/>
                  </a:rPr>
                  <a:t>for 4-connectivity</a:t>
                </a:r>
              </a:p>
              <a:p>
                <a:pPr marL="0" indent="0">
                  <a:buNone/>
                </a:pPr>
                <a:r>
                  <a:rPr lang="en-US" altLang="zh-TW" sz="2000" b="0" dirty="0">
                    <a:solidFill>
                      <a:srgbClr val="FF0000"/>
                    </a:solidFill>
                  </a:rPr>
                  <a:t>     </a:t>
                </a:r>
                <a14:m>
                  <m:oMath xmlns:m="http://schemas.openxmlformats.org/officeDocument/2006/math">
                    <m:r>
                      <a:rPr lang="en-US" altLang="zh-TW" sz="2000" b="0" i="1" smtClean="0">
                        <a:solidFill>
                          <a:srgbClr val="FF0000"/>
                        </a:solidFill>
                        <a:latin typeface="Cambria Math" panose="02040503050406030204" pitchFamily="18" charset="0"/>
                      </a:rPr>
                      <m:t>h</m:t>
                    </m:r>
                    <m:d>
                      <m:dPr>
                        <m:ctrlPr>
                          <a:rPr lang="en-US" altLang="zh-TW" sz="2000" b="0" i="1" smtClean="0">
                            <a:solidFill>
                              <a:srgbClr val="FF0000"/>
                            </a:solidFill>
                            <a:latin typeface="Cambria Math" panose="02040503050406030204" pitchFamily="18" charset="0"/>
                          </a:rPr>
                        </m:ctrlPr>
                      </m:dPr>
                      <m:e>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𝑒</m:t>
                        </m:r>
                      </m:e>
                    </m:d>
                    <m:r>
                      <a:rPr lang="en-US" altLang="zh-TW" sz="2000" b="0" i="1" smtClean="0">
                        <a:solidFill>
                          <a:srgbClr val="FF0000"/>
                        </a:solidFill>
                        <a:latin typeface="Cambria Math" panose="02040503050406030204" pitchFamily="18" charset="0"/>
                      </a:rPr>
                      <m:t>=</m:t>
                    </m:r>
                    <m:d>
                      <m:dPr>
                        <m:begChr m:val="{"/>
                        <m:endChr m:val=""/>
                        <m:ctrlPr>
                          <a:rPr lang="en-US" altLang="zh-TW" sz="2000" b="0" i="1" smtClean="0">
                            <a:solidFill>
                              <a:srgbClr val="FF0000"/>
                            </a:solidFill>
                            <a:latin typeface="Cambria Math" panose="02040503050406030204" pitchFamily="18" charset="0"/>
                          </a:rPr>
                        </m:ctrlPr>
                      </m:dPr>
                      <m:e>
                        <m:eqArr>
                          <m:eqArrPr>
                            <m:ctrlPr>
                              <a:rPr lang="en-US" altLang="zh-TW" sz="2000" b="0" i="1" smtClean="0">
                                <a:solidFill>
                                  <a:srgbClr val="FF0000"/>
                                </a:solidFill>
                                <a:latin typeface="Cambria Math" panose="02040503050406030204" pitchFamily="18" charset="0"/>
                              </a:rPr>
                            </m:ctrlPr>
                          </m:eqArrPr>
                          <m:e>
                            <m:r>
                              <a:rPr lang="en-US" altLang="zh-TW" sz="2000" b="0" i="1" smtClean="0">
                                <a:solidFill>
                                  <a:srgbClr val="FF0000"/>
                                </a:solidFill>
                                <a:latin typeface="Cambria Math" panose="02040503050406030204" pitchFamily="18" charset="0"/>
                              </a:rPr>
                              <m:t>𝑞</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𝑖𝑓</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𝑎𝑛𝑑</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 ∨</m:t>
                            </m:r>
                            <m:r>
                              <a:rPr lang="en-US" altLang="zh-TW" sz="2000" b="0" i="1" smtClean="0">
                                <a:solidFill>
                                  <a:srgbClr val="FF0000"/>
                                </a:solidFill>
                                <a:latin typeface="Cambria Math" panose="02040503050406030204" pitchFamily="18" charset="0"/>
                                <a:ea typeface="Cambria Math" panose="02040503050406030204" pitchFamily="18" charset="0"/>
                              </a:rPr>
                              <m:t>𝑒</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rPr>
                              <m:t>)</m:t>
                            </m:r>
                          </m:e>
                          <m:e>
                            <m:r>
                              <a:rPr lang="en-US" altLang="zh-TW" sz="2000" b="0" i="1" smtClean="0">
                                <a:solidFill>
                                  <a:srgbClr val="FF0000"/>
                                </a:solidFill>
                                <a:latin typeface="Cambria Math" panose="02040503050406030204" pitchFamily="18" charset="0"/>
                              </a:rPr>
                              <m:t>𝑟</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𝑖𝑓</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𝑎𝑛𝑑</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𝑑</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𝑒</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rPr>
                              <m:t>)</m:t>
                            </m:r>
                          </m:e>
                          <m:e>
                            <m:r>
                              <a:rPr lang="en-US" altLang="zh-TW" sz="2000" b="0" i="1" smtClean="0">
                                <a:solidFill>
                                  <a:srgbClr val="FF0000"/>
                                </a:solidFill>
                                <a:latin typeface="Cambria Math" panose="02040503050406030204" pitchFamily="18" charset="0"/>
                              </a:rPr>
                              <m:t>𝑠</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𝑖𝑓</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𝑐</m:t>
                            </m:r>
                            <m:r>
                              <a:rPr lang="en-US" altLang="zh-TW" sz="2000" b="0" i="1" smtClean="0">
                                <a:solidFill>
                                  <a:srgbClr val="FF0000"/>
                                </a:solidFill>
                                <a:latin typeface="Cambria Math" panose="02040503050406030204" pitchFamily="18" charset="0"/>
                                <a:ea typeface="Cambria Math" panose="02040503050406030204" pitchFamily="18" charset="0"/>
                              </a:rPr>
                              <m:t> </m:t>
                            </m:r>
                            <m:r>
                              <a:rPr lang="en-US" altLang="zh-TW" sz="2000" b="0" i="1" smtClean="0">
                                <a:solidFill>
                                  <a:schemeClr val="bg1"/>
                                </a:solidFill>
                                <a:latin typeface="Cambria Math" panose="02040503050406030204" pitchFamily="18" charset="0"/>
                                <a:ea typeface="Cambria Math" panose="02040503050406030204" pitchFamily="18" charset="0"/>
                              </a:rPr>
                              <m:t>𝑎𝑛𝑑</m:t>
                            </m:r>
                            <m:r>
                              <a:rPr lang="en-US" altLang="zh-TW" sz="2000" b="0" i="1" smtClean="0">
                                <a:solidFill>
                                  <a:schemeClr val="bg1"/>
                                </a:solidFill>
                                <a:latin typeface="Cambria Math" panose="02040503050406030204" pitchFamily="18" charset="0"/>
                                <a:ea typeface="Cambria Math" panose="02040503050406030204" pitchFamily="18" charset="0"/>
                              </a:rPr>
                              <m:t> (</m:t>
                            </m:r>
                            <m:r>
                              <a:rPr lang="en-US" altLang="zh-TW" sz="2000" b="0" i="1" smtClean="0">
                                <a:solidFill>
                                  <a:schemeClr val="bg1"/>
                                </a:solidFill>
                                <a:latin typeface="Cambria Math" panose="02040503050406030204" pitchFamily="18" charset="0"/>
                                <a:ea typeface="Cambria Math" panose="02040503050406030204" pitchFamily="18" charset="0"/>
                              </a:rPr>
                              <m:t>𝑑</m:t>
                            </m:r>
                            <m:r>
                              <a:rPr lang="en-US" altLang="zh-TW" sz="2000" b="0" i="1" smtClean="0">
                                <a:solidFill>
                                  <a:schemeClr val="bg1"/>
                                </a:solidFill>
                                <a:latin typeface="Cambria Math" panose="02040503050406030204" pitchFamily="18" charset="0"/>
                                <a:ea typeface="Cambria Math" panose="02040503050406030204" pitchFamily="18" charset="0"/>
                              </a:rPr>
                              <m:t>=</m:t>
                            </m:r>
                            <m:r>
                              <a:rPr lang="en-US" altLang="zh-TW" sz="2000" b="0" i="1" smtClean="0">
                                <a:solidFill>
                                  <a:schemeClr val="bg1"/>
                                </a:solidFill>
                                <a:latin typeface="Cambria Math" panose="02040503050406030204" pitchFamily="18" charset="0"/>
                                <a:ea typeface="Cambria Math" panose="02040503050406030204" pitchFamily="18" charset="0"/>
                              </a:rPr>
                              <m:t>𝑏</m:t>
                            </m:r>
                            <m:r>
                              <a:rPr lang="en-US" altLang="zh-TW" sz="2000" b="0" i="1" smtClean="0">
                                <a:solidFill>
                                  <a:schemeClr val="bg1"/>
                                </a:solidFill>
                                <a:latin typeface="Cambria Math" panose="02040503050406030204" pitchFamily="18" charset="0"/>
                                <a:ea typeface="Cambria Math" panose="02040503050406030204" pitchFamily="18" charset="0"/>
                              </a:rPr>
                              <m:t>∧</m:t>
                            </m:r>
                            <m:r>
                              <a:rPr lang="en-US" altLang="zh-TW" sz="2000" b="0" i="1" smtClean="0">
                                <a:solidFill>
                                  <a:schemeClr val="bg1"/>
                                </a:solidFill>
                                <a:latin typeface="Cambria Math" panose="02040503050406030204" pitchFamily="18" charset="0"/>
                                <a:ea typeface="Cambria Math" panose="02040503050406030204" pitchFamily="18" charset="0"/>
                              </a:rPr>
                              <m:t>𝑒</m:t>
                            </m:r>
                            <m:r>
                              <a:rPr lang="en-US" altLang="zh-TW" sz="2000" b="0" i="1" smtClean="0">
                                <a:solidFill>
                                  <a:schemeClr val="bg1"/>
                                </a:solidFill>
                                <a:latin typeface="Cambria Math" panose="02040503050406030204" pitchFamily="18" charset="0"/>
                                <a:ea typeface="Cambria Math" panose="02040503050406030204" pitchFamily="18" charset="0"/>
                              </a:rPr>
                              <m:t>=</m:t>
                            </m:r>
                            <m:r>
                              <a:rPr lang="en-US" altLang="zh-TW" sz="2000" b="0" i="1" smtClean="0">
                                <a:solidFill>
                                  <a:schemeClr val="bg1"/>
                                </a:solidFill>
                                <a:latin typeface="Cambria Math" panose="02040503050406030204" pitchFamily="18" charset="0"/>
                                <a:ea typeface="Cambria Math" panose="02040503050406030204" pitchFamily="18" charset="0"/>
                              </a:rPr>
                              <m:t>𝑏</m:t>
                            </m:r>
                            <m:r>
                              <a:rPr lang="en-US" altLang="zh-TW" sz="2000" b="0" i="1" smtClean="0">
                                <a:solidFill>
                                  <a:schemeClr val="bg1"/>
                                </a:solidFill>
                                <a:latin typeface="Cambria Math" panose="02040503050406030204" pitchFamily="18" charset="0"/>
                                <a:ea typeface="Cambria Math" panose="02040503050406030204" pitchFamily="18" charset="0"/>
                              </a:rPr>
                              <m:t>)</m:t>
                            </m:r>
                          </m:e>
                        </m:eqArr>
                      </m:e>
                    </m:d>
                  </m:oMath>
                </a14:m>
                <a:endParaRPr lang="en-US" altLang="zh-TW" sz="2000" dirty="0">
                  <a:solidFill>
                    <a:srgbClr val="FF0000"/>
                  </a:solidFill>
                </a:endParaRPr>
              </a:p>
            </p:txBody>
          </p:sp>
        </mc:Choice>
        <mc:Fallback xmlns="">
          <p:sp>
            <p:nvSpPr>
              <p:cNvPr id="19" name="內容版面配置區 22"/>
              <p:cNvSpPr>
                <a:spLocks noGrp="1" noRot="1" noChangeAspect="1" noMove="1" noResize="1" noEditPoints="1" noAdjustHandles="1" noChangeArrowheads="1" noChangeShapeType="1" noTextEdit="1"/>
              </p:cNvSpPr>
              <p:nvPr>
                <p:ph sz="half" idx="1"/>
              </p:nvPr>
            </p:nvSpPr>
            <p:spPr>
              <a:xfrm>
                <a:off x="0" y="1615936"/>
                <a:ext cx="6723744" cy="1436321"/>
              </a:xfrm>
              <a:blipFill>
                <a:blip r:embed="rId3"/>
                <a:stretch>
                  <a:fillRect l="-816" t="-4237"/>
                </a:stretch>
              </a:blipFill>
            </p:spPr>
            <p:txBody>
              <a:bodyPr/>
              <a:lstStyle/>
              <a:p>
                <a:r>
                  <a:rPr lang="zh-TW" altLang="en-US">
                    <a:noFill/>
                  </a:rPr>
                  <a:t> </a:t>
                </a:r>
              </a:p>
            </p:txBody>
          </p:sp>
        </mc:Fallback>
      </mc:AlternateContent>
      <p:graphicFrame>
        <p:nvGraphicFramePr>
          <p:cNvPr id="20" name="內容版面配置區 4"/>
          <p:cNvGraphicFramePr>
            <a:graphicFrameLocks/>
          </p:cNvGraphicFramePr>
          <p:nvPr>
            <p:extLst>
              <p:ext uri="{D42A27DB-BD31-4B8C-83A1-F6EECF244321}">
                <p14:modId xmlns:p14="http://schemas.microsoft.com/office/powerpoint/2010/main" val="2951865784"/>
              </p:ext>
            </p:extLst>
          </p:nvPr>
        </p:nvGraphicFramePr>
        <p:xfrm>
          <a:off x="838199" y="339688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tc>
                <a:tc>
                  <a:txBody>
                    <a:bodyPr/>
                    <a:lstStyle/>
                    <a:p>
                      <a:pPr algn="ctr"/>
                      <a:r>
                        <a:rPr lang="en-US" altLang="zh-TW" b="1" dirty="0"/>
                        <a:t>1</a:t>
                      </a:r>
                      <a:endParaRPr lang="zh-TW" altLang="en-US" b="1"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sp>
        <p:nvSpPr>
          <p:cNvPr id="4" name="文字方塊 3"/>
          <p:cNvSpPr txBox="1"/>
          <p:nvPr/>
        </p:nvSpPr>
        <p:spPr>
          <a:xfrm>
            <a:off x="1020725" y="4580792"/>
            <a:ext cx="747347" cy="369332"/>
          </a:xfrm>
          <a:prstGeom prst="rect">
            <a:avLst/>
          </a:prstGeom>
          <a:noFill/>
        </p:spPr>
        <p:txBody>
          <a:bodyPr wrap="square" rtlCol="0">
            <a:spAutoFit/>
          </a:bodyPr>
          <a:lstStyle/>
          <a:p>
            <a:r>
              <a:rPr lang="en-US" altLang="zh-TW" dirty="0"/>
              <a:t>a</a:t>
            </a:r>
            <a:r>
              <a:rPr lang="en-US" altLang="zh-TW" baseline="-25000" dirty="0"/>
              <a:t>1 </a:t>
            </a:r>
            <a:r>
              <a:rPr lang="en-US" altLang="zh-TW" dirty="0"/>
              <a:t>= q</a:t>
            </a:r>
            <a:endParaRPr lang="zh-TW" altLang="en-US" dirty="0"/>
          </a:p>
        </p:txBody>
      </p:sp>
      <p:sp>
        <p:nvSpPr>
          <p:cNvPr id="24" name="文字方塊 23"/>
          <p:cNvSpPr txBox="1"/>
          <p:nvPr/>
        </p:nvSpPr>
        <p:spPr>
          <a:xfrm>
            <a:off x="1020725" y="4950124"/>
            <a:ext cx="747347" cy="369332"/>
          </a:xfrm>
          <a:prstGeom prst="rect">
            <a:avLst/>
          </a:prstGeom>
          <a:noFill/>
        </p:spPr>
        <p:txBody>
          <a:bodyPr wrap="square" rtlCol="0">
            <a:spAutoFit/>
          </a:bodyPr>
          <a:lstStyle/>
          <a:p>
            <a:r>
              <a:rPr lang="en-US" altLang="zh-TW" dirty="0"/>
              <a:t>a</a:t>
            </a:r>
            <a:r>
              <a:rPr lang="en-US" altLang="zh-TW" baseline="-25000" dirty="0"/>
              <a:t>2 </a:t>
            </a:r>
            <a:r>
              <a:rPr lang="en-US" altLang="zh-TW" dirty="0"/>
              <a:t>= q</a:t>
            </a:r>
            <a:endParaRPr lang="zh-TW" altLang="en-US" dirty="0"/>
          </a:p>
        </p:txBody>
      </p:sp>
      <p:sp>
        <p:nvSpPr>
          <p:cNvPr id="25" name="文字方塊 24"/>
          <p:cNvSpPr txBox="1"/>
          <p:nvPr/>
        </p:nvSpPr>
        <p:spPr>
          <a:xfrm>
            <a:off x="1020724" y="5319456"/>
            <a:ext cx="747347" cy="369332"/>
          </a:xfrm>
          <a:prstGeom prst="rect">
            <a:avLst/>
          </a:prstGeom>
          <a:noFill/>
        </p:spPr>
        <p:txBody>
          <a:bodyPr wrap="square" rtlCol="0">
            <a:spAutoFit/>
          </a:bodyPr>
          <a:lstStyle/>
          <a:p>
            <a:r>
              <a:rPr lang="en-US" altLang="zh-TW" dirty="0"/>
              <a:t>a</a:t>
            </a:r>
            <a:r>
              <a:rPr lang="en-US" altLang="zh-TW" baseline="-25000" dirty="0"/>
              <a:t>3 </a:t>
            </a:r>
            <a:r>
              <a:rPr lang="en-US" altLang="zh-TW" dirty="0"/>
              <a:t>= q</a:t>
            </a:r>
            <a:endParaRPr lang="zh-TW" altLang="en-US" dirty="0"/>
          </a:p>
        </p:txBody>
      </p:sp>
      <p:sp>
        <p:nvSpPr>
          <p:cNvPr id="26" name="文字方塊 25"/>
          <p:cNvSpPr txBox="1"/>
          <p:nvPr/>
        </p:nvSpPr>
        <p:spPr>
          <a:xfrm>
            <a:off x="1020723" y="5688788"/>
            <a:ext cx="747347" cy="369332"/>
          </a:xfrm>
          <a:prstGeom prst="rect">
            <a:avLst/>
          </a:prstGeom>
          <a:noFill/>
        </p:spPr>
        <p:txBody>
          <a:bodyPr wrap="square" rtlCol="0">
            <a:spAutoFit/>
          </a:bodyPr>
          <a:lstStyle/>
          <a:p>
            <a:r>
              <a:rPr lang="en-US" altLang="zh-TW" dirty="0"/>
              <a:t>a</a:t>
            </a:r>
            <a:r>
              <a:rPr lang="en-US" altLang="zh-TW" baseline="-25000" dirty="0"/>
              <a:t>4 </a:t>
            </a:r>
            <a:r>
              <a:rPr lang="en-US" altLang="zh-TW" dirty="0"/>
              <a:t>= q</a:t>
            </a:r>
            <a:endParaRPr lang="zh-TW" altLang="en-US" dirty="0"/>
          </a:p>
        </p:txBody>
      </p:sp>
      <p:sp>
        <p:nvSpPr>
          <p:cNvPr id="9" name="文字方塊 8"/>
          <p:cNvSpPr txBox="1"/>
          <p:nvPr/>
        </p:nvSpPr>
        <p:spPr>
          <a:xfrm>
            <a:off x="458015" y="6058120"/>
            <a:ext cx="1872761" cy="646331"/>
          </a:xfrm>
          <a:prstGeom prst="rect">
            <a:avLst/>
          </a:prstGeom>
          <a:noFill/>
        </p:spPr>
        <p:txBody>
          <a:bodyPr wrap="square" rtlCol="0">
            <a:spAutoFit/>
          </a:bodyPr>
          <a:lstStyle/>
          <a:p>
            <a:r>
              <a:rPr lang="en-US" altLang="zh-TW" dirty="0"/>
              <a:t>f(a</a:t>
            </a:r>
            <a:r>
              <a:rPr lang="en-US" altLang="zh-TW" baseline="-25000" dirty="0"/>
              <a:t>1</a:t>
            </a:r>
            <a:r>
              <a:rPr lang="en-US" altLang="zh-TW" dirty="0"/>
              <a:t>, a</a:t>
            </a:r>
            <a:r>
              <a:rPr lang="en-US" altLang="zh-TW" baseline="-25000" dirty="0"/>
              <a:t>2</a:t>
            </a:r>
            <a:r>
              <a:rPr lang="en-US" altLang="zh-TW" dirty="0"/>
              <a:t>, a</a:t>
            </a:r>
            <a:r>
              <a:rPr lang="en-US" altLang="zh-TW" baseline="-25000" dirty="0"/>
              <a:t>3</a:t>
            </a:r>
            <a:r>
              <a:rPr lang="en-US" altLang="zh-TW" dirty="0"/>
              <a:t>, a</a:t>
            </a:r>
            <a:r>
              <a:rPr lang="en-US" altLang="zh-TW" baseline="-25000" dirty="0"/>
              <a:t>4</a:t>
            </a:r>
            <a:r>
              <a:rPr lang="en-US" altLang="zh-TW" dirty="0"/>
              <a:t>) = 4</a:t>
            </a:r>
          </a:p>
          <a:p>
            <a:pPr algn="ctr"/>
            <a:r>
              <a:rPr lang="en-US" altLang="zh-TW" dirty="0"/>
              <a:t>(crossing)</a:t>
            </a:r>
            <a:endParaRPr lang="zh-TW" altLang="en-US" dirty="0"/>
          </a:p>
        </p:txBody>
      </p:sp>
      <mc:AlternateContent xmlns:mc="http://schemas.openxmlformats.org/markup-compatibility/2006" xmlns:a14="http://schemas.microsoft.com/office/drawing/2010/main">
        <mc:Choice Requires="a14">
          <p:sp>
            <p:nvSpPr>
              <p:cNvPr id="27" name="文字方塊 26"/>
              <p:cNvSpPr txBox="1"/>
              <p:nvPr/>
            </p:nvSpPr>
            <p:spPr>
              <a:xfrm>
                <a:off x="6096000" y="1954306"/>
                <a:ext cx="5958254" cy="987193"/>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TW" sz="2000" b="0" i="1" dirty="0" smtClean="0">
                          <a:solidFill>
                            <a:schemeClr val="accent2"/>
                          </a:solidFill>
                          <a:latin typeface="Cambria Math" panose="02040503050406030204" pitchFamily="18" charset="0"/>
                        </a:rPr>
                        <m:t>𝑓</m:t>
                      </m:r>
                      <m:r>
                        <a:rPr lang="en-US" altLang="zh-TW" sz="2000" b="0" i="1" dirty="0" smtClean="0">
                          <a:solidFill>
                            <a:schemeClr val="accent2"/>
                          </a:solidFill>
                          <a:latin typeface="Cambria Math" panose="02040503050406030204" pitchFamily="18" charset="0"/>
                        </a:rPr>
                        <m:t>(</m:t>
                      </m:r>
                      <m:sSub>
                        <m:sSubPr>
                          <m:ctrlPr>
                            <a:rPr lang="en-US" altLang="zh-TW" sz="2000" b="0" i="1" dirty="0" smtClean="0">
                              <a:solidFill>
                                <a:schemeClr val="accent2"/>
                              </a:solidFill>
                              <a:latin typeface="Cambria Math" panose="02040503050406030204" pitchFamily="18" charset="0"/>
                            </a:rPr>
                          </m:ctrlPr>
                        </m:sSubPr>
                        <m:e>
                          <m:r>
                            <a:rPr lang="en-US" altLang="zh-TW" sz="2000" b="0" i="1" dirty="0" smtClean="0">
                              <a:solidFill>
                                <a:schemeClr val="accent2"/>
                              </a:solidFill>
                              <a:latin typeface="Cambria Math" panose="02040503050406030204" pitchFamily="18" charset="0"/>
                            </a:rPr>
                            <m:t>𝑎</m:t>
                          </m:r>
                        </m:e>
                        <m:sub>
                          <m:r>
                            <a:rPr lang="en-US" altLang="zh-TW" sz="2000" b="0" i="1" dirty="0" smtClean="0">
                              <a:solidFill>
                                <a:schemeClr val="accent2"/>
                              </a:solidFill>
                              <a:latin typeface="Cambria Math" panose="02040503050406030204" pitchFamily="18" charset="0"/>
                            </a:rPr>
                            <m:t>1</m:t>
                          </m:r>
                        </m:sub>
                      </m:sSub>
                      <m:r>
                        <a:rPr lang="en-US" altLang="zh-TW" sz="2000" b="0" i="1" dirty="0" smtClean="0">
                          <a:solidFill>
                            <a:schemeClr val="accent2"/>
                          </a:solidFill>
                          <a:latin typeface="Cambria Math" panose="02040503050406030204" pitchFamily="18" charset="0"/>
                        </a:rPr>
                        <m:t>,</m:t>
                      </m:r>
                      <m:sSub>
                        <m:sSubPr>
                          <m:ctrlPr>
                            <a:rPr lang="en-US" altLang="zh-TW" sz="2000" i="1" dirty="0">
                              <a:solidFill>
                                <a:schemeClr val="accent2"/>
                              </a:solidFill>
                              <a:latin typeface="Cambria Math" panose="02040503050406030204" pitchFamily="18" charset="0"/>
                            </a:rPr>
                          </m:ctrlPr>
                        </m:sSubPr>
                        <m:e>
                          <m:r>
                            <a:rPr lang="en-US" altLang="zh-TW" sz="2000" b="0" i="1" dirty="0" smtClean="0">
                              <a:solidFill>
                                <a:schemeClr val="accent2"/>
                              </a:solidFill>
                              <a:latin typeface="Cambria Math" panose="02040503050406030204" pitchFamily="18" charset="0"/>
                            </a:rPr>
                            <m:t>𝑎</m:t>
                          </m:r>
                        </m:e>
                        <m:sub>
                          <m:r>
                            <a:rPr lang="en-US" altLang="zh-TW" sz="2000" b="0" i="1" dirty="0" smtClean="0">
                              <a:solidFill>
                                <a:schemeClr val="accent2"/>
                              </a:solidFill>
                              <a:latin typeface="Cambria Math" panose="02040503050406030204" pitchFamily="18" charset="0"/>
                            </a:rPr>
                            <m:t>2</m:t>
                          </m:r>
                        </m:sub>
                      </m:sSub>
                      <m:r>
                        <a:rPr lang="en-US" altLang="zh-TW" sz="2000" b="1" i="1" dirty="0" smtClean="0">
                          <a:solidFill>
                            <a:schemeClr val="accent2"/>
                          </a:solidFill>
                          <a:latin typeface="Cambria Math" panose="02040503050406030204" pitchFamily="18" charset="0"/>
                        </a:rPr>
                        <m:t>,</m:t>
                      </m:r>
                      <m:sSub>
                        <m:sSubPr>
                          <m:ctrlPr>
                            <a:rPr lang="en-US" altLang="zh-TW" sz="2000" i="1" dirty="0">
                              <a:solidFill>
                                <a:schemeClr val="accent2"/>
                              </a:solidFill>
                              <a:latin typeface="Cambria Math" panose="02040503050406030204" pitchFamily="18" charset="0"/>
                            </a:rPr>
                          </m:ctrlPr>
                        </m:sSubPr>
                        <m:e>
                          <m:r>
                            <a:rPr lang="en-US" altLang="zh-TW" sz="2000" b="0" i="1" dirty="0" smtClean="0">
                              <a:solidFill>
                                <a:schemeClr val="accent2"/>
                              </a:solidFill>
                              <a:latin typeface="Cambria Math" panose="02040503050406030204" pitchFamily="18" charset="0"/>
                            </a:rPr>
                            <m:t>𝑎</m:t>
                          </m:r>
                        </m:e>
                        <m:sub>
                          <m:r>
                            <a:rPr lang="en-US" altLang="zh-TW" sz="2000" b="0" i="1" dirty="0" smtClean="0">
                              <a:solidFill>
                                <a:schemeClr val="accent2"/>
                              </a:solidFill>
                              <a:latin typeface="Cambria Math" panose="02040503050406030204" pitchFamily="18" charset="0"/>
                            </a:rPr>
                            <m:t>3</m:t>
                          </m:r>
                        </m:sub>
                      </m:sSub>
                      <m:r>
                        <a:rPr lang="en-US" altLang="zh-TW" sz="2000" b="1" i="1" dirty="0" smtClean="0">
                          <a:solidFill>
                            <a:schemeClr val="accent2"/>
                          </a:solidFill>
                          <a:latin typeface="Cambria Math" panose="02040503050406030204" pitchFamily="18" charset="0"/>
                        </a:rPr>
                        <m:t>,</m:t>
                      </m:r>
                      <m:sSub>
                        <m:sSubPr>
                          <m:ctrlPr>
                            <a:rPr lang="en-US" altLang="zh-TW" sz="2000" i="1" dirty="0">
                              <a:solidFill>
                                <a:schemeClr val="accent2"/>
                              </a:solidFill>
                              <a:latin typeface="Cambria Math" panose="02040503050406030204" pitchFamily="18" charset="0"/>
                            </a:rPr>
                          </m:ctrlPr>
                        </m:sSubPr>
                        <m:e>
                          <m:r>
                            <a:rPr lang="en-US" altLang="zh-TW" sz="2000" b="0" i="1" dirty="0" smtClean="0">
                              <a:solidFill>
                                <a:schemeClr val="accent2"/>
                              </a:solidFill>
                              <a:latin typeface="Cambria Math" panose="02040503050406030204" pitchFamily="18" charset="0"/>
                            </a:rPr>
                            <m:t>𝑎</m:t>
                          </m:r>
                        </m:e>
                        <m:sub>
                          <m:r>
                            <a:rPr lang="en-US" altLang="zh-TW" sz="2000" b="0" i="1" dirty="0" smtClean="0">
                              <a:solidFill>
                                <a:schemeClr val="accent2"/>
                              </a:solidFill>
                              <a:latin typeface="Cambria Math" panose="02040503050406030204" pitchFamily="18" charset="0"/>
                            </a:rPr>
                            <m:t>4</m:t>
                          </m:r>
                        </m:sub>
                      </m:sSub>
                      <m:r>
                        <a:rPr lang="en-US" altLang="zh-TW" sz="2000" b="0" i="1" dirty="0" smtClean="0">
                          <a:solidFill>
                            <a:schemeClr val="accent2"/>
                          </a:solidFill>
                          <a:latin typeface="Cambria Math" panose="02040503050406030204" pitchFamily="18" charset="0"/>
                        </a:rPr>
                        <m:t>)</m:t>
                      </m:r>
                      <m:r>
                        <a:rPr lang="en-US" altLang="zh-TW" sz="2000" b="0" i="1" smtClean="0">
                          <a:solidFill>
                            <a:schemeClr val="accent2"/>
                          </a:solidFill>
                          <a:latin typeface="Cambria Math" panose="02040503050406030204" pitchFamily="18" charset="0"/>
                        </a:rPr>
                        <m:t>=</m:t>
                      </m:r>
                      <m:d>
                        <m:dPr>
                          <m:begChr m:val="{"/>
                          <m:endChr m:val=""/>
                          <m:ctrlPr>
                            <a:rPr lang="en-US" altLang="zh-TW" sz="2000" b="1" i="1" smtClean="0">
                              <a:solidFill>
                                <a:schemeClr val="accent2"/>
                              </a:solidFill>
                              <a:latin typeface="Cambria Math" panose="02040503050406030204" pitchFamily="18" charset="0"/>
                            </a:rPr>
                          </m:ctrlPr>
                        </m:dPr>
                        <m:e>
                          <m:eqArr>
                            <m:eqArrPr>
                              <m:ctrlPr>
                                <a:rPr lang="en-US" altLang="zh-TW" sz="2000" i="1" smtClean="0">
                                  <a:solidFill>
                                    <a:schemeClr val="accent2"/>
                                  </a:solidFill>
                                  <a:latin typeface="Cambria Math" panose="02040503050406030204" pitchFamily="18" charset="0"/>
                                </a:rPr>
                              </m:ctrlPr>
                            </m:eqArrPr>
                            <m:e>
                              <m:r>
                                <a:rPr lang="en-US" altLang="zh-TW" sz="2000" b="0" i="1" smtClean="0">
                                  <a:solidFill>
                                    <a:schemeClr val="accent2"/>
                                  </a:solidFill>
                                  <a:latin typeface="Cambria Math" panose="02040503050406030204" pitchFamily="18" charset="0"/>
                                </a:rPr>
                                <m:t>5  </m:t>
                              </m:r>
                              <m:r>
                                <a:rPr lang="en-US" altLang="zh-TW" sz="2000" b="0" i="1" smtClean="0">
                                  <a:solidFill>
                                    <a:schemeClr val="accent2"/>
                                  </a:solidFill>
                                  <a:latin typeface="Cambria Math" panose="02040503050406030204" pitchFamily="18" charset="0"/>
                                </a:rPr>
                                <m:t>𝑖𝑓</m:t>
                              </m:r>
                              <m:r>
                                <a:rPr lang="en-US" altLang="zh-TW" sz="2000" b="0" i="1" smtClean="0">
                                  <a:solidFill>
                                    <a:schemeClr val="accent2"/>
                                  </a:solidFill>
                                  <a:latin typeface="Cambria Math" panose="02040503050406030204" pitchFamily="18" charset="0"/>
                                </a:rPr>
                                <m:t> </m:t>
                              </m:r>
                              <m:sSub>
                                <m:sSubPr>
                                  <m:ctrlPr>
                                    <a:rPr lang="en-US" altLang="zh-TW" sz="2000" i="1" smtClean="0">
                                      <a:solidFill>
                                        <a:schemeClr val="accent2"/>
                                      </a:solidFill>
                                      <a:latin typeface="Cambria Math" panose="02040503050406030204" pitchFamily="18" charset="0"/>
                                    </a:rPr>
                                  </m:ctrlPr>
                                </m:sSubPr>
                                <m:e>
                                  <m:r>
                                    <a:rPr lang="en-US" altLang="zh-TW" sz="2000" b="0" i="1" smtClean="0">
                                      <a:solidFill>
                                        <a:schemeClr val="accent2"/>
                                      </a:solidFill>
                                      <a:latin typeface="Cambria Math" panose="02040503050406030204" pitchFamily="18" charset="0"/>
                                    </a:rPr>
                                    <m:t>𝑎</m:t>
                                  </m:r>
                                </m:e>
                                <m:sub>
                                  <m:r>
                                    <a:rPr lang="en-US" altLang="zh-TW" sz="2000" b="0" i="1" smtClean="0">
                                      <a:solidFill>
                                        <a:schemeClr val="accent2"/>
                                      </a:solidFill>
                                      <a:latin typeface="Cambria Math" panose="02040503050406030204" pitchFamily="18" charset="0"/>
                                    </a:rPr>
                                    <m:t>1</m:t>
                                  </m:r>
                                </m:sub>
                              </m:sSub>
                              <m:r>
                                <a:rPr lang="en-US" altLang="zh-TW" sz="2000" b="0" i="1" smtClean="0">
                                  <a:solidFill>
                                    <a:schemeClr val="accent2"/>
                                  </a:solidFill>
                                  <a:latin typeface="Cambria Math" panose="02040503050406030204" pitchFamily="18" charset="0"/>
                                </a:rPr>
                                <m:t>=</m:t>
                              </m:r>
                              <m:sSub>
                                <m:sSubPr>
                                  <m:ctrlPr>
                                    <a:rPr lang="en-US" altLang="zh-TW" sz="2000" i="1">
                                      <a:solidFill>
                                        <a:schemeClr val="accent2"/>
                                      </a:solidFill>
                                      <a:latin typeface="Cambria Math" panose="02040503050406030204" pitchFamily="18" charset="0"/>
                                    </a:rPr>
                                  </m:ctrlPr>
                                </m:sSubPr>
                                <m:e>
                                  <m:r>
                                    <a:rPr lang="en-US" altLang="zh-TW" sz="2000" b="0" i="1">
                                      <a:solidFill>
                                        <a:schemeClr val="accent2"/>
                                      </a:solidFill>
                                      <a:latin typeface="Cambria Math" panose="02040503050406030204" pitchFamily="18" charset="0"/>
                                    </a:rPr>
                                    <m:t>𝑎</m:t>
                                  </m:r>
                                </m:e>
                                <m:sub>
                                  <m:r>
                                    <a:rPr lang="en-US" altLang="zh-TW" sz="2000" b="0" i="1" smtClean="0">
                                      <a:solidFill>
                                        <a:schemeClr val="accent2"/>
                                      </a:solidFill>
                                      <a:latin typeface="Cambria Math" panose="02040503050406030204" pitchFamily="18" charset="0"/>
                                    </a:rPr>
                                    <m:t>2</m:t>
                                  </m:r>
                                </m:sub>
                              </m:sSub>
                              <m:r>
                                <a:rPr lang="en-US" altLang="zh-TW" sz="2000" b="0" i="1" smtClean="0">
                                  <a:solidFill>
                                    <a:schemeClr val="accent2"/>
                                  </a:solidFill>
                                  <a:latin typeface="Cambria Math" panose="02040503050406030204" pitchFamily="18" charset="0"/>
                                </a:rPr>
                                <m:t>=</m:t>
                              </m:r>
                              <m:sSub>
                                <m:sSubPr>
                                  <m:ctrlPr>
                                    <a:rPr lang="en-US" altLang="zh-TW" sz="2000" i="1">
                                      <a:solidFill>
                                        <a:schemeClr val="accent2"/>
                                      </a:solidFill>
                                      <a:latin typeface="Cambria Math" panose="02040503050406030204" pitchFamily="18" charset="0"/>
                                    </a:rPr>
                                  </m:ctrlPr>
                                </m:sSubPr>
                                <m:e>
                                  <m:r>
                                    <a:rPr lang="en-US" altLang="zh-TW" sz="2000" b="0" i="1">
                                      <a:solidFill>
                                        <a:schemeClr val="accent2"/>
                                      </a:solidFill>
                                      <a:latin typeface="Cambria Math" panose="02040503050406030204" pitchFamily="18" charset="0"/>
                                    </a:rPr>
                                    <m:t>𝑎</m:t>
                                  </m:r>
                                </m:e>
                                <m:sub>
                                  <m:r>
                                    <a:rPr lang="en-US" altLang="zh-TW" sz="2000" b="0" i="1" smtClean="0">
                                      <a:solidFill>
                                        <a:schemeClr val="accent2"/>
                                      </a:solidFill>
                                      <a:latin typeface="Cambria Math" panose="02040503050406030204" pitchFamily="18" charset="0"/>
                                    </a:rPr>
                                    <m:t>3</m:t>
                                  </m:r>
                                </m:sub>
                              </m:sSub>
                              <m:r>
                                <a:rPr lang="en-US" altLang="zh-TW" sz="2000" b="0" i="1" smtClean="0">
                                  <a:solidFill>
                                    <a:schemeClr val="accent2"/>
                                  </a:solidFill>
                                  <a:latin typeface="Cambria Math" panose="02040503050406030204" pitchFamily="18" charset="0"/>
                                </a:rPr>
                                <m:t>=</m:t>
                              </m:r>
                              <m:sSub>
                                <m:sSubPr>
                                  <m:ctrlPr>
                                    <a:rPr lang="en-US" altLang="zh-TW" sz="2000" i="1">
                                      <a:solidFill>
                                        <a:schemeClr val="accent2"/>
                                      </a:solidFill>
                                      <a:latin typeface="Cambria Math" panose="02040503050406030204" pitchFamily="18" charset="0"/>
                                    </a:rPr>
                                  </m:ctrlPr>
                                </m:sSubPr>
                                <m:e>
                                  <m:r>
                                    <a:rPr lang="en-US" altLang="zh-TW" sz="2000" b="0" i="1">
                                      <a:solidFill>
                                        <a:schemeClr val="accent2"/>
                                      </a:solidFill>
                                      <a:latin typeface="Cambria Math" panose="02040503050406030204" pitchFamily="18" charset="0"/>
                                    </a:rPr>
                                    <m:t>𝑎</m:t>
                                  </m:r>
                                </m:e>
                                <m:sub>
                                  <m:r>
                                    <a:rPr lang="en-US" altLang="zh-TW" sz="2000" b="0" i="1" smtClean="0">
                                      <a:solidFill>
                                        <a:schemeClr val="accent2"/>
                                      </a:solidFill>
                                      <a:latin typeface="Cambria Math" panose="02040503050406030204" pitchFamily="18" charset="0"/>
                                    </a:rPr>
                                    <m:t>4</m:t>
                                  </m:r>
                                </m:sub>
                              </m:sSub>
                              <m:r>
                                <a:rPr lang="en-US" altLang="zh-TW" sz="2000" b="0" i="1" smtClean="0">
                                  <a:solidFill>
                                    <a:schemeClr val="accent2"/>
                                  </a:solidFill>
                                  <a:latin typeface="Cambria Math" panose="02040503050406030204" pitchFamily="18" charset="0"/>
                                </a:rPr>
                                <m:t>=</m:t>
                              </m:r>
                              <m:r>
                                <a:rPr lang="en-US" altLang="zh-TW" sz="2000" b="0" i="1" smtClean="0">
                                  <a:solidFill>
                                    <a:schemeClr val="accent2"/>
                                  </a:solidFill>
                                  <a:latin typeface="Cambria Math" panose="02040503050406030204" pitchFamily="18" charset="0"/>
                                </a:rPr>
                                <m:t>𝑟</m:t>
                              </m:r>
                            </m:e>
                            <m:e>
                              <m:r>
                                <a:rPr lang="en-US" altLang="zh-TW" sz="2000" b="0" i="1" smtClean="0">
                                  <a:solidFill>
                                    <a:schemeClr val="accent2"/>
                                  </a:solidFill>
                                  <a:latin typeface="Cambria Math" panose="02040503050406030204" pitchFamily="18" charset="0"/>
                                </a:rPr>
                                <m:t>𝑛</m:t>
                              </m:r>
                              <m:r>
                                <a:rPr lang="en-US" altLang="zh-TW" sz="2000" b="0" i="1" smtClean="0">
                                  <a:solidFill>
                                    <a:schemeClr val="accent2"/>
                                  </a:solidFill>
                                  <a:latin typeface="Cambria Math" panose="02040503050406030204" pitchFamily="18" charset="0"/>
                                </a:rPr>
                                <m:t>  </m:t>
                              </m:r>
                              <m:r>
                                <a:rPr lang="en-US" altLang="zh-TW" sz="2000" b="0" i="1" smtClean="0">
                                  <a:solidFill>
                                    <a:schemeClr val="accent2"/>
                                  </a:solidFill>
                                  <a:latin typeface="Cambria Math" panose="02040503050406030204" pitchFamily="18" charset="0"/>
                                </a:rPr>
                                <m:t>𝑤h𝑒𝑟𝑒</m:t>
                              </m:r>
                              <m:r>
                                <a:rPr lang="en-US" altLang="zh-TW" sz="2000" b="0" i="1" smtClean="0">
                                  <a:solidFill>
                                    <a:schemeClr val="accent2"/>
                                  </a:solidFill>
                                  <a:latin typeface="Cambria Math" panose="02040503050406030204" pitchFamily="18" charset="0"/>
                                </a:rPr>
                                <m:t> #</m:t>
                              </m:r>
                              <m:r>
                                <a:rPr lang="en-US" altLang="zh-TW" sz="2000" b="0" i="1" smtClean="0">
                                  <a:solidFill>
                                    <a:schemeClr val="accent2"/>
                                  </a:solidFill>
                                  <a:latin typeface="Cambria Math" panose="02040503050406030204" pitchFamily="18" charset="0"/>
                                </a:rPr>
                                <m:t>𝑛</m:t>
                              </m:r>
                              <m:r>
                                <a:rPr lang="en-US" altLang="zh-TW" sz="2000" b="0" i="1" smtClean="0">
                                  <a:solidFill>
                                    <a:schemeClr val="accent2"/>
                                  </a:solidFill>
                                  <a:latin typeface="Cambria Math" panose="02040503050406030204" pitchFamily="18" charset="0"/>
                                </a:rPr>
                                <m:t>#=##########</m:t>
                              </m:r>
                              <m:r>
                                <a:rPr lang="en-US" altLang="zh-TW" sz="2000" b="0" i="1" dirty="0" smtClean="0">
                                  <a:solidFill>
                                    <a:schemeClr val="accent2"/>
                                  </a:solidFill>
                                  <a:latin typeface="Cambria Math" panose="02040503050406030204" pitchFamily="18" charset="0"/>
                                </a:rPr>
                                <m:t>𝑛𝑢𝑚𝑏𝑒𝑟𝑜𝑓</m:t>
                              </m:r>
                              <m:r>
                                <a:rPr lang="en-US" altLang="zh-TW" sz="2000" i="1" dirty="0">
                                  <a:solidFill>
                                    <a:schemeClr val="accent2"/>
                                  </a:solidFill>
                                  <a:latin typeface="Cambria Math" panose="02040503050406030204" pitchFamily="18" charset="0"/>
                                </a:rPr>
                                <m:t>#</m:t>
                              </m:r>
                              <m:d>
                                <m:dPr>
                                  <m:begChr m:val="{"/>
                                  <m:endChr m:val="}"/>
                                  <m:ctrlPr>
                                    <a:rPr lang="en-US" altLang="zh-TW" sz="2000" b="0" i="1" dirty="0" smtClean="0">
                                      <a:solidFill>
                                        <a:schemeClr val="accent2"/>
                                      </a:solidFill>
                                      <a:latin typeface="Cambria Math" panose="02040503050406030204" pitchFamily="18" charset="0"/>
                                    </a:rPr>
                                  </m:ctrlPr>
                                </m:dPr>
                                <m:e>
                                  <m:sSub>
                                    <m:sSubPr>
                                      <m:ctrlPr>
                                        <a:rPr lang="en-US" altLang="zh-TW" sz="2000" i="1" dirty="0" smtClean="0">
                                          <a:solidFill>
                                            <a:schemeClr val="accent2"/>
                                          </a:solidFill>
                                          <a:latin typeface="Cambria Math" panose="02040503050406030204" pitchFamily="18" charset="0"/>
                                        </a:rPr>
                                      </m:ctrlPr>
                                    </m:sSubPr>
                                    <m:e>
                                      <m:r>
                                        <a:rPr lang="en-US" altLang="zh-TW" sz="2000" b="0" i="1" dirty="0" smtClean="0">
                                          <a:solidFill>
                                            <a:schemeClr val="accent2"/>
                                          </a:solidFill>
                                          <a:latin typeface="Cambria Math" panose="02040503050406030204" pitchFamily="18" charset="0"/>
                                        </a:rPr>
                                        <m:t>𝑎</m:t>
                                      </m:r>
                                    </m:e>
                                    <m:sub>
                                      <m:r>
                                        <a:rPr lang="en-US" altLang="zh-TW" sz="2000" b="0" i="1" dirty="0" smtClean="0">
                                          <a:solidFill>
                                            <a:schemeClr val="accent2"/>
                                          </a:solidFill>
                                          <a:latin typeface="Cambria Math" panose="02040503050406030204" pitchFamily="18" charset="0"/>
                                        </a:rPr>
                                        <m:t>𝑘</m:t>
                                      </m:r>
                                    </m:sub>
                                  </m:sSub>
                                </m:e>
                                <m:e>
                                  <m:sSub>
                                    <m:sSubPr>
                                      <m:ctrlPr>
                                        <a:rPr lang="en-US" altLang="zh-TW" sz="2000" b="0" i="1" dirty="0" smtClean="0">
                                          <a:solidFill>
                                            <a:schemeClr val="accent2"/>
                                          </a:solidFill>
                                          <a:latin typeface="Cambria Math" panose="02040503050406030204" pitchFamily="18" charset="0"/>
                                        </a:rPr>
                                      </m:ctrlPr>
                                    </m:sSubPr>
                                    <m:e>
                                      <m:r>
                                        <a:rPr lang="en-US" altLang="zh-TW" sz="2000" b="0" i="1" dirty="0" smtClean="0">
                                          <a:solidFill>
                                            <a:schemeClr val="accent2"/>
                                          </a:solidFill>
                                          <a:latin typeface="Cambria Math" panose="02040503050406030204" pitchFamily="18" charset="0"/>
                                        </a:rPr>
                                        <m:t>𝑎</m:t>
                                      </m:r>
                                    </m:e>
                                    <m:sub>
                                      <m:r>
                                        <a:rPr lang="en-US" altLang="zh-TW" sz="2000" b="0" i="1" dirty="0" smtClean="0">
                                          <a:solidFill>
                                            <a:schemeClr val="accent2"/>
                                          </a:solidFill>
                                          <a:latin typeface="Cambria Math" panose="02040503050406030204" pitchFamily="18" charset="0"/>
                                        </a:rPr>
                                        <m:t>𝑘</m:t>
                                      </m:r>
                                    </m:sub>
                                  </m:sSub>
                                  <m:r>
                                    <a:rPr lang="en-US" altLang="zh-TW" sz="2000" b="0" i="1" dirty="0" smtClean="0">
                                      <a:solidFill>
                                        <a:schemeClr val="accent2"/>
                                      </a:solidFill>
                                      <a:latin typeface="Cambria Math" panose="02040503050406030204" pitchFamily="18" charset="0"/>
                                    </a:rPr>
                                    <m:t>=</m:t>
                                  </m:r>
                                  <m:r>
                                    <a:rPr lang="en-US" altLang="zh-TW" sz="2000" b="0" i="1" dirty="0" smtClean="0">
                                      <a:solidFill>
                                        <a:schemeClr val="accent2"/>
                                      </a:solidFill>
                                      <a:latin typeface="Cambria Math" panose="02040503050406030204" pitchFamily="18" charset="0"/>
                                    </a:rPr>
                                    <m:t>𝑞</m:t>
                                  </m:r>
                                </m:e>
                              </m:d>
                              <m:r>
                                <a:rPr lang="en-US" altLang="zh-TW" sz="2000" b="0" i="1" dirty="0" smtClean="0">
                                  <a:solidFill>
                                    <a:schemeClr val="accent2"/>
                                  </a:solidFill>
                                  <a:latin typeface="Cambria Math" panose="02040503050406030204" pitchFamily="18" charset="0"/>
                                </a:rPr>
                                <m:t>, </m:t>
                              </m:r>
                              <m:r>
                                <a:rPr lang="en-US" altLang="zh-TW" sz="2000" b="0" i="1" dirty="0" smtClean="0">
                                  <a:solidFill>
                                    <a:schemeClr val="accent2"/>
                                  </a:solidFill>
                                  <a:latin typeface="Cambria Math" panose="02040503050406030204" pitchFamily="18" charset="0"/>
                                </a:rPr>
                                <m:t>𝑜𝑡h𝑒𝑟𝑤𝑖𝑠𝑒</m:t>
                              </m:r>
                              <m:r>
                                <a:rPr lang="en-US" altLang="zh-TW" sz="2000" b="0" i="1" smtClean="0">
                                  <a:solidFill>
                                    <a:schemeClr val="accent2"/>
                                  </a:solidFill>
                                  <a:latin typeface="Cambria Math" panose="02040503050406030204" pitchFamily="18" charset="0"/>
                                </a:rPr>
                                <m:t>######</m:t>
                              </m:r>
                            </m:e>
                          </m:eqArr>
                        </m:e>
                      </m:d>
                    </m:oMath>
                  </m:oMathPara>
                </a14:m>
                <a:endParaRPr lang="zh-TW" altLang="en-US" sz="2000" dirty="0">
                  <a:solidFill>
                    <a:srgbClr val="FF0000"/>
                  </a:solidFill>
                </a:endParaRPr>
              </a:p>
            </p:txBody>
          </p:sp>
        </mc:Choice>
        <mc:Fallback xmlns="">
          <p:sp>
            <p:nvSpPr>
              <p:cNvPr id="27" name="文字方塊 26"/>
              <p:cNvSpPr txBox="1">
                <a:spLocks noRot="1" noChangeAspect="1" noMove="1" noResize="1" noEditPoints="1" noAdjustHandles="1" noChangeArrowheads="1" noChangeShapeType="1" noTextEdit="1"/>
              </p:cNvSpPr>
              <p:nvPr/>
            </p:nvSpPr>
            <p:spPr>
              <a:xfrm>
                <a:off x="6096000" y="1954306"/>
                <a:ext cx="5958254" cy="987193"/>
              </a:xfrm>
              <a:prstGeom prst="rect">
                <a:avLst/>
              </a:prstGeom>
              <a:blipFill>
                <a:blip r:embed="rId4"/>
                <a:stretch>
                  <a:fillRect t="-617"/>
                </a:stretch>
              </a:blipFill>
            </p:spPr>
            <p:txBody>
              <a:bodyPr/>
              <a:lstStyle/>
              <a:p>
                <a:r>
                  <a:rPr lang="zh-TW" altLang="en-US">
                    <a:noFill/>
                  </a:rPr>
                  <a:t> </a:t>
                </a:r>
              </a:p>
            </p:txBody>
          </p:sp>
        </mc:Fallback>
      </mc:AlternateContent>
      <p:graphicFrame>
        <p:nvGraphicFramePr>
          <p:cNvPr id="28" name="內容版面配置區 4"/>
          <p:cNvGraphicFramePr>
            <a:graphicFrameLocks/>
          </p:cNvGraphicFramePr>
          <p:nvPr>
            <p:extLst>
              <p:ext uri="{D42A27DB-BD31-4B8C-83A1-F6EECF244321}">
                <p14:modId xmlns:p14="http://schemas.microsoft.com/office/powerpoint/2010/main" val="2212610713"/>
              </p:ext>
            </p:extLst>
          </p:nvPr>
        </p:nvGraphicFramePr>
        <p:xfrm>
          <a:off x="3637084" y="339688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tc>
                <a:tc>
                  <a:txBody>
                    <a:bodyPr/>
                    <a:lstStyle/>
                    <a:p>
                      <a:pPr algn="ctr"/>
                      <a:r>
                        <a:rPr lang="en-US" altLang="zh-TW" b="1" dirty="0"/>
                        <a:t>1</a:t>
                      </a:r>
                      <a:endParaRPr lang="zh-TW" altLang="en-US" b="1"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2"/>
                  </a:ext>
                </a:extLst>
              </a:tr>
            </a:tbl>
          </a:graphicData>
        </a:graphic>
      </p:graphicFrame>
      <p:sp>
        <p:nvSpPr>
          <p:cNvPr id="29" name="文字方塊 28"/>
          <p:cNvSpPr txBox="1"/>
          <p:nvPr/>
        </p:nvSpPr>
        <p:spPr>
          <a:xfrm>
            <a:off x="3819610" y="4580792"/>
            <a:ext cx="747347" cy="369332"/>
          </a:xfrm>
          <a:prstGeom prst="rect">
            <a:avLst/>
          </a:prstGeom>
          <a:noFill/>
        </p:spPr>
        <p:txBody>
          <a:bodyPr wrap="square" rtlCol="0">
            <a:spAutoFit/>
          </a:bodyPr>
          <a:lstStyle/>
          <a:p>
            <a:r>
              <a:rPr lang="en-US" altLang="zh-TW" dirty="0"/>
              <a:t>a</a:t>
            </a:r>
            <a:r>
              <a:rPr lang="en-US" altLang="zh-TW" baseline="-25000" dirty="0"/>
              <a:t>1 </a:t>
            </a:r>
            <a:r>
              <a:rPr lang="en-US" altLang="zh-TW" dirty="0"/>
              <a:t>= r</a:t>
            </a:r>
            <a:endParaRPr lang="zh-TW" altLang="en-US" dirty="0"/>
          </a:p>
        </p:txBody>
      </p:sp>
      <p:sp>
        <p:nvSpPr>
          <p:cNvPr id="30" name="文字方塊 29"/>
          <p:cNvSpPr txBox="1"/>
          <p:nvPr/>
        </p:nvSpPr>
        <p:spPr>
          <a:xfrm>
            <a:off x="3819610" y="4950124"/>
            <a:ext cx="747347" cy="369332"/>
          </a:xfrm>
          <a:prstGeom prst="rect">
            <a:avLst/>
          </a:prstGeom>
          <a:noFill/>
        </p:spPr>
        <p:txBody>
          <a:bodyPr wrap="square" rtlCol="0">
            <a:spAutoFit/>
          </a:bodyPr>
          <a:lstStyle/>
          <a:p>
            <a:r>
              <a:rPr lang="en-US" altLang="zh-TW" dirty="0"/>
              <a:t>a</a:t>
            </a:r>
            <a:r>
              <a:rPr lang="en-US" altLang="zh-TW" baseline="-25000" dirty="0"/>
              <a:t>2 </a:t>
            </a:r>
            <a:r>
              <a:rPr lang="en-US" altLang="zh-TW" dirty="0"/>
              <a:t>= r</a:t>
            </a:r>
            <a:endParaRPr lang="zh-TW" altLang="en-US" dirty="0"/>
          </a:p>
        </p:txBody>
      </p:sp>
      <p:sp>
        <p:nvSpPr>
          <p:cNvPr id="31" name="文字方塊 30"/>
          <p:cNvSpPr txBox="1"/>
          <p:nvPr/>
        </p:nvSpPr>
        <p:spPr>
          <a:xfrm>
            <a:off x="3819609" y="5319456"/>
            <a:ext cx="747347" cy="369332"/>
          </a:xfrm>
          <a:prstGeom prst="rect">
            <a:avLst/>
          </a:prstGeom>
          <a:noFill/>
        </p:spPr>
        <p:txBody>
          <a:bodyPr wrap="square" rtlCol="0">
            <a:spAutoFit/>
          </a:bodyPr>
          <a:lstStyle/>
          <a:p>
            <a:r>
              <a:rPr lang="en-US" altLang="zh-TW" dirty="0"/>
              <a:t>a</a:t>
            </a:r>
            <a:r>
              <a:rPr lang="en-US" altLang="zh-TW" baseline="-25000" dirty="0"/>
              <a:t>3 </a:t>
            </a:r>
            <a:r>
              <a:rPr lang="en-US" altLang="zh-TW" dirty="0"/>
              <a:t>= r</a:t>
            </a:r>
            <a:endParaRPr lang="zh-TW" altLang="en-US" dirty="0"/>
          </a:p>
        </p:txBody>
      </p:sp>
      <p:sp>
        <p:nvSpPr>
          <p:cNvPr id="32" name="文字方塊 31"/>
          <p:cNvSpPr txBox="1"/>
          <p:nvPr/>
        </p:nvSpPr>
        <p:spPr>
          <a:xfrm>
            <a:off x="3819608" y="5688788"/>
            <a:ext cx="747347" cy="369332"/>
          </a:xfrm>
          <a:prstGeom prst="rect">
            <a:avLst/>
          </a:prstGeom>
          <a:noFill/>
        </p:spPr>
        <p:txBody>
          <a:bodyPr wrap="square" rtlCol="0">
            <a:spAutoFit/>
          </a:bodyPr>
          <a:lstStyle/>
          <a:p>
            <a:r>
              <a:rPr lang="en-US" altLang="zh-TW" dirty="0"/>
              <a:t>a</a:t>
            </a:r>
            <a:r>
              <a:rPr lang="en-US" altLang="zh-TW" baseline="-25000" dirty="0"/>
              <a:t>4 </a:t>
            </a:r>
            <a:r>
              <a:rPr lang="en-US" altLang="zh-TW" dirty="0"/>
              <a:t>= r</a:t>
            </a:r>
            <a:endParaRPr lang="zh-TW" altLang="en-US" dirty="0"/>
          </a:p>
        </p:txBody>
      </p:sp>
      <p:sp>
        <p:nvSpPr>
          <p:cNvPr id="33" name="文字方塊 32"/>
          <p:cNvSpPr txBox="1"/>
          <p:nvPr/>
        </p:nvSpPr>
        <p:spPr>
          <a:xfrm>
            <a:off x="3256900" y="6058120"/>
            <a:ext cx="1872761" cy="646331"/>
          </a:xfrm>
          <a:prstGeom prst="rect">
            <a:avLst/>
          </a:prstGeom>
          <a:noFill/>
        </p:spPr>
        <p:txBody>
          <a:bodyPr wrap="square" rtlCol="0">
            <a:spAutoFit/>
          </a:bodyPr>
          <a:lstStyle/>
          <a:p>
            <a:r>
              <a:rPr lang="en-US" altLang="zh-TW" dirty="0"/>
              <a:t>f(a</a:t>
            </a:r>
            <a:r>
              <a:rPr lang="en-US" altLang="zh-TW" baseline="-25000" dirty="0"/>
              <a:t>1</a:t>
            </a:r>
            <a:r>
              <a:rPr lang="en-US" altLang="zh-TW" dirty="0"/>
              <a:t>, a</a:t>
            </a:r>
            <a:r>
              <a:rPr lang="en-US" altLang="zh-TW" baseline="-25000" dirty="0"/>
              <a:t>2</a:t>
            </a:r>
            <a:r>
              <a:rPr lang="en-US" altLang="zh-TW" dirty="0"/>
              <a:t>, a</a:t>
            </a:r>
            <a:r>
              <a:rPr lang="en-US" altLang="zh-TW" baseline="-25000" dirty="0"/>
              <a:t>3</a:t>
            </a:r>
            <a:r>
              <a:rPr lang="en-US" altLang="zh-TW" dirty="0"/>
              <a:t>, a</a:t>
            </a:r>
            <a:r>
              <a:rPr lang="en-US" altLang="zh-TW" baseline="-25000" dirty="0"/>
              <a:t>4</a:t>
            </a:r>
            <a:r>
              <a:rPr lang="en-US" altLang="zh-TW" dirty="0"/>
              <a:t>) = 5</a:t>
            </a:r>
          </a:p>
          <a:p>
            <a:pPr algn="ctr"/>
            <a:r>
              <a:rPr lang="en-US" altLang="zh-TW"/>
              <a:t>(interior</a:t>
            </a:r>
            <a:r>
              <a:rPr lang="en-US" altLang="zh-TW" dirty="0"/>
              <a:t>)</a:t>
            </a:r>
            <a:endParaRPr lang="zh-TW" altLang="en-US" dirty="0"/>
          </a:p>
        </p:txBody>
      </p:sp>
      <p:graphicFrame>
        <p:nvGraphicFramePr>
          <p:cNvPr id="34" name="內容版面配置區 4"/>
          <p:cNvGraphicFramePr>
            <a:graphicFrameLocks/>
          </p:cNvGraphicFramePr>
          <p:nvPr>
            <p:extLst>
              <p:ext uri="{D42A27DB-BD31-4B8C-83A1-F6EECF244321}">
                <p14:modId xmlns:p14="http://schemas.microsoft.com/office/powerpoint/2010/main" val="1456576493"/>
              </p:ext>
            </p:extLst>
          </p:nvPr>
        </p:nvGraphicFramePr>
        <p:xfrm>
          <a:off x="6618492" y="339688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tc>
                <a:tc>
                  <a:txBody>
                    <a:bodyPr/>
                    <a:lstStyle/>
                    <a:p>
                      <a:pPr algn="ctr"/>
                      <a:r>
                        <a:rPr lang="en-US" altLang="zh-TW" b="1" dirty="0"/>
                        <a:t>1</a:t>
                      </a:r>
                      <a:endParaRPr lang="zh-TW" altLang="en-US" b="1"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sp>
        <p:nvSpPr>
          <p:cNvPr id="35" name="文字方塊 34"/>
          <p:cNvSpPr txBox="1"/>
          <p:nvPr/>
        </p:nvSpPr>
        <p:spPr>
          <a:xfrm>
            <a:off x="6801018" y="4580792"/>
            <a:ext cx="747347" cy="369332"/>
          </a:xfrm>
          <a:prstGeom prst="rect">
            <a:avLst/>
          </a:prstGeom>
          <a:noFill/>
        </p:spPr>
        <p:txBody>
          <a:bodyPr wrap="square" rtlCol="0">
            <a:spAutoFit/>
          </a:bodyPr>
          <a:lstStyle/>
          <a:p>
            <a:r>
              <a:rPr lang="en-US" altLang="zh-TW" dirty="0"/>
              <a:t>a</a:t>
            </a:r>
            <a:r>
              <a:rPr lang="en-US" altLang="zh-TW" baseline="-25000" dirty="0"/>
              <a:t>1 </a:t>
            </a:r>
            <a:r>
              <a:rPr lang="en-US" altLang="zh-TW" dirty="0"/>
              <a:t>= r</a:t>
            </a:r>
            <a:endParaRPr lang="zh-TW" altLang="en-US" dirty="0"/>
          </a:p>
        </p:txBody>
      </p:sp>
      <p:sp>
        <p:nvSpPr>
          <p:cNvPr id="36" name="文字方塊 35"/>
          <p:cNvSpPr txBox="1"/>
          <p:nvPr/>
        </p:nvSpPr>
        <p:spPr>
          <a:xfrm>
            <a:off x="6801018" y="4950124"/>
            <a:ext cx="747347" cy="369332"/>
          </a:xfrm>
          <a:prstGeom prst="rect">
            <a:avLst/>
          </a:prstGeom>
          <a:noFill/>
        </p:spPr>
        <p:txBody>
          <a:bodyPr wrap="square" rtlCol="0">
            <a:spAutoFit/>
          </a:bodyPr>
          <a:lstStyle/>
          <a:p>
            <a:r>
              <a:rPr lang="en-US" altLang="zh-TW" dirty="0"/>
              <a:t>a</a:t>
            </a:r>
            <a:r>
              <a:rPr lang="en-US" altLang="zh-TW" baseline="-25000" dirty="0"/>
              <a:t>2 </a:t>
            </a:r>
            <a:r>
              <a:rPr lang="en-US" altLang="zh-TW" dirty="0"/>
              <a:t>= q</a:t>
            </a:r>
            <a:endParaRPr lang="zh-TW" altLang="en-US" dirty="0"/>
          </a:p>
        </p:txBody>
      </p:sp>
      <p:sp>
        <p:nvSpPr>
          <p:cNvPr id="37" name="文字方塊 36"/>
          <p:cNvSpPr txBox="1"/>
          <p:nvPr/>
        </p:nvSpPr>
        <p:spPr>
          <a:xfrm>
            <a:off x="6801017" y="5319456"/>
            <a:ext cx="747347" cy="369332"/>
          </a:xfrm>
          <a:prstGeom prst="rect">
            <a:avLst/>
          </a:prstGeom>
          <a:noFill/>
        </p:spPr>
        <p:txBody>
          <a:bodyPr wrap="square" rtlCol="0">
            <a:spAutoFit/>
          </a:bodyPr>
          <a:lstStyle/>
          <a:p>
            <a:r>
              <a:rPr lang="en-US" altLang="zh-TW" dirty="0"/>
              <a:t>a</a:t>
            </a:r>
            <a:r>
              <a:rPr lang="en-US" altLang="zh-TW" baseline="-25000" dirty="0"/>
              <a:t>3 </a:t>
            </a:r>
            <a:r>
              <a:rPr lang="en-US" altLang="zh-TW" dirty="0"/>
              <a:t>= q</a:t>
            </a:r>
            <a:endParaRPr lang="zh-TW" altLang="en-US" dirty="0"/>
          </a:p>
        </p:txBody>
      </p:sp>
      <p:sp>
        <p:nvSpPr>
          <p:cNvPr id="38" name="文字方塊 37"/>
          <p:cNvSpPr txBox="1"/>
          <p:nvPr/>
        </p:nvSpPr>
        <p:spPr>
          <a:xfrm>
            <a:off x="6801016" y="5688788"/>
            <a:ext cx="747347" cy="369332"/>
          </a:xfrm>
          <a:prstGeom prst="rect">
            <a:avLst/>
          </a:prstGeom>
          <a:noFill/>
        </p:spPr>
        <p:txBody>
          <a:bodyPr wrap="square" rtlCol="0">
            <a:spAutoFit/>
          </a:bodyPr>
          <a:lstStyle/>
          <a:p>
            <a:r>
              <a:rPr lang="en-US" altLang="zh-TW" dirty="0"/>
              <a:t>a</a:t>
            </a:r>
            <a:r>
              <a:rPr lang="en-US" altLang="zh-TW" baseline="-25000" dirty="0"/>
              <a:t>4 </a:t>
            </a:r>
            <a:r>
              <a:rPr lang="en-US" altLang="zh-TW" dirty="0"/>
              <a:t>= q</a:t>
            </a:r>
            <a:endParaRPr lang="zh-TW" altLang="en-US" dirty="0"/>
          </a:p>
        </p:txBody>
      </p:sp>
      <p:sp>
        <p:nvSpPr>
          <p:cNvPr id="39" name="文字方塊 38"/>
          <p:cNvSpPr txBox="1"/>
          <p:nvPr/>
        </p:nvSpPr>
        <p:spPr>
          <a:xfrm>
            <a:off x="6238308" y="6058120"/>
            <a:ext cx="1872761" cy="646331"/>
          </a:xfrm>
          <a:prstGeom prst="rect">
            <a:avLst/>
          </a:prstGeom>
          <a:noFill/>
        </p:spPr>
        <p:txBody>
          <a:bodyPr wrap="square" rtlCol="0">
            <a:spAutoFit/>
          </a:bodyPr>
          <a:lstStyle/>
          <a:p>
            <a:r>
              <a:rPr lang="en-US" altLang="zh-TW" dirty="0"/>
              <a:t>f(a</a:t>
            </a:r>
            <a:r>
              <a:rPr lang="en-US" altLang="zh-TW" baseline="-25000" dirty="0"/>
              <a:t>1</a:t>
            </a:r>
            <a:r>
              <a:rPr lang="en-US" altLang="zh-TW" dirty="0"/>
              <a:t>, a</a:t>
            </a:r>
            <a:r>
              <a:rPr lang="en-US" altLang="zh-TW" baseline="-25000" dirty="0"/>
              <a:t>2</a:t>
            </a:r>
            <a:r>
              <a:rPr lang="en-US" altLang="zh-TW" dirty="0"/>
              <a:t>, a</a:t>
            </a:r>
            <a:r>
              <a:rPr lang="en-US" altLang="zh-TW" baseline="-25000" dirty="0"/>
              <a:t>3</a:t>
            </a:r>
            <a:r>
              <a:rPr lang="en-US" altLang="zh-TW" dirty="0"/>
              <a:t>, a</a:t>
            </a:r>
            <a:r>
              <a:rPr lang="en-US" altLang="zh-TW" baseline="-25000" dirty="0"/>
              <a:t>4</a:t>
            </a:r>
            <a:r>
              <a:rPr lang="en-US" altLang="zh-TW" dirty="0"/>
              <a:t>) = 3</a:t>
            </a:r>
          </a:p>
          <a:p>
            <a:pPr algn="ctr"/>
            <a:r>
              <a:rPr lang="en-US" altLang="zh-TW" dirty="0"/>
              <a:t>(branching)</a:t>
            </a:r>
            <a:endParaRPr lang="zh-TW" altLang="en-US" dirty="0"/>
          </a:p>
        </p:txBody>
      </p:sp>
      <p:graphicFrame>
        <p:nvGraphicFramePr>
          <p:cNvPr id="40" name="內容版面配置區 4"/>
          <p:cNvGraphicFramePr>
            <a:graphicFrameLocks/>
          </p:cNvGraphicFramePr>
          <p:nvPr>
            <p:extLst>
              <p:ext uri="{D42A27DB-BD31-4B8C-83A1-F6EECF244321}">
                <p14:modId xmlns:p14="http://schemas.microsoft.com/office/powerpoint/2010/main" val="758460169"/>
              </p:ext>
            </p:extLst>
          </p:nvPr>
        </p:nvGraphicFramePr>
        <p:xfrm>
          <a:off x="9599900" y="337001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tc>
                <a:tc>
                  <a:txBody>
                    <a:bodyPr/>
                    <a:lstStyle/>
                    <a:p>
                      <a:pPr algn="ctr"/>
                      <a:r>
                        <a:rPr lang="en-US" altLang="zh-TW" b="1" dirty="0"/>
                        <a:t>1</a:t>
                      </a:r>
                      <a:endParaRPr lang="zh-TW" altLang="en-US" b="1"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sp>
        <p:nvSpPr>
          <p:cNvPr id="41" name="文字方塊 40"/>
          <p:cNvSpPr txBox="1"/>
          <p:nvPr/>
        </p:nvSpPr>
        <p:spPr>
          <a:xfrm>
            <a:off x="9782426" y="4553925"/>
            <a:ext cx="747347" cy="369332"/>
          </a:xfrm>
          <a:prstGeom prst="rect">
            <a:avLst/>
          </a:prstGeom>
          <a:noFill/>
        </p:spPr>
        <p:txBody>
          <a:bodyPr wrap="square" rtlCol="0">
            <a:spAutoFit/>
          </a:bodyPr>
          <a:lstStyle/>
          <a:p>
            <a:r>
              <a:rPr lang="en-US" altLang="zh-TW" dirty="0"/>
              <a:t>a</a:t>
            </a:r>
            <a:r>
              <a:rPr lang="en-US" altLang="zh-TW" baseline="-25000" dirty="0"/>
              <a:t>1 </a:t>
            </a:r>
            <a:r>
              <a:rPr lang="en-US" altLang="zh-TW" dirty="0"/>
              <a:t>= r</a:t>
            </a:r>
            <a:endParaRPr lang="zh-TW" altLang="en-US" dirty="0"/>
          </a:p>
        </p:txBody>
      </p:sp>
      <p:sp>
        <p:nvSpPr>
          <p:cNvPr id="42" name="文字方塊 41"/>
          <p:cNvSpPr txBox="1"/>
          <p:nvPr/>
        </p:nvSpPr>
        <p:spPr>
          <a:xfrm>
            <a:off x="9782426" y="4923257"/>
            <a:ext cx="747347" cy="369332"/>
          </a:xfrm>
          <a:prstGeom prst="rect">
            <a:avLst/>
          </a:prstGeom>
          <a:noFill/>
        </p:spPr>
        <p:txBody>
          <a:bodyPr wrap="square" rtlCol="0">
            <a:spAutoFit/>
          </a:bodyPr>
          <a:lstStyle/>
          <a:p>
            <a:r>
              <a:rPr lang="en-US" altLang="zh-TW" dirty="0"/>
              <a:t>a</a:t>
            </a:r>
            <a:r>
              <a:rPr lang="en-US" altLang="zh-TW" baseline="-25000" dirty="0"/>
              <a:t>2 </a:t>
            </a:r>
            <a:r>
              <a:rPr lang="en-US" altLang="zh-TW" dirty="0"/>
              <a:t>= r</a:t>
            </a:r>
            <a:endParaRPr lang="zh-TW" altLang="en-US" dirty="0"/>
          </a:p>
        </p:txBody>
      </p:sp>
      <p:sp>
        <p:nvSpPr>
          <p:cNvPr id="43" name="文字方塊 42"/>
          <p:cNvSpPr txBox="1"/>
          <p:nvPr/>
        </p:nvSpPr>
        <p:spPr>
          <a:xfrm>
            <a:off x="9782425" y="5292589"/>
            <a:ext cx="747347" cy="369332"/>
          </a:xfrm>
          <a:prstGeom prst="rect">
            <a:avLst/>
          </a:prstGeom>
          <a:noFill/>
        </p:spPr>
        <p:txBody>
          <a:bodyPr wrap="square" rtlCol="0">
            <a:spAutoFit/>
          </a:bodyPr>
          <a:lstStyle/>
          <a:p>
            <a:r>
              <a:rPr lang="en-US" altLang="zh-TW" dirty="0"/>
              <a:t>a</a:t>
            </a:r>
            <a:r>
              <a:rPr lang="en-US" altLang="zh-TW" baseline="-25000" dirty="0"/>
              <a:t>3 </a:t>
            </a:r>
            <a:r>
              <a:rPr lang="en-US" altLang="zh-TW" dirty="0"/>
              <a:t>= r</a:t>
            </a:r>
            <a:endParaRPr lang="zh-TW" altLang="en-US" dirty="0"/>
          </a:p>
        </p:txBody>
      </p:sp>
      <p:sp>
        <p:nvSpPr>
          <p:cNvPr id="44" name="文字方塊 43"/>
          <p:cNvSpPr txBox="1"/>
          <p:nvPr/>
        </p:nvSpPr>
        <p:spPr>
          <a:xfrm>
            <a:off x="9782424" y="5661921"/>
            <a:ext cx="747347" cy="369332"/>
          </a:xfrm>
          <a:prstGeom prst="rect">
            <a:avLst/>
          </a:prstGeom>
          <a:noFill/>
        </p:spPr>
        <p:txBody>
          <a:bodyPr wrap="square" rtlCol="0">
            <a:spAutoFit/>
          </a:bodyPr>
          <a:lstStyle/>
          <a:p>
            <a:r>
              <a:rPr lang="en-US" altLang="zh-TW" dirty="0"/>
              <a:t>a</a:t>
            </a:r>
            <a:r>
              <a:rPr lang="en-US" altLang="zh-TW" baseline="-25000" dirty="0"/>
              <a:t>4 </a:t>
            </a:r>
            <a:r>
              <a:rPr lang="en-US" altLang="zh-TW" dirty="0"/>
              <a:t>= q</a:t>
            </a:r>
            <a:endParaRPr lang="zh-TW" altLang="en-US" dirty="0"/>
          </a:p>
        </p:txBody>
      </p:sp>
      <p:sp>
        <p:nvSpPr>
          <p:cNvPr id="45" name="文字方塊 44"/>
          <p:cNvSpPr txBox="1"/>
          <p:nvPr/>
        </p:nvSpPr>
        <p:spPr>
          <a:xfrm>
            <a:off x="9219716" y="6031253"/>
            <a:ext cx="1872761" cy="646331"/>
          </a:xfrm>
          <a:prstGeom prst="rect">
            <a:avLst/>
          </a:prstGeom>
          <a:noFill/>
        </p:spPr>
        <p:txBody>
          <a:bodyPr wrap="square" rtlCol="0">
            <a:spAutoFit/>
          </a:bodyPr>
          <a:lstStyle/>
          <a:p>
            <a:r>
              <a:rPr lang="en-US" altLang="zh-TW" dirty="0"/>
              <a:t>f(a</a:t>
            </a:r>
            <a:r>
              <a:rPr lang="en-US" altLang="zh-TW" baseline="-25000" dirty="0"/>
              <a:t>1</a:t>
            </a:r>
            <a:r>
              <a:rPr lang="en-US" altLang="zh-TW" dirty="0"/>
              <a:t>, a</a:t>
            </a:r>
            <a:r>
              <a:rPr lang="en-US" altLang="zh-TW" baseline="-25000" dirty="0"/>
              <a:t>2</a:t>
            </a:r>
            <a:r>
              <a:rPr lang="en-US" altLang="zh-TW" dirty="0"/>
              <a:t>, a</a:t>
            </a:r>
            <a:r>
              <a:rPr lang="en-US" altLang="zh-TW" baseline="-25000" dirty="0"/>
              <a:t>3</a:t>
            </a:r>
            <a:r>
              <a:rPr lang="en-US" altLang="zh-TW" dirty="0"/>
              <a:t>, a</a:t>
            </a:r>
            <a:r>
              <a:rPr lang="en-US" altLang="zh-TW" baseline="-25000" dirty="0"/>
              <a:t>4</a:t>
            </a:r>
            <a:r>
              <a:rPr lang="en-US" altLang="zh-TW" dirty="0"/>
              <a:t>) = 1</a:t>
            </a:r>
          </a:p>
          <a:p>
            <a:pPr algn="ctr"/>
            <a:r>
              <a:rPr lang="en-US" altLang="zh-TW"/>
              <a:t>(edge)</a:t>
            </a:r>
            <a:endParaRPr lang="zh-TW" altLang="en-US" dirty="0"/>
          </a:p>
        </p:txBody>
      </p:sp>
    </p:spTree>
    <p:extLst>
      <p:ext uri="{BB962C8B-B14F-4D97-AF65-F5344CB8AC3E}">
        <p14:creationId xmlns:p14="http://schemas.microsoft.com/office/powerpoint/2010/main" val="4041113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down)">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down)">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down)">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00"/>
                                        <p:tgtEl>
                                          <p:spTgt spid="2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wipe(down)">
                                      <p:cBhvr>
                                        <p:cTn id="37" dur="500"/>
                                        <p:tgtEl>
                                          <p:spTgt spid="3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wipe(down)">
                                      <p:cBhvr>
                                        <p:cTn id="42" dur="500"/>
                                        <p:tgtEl>
                                          <p:spTgt spid="3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down)">
                                      <p:cBhvr>
                                        <p:cTn id="47" dur="500"/>
                                        <p:tgtEl>
                                          <p:spTgt spid="3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wipe(down)">
                                      <p:cBhvr>
                                        <p:cTn id="52" dur="500"/>
                                        <p:tgtEl>
                                          <p:spTgt spid="33"/>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wipe(down)">
                                      <p:cBhvr>
                                        <p:cTn id="57" dur="500"/>
                                        <p:tgtEl>
                                          <p:spTgt spid="3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wipe(down)">
                                      <p:cBhvr>
                                        <p:cTn id="62" dur="500"/>
                                        <p:tgtEl>
                                          <p:spTgt spid="3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Effect transition="in" filter="wipe(down)">
                                      <p:cBhvr>
                                        <p:cTn id="67" dur="500"/>
                                        <p:tgtEl>
                                          <p:spTgt spid="37"/>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4" fill="hold" grpId="0" nodeType="clickEffect">
                                  <p:stCondLst>
                                    <p:cond delay="0"/>
                                  </p:stCondLst>
                                  <p:childTnLst>
                                    <p:set>
                                      <p:cBhvr>
                                        <p:cTn id="71" dur="1" fill="hold">
                                          <p:stCondLst>
                                            <p:cond delay="0"/>
                                          </p:stCondLst>
                                        </p:cTn>
                                        <p:tgtEl>
                                          <p:spTgt spid="38"/>
                                        </p:tgtEl>
                                        <p:attrNameLst>
                                          <p:attrName>style.visibility</p:attrName>
                                        </p:attrNameLst>
                                      </p:cBhvr>
                                      <p:to>
                                        <p:strVal val="visible"/>
                                      </p:to>
                                    </p:set>
                                    <p:animEffect transition="in" filter="wipe(down)">
                                      <p:cBhvr>
                                        <p:cTn id="72" dur="500"/>
                                        <p:tgtEl>
                                          <p:spTgt spid="38"/>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wipe(down)">
                                      <p:cBhvr>
                                        <p:cTn id="77" dur="500"/>
                                        <p:tgtEl>
                                          <p:spTgt spid="39"/>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4" fill="hold" grpId="0" nodeType="clickEffect">
                                  <p:stCondLst>
                                    <p:cond delay="0"/>
                                  </p:stCondLst>
                                  <p:childTnLst>
                                    <p:set>
                                      <p:cBhvr>
                                        <p:cTn id="81" dur="1" fill="hold">
                                          <p:stCondLst>
                                            <p:cond delay="0"/>
                                          </p:stCondLst>
                                        </p:cTn>
                                        <p:tgtEl>
                                          <p:spTgt spid="41"/>
                                        </p:tgtEl>
                                        <p:attrNameLst>
                                          <p:attrName>style.visibility</p:attrName>
                                        </p:attrNameLst>
                                      </p:cBhvr>
                                      <p:to>
                                        <p:strVal val="visible"/>
                                      </p:to>
                                    </p:set>
                                    <p:animEffect transition="in" filter="wipe(down)">
                                      <p:cBhvr>
                                        <p:cTn id="82" dur="500"/>
                                        <p:tgtEl>
                                          <p:spTgt spid="41"/>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42"/>
                                        </p:tgtEl>
                                        <p:attrNameLst>
                                          <p:attrName>style.visibility</p:attrName>
                                        </p:attrNameLst>
                                      </p:cBhvr>
                                      <p:to>
                                        <p:strVal val="visible"/>
                                      </p:to>
                                    </p:set>
                                    <p:animEffect transition="in" filter="wipe(down)">
                                      <p:cBhvr>
                                        <p:cTn id="87" dur="500"/>
                                        <p:tgtEl>
                                          <p:spTgt spid="42"/>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grpId="0" nodeType="click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wipe(down)">
                                      <p:cBhvr>
                                        <p:cTn id="92" dur="500"/>
                                        <p:tgtEl>
                                          <p:spTgt spid="43"/>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grpId="0" nodeType="clickEffect">
                                  <p:stCondLst>
                                    <p:cond delay="0"/>
                                  </p:stCondLst>
                                  <p:childTnLst>
                                    <p:set>
                                      <p:cBhvr>
                                        <p:cTn id="96" dur="1" fill="hold">
                                          <p:stCondLst>
                                            <p:cond delay="0"/>
                                          </p:stCondLst>
                                        </p:cTn>
                                        <p:tgtEl>
                                          <p:spTgt spid="44"/>
                                        </p:tgtEl>
                                        <p:attrNameLst>
                                          <p:attrName>style.visibility</p:attrName>
                                        </p:attrNameLst>
                                      </p:cBhvr>
                                      <p:to>
                                        <p:strVal val="visible"/>
                                      </p:to>
                                    </p:set>
                                    <p:animEffect transition="in" filter="wipe(down)">
                                      <p:cBhvr>
                                        <p:cTn id="97" dur="500"/>
                                        <p:tgtEl>
                                          <p:spTgt spid="44"/>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grpId="0" nodeType="clickEffect">
                                  <p:stCondLst>
                                    <p:cond delay="0"/>
                                  </p:stCondLst>
                                  <p:childTnLst>
                                    <p:set>
                                      <p:cBhvr>
                                        <p:cTn id="101" dur="1" fill="hold">
                                          <p:stCondLst>
                                            <p:cond delay="0"/>
                                          </p:stCondLst>
                                        </p:cTn>
                                        <p:tgtEl>
                                          <p:spTgt spid="45"/>
                                        </p:tgtEl>
                                        <p:attrNameLst>
                                          <p:attrName>style.visibility</p:attrName>
                                        </p:attrNameLst>
                                      </p:cBhvr>
                                      <p:to>
                                        <p:strVal val="visible"/>
                                      </p:to>
                                    </p:set>
                                    <p:animEffect transition="in" filter="wipe(down)">
                                      <p:cBhvr>
                                        <p:cTn id="102"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4" grpId="0"/>
      <p:bldP spid="25" grpId="0"/>
      <p:bldP spid="26" grpId="0"/>
      <p:bldP spid="9" grpId="0"/>
      <p:bldP spid="29" grpId="0"/>
      <p:bldP spid="30" grpId="0"/>
      <p:bldP spid="31" grpId="0"/>
      <p:bldP spid="32" grpId="0"/>
      <p:bldP spid="33" grpId="0"/>
      <p:bldP spid="35" grpId="0"/>
      <p:bldP spid="36" grpId="0"/>
      <p:bldP spid="37" grpId="0"/>
      <p:bldP spid="38" grpId="0"/>
      <p:bldP spid="39" grpId="0"/>
      <p:bldP spid="41" grpId="0"/>
      <p:bldP spid="42" grpId="0"/>
      <p:bldP spid="43" grpId="0"/>
      <p:bldP spid="44" grpId="0"/>
      <p:bldP spid="4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6.2.5.1 Yokoi Connectivity Number</a:t>
            </a:r>
            <a:br>
              <a:rPr lang="en-US" altLang="zh-TW" b="1" dirty="0">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(for 8-connectivity)</a:t>
            </a:r>
            <a:endParaRPr lang="zh-TW" altLang="en-US" b="1" dirty="0">
              <a:latin typeface="Cambria Math" panose="02040503050406030204" pitchFamily="18" charset="0"/>
            </a:endParaRPr>
          </a:p>
        </p:txBody>
      </p:sp>
      <p:sp>
        <p:nvSpPr>
          <p:cNvPr id="3" name="內容版面配置區 2"/>
          <p:cNvSpPr>
            <a:spLocks noGrp="1"/>
          </p:cNvSpPr>
          <p:nvPr>
            <p:ph idx="1"/>
          </p:nvPr>
        </p:nvSpPr>
        <p:spPr/>
        <p:txBody>
          <a:bodyPr/>
          <a:lstStyle/>
          <a:p>
            <a:r>
              <a:rPr lang="en-US" altLang="zh-TW" sz="2200" dirty="0">
                <a:latin typeface="Cambria Math" panose="02040503050406030204" pitchFamily="18" charset="0"/>
                <a:ea typeface="Cambria Math" panose="02040503050406030204" pitchFamily="18" charset="0"/>
              </a:rPr>
              <a:t>A pixel is an interior pixel if its value and that of each of its </a:t>
            </a:r>
            <a:r>
              <a:rPr lang="en-US" altLang="zh-TW" sz="2200" dirty="0">
                <a:solidFill>
                  <a:schemeClr val="accent5"/>
                </a:solidFill>
                <a:latin typeface="Cambria Math" panose="02040503050406030204" pitchFamily="18" charset="0"/>
                <a:ea typeface="Cambria Math" panose="02040503050406030204" pitchFamily="18" charset="0"/>
              </a:rPr>
              <a:t>8-connected</a:t>
            </a:r>
            <a:r>
              <a:rPr lang="en-US" altLang="zh-TW" sz="2200" dirty="0">
                <a:latin typeface="Cambria Math" panose="02040503050406030204" pitchFamily="18" charset="0"/>
                <a:ea typeface="Cambria Math" panose="02040503050406030204" pitchFamily="18" charset="0"/>
              </a:rPr>
              <a:t> neighbor are the same(Yokoi number of an interior pixel : 5)</a:t>
            </a:r>
          </a:p>
          <a:p>
            <a:r>
              <a:rPr lang="en-US" altLang="zh-TW" sz="2200" dirty="0">
                <a:latin typeface="Cambria Math" panose="02040503050406030204" pitchFamily="18" charset="0"/>
                <a:ea typeface="Cambria Math" panose="02040503050406030204" pitchFamily="18" charset="0"/>
              </a:rPr>
              <a:t>The </a:t>
            </a:r>
            <a:r>
              <a:rPr lang="en-US" altLang="zh-TW" sz="2200" dirty="0">
                <a:solidFill>
                  <a:schemeClr val="accent5"/>
                </a:solidFill>
                <a:latin typeface="Cambria Math" panose="02040503050406030204" pitchFamily="18" charset="0"/>
                <a:ea typeface="Cambria Math" panose="02040503050406030204" pitchFamily="18" charset="0"/>
              </a:rPr>
              <a:t>8-connectivity</a:t>
            </a:r>
            <a:r>
              <a:rPr lang="en-US" altLang="zh-TW" sz="2200" dirty="0">
                <a:latin typeface="Cambria Math" panose="02040503050406030204" pitchFamily="18" charset="0"/>
                <a:ea typeface="Cambria Math" panose="02040503050406030204" pitchFamily="18" charset="0"/>
              </a:rPr>
              <a:t> of pixel is given by the number of times</a:t>
            </a:r>
            <a:r>
              <a:rPr lang="en-US" altLang="zh-TW" sz="2200" dirty="0">
                <a:latin typeface="標楷體" panose="03000509000000000000" pitchFamily="65" charset="-120"/>
                <a:ea typeface="標楷體" panose="03000509000000000000" pitchFamily="65" charset="-120"/>
              </a:rPr>
              <a:t>(</a:t>
            </a:r>
            <a:r>
              <a:rPr lang="zh-TW" altLang="en-US" sz="2200" dirty="0">
                <a:latin typeface="標楷體" panose="03000509000000000000" pitchFamily="65" charset="-120"/>
                <a:ea typeface="標楷體" panose="03000509000000000000" pitchFamily="65" charset="-120"/>
              </a:rPr>
              <a:t>條件達成次數</a:t>
            </a:r>
            <a:r>
              <a:rPr lang="en-US" altLang="zh-TW" sz="2200" dirty="0">
                <a:latin typeface="標楷體" panose="03000509000000000000" pitchFamily="65" charset="-120"/>
                <a:ea typeface="標楷體" panose="03000509000000000000" pitchFamily="65" charset="-120"/>
              </a:rPr>
              <a:t>)</a:t>
            </a:r>
          </a:p>
          <a:p>
            <a:endParaRPr lang="en-US" altLang="zh-TW" sz="2200" dirty="0">
              <a:latin typeface="標楷體" panose="03000509000000000000" pitchFamily="65" charset="-120"/>
              <a:ea typeface="標楷體" panose="03000509000000000000" pitchFamily="65" charset="-120"/>
            </a:endParaRPr>
          </a:p>
          <a:p>
            <a:endParaRPr lang="en-US" altLang="zh-TW" sz="2200" dirty="0">
              <a:latin typeface="標楷體" panose="03000509000000000000" pitchFamily="65" charset="-120"/>
              <a:ea typeface="標楷體" panose="03000509000000000000" pitchFamily="65" charset="-120"/>
            </a:endParaRPr>
          </a:p>
          <a:p>
            <a:endParaRPr lang="en-US" altLang="zh-TW" sz="2200" dirty="0">
              <a:latin typeface="標楷體" panose="03000509000000000000" pitchFamily="65" charset="-120"/>
              <a:ea typeface="標楷體" panose="03000509000000000000" pitchFamily="65" charset="-120"/>
            </a:endParaRPr>
          </a:p>
          <a:p>
            <a:pPr marL="0" indent="0">
              <a:buClr>
                <a:schemeClr val="tx1"/>
              </a:buClr>
              <a:buNone/>
            </a:pPr>
            <a:endParaRPr lang="en-US" altLang="zh-TW" sz="2200" dirty="0">
              <a:solidFill>
                <a:schemeClr val="bg1"/>
              </a:solidFill>
              <a:latin typeface="標楷體" panose="03000509000000000000" pitchFamily="65" charset="-120"/>
              <a:ea typeface="標楷體" panose="03000509000000000000" pitchFamily="65" charset="-120"/>
            </a:endParaRPr>
          </a:p>
          <a:p>
            <a:endParaRPr lang="zh-TW" altLang="en-US" dirty="0"/>
          </a:p>
        </p:txBody>
      </p:sp>
      <mc:AlternateContent xmlns:mc="http://schemas.openxmlformats.org/markup-compatibility/2006" xmlns:a14="http://schemas.microsoft.com/office/drawing/2010/main">
        <mc:Choice Requires="a14">
          <p:graphicFrame>
            <p:nvGraphicFramePr>
              <p:cNvPr id="4" name="表格 3"/>
              <p:cNvGraphicFramePr>
                <a:graphicFrameLocks noGrp="1"/>
              </p:cNvGraphicFramePr>
              <p:nvPr/>
            </p:nvGraphicFramePr>
            <p:xfrm>
              <a:off x="7707840" y="453620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FF0000"/>
                                        </a:solidFill>
                                        <a:latin typeface="Cambria Math" panose="02040503050406030204" pitchFamily="18" charset="0"/>
                                      </a:rPr>
                                    </m:ctrlPr>
                                  </m:sSubPr>
                                  <m:e>
                                    <m:r>
                                      <a:rPr lang="en-US" altLang="zh-TW" b="0" i="1" smtClean="0">
                                        <a:solidFill>
                                          <a:srgbClr val="FF0000"/>
                                        </a:solidFill>
                                        <a:latin typeface="Cambria Math" panose="02040503050406030204" pitchFamily="18" charset="0"/>
                                      </a:rPr>
                                      <m:t>𝑥</m:t>
                                    </m:r>
                                  </m:e>
                                  <m:sub>
                                    <m:r>
                                      <a:rPr lang="en-US" altLang="zh-TW" b="0" i="1" smtClean="0">
                                        <a:solidFill>
                                          <a:srgbClr val="FF0000"/>
                                        </a:solidFill>
                                        <a:latin typeface="Cambria Math" panose="02040503050406030204" pitchFamily="18" charset="0"/>
                                      </a:rPr>
                                      <m:t>1</m:t>
                                    </m:r>
                                  </m:sub>
                                </m:sSub>
                              </m:oMath>
                            </m:oMathPara>
                          </a14:m>
                          <a:endParaRPr lang="zh-TW" altLang="en-US" dirty="0"/>
                        </a:p>
                      </a:txBody>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4" name="表格 3"/>
              <p:cNvGraphicFramePr>
                <a:graphicFrameLocks noGrp="1"/>
              </p:cNvGraphicFramePr>
              <p:nvPr>
                <p:extLst>
                  <p:ext uri="{D42A27DB-BD31-4B8C-83A1-F6EECF244321}">
                    <p14:modId xmlns:p14="http://schemas.microsoft.com/office/powerpoint/2010/main" val="2952432667"/>
                  </p:ext>
                </p:extLst>
              </p:nvPr>
            </p:nvGraphicFramePr>
            <p:xfrm>
              <a:off x="7707840" y="453620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tr>
                  <a:tr h="370840">
                    <a:tc>
                      <a:txBody>
                        <a:bodyPr/>
                        <a:lstStyle/>
                        <a:p>
                          <a:endParaRPr lang="zh-TW" altLang="en-US"/>
                        </a:p>
                      </a:txBody>
                      <a:tcPr/>
                    </a:tc>
                    <a:tc>
                      <a:txBody>
                        <a:bodyPr/>
                        <a:lstStyle/>
                        <a:p>
                          <a:endParaRPr lang="zh-TW"/>
                        </a:p>
                      </a:txBody>
                      <a:tcPr>
                        <a:blipFill rotWithShape="0">
                          <a:blip r:embed="rId2"/>
                          <a:stretch>
                            <a:fillRect l="-101639" t="-101639" r="-103279" b="-103279"/>
                          </a:stretch>
                        </a:blipFill>
                      </a:tcPr>
                    </a:tc>
                    <a:tc>
                      <a:txBody>
                        <a:bodyPr/>
                        <a:lstStyle/>
                        <a:p>
                          <a:endParaRPr lang="zh-TW"/>
                        </a:p>
                      </a:txBody>
                      <a:tcPr>
                        <a:blipFill rotWithShape="0">
                          <a:blip r:embed="rId2"/>
                          <a:stretch>
                            <a:fillRect l="-201639" t="-101639" r="-3279" b="-103279"/>
                          </a:stretch>
                        </a:blipFill>
                      </a:tcPr>
                    </a:tc>
                  </a:tr>
                  <a:tr h="370840">
                    <a:tc>
                      <a:txBody>
                        <a:bodyPr/>
                        <a:lstStyle/>
                        <a:p>
                          <a:endParaRPr lang="zh-TW" altLang="en-US" dirty="0"/>
                        </a:p>
                      </a:txBody>
                      <a:tcPr/>
                    </a:tc>
                    <a:tc>
                      <a:txBody>
                        <a:bodyPr/>
                        <a:lstStyle/>
                        <a:p>
                          <a:endParaRPr lang="zh-TW" altLang="en-US"/>
                        </a:p>
                      </a:txBody>
                      <a:tcPr/>
                    </a:tc>
                    <a:tc>
                      <a:txBody>
                        <a:bodyPr/>
                        <a:lstStyle/>
                        <a:p>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graphicFrame>
            <p:nvGraphicFramePr>
              <p:cNvPr id="5" name="表格 4"/>
              <p:cNvGraphicFramePr>
                <a:graphicFrameLocks noGrp="1"/>
              </p:cNvGraphicFramePr>
              <p:nvPr/>
            </p:nvGraphicFramePr>
            <p:xfrm>
              <a:off x="2640733" y="453620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7</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2</m:t>
                                    </m:r>
                                  </m:sub>
                                </m:sSub>
                              </m:oMath>
                            </m:oMathPara>
                          </a14:m>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5" name="表格 4"/>
              <p:cNvGraphicFramePr>
                <a:graphicFrameLocks noGrp="1"/>
              </p:cNvGraphicFramePr>
              <p:nvPr>
                <p:extLst>
                  <p:ext uri="{D42A27DB-BD31-4B8C-83A1-F6EECF244321}">
                    <p14:modId xmlns:p14="http://schemas.microsoft.com/office/powerpoint/2010/main" val="639648377"/>
                  </p:ext>
                </p:extLst>
              </p:nvPr>
            </p:nvGraphicFramePr>
            <p:xfrm>
              <a:off x="2640733" y="453620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p>
                      </a:txBody>
                      <a:tcPr>
                        <a:blipFill rotWithShape="0">
                          <a:blip r:embed="rId3"/>
                          <a:stretch>
                            <a:fillRect l="-1639" t="-1639" r="-203279" b="-203279"/>
                          </a:stretch>
                        </a:blipFill>
                      </a:tcPr>
                    </a:tc>
                    <a:tc>
                      <a:txBody>
                        <a:bodyPr/>
                        <a:lstStyle/>
                        <a:p>
                          <a:endParaRPr lang="zh-TW"/>
                        </a:p>
                      </a:txBody>
                      <a:tcPr>
                        <a:blipFill rotWithShape="0">
                          <a:blip r:embed="rId3"/>
                          <a:stretch>
                            <a:fillRect l="-101639" t="-1639" r="-103279" b="-203279"/>
                          </a:stretch>
                        </a:blipFill>
                      </a:tcPr>
                    </a:tc>
                    <a:tc>
                      <a:txBody>
                        <a:bodyPr/>
                        <a:lstStyle/>
                        <a:p>
                          <a:endParaRPr lang="zh-TW" altLang="en-US" dirty="0"/>
                        </a:p>
                      </a:txBody>
                      <a:tcPr/>
                    </a:tc>
                  </a:tr>
                  <a:tr h="370840">
                    <a:tc>
                      <a:txBody>
                        <a:bodyPr/>
                        <a:lstStyle/>
                        <a:p>
                          <a:endParaRPr lang="zh-TW"/>
                        </a:p>
                      </a:txBody>
                      <a:tcPr>
                        <a:blipFill rotWithShape="0">
                          <a:blip r:embed="rId3"/>
                          <a:stretch>
                            <a:fillRect l="-1639" t="-101639" r="-203279" b="-103279"/>
                          </a:stretch>
                        </a:blipFill>
                      </a:tcPr>
                    </a:tc>
                    <a:tc>
                      <a:txBody>
                        <a:bodyPr/>
                        <a:lstStyle/>
                        <a:p>
                          <a:endParaRPr lang="zh-TW" altLang="en-US" dirty="0"/>
                        </a:p>
                      </a:txBody>
                      <a:tcPr/>
                    </a:tc>
                    <a:tc>
                      <a:txBody>
                        <a:bodyPr/>
                        <a:lstStyle/>
                        <a:p>
                          <a:endParaRPr lang="zh-TW" altLang="en-US" dirty="0"/>
                        </a:p>
                      </a:txBody>
                      <a:tcPr/>
                    </a:tc>
                  </a:tr>
                  <a:tr h="370840">
                    <a:tc>
                      <a:txBody>
                        <a:bodyPr/>
                        <a:lstStyle/>
                        <a:p>
                          <a:endParaRPr lang="zh-TW" altLang="en-US"/>
                        </a:p>
                      </a:txBody>
                      <a:tcPr/>
                    </a:tc>
                    <a:tc>
                      <a:txBody>
                        <a:bodyPr/>
                        <a:lstStyle/>
                        <a:p>
                          <a:endParaRPr lang="zh-TW" altLang="en-US"/>
                        </a:p>
                      </a:txBody>
                      <a:tcPr/>
                    </a:tc>
                    <a:tc>
                      <a:txBody>
                        <a:bodyPr/>
                        <a:lstStyle/>
                        <a:p>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graphicFrame>
            <p:nvGraphicFramePr>
              <p:cNvPr id="6" name="表格 5"/>
              <p:cNvGraphicFramePr>
                <a:graphicFrameLocks noGrp="1"/>
              </p:cNvGraphicFramePr>
              <p:nvPr/>
            </p:nvGraphicFramePr>
            <p:xfrm>
              <a:off x="4155744" y="453620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3</m:t>
                                    </m:r>
                                  </m:sub>
                                </m:sSub>
                              </m:oMath>
                            </m:oMathPara>
                          </a14:m>
                          <a:endParaRPr lang="zh-TW" altLang="en-US" dirty="0"/>
                        </a:p>
                      </a:txBody>
                      <a:tcPr/>
                    </a:tc>
                    <a:tc>
                      <a:txBody>
                        <a:bodyPr/>
                        <a:lstStyle/>
                        <a:p>
                          <a:endParaRPr lang="zh-TW" altLang="en-US" dirty="0"/>
                        </a:p>
                      </a:txBody>
                      <a:tcPr/>
                    </a:tc>
                    <a:tc>
                      <a:txBody>
                        <a:bodyPr/>
                        <a:lstStyle/>
                        <a:p>
                          <a:endParaRPr lang="zh-TW" altLang="en-US"/>
                        </a:p>
                      </a:txBody>
                      <a:tcP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8</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6" name="表格 5"/>
              <p:cNvGraphicFramePr>
                <a:graphicFrameLocks noGrp="1"/>
              </p:cNvGraphicFramePr>
              <p:nvPr>
                <p:extLst>
                  <p:ext uri="{D42A27DB-BD31-4B8C-83A1-F6EECF244321}">
                    <p14:modId xmlns:p14="http://schemas.microsoft.com/office/powerpoint/2010/main" val="3355396517"/>
                  </p:ext>
                </p:extLst>
              </p:nvPr>
            </p:nvGraphicFramePr>
            <p:xfrm>
              <a:off x="4155744" y="453620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tr>
                  <a:tr h="370840">
                    <a:tc>
                      <a:txBody>
                        <a:bodyPr/>
                        <a:lstStyle/>
                        <a:p>
                          <a:endParaRPr lang="zh-TW"/>
                        </a:p>
                      </a:txBody>
                      <a:tcPr>
                        <a:blipFill rotWithShape="0">
                          <a:blip r:embed="rId4"/>
                          <a:stretch>
                            <a:fillRect l="-1639" t="-101639" r="-204918" b="-103279"/>
                          </a:stretch>
                        </a:blipFill>
                      </a:tcPr>
                    </a:tc>
                    <a:tc>
                      <a:txBody>
                        <a:bodyPr/>
                        <a:lstStyle/>
                        <a:p>
                          <a:endParaRPr lang="zh-TW" altLang="en-US" dirty="0"/>
                        </a:p>
                      </a:txBody>
                      <a:tcPr/>
                    </a:tc>
                    <a:tc>
                      <a:txBody>
                        <a:bodyPr/>
                        <a:lstStyle/>
                        <a:p>
                          <a:endParaRPr lang="zh-TW" altLang="en-US"/>
                        </a:p>
                      </a:txBody>
                      <a:tcPr/>
                    </a:tc>
                  </a:tr>
                  <a:tr h="370840">
                    <a:tc>
                      <a:txBody>
                        <a:bodyPr/>
                        <a:lstStyle/>
                        <a:p>
                          <a:endParaRPr lang="zh-TW"/>
                        </a:p>
                      </a:txBody>
                      <a:tcPr>
                        <a:blipFill rotWithShape="0">
                          <a:blip r:embed="rId4"/>
                          <a:stretch>
                            <a:fillRect l="-1639" t="-201639" r="-204918" b="-3279"/>
                          </a:stretch>
                        </a:blipFill>
                      </a:tcPr>
                    </a:tc>
                    <a:tc>
                      <a:txBody>
                        <a:bodyPr/>
                        <a:lstStyle/>
                        <a:p>
                          <a:endParaRPr lang="zh-TW"/>
                        </a:p>
                      </a:txBody>
                      <a:tcPr>
                        <a:blipFill rotWithShape="0">
                          <a:blip r:embed="rId4"/>
                          <a:stretch>
                            <a:fillRect l="-100000" t="-201639" r="-101613" b="-3279"/>
                          </a:stretch>
                        </a:blipFill>
                      </a:tcPr>
                    </a:tc>
                    <a:tc>
                      <a:txBody>
                        <a:bodyPr/>
                        <a:lstStyle/>
                        <a:p>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graphicFrame>
            <p:nvGraphicFramePr>
              <p:cNvPr id="7" name="表格 6"/>
              <p:cNvGraphicFramePr>
                <a:graphicFrameLocks noGrp="1"/>
              </p:cNvGraphicFramePr>
              <p:nvPr/>
            </p:nvGraphicFramePr>
            <p:xfrm>
              <a:off x="1125722" y="453620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oMath>
                            </m:oMathPara>
                          </a14:m>
                          <a:endParaRPr lang="zh-TW" altLang="en-US" dirty="0"/>
                        </a:p>
                      </a:txBody>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1</m:t>
                                    </m:r>
                                  </m:sub>
                                </m:sSub>
                              </m:oMath>
                            </m:oMathPara>
                          </a14:m>
                          <a:endParaRPr lang="zh-TW" altLang="en-US" dirty="0"/>
                        </a:p>
                      </a:txBody>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7" name="表格 6"/>
              <p:cNvGraphicFramePr>
                <a:graphicFrameLocks noGrp="1"/>
              </p:cNvGraphicFramePr>
              <p:nvPr>
                <p:extLst>
                  <p:ext uri="{D42A27DB-BD31-4B8C-83A1-F6EECF244321}">
                    <p14:modId xmlns:p14="http://schemas.microsoft.com/office/powerpoint/2010/main" val="4290320821"/>
                  </p:ext>
                </p:extLst>
              </p:nvPr>
            </p:nvGraphicFramePr>
            <p:xfrm>
              <a:off x="1125722" y="453620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ltLang="en-US" dirty="0"/>
                        </a:p>
                      </a:txBody>
                      <a:tcPr/>
                    </a:tc>
                    <a:tc>
                      <a:txBody>
                        <a:bodyPr/>
                        <a:lstStyle/>
                        <a:p>
                          <a:endParaRPr lang="zh-TW"/>
                        </a:p>
                      </a:txBody>
                      <a:tcPr>
                        <a:blipFill rotWithShape="0">
                          <a:blip r:embed="rId5"/>
                          <a:stretch>
                            <a:fillRect l="-100000" t="-1639" r="-101613" b="-203279"/>
                          </a:stretch>
                        </a:blipFill>
                      </a:tcPr>
                    </a:tc>
                    <a:tc>
                      <a:txBody>
                        <a:bodyPr/>
                        <a:lstStyle/>
                        <a:p>
                          <a:endParaRPr lang="zh-TW"/>
                        </a:p>
                      </a:txBody>
                      <a:tcPr>
                        <a:blipFill rotWithShape="0">
                          <a:blip r:embed="rId5"/>
                          <a:stretch>
                            <a:fillRect l="-203279" t="-1639" r="-3279" b="-203279"/>
                          </a:stretch>
                        </a:blipFill>
                      </a:tcPr>
                    </a:tc>
                  </a:tr>
                  <a:tr h="370840">
                    <a:tc>
                      <a:txBody>
                        <a:bodyPr/>
                        <a:lstStyle/>
                        <a:p>
                          <a:endParaRPr lang="zh-TW" altLang="en-US"/>
                        </a:p>
                      </a:txBody>
                      <a:tcPr/>
                    </a:tc>
                    <a:tc>
                      <a:txBody>
                        <a:bodyPr/>
                        <a:lstStyle/>
                        <a:p>
                          <a:endParaRPr lang="zh-TW" altLang="en-US" dirty="0"/>
                        </a:p>
                      </a:txBody>
                      <a:tcPr/>
                    </a:tc>
                    <a:tc>
                      <a:txBody>
                        <a:bodyPr/>
                        <a:lstStyle/>
                        <a:p>
                          <a:endParaRPr lang="zh-TW"/>
                        </a:p>
                      </a:txBody>
                      <a:tcPr>
                        <a:blipFill rotWithShape="0">
                          <a:blip r:embed="rId5"/>
                          <a:stretch>
                            <a:fillRect l="-203279" t="-101639" r="-3279" b="-103279"/>
                          </a:stretch>
                        </a:blipFill>
                      </a:tcPr>
                    </a:tc>
                  </a:tr>
                  <a:tr h="370840">
                    <a:tc>
                      <a:txBody>
                        <a:bodyPr/>
                        <a:lstStyle/>
                        <a:p>
                          <a:endParaRPr lang="zh-TW" altLang="en-US"/>
                        </a:p>
                      </a:txBody>
                      <a:tcPr/>
                    </a:tc>
                    <a:tc>
                      <a:txBody>
                        <a:bodyPr/>
                        <a:lstStyle/>
                        <a:p>
                          <a:endParaRPr lang="zh-TW" altLang="en-US"/>
                        </a:p>
                      </a:txBody>
                      <a:tcPr/>
                    </a:tc>
                    <a:tc>
                      <a:txBody>
                        <a:bodyPr/>
                        <a:lstStyle/>
                        <a:p>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graphicFrame>
            <p:nvGraphicFramePr>
              <p:cNvPr id="8" name="表格 7"/>
              <p:cNvGraphicFramePr>
                <a:graphicFrameLocks noGrp="1"/>
              </p:cNvGraphicFramePr>
              <p:nvPr/>
            </p:nvGraphicFramePr>
            <p:xfrm>
              <a:off x="5670755" y="453620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4</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5</m:t>
                                    </m:r>
                                  </m:sub>
                                </m:sSub>
                              </m:oMath>
                            </m:oMathPara>
                          </a14:m>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8" name="表格 7"/>
              <p:cNvGraphicFramePr>
                <a:graphicFrameLocks noGrp="1"/>
              </p:cNvGraphicFramePr>
              <p:nvPr>
                <p:extLst>
                  <p:ext uri="{D42A27DB-BD31-4B8C-83A1-F6EECF244321}">
                    <p14:modId xmlns:p14="http://schemas.microsoft.com/office/powerpoint/2010/main" val="3266720190"/>
                  </p:ext>
                </p:extLst>
              </p:nvPr>
            </p:nvGraphicFramePr>
            <p:xfrm>
              <a:off x="5670755" y="453620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tr>
                  <a:tr h="370840">
                    <a:tc>
                      <a:txBody>
                        <a:bodyPr/>
                        <a:lstStyle/>
                        <a:p>
                          <a:endParaRPr lang="zh-TW" altLang="en-US"/>
                        </a:p>
                      </a:txBody>
                      <a:tcPr/>
                    </a:tc>
                    <a:tc>
                      <a:txBody>
                        <a:bodyPr/>
                        <a:lstStyle/>
                        <a:p>
                          <a:endParaRPr lang="zh-TW" altLang="en-US" dirty="0"/>
                        </a:p>
                      </a:txBody>
                      <a:tcPr/>
                    </a:tc>
                    <a:tc>
                      <a:txBody>
                        <a:bodyPr/>
                        <a:lstStyle/>
                        <a:p>
                          <a:endParaRPr lang="zh-TW"/>
                        </a:p>
                      </a:txBody>
                      <a:tcPr>
                        <a:blipFill rotWithShape="0">
                          <a:blip r:embed="rId6"/>
                          <a:stretch>
                            <a:fillRect l="-201639" t="-101639" r="-3279" b="-103279"/>
                          </a:stretch>
                        </a:blipFill>
                      </a:tcPr>
                    </a:tc>
                  </a:tr>
                  <a:tr h="370840">
                    <a:tc>
                      <a:txBody>
                        <a:bodyPr/>
                        <a:lstStyle/>
                        <a:p>
                          <a:endParaRPr lang="zh-TW" altLang="en-US" dirty="0"/>
                        </a:p>
                      </a:txBody>
                      <a:tcPr/>
                    </a:tc>
                    <a:tc>
                      <a:txBody>
                        <a:bodyPr/>
                        <a:lstStyle/>
                        <a:p>
                          <a:endParaRPr lang="zh-TW"/>
                        </a:p>
                      </a:txBody>
                      <a:tcPr>
                        <a:blipFill rotWithShape="0">
                          <a:blip r:embed="rId6"/>
                          <a:stretch>
                            <a:fillRect l="-101639" t="-201639" r="-103279" b="-3279"/>
                          </a:stretch>
                        </a:blipFill>
                      </a:tcPr>
                    </a:tc>
                    <a:tc>
                      <a:txBody>
                        <a:bodyPr/>
                        <a:lstStyle/>
                        <a:p>
                          <a:endParaRPr lang="zh-TW"/>
                        </a:p>
                      </a:txBody>
                      <a:tcPr>
                        <a:blipFill rotWithShape="0">
                          <a:blip r:embed="rId6"/>
                          <a:stretch>
                            <a:fillRect l="-201639" t="-201639" r="-3279" b="-3279"/>
                          </a:stretch>
                        </a:blipFill>
                      </a:tcPr>
                    </a:tc>
                  </a:tr>
                </a:tbl>
              </a:graphicData>
            </a:graphic>
          </p:graphicFrame>
        </mc:Fallback>
      </mc:AlternateContent>
      <mc:AlternateContent xmlns:mc="http://schemas.openxmlformats.org/markup-compatibility/2006" xmlns:a14="http://schemas.microsoft.com/office/drawing/2010/main">
        <mc:Choice Requires="a14">
          <p:graphicFrame>
            <p:nvGraphicFramePr>
              <p:cNvPr id="9" name="表格 8"/>
              <p:cNvGraphicFramePr>
                <a:graphicFrameLocks noGrp="1"/>
              </p:cNvGraphicFramePr>
              <p:nvPr/>
            </p:nvGraphicFramePr>
            <p:xfrm>
              <a:off x="9188725" y="4536206"/>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00FF"/>
                                        </a:solidFill>
                                        <a:latin typeface="Cambria Math" panose="02040503050406030204" pitchFamily="18" charset="0"/>
                                      </a:rPr>
                                    </m:ctrlPr>
                                  </m:sSubPr>
                                  <m:e>
                                    <m:r>
                                      <a:rPr lang="en-US" altLang="zh-TW" b="0" i="1" smtClean="0">
                                        <a:solidFill>
                                          <a:srgbClr val="0000FF"/>
                                        </a:solidFill>
                                        <a:latin typeface="Cambria Math" panose="02040503050406030204" pitchFamily="18" charset="0"/>
                                      </a:rPr>
                                      <m:t>𝑥</m:t>
                                    </m:r>
                                  </m:e>
                                  <m:sub>
                                    <m:r>
                                      <a:rPr lang="en-US" altLang="zh-TW" b="0" i="1" smtClean="0">
                                        <a:solidFill>
                                          <a:srgbClr val="0000FF"/>
                                        </a:solidFill>
                                        <a:latin typeface="Cambria Math" panose="02040503050406030204" pitchFamily="18" charset="0"/>
                                      </a:rPr>
                                      <m:t>2</m:t>
                                    </m:r>
                                  </m:sub>
                                </m:sSub>
                              </m:oMath>
                            </m:oMathPara>
                          </a14:m>
                          <a:endParaRPr lang="zh-TW" altLang="en-US" dirty="0">
                            <a:solidFill>
                              <a:srgbClr val="0000FF"/>
                            </a:solidFill>
                          </a:endParaRPr>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00FF"/>
                                        </a:solidFill>
                                        <a:latin typeface="Cambria Math" panose="02040503050406030204" pitchFamily="18" charset="0"/>
                                      </a:rPr>
                                    </m:ctrlPr>
                                  </m:sSubPr>
                                  <m:e>
                                    <m:r>
                                      <a:rPr lang="en-US" altLang="zh-TW" b="0" i="1" smtClean="0">
                                        <a:solidFill>
                                          <a:srgbClr val="0000FF"/>
                                        </a:solidFill>
                                        <a:latin typeface="Cambria Math" panose="02040503050406030204" pitchFamily="18" charset="0"/>
                                      </a:rPr>
                                      <m:t>𝑥</m:t>
                                    </m:r>
                                  </m:e>
                                  <m:sub>
                                    <m:r>
                                      <a:rPr lang="en-US" altLang="zh-TW" b="0" i="1" smtClean="0">
                                        <a:solidFill>
                                          <a:srgbClr val="0000FF"/>
                                        </a:solidFill>
                                        <a:latin typeface="Cambria Math" panose="02040503050406030204" pitchFamily="18" charset="0"/>
                                      </a:rPr>
                                      <m:t>6</m:t>
                                    </m:r>
                                  </m:sub>
                                </m:sSub>
                              </m:oMath>
                            </m:oMathPara>
                          </a14:m>
                          <a:endParaRPr lang="zh-TW" altLang="en-US" dirty="0">
                            <a:solidFill>
                              <a:srgbClr val="0000FF"/>
                            </a:solidFill>
                          </a:endParaRPr>
                        </a:p>
                      </a:txBody>
                      <a:tcPr/>
                    </a:tc>
                    <a:extLst>
                      <a:ext uri="{0D108BD9-81ED-4DB2-BD59-A6C34878D82A}">
                        <a16:rowId xmlns:a16="http://schemas.microsoft.com/office/drawing/2014/main" val="10000"/>
                      </a:ext>
                    </a:extLst>
                  </a:tr>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chemeClr val="tx1"/>
                                        </a:solidFill>
                                        <a:latin typeface="Cambria Math" panose="02040503050406030204" pitchFamily="18" charset="0"/>
                                      </a:rPr>
                                    </m:ctrlPr>
                                  </m:sSubPr>
                                  <m:e>
                                    <m:r>
                                      <a:rPr lang="en-US" altLang="zh-TW" b="0" i="1" smtClean="0">
                                        <a:solidFill>
                                          <a:schemeClr val="tx1"/>
                                        </a:solidFill>
                                        <a:latin typeface="Cambria Math" panose="02040503050406030204" pitchFamily="18" charset="0"/>
                                      </a:rPr>
                                      <m:t>𝑥</m:t>
                                    </m:r>
                                  </m:e>
                                  <m:sub>
                                    <m:r>
                                      <a:rPr lang="en-US" altLang="zh-TW" b="0" i="1" smtClean="0">
                                        <a:solidFill>
                                          <a:schemeClr val="tx1"/>
                                        </a:solidFill>
                                        <a:latin typeface="Cambria Math" panose="02040503050406030204" pitchFamily="18" charset="0"/>
                                      </a:rPr>
                                      <m:t>0</m:t>
                                    </m:r>
                                  </m:sub>
                                </m:sSub>
                              </m:oMath>
                            </m:oMathPara>
                          </a14:m>
                          <a:endParaRPr lang="zh-TW" altLang="en-US" dirty="0">
                            <a:solidFill>
                              <a:srgbClr val="0000FF"/>
                            </a:solidFill>
                          </a:endParaRPr>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00FF"/>
                                        </a:solidFill>
                                        <a:latin typeface="Cambria Math" panose="02040503050406030204" pitchFamily="18" charset="0"/>
                                      </a:rPr>
                                    </m:ctrlPr>
                                  </m:sSubPr>
                                  <m:e>
                                    <m:r>
                                      <a:rPr lang="en-US" altLang="zh-TW" b="0" i="1" smtClean="0">
                                        <a:solidFill>
                                          <a:srgbClr val="0000FF"/>
                                        </a:solidFill>
                                        <a:latin typeface="Cambria Math" panose="02040503050406030204" pitchFamily="18" charset="0"/>
                                      </a:rPr>
                                      <m:t>𝑥</m:t>
                                    </m:r>
                                  </m:e>
                                  <m:sub>
                                    <m:r>
                                      <a:rPr lang="en-US" altLang="zh-TW" b="0" i="1" smtClean="0">
                                        <a:solidFill>
                                          <a:srgbClr val="0000FF"/>
                                        </a:solidFill>
                                        <a:latin typeface="Cambria Math" panose="02040503050406030204" pitchFamily="18" charset="0"/>
                                      </a:rPr>
                                      <m:t>1</m:t>
                                    </m:r>
                                  </m:sub>
                                </m:sSub>
                              </m:oMath>
                            </m:oMathPara>
                          </a14:m>
                          <a:endParaRPr lang="zh-TW" altLang="en-US" dirty="0">
                            <a:solidFill>
                              <a:srgbClr val="0000FF"/>
                            </a:solidFill>
                          </a:endParaRPr>
                        </a:p>
                      </a:txBody>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9" name="表格 8"/>
              <p:cNvGraphicFramePr>
                <a:graphicFrameLocks noGrp="1"/>
              </p:cNvGraphicFramePr>
              <p:nvPr>
                <p:extLst>
                  <p:ext uri="{D42A27DB-BD31-4B8C-83A1-F6EECF244321}">
                    <p14:modId xmlns:p14="http://schemas.microsoft.com/office/powerpoint/2010/main" val="3068685844"/>
                  </p:ext>
                </p:extLst>
              </p:nvPr>
            </p:nvGraphicFramePr>
            <p:xfrm>
              <a:off x="9188725" y="4536206"/>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ltLang="en-US" dirty="0"/>
                        </a:p>
                      </a:txBody>
                      <a:tcPr/>
                    </a:tc>
                    <a:tc>
                      <a:txBody>
                        <a:bodyPr/>
                        <a:lstStyle/>
                        <a:p>
                          <a:endParaRPr lang="zh-TW"/>
                        </a:p>
                      </a:txBody>
                      <a:tcPr>
                        <a:blipFill rotWithShape="0">
                          <a:blip r:embed="rId7"/>
                          <a:stretch>
                            <a:fillRect l="-101639" t="-1639" r="-103279" b="-203279"/>
                          </a:stretch>
                        </a:blipFill>
                      </a:tcPr>
                    </a:tc>
                    <a:tc>
                      <a:txBody>
                        <a:bodyPr/>
                        <a:lstStyle/>
                        <a:p>
                          <a:endParaRPr lang="zh-TW"/>
                        </a:p>
                      </a:txBody>
                      <a:tcPr>
                        <a:blipFill rotWithShape="0">
                          <a:blip r:embed="rId7"/>
                          <a:stretch>
                            <a:fillRect l="-201639" t="-1639" r="-3279" b="-203279"/>
                          </a:stretch>
                        </a:blipFill>
                      </a:tcPr>
                    </a:tc>
                  </a:tr>
                  <a:tr h="370840">
                    <a:tc>
                      <a:txBody>
                        <a:bodyPr/>
                        <a:lstStyle/>
                        <a:p>
                          <a:endParaRPr lang="zh-TW" altLang="en-US" dirty="0"/>
                        </a:p>
                      </a:txBody>
                      <a:tcPr/>
                    </a:tc>
                    <a:tc>
                      <a:txBody>
                        <a:bodyPr/>
                        <a:lstStyle/>
                        <a:p>
                          <a:endParaRPr lang="zh-TW"/>
                        </a:p>
                      </a:txBody>
                      <a:tcPr>
                        <a:blipFill rotWithShape="0">
                          <a:blip r:embed="rId7"/>
                          <a:stretch>
                            <a:fillRect l="-101639" t="-101639" r="-103279" b="-103279"/>
                          </a:stretch>
                        </a:blipFill>
                      </a:tcPr>
                    </a:tc>
                    <a:tc>
                      <a:txBody>
                        <a:bodyPr/>
                        <a:lstStyle/>
                        <a:p>
                          <a:endParaRPr lang="zh-TW"/>
                        </a:p>
                      </a:txBody>
                      <a:tcPr>
                        <a:blipFill rotWithShape="0">
                          <a:blip r:embed="rId7"/>
                          <a:stretch>
                            <a:fillRect l="-201639" t="-101639" r="-3279" b="-103279"/>
                          </a:stretch>
                        </a:blipFill>
                      </a:tcPr>
                    </a:tc>
                  </a:tr>
                  <a:tr h="370840">
                    <a:tc>
                      <a:txBody>
                        <a:bodyPr/>
                        <a:lstStyle/>
                        <a:p>
                          <a:endParaRPr lang="zh-TW" altLang="en-US" dirty="0"/>
                        </a:p>
                      </a:txBody>
                      <a:tcPr/>
                    </a:tc>
                    <a:tc>
                      <a:txBody>
                        <a:bodyPr/>
                        <a:lstStyle/>
                        <a:p>
                          <a:endParaRPr lang="zh-TW" altLang="en-US"/>
                        </a:p>
                      </a:txBody>
                      <a:tcPr/>
                    </a:tc>
                    <a:tc>
                      <a:txBody>
                        <a:bodyPr/>
                        <a:lstStyle/>
                        <a:p>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sp>
            <p:nvSpPr>
              <p:cNvPr id="10" name="文字方塊 9"/>
              <p:cNvSpPr txBox="1"/>
              <p:nvPr/>
            </p:nvSpPr>
            <p:spPr>
              <a:xfrm>
                <a:off x="2036428" y="3822406"/>
                <a:ext cx="3854844" cy="646331"/>
              </a:xfrm>
              <a:prstGeom prst="rect">
                <a:avLst/>
              </a:prstGeom>
              <a:noFill/>
            </p:spPr>
            <p:txBody>
              <a:bodyPr wrap="square" rtlCol="0">
                <a:spAutoFit/>
              </a:bodyPr>
              <a:lstStyle/>
              <a:p>
                <a:pPr algn="ctr"/>
                <a:r>
                  <a:rPr lang="en-US" altLang="zh-TW">
                    <a:latin typeface="Cambria Math" panose="02040503050406030204" pitchFamily="18" charset="0"/>
                    <a:ea typeface="Cambria Math" panose="02040503050406030204" pitchFamily="18" charset="0"/>
                  </a:rPr>
                  <a:t>Corner Neighborhood</a:t>
                </a:r>
                <a:endParaRPr lang="en-US" altLang="zh-TW" dirty="0">
                  <a:latin typeface="Cambria Math" panose="02040503050406030204" pitchFamily="18" charset="0"/>
                  <a:ea typeface="Cambria Math" panose="02040503050406030204" pitchFamily="18" charset="0"/>
                </a:endParaRPr>
              </a:p>
              <a:p>
                <a:pPr algn="ctr"/>
                <a:r>
                  <a:rPr lang="en-US" altLang="zh-TW" dirty="0">
                    <a:latin typeface="Cambria Math" panose="02040503050406030204" pitchFamily="18" charset="0"/>
                    <a:ea typeface="Cambria Math" panose="02040503050406030204" pitchFamily="18" charset="0"/>
                  </a:rPr>
                  <a:t>(</a:t>
                </a:r>
                <a:r>
                  <a:rPr lang="en-US" altLang="zh-TW">
                    <a:latin typeface="Cambria Math" panose="02040503050406030204" pitchFamily="18" charset="0"/>
                    <a:ea typeface="Cambria Math" panose="02040503050406030204" pitchFamily="18" charset="0"/>
                  </a:rPr>
                  <a:t>for corresponding </a:t>
                </a:r>
                <a14:m>
                  <m:oMath xmlns:m="http://schemas.openxmlformats.org/officeDocument/2006/math">
                    <m:sSub>
                      <m:sSubPr>
                        <m:ctrlPr>
                          <a:rPr lang="en-US" altLang="zh-TW" i="1" smtClean="0">
                            <a:solidFill>
                              <a:srgbClr val="008A00"/>
                            </a:solidFill>
                            <a:latin typeface="Cambria Math" panose="02040503050406030204" pitchFamily="18" charset="0"/>
                            <a:ea typeface="Cambria Math" panose="02040503050406030204" pitchFamily="18" charset="0"/>
                          </a:rPr>
                        </m:ctrlPr>
                      </m:sSubPr>
                      <m:e>
                        <m:r>
                          <a:rPr lang="en-US" altLang="zh-TW" b="0" i="1" smtClean="0">
                            <a:solidFill>
                              <a:srgbClr val="008A00"/>
                            </a:solidFill>
                            <a:latin typeface="Cambria Math" panose="02040503050406030204" pitchFamily="18" charset="0"/>
                            <a:ea typeface="Cambria Math" panose="02040503050406030204" pitchFamily="18" charset="0"/>
                          </a:rPr>
                          <m:t>𝑥</m:t>
                        </m:r>
                      </m:e>
                      <m:sub>
                        <m:r>
                          <a:rPr lang="en-US" altLang="zh-TW" b="0" i="1" smtClean="0">
                            <a:solidFill>
                              <a:srgbClr val="008A00"/>
                            </a:solidFill>
                            <a:latin typeface="Cambria Math" panose="02040503050406030204" pitchFamily="18" charset="0"/>
                            <a:ea typeface="Cambria Math" panose="02040503050406030204" pitchFamily="18" charset="0"/>
                          </a:rPr>
                          <m:t>𝑖</m:t>
                        </m:r>
                      </m:sub>
                    </m:sSub>
                  </m:oMath>
                </a14:m>
                <a:r>
                  <a:rPr lang="en-US" altLang="zh-TW" dirty="0">
                    <a:latin typeface="Cambria Math" panose="02040503050406030204" pitchFamily="18" charset="0"/>
                    <a:ea typeface="Cambria Math" panose="02040503050406030204" pitchFamily="18" charset="0"/>
                  </a:rPr>
                  <a:t>)</a:t>
                </a:r>
                <a:endParaRPr lang="zh-TW" altLang="en-US" dirty="0">
                  <a:latin typeface="Cambria Math" panose="02040503050406030204" pitchFamily="18" charset="0"/>
                </a:endParaRPr>
              </a:p>
            </p:txBody>
          </p:sp>
        </mc:Choice>
        <mc:Fallback xmlns="">
          <p:sp>
            <p:nvSpPr>
              <p:cNvPr id="10" name="文字方塊 9"/>
              <p:cNvSpPr txBox="1">
                <a:spLocks noRot="1" noChangeAspect="1" noMove="1" noResize="1" noEditPoints="1" noAdjustHandles="1" noChangeArrowheads="1" noChangeShapeType="1" noTextEdit="1"/>
              </p:cNvSpPr>
              <p:nvPr/>
            </p:nvSpPr>
            <p:spPr>
              <a:xfrm>
                <a:off x="2036428" y="3822406"/>
                <a:ext cx="3854844" cy="646331"/>
              </a:xfrm>
              <a:prstGeom prst="rect">
                <a:avLst/>
              </a:prstGeom>
              <a:blipFill rotWithShape="0">
                <a:blip r:embed="rId8"/>
                <a:stretch>
                  <a:fillRect t="-5660" b="-13208"/>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402781400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內容版面配置區 4"/>
          <p:cNvGraphicFramePr>
            <a:graphicFrameLocks noGrp="1"/>
          </p:cNvGraphicFramePr>
          <p:nvPr>
            <p:ph sz="half" idx="4294967295"/>
            <p:extLst>
              <p:ext uri="{D42A27DB-BD31-4B8C-83A1-F6EECF244321}">
                <p14:modId xmlns:p14="http://schemas.microsoft.com/office/powerpoint/2010/main" val="1928219577"/>
              </p:ext>
            </p:extLst>
          </p:nvPr>
        </p:nvGraphicFramePr>
        <p:xfrm>
          <a:off x="539563" y="57104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algn="ctr"/>
                      <a:endParaRPr lang="zh-TW" altLang="en-US"/>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10" name="內容版面配置區 4"/>
          <p:cNvGraphicFramePr>
            <a:graphicFrameLocks/>
          </p:cNvGraphicFramePr>
          <p:nvPr>
            <p:extLst>
              <p:ext uri="{D42A27DB-BD31-4B8C-83A1-F6EECF244321}">
                <p14:modId xmlns:p14="http://schemas.microsoft.com/office/powerpoint/2010/main" val="2648700014"/>
              </p:ext>
            </p:extLst>
          </p:nvPr>
        </p:nvGraphicFramePr>
        <p:xfrm>
          <a:off x="4603673" y="2429868"/>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solidFill>
                      <a:srgbClr val="FFFF00"/>
                    </a:solidFill>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solidFill>
                      <a:srgbClr val="FFFF00"/>
                    </a:solidFill>
                  </a:tcPr>
                </a:tc>
                <a:extLst>
                  <a:ext uri="{0D108BD9-81ED-4DB2-BD59-A6C34878D82A}">
                    <a16:rowId xmlns:a16="http://schemas.microsoft.com/office/drawing/2014/main" val="10001"/>
                  </a:ext>
                </a:extLst>
              </a:tr>
              <a:tr h="370840">
                <a:tc>
                  <a:txBody>
                    <a:bodyPr/>
                    <a:lstStyle/>
                    <a:p>
                      <a:pPr algn="ctr"/>
                      <a:endParaRPr lang="zh-TW" altLang="en-US" dirty="0"/>
                    </a:p>
                  </a:txBody>
                  <a:tcPr>
                    <a:solidFill>
                      <a:schemeClr val="bg1"/>
                    </a:solidFill>
                  </a:tcPr>
                </a:tc>
                <a:tc>
                  <a:txBody>
                    <a:bodyPr/>
                    <a:lstStyle/>
                    <a:p>
                      <a:pPr algn="ctr"/>
                      <a:endParaRPr lang="zh-TW" altLang="en-US" dirty="0"/>
                    </a:p>
                  </a:txBody>
                  <a:tcPr>
                    <a:solidFill>
                      <a:schemeClr val="bg1"/>
                    </a:solidFill>
                  </a:tcPr>
                </a:tc>
                <a:tc>
                  <a:txBody>
                    <a:bodyPr/>
                    <a:lstStyle/>
                    <a:p>
                      <a:pPr algn="ctr"/>
                      <a:endParaRPr lang="zh-TW" altLang="en-US" dirty="0"/>
                    </a:p>
                  </a:txBody>
                  <a:tcPr>
                    <a:solidFill>
                      <a:schemeClr val="bg1"/>
                    </a:solidFill>
                  </a:tcPr>
                </a:tc>
                <a:extLst>
                  <a:ext uri="{0D108BD9-81ED-4DB2-BD59-A6C34878D82A}">
                    <a16:rowId xmlns:a16="http://schemas.microsoft.com/office/drawing/2014/main" val="10002"/>
                  </a:ext>
                </a:extLst>
              </a:tr>
            </a:tbl>
          </a:graphicData>
        </a:graphic>
      </p:graphicFrame>
      <p:graphicFrame>
        <p:nvGraphicFramePr>
          <p:cNvPr id="11" name="內容版面配置區 4"/>
          <p:cNvGraphicFramePr>
            <a:graphicFrameLocks/>
          </p:cNvGraphicFramePr>
          <p:nvPr>
            <p:extLst>
              <p:ext uri="{D42A27DB-BD31-4B8C-83A1-F6EECF244321}">
                <p14:modId xmlns:p14="http://schemas.microsoft.com/office/powerpoint/2010/main" val="915502311"/>
              </p:ext>
            </p:extLst>
          </p:nvPr>
        </p:nvGraphicFramePr>
        <p:xfrm>
          <a:off x="5994505" y="2458625"/>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solidFill>
                      <a:srgbClr val="FFFF00"/>
                    </a:solidFill>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solidFill>
                      <a:srgbClr val="FFFF00"/>
                    </a:solidFill>
                  </a:tcP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solidFill>
                      <a:srgbClr val="FFFF00"/>
                    </a:solidFill>
                  </a:tcPr>
                </a:tc>
                <a:tc>
                  <a:txBody>
                    <a:bodyPr/>
                    <a:lstStyle/>
                    <a:p>
                      <a:pPr algn="ctr"/>
                      <a:endParaRPr lang="zh-TW" altLang="en-US" dirty="0"/>
                    </a:p>
                  </a:txBody>
                  <a:tcPr/>
                </a:tc>
                <a:tc>
                  <a:txBody>
                    <a:bodyPr/>
                    <a:lstStyle/>
                    <a:p>
                      <a:pPr algn="ctr"/>
                      <a:r>
                        <a:rPr lang="en-US" altLang="zh-TW" dirty="0"/>
                        <a:t>1</a:t>
                      </a:r>
                      <a:endParaRPr lang="zh-TW" altLang="en-US" dirty="0"/>
                    </a:p>
                  </a:txBody>
                  <a:tcPr>
                    <a:solidFill>
                      <a:srgbClr val="FFFF00"/>
                    </a:solidFill>
                  </a:tcPr>
                </a:tc>
                <a:extLst>
                  <a:ext uri="{0D108BD9-81ED-4DB2-BD59-A6C34878D82A}">
                    <a16:rowId xmlns:a16="http://schemas.microsoft.com/office/drawing/2014/main" val="10002"/>
                  </a:ext>
                </a:extLst>
              </a:tr>
            </a:tbl>
          </a:graphicData>
        </a:graphic>
      </p:graphicFrame>
      <p:graphicFrame>
        <p:nvGraphicFramePr>
          <p:cNvPr id="12" name="內容版面配置區 4"/>
          <p:cNvGraphicFramePr>
            <a:graphicFrameLocks/>
          </p:cNvGraphicFramePr>
          <p:nvPr>
            <p:extLst>
              <p:ext uri="{D42A27DB-BD31-4B8C-83A1-F6EECF244321}">
                <p14:modId xmlns:p14="http://schemas.microsoft.com/office/powerpoint/2010/main" val="2906897405"/>
              </p:ext>
            </p:extLst>
          </p:nvPr>
        </p:nvGraphicFramePr>
        <p:xfrm>
          <a:off x="5994505" y="57104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solidFill>
                      <a:srgbClr val="FFFF00"/>
                    </a:solidFill>
                  </a:tcPr>
                </a:tc>
                <a:tc>
                  <a:txBody>
                    <a:bodyPr/>
                    <a:lstStyle/>
                    <a:p>
                      <a:pPr algn="ctr"/>
                      <a:endParaRPr lang="zh-TW" altLang="en-US"/>
                    </a:p>
                  </a:txBody>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dirty="0"/>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16" name="內容版面配置區 4"/>
          <p:cNvGraphicFramePr>
            <a:graphicFrameLocks/>
          </p:cNvGraphicFramePr>
          <p:nvPr>
            <p:extLst>
              <p:ext uri="{D42A27DB-BD31-4B8C-83A1-F6EECF244321}">
                <p14:modId xmlns:p14="http://schemas.microsoft.com/office/powerpoint/2010/main" val="684695511"/>
              </p:ext>
            </p:extLst>
          </p:nvPr>
        </p:nvGraphicFramePr>
        <p:xfrm>
          <a:off x="9414867" y="467278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tc>
                <a:extLst>
                  <a:ext uri="{0D108BD9-81ED-4DB2-BD59-A6C34878D82A}">
                    <a16:rowId xmlns:a16="http://schemas.microsoft.com/office/drawing/2014/main" val="10002"/>
                  </a:ext>
                </a:extLst>
              </a:tr>
            </a:tbl>
          </a:graphicData>
        </a:graphic>
      </p:graphicFrame>
      <mc:AlternateContent xmlns:mc="http://schemas.openxmlformats.org/markup-compatibility/2006" xmlns:a14="http://schemas.microsoft.com/office/drawing/2010/main">
        <mc:Choice Requires="a14">
          <p:sp>
            <p:nvSpPr>
              <p:cNvPr id="17" name="文字方塊 16"/>
              <p:cNvSpPr txBox="1"/>
              <p:nvPr/>
            </p:nvSpPr>
            <p:spPr>
              <a:xfrm>
                <a:off x="96668" y="110334"/>
                <a:ext cx="1998193"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𝐼𝑠𝑜𝑙𝑎𝑡𝑒𝑑</m:t>
                      </m:r>
                      <m:r>
                        <a:rPr lang="en-US" altLang="zh-TW" b="0" i="1" smtClean="0">
                          <a:latin typeface="Cambria Math" panose="02040503050406030204" pitchFamily="18" charset="0"/>
                        </a:rPr>
                        <m:t> (</m:t>
                      </m:r>
                      <m:r>
                        <a:rPr lang="en-US" altLang="zh-TW" b="0" i="1" smtClean="0">
                          <a:latin typeface="Cambria Math" panose="02040503050406030204" pitchFamily="18" charset="0"/>
                        </a:rPr>
                        <m:t>𝑙𝑎𝑏𝑒𝑙</m:t>
                      </m:r>
                      <m:r>
                        <a:rPr lang="en-US" altLang="zh-TW" b="0" i="1" smtClean="0">
                          <a:latin typeface="Cambria Math" panose="02040503050406030204" pitchFamily="18" charset="0"/>
                        </a:rPr>
                        <m:t> 0)</m:t>
                      </m:r>
                    </m:oMath>
                  </m:oMathPara>
                </a14:m>
                <a:endParaRPr lang="zh-TW" altLang="en-US" dirty="0"/>
              </a:p>
            </p:txBody>
          </p:sp>
        </mc:Choice>
        <mc:Fallback xmlns="">
          <p:sp>
            <p:nvSpPr>
              <p:cNvPr id="17" name="文字方塊 16"/>
              <p:cNvSpPr txBox="1">
                <a:spLocks noRot="1" noChangeAspect="1" noMove="1" noResize="1" noEditPoints="1" noAdjustHandles="1" noChangeArrowheads="1" noChangeShapeType="1" noTextEdit="1"/>
              </p:cNvSpPr>
              <p:nvPr/>
            </p:nvSpPr>
            <p:spPr>
              <a:xfrm>
                <a:off x="96668" y="110334"/>
                <a:ext cx="1998193" cy="369332"/>
              </a:xfrm>
              <a:prstGeom prst="rect">
                <a:avLst/>
              </a:prstGeom>
              <a:blipFill>
                <a:blip r:embed="rId3"/>
                <a:stretch>
                  <a:fillRect r="-305"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8" name="文字方塊 17"/>
              <p:cNvSpPr txBox="1"/>
              <p:nvPr/>
            </p:nvSpPr>
            <p:spPr>
              <a:xfrm>
                <a:off x="4226710" y="110561"/>
                <a:ext cx="1998193"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smtClean="0">
                          <a:latin typeface="Cambria Math" panose="02040503050406030204" pitchFamily="18" charset="0"/>
                        </a:rPr>
                        <m:t>𝐸𝑑𝑔𝑒</m:t>
                      </m:r>
                      <m:r>
                        <a:rPr lang="en-US" altLang="zh-TW" b="0" i="1" smtClean="0">
                          <a:latin typeface="Cambria Math" panose="02040503050406030204" pitchFamily="18" charset="0"/>
                        </a:rPr>
                        <m:t> (</m:t>
                      </m:r>
                      <m:r>
                        <a:rPr lang="en-US" altLang="zh-TW" b="0" i="1" smtClean="0">
                          <a:latin typeface="Cambria Math" panose="02040503050406030204" pitchFamily="18" charset="0"/>
                        </a:rPr>
                        <m:t>𝑙𝑎𝑏𝑒𝑙</m:t>
                      </m:r>
                      <m:r>
                        <a:rPr lang="en-US" altLang="zh-TW" b="0" i="1" smtClean="0">
                          <a:latin typeface="Cambria Math" panose="02040503050406030204" pitchFamily="18" charset="0"/>
                        </a:rPr>
                        <m:t> 1)</m:t>
                      </m:r>
                    </m:oMath>
                  </m:oMathPara>
                </a14:m>
                <a:endParaRPr lang="zh-TW" altLang="en-US" dirty="0"/>
              </a:p>
            </p:txBody>
          </p:sp>
        </mc:Choice>
        <mc:Fallback xmlns="">
          <p:sp>
            <p:nvSpPr>
              <p:cNvPr id="18" name="文字方塊 17"/>
              <p:cNvSpPr txBox="1">
                <a:spLocks noRot="1" noChangeAspect="1" noMove="1" noResize="1" noEditPoints="1" noAdjustHandles="1" noChangeArrowheads="1" noChangeShapeType="1" noTextEdit="1"/>
              </p:cNvSpPr>
              <p:nvPr/>
            </p:nvSpPr>
            <p:spPr>
              <a:xfrm>
                <a:off x="4226710" y="110561"/>
                <a:ext cx="1998193" cy="369332"/>
              </a:xfrm>
              <a:prstGeom prst="rect">
                <a:avLst/>
              </a:prstGeom>
              <a:blipFill>
                <a:blip r:embed="rId4"/>
                <a:stretch>
                  <a:fillRect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8780102" y="110334"/>
                <a:ext cx="1998193"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𝐶𝑜𝑛𝑛𝑒𝑐𝑡𝑖𝑛𝑔</m:t>
                      </m:r>
                      <m:r>
                        <a:rPr lang="en-US" altLang="zh-TW" b="0" i="1" smtClean="0">
                          <a:latin typeface="Cambria Math" panose="02040503050406030204" pitchFamily="18" charset="0"/>
                        </a:rPr>
                        <m:t> (</m:t>
                      </m:r>
                      <m:r>
                        <a:rPr lang="en-US" altLang="zh-TW" b="0" i="1" smtClean="0">
                          <a:latin typeface="Cambria Math" panose="02040503050406030204" pitchFamily="18" charset="0"/>
                        </a:rPr>
                        <m:t>𝑙𝑎𝑏𝑒𝑙</m:t>
                      </m:r>
                      <m:r>
                        <a:rPr lang="en-US" altLang="zh-TW" b="0" i="1" smtClean="0">
                          <a:latin typeface="Cambria Math" panose="02040503050406030204" pitchFamily="18" charset="0"/>
                        </a:rPr>
                        <m:t> 2)</m:t>
                      </m:r>
                    </m:oMath>
                  </m:oMathPara>
                </a14:m>
                <a:endParaRPr lang="zh-TW" altLang="en-US" dirty="0"/>
              </a:p>
            </p:txBody>
          </p:sp>
        </mc:Choice>
        <mc:Fallback xmlns="">
          <p:sp>
            <p:nvSpPr>
              <p:cNvPr id="19" name="文字方塊 18"/>
              <p:cNvSpPr txBox="1">
                <a:spLocks noRot="1" noChangeAspect="1" noMove="1" noResize="1" noEditPoints="1" noAdjustHandles="1" noChangeArrowheads="1" noChangeShapeType="1" noTextEdit="1"/>
              </p:cNvSpPr>
              <p:nvPr/>
            </p:nvSpPr>
            <p:spPr>
              <a:xfrm>
                <a:off x="8780102" y="110334"/>
                <a:ext cx="1998193" cy="369332"/>
              </a:xfrm>
              <a:prstGeom prst="rect">
                <a:avLst/>
              </a:prstGeom>
              <a:blipFill>
                <a:blip r:embed="rId5"/>
                <a:stretch>
                  <a:fillRect l="-915" r="-15854"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1" name="文字方塊 20"/>
              <p:cNvSpPr txBox="1"/>
              <p:nvPr/>
            </p:nvSpPr>
            <p:spPr>
              <a:xfrm>
                <a:off x="1124280" y="4212302"/>
                <a:ext cx="1998193"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smtClean="0">
                          <a:latin typeface="Cambria Math" panose="02040503050406030204" pitchFamily="18" charset="0"/>
                        </a:rPr>
                        <m:t>𝐵𝑟𝑎𝑛𝑐h𝑖𝑛𝑔</m:t>
                      </m:r>
                      <m:r>
                        <a:rPr lang="en-US" altLang="zh-TW" b="0" i="1" smtClean="0">
                          <a:latin typeface="Cambria Math" panose="02040503050406030204" pitchFamily="18" charset="0"/>
                        </a:rPr>
                        <m:t>  (</m:t>
                      </m:r>
                      <m:r>
                        <a:rPr lang="en-US" altLang="zh-TW" b="0" i="1" smtClean="0">
                          <a:latin typeface="Cambria Math" panose="02040503050406030204" pitchFamily="18" charset="0"/>
                        </a:rPr>
                        <m:t>𝑙𝑎𝑏𝑒𝑙</m:t>
                      </m:r>
                      <m:r>
                        <a:rPr lang="en-US" altLang="zh-TW" b="0" i="1" smtClean="0">
                          <a:latin typeface="Cambria Math" panose="02040503050406030204" pitchFamily="18" charset="0"/>
                        </a:rPr>
                        <m:t> 3)</m:t>
                      </m:r>
                    </m:oMath>
                  </m:oMathPara>
                </a14:m>
                <a:endParaRPr lang="zh-TW" altLang="en-US" dirty="0"/>
              </a:p>
            </p:txBody>
          </p:sp>
        </mc:Choice>
        <mc:Fallback xmlns="">
          <p:sp>
            <p:nvSpPr>
              <p:cNvPr id="21" name="文字方塊 20"/>
              <p:cNvSpPr txBox="1">
                <a:spLocks noRot="1" noChangeAspect="1" noMove="1" noResize="1" noEditPoints="1" noAdjustHandles="1" noChangeArrowheads="1" noChangeShapeType="1" noTextEdit="1"/>
              </p:cNvSpPr>
              <p:nvPr/>
            </p:nvSpPr>
            <p:spPr>
              <a:xfrm>
                <a:off x="1124280" y="4212302"/>
                <a:ext cx="1998193" cy="369332"/>
              </a:xfrm>
              <a:prstGeom prst="rect">
                <a:avLst/>
              </a:prstGeom>
              <a:blipFill>
                <a:blip r:embed="rId6"/>
                <a:stretch>
                  <a:fillRect l="-915" r="-14329" b="-1147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2" name="文字方塊 21"/>
              <p:cNvSpPr txBox="1"/>
              <p:nvPr/>
            </p:nvSpPr>
            <p:spPr>
              <a:xfrm>
                <a:off x="5356768" y="4212302"/>
                <a:ext cx="1998193"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smtClean="0">
                          <a:latin typeface="Cambria Math" panose="02040503050406030204" pitchFamily="18" charset="0"/>
                        </a:rPr>
                        <m:t>𝐶𝑟𝑜𝑠𝑠𝑖𝑛𝑔</m:t>
                      </m:r>
                      <m:r>
                        <a:rPr lang="en-US" altLang="zh-TW" b="0" i="1" smtClean="0">
                          <a:latin typeface="Cambria Math" panose="02040503050406030204" pitchFamily="18" charset="0"/>
                        </a:rPr>
                        <m:t> (</m:t>
                      </m:r>
                      <m:r>
                        <a:rPr lang="en-US" altLang="zh-TW" b="0" i="1" smtClean="0">
                          <a:latin typeface="Cambria Math" panose="02040503050406030204" pitchFamily="18" charset="0"/>
                        </a:rPr>
                        <m:t>𝑙𝑎𝑏𝑒𝑙</m:t>
                      </m:r>
                      <m:r>
                        <a:rPr lang="en-US" altLang="zh-TW" b="0" i="1" smtClean="0">
                          <a:latin typeface="Cambria Math" panose="02040503050406030204" pitchFamily="18" charset="0"/>
                        </a:rPr>
                        <m:t> 4)</m:t>
                      </m:r>
                    </m:oMath>
                  </m:oMathPara>
                </a14:m>
                <a:endParaRPr lang="zh-TW" altLang="en-US" dirty="0"/>
              </a:p>
            </p:txBody>
          </p:sp>
        </mc:Choice>
        <mc:Fallback xmlns="">
          <p:sp>
            <p:nvSpPr>
              <p:cNvPr id="22" name="文字方塊 21"/>
              <p:cNvSpPr txBox="1">
                <a:spLocks noRot="1" noChangeAspect="1" noMove="1" noResize="1" noEditPoints="1" noAdjustHandles="1" noChangeArrowheads="1" noChangeShapeType="1" noTextEdit="1"/>
              </p:cNvSpPr>
              <p:nvPr/>
            </p:nvSpPr>
            <p:spPr>
              <a:xfrm>
                <a:off x="5356768" y="4212302"/>
                <a:ext cx="1998193" cy="369332"/>
              </a:xfrm>
              <a:prstGeom prst="rect">
                <a:avLst/>
              </a:prstGeom>
              <a:blipFill>
                <a:blip r:embed="rId7"/>
                <a:stretch>
                  <a:fillRect l="-915" r="-3354" b="-1147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3" name="文字方塊 22"/>
              <p:cNvSpPr txBox="1"/>
              <p:nvPr/>
            </p:nvSpPr>
            <p:spPr>
              <a:xfrm>
                <a:off x="8899144" y="4215749"/>
                <a:ext cx="1998193" cy="369332"/>
              </a:xfrm>
              <a:prstGeom prst="rect">
                <a:avLst/>
              </a:prstGeom>
              <a:noFill/>
            </p:spPr>
            <p:txBody>
              <a:bodyPr wrap="square" rtlCol="0">
                <a:spAutoFit/>
              </a:bodyPr>
              <a:lstStyle/>
              <a:p>
                <a:pPr/>
                <a14:m>
                  <m:oMathPara xmlns:m="http://schemas.openxmlformats.org/officeDocument/2006/math">
                    <m:oMathParaPr>
                      <m:jc m:val="center"/>
                    </m:oMathParaPr>
                    <m:oMath xmlns:m="http://schemas.openxmlformats.org/officeDocument/2006/math">
                      <m:r>
                        <a:rPr lang="en-US" altLang="zh-TW" b="0" i="1" smtClean="0">
                          <a:latin typeface="Cambria Math" panose="02040503050406030204" pitchFamily="18" charset="0"/>
                        </a:rPr>
                        <m:t>𝐼𝑛𝑡𝑒𝑟𝑖𝑜𝑟</m:t>
                      </m:r>
                      <m:r>
                        <a:rPr lang="en-US" altLang="zh-TW" b="0" i="1" smtClean="0">
                          <a:latin typeface="Cambria Math" panose="02040503050406030204" pitchFamily="18" charset="0"/>
                        </a:rPr>
                        <m:t> (</m:t>
                      </m:r>
                      <m:r>
                        <a:rPr lang="en-US" altLang="zh-TW" b="0" i="1" smtClean="0">
                          <a:latin typeface="Cambria Math" panose="02040503050406030204" pitchFamily="18" charset="0"/>
                        </a:rPr>
                        <m:t>𝑙𝑎𝑏𝑒𝑙</m:t>
                      </m:r>
                      <m:r>
                        <a:rPr lang="en-US" altLang="zh-TW" b="0" i="1" smtClean="0">
                          <a:latin typeface="Cambria Math" panose="02040503050406030204" pitchFamily="18" charset="0"/>
                        </a:rPr>
                        <m:t> 5)</m:t>
                      </m:r>
                    </m:oMath>
                  </m:oMathPara>
                </a14:m>
                <a:endParaRPr lang="zh-TW" altLang="en-US" dirty="0"/>
              </a:p>
            </p:txBody>
          </p:sp>
        </mc:Choice>
        <mc:Fallback xmlns="">
          <p:sp>
            <p:nvSpPr>
              <p:cNvPr id="23" name="文字方塊 22"/>
              <p:cNvSpPr txBox="1">
                <a:spLocks noRot="1" noChangeAspect="1" noMove="1" noResize="1" noEditPoints="1" noAdjustHandles="1" noChangeArrowheads="1" noChangeShapeType="1" noTextEdit="1"/>
              </p:cNvSpPr>
              <p:nvPr/>
            </p:nvSpPr>
            <p:spPr>
              <a:xfrm>
                <a:off x="8899144" y="4215749"/>
                <a:ext cx="1998193" cy="369332"/>
              </a:xfrm>
              <a:prstGeom prst="rect">
                <a:avLst/>
              </a:prstGeom>
              <a:blipFill>
                <a:blip r:embed="rId8"/>
                <a:stretch>
                  <a:fillRect b="-13333"/>
                </a:stretch>
              </a:blipFill>
            </p:spPr>
            <p:txBody>
              <a:bodyPr/>
              <a:lstStyle/>
              <a:p>
                <a:r>
                  <a:rPr lang="zh-TW" altLang="en-US">
                    <a:noFill/>
                  </a:rPr>
                  <a:t> </a:t>
                </a:r>
              </a:p>
            </p:txBody>
          </p:sp>
        </mc:Fallback>
      </mc:AlternateContent>
      <p:graphicFrame>
        <p:nvGraphicFramePr>
          <p:cNvPr id="26" name="內容版面配置區 4"/>
          <p:cNvGraphicFramePr>
            <a:graphicFrameLocks/>
          </p:cNvGraphicFramePr>
          <p:nvPr>
            <p:extLst>
              <p:ext uri="{D42A27DB-BD31-4B8C-83A1-F6EECF244321}">
                <p14:modId xmlns:p14="http://schemas.microsoft.com/office/powerpoint/2010/main" val="323662249"/>
              </p:ext>
            </p:extLst>
          </p:nvPr>
        </p:nvGraphicFramePr>
        <p:xfrm>
          <a:off x="4603673" y="57104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algn="ctr"/>
                      <a:r>
                        <a:rPr lang="en-US" altLang="zh-TW" dirty="0"/>
                        <a:t>1</a:t>
                      </a:r>
                      <a:endParaRPr lang="zh-TW" altLang="en-US" dirty="0"/>
                    </a:p>
                  </a:txBody>
                  <a:tcPr>
                    <a:solidFill>
                      <a:srgbClr val="FFFF00"/>
                    </a:solidFill>
                  </a:tcPr>
                </a:tc>
                <a:extLst>
                  <a:ext uri="{0D108BD9-81ED-4DB2-BD59-A6C34878D82A}">
                    <a16:rowId xmlns:a16="http://schemas.microsoft.com/office/drawing/2014/main" val="10000"/>
                  </a:ext>
                </a:extLst>
              </a:tr>
              <a:tr h="370840">
                <a:tc>
                  <a:txBody>
                    <a:bodyPr/>
                    <a:lstStyle/>
                    <a:p>
                      <a:pPr algn="ctr"/>
                      <a:endParaRPr lang="zh-TW" altLang="en-US" dirty="0"/>
                    </a:p>
                  </a:txBody>
                  <a:tcPr>
                    <a:solidFill>
                      <a:schemeClr val="bg1"/>
                    </a:solidFill>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dirty="0"/>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24" name="內容版面配置區 4"/>
          <p:cNvGraphicFramePr>
            <a:graphicFrameLocks/>
          </p:cNvGraphicFramePr>
          <p:nvPr>
            <p:extLst>
              <p:ext uri="{D42A27DB-BD31-4B8C-83A1-F6EECF244321}">
                <p14:modId xmlns:p14="http://schemas.microsoft.com/office/powerpoint/2010/main" val="1750422523"/>
              </p:ext>
            </p:extLst>
          </p:nvPr>
        </p:nvGraphicFramePr>
        <p:xfrm>
          <a:off x="3212841" y="2429868"/>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solidFill>
                      <a:srgbClr val="FFFF00"/>
                    </a:solidFill>
                  </a:tcPr>
                </a:tc>
                <a:tc>
                  <a:txBody>
                    <a:bodyPr/>
                    <a:lstStyle/>
                    <a:p>
                      <a:pPr algn="ctr"/>
                      <a:endParaRPr lang="zh-TW" altLang="en-US" dirty="0"/>
                    </a:p>
                  </a:txBody>
                  <a:tcPr>
                    <a:solidFill>
                      <a:schemeClr val="bg1"/>
                    </a:solidFill>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solidFill>
                      <a:srgbClr val="FFFF00"/>
                    </a:solidFill>
                  </a:tcPr>
                </a:tc>
                <a:extLst>
                  <a:ext uri="{0D108BD9-81ED-4DB2-BD59-A6C34878D82A}">
                    <a16:rowId xmlns:a16="http://schemas.microsoft.com/office/drawing/2014/main" val="10001"/>
                  </a:ext>
                </a:extLst>
              </a:tr>
              <a:tr h="370840">
                <a:tc>
                  <a:txBody>
                    <a:bodyPr/>
                    <a:lstStyle/>
                    <a:p>
                      <a:pPr algn="ctr"/>
                      <a:endParaRPr lang="zh-TW" altLang="en-US" dirty="0"/>
                    </a:p>
                  </a:txBody>
                  <a:tcPr>
                    <a:solidFill>
                      <a:schemeClr val="bg1"/>
                    </a:solidFill>
                  </a:tcPr>
                </a:tc>
                <a:tc>
                  <a:txBody>
                    <a:bodyPr/>
                    <a:lstStyle/>
                    <a:p>
                      <a:pPr algn="ctr"/>
                      <a:endParaRPr lang="zh-TW" altLang="en-US" dirty="0"/>
                    </a:p>
                  </a:txBody>
                  <a:tcPr>
                    <a:solidFill>
                      <a:schemeClr val="bg1"/>
                    </a:solidFill>
                  </a:tcPr>
                </a:tc>
                <a:tc>
                  <a:txBody>
                    <a:bodyPr/>
                    <a:lstStyle/>
                    <a:p>
                      <a:pPr algn="ctr"/>
                      <a:endParaRPr lang="zh-TW" altLang="en-US" dirty="0"/>
                    </a:p>
                  </a:txBody>
                  <a:tcPr>
                    <a:solidFill>
                      <a:schemeClr val="bg1"/>
                    </a:solidFill>
                  </a:tcPr>
                </a:tc>
                <a:extLst>
                  <a:ext uri="{0D108BD9-81ED-4DB2-BD59-A6C34878D82A}">
                    <a16:rowId xmlns:a16="http://schemas.microsoft.com/office/drawing/2014/main" val="10002"/>
                  </a:ext>
                </a:extLst>
              </a:tr>
            </a:tbl>
          </a:graphicData>
        </a:graphic>
      </p:graphicFrame>
      <p:graphicFrame>
        <p:nvGraphicFramePr>
          <p:cNvPr id="27" name="內容版面配置區 4"/>
          <p:cNvGraphicFramePr>
            <a:graphicFrameLocks/>
          </p:cNvGraphicFramePr>
          <p:nvPr>
            <p:extLst>
              <p:ext uri="{D42A27DB-BD31-4B8C-83A1-F6EECF244321}">
                <p14:modId xmlns:p14="http://schemas.microsoft.com/office/powerpoint/2010/main" val="4140790648"/>
              </p:ext>
            </p:extLst>
          </p:nvPr>
        </p:nvGraphicFramePr>
        <p:xfrm>
          <a:off x="3212841" y="57104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dirty="0"/>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sp>
        <p:nvSpPr>
          <p:cNvPr id="2" name="文字方塊 1"/>
          <p:cNvSpPr txBox="1"/>
          <p:nvPr/>
        </p:nvSpPr>
        <p:spPr>
          <a:xfrm>
            <a:off x="539563" y="1683563"/>
            <a:ext cx="1323702" cy="369332"/>
          </a:xfrm>
          <a:prstGeom prst="rect">
            <a:avLst/>
          </a:prstGeom>
          <a:noFill/>
        </p:spPr>
        <p:txBody>
          <a:bodyPr wrap="square" rtlCol="0">
            <a:spAutoFit/>
          </a:bodyPr>
          <a:lstStyle/>
          <a:p>
            <a:r>
              <a:rPr lang="en-US" altLang="zh-TW" dirty="0"/>
              <a:t>f(</a:t>
            </a:r>
            <a:r>
              <a:rPr lang="en-US" altLang="zh-TW" dirty="0" err="1"/>
              <a:t>s,s,s,s</a:t>
            </a:r>
            <a:r>
              <a:rPr lang="en-US" altLang="zh-TW" dirty="0"/>
              <a:t>) = 0</a:t>
            </a:r>
            <a:endParaRPr lang="zh-TW" altLang="en-US" dirty="0"/>
          </a:p>
        </p:txBody>
      </p:sp>
      <p:sp>
        <p:nvSpPr>
          <p:cNvPr id="28" name="文字方塊 27"/>
          <p:cNvSpPr txBox="1"/>
          <p:nvPr/>
        </p:nvSpPr>
        <p:spPr>
          <a:xfrm>
            <a:off x="3107190" y="1683563"/>
            <a:ext cx="1323702" cy="369332"/>
          </a:xfrm>
          <a:prstGeom prst="rect">
            <a:avLst/>
          </a:prstGeom>
          <a:noFill/>
        </p:spPr>
        <p:txBody>
          <a:bodyPr wrap="square" rtlCol="0">
            <a:spAutoFit/>
          </a:bodyPr>
          <a:lstStyle/>
          <a:p>
            <a:r>
              <a:rPr lang="en-US" altLang="zh-TW" dirty="0"/>
              <a:t>f(</a:t>
            </a:r>
            <a:r>
              <a:rPr lang="en-US" altLang="zh-TW" dirty="0" err="1"/>
              <a:t>s,q,s,s</a:t>
            </a:r>
            <a:r>
              <a:rPr lang="en-US" altLang="zh-TW" dirty="0"/>
              <a:t>) = 1</a:t>
            </a:r>
            <a:endParaRPr lang="zh-TW" altLang="en-US" dirty="0"/>
          </a:p>
        </p:txBody>
      </p:sp>
      <p:sp>
        <p:nvSpPr>
          <p:cNvPr id="29" name="文字方塊 28"/>
          <p:cNvSpPr txBox="1"/>
          <p:nvPr/>
        </p:nvSpPr>
        <p:spPr>
          <a:xfrm>
            <a:off x="4548874" y="1683563"/>
            <a:ext cx="1323702" cy="369332"/>
          </a:xfrm>
          <a:prstGeom prst="rect">
            <a:avLst/>
          </a:prstGeom>
          <a:noFill/>
        </p:spPr>
        <p:txBody>
          <a:bodyPr wrap="square" rtlCol="0">
            <a:spAutoFit/>
          </a:bodyPr>
          <a:lstStyle/>
          <a:p>
            <a:r>
              <a:rPr lang="en-US" altLang="zh-TW" dirty="0"/>
              <a:t>f(</a:t>
            </a:r>
            <a:r>
              <a:rPr lang="en-US" altLang="zh-TW" dirty="0" err="1"/>
              <a:t>q,s,s,s</a:t>
            </a:r>
            <a:r>
              <a:rPr lang="en-US" altLang="zh-TW" dirty="0"/>
              <a:t>) = 1</a:t>
            </a:r>
            <a:endParaRPr lang="zh-TW" altLang="en-US" dirty="0"/>
          </a:p>
        </p:txBody>
      </p:sp>
      <p:sp>
        <p:nvSpPr>
          <p:cNvPr id="30" name="文字方塊 29"/>
          <p:cNvSpPr txBox="1"/>
          <p:nvPr/>
        </p:nvSpPr>
        <p:spPr>
          <a:xfrm>
            <a:off x="5927375" y="1683906"/>
            <a:ext cx="1323702" cy="369332"/>
          </a:xfrm>
          <a:prstGeom prst="rect">
            <a:avLst/>
          </a:prstGeom>
          <a:noFill/>
        </p:spPr>
        <p:txBody>
          <a:bodyPr wrap="square" rtlCol="0">
            <a:spAutoFit/>
          </a:bodyPr>
          <a:lstStyle/>
          <a:p>
            <a:r>
              <a:rPr lang="en-US" altLang="zh-TW" dirty="0"/>
              <a:t>f(</a:t>
            </a:r>
            <a:r>
              <a:rPr lang="en-US" altLang="zh-TW" dirty="0" err="1"/>
              <a:t>q,r,s,s</a:t>
            </a:r>
            <a:r>
              <a:rPr lang="en-US" altLang="zh-TW" dirty="0"/>
              <a:t>) = 1</a:t>
            </a:r>
            <a:endParaRPr lang="zh-TW" altLang="en-US" dirty="0"/>
          </a:p>
        </p:txBody>
      </p:sp>
      <p:sp>
        <p:nvSpPr>
          <p:cNvPr id="31" name="文字方塊 30"/>
          <p:cNvSpPr txBox="1"/>
          <p:nvPr/>
        </p:nvSpPr>
        <p:spPr>
          <a:xfrm>
            <a:off x="3174320" y="3571145"/>
            <a:ext cx="1323702" cy="369332"/>
          </a:xfrm>
          <a:prstGeom prst="rect">
            <a:avLst/>
          </a:prstGeom>
          <a:noFill/>
        </p:spPr>
        <p:txBody>
          <a:bodyPr wrap="square" rtlCol="0">
            <a:spAutoFit/>
          </a:bodyPr>
          <a:lstStyle/>
          <a:p>
            <a:r>
              <a:rPr lang="en-US" altLang="zh-TW" dirty="0"/>
              <a:t>f(</a:t>
            </a:r>
            <a:r>
              <a:rPr lang="en-US" altLang="zh-TW" dirty="0" err="1"/>
              <a:t>s,r,s,q</a:t>
            </a:r>
            <a:r>
              <a:rPr lang="en-US" altLang="zh-TW" dirty="0"/>
              <a:t>) = 1</a:t>
            </a:r>
            <a:endParaRPr lang="zh-TW" altLang="en-US" dirty="0"/>
          </a:p>
        </p:txBody>
      </p:sp>
      <p:sp>
        <p:nvSpPr>
          <p:cNvPr id="32" name="文字方塊 31"/>
          <p:cNvSpPr txBox="1"/>
          <p:nvPr/>
        </p:nvSpPr>
        <p:spPr>
          <a:xfrm>
            <a:off x="4570108" y="3571145"/>
            <a:ext cx="1323702" cy="369332"/>
          </a:xfrm>
          <a:prstGeom prst="rect">
            <a:avLst/>
          </a:prstGeom>
          <a:noFill/>
        </p:spPr>
        <p:txBody>
          <a:bodyPr wrap="square" rtlCol="0">
            <a:spAutoFit/>
          </a:bodyPr>
          <a:lstStyle/>
          <a:p>
            <a:r>
              <a:rPr lang="en-US" altLang="zh-TW" dirty="0"/>
              <a:t>f(</a:t>
            </a:r>
            <a:r>
              <a:rPr lang="en-US" altLang="zh-TW" dirty="0" err="1"/>
              <a:t>r,r,s,q</a:t>
            </a:r>
            <a:r>
              <a:rPr lang="en-US" altLang="zh-TW" dirty="0"/>
              <a:t>) = 1</a:t>
            </a:r>
            <a:endParaRPr lang="zh-TW" altLang="en-US" dirty="0"/>
          </a:p>
        </p:txBody>
      </p:sp>
      <p:sp>
        <p:nvSpPr>
          <p:cNvPr id="33" name="文字方塊 32"/>
          <p:cNvSpPr txBox="1"/>
          <p:nvPr/>
        </p:nvSpPr>
        <p:spPr>
          <a:xfrm>
            <a:off x="5927375" y="3571145"/>
            <a:ext cx="1323702" cy="369332"/>
          </a:xfrm>
          <a:prstGeom prst="rect">
            <a:avLst/>
          </a:prstGeom>
          <a:noFill/>
        </p:spPr>
        <p:txBody>
          <a:bodyPr wrap="square" rtlCol="0">
            <a:spAutoFit/>
          </a:bodyPr>
          <a:lstStyle/>
          <a:p>
            <a:r>
              <a:rPr lang="en-US" altLang="zh-TW" dirty="0"/>
              <a:t>f(</a:t>
            </a:r>
            <a:r>
              <a:rPr lang="en-US" altLang="zh-TW" dirty="0" err="1"/>
              <a:t>r,r,s,q</a:t>
            </a:r>
            <a:r>
              <a:rPr lang="en-US" altLang="zh-TW" dirty="0"/>
              <a:t>) = 1</a:t>
            </a:r>
            <a:endParaRPr lang="zh-TW" altLang="en-US" dirty="0"/>
          </a:p>
        </p:txBody>
      </p:sp>
      <p:graphicFrame>
        <p:nvGraphicFramePr>
          <p:cNvPr id="34" name="內容版面配置區 4"/>
          <p:cNvGraphicFramePr>
            <a:graphicFrameLocks/>
          </p:cNvGraphicFramePr>
          <p:nvPr>
            <p:extLst>
              <p:ext uri="{D42A27DB-BD31-4B8C-83A1-F6EECF244321}">
                <p14:modId xmlns:p14="http://schemas.microsoft.com/office/powerpoint/2010/main" val="3879441830"/>
              </p:ext>
            </p:extLst>
          </p:nvPr>
        </p:nvGraphicFramePr>
        <p:xfrm>
          <a:off x="8506712" y="57104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solidFill>
                      <a:schemeClr val="accent4"/>
                    </a:solidFill>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35" name="內容版面配置區 4"/>
          <p:cNvGraphicFramePr>
            <a:graphicFrameLocks/>
          </p:cNvGraphicFramePr>
          <p:nvPr>
            <p:extLst>
              <p:ext uri="{D42A27DB-BD31-4B8C-83A1-F6EECF244321}">
                <p14:modId xmlns:p14="http://schemas.microsoft.com/office/powerpoint/2010/main" val="4094604827"/>
              </p:ext>
            </p:extLst>
          </p:nvPr>
        </p:nvGraphicFramePr>
        <p:xfrm>
          <a:off x="9996080" y="57104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solidFill>
                      <a:srgbClr val="FFFF00"/>
                    </a:solidFill>
                  </a:tcPr>
                </a:tc>
                <a:tc>
                  <a:txBody>
                    <a:bodyPr/>
                    <a:lstStyle/>
                    <a:p>
                      <a:pPr algn="ctr"/>
                      <a:endParaRPr lang="zh-TW" altLang="en-US" dirty="0"/>
                    </a:p>
                  </a:txBody>
                  <a:tcPr/>
                </a:tc>
                <a:tc>
                  <a:txBody>
                    <a:bodyPr/>
                    <a:lstStyle/>
                    <a:p>
                      <a:pPr algn="ctr"/>
                      <a:endParaRPr lang="zh-TW" altLang="en-US"/>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solidFill>
                      <a:schemeClr val="accent4"/>
                    </a:solidFill>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36" name="內容版面配置區 4"/>
          <p:cNvGraphicFramePr>
            <a:graphicFrameLocks/>
          </p:cNvGraphicFramePr>
          <p:nvPr>
            <p:extLst>
              <p:ext uri="{D42A27DB-BD31-4B8C-83A1-F6EECF244321}">
                <p14:modId xmlns:p14="http://schemas.microsoft.com/office/powerpoint/2010/main" val="4089712997"/>
              </p:ext>
            </p:extLst>
          </p:nvPr>
        </p:nvGraphicFramePr>
        <p:xfrm>
          <a:off x="8506712" y="2458625"/>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solidFill>
                      <a:srgbClr val="FFFF00"/>
                    </a:solidFill>
                  </a:tcPr>
                </a:tc>
                <a:tc>
                  <a:txBody>
                    <a:bodyPr/>
                    <a:lstStyle/>
                    <a:p>
                      <a:pPr algn="ctr"/>
                      <a:endParaRPr lang="zh-TW" altLang="en-US" dirty="0"/>
                    </a:p>
                  </a:txBody>
                  <a:tcPr/>
                </a:tc>
                <a:tc>
                  <a:txBody>
                    <a:bodyPr/>
                    <a:lstStyle/>
                    <a:p>
                      <a:pPr algn="ctr"/>
                      <a:r>
                        <a:rPr lang="en-US" altLang="zh-TW" dirty="0"/>
                        <a:t>1</a:t>
                      </a:r>
                      <a:endParaRPr lang="zh-TW" altLang="en-US" dirty="0"/>
                    </a:p>
                  </a:txBody>
                  <a:tcPr>
                    <a:solidFill>
                      <a:schemeClr val="accent4"/>
                    </a:solidFill>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tc>
                <a:tc>
                  <a:txBody>
                    <a:bodyPr/>
                    <a:lstStyle/>
                    <a:p>
                      <a:pPr algn="ctr"/>
                      <a:r>
                        <a:rPr lang="en-US" altLang="zh-TW" dirty="0"/>
                        <a:t>1</a:t>
                      </a:r>
                      <a:endParaRPr lang="zh-TW" altLang="en-US" dirty="0"/>
                    </a:p>
                  </a:txBody>
                  <a:tcPr>
                    <a:solidFill>
                      <a:schemeClr val="accent4"/>
                    </a:solidFill>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37" name="內容版面配置區 4"/>
          <p:cNvGraphicFramePr>
            <a:graphicFrameLocks/>
          </p:cNvGraphicFramePr>
          <p:nvPr>
            <p:extLst>
              <p:ext uri="{D42A27DB-BD31-4B8C-83A1-F6EECF244321}">
                <p14:modId xmlns:p14="http://schemas.microsoft.com/office/powerpoint/2010/main" val="1064511825"/>
              </p:ext>
            </p:extLst>
          </p:nvPr>
        </p:nvGraphicFramePr>
        <p:xfrm>
          <a:off x="9996080" y="2458625"/>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solidFill>
                      <a:srgbClr val="FFFF00"/>
                    </a:solidFill>
                  </a:tcPr>
                </a:tc>
                <a:tc>
                  <a:txBody>
                    <a:bodyPr/>
                    <a:lstStyle/>
                    <a:p>
                      <a:pPr algn="ctr"/>
                      <a:r>
                        <a:rPr lang="en-US" altLang="zh-TW" dirty="0"/>
                        <a:t>1</a:t>
                      </a:r>
                      <a:endParaRPr lang="zh-TW" altLang="en-US" dirty="0"/>
                    </a:p>
                  </a:txBody>
                  <a:tcPr>
                    <a:solidFill>
                      <a:srgbClr val="FFFF00"/>
                    </a:solidFill>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solidFill>
                      <a:schemeClr val="accent4"/>
                    </a:solidFill>
                  </a:tcPr>
                </a:tc>
                <a:tc>
                  <a:txBody>
                    <a:bodyPr/>
                    <a:lstStyle/>
                    <a:p>
                      <a:pPr algn="ctr"/>
                      <a:r>
                        <a:rPr lang="en-US" altLang="zh-TW" dirty="0"/>
                        <a:t>1</a:t>
                      </a:r>
                      <a:endParaRPr lang="zh-TW" altLang="en-US" dirty="0"/>
                    </a:p>
                  </a:txBody>
                  <a:tcPr>
                    <a:solidFill>
                      <a:schemeClr val="accent4"/>
                    </a:solidFill>
                  </a:tcPr>
                </a:tc>
                <a:tc>
                  <a:txBody>
                    <a:bodyPr/>
                    <a:lstStyle/>
                    <a:p>
                      <a:pPr algn="ctr"/>
                      <a:r>
                        <a:rPr lang="en-US" altLang="zh-TW" dirty="0"/>
                        <a:t>1</a:t>
                      </a:r>
                      <a:endParaRPr lang="zh-TW" altLang="en-US" dirty="0"/>
                    </a:p>
                  </a:txBody>
                  <a:tcPr>
                    <a:solidFill>
                      <a:schemeClr val="accent4"/>
                    </a:solidFill>
                  </a:tcPr>
                </a:tc>
                <a:extLst>
                  <a:ext uri="{0D108BD9-81ED-4DB2-BD59-A6C34878D82A}">
                    <a16:rowId xmlns:a16="http://schemas.microsoft.com/office/drawing/2014/main" val="10002"/>
                  </a:ext>
                </a:extLst>
              </a:tr>
            </a:tbl>
          </a:graphicData>
        </a:graphic>
      </p:graphicFrame>
      <p:sp>
        <p:nvSpPr>
          <p:cNvPr id="38" name="文字方塊 37"/>
          <p:cNvSpPr txBox="1"/>
          <p:nvPr/>
        </p:nvSpPr>
        <p:spPr>
          <a:xfrm>
            <a:off x="8455497" y="1679860"/>
            <a:ext cx="1323702" cy="369332"/>
          </a:xfrm>
          <a:prstGeom prst="rect">
            <a:avLst/>
          </a:prstGeom>
          <a:noFill/>
        </p:spPr>
        <p:txBody>
          <a:bodyPr wrap="square" rtlCol="0">
            <a:spAutoFit/>
          </a:bodyPr>
          <a:lstStyle/>
          <a:p>
            <a:r>
              <a:rPr lang="en-US" altLang="zh-TW" dirty="0"/>
              <a:t>f(</a:t>
            </a:r>
            <a:r>
              <a:rPr lang="en-US" altLang="zh-TW" dirty="0" err="1"/>
              <a:t>s,q,s,q</a:t>
            </a:r>
            <a:r>
              <a:rPr lang="en-US" altLang="zh-TW" dirty="0"/>
              <a:t>) = 2</a:t>
            </a:r>
            <a:endParaRPr lang="zh-TW" altLang="en-US" dirty="0"/>
          </a:p>
        </p:txBody>
      </p:sp>
      <p:sp>
        <p:nvSpPr>
          <p:cNvPr id="39" name="文字方塊 38"/>
          <p:cNvSpPr txBox="1"/>
          <p:nvPr/>
        </p:nvSpPr>
        <p:spPr>
          <a:xfrm>
            <a:off x="9890429" y="1689707"/>
            <a:ext cx="1323702" cy="369332"/>
          </a:xfrm>
          <a:prstGeom prst="rect">
            <a:avLst/>
          </a:prstGeom>
          <a:noFill/>
        </p:spPr>
        <p:txBody>
          <a:bodyPr wrap="square" rtlCol="0">
            <a:spAutoFit/>
          </a:bodyPr>
          <a:lstStyle/>
          <a:p>
            <a:r>
              <a:rPr lang="en-US" altLang="zh-TW" dirty="0"/>
              <a:t>f(</a:t>
            </a:r>
            <a:r>
              <a:rPr lang="en-US" altLang="zh-TW" dirty="0" err="1"/>
              <a:t>s,q,s,q</a:t>
            </a:r>
            <a:r>
              <a:rPr lang="en-US" altLang="zh-TW" dirty="0"/>
              <a:t>) = 2</a:t>
            </a:r>
            <a:endParaRPr lang="zh-TW" altLang="en-US" dirty="0"/>
          </a:p>
        </p:txBody>
      </p:sp>
      <p:sp>
        <p:nvSpPr>
          <p:cNvPr id="40" name="文字方塊 39"/>
          <p:cNvSpPr txBox="1"/>
          <p:nvPr/>
        </p:nvSpPr>
        <p:spPr>
          <a:xfrm>
            <a:off x="8455497" y="3574639"/>
            <a:ext cx="1323702" cy="369332"/>
          </a:xfrm>
          <a:prstGeom prst="rect">
            <a:avLst/>
          </a:prstGeom>
          <a:noFill/>
        </p:spPr>
        <p:txBody>
          <a:bodyPr wrap="square" rtlCol="0">
            <a:spAutoFit/>
          </a:bodyPr>
          <a:lstStyle/>
          <a:p>
            <a:r>
              <a:rPr lang="en-US" altLang="zh-TW" dirty="0"/>
              <a:t>f(</a:t>
            </a:r>
            <a:r>
              <a:rPr lang="en-US" altLang="zh-TW" dirty="0" err="1"/>
              <a:t>s,q,s,q</a:t>
            </a:r>
            <a:r>
              <a:rPr lang="en-US" altLang="zh-TW" dirty="0"/>
              <a:t>) = 2</a:t>
            </a:r>
            <a:endParaRPr lang="zh-TW" altLang="en-US" dirty="0"/>
          </a:p>
        </p:txBody>
      </p:sp>
      <p:sp>
        <p:nvSpPr>
          <p:cNvPr id="41" name="文字方塊 40"/>
          <p:cNvSpPr txBox="1"/>
          <p:nvPr/>
        </p:nvSpPr>
        <p:spPr>
          <a:xfrm>
            <a:off x="9890429" y="3571145"/>
            <a:ext cx="1323702" cy="369332"/>
          </a:xfrm>
          <a:prstGeom prst="rect">
            <a:avLst/>
          </a:prstGeom>
          <a:noFill/>
        </p:spPr>
        <p:txBody>
          <a:bodyPr wrap="square" rtlCol="0">
            <a:spAutoFit/>
          </a:bodyPr>
          <a:lstStyle/>
          <a:p>
            <a:r>
              <a:rPr lang="en-US" altLang="zh-TW" dirty="0"/>
              <a:t>f(</a:t>
            </a:r>
            <a:r>
              <a:rPr lang="en-US" altLang="zh-TW" dirty="0" err="1"/>
              <a:t>q,s,q,s</a:t>
            </a:r>
            <a:r>
              <a:rPr lang="en-US" altLang="zh-TW" dirty="0"/>
              <a:t>) = 2</a:t>
            </a:r>
            <a:endParaRPr lang="zh-TW" altLang="en-US" dirty="0"/>
          </a:p>
        </p:txBody>
      </p:sp>
      <p:graphicFrame>
        <p:nvGraphicFramePr>
          <p:cNvPr id="42" name="內容版面配置區 4"/>
          <p:cNvGraphicFramePr>
            <a:graphicFrameLocks/>
          </p:cNvGraphicFramePr>
          <p:nvPr>
            <p:extLst>
              <p:ext uri="{D42A27DB-BD31-4B8C-83A1-F6EECF244321}">
                <p14:modId xmlns:p14="http://schemas.microsoft.com/office/powerpoint/2010/main" val="752264894"/>
              </p:ext>
            </p:extLst>
          </p:nvPr>
        </p:nvGraphicFramePr>
        <p:xfrm>
          <a:off x="907620" y="4673011"/>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r>
                        <a:rPr lang="en-US" altLang="zh-TW" dirty="0"/>
                        <a:t>1</a:t>
                      </a:r>
                      <a:endParaRPr lang="zh-TW" altLang="en-US" dirty="0"/>
                    </a:p>
                  </a:txBody>
                  <a:tcPr>
                    <a:solidFill>
                      <a:schemeClr val="accent2"/>
                    </a:solidFill>
                  </a:tcPr>
                </a:tc>
                <a:tc>
                  <a:txBody>
                    <a:bodyPr/>
                    <a:lstStyle/>
                    <a:p>
                      <a:pPr algn="ctr"/>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solidFill>
                      <a:srgbClr val="FFFF00"/>
                    </a:solidFill>
                  </a:tcPr>
                </a:tc>
                <a:tc>
                  <a:txBody>
                    <a:bodyPr/>
                    <a:lstStyle/>
                    <a:p>
                      <a:pPr algn="ctr"/>
                      <a:endParaRPr lang="zh-TW" altLang="en-US" dirty="0"/>
                    </a:p>
                  </a:txBody>
                  <a:tcPr/>
                </a:tc>
                <a:tc>
                  <a:txBody>
                    <a:bodyPr/>
                    <a:lstStyle/>
                    <a:p>
                      <a:pPr algn="ctr"/>
                      <a:r>
                        <a:rPr lang="en-US" altLang="zh-TW" dirty="0"/>
                        <a:t>1</a:t>
                      </a:r>
                      <a:endParaRPr lang="zh-TW" altLang="en-US" dirty="0"/>
                    </a:p>
                  </a:txBody>
                  <a:tcPr>
                    <a:solidFill>
                      <a:schemeClr val="accent4"/>
                    </a:solidFill>
                  </a:tcPr>
                </a:tc>
                <a:extLst>
                  <a:ext uri="{0D108BD9-81ED-4DB2-BD59-A6C34878D82A}">
                    <a16:rowId xmlns:a16="http://schemas.microsoft.com/office/drawing/2014/main" val="10002"/>
                  </a:ext>
                </a:extLst>
              </a:tr>
            </a:tbl>
          </a:graphicData>
        </a:graphic>
      </p:graphicFrame>
      <p:sp>
        <p:nvSpPr>
          <p:cNvPr id="43" name="文字方塊 42"/>
          <p:cNvSpPr txBox="1"/>
          <p:nvPr/>
        </p:nvSpPr>
        <p:spPr>
          <a:xfrm>
            <a:off x="836762" y="5785531"/>
            <a:ext cx="1394560" cy="369332"/>
          </a:xfrm>
          <a:prstGeom prst="rect">
            <a:avLst/>
          </a:prstGeom>
          <a:noFill/>
        </p:spPr>
        <p:txBody>
          <a:bodyPr wrap="square" rtlCol="0">
            <a:spAutoFit/>
          </a:bodyPr>
          <a:lstStyle/>
          <a:p>
            <a:r>
              <a:rPr lang="en-US" altLang="zh-TW" dirty="0"/>
              <a:t>f(</a:t>
            </a:r>
            <a:r>
              <a:rPr lang="en-US" altLang="zh-TW" dirty="0" err="1"/>
              <a:t>q,s,q,q</a:t>
            </a:r>
            <a:r>
              <a:rPr lang="en-US" altLang="zh-TW" dirty="0"/>
              <a:t>) = 3</a:t>
            </a:r>
            <a:endParaRPr lang="zh-TW" altLang="en-US" dirty="0"/>
          </a:p>
        </p:txBody>
      </p:sp>
      <p:graphicFrame>
        <p:nvGraphicFramePr>
          <p:cNvPr id="44" name="內容版面配置區 4"/>
          <p:cNvGraphicFramePr>
            <a:graphicFrameLocks/>
          </p:cNvGraphicFramePr>
          <p:nvPr>
            <p:extLst>
              <p:ext uri="{D42A27DB-BD31-4B8C-83A1-F6EECF244321}">
                <p14:modId xmlns:p14="http://schemas.microsoft.com/office/powerpoint/2010/main" val="1960679012"/>
              </p:ext>
            </p:extLst>
          </p:nvPr>
        </p:nvGraphicFramePr>
        <p:xfrm>
          <a:off x="2379530" y="4673011"/>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solidFill>
                      <a:srgbClr val="FFFF00"/>
                    </a:solidFill>
                  </a:tcPr>
                </a:tc>
                <a:tc>
                  <a:txBody>
                    <a:bodyPr/>
                    <a:lstStyle/>
                    <a:p>
                      <a:pPr algn="ctr"/>
                      <a:endParaRPr lang="zh-TW" altLang="en-US" dirty="0"/>
                    </a:p>
                  </a:txBody>
                  <a:tcPr/>
                </a:tc>
                <a:tc>
                  <a:txBody>
                    <a:bodyPr/>
                    <a:lstStyle/>
                    <a:p>
                      <a:pPr algn="ctr"/>
                      <a:r>
                        <a:rPr lang="en-US" altLang="zh-TW" dirty="0"/>
                        <a:t>1</a:t>
                      </a:r>
                      <a:endParaRPr lang="zh-TW" altLang="en-US" dirty="0"/>
                    </a:p>
                  </a:txBody>
                  <a:tcPr>
                    <a:solidFill>
                      <a:schemeClr val="accent2"/>
                    </a:solidFill>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dirty="0"/>
                    </a:p>
                  </a:txBody>
                  <a:tcPr/>
                </a:tc>
                <a:tc>
                  <a:txBody>
                    <a:bodyPr/>
                    <a:lstStyle/>
                    <a:p>
                      <a:pPr algn="ctr"/>
                      <a:r>
                        <a:rPr lang="en-US" altLang="zh-TW" dirty="0"/>
                        <a:t>1</a:t>
                      </a:r>
                      <a:endParaRPr lang="zh-TW" altLang="en-US" dirty="0"/>
                    </a:p>
                  </a:txBody>
                  <a:tcPr>
                    <a:solidFill>
                      <a:schemeClr val="accent4"/>
                    </a:solidFill>
                  </a:tcPr>
                </a:tc>
                <a:extLst>
                  <a:ext uri="{0D108BD9-81ED-4DB2-BD59-A6C34878D82A}">
                    <a16:rowId xmlns:a16="http://schemas.microsoft.com/office/drawing/2014/main" val="10002"/>
                  </a:ext>
                </a:extLst>
              </a:tr>
            </a:tbl>
          </a:graphicData>
        </a:graphic>
      </p:graphicFrame>
      <p:sp>
        <p:nvSpPr>
          <p:cNvPr id="45" name="文字方塊 44"/>
          <p:cNvSpPr txBox="1"/>
          <p:nvPr/>
        </p:nvSpPr>
        <p:spPr>
          <a:xfrm>
            <a:off x="2231322" y="5785531"/>
            <a:ext cx="1357267" cy="369332"/>
          </a:xfrm>
          <a:prstGeom prst="rect">
            <a:avLst/>
          </a:prstGeom>
          <a:noFill/>
        </p:spPr>
        <p:txBody>
          <a:bodyPr wrap="square" rtlCol="0">
            <a:spAutoFit/>
          </a:bodyPr>
          <a:lstStyle/>
          <a:p>
            <a:r>
              <a:rPr lang="en-US" altLang="zh-TW" dirty="0"/>
              <a:t>f(</a:t>
            </a:r>
            <a:r>
              <a:rPr lang="en-US" altLang="zh-TW" dirty="0" err="1"/>
              <a:t>q,q,s,q</a:t>
            </a:r>
            <a:r>
              <a:rPr lang="en-US" altLang="zh-TW" dirty="0"/>
              <a:t>) = 3</a:t>
            </a:r>
            <a:endParaRPr lang="zh-TW" altLang="en-US" dirty="0"/>
          </a:p>
        </p:txBody>
      </p:sp>
      <p:graphicFrame>
        <p:nvGraphicFramePr>
          <p:cNvPr id="46" name="內容版面配置區 4"/>
          <p:cNvGraphicFramePr>
            <a:graphicFrameLocks/>
          </p:cNvGraphicFramePr>
          <p:nvPr>
            <p:extLst>
              <p:ext uri="{D42A27DB-BD31-4B8C-83A1-F6EECF244321}">
                <p14:modId xmlns:p14="http://schemas.microsoft.com/office/powerpoint/2010/main" val="1792409742"/>
              </p:ext>
            </p:extLst>
          </p:nvPr>
        </p:nvGraphicFramePr>
        <p:xfrm>
          <a:off x="5885488" y="467278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solidFill>
                      <a:schemeClr val="accent2">
                        <a:lumMod val="50000"/>
                      </a:schemeClr>
                    </a:solidFill>
                  </a:tcPr>
                </a:tc>
                <a:tc>
                  <a:txBody>
                    <a:bodyPr/>
                    <a:lstStyle/>
                    <a:p>
                      <a:pPr algn="ctr"/>
                      <a:endParaRPr lang="zh-TW" altLang="en-US" dirty="0"/>
                    </a:p>
                  </a:txBody>
                  <a:tcPr/>
                </a:tc>
                <a:tc>
                  <a:txBody>
                    <a:bodyPr/>
                    <a:lstStyle/>
                    <a:p>
                      <a:pPr algn="ctr"/>
                      <a:r>
                        <a:rPr lang="en-US" altLang="zh-TW" dirty="0"/>
                        <a:t>1</a:t>
                      </a:r>
                      <a:endParaRPr lang="zh-TW" altLang="en-US" dirty="0"/>
                    </a:p>
                  </a:txBody>
                  <a:tcPr>
                    <a:solidFill>
                      <a:schemeClr val="accent2"/>
                    </a:solidFill>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dirty="0"/>
                        <a:t>1</a:t>
                      </a:r>
                      <a:endParaRPr lang="zh-TW" altLang="en-US" dirty="0"/>
                    </a:p>
                  </a:txBody>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solidFill>
                      <a:srgbClr val="FFFF00"/>
                    </a:solidFill>
                  </a:tcPr>
                </a:tc>
                <a:tc>
                  <a:txBody>
                    <a:bodyPr/>
                    <a:lstStyle/>
                    <a:p>
                      <a:pPr algn="ctr"/>
                      <a:endParaRPr lang="zh-TW" altLang="en-US" dirty="0"/>
                    </a:p>
                  </a:txBody>
                  <a:tcPr/>
                </a:tc>
                <a:tc>
                  <a:txBody>
                    <a:bodyPr/>
                    <a:lstStyle/>
                    <a:p>
                      <a:pPr algn="ctr"/>
                      <a:r>
                        <a:rPr lang="en-US" altLang="zh-TW" dirty="0"/>
                        <a:t>1</a:t>
                      </a:r>
                      <a:endParaRPr lang="zh-TW" altLang="en-US" dirty="0"/>
                    </a:p>
                  </a:txBody>
                  <a:tcPr>
                    <a:solidFill>
                      <a:schemeClr val="accent4"/>
                    </a:solidFill>
                  </a:tcPr>
                </a:tc>
                <a:extLst>
                  <a:ext uri="{0D108BD9-81ED-4DB2-BD59-A6C34878D82A}">
                    <a16:rowId xmlns:a16="http://schemas.microsoft.com/office/drawing/2014/main" val="10002"/>
                  </a:ext>
                </a:extLst>
              </a:tr>
            </a:tbl>
          </a:graphicData>
        </a:graphic>
      </p:graphicFrame>
      <p:sp>
        <p:nvSpPr>
          <p:cNvPr id="47" name="文字方塊 46"/>
          <p:cNvSpPr txBox="1"/>
          <p:nvPr/>
        </p:nvSpPr>
        <p:spPr>
          <a:xfrm>
            <a:off x="5803258" y="5785304"/>
            <a:ext cx="1405932" cy="369332"/>
          </a:xfrm>
          <a:prstGeom prst="rect">
            <a:avLst/>
          </a:prstGeom>
          <a:noFill/>
        </p:spPr>
        <p:txBody>
          <a:bodyPr wrap="square" rtlCol="0">
            <a:spAutoFit/>
          </a:bodyPr>
          <a:lstStyle/>
          <a:p>
            <a:r>
              <a:rPr lang="en-US" altLang="zh-TW" dirty="0"/>
              <a:t>f(</a:t>
            </a:r>
            <a:r>
              <a:rPr lang="en-US" altLang="zh-TW" dirty="0" err="1"/>
              <a:t>q,q,q,q</a:t>
            </a:r>
            <a:r>
              <a:rPr lang="en-US" altLang="zh-TW" dirty="0"/>
              <a:t>) = 4</a:t>
            </a:r>
            <a:endParaRPr lang="zh-TW" altLang="en-US" dirty="0"/>
          </a:p>
        </p:txBody>
      </p:sp>
      <p:sp>
        <p:nvSpPr>
          <p:cNvPr id="48" name="文字方塊 47"/>
          <p:cNvSpPr txBox="1"/>
          <p:nvPr/>
        </p:nvSpPr>
        <p:spPr>
          <a:xfrm>
            <a:off x="9309216" y="5785795"/>
            <a:ext cx="1323702" cy="369332"/>
          </a:xfrm>
          <a:prstGeom prst="rect">
            <a:avLst/>
          </a:prstGeom>
          <a:noFill/>
        </p:spPr>
        <p:txBody>
          <a:bodyPr wrap="square" rtlCol="0">
            <a:spAutoFit/>
          </a:bodyPr>
          <a:lstStyle/>
          <a:p>
            <a:r>
              <a:rPr lang="en-US" altLang="zh-TW" dirty="0"/>
              <a:t>f(</a:t>
            </a:r>
            <a:r>
              <a:rPr lang="en-US" altLang="zh-TW" dirty="0" err="1"/>
              <a:t>r,r,r,r</a:t>
            </a:r>
            <a:r>
              <a:rPr lang="en-US" altLang="zh-TW" dirty="0"/>
              <a:t>) = 5</a:t>
            </a:r>
            <a:endParaRPr lang="zh-TW" altLang="en-US" dirty="0"/>
          </a:p>
        </p:txBody>
      </p:sp>
    </p:spTree>
    <p:extLst>
      <p:ext uri="{BB962C8B-B14F-4D97-AF65-F5344CB8AC3E}">
        <p14:creationId xmlns:p14="http://schemas.microsoft.com/office/powerpoint/2010/main" val="6166447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51152" y="1448532"/>
            <a:ext cx="4286250" cy="2038350"/>
          </a:xfrm>
          <a:prstGeom prst="rect">
            <a:avLst/>
          </a:prstGeom>
        </p:spPr>
      </p:pic>
      <p:sp>
        <p:nvSpPr>
          <p:cNvPr id="2" name="標題 1"/>
          <p:cNvSpPr>
            <a:spLocks noGrp="1"/>
          </p:cNvSpPr>
          <p:nvPr>
            <p:ph type="title"/>
          </p:nvPr>
        </p:nvSpPr>
        <p:spPr/>
        <p:txBody>
          <a:bodyPr>
            <a:normAutofit/>
          </a:bodyPr>
          <a:lstStyle/>
          <a:p>
            <a:pPr algn="ctr"/>
            <a:r>
              <a:rPr lang="en-US" altLang="zh-TW" b="1" dirty="0">
                <a:latin typeface="Cambria Math" panose="02040503050406030204" pitchFamily="18" charset="0"/>
                <a:ea typeface="Cambria Math" panose="02040503050406030204" pitchFamily="18" charset="0"/>
              </a:rPr>
              <a:t>6.1.1 Introduction</a:t>
            </a:r>
            <a:endParaRPr lang="zh-TW" altLang="en-US" b="1" dirty="0">
              <a:latin typeface="Cambria Math" panose="02040503050406030204" pitchFamily="18" charset="0"/>
            </a:endParaRPr>
          </a:p>
        </p:txBody>
      </p:sp>
      <p:sp>
        <p:nvSpPr>
          <p:cNvPr id="3" name="內容版面配置區 2"/>
          <p:cNvSpPr>
            <a:spLocks noGrp="1"/>
          </p:cNvSpPr>
          <p:nvPr>
            <p:ph idx="1"/>
          </p:nvPr>
        </p:nvSpPr>
        <p:spPr/>
        <p:txBody>
          <a:bodyPr/>
          <a:lstStyle/>
          <a:p>
            <a:pPr marL="0" indent="0">
              <a:buNone/>
            </a:pPr>
            <a:r>
              <a:rPr lang="en-US" altLang="zh-TW" dirty="0">
                <a:latin typeface="Cambria Math" panose="02040503050406030204" pitchFamily="18" charset="0"/>
                <a:ea typeface="Cambria Math" panose="02040503050406030204" pitchFamily="18" charset="0"/>
              </a:rPr>
              <a:t>2. Definitions and Classifications</a:t>
            </a:r>
          </a:p>
          <a:p>
            <a:pPr lvl="1"/>
            <a:r>
              <a:rPr lang="en-US" altLang="zh-TW" dirty="0">
                <a:latin typeface="Cambria Math" panose="02040503050406030204" pitchFamily="18" charset="0"/>
                <a:ea typeface="Cambria Math" panose="02040503050406030204" pitchFamily="18" charset="0"/>
              </a:rPr>
              <a:t>Domain type: numeric / symbolic</a:t>
            </a:r>
          </a:p>
          <a:p>
            <a:pPr lvl="2"/>
            <a:r>
              <a:rPr lang="en-US" altLang="zh-TW" dirty="0">
                <a:latin typeface="Cambria Math" panose="02040503050406030204" pitchFamily="18" charset="0"/>
                <a:ea typeface="Cambria Math" panose="02040503050406030204" pitchFamily="18" charset="0"/>
              </a:rPr>
              <a:t>numeric: +, -, min, max</a:t>
            </a:r>
          </a:p>
          <a:p>
            <a:pPr lvl="2"/>
            <a:r>
              <a:rPr lang="en-US" altLang="zh-TW" dirty="0">
                <a:latin typeface="Cambria Math" panose="02040503050406030204" pitchFamily="18" charset="0"/>
                <a:ea typeface="Cambria Math" panose="02040503050406030204" pitchFamily="18" charset="0"/>
              </a:rPr>
              <a:t>Symbolic: AND, OR, NOT, table-look-up</a:t>
            </a:r>
            <a:br>
              <a:rPr lang="en-US" altLang="zh-TW" dirty="0">
                <a:latin typeface="Cambria Math" panose="02040503050406030204" pitchFamily="18" charset="0"/>
                <a:ea typeface="Cambria Math" panose="02040503050406030204" pitchFamily="18" charset="0"/>
              </a:rPr>
            </a:br>
            <a:endParaRPr lang="en-US" altLang="zh-TW" dirty="0">
              <a:latin typeface="Cambria Math" panose="02040503050406030204" pitchFamily="18" charset="0"/>
              <a:ea typeface="Cambria Math" panose="02040503050406030204" pitchFamily="18" charset="0"/>
            </a:endParaRPr>
          </a:p>
          <a:p>
            <a:pPr lvl="1"/>
            <a:r>
              <a:rPr lang="en-US" altLang="zh-TW" dirty="0">
                <a:latin typeface="Cambria Math" panose="02040503050406030204" pitchFamily="18" charset="0"/>
                <a:ea typeface="Cambria Math" panose="02040503050406030204" pitchFamily="18" charset="0"/>
              </a:rPr>
              <a:t>Neighborhood type: 4-connected / 8-connected</a:t>
            </a:r>
            <a:br>
              <a:rPr lang="en-US" altLang="zh-TW" dirty="0">
                <a:latin typeface="Cambria Math" panose="02040503050406030204" pitchFamily="18" charset="0"/>
                <a:ea typeface="Cambria Math" panose="02040503050406030204" pitchFamily="18" charset="0"/>
              </a:rPr>
            </a:br>
            <a:endParaRPr lang="en-US" altLang="zh-TW" dirty="0">
              <a:latin typeface="Cambria Math" panose="02040503050406030204" pitchFamily="18" charset="0"/>
              <a:ea typeface="Cambria Math" panose="02040503050406030204" pitchFamily="18" charset="0"/>
            </a:endParaRPr>
          </a:p>
          <a:p>
            <a:pPr lvl="1"/>
            <a:r>
              <a:rPr lang="en-US" altLang="zh-TW" dirty="0">
                <a:latin typeface="Cambria Math" panose="02040503050406030204" pitchFamily="18" charset="0"/>
                <a:ea typeface="Cambria Math" panose="02040503050406030204" pitchFamily="18" charset="0"/>
              </a:rPr>
              <a:t>Recursive type:</a:t>
            </a: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Rec. (sequential) / Non-Rec. (parallel)</a:t>
            </a:r>
          </a:p>
          <a:p>
            <a:pPr lvl="2"/>
            <a:r>
              <a:rPr lang="en-US" altLang="zh-TW" dirty="0">
                <a:latin typeface="Cambria Math" panose="02040503050406030204" pitchFamily="18" charset="0"/>
                <a:ea typeface="Cambria Math" panose="02040503050406030204" pitchFamily="18" charset="0"/>
              </a:rPr>
              <a:t>whether output depends on previously generated output</a:t>
            </a:r>
          </a:p>
          <a:p>
            <a:pPr lvl="2"/>
            <a:r>
              <a:rPr lang="en-US" altLang="zh-TW" dirty="0">
                <a:latin typeface="Cambria Math" panose="02040503050406030204" pitchFamily="18" charset="0"/>
                <a:ea typeface="Cambria Math" panose="02040503050406030204" pitchFamily="18" charset="0"/>
              </a:rPr>
              <a:t>in the view of “memory”: sequential vs parallel</a:t>
            </a:r>
          </a:p>
        </p:txBody>
      </p:sp>
      <p:graphicFrame>
        <p:nvGraphicFramePr>
          <p:cNvPr id="6" name="表格 5"/>
          <p:cNvGraphicFramePr>
            <a:graphicFrameLocks noGrp="1"/>
          </p:cNvGraphicFramePr>
          <p:nvPr>
            <p:extLst>
              <p:ext uri="{D42A27DB-BD31-4B8C-83A1-F6EECF244321}">
                <p14:modId xmlns:p14="http://schemas.microsoft.com/office/powerpoint/2010/main" val="860956857"/>
              </p:ext>
            </p:extLst>
          </p:nvPr>
        </p:nvGraphicFramePr>
        <p:xfrm>
          <a:off x="586014" y="5620703"/>
          <a:ext cx="3708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tblGrid>
              <a:tr h="370840">
                <a:tc>
                  <a:txBody>
                    <a:bodyPr/>
                    <a:lstStyle/>
                    <a:p>
                      <a:pPr algn="ctr"/>
                      <a:r>
                        <a:rPr lang="en-US" altLang="zh-TW" sz="1200" dirty="0"/>
                        <a:t>A1</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0"/>
                  </a:ext>
                </a:extLst>
              </a:tr>
              <a:tr h="370840">
                <a:tc>
                  <a:txBody>
                    <a:bodyPr/>
                    <a:lstStyle/>
                    <a:p>
                      <a:pPr algn="ctr"/>
                      <a:r>
                        <a:rPr lang="en-US" altLang="zh-TW" sz="1200" dirty="0"/>
                        <a:t>A2</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1"/>
                  </a:ext>
                </a:extLst>
              </a:tr>
              <a:tr h="370840">
                <a:tc>
                  <a:txBody>
                    <a:bodyPr/>
                    <a:lstStyle/>
                    <a:p>
                      <a:pPr algn="ctr"/>
                      <a:r>
                        <a:rPr lang="en-US" altLang="zh-TW" sz="1200" dirty="0"/>
                        <a:t>A3</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2"/>
                  </a:ext>
                </a:extLst>
              </a:tr>
            </a:tbl>
          </a:graphicData>
        </a:graphic>
      </p:graphicFrame>
      <p:graphicFrame>
        <p:nvGraphicFramePr>
          <p:cNvPr id="8" name="表格 7"/>
          <p:cNvGraphicFramePr>
            <a:graphicFrameLocks noGrp="1"/>
          </p:cNvGraphicFramePr>
          <p:nvPr>
            <p:extLst>
              <p:ext uri="{D42A27DB-BD31-4B8C-83A1-F6EECF244321}">
                <p14:modId xmlns:p14="http://schemas.microsoft.com/office/powerpoint/2010/main" val="2393937474"/>
              </p:ext>
            </p:extLst>
          </p:nvPr>
        </p:nvGraphicFramePr>
        <p:xfrm>
          <a:off x="1626688" y="5620703"/>
          <a:ext cx="3708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tblGrid>
              <a:tr h="370840">
                <a:tc>
                  <a:txBody>
                    <a:bodyPr/>
                    <a:lstStyle/>
                    <a:p>
                      <a:pPr algn="ctr"/>
                      <a:r>
                        <a:rPr lang="en-US" altLang="zh-TW" sz="1200" dirty="0"/>
                        <a:t>B1</a:t>
                      </a:r>
                      <a:endParaRPr lang="zh-TW" altLang="en-US" sz="1200" dirty="0">
                        <a:latin typeface="Cambria Math" panose="02040503050406030204" pitchFamily="18" charset="0"/>
                      </a:endParaRPr>
                    </a:p>
                  </a:txBody>
                  <a:tcPr>
                    <a:solidFill>
                      <a:schemeClr val="accent5"/>
                    </a:solidFill>
                  </a:tcPr>
                </a:tc>
                <a:extLst>
                  <a:ext uri="{0D108BD9-81ED-4DB2-BD59-A6C34878D82A}">
                    <a16:rowId xmlns:a16="http://schemas.microsoft.com/office/drawing/2014/main" val="10000"/>
                  </a:ext>
                </a:extLst>
              </a:tr>
              <a:tr h="370840">
                <a:tc>
                  <a:txBody>
                    <a:bodyPr/>
                    <a:lstStyle/>
                    <a:p>
                      <a:pPr algn="ctr"/>
                      <a:r>
                        <a:rPr lang="en-US" altLang="zh-TW" sz="1200" dirty="0"/>
                        <a:t>A2</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1"/>
                  </a:ext>
                </a:extLst>
              </a:tr>
              <a:tr h="370840">
                <a:tc>
                  <a:txBody>
                    <a:bodyPr/>
                    <a:lstStyle/>
                    <a:p>
                      <a:pPr algn="ctr"/>
                      <a:r>
                        <a:rPr lang="en-US" altLang="zh-TW" sz="1200" dirty="0"/>
                        <a:t>A3</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2"/>
                  </a:ext>
                </a:extLst>
              </a:tr>
            </a:tbl>
          </a:graphicData>
        </a:graphic>
      </p:graphicFrame>
      <p:graphicFrame>
        <p:nvGraphicFramePr>
          <p:cNvPr id="9" name="表格 8"/>
          <p:cNvGraphicFramePr>
            <a:graphicFrameLocks noGrp="1"/>
          </p:cNvGraphicFramePr>
          <p:nvPr>
            <p:extLst>
              <p:ext uri="{D42A27DB-BD31-4B8C-83A1-F6EECF244321}">
                <p14:modId xmlns:p14="http://schemas.microsoft.com/office/powerpoint/2010/main" val="2567350373"/>
              </p:ext>
            </p:extLst>
          </p:nvPr>
        </p:nvGraphicFramePr>
        <p:xfrm>
          <a:off x="2667362" y="5620703"/>
          <a:ext cx="3708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tblGrid>
              <a:tr h="370840">
                <a:tc>
                  <a:txBody>
                    <a:bodyPr/>
                    <a:lstStyle/>
                    <a:p>
                      <a:pPr algn="ctr"/>
                      <a:r>
                        <a:rPr lang="en-US" altLang="zh-TW" sz="1200" dirty="0"/>
                        <a:t>C1</a:t>
                      </a:r>
                      <a:endParaRPr lang="zh-TW" altLang="en-US" sz="1200" dirty="0">
                        <a:latin typeface="Cambria Math" panose="02040503050406030204" pitchFamily="18" charset="0"/>
                      </a:endParaRPr>
                    </a:p>
                  </a:txBody>
                  <a:tcPr>
                    <a:solidFill>
                      <a:schemeClr val="accent4"/>
                    </a:solidFill>
                  </a:tcPr>
                </a:tc>
                <a:extLst>
                  <a:ext uri="{0D108BD9-81ED-4DB2-BD59-A6C34878D82A}">
                    <a16:rowId xmlns:a16="http://schemas.microsoft.com/office/drawing/2014/main" val="10000"/>
                  </a:ext>
                </a:extLst>
              </a:tr>
              <a:tr h="370840">
                <a:tc>
                  <a:txBody>
                    <a:bodyPr/>
                    <a:lstStyle/>
                    <a:p>
                      <a:pPr algn="ctr"/>
                      <a:r>
                        <a:rPr lang="en-US" altLang="zh-TW" sz="1200" dirty="0"/>
                        <a:t>A2</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1"/>
                  </a:ext>
                </a:extLst>
              </a:tr>
              <a:tr h="370840">
                <a:tc>
                  <a:txBody>
                    <a:bodyPr/>
                    <a:lstStyle/>
                    <a:p>
                      <a:pPr algn="ctr"/>
                      <a:r>
                        <a:rPr lang="en-US" altLang="zh-TW" sz="1200" dirty="0"/>
                        <a:t>A3</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2"/>
                  </a:ext>
                </a:extLst>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1026516197"/>
              </p:ext>
            </p:extLst>
          </p:nvPr>
        </p:nvGraphicFramePr>
        <p:xfrm>
          <a:off x="3708036" y="5620703"/>
          <a:ext cx="3708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tblGrid>
              <a:tr h="370840">
                <a:tc>
                  <a:txBody>
                    <a:bodyPr/>
                    <a:lstStyle/>
                    <a:p>
                      <a:pPr algn="ctr"/>
                      <a:r>
                        <a:rPr lang="en-US" altLang="zh-TW" sz="1200" dirty="0"/>
                        <a:t>C1</a:t>
                      </a:r>
                      <a:endParaRPr lang="zh-TW" altLang="en-US" sz="1200" dirty="0">
                        <a:latin typeface="Cambria Math" panose="02040503050406030204" pitchFamily="18" charset="0"/>
                      </a:endParaRPr>
                    </a:p>
                  </a:txBody>
                  <a:tcPr>
                    <a:solidFill>
                      <a:schemeClr val="accent4"/>
                    </a:solidFill>
                  </a:tcPr>
                </a:tc>
                <a:extLst>
                  <a:ext uri="{0D108BD9-81ED-4DB2-BD59-A6C34878D82A}">
                    <a16:rowId xmlns:a16="http://schemas.microsoft.com/office/drawing/2014/main" val="10000"/>
                  </a:ext>
                </a:extLst>
              </a:tr>
              <a:tr h="370840">
                <a:tc>
                  <a:txBody>
                    <a:bodyPr/>
                    <a:lstStyle/>
                    <a:p>
                      <a:pPr algn="ctr"/>
                      <a:r>
                        <a:rPr lang="en-US" altLang="zh-TW" sz="1200" dirty="0"/>
                        <a:t>B2</a:t>
                      </a:r>
                      <a:endParaRPr lang="zh-TW" altLang="en-US" sz="1200" dirty="0">
                        <a:latin typeface="Cambria Math" panose="02040503050406030204" pitchFamily="18" charset="0"/>
                      </a:endParaRPr>
                    </a:p>
                  </a:txBody>
                  <a:tcPr>
                    <a:solidFill>
                      <a:schemeClr val="accent5"/>
                    </a:solidFill>
                  </a:tcPr>
                </a:tc>
                <a:extLst>
                  <a:ext uri="{0D108BD9-81ED-4DB2-BD59-A6C34878D82A}">
                    <a16:rowId xmlns:a16="http://schemas.microsoft.com/office/drawing/2014/main" val="10001"/>
                  </a:ext>
                </a:extLst>
              </a:tr>
              <a:tr h="370840">
                <a:tc>
                  <a:txBody>
                    <a:bodyPr/>
                    <a:lstStyle/>
                    <a:p>
                      <a:pPr algn="ctr"/>
                      <a:r>
                        <a:rPr lang="en-US" altLang="zh-TW" sz="1200" dirty="0"/>
                        <a:t>A3</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2"/>
                  </a:ext>
                </a:extLst>
              </a:tr>
            </a:tbl>
          </a:graphicData>
        </a:graphic>
      </p:graphicFrame>
      <p:sp>
        <p:nvSpPr>
          <p:cNvPr id="11" name="向右箭號 10"/>
          <p:cNvSpPr/>
          <p:nvPr/>
        </p:nvSpPr>
        <p:spPr>
          <a:xfrm>
            <a:off x="1152413" y="6037319"/>
            <a:ext cx="278675" cy="29609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向右箭號 11"/>
          <p:cNvSpPr/>
          <p:nvPr/>
        </p:nvSpPr>
        <p:spPr>
          <a:xfrm>
            <a:off x="3236642" y="6037319"/>
            <a:ext cx="278675" cy="29609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向右箭號 12"/>
          <p:cNvSpPr/>
          <p:nvPr/>
        </p:nvSpPr>
        <p:spPr>
          <a:xfrm>
            <a:off x="2193087" y="6037319"/>
            <a:ext cx="278675" cy="29609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向右箭號 13"/>
          <p:cNvSpPr/>
          <p:nvPr/>
        </p:nvSpPr>
        <p:spPr>
          <a:xfrm>
            <a:off x="4281299" y="6028917"/>
            <a:ext cx="278675" cy="29609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aphicFrame>
        <p:nvGraphicFramePr>
          <p:cNvPr id="15" name="表格 14"/>
          <p:cNvGraphicFramePr>
            <a:graphicFrameLocks noGrp="1"/>
          </p:cNvGraphicFramePr>
          <p:nvPr>
            <p:extLst>
              <p:ext uri="{D42A27DB-BD31-4B8C-83A1-F6EECF244321}">
                <p14:modId xmlns:p14="http://schemas.microsoft.com/office/powerpoint/2010/main" val="1982392181"/>
              </p:ext>
            </p:extLst>
          </p:nvPr>
        </p:nvGraphicFramePr>
        <p:xfrm>
          <a:off x="4752176" y="5620703"/>
          <a:ext cx="3708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tblGrid>
              <a:tr h="370840">
                <a:tc>
                  <a:txBody>
                    <a:bodyPr/>
                    <a:lstStyle/>
                    <a:p>
                      <a:pPr algn="ctr"/>
                      <a:r>
                        <a:rPr lang="en-US" altLang="zh-TW" sz="1200" dirty="0"/>
                        <a:t>C1</a:t>
                      </a:r>
                      <a:endParaRPr lang="zh-TW" altLang="en-US" sz="1200" dirty="0">
                        <a:latin typeface="Cambria Math" panose="02040503050406030204" pitchFamily="18" charset="0"/>
                      </a:endParaRPr>
                    </a:p>
                  </a:txBody>
                  <a:tcPr>
                    <a:solidFill>
                      <a:schemeClr val="accent4"/>
                    </a:solidFill>
                  </a:tcPr>
                </a:tc>
                <a:extLst>
                  <a:ext uri="{0D108BD9-81ED-4DB2-BD59-A6C34878D82A}">
                    <a16:rowId xmlns:a16="http://schemas.microsoft.com/office/drawing/2014/main" val="10000"/>
                  </a:ext>
                </a:extLst>
              </a:tr>
              <a:tr h="370840">
                <a:tc>
                  <a:txBody>
                    <a:bodyPr/>
                    <a:lstStyle/>
                    <a:p>
                      <a:pPr algn="ctr"/>
                      <a:r>
                        <a:rPr lang="en-US" altLang="zh-TW" sz="1200" dirty="0"/>
                        <a:t>C2</a:t>
                      </a:r>
                      <a:endParaRPr lang="zh-TW" altLang="en-US" sz="1200" dirty="0">
                        <a:latin typeface="Cambria Math" panose="02040503050406030204" pitchFamily="18" charset="0"/>
                      </a:endParaRPr>
                    </a:p>
                  </a:txBody>
                  <a:tcPr>
                    <a:solidFill>
                      <a:schemeClr val="accent4"/>
                    </a:solidFill>
                  </a:tcPr>
                </a:tc>
                <a:extLst>
                  <a:ext uri="{0D108BD9-81ED-4DB2-BD59-A6C34878D82A}">
                    <a16:rowId xmlns:a16="http://schemas.microsoft.com/office/drawing/2014/main" val="10001"/>
                  </a:ext>
                </a:extLst>
              </a:tr>
              <a:tr h="370840">
                <a:tc>
                  <a:txBody>
                    <a:bodyPr/>
                    <a:lstStyle/>
                    <a:p>
                      <a:pPr algn="ctr"/>
                      <a:r>
                        <a:rPr lang="en-US" altLang="zh-TW" sz="1200" dirty="0"/>
                        <a:t>A3</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2"/>
                  </a:ext>
                </a:extLst>
              </a:tr>
            </a:tbl>
          </a:graphicData>
        </a:graphic>
      </p:graphicFrame>
      <p:graphicFrame>
        <p:nvGraphicFramePr>
          <p:cNvPr id="17" name="表格 16"/>
          <p:cNvGraphicFramePr>
            <a:graphicFrameLocks noGrp="1"/>
          </p:cNvGraphicFramePr>
          <p:nvPr>
            <p:extLst>
              <p:ext uri="{D42A27DB-BD31-4B8C-83A1-F6EECF244321}">
                <p14:modId xmlns:p14="http://schemas.microsoft.com/office/powerpoint/2010/main" val="1326568046"/>
              </p:ext>
            </p:extLst>
          </p:nvPr>
        </p:nvGraphicFramePr>
        <p:xfrm>
          <a:off x="6925650" y="5620703"/>
          <a:ext cx="3708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tblGrid>
              <a:tr h="370840">
                <a:tc>
                  <a:txBody>
                    <a:bodyPr/>
                    <a:lstStyle/>
                    <a:p>
                      <a:pPr algn="ctr"/>
                      <a:r>
                        <a:rPr lang="en-US" altLang="zh-TW" sz="1200" dirty="0"/>
                        <a:t>A1</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0"/>
                  </a:ext>
                </a:extLst>
              </a:tr>
              <a:tr h="370840">
                <a:tc>
                  <a:txBody>
                    <a:bodyPr/>
                    <a:lstStyle/>
                    <a:p>
                      <a:pPr algn="ctr"/>
                      <a:r>
                        <a:rPr lang="en-US" altLang="zh-TW" sz="1200" dirty="0"/>
                        <a:t>A2</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1"/>
                  </a:ext>
                </a:extLst>
              </a:tr>
              <a:tr h="370840">
                <a:tc>
                  <a:txBody>
                    <a:bodyPr/>
                    <a:lstStyle/>
                    <a:p>
                      <a:pPr algn="ctr"/>
                      <a:r>
                        <a:rPr lang="en-US" altLang="zh-TW" sz="1200" dirty="0"/>
                        <a:t>A3</a:t>
                      </a:r>
                      <a:endParaRPr lang="zh-TW" altLang="en-US" sz="1200" dirty="0">
                        <a:latin typeface="Cambria Math" panose="02040503050406030204" pitchFamily="18" charset="0"/>
                      </a:endParaRPr>
                    </a:p>
                  </a:txBody>
                  <a:tcPr>
                    <a:solidFill>
                      <a:schemeClr val="accent6"/>
                    </a:solidFill>
                  </a:tcPr>
                </a:tc>
                <a:extLst>
                  <a:ext uri="{0D108BD9-81ED-4DB2-BD59-A6C34878D82A}">
                    <a16:rowId xmlns:a16="http://schemas.microsoft.com/office/drawing/2014/main" val="10002"/>
                  </a:ext>
                </a:extLst>
              </a:tr>
            </a:tbl>
          </a:graphicData>
        </a:graphic>
      </p:graphicFrame>
      <p:graphicFrame>
        <p:nvGraphicFramePr>
          <p:cNvPr id="18" name="表格 17"/>
          <p:cNvGraphicFramePr>
            <a:graphicFrameLocks noGrp="1"/>
          </p:cNvGraphicFramePr>
          <p:nvPr>
            <p:extLst>
              <p:ext uri="{D42A27DB-BD31-4B8C-83A1-F6EECF244321}">
                <p14:modId xmlns:p14="http://schemas.microsoft.com/office/powerpoint/2010/main" val="3617521883"/>
              </p:ext>
            </p:extLst>
          </p:nvPr>
        </p:nvGraphicFramePr>
        <p:xfrm>
          <a:off x="7968057" y="5596856"/>
          <a:ext cx="3708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tblGrid>
              <a:tr h="370840">
                <a:tc>
                  <a:txBody>
                    <a:bodyPr/>
                    <a:lstStyle/>
                    <a:p>
                      <a:pPr algn="ctr"/>
                      <a:r>
                        <a:rPr lang="en-US" altLang="zh-TW" sz="1200" dirty="0"/>
                        <a:t>D1</a:t>
                      </a:r>
                      <a:endParaRPr lang="zh-TW" altLang="en-US" sz="1200" dirty="0">
                        <a:latin typeface="Cambria Math" panose="02040503050406030204" pitchFamily="18" charset="0"/>
                      </a:endParaRPr>
                    </a:p>
                  </a:txBody>
                  <a:tcPr>
                    <a:solidFill>
                      <a:schemeClr val="accent2"/>
                    </a:solidFill>
                  </a:tcPr>
                </a:tc>
                <a:extLst>
                  <a:ext uri="{0D108BD9-81ED-4DB2-BD59-A6C34878D82A}">
                    <a16:rowId xmlns:a16="http://schemas.microsoft.com/office/drawing/2014/main" val="10000"/>
                  </a:ext>
                </a:extLst>
              </a:tr>
              <a:tr h="370840">
                <a:tc>
                  <a:txBody>
                    <a:bodyPr/>
                    <a:lstStyle/>
                    <a:p>
                      <a:pPr algn="ctr"/>
                      <a:r>
                        <a:rPr lang="en-US" altLang="zh-TW" sz="1200" dirty="0"/>
                        <a:t>D2</a:t>
                      </a:r>
                      <a:endParaRPr lang="zh-TW" altLang="en-US" sz="1200" dirty="0">
                        <a:latin typeface="Cambria Math" panose="02040503050406030204" pitchFamily="18" charset="0"/>
                      </a:endParaRPr>
                    </a:p>
                  </a:txBody>
                  <a:tcPr>
                    <a:solidFill>
                      <a:schemeClr val="accent2"/>
                    </a:solidFill>
                  </a:tcPr>
                </a:tc>
                <a:extLst>
                  <a:ext uri="{0D108BD9-81ED-4DB2-BD59-A6C34878D82A}">
                    <a16:rowId xmlns:a16="http://schemas.microsoft.com/office/drawing/2014/main" val="10001"/>
                  </a:ext>
                </a:extLst>
              </a:tr>
              <a:tr h="370840">
                <a:tc>
                  <a:txBody>
                    <a:bodyPr/>
                    <a:lstStyle/>
                    <a:p>
                      <a:pPr algn="ctr"/>
                      <a:r>
                        <a:rPr lang="en-US" altLang="zh-TW" sz="1200" dirty="0"/>
                        <a:t>D3</a:t>
                      </a:r>
                      <a:endParaRPr lang="zh-TW" altLang="en-US" sz="1200" dirty="0">
                        <a:latin typeface="Cambria Math" panose="02040503050406030204" pitchFamily="18" charset="0"/>
                      </a:endParaRPr>
                    </a:p>
                  </a:txBody>
                  <a:tcPr>
                    <a:solidFill>
                      <a:schemeClr val="accent2"/>
                    </a:solidFill>
                  </a:tcPr>
                </a:tc>
                <a:extLst>
                  <a:ext uri="{0D108BD9-81ED-4DB2-BD59-A6C34878D82A}">
                    <a16:rowId xmlns:a16="http://schemas.microsoft.com/office/drawing/2014/main" val="10002"/>
                  </a:ext>
                </a:extLst>
              </a:tr>
            </a:tbl>
          </a:graphicData>
        </a:graphic>
      </p:graphicFrame>
      <p:sp>
        <p:nvSpPr>
          <p:cNvPr id="19" name="向右箭號 18"/>
          <p:cNvSpPr/>
          <p:nvPr/>
        </p:nvSpPr>
        <p:spPr>
          <a:xfrm>
            <a:off x="7492916" y="6028917"/>
            <a:ext cx="278675" cy="29609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681385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53" presetClass="entr" presetSubtype="16" fill="hold"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par>
                                <p:cTn id="30" presetID="53" presetClass="entr" presetSubtype="16"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500" fill="hold"/>
                                        <p:tgtEl>
                                          <p:spTgt spid="13"/>
                                        </p:tgtEl>
                                        <p:attrNameLst>
                                          <p:attrName>ppt_w</p:attrName>
                                        </p:attrNameLst>
                                      </p:cBhvr>
                                      <p:tavLst>
                                        <p:tav tm="0">
                                          <p:val>
                                            <p:fltVal val="0"/>
                                          </p:val>
                                        </p:tav>
                                        <p:tav tm="100000">
                                          <p:val>
                                            <p:strVal val="#ppt_w"/>
                                          </p:val>
                                        </p:tav>
                                      </p:tavLst>
                                    </p:anim>
                                    <p:anim calcmode="lin" valueType="num">
                                      <p:cBhvr>
                                        <p:cTn id="48" dur="500" fill="hold"/>
                                        <p:tgtEl>
                                          <p:spTgt spid="13"/>
                                        </p:tgtEl>
                                        <p:attrNameLst>
                                          <p:attrName>ppt_h</p:attrName>
                                        </p:attrNameLst>
                                      </p:cBhvr>
                                      <p:tavLst>
                                        <p:tav tm="0">
                                          <p:val>
                                            <p:fltVal val="0"/>
                                          </p:val>
                                        </p:tav>
                                        <p:tav tm="100000">
                                          <p:val>
                                            <p:strVal val="#ppt_h"/>
                                          </p:val>
                                        </p:tav>
                                      </p:tavLst>
                                    </p:anim>
                                    <p:animEffect transition="in" filter="fade">
                                      <p:cBhvr>
                                        <p:cTn id="49" dur="500"/>
                                        <p:tgtEl>
                                          <p:spTgt spid="13"/>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p:cTn id="54" dur="500" fill="hold"/>
                                        <p:tgtEl>
                                          <p:spTgt spid="17"/>
                                        </p:tgtEl>
                                        <p:attrNameLst>
                                          <p:attrName>ppt_w</p:attrName>
                                        </p:attrNameLst>
                                      </p:cBhvr>
                                      <p:tavLst>
                                        <p:tav tm="0">
                                          <p:val>
                                            <p:fltVal val="0"/>
                                          </p:val>
                                        </p:tav>
                                        <p:tav tm="100000">
                                          <p:val>
                                            <p:strVal val="#ppt_w"/>
                                          </p:val>
                                        </p:tav>
                                      </p:tavLst>
                                    </p:anim>
                                    <p:anim calcmode="lin" valueType="num">
                                      <p:cBhvr>
                                        <p:cTn id="55" dur="500" fill="hold"/>
                                        <p:tgtEl>
                                          <p:spTgt spid="17"/>
                                        </p:tgtEl>
                                        <p:attrNameLst>
                                          <p:attrName>ppt_h</p:attrName>
                                        </p:attrNameLst>
                                      </p:cBhvr>
                                      <p:tavLst>
                                        <p:tav tm="0">
                                          <p:val>
                                            <p:fltVal val="0"/>
                                          </p:val>
                                        </p:tav>
                                        <p:tav tm="100000">
                                          <p:val>
                                            <p:strVal val="#ppt_h"/>
                                          </p:val>
                                        </p:tav>
                                      </p:tavLst>
                                    </p:anim>
                                    <p:animEffect transition="in" filter="fade">
                                      <p:cBhvr>
                                        <p:cTn id="56" dur="500"/>
                                        <p:tgtEl>
                                          <p:spTgt spid="17"/>
                                        </p:tgtEl>
                                      </p:cBhvr>
                                    </p:animEffect>
                                  </p:childTnLst>
                                </p:cTn>
                              </p:par>
                              <p:par>
                                <p:cTn id="57" presetID="53" presetClass="entr" presetSubtype="16" fill="hold" nodeType="with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p:cTn id="59" dur="500" fill="hold"/>
                                        <p:tgtEl>
                                          <p:spTgt spid="18"/>
                                        </p:tgtEl>
                                        <p:attrNameLst>
                                          <p:attrName>ppt_w</p:attrName>
                                        </p:attrNameLst>
                                      </p:cBhvr>
                                      <p:tavLst>
                                        <p:tav tm="0">
                                          <p:val>
                                            <p:fltVal val="0"/>
                                          </p:val>
                                        </p:tav>
                                        <p:tav tm="100000">
                                          <p:val>
                                            <p:strVal val="#ppt_w"/>
                                          </p:val>
                                        </p:tav>
                                      </p:tavLst>
                                    </p:anim>
                                    <p:anim calcmode="lin" valueType="num">
                                      <p:cBhvr>
                                        <p:cTn id="60" dur="500" fill="hold"/>
                                        <p:tgtEl>
                                          <p:spTgt spid="18"/>
                                        </p:tgtEl>
                                        <p:attrNameLst>
                                          <p:attrName>ppt_h</p:attrName>
                                        </p:attrNameLst>
                                      </p:cBhvr>
                                      <p:tavLst>
                                        <p:tav tm="0">
                                          <p:val>
                                            <p:fltVal val="0"/>
                                          </p:val>
                                        </p:tav>
                                        <p:tav tm="100000">
                                          <p:val>
                                            <p:strVal val="#ppt_h"/>
                                          </p:val>
                                        </p:tav>
                                      </p:tavLst>
                                    </p:anim>
                                    <p:animEffect transition="in" filter="fade">
                                      <p:cBhvr>
                                        <p:cTn id="61" dur="500"/>
                                        <p:tgtEl>
                                          <p:spTgt spid="18"/>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 calcmode="lin" valueType="num">
                                      <p:cBhvr>
                                        <p:cTn id="64" dur="500" fill="hold"/>
                                        <p:tgtEl>
                                          <p:spTgt spid="14"/>
                                        </p:tgtEl>
                                        <p:attrNameLst>
                                          <p:attrName>ppt_w</p:attrName>
                                        </p:attrNameLst>
                                      </p:cBhvr>
                                      <p:tavLst>
                                        <p:tav tm="0">
                                          <p:val>
                                            <p:fltVal val="0"/>
                                          </p:val>
                                        </p:tav>
                                        <p:tav tm="100000">
                                          <p:val>
                                            <p:strVal val="#ppt_w"/>
                                          </p:val>
                                        </p:tav>
                                      </p:tavLst>
                                    </p:anim>
                                    <p:anim calcmode="lin" valueType="num">
                                      <p:cBhvr>
                                        <p:cTn id="65" dur="500" fill="hold"/>
                                        <p:tgtEl>
                                          <p:spTgt spid="14"/>
                                        </p:tgtEl>
                                        <p:attrNameLst>
                                          <p:attrName>ppt_h</p:attrName>
                                        </p:attrNameLst>
                                      </p:cBhvr>
                                      <p:tavLst>
                                        <p:tav tm="0">
                                          <p:val>
                                            <p:fltVal val="0"/>
                                          </p:val>
                                        </p:tav>
                                        <p:tav tm="100000">
                                          <p:val>
                                            <p:strVal val="#ppt_h"/>
                                          </p:val>
                                        </p:tav>
                                      </p:tavLst>
                                    </p:anim>
                                    <p:animEffect transition="in" filter="fade">
                                      <p:cBhvr>
                                        <p:cTn id="66" dur="500"/>
                                        <p:tgtEl>
                                          <p:spTgt spid="14"/>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 calcmode="lin" valueType="num">
                                      <p:cBhvr>
                                        <p:cTn id="69" dur="500" fill="hold"/>
                                        <p:tgtEl>
                                          <p:spTgt spid="19"/>
                                        </p:tgtEl>
                                        <p:attrNameLst>
                                          <p:attrName>ppt_w</p:attrName>
                                        </p:attrNameLst>
                                      </p:cBhvr>
                                      <p:tavLst>
                                        <p:tav tm="0">
                                          <p:val>
                                            <p:fltVal val="0"/>
                                          </p:val>
                                        </p:tav>
                                        <p:tav tm="100000">
                                          <p:val>
                                            <p:strVal val="#ppt_w"/>
                                          </p:val>
                                        </p:tav>
                                      </p:tavLst>
                                    </p:anim>
                                    <p:anim calcmode="lin" valueType="num">
                                      <p:cBhvr>
                                        <p:cTn id="70" dur="500" fill="hold"/>
                                        <p:tgtEl>
                                          <p:spTgt spid="19"/>
                                        </p:tgtEl>
                                        <p:attrNameLst>
                                          <p:attrName>ppt_h</p:attrName>
                                        </p:attrNameLst>
                                      </p:cBhvr>
                                      <p:tavLst>
                                        <p:tav tm="0">
                                          <p:val>
                                            <p:fltVal val="0"/>
                                          </p:val>
                                        </p:tav>
                                        <p:tav tm="100000">
                                          <p:val>
                                            <p:strVal val="#ppt_h"/>
                                          </p:val>
                                        </p:tav>
                                      </p:tavLst>
                                    </p:anim>
                                    <p:animEffect transition="in" filter="fade">
                                      <p:cBhvr>
                                        <p:cTn id="7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標題 21"/>
          <p:cNvSpPr>
            <a:spLocks noGrp="1"/>
          </p:cNvSpPr>
          <p:nvPr>
            <p:ph type="title"/>
          </p:nvPr>
        </p:nvSpPr>
        <p:spPr>
          <a:xfrm>
            <a:off x="838200" y="301820"/>
            <a:ext cx="10515600" cy="1325563"/>
          </a:xfrm>
        </p:spPr>
        <p:txBody>
          <a:bodyPr/>
          <a:lstStyle/>
          <a:p>
            <a:pPr algn="r"/>
            <a:r>
              <a:rPr lang="en-US" altLang="zh-TW" b="1" dirty="0">
                <a:latin typeface="Cambria Math"/>
                <a:ea typeface="Cambria Math"/>
              </a:rPr>
              <a:t>6.2.5.1 Yokoi Connectivity Number</a:t>
            </a:r>
            <a:r>
              <a:rPr lang="zh-TW" altLang="en-US" b="1" dirty="0">
                <a:latin typeface="Cambria Math"/>
                <a:ea typeface="Cambria Math" panose="02040503050406030204" pitchFamily="18" charset="0"/>
              </a:rPr>
              <a:t> </a:t>
            </a:r>
            <a:r>
              <a:rPr lang="en-US" altLang="zh-TW" b="1" dirty="0">
                <a:latin typeface="Cambria Math"/>
                <a:ea typeface="Cambria Math"/>
              </a:rPr>
              <a:t>(</a:t>
            </a:r>
            <a:r>
              <a:rPr lang="en-US" altLang="zh-TW" b="1" dirty="0">
                <a:solidFill>
                  <a:srgbClr val="FF0000"/>
                </a:solidFill>
                <a:latin typeface="Cambria Math"/>
                <a:ea typeface="Cambria Math"/>
              </a:rPr>
              <a:t>HW</a:t>
            </a:r>
            <a:r>
              <a:rPr lang="en-US" altLang="zh-TW" b="1" dirty="0">
                <a:latin typeface="Cambria Math"/>
                <a:ea typeface="Cambria Math"/>
              </a:rPr>
              <a:t>)</a:t>
            </a:r>
            <a:br>
              <a:rPr lang="en-US" altLang="zh-TW" b="1" dirty="0">
                <a:latin typeface="Cambria Math" panose="02040503050406030204" pitchFamily="18" charset="0"/>
                <a:ea typeface="Cambria Math" panose="02040503050406030204" pitchFamily="18" charset="0"/>
              </a:rPr>
            </a:br>
            <a:r>
              <a:rPr lang="en-US" altLang="zh-TW" sz="2800" b="1" dirty="0">
                <a:solidFill>
                  <a:srgbClr val="FF0000"/>
                </a:solidFill>
                <a:latin typeface="Cambria Math"/>
                <a:ea typeface="Cambria Math"/>
              </a:rPr>
              <a:t>due OCT. 31, 2023</a:t>
            </a:r>
            <a:endParaRPr lang="zh-TW" altLang="en-US" sz="2800" b="1" dirty="0">
              <a:solidFill>
                <a:srgbClr val="FF0000"/>
              </a:solidFill>
              <a:latin typeface="Cambria Math"/>
            </a:endParaRPr>
          </a:p>
        </p:txBody>
      </p:sp>
      <p:pic>
        <p:nvPicPr>
          <p:cNvPr id="3" name="Picture 5" descr="len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34509"/>
            <a:ext cx="4465638" cy="446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11" descr="yokoi"/>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51210" y="1690688"/>
            <a:ext cx="4240790" cy="45094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文字方塊 1"/>
          <p:cNvSpPr txBox="1"/>
          <p:nvPr/>
        </p:nvSpPr>
        <p:spPr>
          <a:xfrm>
            <a:off x="4528467" y="1735734"/>
            <a:ext cx="3359914" cy="3970318"/>
          </a:xfrm>
          <a:prstGeom prst="rect">
            <a:avLst/>
          </a:prstGeom>
          <a:noFill/>
        </p:spPr>
        <p:txBody>
          <a:bodyPr wrap="square" rtlCol="0">
            <a:spAutoFit/>
          </a:bodyPr>
          <a:lstStyle/>
          <a:p>
            <a:r>
              <a:rPr lang="en-US" altLang="zh-TW" dirty="0"/>
              <a:t>&lt;Hint&gt;</a:t>
            </a:r>
          </a:p>
          <a:p>
            <a:pPr marL="342900" indent="-342900">
              <a:buAutoNum type="arabicPeriod"/>
            </a:pPr>
            <a:r>
              <a:rPr lang="en-US" altLang="zh-TW" dirty="0"/>
              <a:t>Binarize the benchmark image Lena as in HW2 by 128.</a:t>
            </a:r>
          </a:p>
          <a:p>
            <a:pPr marL="342900" indent="-342900">
              <a:buFontTx/>
              <a:buAutoNum type="arabicPeriod"/>
            </a:pPr>
            <a:r>
              <a:rPr lang="en-US" altLang="zh-TW" dirty="0"/>
              <a:t>Using 8x8 blocks as a unit,  take the topmost-left pixel as the down-sampled data, Down-sample Lena from 512x512 to 64x64.</a:t>
            </a:r>
          </a:p>
          <a:p>
            <a:pPr marL="342900" indent="-342900">
              <a:buAutoNum type="arabicPeriod"/>
            </a:pPr>
            <a:r>
              <a:rPr lang="en-US" altLang="zh-TW" dirty="0"/>
              <a:t>Count the Yokoi connectivity number.</a:t>
            </a:r>
          </a:p>
          <a:p>
            <a:pPr marL="342900" indent="-342900">
              <a:buAutoNum type="arabicPeriod"/>
            </a:pPr>
            <a:r>
              <a:rPr lang="en-US" altLang="zh-TW" dirty="0"/>
              <a:t>Result of this assignment is a 64x64 matrix. Please </a:t>
            </a:r>
            <a:r>
              <a:rPr lang="en-US" altLang="zh-TW" b="1" dirty="0"/>
              <a:t>align</a:t>
            </a:r>
            <a:r>
              <a:rPr lang="en-US" altLang="zh-TW" dirty="0"/>
              <a:t> the matrix within 1 single A4 page (using 4-connected).</a:t>
            </a:r>
            <a:endParaRPr lang="zh-TW" altLang="en-US" dirty="0"/>
          </a:p>
        </p:txBody>
      </p:sp>
    </p:spTree>
    <p:extLst>
      <p:ext uri="{BB962C8B-B14F-4D97-AF65-F5344CB8AC3E}">
        <p14:creationId xmlns:p14="http://schemas.microsoft.com/office/powerpoint/2010/main" val="341775712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E9833DA-AE4A-7533-7C8A-711206AFB2CE}"/>
              </a:ext>
            </a:extLst>
          </p:cNvPr>
          <p:cNvSpPr>
            <a:spLocks noGrp="1"/>
          </p:cNvSpPr>
          <p:nvPr>
            <p:ph type="title"/>
          </p:nvPr>
        </p:nvSpPr>
        <p:spPr/>
        <p:txBody>
          <a:bodyPr/>
          <a:lstStyle/>
          <a:p>
            <a:pPr algn="ctr"/>
            <a:r>
              <a:rPr lang="en-US" altLang="zh-TW" dirty="0">
                <a:latin typeface="Cambria Math" panose="02040503050406030204" pitchFamily="18" charset="0"/>
                <a:ea typeface="Cambria Math" panose="02040503050406030204" pitchFamily="18" charset="0"/>
              </a:rPr>
              <a:t>Joke Time</a:t>
            </a:r>
            <a:endParaRPr lang="zh-TW" altLang="en-US" dirty="0">
              <a:latin typeface="Cambria Math" panose="02040503050406030204" pitchFamily="18" charset="0"/>
            </a:endParaRPr>
          </a:p>
        </p:txBody>
      </p:sp>
      <p:sp>
        <p:nvSpPr>
          <p:cNvPr id="3" name="內容版面配置區 2">
            <a:extLst>
              <a:ext uri="{FF2B5EF4-FFF2-40B4-BE49-F238E27FC236}">
                <a16:creationId xmlns:a16="http://schemas.microsoft.com/office/drawing/2014/main" id="{7BC754CC-5697-79B4-F82A-F535D9E30FB5}"/>
              </a:ext>
            </a:extLst>
          </p:cNvPr>
          <p:cNvSpPr>
            <a:spLocks noGrp="1"/>
          </p:cNvSpPr>
          <p:nvPr>
            <p:ph idx="1"/>
          </p:nvPr>
        </p:nvSpPr>
        <p:spPr/>
        <p:txBody>
          <a:bodyPr/>
          <a:lstStyle/>
          <a:p>
            <a:endParaRPr lang="zh-TW" altLang="en-US" dirty="0"/>
          </a:p>
        </p:txBody>
      </p:sp>
    </p:spTree>
    <p:extLst>
      <p:ext uri="{BB962C8B-B14F-4D97-AF65-F5344CB8AC3E}">
        <p14:creationId xmlns:p14="http://schemas.microsoft.com/office/powerpoint/2010/main" val="251700161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標題 4"/>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6.2.5.2 </a:t>
            </a:r>
            <a:r>
              <a:rPr lang="en-US" altLang="zh-TW" b="1" dirty="0" err="1">
                <a:latin typeface="Cambria Math" panose="02040503050406030204" pitchFamily="18" charset="0"/>
                <a:ea typeface="Cambria Math" panose="02040503050406030204" pitchFamily="18" charset="0"/>
              </a:rPr>
              <a:t>Rutovitz</a:t>
            </a:r>
            <a:r>
              <a:rPr lang="en-US" altLang="zh-TW" b="1" dirty="0">
                <a:latin typeface="Cambria Math" panose="02040503050406030204" pitchFamily="18" charset="0"/>
                <a:ea typeface="Cambria Math" panose="02040503050406030204" pitchFamily="18" charset="0"/>
              </a:rPr>
              <a:t> Connectivity Number</a:t>
            </a:r>
            <a:endParaRPr lang="zh-TW" altLang="en-US" b="1" dirty="0">
              <a:latin typeface="Cambria Math" panose="02040503050406030204" pitchFamily="18" charset="0"/>
            </a:endParaRPr>
          </a:p>
        </p:txBody>
      </p:sp>
      <p:sp>
        <p:nvSpPr>
          <p:cNvPr id="6" name="內容版面配置區 5"/>
          <p:cNvSpPr>
            <a:spLocks noGrp="1"/>
          </p:cNvSpPr>
          <p:nvPr>
            <p:ph idx="1"/>
          </p:nvPr>
        </p:nvSpPr>
        <p:spPr/>
        <p:txBody>
          <a:bodyPr/>
          <a:lstStyle/>
          <a:p>
            <a:pPr algn="just"/>
            <a:r>
              <a:rPr lang="en-US" altLang="zh-TW" dirty="0">
                <a:latin typeface="Cambria Math" panose="02040503050406030204" pitchFamily="18" charset="0"/>
                <a:ea typeface="Cambria Math" panose="02040503050406030204" pitchFamily="18" charset="0"/>
              </a:rPr>
              <a:t>The </a:t>
            </a:r>
            <a:r>
              <a:rPr lang="en-US" altLang="zh-TW" dirty="0" err="1">
                <a:latin typeface="Cambria Math" panose="02040503050406030204" pitchFamily="18" charset="0"/>
                <a:ea typeface="Cambria Math" panose="02040503050406030204" pitchFamily="18" charset="0"/>
              </a:rPr>
              <a:t>Rutovitz</a:t>
            </a:r>
            <a:r>
              <a:rPr lang="en-US" altLang="zh-TW" dirty="0">
                <a:latin typeface="Cambria Math" panose="02040503050406030204" pitchFamily="18" charset="0"/>
                <a:ea typeface="Cambria Math" panose="02040503050406030204" pitchFamily="18" charset="0"/>
              </a:rPr>
              <a:t> connectivity number simply counts the number of transitions from symbols that are </a:t>
            </a:r>
            <a:r>
              <a:rPr lang="en-US" altLang="zh-TW" dirty="0">
                <a:solidFill>
                  <a:srgbClr val="FF0000"/>
                </a:solidFill>
                <a:latin typeface="Cambria Math" panose="02040503050406030204" pitchFamily="18" charset="0"/>
                <a:ea typeface="Cambria Math" panose="02040503050406030204" pitchFamily="18" charset="0"/>
              </a:rPr>
              <a:t>different</a:t>
            </a:r>
            <a:r>
              <a:rPr lang="en-US" altLang="zh-TW" dirty="0">
                <a:latin typeface="Cambria Math" panose="02040503050406030204" pitchFamily="18" charset="0"/>
                <a:ea typeface="Cambria Math" panose="02040503050406030204" pitchFamily="18" charset="0"/>
              </a:rPr>
              <a:t> from that of the center pixel to symbols that are the </a:t>
            </a:r>
            <a:r>
              <a:rPr lang="en-US" altLang="zh-TW" dirty="0">
                <a:solidFill>
                  <a:srgbClr val="0000FF"/>
                </a:solidFill>
                <a:latin typeface="Cambria Math" panose="02040503050406030204" pitchFamily="18" charset="0"/>
                <a:ea typeface="Cambria Math" panose="02040503050406030204" pitchFamily="18" charset="0"/>
              </a:rPr>
              <a:t>same</a:t>
            </a:r>
            <a:r>
              <a:rPr lang="en-US" altLang="zh-TW" dirty="0">
                <a:latin typeface="Cambria Math" panose="02040503050406030204" pitchFamily="18" charset="0"/>
                <a:ea typeface="Cambria Math" panose="02040503050406030204" pitchFamily="18" charset="0"/>
              </a:rPr>
              <a:t> as that of the center pixel as one travels around the 8-neighborhood of a pixel.</a:t>
            </a:r>
            <a:endParaRPr lang="zh-TW" altLang="en-US" dirty="0">
              <a:latin typeface="Cambria Math" panose="02040503050406030204" pitchFamily="18" charset="0"/>
            </a:endParaRPr>
          </a:p>
        </p:txBody>
      </p:sp>
      <mc:AlternateContent xmlns:mc="http://schemas.openxmlformats.org/markup-compatibility/2006" xmlns:a14="http://schemas.microsoft.com/office/drawing/2010/main">
        <mc:Choice Requires="a14">
          <p:graphicFrame>
            <p:nvGraphicFramePr>
              <p:cNvPr id="4" name="表格 3"/>
              <p:cNvGraphicFramePr>
                <a:graphicFrameLocks noGrp="1"/>
              </p:cNvGraphicFramePr>
              <p:nvPr/>
            </p:nvGraphicFramePr>
            <p:xfrm>
              <a:off x="1229950" y="400129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oMath>
                            </m:oMathPara>
                          </a14:m>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bl>
              </a:graphicData>
            </a:graphic>
          </p:graphicFrame>
        </mc:Choice>
        <mc:Fallback xmlns="">
          <p:graphicFrame>
            <p:nvGraphicFramePr>
              <p:cNvPr id="4" name="表格 3"/>
              <p:cNvGraphicFramePr>
                <a:graphicFrameLocks noGrp="1"/>
              </p:cNvGraphicFramePr>
              <p:nvPr>
                <p:extLst>
                  <p:ext uri="{D42A27DB-BD31-4B8C-83A1-F6EECF244321}">
                    <p14:modId xmlns:p14="http://schemas.microsoft.com/office/powerpoint/2010/main" val="2598372406"/>
                  </p:ext>
                </p:extLst>
              </p:nvPr>
            </p:nvGraphicFramePr>
            <p:xfrm>
              <a:off x="1229950" y="4001294"/>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rotWithShape="0">
                          <a:blip r:embed="rId3"/>
                          <a:stretch>
                            <a:fillRect l="-203279" t="-1639" r="-3279" b="-203279"/>
                          </a:stretch>
                        </a:blipFill>
                      </a:tcPr>
                    </a:tc>
                  </a:tr>
                  <a:tr h="370840">
                    <a:tc>
                      <a:txBody>
                        <a:bodyPr/>
                        <a:lstStyle/>
                        <a:p>
                          <a:pPr algn="ctr"/>
                          <a:endParaRPr lang="zh-TW" altLang="en-US" dirty="0"/>
                        </a:p>
                      </a:txBody>
                      <a:tcPr anchor="ctr"/>
                    </a:tc>
                    <a:tc>
                      <a:txBody>
                        <a:bodyPr/>
                        <a:lstStyle/>
                        <a:p>
                          <a:endParaRPr lang="zh-TW"/>
                        </a:p>
                      </a:txBody>
                      <a:tcPr anchor="ctr">
                        <a:blipFill rotWithShape="0">
                          <a:blip r:embed="rId3"/>
                          <a:stretch>
                            <a:fillRect l="-100000" t="-101639" r="-101613" b="-103279"/>
                          </a:stretch>
                        </a:blipFill>
                      </a:tcPr>
                    </a:tc>
                    <a:tc>
                      <a:txBody>
                        <a:bodyPr/>
                        <a:lstStyle/>
                        <a:p>
                          <a:endParaRPr lang="zh-TW"/>
                        </a:p>
                      </a:txBody>
                      <a:tcPr anchor="ctr">
                        <a:blipFill rotWithShape="0">
                          <a:blip r:embed="rId3"/>
                          <a:stretch>
                            <a:fillRect l="-203279" t="-101639" r="-3279" b="-103279"/>
                          </a:stretch>
                        </a:blipFill>
                      </a:tcPr>
                    </a:tc>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r>
                </a:tbl>
              </a:graphicData>
            </a:graphic>
          </p:graphicFrame>
        </mc:Fallback>
      </mc:AlternateContent>
      <p:graphicFrame>
        <p:nvGraphicFramePr>
          <p:cNvPr id="7" name="表格 6"/>
          <p:cNvGraphicFramePr>
            <a:graphicFrameLocks noGrp="1"/>
          </p:cNvGraphicFramePr>
          <p:nvPr/>
        </p:nvGraphicFramePr>
        <p:xfrm>
          <a:off x="2798763" y="400129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rgbClr val="FF0000"/>
                          </a:solidFill>
                          <a:latin typeface="Cambria Math" panose="02040503050406030204" pitchFamily="18" charset="0"/>
                        </a:rPr>
                        <a:t>0</a:t>
                      </a:r>
                      <a:endParaRPr lang="zh-TW" altLang="en-US" dirty="0">
                        <a:solidFill>
                          <a:srgbClr val="FF0000"/>
                        </a:solidFill>
                        <a:latin typeface="Cambria Math" panose="02040503050406030204" pitchFamily="18" charset="0"/>
                      </a:endParaRPr>
                    </a:p>
                  </a:txBody>
                  <a:tcPr anchor="ctr"/>
                </a:tc>
                <a:extLst>
                  <a:ext uri="{0D108BD9-81ED-4DB2-BD59-A6C34878D82A}">
                    <a16:rowId xmlns:a16="http://schemas.microsoft.com/office/drawing/2014/main" val="10000"/>
                  </a:ext>
                </a:extLst>
              </a:tr>
              <a:tr h="370840">
                <a:tc>
                  <a:txBody>
                    <a:bodyPr/>
                    <a:lstStyle/>
                    <a:p>
                      <a:pPr algn="ctr"/>
                      <a:endParaRPr lang="zh-TW" altLang="en-US">
                        <a:latin typeface="Cambria Math" panose="02040503050406030204" pitchFamily="18" charset="0"/>
                      </a:endParaRPr>
                    </a:p>
                  </a:txBody>
                  <a:tcPr anchor="ct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rgbClr val="0000FF"/>
                          </a:solidFill>
                          <a:latin typeface="Cambria Math" panose="02040503050406030204" pitchFamily="18" charset="0"/>
                          <a:ea typeface="Cambria Math" panose="02040503050406030204" pitchFamily="18" charset="0"/>
                        </a:rPr>
                        <a:t>1</a:t>
                      </a:r>
                      <a:endParaRPr lang="zh-TW" altLang="en-US" dirty="0">
                        <a:solidFill>
                          <a:srgbClr val="0000FF"/>
                        </a:solidFill>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endParaRPr lang="zh-TW" altLang="en-US">
                        <a:latin typeface="Cambria Math" panose="02040503050406030204" pitchFamily="18" charset="0"/>
                      </a:endParaRPr>
                    </a:p>
                  </a:txBody>
                  <a:tcPr anchor="ctr"/>
                </a:tc>
                <a:tc>
                  <a:txBody>
                    <a:bodyPr/>
                    <a:lstStyle/>
                    <a:p>
                      <a:pPr algn="ctr"/>
                      <a:endParaRPr lang="zh-TW" altLang="en-US">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graphicFrame>
        <p:nvGraphicFramePr>
          <p:cNvPr id="8" name="表格 7"/>
          <p:cNvGraphicFramePr>
            <a:graphicFrameLocks noGrp="1"/>
          </p:cNvGraphicFramePr>
          <p:nvPr/>
        </p:nvGraphicFramePr>
        <p:xfrm>
          <a:off x="4367576" y="400129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rgbClr val="0000FF"/>
                          </a:solidFill>
                          <a:latin typeface="Cambria Math" panose="02040503050406030204" pitchFamily="18" charset="0"/>
                          <a:ea typeface="Cambria Math" panose="02040503050406030204" pitchFamily="18" charset="0"/>
                        </a:rPr>
                        <a:t>1</a:t>
                      </a:r>
                      <a:endParaRPr lang="zh-TW" altLang="en-US" dirty="0">
                        <a:solidFill>
                          <a:srgbClr val="0000FF"/>
                        </a:solidFill>
                        <a:latin typeface="Cambria Math" panose="02040503050406030204" pitchFamily="18" charset="0"/>
                      </a:endParaRPr>
                    </a:p>
                  </a:txBody>
                  <a:tcPr anchor="ctr"/>
                </a:tc>
                <a:extLst>
                  <a:ext uri="{0D108BD9-81ED-4DB2-BD59-A6C34878D82A}">
                    <a16:rowId xmlns:a16="http://schemas.microsoft.com/office/drawing/2014/main" val="10000"/>
                  </a:ext>
                </a:extLst>
              </a:tr>
              <a:tr h="370840">
                <a:tc>
                  <a:txBody>
                    <a:bodyPr/>
                    <a:lstStyle/>
                    <a:p>
                      <a:pPr algn="ctr"/>
                      <a:endParaRPr lang="zh-TW" altLang="en-US">
                        <a:latin typeface="Cambria Math" panose="02040503050406030204" pitchFamily="18" charset="0"/>
                      </a:endParaRPr>
                    </a:p>
                  </a:txBody>
                  <a:tcPr anchor="ctr"/>
                </a:tc>
                <a:tc>
                  <a:txBody>
                    <a:bodyPr/>
                    <a:lstStyle/>
                    <a:p>
                      <a:pPr algn="ctr"/>
                      <a:r>
                        <a:rPr lang="en-US" altLang="zh-TW" dirty="0">
                          <a:latin typeface="Cambria Math" panose="02040503050406030204" pitchFamily="18" charset="0"/>
                          <a:ea typeface="Cambria Math" panose="02040503050406030204" pitchFamily="18" charset="0"/>
                        </a:rPr>
                        <a:t>1</a:t>
                      </a:r>
                      <a:endParaRPr lang="zh-TW" altLang="en-US" dirty="0">
                        <a:latin typeface="Cambria Math" panose="02040503050406030204" pitchFamily="18" charset="0"/>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rgbClr val="FF0000"/>
                          </a:solidFill>
                          <a:latin typeface="Cambria Math" panose="02040503050406030204" pitchFamily="18" charset="0"/>
                        </a:rPr>
                        <a:t>0</a:t>
                      </a:r>
                      <a:endParaRPr lang="zh-TW" altLang="en-US" dirty="0">
                        <a:solidFill>
                          <a:srgbClr val="FF0000"/>
                        </a:solidFill>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endParaRPr lang="zh-TW" altLang="en-US">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graphicFrame>
        <p:nvGraphicFramePr>
          <p:cNvPr id="9" name="表格 8"/>
          <p:cNvGraphicFramePr>
            <a:graphicFrameLocks noGrp="1"/>
          </p:cNvGraphicFramePr>
          <p:nvPr/>
        </p:nvGraphicFramePr>
        <p:xfrm>
          <a:off x="5936389" y="400129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rgbClr val="FF0000"/>
                          </a:solidFill>
                          <a:latin typeface="Cambria Math" panose="02040503050406030204" pitchFamily="18" charset="0"/>
                        </a:rPr>
                        <a:t>1</a:t>
                      </a:r>
                      <a:endParaRPr lang="zh-TW" altLang="en-US" dirty="0">
                        <a:solidFill>
                          <a:srgbClr val="FF0000"/>
                        </a:solidFill>
                        <a:latin typeface="Cambria Math" panose="02040503050406030204" pitchFamily="18" charset="0"/>
                      </a:endParaRPr>
                    </a:p>
                  </a:txBody>
                  <a:tcPr anchor="ctr"/>
                </a:tc>
                <a:extLst>
                  <a:ext uri="{0D108BD9-81ED-4DB2-BD59-A6C34878D82A}">
                    <a16:rowId xmlns:a16="http://schemas.microsoft.com/office/drawing/2014/main" val="10000"/>
                  </a:ext>
                </a:extLst>
              </a:tr>
              <a:tr h="370840">
                <a:tc>
                  <a:txBody>
                    <a:bodyPr/>
                    <a:lstStyle/>
                    <a:p>
                      <a:pPr algn="ctr"/>
                      <a:endParaRPr lang="zh-TW" altLang="en-US" dirty="0">
                        <a:latin typeface="Cambria Math" panose="02040503050406030204" pitchFamily="18" charset="0"/>
                      </a:endParaRPr>
                    </a:p>
                  </a:txBody>
                  <a:tcPr anchor="ctr"/>
                </a:tc>
                <a:tc>
                  <a:txBody>
                    <a:bodyPr/>
                    <a:lstStyle/>
                    <a:p>
                      <a:pPr algn="ctr"/>
                      <a:r>
                        <a:rPr lang="en-US" altLang="zh-TW" dirty="0">
                          <a:latin typeface="Cambria Math" panose="02040503050406030204" pitchFamily="18" charset="0"/>
                          <a:ea typeface="Cambria Math" panose="02040503050406030204" pitchFamily="18" charset="0"/>
                        </a:rPr>
                        <a:t>0</a:t>
                      </a:r>
                      <a:endParaRPr lang="zh-TW" altLang="en-US" dirty="0">
                        <a:latin typeface="Cambria Math" panose="02040503050406030204" pitchFamily="18" charset="0"/>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rgbClr val="0000FF"/>
                          </a:solidFill>
                          <a:latin typeface="Cambria Math" panose="02040503050406030204" pitchFamily="18" charset="0"/>
                          <a:ea typeface="Cambria Math" panose="02040503050406030204" pitchFamily="18" charset="0"/>
                        </a:rPr>
                        <a:t>0</a:t>
                      </a:r>
                      <a:endParaRPr lang="zh-TW" altLang="en-US" dirty="0">
                        <a:solidFill>
                          <a:srgbClr val="0000FF"/>
                        </a:solidFill>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endParaRPr lang="zh-TW" altLang="en-US">
                        <a:latin typeface="Cambria Math" panose="02040503050406030204" pitchFamily="18" charset="0"/>
                      </a:endParaRPr>
                    </a:p>
                  </a:txBody>
                  <a:tcPr anchor="ctr"/>
                </a:tc>
                <a:tc>
                  <a:txBody>
                    <a:bodyPr/>
                    <a:lstStyle/>
                    <a:p>
                      <a:pPr algn="ctr"/>
                      <a:endParaRPr lang="zh-TW" altLang="en-US">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graphicFrame>
        <p:nvGraphicFramePr>
          <p:cNvPr id="10" name="表格 9"/>
          <p:cNvGraphicFramePr>
            <a:graphicFrameLocks noGrp="1"/>
          </p:cNvGraphicFramePr>
          <p:nvPr/>
        </p:nvGraphicFramePr>
        <p:xfrm>
          <a:off x="7505202" y="400129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rgbClr val="0000FF"/>
                          </a:solidFill>
                          <a:latin typeface="Cambria Math" panose="02040503050406030204" pitchFamily="18" charset="0"/>
                          <a:ea typeface="Cambria Math" panose="02040503050406030204" pitchFamily="18" charset="0"/>
                        </a:rPr>
                        <a:t>0</a:t>
                      </a:r>
                      <a:endParaRPr lang="zh-TW" altLang="en-US" dirty="0">
                        <a:solidFill>
                          <a:srgbClr val="0000FF"/>
                        </a:solidFill>
                        <a:latin typeface="Cambria Math" panose="02040503050406030204" pitchFamily="18" charset="0"/>
                      </a:endParaRPr>
                    </a:p>
                  </a:txBody>
                  <a:tcPr anchor="ctr"/>
                </a:tc>
                <a:extLst>
                  <a:ext uri="{0D108BD9-81ED-4DB2-BD59-A6C34878D82A}">
                    <a16:rowId xmlns:a16="http://schemas.microsoft.com/office/drawing/2014/main" val="10000"/>
                  </a:ext>
                </a:extLst>
              </a:tr>
              <a:tr h="370840">
                <a:tc>
                  <a:txBody>
                    <a:bodyPr/>
                    <a:lstStyle/>
                    <a:p>
                      <a:pPr algn="ctr"/>
                      <a:endParaRPr lang="zh-TW" altLang="en-US">
                        <a:latin typeface="Cambria Math" panose="02040503050406030204" pitchFamily="18" charset="0"/>
                      </a:endParaRPr>
                    </a:p>
                  </a:txBody>
                  <a:tcPr anchor="ctr"/>
                </a:tc>
                <a:tc>
                  <a:txBody>
                    <a:bodyPr/>
                    <a:lstStyle/>
                    <a:p>
                      <a:pPr algn="ctr"/>
                      <a:r>
                        <a:rPr lang="en-US" altLang="zh-TW" dirty="0">
                          <a:latin typeface="Cambria Math" panose="02040503050406030204" pitchFamily="18" charset="0"/>
                          <a:ea typeface="Cambria Math" panose="02040503050406030204" pitchFamily="18" charset="0"/>
                        </a:rPr>
                        <a:t>0</a:t>
                      </a:r>
                      <a:endParaRPr lang="zh-TW" altLang="en-US" dirty="0">
                        <a:latin typeface="Cambria Math" panose="02040503050406030204" pitchFamily="18" charset="0"/>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TW" dirty="0">
                          <a:solidFill>
                            <a:srgbClr val="FF0000"/>
                          </a:solidFill>
                          <a:latin typeface="Cambria Math" panose="02040503050406030204" pitchFamily="18" charset="0"/>
                        </a:rPr>
                        <a:t>1</a:t>
                      </a:r>
                      <a:endParaRPr lang="zh-TW" altLang="en-US" dirty="0">
                        <a:solidFill>
                          <a:srgbClr val="FF0000"/>
                        </a:solidFill>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endParaRPr lang="zh-TW" altLang="en-US" dirty="0">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tc>
                  <a:txBody>
                    <a:bodyPr/>
                    <a:lstStyle/>
                    <a:p>
                      <a:pPr algn="ctr"/>
                      <a:endParaRPr lang="zh-TW" altLang="en-US"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sp>
        <p:nvSpPr>
          <p:cNvPr id="11" name="文字方塊 10"/>
          <p:cNvSpPr txBox="1"/>
          <p:nvPr/>
        </p:nvSpPr>
        <p:spPr>
          <a:xfrm>
            <a:off x="4018085" y="5248751"/>
            <a:ext cx="2215662" cy="646331"/>
          </a:xfrm>
          <a:prstGeom prst="rect">
            <a:avLst/>
          </a:prstGeom>
          <a:noFill/>
        </p:spPr>
        <p:txBody>
          <a:bodyPr wrap="square" rtlCol="0">
            <a:spAutoFit/>
          </a:bodyPr>
          <a:lstStyle/>
          <a:p>
            <a:r>
              <a:rPr lang="en-US" altLang="zh-TW" dirty="0">
                <a:latin typeface="Cambria Math" panose="02040503050406030204" pitchFamily="18" charset="0"/>
                <a:ea typeface="Cambria Math" panose="02040503050406030204" pitchFamily="18" charset="0"/>
              </a:rPr>
              <a:t>0:</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background label  </a:t>
            </a:r>
          </a:p>
          <a:p>
            <a:r>
              <a:rPr lang="en-US" altLang="zh-TW" dirty="0">
                <a:latin typeface="Cambria Math" panose="02040503050406030204" pitchFamily="18" charset="0"/>
                <a:ea typeface="Cambria Math" panose="02040503050406030204" pitchFamily="18" charset="0"/>
              </a:rPr>
              <a:t>1:</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image</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label</a:t>
            </a:r>
            <a:endParaRPr lang="zh-TW" altLang="en-US" dirty="0">
              <a:latin typeface="Cambria Math" panose="02040503050406030204" pitchFamily="18" charset="0"/>
            </a:endParaRPr>
          </a:p>
        </p:txBody>
      </p:sp>
    </p:spTree>
    <p:extLst>
      <p:ext uri="{BB962C8B-B14F-4D97-AF65-F5344CB8AC3E}">
        <p14:creationId xmlns:p14="http://schemas.microsoft.com/office/powerpoint/2010/main" val="273345534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6.2.5.2 </a:t>
            </a:r>
            <a:r>
              <a:rPr lang="en-US" altLang="zh-TW" b="1" err="1">
                <a:latin typeface="Cambria Math" panose="02040503050406030204" pitchFamily="18" charset="0"/>
                <a:ea typeface="Cambria Math" panose="02040503050406030204" pitchFamily="18" charset="0"/>
              </a:rPr>
              <a:t>Rutovitz</a:t>
            </a:r>
            <a:r>
              <a:rPr lang="en-US" altLang="zh-TW" b="1">
                <a:latin typeface="Cambria Math" panose="02040503050406030204" pitchFamily="18" charset="0"/>
                <a:ea typeface="Cambria Math" panose="02040503050406030204" pitchFamily="18" charset="0"/>
              </a:rPr>
              <a:t> Connectivity Number</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3" name="內容版面配置區 2"/>
              <p:cNvSpPr>
                <a:spLocks noGrp="1"/>
              </p:cNvSpPr>
              <p:nvPr>
                <p:ph idx="1"/>
              </p:nvPr>
            </p:nvSpPr>
            <p:spPr>
              <a:xfrm>
                <a:off x="2090056" y="1658727"/>
                <a:ext cx="7548757" cy="5029456"/>
              </a:xfrm>
            </p:spPr>
            <p:txBody>
              <a:bodyPr>
                <a:normAutofit/>
              </a:bodyPr>
              <a:lstStyle/>
              <a:p>
                <a14:m>
                  <m:oMath xmlns:m="http://schemas.openxmlformats.org/officeDocument/2006/math">
                    <m:r>
                      <a:rPr lang="en-US" altLang="zh-TW" sz="2000" b="0" i="1" smtClean="0">
                        <a:solidFill>
                          <a:srgbClr val="FF0000"/>
                        </a:solidFill>
                        <a:latin typeface="Cambria Math" panose="02040503050406030204" pitchFamily="18" charset="0"/>
                      </a:rPr>
                      <m:t>h</m:t>
                    </m:r>
                    <m:d>
                      <m:dPr>
                        <m:ctrlPr>
                          <a:rPr lang="en-US" altLang="zh-TW" sz="2000" b="0" i="1" smtClean="0">
                            <a:solidFill>
                              <a:srgbClr val="FF0000"/>
                            </a:solidFill>
                            <a:latin typeface="Cambria Math" panose="02040503050406030204" pitchFamily="18" charset="0"/>
                          </a:rPr>
                        </m:ctrlPr>
                      </m:dPr>
                      <m:e>
                        <m:r>
                          <a:rPr lang="en-US" altLang="zh-TW" sz="2000" b="0" i="1" smtClean="0">
                            <a:solidFill>
                              <a:srgbClr val="FF0000"/>
                            </a:solidFill>
                            <a:latin typeface="Cambria Math" panose="02040503050406030204" pitchFamily="18" charset="0"/>
                          </a:rPr>
                          <m:t>𝑎</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𝑐</m:t>
                        </m:r>
                      </m:e>
                    </m:d>
                    <m:r>
                      <a:rPr lang="en-US" altLang="zh-TW" sz="2000" b="0" i="1" smtClean="0">
                        <a:solidFill>
                          <a:srgbClr val="FF0000"/>
                        </a:solidFill>
                        <a:latin typeface="Cambria Math" panose="02040503050406030204" pitchFamily="18" charset="0"/>
                      </a:rPr>
                      <m:t>=</m:t>
                    </m:r>
                    <m:d>
                      <m:dPr>
                        <m:begChr m:val="{"/>
                        <m:endChr m:val=""/>
                        <m:ctrlPr>
                          <a:rPr lang="en-US" altLang="zh-TW" sz="2000" b="0" i="1" smtClean="0">
                            <a:solidFill>
                              <a:srgbClr val="FF0000"/>
                            </a:solidFill>
                            <a:latin typeface="Cambria Math" panose="02040503050406030204" pitchFamily="18" charset="0"/>
                          </a:rPr>
                        </m:ctrlPr>
                      </m:dPr>
                      <m:e>
                        <m:eqArr>
                          <m:eqArrPr>
                            <m:ctrlPr>
                              <a:rPr lang="en-US" altLang="zh-TW" sz="2000" b="0" i="1" smtClean="0">
                                <a:solidFill>
                                  <a:srgbClr val="FF0000"/>
                                </a:solidFill>
                                <a:latin typeface="Cambria Math" panose="02040503050406030204" pitchFamily="18" charset="0"/>
                              </a:rPr>
                            </m:ctrlPr>
                          </m:eqArrPr>
                          <m:e>
                            <m:r>
                              <a:rPr lang="en-US" altLang="zh-TW" sz="2000" b="0" i="1" smtClean="0">
                                <a:solidFill>
                                  <a:srgbClr val="FF0000"/>
                                </a:solidFill>
                                <a:latin typeface="Cambria Math" panose="02040503050406030204" pitchFamily="18" charset="0"/>
                              </a:rPr>
                              <m:t>1    </m:t>
                            </m:r>
                            <m:r>
                              <a:rPr lang="en-US" altLang="zh-TW" sz="2000" b="0" i="1" smtClean="0">
                                <a:solidFill>
                                  <a:srgbClr val="FF0000"/>
                                </a:solidFill>
                                <a:latin typeface="Cambria Math" panose="02040503050406030204" pitchFamily="18" charset="0"/>
                              </a:rPr>
                              <m:t>𝑖𝑓</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𝑎</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𝑏</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ea typeface="Cambria Math" panose="02040503050406030204" pitchFamily="18" charset="0"/>
                              </a:rPr>
                              <m:t>𝑎</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𝑐</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𝑎</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𝑏</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𝑎</m:t>
                            </m:r>
                            <m:r>
                              <a:rPr lang="en-US" altLang="zh-TW" sz="2000" b="0" i="1" smtClean="0">
                                <a:solidFill>
                                  <a:srgbClr val="FF0000"/>
                                </a:solidFill>
                                <a:latin typeface="Cambria Math" panose="02040503050406030204" pitchFamily="18" charset="0"/>
                                <a:ea typeface="Cambria Math" panose="02040503050406030204" pitchFamily="18" charset="0"/>
                              </a:rPr>
                              <m:t>=</m:t>
                            </m:r>
                            <m:r>
                              <a:rPr lang="en-US" altLang="zh-TW" sz="2000" b="0" i="1" smtClean="0">
                                <a:solidFill>
                                  <a:srgbClr val="FF0000"/>
                                </a:solidFill>
                                <a:latin typeface="Cambria Math" panose="02040503050406030204" pitchFamily="18" charset="0"/>
                                <a:ea typeface="Cambria Math" panose="02040503050406030204" pitchFamily="18" charset="0"/>
                              </a:rPr>
                              <m:t>𝑐</m:t>
                            </m:r>
                            <m:r>
                              <a:rPr lang="en-US" altLang="zh-TW" sz="2000" b="0" i="1" smtClean="0">
                                <a:solidFill>
                                  <a:srgbClr val="FF0000"/>
                                </a:solidFill>
                                <a:latin typeface="Cambria Math" panose="02040503050406030204" pitchFamily="18" charset="0"/>
                                <a:ea typeface="Cambria Math" panose="02040503050406030204" pitchFamily="18" charset="0"/>
                              </a:rPr>
                              <m:t>)</m:t>
                            </m:r>
                          </m:e>
                          <m:e>
                            <m:r>
                              <a:rPr lang="en-US" altLang="zh-TW" sz="2000" b="0" i="1" smtClean="0">
                                <a:solidFill>
                                  <a:srgbClr val="FF0000"/>
                                </a:solidFill>
                                <a:latin typeface="Cambria Math" panose="02040503050406030204" pitchFamily="18" charset="0"/>
                              </a:rPr>
                              <m:t>0    </m:t>
                            </m:r>
                            <m:r>
                              <a:rPr lang="en-US" altLang="zh-TW" sz="2000" b="0" i="1" smtClean="0">
                                <a:solidFill>
                                  <a:srgbClr val="FF0000"/>
                                </a:solidFill>
                                <a:latin typeface="Cambria Math" panose="02040503050406030204" pitchFamily="18" charset="0"/>
                              </a:rPr>
                              <m:t>𝑜𝑡h𝑒𝑟𝑤𝑖𝑠𝑒</m:t>
                            </m:r>
                            <m:r>
                              <a:rPr lang="en-US" altLang="zh-TW" sz="2000" b="0" i="1" smtClean="0">
                                <a:solidFill>
                                  <a:srgbClr val="FF0000"/>
                                </a:solidFill>
                                <a:latin typeface="Cambria Math" panose="02040503050406030204" pitchFamily="18" charset="0"/>
                              </a:rPr>
                              <m:t>                                                  </m:t>
                            </m:r>
                          </m:e>
                        </m:eqArr>
                      </m:e>
                    </m:d>
                  </m:oMath>
                </a14:m>
                <a:endParaRPr lang="en-US" altLang="zh-TW" dirty="0"/>
              </a:p>
              <a:p>
                <a:endParaRPr lang="zh-TW" altLang="en-US" sz="2000" dirty="0"/>
              </a:p>
              <a:p>
                <a:endParaRPr lang="zh-TW" altLang="en-US" sz="2000" dirty="0"/>
              </a:p>
            </p:txBody>
          </p:sp>
        </mc:Choice>
        <mc:Fallback xmlns="">
          <p:sp>
            <p:nvSpPr>
              <p:cNvPr id="3" name="內容版面配置區 2"/>
              <p:cNvSpPr>
                <a:spLocks noGrp="1" noRot="1" noChangeAspect="1" noMove="1" noResize="1" noEditPoints="1" noAdjustHandles="1" noChangeArrowheads="1" noChangeShapeType="1" noTextEdit="1"/>
              </p:cNvSpPr>
              <p:nvPr>
                <p:ph idx="1"/>
              </p:nvPr>
            </p:nvSpPr>
            <p:spPr>
              <a:xfrm>
                <a:off x="2090056" y="1658727"/>
                <a:ext cx="7548757" cy="5029456"/>
              </a:xfrm>
              <a:blipFill rotWithShape="0">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5" name="表格 4"/>
              <p:cNvGraphicFramePr>
                <a:graphicFrameLocks noGrp="1"/>
              </p:cNvGraphicFramePr>
              <p:nvPr/>
            </p:nvGraphicFramePr>
            <p:xfrm>
              <a:off x="2842619" y="2847548"/>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oMath>
                            </m:oMathPara>
                          </a14:m>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a:p>
                      </a:txBody>
                      <a:tcPr/>
                    </a:tc>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5" name="表格 4"/>
              <p:cNvGraphicFramePr>
                <a:graphicFrameLocks noGrp="1"/>
              </p:cNvGraphicFramePr>
              <p:nvPr>
                <p:extLst>
                  <p:ext uri="{D42A27DB-BD31-4B8C-83A1-F6EECF244321}">
                    <p14:modId xmlns:p14="http://schemas.microsoft.com/office/powerpoint/2010/main" val="206056048"/>
                  </p:ext>
                </p:extLst>
              </p:nvPr>
            </p:nvGraphicFramePr>
            <p:xfrm>
              <a:off x="2842619" y="2847548"/>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pPr algn="ctr"/>
                          <a:endParaRPr lang="zh-TW" altLang="en-US" dirty="0"/>
                        </a:p>
                      </a:txBody>
                      <a:tcPr/>
                    </a:tc>
                    <a:tc>
                      <a:txBody>
                        <a:bodyPr/>
                        <a:lstStyle/>
                        <a:p>
                          <a:pPr algn="ctr"/>
                          <a:endParaRPr lang="zh-TW" altLang="en-US" dirty="0"/>
                        </a:p>
                      </a:txBody>
                      <a:tcPr/>
                    </a:tc>
                    <a:tc>
                      <a:txBody>
                        <a:bodyPr/>
                        <a:lstStyle/>
                        <a:p>
                          <a:endParaRPr lang="zh-TW"/>
                        </a:p>
                      </a:txBody>
                      <a:tcPr>
                        <a:blipFill rotWithShape="0">
                          <a:blip r:embed="rId4"/>
                          <a:stretch>
                            <a:fillRect l="-201639" t="-1639" r="-3279" b="-203279"/>
                          </a:stretch>
                        </a:blipFill>
                      </a:tcPr>
                    </a:tc>
                  </a:tr>
                  <a:tr h="370840">
                    <a:tc>
                      <a:txBody>
                        <a:bodyPr/>
                        <a:lstStyle/>
                        <a:p>
                          <a:pPr algn="ctr"/>
                          <a:endParaRPr lang="zh-TW" altLang="en-US"/>
                        </a:p>
                      </a:txBody>
                      <a:tcPr/>
                    </a:tc>
                    <a:tc>
                      <a:txBody>
                        <a:bodyPr/>
                        <a:lstStyle/>
                        <a:p>
                          <a:endParaRPr lang="zh-TW"/>
                        </a:p>
                      </a:txBody>
                      <a:tcPr>
                        <a:blipFill rotWithShape="0">
                          <a:blip r:embed="rId4"/>
                          <a:stretch>
                            <a:fillRect l="-101639" t="-101639" r="-103279" b="-103279"/>
                          </a:stretch>
                        </a:blipFill>
                      </a:tcPr>
                    </a:tc>
                    <a:tc>
                      <a:txBody>
                        <a:bodyPr/>
                        <a:lstStyle/>
                        <a:p>
                          <a:endParaRPr lang="zh-TW"/>
                        </a:p>
                      </a:txBody>
                      <a:tcPr>
                        <a:blipFill rotWithShape="0">
                          <a:blip r:embed="rId4"/>
                          <a:stretch>
                            <a:fillRect l="-201639" t="-101639" r="-3279" b="-103279"/>
                          </a:stretch>
                        </a:blipFill>
                      </a:tcPr>
                    </a:tc>
                  </a:tr>
                  <a:tr h="370840">
                    <a:tc>
                      <a:txBody>
                        <a:bodyPr/>
                        <a:lstStyle/>
                        <a:p>
                          <a:endParaRPr lang="zh-TW" altLang="en-US"/>
                        </a:p>
                      </a:txBody>
                      <a:tcPr/>
                    </a:tc>
                    <a:tc>
                      <a:txBody>
                        <a:bodyPr/>
                        <a:lstStyle/>
                        <a:p>
                          <a:endParaRPr lang="zh-TW" altLang="en-US"/>
                        </a:p>
                      </a:txBody>
                      <a:tcPr/>
                    </a:tc>
                    <a:tc>
                      <a:txBody>
                        <a:bodyPr/>
                        <a:lstStyle/>
                        <a:p>
                          <a:endParaRPr lang="zh-TW" altLang="en-US" dirty="0"/>
                        </a:p>
                      </a:txBody>
                      <a:tcPr/>
                    </a:tc>
                  </a:tr>
                </a:tbl>
              </a:graphicData>
            </a:graphic>
          </p:graphicFrame>
        </mc:Fallback>
      </mc:AlternateContent>
      <p:graphicFrame>
        <p:nvGraphicFramePr>
          <p:cNvPr id="6" name="表格 5"/>
          <p:cNvGraphicFramePr>
            <a:graphicFrameLocks noGrp="1"/>
          </p:cNvGraphicFramePr>
          <p:nvPr/>
        </p:nvGraphicFramePr>
        <p:xfrm>
          <a:off x="3623730" y="4697410"/>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endParaRPr lang="zh-TW" altLang="en-US" dirty="0"/>
                    </a:p>
                  </a:txBody>
                  <a:tcPr/>
                </a:tc>
                <a:tc>
                  <a:txBody>
                    <a:bodyPr/>
                    <a:lstStyle/>
                    <a:p>
                      <a:pPr algn="ctr"/>
                      <a:endParaRPr lang="zh-TW" altLang="en-US" dirty="0"/>
                    </a:p>
                  </a:txBody>
                  <a:tcPr/>
                </a:tc>
                <a:tc>
                  <a:txBody>
                    <a:bodyPr/>
                    <a:lstStyle/>
                    <a:p>
                      <a:pPr algn="ctr"/>
                      <a:r>
                        <a:rPr lang="en-US" altLang="zh-TW" dirty="0">
                          <a:solidFill>
                            <a:schemeClr val="tx1"/>
                          </a:solidFill>
                        </a:rPr>
                        <a:t>a</a:t>
                      </a:r>
                      <a:endParaRPr lang="zh-TW" altLang="en-US" dirty="0">
                        <a:solidFill>
                          <a:schemeClr val="tx1"/>
                        </a:solidFill>
                      </a:endParaRPr>
                    </a:p>
                  </a:txBody>
                  <a:tcPr>
                    <a:solidFill>
                      <a:srgbClr val="FFFF00"/>
                    </a:solidFill>
                  </a:tcPr>
                </a:tc>
                <a:extLst>
                  <a:ext uri="{0D108BD9-81ED-4DB2-BD59-A6C34878D82A}">
                    <a16:rowId xmlns:a16="http://schemas.microsoft.com/office/drawing/2014/main" val="10000"/>
                  </a:ext>
                </a:extLst>
              </a:tr>
              <a:tr h="370840">
                <a:tc>
                  <a:txBody>
                    <a:bodyPr/>
                    <a:lstStyle/>
                    <a:p>
                      <a:pPr algn="ctr"/>
                      <a:endParaRPr lang="zh-TW" altLang="en-US"/>
                    </a:p>
                  </a:txBody>
                  <a:tcPr/>
                </a:tc>
                <a:tc>
                  <a:txBody>
                    <a:bodyPr/>
                    <a:lstStyle/>
                    <a:p>
                      <a:pPr algn="ctr"/>
                      <a:r>
                        <a:rPr lang="en-US" altLang="zh-TW" dirty="0">
                          <a:solidFill>
                            <a:schemeClr val="tx1"/>
                          </a:solidFill>
                        </a:rPr>
                        <a:t>a</a:t>
                      </a:r>
                      <a:endParaRPr lang="zh-TW" altLang="en-US" dirty="0">
                        <a:solidFill>
                          <a:schemeClr val="tx1"/>
                        </a:solidFill>
                      </a:endParaRPr>
                    </a:p>
                  </a:txBody>
                  <a:tcPr>
                    <a:solidFill>
                      <a:srgbClr val="FFFF00"/>
                    </a:solidFill>
                  </a:tcPr>
                </a:tc>
                <a:tc>
                  <a:txBody>
                    <a:bodyPr/>
                    <a:lstStyle/>
                    <a:p>
                      <a:pPr algn="ctr"/>
                      <a:endParaRPr lang="zh-TW" altLang="en-US" dirty="0"/>
                    </a:p>
                  </a:txBody>
                  <a:tcPr/>
                </a:tc>
                <a:extLst>
                  <a:ext uri="{0D108BD9-81ED-4DB2-BD59-A6C34878D82A}">
                    <a16:rowId xmlns:a16="http://schemas.microsoft.com/office/drawing/2014/main" val="10001"/>
                  </a:ext>
                </a:extLst>
              </a:tr>
              <a:tr h="370840">
                <a:tc>
                  <a:txBody>
                    <a:bodyPr/>
                    <a:lstStyle/>
                    <a:p>
                      <a:pPr algn="ctr"/>
                      <a:endParaRPr lang="zh-TW" altLang="en-US"/>
                    </a:p>
                  </a:txBody>
                  <a:tcPr/>
                </a:tc>
                <a:tc>
                  <a:txBody>
                    <a:bodyPr/>
                    <a:lstStyle/>
                    <a:p>
                      <a:pPr algn="ctr"/>
                      <a:endParaRPr lang="zh-TW" altLang="en-US"/>
                    </a:p>
                  </a:txBody>
                  <a:tcPr/>
                </a:tc>
                <a:tc>
                  <a:txBody>
                    <a:bodyPr/>
                    <a:lstStyle/>
                    <a:p>
                      <a:pPr algn="ctr"/>
                      <a:endParaRPr lang="zh-TW" altLang="en-US" dirty="0"/>
                    </a:p>
                  </a:txBody>
                  <a:tcPr/>
                </a:tc>
                <a:extLst>
                  <a:ext uri="{0D108BD9-81ED-4DB2-BD59-A6C34878D82A}">
                    <a16:rowId xmlns:a16="http://schemas.microsoft.com/office/drawing/2014/main" val="10002"/>
                  </a:ext>
                </a:extLst>
              </a:tr>
            </a:tbl>
          </a:graphicData>
        </a:graphic>
      </p:graphicFrame>
      <p:graphicFrame>
        <p:nvGraphicFramePr>
          <p:cNvPr id="7" name="表格 6"/>
          <p:cNvGraphicFramePr>
            <a:graphicFrameLocks noGrp="1"/>
          </p:cNvGraphicFramePr>
          <p:nvPr/>
        </p:nvGraphicFramePr>
        <p:xfrm>
          <a:off x="2112823" y="4682551"/>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pPr algn="ctr"/>
                      <a:endParaRPr lang="zh-TW" altLang="en-US" dirty="0"/>
                    </a:p>
                  </a:txBody>
                  <a:tcPr/>
                </a:tc>
                <a:tc>
                  <a:txBody>
                    <a:bodyPr/>
                    <a:lstStyle/>
                    <a:p>
                      <a:pPr algn="ctr"/>
                      <a:r>
                        <a:rPr lang="en-US" altLang="zh-TW">
                          <a:solidFill>
                            <a:schemeClr val="tx1"/>
                          </a:solidFill>
                        </a:rPr>
                        <a:t>a</a:t>
                      </a:r>
                      <a:endParaRPr lang="zh-TW" altLang="en-US" dirty="0">
                        <a:solidFill>
                          <a:schemeClr val="tx1"/>
                        </a:solidFill>
                      </a:endParaRPr>
                    </a:p>
                  </a:txBody>
                  <a:tcPr>
                    <a:solidFill>
                      <a:srgbClr val="FFFF00"/>
                    </a:solidFill>
                  </a:tcPr>
                </a:tc>
                <a:tc>
                  <a:txBody>
                    <a:bodyPr/>
                    <a:lstStyle/>
                    <a:p>
                      <a:pPr algn="ctr"/>
                      <a:r>
                        <a:rPr lang="en-US" altLang="zh-TW">
                          <a:solidFill>
                            <a:schemeClr val="tx1"/>
                          </a:solidFill>
                        </a:rPr>
                        <a:t>a</a:t>
                      </a:r>
                      <a:endParaRPr lang="zh-TW" altLang="en-US" dirty="0">
                        <a:solidFill>
                          <a:schemeClr val="tx1"/>
                        </a:solidFill>
                      </a:endParaRPr>
                    </a:p>
                  </a:txBody>
                  <a:tcPr>
                    <a:solidFill>
                      <a:srgbClr val="FFFF00"/>
                    </a:solidFill>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AlternateContent xmlns:mc="http://schemas.openxmlformats.org/markup-compatibility/2006" xmlns:a14="http://schemas.microsoft.com/office/drawing/2010/main">
        <mc:Choice Requires="a14">
          <p:sp>
            <p:nvSpPr>
              <p:cNvPr id="9" name="文字方塊 8"/>
              <p:cNvSpPr txBox="1"/>
              <p:nvPr/>
            </p:nvSpPr>
            <p:spPr>
              <a:xfrm>
                <a:off x="2442751" y="4185425"/>
                <a:ext cx="1910201"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h</m:t>
                      </m:r>
                      <m:d>
                        <m:dPr>
                          <m:ctrlPr>
                            <a:rPr lang="en-US" altLang="zh-TW" b="0" i="1" smtClean="0">
                              <a:latin typeface="Cambria Math" panose="02040503050406030204" pitchFamily="18" charset="0"/>
                            </a:rPr>
                          </m:ctrlPr>
                        </m:dPr>
                        <m:e>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sSub>
                            <m:sSubPr>
                              <m:ctrlPr>
                                <a:rPr lang="en-US" altLang="zh-TW" b="0"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e>
                      </m:d>
                      <m:r>
                        <a:rPr lang="en-US" altLang="zh-TW" b="0" i="1" smtClean="0">
                          <a:latin typeface="Cambria Math" panose="02040503050406030204" pitchFamily="18" charset="0"/>
                        </a:rPr>
                        <m:t>=1</m:t>
                      </m:r>
                    </m:oMath>
                  </m:oMathPara>
                </a14:m>
                <a:endParaRPr lang="zh-TW" altLang="en-US" dirty="0"/>
              </a:p>
            </p:txBody>
          </p:sp>
        </mc:Choice>
        <mc:Fallback xmlns="">
          <p:sp>
            <p:nvSpPr>
              <p:cNvPr id="9" name="文字方塊 8"/>
              <p:cNvSpPr txBox="1">
                <a:spLocks noRot="1" noChangeAspect="1" noMove="1" noResize="1" noEditPoints="1" noAdjustHandles="1" noChangeArrowheads="1" noChangeShapeType="1" noTextEdit="1"/>
              </p:cNvSpPr>
              <p:nvPr/>
            </p:nvSpPr>
            <p:spPr>
              <a:xfrm>
                <a:off x="2442751" y="4185425"/>
                <a:ext cx="1910201" cy="369332"/>
              </a:xfrm>
              <a:prstGeom prst="rect">
                <a:avLst/>
              </a:prstGeom>
              <a:blipFill rotWithShape="0">
                <a:blip r:embed="rId5"/>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0" name="文字方塊 9"/>
              <p:cNvSpPr txBox="1"/>
              <p:nvPr/>
            </p:nvSpPr>
            <p:spPr>
              <a:xfrm>
                <a:off x="2776906" y="2478216"/>
                <a:ext cx="11124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𝑖𝑛𝑑𝑒𝑥</m:t>
                      </m:r>
                    </m:oMath>
                  </m:oMathPara>
                </a14:m>
                <a:endParaRPr lang="zh-TW" altLang="en-US" dirty="0"/>
              </a:p>
            </p:txBody>
          </p:sp>
        </mc:Choice>
        <mc:Fallback xmlns="">
          <p:sp>
            <p:nvSpPr>
              <p:cNvPr id="10" name="文字方塊 9"/>
              <p:cNvSpPr txBox="1">
                <a:spLocks noRot="1" noChangeAspect="1" noMove="1" noResize="1" noEditPoints="1" noAdjustHandles="1" noChangeArrowheads="1" noChangeShapeType="1" noTextEdit="1"/>
              </p:cNvSpPr>
              <p:nvPr/>
            </p:nvSpPr>
            <p:spPr>
              <a:xfrm>
                <a:off x="2776906" y="2478216"/>
                <a:ext cx="1112400" cy="369332"/>
              </a:xfrm>
              <a:prstGeom prst="rect">
                <a:avLst/>
              </a:prstGeom>
              <a:blipFill rotWithShape="0">
                <a:blip r:embed="rId6"/>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1" name="文字方塊 10"/>
              <p:cNvSpPr txBox="1"/>
              <p:nvPr/>
            </p:nvSpPr>
            <p:spPr>
              <a:xfrm>
                <a:off x="6451117" y="2431009"/>
                <a:ext cx="4902683" cy="4195059"/>
              </a:xfrm>
              <a:prstGeom prst="rect">
                <a:avLst/>
              </a:prstGeom>
              <a:noFill/>
            </p:spPr>
            <p:txBody>
              <a:bodyPr wrap="square" rtlCol="0">
                <a:spAutoFit/>
              </a:bodyPr>
              <a:lstStyle/>
              <a:p>
                <a:pPr>
                  <a:lnSpc>
                    <a:spcPct val="150000"/>
                  </a:lnSpc>
                </a:pPr>
                <a14:m>
                  <m:oMathPara xmlns:m="http://schemas.openxmlformats.org/officeDocument/2006/math">
                    <m:oMathParaPr>
                      <m:jc m:val="left"/>
                    </m:oMathParaPr>
                    <m:oMath xmlns:m="http://schemas.openxmlformats.org/officeDocument/2006/math">
                      <m:sSub>
                        <m:sSubPr>
                          <m:ctrlPr>
                            <a:rPr lang="en-US" altLang="zh-TW" i="1" smtClean="0">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1</m:t>
                          </m:r>
                        </m:sub>
                      </m:sSub>
                      <m:r>
                        <a:rPr lang="en-US" altLang="zh-TW" i="1">
                          <a:latin typeface="Cambria Math" panose="02040503050406030204" pitchFamily="18" charset="0"/>
                        </a:rPr>
                        <m:t>=</m:t>
                      </m:r>
                      <m:r>
                        <a:rPr lang="en-US" altLang="zh-TW" i="1">
                          <a:latin typeface="Cambria Math" panose="02040503050406030204" pitchFamily="18" charset="0"/>
                        </a:rPr>
                        <m:t>h</m:t>
                      </m:r>
                      <m:r>
                        <a:rPr lang="en-US" altLang="zh-TW" i="1">
                          <a:latin typeface="Cambria Math" panose="02040503050406030204" pitchFamily="18" charset="0"/>
                        </a:rPr>
                        <m:t>(</m:t>
                      </m:r>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1</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6</m:t>
                          </m:r>
                        </m:sub>
                      </m:sSub>
                      <m:r>
                        <a:rPr lang="en-US" altLang="zh-TW" i="1">
                          <a:latin typeface="Cambria Math" panose="02040503050406030204" pitchFamily="18" charset="0"/>
                        </a:rPr>
                        <m:t>)</m:t>
                      </m:r>
                    </m:oMath>
                  </m:oMathPara>
                </a14:m>
                <a:endParaRPr lang="en-US" altLang="zh-TW" dirty="0"/>
              </a:p>
              <a:p>
                <a:pPr>
                  <a:lnSpc>
                    <a:spcPct val="150000"/>
                  </a:lnSpc>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2</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6</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2</m:t>
                              </m:r>
                            </m:sub>
                          </m:sSub>
                        </m:e>
                      </m:d>
                    </m:oMath>
                  </m:oMathPara>
                </a14:m>
                <a:endParaRPr lang="en-US" altLang="zh-TW" i="1" dirty="0">
                  <a:latin typeface="Cambria Math" panose="02040503050406030204" pitchFamily="18" charset="0"/>
                </a:endParaRPr>
              </a:p>
              <a:p>
                <a:pPr>
                  <a:lnSpc>
                    <a:spcPct val="150000"/>
                  </a:lnSpc>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3</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2</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7</m:t>
                              </m:r>
                            </m:sub>
                          </m:sSub>
                        </m:e>
                      </m:d>
                    </m:oMath>
                  </m:oMathPara>
                </a14:m>
                <a:endParaRPr lang="en-US" altLang="zh-TW" i="1" dirty="0">
                  <a:latin typeface="Cambria Math" panose="02040503050406030204" pitchFamily="18" charset="0"/>
                </a:endParaRPr>
              </a:p>
              <a:p>
                <a:pPr>
                  <a:lnSpc>
                    <a:spcPct val="150000"/>
                  </a:lnSpc>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4</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7</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3</m:t>
                              </m:r>
                            </m:sub>
                          </m:sSub>
                        </m:e>
                      </m:d>
                    </m:oMath>
                  </m:oMathPara>
                </a14:m>
                <a:endParaRPr lang="en-US" altLang="zh-TW" i="1" dirty="0">
                  <a:latin typeface="Cambria Math" panose="02040503050406030204" pitchFamily="18" charset="0"/>
                </a:endParaRPr>
              </a:p>
              <a:p>
                <a:pPr>
                  <a:lnSpc>
                    <a:spcPct val="150000"/>
                  </a:lnSpc>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5</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3</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8</m:t>
                              </m:r>
                            </m:sub>
                          </m:sSub>
                        </m:e>
                      </m:d>
                    </m:oMath>
                  </m:oMathPara>
                </a14:m>
                <a:endParaRPr lang="en-US" altLang="zh-TW" i="1" dirty="0">
                  <a:latin typeface="Cambria Math" panose="02040503050406030204" pitchFamily="18" charset="0"/>
                </a:endParaRPr>
              </a:p>
              <a:p>
                <a:pPr>
                  <a:lnSpc>
                    <a:spcPct val="150000"/>
                  </a:lnSpc>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6</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8</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4</m:t>
                              </m:r>
                            </m:sub>
                          </m:sSub>
                        </m:e>
                      </m:d>
                    </m:oMath>
                  </m:oMathPara>
                </a14:m>
                <a:endParaRPr lang="en-US" altLang="zh-TW" i="1" dirty="0">
                  <a:latin typeface="Cambria Math" panose="02040503050406030204" pitchFamily="18" charset="0"/>
                </a:endParaRPr>
              </a:p>
              <a:p>
                <a:pPr>
                  <a:lnSpc>
                    <a:spcPct val="150000"/>
                  </a:lnSpc>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7</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4</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5</m:t>
                              </m:r>
                            </m:sub>
                          </m:sSub>
                        </m:e>
                      </m:d>
                    </m:oMath>
                  </m:oMathPara>
                </a14:m>
                <a:endParaRPr lang="en-US" altLang="zh-TW" i="1" dirty="0">
                  <a:latin typeface="Cambria Math" panose="02040503050406030204" pitchFamily="18" charset="0"/>
                </a:endParaRPr>
              </a:p>
              <a:p>
                <a:pPr>
                  <a:lnSpc>
                    <a:spcPct val="150000"/>
                  </a:lnSpc>
                </a:pPr>
                <a14:m>
                  <m:oMathPara xmlns:m="http://schemas.openxmlformats.org/officeDocument/2006/math">
                    <m:oMathParaPr>
                      <m:jc m:val="left"/>
                    </m:oMathParaPr>
                    <m:oMath xmlns:m="http://schemas.openxmlformats.org/officeDocument/2006/math">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8</m:t>
                          </m:r>
                        </m:sub>
                      </m:sSub>
                      <m:r>
                        <a:rPr lang="en-US" altLang="zh-TW" i="1">
                          <a:latin typeface="Cambria Math" panose="02040503050406030204" pitchFamily="18" charset="0"/>
                        </a:rPr>
                        <m:t>=</m:t>
                      </m:r>
                      <m:r>
                        <a:rPr lang="en-US" altLang="zh-TW" i="1">
                          <a:latin typeface="Cambria Math" panose="02040503050406030204" pitchFamily="18" charset="0"/>
                        </a:rPr>
                        <m:t>h</m:t>
                      </m:r>
                      <m:d>
                        <m:dPr>
                          <m:ctrlPr>
                            <a:rPr lang="en-US" altLang="zh-TW" i="1">
                              <a:latin typeface="Cambria Math" panose="02040503050406030204" pitchFamily="18" charset="0"/>
                            </a:rPr>
                          </m:ctrlPr>
                        </m:dPr>
                        <m:e>
                          <m:sSub>
                            <m:sSubPr>
                              <m:ctrlPr>
                                <a:rPr lang="en-US" altLang="zh-TW" i="1">
                                  <a:latin typeface="Cambria Math" panose="02040503050406030204" pitchFamily="18" charset="0"/>
                                </a:rPr>
                              </m:ctrlPr>
                            </m:sSubPr>
                            <m:e>
                              <m:r>
                                <a:rPr lang="en-US" altLang="zh-TW" i="1">
                                  <a:latin typeface="Cambria Math" panose="02040503050406030204" pitchFamily="18" charset="0"/>
                                </a:rPr>
                                <m:t>𝑥</m:t>
                              </m:r>
                            </m:e>
                            <m:sub>
                              <m:r>
                                <a:rPr lang="en-US" altLang="zh-TW" i="1">
                                  <a:latin typeface="Cambria Math" panose="02040503050406030204" pitchFamily="18" charset="0"/>
                                </a:rPr>
                                <m:t>0</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5</m:t>
                              </m:r>
                            </m:sub>
                          </m:sSub>
                          <m:sSub>
                            <m:sSubPr>
                              <m:ctrlPr>
                                <a:rPr lang="en-US" altLang="zh-TW" i="1">
                                  <a:latin typeface="Cambria Math" panose="02040503050406030204" pitchFamily="18" charset="0"/>
                                </a:rPr>
                              </m:ctrlPr>
                            </m:sSubPr>
                            <m:e>
                              <m:r>
                                <a:rPr lang="en-US" altLang="zh-TW" i="1">
                                  <a:latin typeface="Cambria Math" panose="02040503050406030204" pitchFamily="18" charset="0"/>
                                </a:rPr>
                                <m:t>,</m:t>
                              </m:r>
                              <m:r>
                                <a:rPr lang="en-US" altLang="zh-TW" i="1">
                                  <a:latin typeface="Cambria Math" panose="02040503050406030204" pitchFamily="18" charset="0"/>
                                </a:rPr>
                                <m:t>𝑥</m:t>
                              </m:r>
                            </m:e>
                            <m:sub>
                              <m:r>
                                <a:rPr lang="en-US" altLang="zh-TW" i="1">
                                  <a:latin typeface="Cambria Math" panose="02040503050406030204" pitchFamily="18" charset="0"/>
                                </a:rPr>
                                <m:t>1</m:t>
                              </m:r>
                            </m:sub>
                          </m:sSub>
                        </m:e>
                      </m:d>
                    </m:oMath>
                  </m:oMathPara>
                </a14:m>
                <a:endParaRPr lang="en-US" altLang="zh-TW" i="1" dirty="0">
                  <a:latin typeface="Cambria Math" panose="02040503050406030204" pitchFamily="18" charset="0"/>
                </a:endParaRPr>
              </a:p>
              <a:p>
                <a:pPr/>
                <a14:m>
                  <m:oMathPara xmlns:m="http://schemas.openxmlformats.org/officeDocument/2006/math">
                    <m:oMathParaPr>
                      <m:jc m:val="left"/>
                    </m:oMathParaPr>
                    <m:oMath xmlns:m="http://schemas.openxmlformats.org/officeDocument/2006/math">
                      <m:r>
                        <a:rPr lang="en-US" altLang="zh-TW" i="1">
                          <a:latin typeface="Cambria Math" panose="02040503050406030204" pitchFamily="18" charset="0"/>
                        </a:rPr>
                        <m:t>𝑜𝑢𝑡𝑝𝑢𝑡</m:t>
                      </m:r>
                      <m:r>
                        <a:rPr lang="en-US" altLang="zh-TW" i="1">
                          <a:latin typeface="Cambria Math" panose="02040503050406030204" pitchFamily="18" charset="0"/>
                        </a:rPr>
                        <m:t>=</m:t>
                      </m:r>
                      <m:nary>
                        <m:naryPr>
                          <m:chr m:val="∑"/>
                          <m:ctrlPr>
                            <a:rPr lang="en-US" altLang="zh-TW" i="1">
                              <a:latin typeface="Cambria Math" panose="02040503050406030204" pitchFamily="18" charset="0"/>
                            </a:rPr>
                          </m:ctrlPr>
                        </m:naryPr>
                        <m:sub>
                          <m:r>
                            <m:rPr>
                              <m:brk m:alnAt="23"/>
                            </m:rPr>
                            <a:rPr lang="en-US" altLang="zh-TW" i="1">
                              <a:latin typeface="Cambria Math" panose="02040503050406030204" pitchFamily="18" charset="0"/>
                            </a:rPr>
                            <m:t>𝑛</m:t>
                          </m:r>
                          <m:r>
                            <a:rPr lang="en-US" altLang="zh-TW" i="1">
                              <a:latin typeface="Cambria Math" panose="02040503050406030204" pitchFamily="18" charset="0"/>
                            </a:rPr>
                            <m:t>=1</m:t>
                          </m:r>
                        </m:sub>
                        <m:sup>
                          <m:r>
                            <a:rPr lang="en-US" altLang="zh-TW" i="1">
                              <a:latin typeface="Cambria Math" panose="02040503050406030204" pitchFamily="18" charset="0"/>
                            </a:rPr>
                            <m:t>8</m:t>
                          </m:r>
                        </m:sup>
                        <m:e>
                          <m:sSub>
                            <m:sSubPr>
                              <m:ctrlPr>
                                <a:rPr lang="en-US" altLang="zh-TW" i="1">
                                  <a:latin typeface="Cambria Math" panose="02040503050406030204" pitchFamily="18" charset="0"/>
                                </a:rPr>
                              </m:ctrlPr>
                            </m:sSubPr>
                            <m:e>
                              <m:r>
                                <a:rPr lang="en-US" altLang="zh-TW" i="1">
                                  <a:latin typeface="Cambria Math" panose="02040503050406030204" pitchFamily="18" charset="0"/>
                                </a:rPr>
                                <m:t>𝑎</m:t>
                              </m:r>
                            </m:e>
                            <m:sub>
                              <m:r>
                                <a:rPr lang="en-US" altLang="zh-TW" i="1">
                                  <a:latin typeface="Cambria Math" panose="02040503050406030204" pitchFamily="18" charset="0"/>
                                </a:rPr>
                                <m:t>𝑛</m:t>
                              </m:r>
                            </m:sub>
                          </m:sSub>
                        </m:e>
                      </m:nary>
                    </m:oMath>
                  </m:oMathPara>
                </a14:m>
                <a:endParaRPr lang="zh-TW" altLang="en-US" dirty="0"/>
              </a:p>
            </p:txBody>
          </p:sp>
        </mc:Choice>
        <mc:Fallback xmlns="">
          <p:sp>
            <p:nvSpPr>
              <p:cNvPr id="11" name="文字方塊 10"/>
              <p:cNvSpPr txBox="1">
                <a:spLocks noRot="1" noChangeAspect="1" noMove="1" noResize="1" noEditPoints="1" noAdjustHandles="1" noChangeArrowheads="1" noChangeShapeType="1" noTextEdit="1"/>
              </p:cNvSpPr>
              <p:nvPr/>
            </p:nvSpPr>
            <p:spPr>
              <a:xfrm>
                <a:off x="6451117" y="2431009"/>
                <a:ext cx="4902683" cy="4195059"/>
              </a:xfrm>
              <a:prstGeom prst="rect">
                <a:avLst/>
              </a:prstGeom>
              <a:blipFill rotWithShape="0">
                <a:blip r:embed="rId7"/>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72706955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6.2.6 Connected Shrink Operator</a:t>
            </a:r>
            <a:endParaRPr lang="zh-TW" altLang="en-US" b="1" dirty="0">
              <a:latin typeface="Cambria Math" panose="02040503050406030204" pitchFamily="18" charset="0"/>
            </a:endParaRPr>
          </a:p>
        </p:txBody>
      </p:sp>
      <p:sp>
        <p:nvSpPr>
          <p:cNvPr id="3" name="內容版面配置區 2"/>
          <p:cNvSpPr>
            <a:spLocks noGrp="1"/>
          </p:cNvSpPr>
          <p:nvPr>
            <p:ph idx="1"/>
          </p:nvPr>
        </p:nvSpPr>
        <p:spPr/>
        <p:txBody>
          <a:bodyPr/>
          <a:lstStyle/>
          <a:p>
            <a:pPr algn="just"/>
            <a:r>
              <a:rPr lang="en-US" altLang="zh-TW" dirty="0">
                <a:latin typeface="Cambria Math" panose="02040503050406030204" pitchFamily="18" charset="0"/>
                <a:ea typeface="Cambria Math" panose="02040503050406030204" pitchFamily="18" charset="0"/>
              </a:rPr>
              <a:t>Function</a:t>
            </a:r>
          </a:p>
          <a:p>
            <a:pPr lvl="1" algn="just"/>
            <a:r>
              <a:rPr lang="en-US" altLang="zh-TW" dirty="0">
                <a:latin typeface="Cambria Math" panose="02040503050406030204" pitchFamily="18" charset="0"/>
                <a:ea typeface="Cambria Math" panose="02040503050406030204" pitchFamily="18" charset="0"/>
              </a:rPr>
              <a:t>The connected shrink operator labels only those border pixels that can be deleted from a connected region </a:t>
            </a:r>
            <a:r>
              <a:rPr lang="en-US" altLang="zh-TW" dirty="0">
                <a:solidFill>
                  <a:srgbClr val="FF0000"/>
                </a:solidFill>
                <a:latin typeface="Cambria Math" panose="02040503050406030204" pitchFamily="18" charset="0"/>
                <a:ea typeface="Cambria Math" panose="02040503050406030204" pitchFamily="18" charset="0"/>
              </a:rPr>
              <a:t>without disconnecting </a:t>
            </a:r>
            <a:r>
              <a:rPr lang="en-US" altLang="zh-TW" dirty="0">
                <a:latin typeface="Cambria Math" panose="02040503050406030204" pitchFamily="18" charset="0"/>
                <a:ea typeface="Cambria Math" panose="02040503050406030204" pitchFamily="18" charset="0"/>
              </a:rPr>
              <a:t>the region</a:t>
            </a:r>
          </a:p>
          <a:p>
            <a:pPr algn="just"/>
            <a:r>
              <a:rPr lang="en-US" altLang="zh-TW" dirty="0">
                <a:latin typeface="Cambria Math" panose="02040503050406030204" pitchFamily="18" charset="0"/>
                <a:ea typeface="Cambria Math" panose="02040503050406030204" pitchFamily="18" charset="0"/>
              </a:rPr>
              <a:t>Classification</a:t>
            </a:r>
          </a:p>
          <a:p>
            <a:pPr lvl="1" algn="just"/>
            <a:r>
              <a:rPr lang="en-US" altLang="zh-TW" dirty="0">
                <a:latin typeface="Cambria Math" panose="02040503050406030204" pitchFamily="18" charset="0"/>
                <a:ea typeface="Cambria Math" panose="02040503050406030204" pitchFamily="18" charset="0"/>
              </a:rPr>
              <a:t>Rec.</a:t>
            </a:r>
          </a:p>
          <a:p>
            <a:pPr lvl="1" algn="just"/>
            <a:r>
              <a:rPr lang="en-US" altLang="zh-TW" dirty="0">
                <a:latin typeface="Cambria Math" panose="02040503050406030204" pitchFamily="18" charset="0"/>
              </a:rPr>
              <a:t>symbolic data domain(input/output : </a:t>
            </a:r>
            <a:r>
              <a:rPr lang="en-US" altLang="zh-TW" dirty="0">
                <a:latin typeface="Cambria Math" panose="02040503050406030204" pitchFamily="18" charset="0"/>
                <a:ea typeface="Cambria Math" panose="02040503050406030204" pitchFamily="18" charset="0"/>
              </a:rPr>
              <a:t>binary-label</a:t>
            </a:r>
            <a:r>
              <a:rPr lang="en-US" altLang="zh-TW" dirty="0">
                <a:latin typeface="Cambria Math" panose="02040503050406030204" pitchFamily="18" charset="0"/>
              </a:rPr>
              <a:t>)</a:t>
            </a:r>
            <a:endParaRPr lang="zh-TW" altLang="en-US" dirty="0">
              <a:latin typeface="Cambria Math" panose="02040503050406030204" pitchFamily="18" charset="0"/>
            </a:endParaRPr>
          </a:p>
        </p:txBody>
      </p:sp>
    </p:spTree>
    <p:extLst>
      <p:ext uri="{BB962C8B-B14F-4D97-AF65-F5344CB8AC3E}">
        <p14:creationId xmlns:p14="http://schemas.microsoft.com/office/powerpoint/2010/main" val="20791202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6.2.6 Connected Shrink Operator</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3" name="內容版面配置區 2"/>
              <p:cNvSpPr>
                <a:spLocks noGrp="1"/>
              </p:cNvSpPr>
              <p:nvPr>
                <p:ph idx="1"/>
              </p:nvPr>
            </p:nvSpPr>
            <p:spPr/>
            <p:txBody>
              <a:bodyPr>
                <a:normAutofit fontScale="77500" lnSpcReduction="20000"/>
              </a:bodyPr>
              <a:lstStyle/>
              <a:p>
                <a:r>
                  <a:rPr lang="en-US" altLang="zh-TW" sz="2300" dirty="0">
                    <a:latin typeface="Cambria Math" panose="02040503050406030204" pitchFamily="18" charset="0"/>
                  </a:rPr>
                  <a:t>f</a:t>
                </a:r>
                <a:r>
                  <a:rPr lang="en-US" altLang="zh-TW" sz="2300" b="0" dirty="0">
                    <a:latin typeface="Cambria Math" panose="02040503050406030204" pitchFamily="18" charset="0"/>
                  </a:rPr>
                  <a:t>or 4-connectivity</a:t>
                </a:r>
              </a:p>
              <a:p>
                <a:pPr marL="0" indent="0">
                  <a:buNone/>
                </a:pPr>
                <a:r>
                  <a:rPr lang="en-US" altLang="zh-TW" sz="2300" b="0" dirty="0"/>
                  <a:t>   </a:t>
                </a:r>
                <a14:m>
                  <m:oMath xmlns:m="http://schemas.openxmlformats.org/officeDocument/2006/math">
                    <m:r>
                      <a:rPr lang="en-US" altLang="zh-TW" sz="2300" b="0" i="0" smtClean="0">
                        <a:solidFill>
                          <a:srgbClr val="FF0000"/>
                        </a:solidFill>
                        <a:latin typeface="Cambria Math" panose="02040503050406030204" pitchFamily="18" charset="0"/>
                      </a:rPr>
                      <m:t> </m:t>
                    </m:r>
                    <m:r>
                      <a:rPr lang="en-US" altLang="zh-TW" sz="2300" b="0" i="1" smtClean="0">
                        <a:solidFill>
                          <a:srgbClr val="FF0000"/>
                        </a:solidFill>
                        <a:latin typeface="Cambria Math" panose="02040503050406030204" pitchFamily="18" charset="0"/>
                      </a:rPr>
                      <m:t>h</m:t>
                    </m:r>
                    <m:d>
                      <m:dPr>
                        <m:ctrlPr>
                          <a:rPr lang="en-US" altLang="zh-TW" sz="2300" b="0" i="1" smtClean="0">
                            <a:solidFill>
                              <a:srgbClr val="FF0000"/>
                            </a:solidFill>
                            <a:latin typeface="Cambria Math" panose="02040503050406030204" pitchFamily="18" charset="0"/>
                          </a:rPr>
                        </m:ctrlPr>
                      </m:dPr>
                      <m:e>
                        <m:r>
                          <a:rPr lang="en-US" altLang="zh-TW" sz="2300" b="0" i="1" smtClean="0">
                            <a:solidFill>
                              <a:srgbClr val="FF0000"/>
                            </a:solidFill>
                            <a:latin typeface="Cambria Math" panose="02040503050406030204" pitchFamily="18" charset="0"/>
                          </a:rPr>
                          <m:t>𝑏</m:t>
                        </m:r>
                        <m:r>
                          <a:rPr lang="en-US" altLang="zh-TW" sz="2300" b="0" i="1" smtClean="0">
                            <a:solidFill>
                              <a:srgbClr val="FF0000"/>
                            </a:solidFill>
                            <a:latin typeface="Cambria Math" panose="02040503050406030204" pitchFamily="18" charset="0"/>
                          </a:rPr>
                          <m:t>,</m:t>
                        </m:r>
                        <m:r>
                          <a:rPr lang="en-US" altLang="zh-TW" sz="2300" b="0" i="1" smtClean="0">
                            <a:solidFill>
                              <a:srgbClr val="FF0000"/>
                            </a:solidFill>
                            <a:latin typeface="Cambria Math" panose="02040503050406030204" pitchFamily="18" charset="0"/>
                          </a:rPr>
                          <m:t>𝑐</m:t>
                        </m:r>
                        <m:r>
                          <a:rPr lang="en-US" altLang="zh-TW" sz="2300" b="0" i="1" smtClean="0">
                            <a:solidFill>
                              <a:srgbClr val="FF0000"/>
                            </a:solidFill>
                            <a:latin typeface="Cambria Math" panose="02040503050406030204" pitchFamily="18" charset="0"/>
                          </a:rPr>
                          <m:t>,</m:t>
                        </m:r>
                        <m:r>
                          <a:rPr lang="en-US" altLang="zh-TW" sz="2300" b="0" i="1" smtClean="0">
                            <a:solidFill>
                              <a:srgbClr val="FF0000"/>
                            </a:solidFill>
                            <a:latin typeface="Cambria Math" panose="02040503050406030204" pitchFamily="18" charset="0"/>
                          </a:rPr>
                          <m:t>𝑑</m:t>
                        </m:r>
                        <m:r>
                          <a:rPr lang="en-US" altLang="zh-TW" sz="2300" b="0" i="1" smtClean="0">
                            <a:solidFill>
                              <a:srgbClr val="FF0000"/>
                            </a:solidFill>
                            <a:latin typeface="Cambria Math" panose="02040503050406030204" pitchFamily="18" charset="0"/>
                          </a:rPr>
                          <m:t>,</m:t>
                        </m:r>
                        <m:r>
                          <a:rPr lang="en-US" altLang="zh-TW" sz="2300" b="0" i="1" smtClean="0">
                            <a:solidFill>
                              <a:srgbClr val="FF0000"/>
                            </a:solidFill>
                            <a:latin typeface="Cambria Math" panose="02040503050406030204" pitchFamily="18" charset="0"/>
                          </a:rPr>
                          <m:t>𝑒</m:t>
                        </m:r>
                      </m:e>
                    </m:d>
                    <m:r>
                      <a:rPr lang="en-US" altLang="zh-TW" sz="2300" b="0" i="1" smtClean="0">
                        <a:solidFill>
                          <a:srgbClr val="FF0000"/>
                        </a:solidFill>
                        <a:latin typeface="Cambria Math" panose="02040503050406030204" pitchFamily="18" charset="0"/>
                      </a:rPr>
                      <m:t>=</m:t>
                    </m:r>
                    <m:d>
                      <m:dPr>
                        <m:begChr m:val="{"/>
                        <m:endChr m:val=""/>
                        <m:ctrlPr>
                          <a:rPr lang="en-US" altLang="zh-TW" sz="2300" b="0" i="1" smtClean="0">
                            <a:solidFill>
                              <a:srgbClr val="FF0000"/>
                            </a:solidFill>
                            <a:latin typeface="Cambria Math" panose="02040503050406030204" pitchFamily="18" charset="0"/>
                          </a:rPr>
                        </m:ctrlPr>
                      </m:dPr>
                      <m:e>
                        <m:eqArr>
                          <m:eqArrPr>
                            <m:ctrlPr>
                              <a:rPr lang="en-US" altLang="zh-TW" sz="2300" b="0" i="1" smtClean="0">
                                <a:solidFill>
                                  <a:srgbClr val="FF0000"/>
                                </a:solidFill>
                                <a:latin typeface="Cambria Math" panose="02040503050406030204" pitchFamily="18" charset="0"/>
                              </a:rPr>
                            </m:ctrlPr>
                          </m:eqArrPr>
                          <m:e>
                            <m:r>
                              <a:rPr lang="en-US" altLang="zh-TW" sz="2300" b="0" i="1" smtClean="0">
                                <a:solidFill>
                                  <a:srgbClr val="FF0000"/>
                                </a:solidFill>
                                <a:latin typeface="Cambria Math" panose="02040503050406030204" pitchFamily="18" charset="0"/>
                              </a:rPr>
                              <m:t>1    </m:t>
                            </m:r>
                            <m:r>
                              <a:rPr lang="en-US" altLang="zh-TW" sz="2300" b="0" i="1" smtClean="0">
                                <a:solidFill>
                                  <a:srgbClr val="FF0000"/>
                                </a:solidFill>
                                <a:latin typeface="Cambria Math" panose="02040503050406030204" pitchFamily="18" charset="0"/>
                              </a:rPr>
                              <m:t>𝑖𝑓</m:t>
                            </m:r>
                            <m:r>
                              <a:rPr lang="en-US" altLang="zh-TW" sz="2300" b="0" i="1" smtClean="0">
                                <a:solidFill>
                                  <a:srgbClr val="FF0000"/>
                                </a:solidFill>
                                <a:latin typeface="Cambria Math" panose="02040503050406030204" pitchFamily="18" charset="0"/>
                              </a:rPr>
                              <m:t> </m:t>
                            </m:r>
                            <m:r>
                              <a:rPr lang="en-US" altLang="zh-TW" sz="2300" b="0" i="1" smtClean="0">
                                <a:solidFill>
                                  <a:srgbClr val="FF0000"/>
                                </a:solidFill>
                                <a:latin typeface="Cambria Math" panose="02040503050406030204" pitchFamily="18" charset="0"/>
                              </a:rPr>
                              <m:t>𝑏</m:t>
                            </m:r>
                            <m:r>
                              <a:rPr lang="en-US" altLang="zh-TW" sz="2300" b="0" i="1" smtClean="0">
                                <a:solidFill>
                                  <a:srgbClr val="FF0000"/>
                                </a:solidFill>
                                <a:latin typeface="Cambria Math" panose="02040503050406030204" pitchFamily="18" charset="0"/>
                              </a:rPr>
                              <m:t>=</m:t>
                            </m:r>
                            <m:r>
                              <a:rPr lang="en-US" altLang="zh-TW" sz="2300" b="0" i="1" smtClean="0">
                                <a:solidFill>
                                  <a:srgbClr val="FF0000"/>
                                </a:solidFill>
                                <a:latin typeface="Cambria Math" panose="02040503050406030204" pitchFamily="18" charset="0"/>
                              </a:rPr>
                              <m:t>𝑐</m:t>
                            </m:r>
                            <m:r>
                              <a:rPr lang="en-US" altLang="zh-TW" sz="2300" b="0" i="1" smtClean="0">
                                <a:solidFill>
                                  <a:srgbClr val="FF0000"/>
                                </a:solidFill>
                                <a:latin typeface="Cambria Math" panose="02040503050406030204" pitchFamily="18" charset="0"/>
                                <a:ea typeface="Cambria Math" panose="02040503050406030204" pitchFamily="18" charset="0"/>
                              </a:rPr>
                              <m:t>∧(</m:t>
                            </m:r>
                            <m:r>
                              <a:rPr lang="en-US" altLang="zh-TW" sz="2300" b="0" i="1" smtClean="0">
                                <a:solidFill>
                                  <a:srgbClr val="FF0000"/>
                                </a:solidFill>
                                <a:latin typeface="Cambria Math" panose="02040503050406030204" pitchFamily="18" charset="0"/>
                                <a:ea typeface="Cambria Math" panose="02040503050406030204" pitchFamily="18" charset="0"/>
                              </a:rPr>
                              <m:t>𝑏</m:t>
                            </m:r>
                            <m:r>
                              <a:rPr lang="en-US" altLang="zh-TW" sz="2300" b="0" i="1" smtClean="0">
                                <a:solidFill>
                                  <a:srgbClr val="FF0000"/>
                                </a:solidFill>
                                <a:latin typeface="Cambria Math" panose="02040503050406030204" pitchFamily="18" charset="0"/>
                                <a:ea typeface="Cambria Math" panose="02040503050406030204" pitchFamily="18" charset="0"/>
                              </a:rPr>
                              <m:t>≠</m:t>
                            </m:r>
                            <m:r>
                              <a:rPr lang="en-US" altLang="zh-TW" sz="2300" b="0" i="1" smtClean="0">
                                <a:solidFill>
                                  <a:srgbClr val="FF0000"/>
                                </a:solidFill>
                                <a:latin typeface="Cambria Math" panose="02040503050406030204" pitchFamily="18" charset="0"/>
                                <a:ea typeface="Cambria Math" panose="02040503050406030204" pitchFamily="18" charset="0"/>
                              </a:rPr>
                              <m:t>𝑑</m:t>
                            </m:r>
                            <m:r>
                              <a:rPr lang="en-US" altLang="zh-TW" sz="2300" b="0" i="1" smtClean="0">
                                <a:solidFill>
                                  <a:srgbClr val="FF0000"/>
                                </a:solidFill>
                                <a:latin typeface="Cambria Math" panose="02040503050406030204" pitchFamily="18" charset="0"/>
                                <a:ea typeface="Cambria Math" panose="02040503050406030204" pitchFamily="18" charset="0"/>
                              </a:rPr>
                              <m:t> ∨ </m:t>
                            </m:r>
                            <m:r>
                              <a:rPr lang="en-US" altLang="zh-TW" sz="2300" b="0" i="1" smtClean="0">
                                <a:solidFill>
                                  <a:srgbClr val="FF0000"/>
                                </a:solidFill>
                                <a:latin typeface="Cambria Math" panose="02040503050406030204" pitchFamily="18" charset="0"/>
                                <a:ea typeface="Cambria Math" panose="02040503050406030204" pitchFamily="18" charset="0"/>
                              </a:rPr>
                              <m:t>𝑏</m:t>
                            </m:r>
                            <m:r>
                              <a:rPr lang="en-US" altLang="zh-TW" sz="2300" b="0" i="1" smtClean="0">
                                <a:solidFill>
                                  <a:srgbClr val="FF0000"/>
                                </a:solidFill>
                                <a:latin typeface="Cambria Math" panose="02040503050406030204" pitchFamily="18" charset="0"/>
                                <a:ea typeface="Cambria Math" panose="02040503050406030204" pitchFamily="18" charset="0"/>
                              </a:rPr>
                              <m:t>≠</m:t>
                            </m:r>
                            <m:r>
                              <a:rPr lang="en-US" altLang="zh-TW" sz="2300" b="0" i="1" smtClean="0">
                                <a:solidFill>
                                  <a:srgbClr val="FF0000"/>
                                </a:solidFill>
                                <a:latin typeface="Cambria Math" panose="02040503050406030204" pitchFamily="18" charset="0"/>
                                <a:ea typeface="Cambria Math" panose="02040503050406030204" pitchFamily="18" charset="0"/>
                              </a:rPr>
                              <m:t>𝑒</m:t>
                            </m:r>
                            <m:r>
                              <a:rPr lang="en-US" altLang="zh-TW" sz="2300" b="0" i="1" smtClean="0">
                                <a:solidFill>
                                  <a:srgbClr val="FF0000"/>
                                </a:solidFill>
                                <a:latin typeface="Cambria Math" panose="02040503050406030204" pitchFamily="18" charset="0"/>
                                <a:ea typeface="Cambria Math" panose="02040503050406030204" pitchFamily="18" charset="0"/>
                              </a:rPr>
                              <m:t>)</m:t>
                            </m:r>
                          </m:e>
                          <m:e>
                            <m:r>
                              <a:rPr lang="en-US" altLang="zh-TW" sz="2300" b="0" i="1" smtClean="0">
                                <a:solidFill>
                                  <a:srgbClr val="FF0000"/>
                                </a:solidFill>
                                <a:latin typeface="Cambria Math" panose="02040503050406030204" pitchFamily="18" charset="0"/>
                              </a:rPr>
                              <m:t>0    </m:t>
                            </m:r>
                            <m:r>
                              <a:rPr lang="en-US" altLang="zh-TW" sz="2300" b="0" i="1" smtClean="0">
                                <a:solidFill>
                                  <a:srgbClr val="FF0000"/>
                                </a:solidFill>
                                <a:latin typeface="Cambria Math" panose="02040503050406030204" pitchFamily="18" charset="0"/>
                              </a:rPr>
                              <m:t>𝑜𝑡h𝑒𝑟𝑤𝑖𝑠𝑒</m:t>
                            </m:r>
                            <m:r>
                              <a:rPr lang="en-US" altLang="zh-TW" sz="2300" b="0" i="1" smtClean="0">
                                <a:solidFill>
                                  <a:srgbClr val="FF0000"/>
                                </a:solidFill>
                                <a:latin typeface="Cambria Math" panose="02040503050406030204" pitchFamily="18" charset="0"/>
                              </a:rPr>
                              <m:t>                                 </m:t>
                            </m:r>
                          </m:e>
                        </m:eqArr>
                      </m:e>
                    </m:d>
                  </m:oMath>
                </a14:m>
                <a:endParaRPr lang="en-US" altLang="zh-TW" sz="2300" dirty="0">
                  <a:solidFill>
                    <a:srgbClr val="FF0000"/>
                  </a:solidFill>
                </a:endParaRPr>
              </a:p>
              <a:p>
                <a:r>
                  <a:rPr lang="en-US" altLang="zh-TW" sz="2300" dirty="0">
                    <a:latin typeface="Cambria Math" panose="02040503050406030204" pitchFamily="18" charset="0"/>
                    <a:ea typeface="Cambria Math" panose="02040503050406030204" pitchFamily="18" charset="0"/>
                  </a:rPr>
                  <a:t>for 8-connectivity</a:t>
                </a:r>
              </a:p>
              <a:p>
                <a:pPr marL="0" indent="0">
                  <a:buNone/>
                </a:pPr>
                <a:r>
                  <a:rPr lang="en-US" altLang="zh-TW" sz="2300" dirty="0">
                    <a:solidFill>
                      <a:srgbClr val="FF0000"/>
                    </a:solidFill>
                  </a:rPr>
                  <a:t>    </a:t>
                </a:r>
                <a14:m>
                  <m:oMath xmlns:m="http://schemas.openxmlformats.org/officeDocument/2006/math">
                    <m:r>
                      <a:rPr lang="en-US" altLang="zh-TW" sz="2300" i="1">
                        <a:solidFill>
                          <a:srgbClr val="FF0000"/>
                        </a:solidFill>
                        <a:latin typeface="Cambria Math" panose="02040503050406030204" pitchFamily="18" charset="0"/>
                      </a:rPr>
                      <m:t>h</m:t>
                    </m:r>
                    <m:d>
                      <m:dPr>
                        <m:ctrlPr>
                          <a:rPr lang="en-US" altLang="zh-TW" sz="2300" i="1">
                            <a:solidFill>
                              <a:srgbClr val="FF0000"/>
                            </a:solidFill>
                            <a:latin typeface="Cambria Math" panose="02040503050406030204" pitchFamily="18" charset="0"/>
                          </a:rPr>
                        </m:ctrlPr>
                      </m:dPr>
                      <m:e>
                        <m:r>
                          <a:rPr lang="en-US" altLang="zh-TW" sz="2300" i="1">
                            <a:solidFill>
                              <a:srgbClr val="FF0000"/>
                            </a:solidFill>
                            <a:latin typeface="Cambria Math" panose="02040503050406030204" pitchFamily="18" charset="0"/>
                          </a:rPr>
                          <m:t>𝑏</m:t>
                        </m:r>
                        <m:r>
                          <a:rPr lang="en-US" altLang="zh-TW" sz="2300" i="1">
                            <a:solidFill>
                              <a:srgbClr val="FF0000"/>
                            </a:solidFill>
                            <a:latin typeface="Cambria Math" panose="02040503050406030204" pitchFamily="18" charset="0"/>
                          </a:rPr>
                          <m:t>,</m:t>
                        </m:r>
                        <m:r>
                          <a:rPr lang="en-US" altLang="zh-TW" sz="2300" i="1">
                            <a:solidFill>
                              <a:srgbClr val="FF0000"/>
                            </a:solidFill>
                            <a:latin typeface="Cambria Math" panose="02040503050406030204" pitchFamily="18" charset="0"/>
                          </a:rPr>
                          <m:t>𝑐</m:t>
                        </m:r>
                        <m:r>
                          <a:rPr lang="en-US" altLang="zh-TW" sz="2300" i="1">
                            <a:solidFill>
                              <a:srgbClr val="FF0000"/>
                            </a:solidFill>
                            <a:latin typeface="Cambria Math" panose="02040503050406030204" pitchFamily="18" charset="0"/>
                          </a:rPr>
                          <m:t>,</m:t>
                        </m:r>
                        <m:r>
                          <a:rPr lang="en-US" altLang="zh-TW" sz="2300" i="1">
                            <a:solidFill>
                              <a:srgbClr val="FF0000"/>
                            </a:solidFill>
                            <a:latin typeface="Cambria Math" panose="02040503050406030204" pitchFamily="18" charset="0"/>
                          </a:rPr>
                          <m:t>𝑑</m:t>
                        </m:r>
                        <m:r>
                          <a:rPr lang="en-US" altLang="zh-TW" sz="2300" i="1">
                            <a:solidFill>
                              <a:srgbClr val="FF0000"/>
                            </a:solidFill>
                            <a:latin typeface="Cambria Math" panose="02040503050406030204" pitchFamily="18" charset="0"/>
                          </a:rPr>
                          <m:t>,</m:t>
                        </m:r>
                        <m:r>
                          <a:rPr lang="en-US" altLang="zh-TW" sz="2300" i="1">
                            <a:solidFill>
                              <a:srgbClr val="FF0000"/>
                            </a:solidFill>
                            <a:latin typeface="Cambria Math" panose="02040503050406030204" pitchFamily="18" charset="0"/>
                          </a:rPr>
                          <m:t>𝑒</m:t>
                        </m:r>
                      </m:e>
                    </m:d>
                    <m:r>
                      <a:rPr lang="en-US" altLang="zh-TW" sz="2300" i="1">
                        <a:solidFill>
                          <a:srgbClr val="FF0000"/>
                        </a:solidFill>
                        <a:latin typeface="Cambria Math" panose="02040503050406030204" pitchFamily="18" charset="0"/>
                      </a:rPr>
                      <m:t>=</m:t>
                    </m:r>
                    <m:d>
                      <m:dPr>
                        <m:begChr m:val="{"/>
                        <m:endChr m:val=""/>
                        <m:ctrlPr>
                          <a:rPr lang="en-US" altLang="zh-TW" sz="2300" i="1">
                            <a:solidFill>
                              <a:srgbClr val="FF0000"/>
                            </a:solidFill>
                            <a:latin typeface="Cambria Math" panose="02040503050406030204" pitchFamily="18" charset="0"/>
                          </a:rPr>
                        </m:ctrlPr>
                      </m:dPr>
                      <m:e>
                        <m:eqArr>
                          <m:eqArrPr>
                            <m:ctrlPr>
                              <a:rPr lang="en-US" altLang="zh-TW" sz="2300" i="1">
                                <a:solidFill>
                                  <a:srgbClr val="FF0000"/>
                                </a:solidFill>
                                <a:latin typeface="Cambria Math" panose="02040503050406030204" pitchFamily="18" charset="0"/>
                              </a:rPr>
                            </m:ctrlPr>
                          </m:eqArrPr>
                          <m:e>
                            <m:r>
                              <a:rPr lang="en-US" altLang="zh-TW" sz="2300" i="1">
                                <a:solidFill>
                                  <a:srgbClr val="FF0000"/>
                                </a:solidFill>
                                <a:latin typeface="Cambria Math" panose="02040503050406030204" pitchFamily="18" charset="0"/>
                              </a:rPr>
                              <m:t>1    </m:t>
                            </m:r>
                            <m:r>
                              <a:rPr lang="en-US" altLang="zh-TW" sz="2300" i="1">
                                <a:solidFill>
                                  <a:srgbClr val="FF0000"/>
                                </a:solidFill>
                                <a:latin typeface="Cambria Math" panose="02040503050406030204" pitchFamily="18" charset="0"/>
                              </a:rPr>
                              <m:t>𝑖𝑓</m:t>
                            </m:r>
                            <m:r>
                              <a:rPr lang="en-US" altLang="zh-TW" sz="2300" i="1">
                                <a:solidFill>
                                  <a:srgbClr val="FF0000"/>
                                </a:solidFill>
                                <a:latin typeface="Cambria Math" panose="02040503050406030204" pitchFamily="18" charset="0"/>
                              </a:rPr>
                              <m:t> </m:t>
                            </m:r>
                            <m:r>
                              <a:rPr lang="en-US" altLang="zh-TW" sz="2300" i="1" smtClean="0">
                                <a:solidFill>
                                  <a:srgbClr val="FF0000"/>
                                </a:solidFill>
                                <a:latin typeface="Cambria Math" panose="02040503050406030204" pitchFamily="18" charset="0"/>
                              </a:rPr>
                              <m:t>𝑏</m:t>
                            </m:r>
                            <m:r>
                              <a:rPr lang="en-US" altLang="zh-TW" sz="2300" i="1" smtClean="0">
                                <a:solidFill>
                                  <a:srgbClr val="FF0000"/>
                                </a:solidFill>
                                <a:latin typeface="Cambria Math" panose="02040503050406030204" pitchFamily="18" charset="0"/>
                                <a:ea typeface="Cambria Math" panose="02040503050406030204" pitchFamily="18" charset="0"/>
                              </a:rPr>
                              <m:t>≠</m:t>
                            </m:r>
                            <m:r>
                              <a:rPr lang="en-US" altLang="zh-TW" sz="2300" i="1">
                                <a:solidFill>
                                  <a:srgbClr val="FF0000"/>
                                </a:solidFill>
                                <a:latin typeface="Cambria Math" panose="02040503050406030204" pitchFamily="18" charset="0"/>
                              </a:rPr>
                              <m:t>𝑐</m:t>
                            </m:r>
                            <m:r>
                              <a:rPr lang="en-US" altLang="zh-TW" sz="2300" i="1">
                                <a:solidFill>
                                  <a:srgbClr val="FF0000"/>
                                </a:solidFill>
                                <a:latin typeface="Cambria Math" panose="02040503050406030204" pitchFamily="18" charset="0"/>
                                <a:ea typeface="Cambria Math" panose="02040503050406030204" pitchFamily="18" charset="0"/>
                              </a:rPr>
                              <m:t>∧(</m:t>
                            </m:r>
                            <m:r>
                              <a:rPr lang="en-US" altLang="zh-TW" sz="2300" i="1" smtClean="0">
                                <a:solidFill>
                                  <a:srgbClr val="FF0000"/>
                                </a:solidFill>
                                <a:latin typeface="Cambria Math" panose="02040503050406030204" pitchFamily="18" charset="0"/>
                                <a:ea typeface="Cambria Math" panose="02040503050406030204" pitchFamily="18" charset="0"/>
                              </a:rPr>
                              <m:t>𝑏</m:t>
                            </m:r>
                            <m:r>
                              <a:rPr lang="en-US" altLang="zh-TW" sz="2300" i="1" smtClean="0">
                                <a:solidFill>
                                  <a:srgbClr val="FF0000"/>
                                </a:solidFill>
                                <a:latin typeface="Cambria Math" panose="02040503050406030204" pitchFamily="18" charset="0"/>
                                <a:ea typeface="Cambria Math" panose="02040503050406030204" pitchFamily="18" charset="0"/>
                              </a:rPr>
                              <m:t>=</m:t>
                            </m:r>
                            <m:r>
                              <a:rPr lang="en-US" altLang="zh-TW" sz="2300" i="1">
                                <a:solidFill>
                                  <a:srgbClr val="FF0000"/>
                                </a:solidFill>
                                <a:latin typeface="Cambria Math" panose="02040503050406030204" pitchFamily="18" charset="0"/>
                                <a:ea typeface="Cambria Math" panose="02040503050406030204" pitchFamily="18" charset="0"/>
                              </a:rPr>
                              <m:t>𝑑</m:t>
                            </m:r>
                            <m:r>
                              <a:rPr lang="en-US" altLang="zh-TW" sz="2300" i="1">
                                <a:solidFill>
                                  <a:srgbClr val="FF0000"/>
                                </a:solidFill>
                                <a:latin typeface="Cambria Math" panose="02040503050406030204" pitchFamily="18" charset="0"/>
                                <a:ea typeface="Cambria Math" panose="02040503050406030204" pitchFamily="18" charset="0"/>
                              </a:rPr>
                              <m:t> ∨ </m:t>
                            </m:r>
                            <m:r>
                              <a:rPr lang="en-US" altLang="zh-TW" sz="2300" i="1">
                                <a:solidFill>
                                  <a:srgbClr val="FF0000"/>
                                </a:solidFill>
                                <a:latin typeface="Cambria Math" panose="02040503050406030204" pitchFamily="18" charset="0"/>
                                <a:ea typeface="Cambria Math" panose="02040503050406030204" pitchFamily="18" charset="0"/>
                              </a:rPr>
                              <m:t>𝑏</m:t>
                            </m:r>
                            <m:r>
                              <a:rPr lang="en-US" altLang="zh-TW" sz="2300" i="1" smtClean="0">
                                <a:solidFill>
                                  <a:srgbClr val="FF0000"/>
                                </a:solidFill>
                                <a:latin typeface="Cambria Math" panose="02040503050406030204" pitchFamily="18" charset="0"/>
                                <a:ea typeface="Cambria Math" panose="02040503050406030204" pitchFamily="18" charset="0"/>
                              </a:rPr>
                              <m:t>=</m:t>
                            </m:r>
                            <m:r>
                              <a:rPr lang="en-US" altLang="zh-TW" sz="2300" i="1">
                                <a:solidFill>
                                  <a:srgbClr val="FF0000"/>
                                </a:solidFill>
                                <a:latin typeface="Cambria Math" panose="02040503050406030204" pitchFamily="18" charset="0"/>
                                <a:ea typeface="Cambria Math" panose="02040503050406030204" pitchFamily="18" charset="0"/>
                              </a:rPr>
                              <m:t>𝑒</m:t>
                            </m:r>
                            <m:r>
                              <a:rPr lang="en-US" altLang="zh-TW" sz="2300" i="1">
                                <a:solidFill>
                                  <a:srgbClr val="FF0000"/>
                                </a:solidFill>
                                <a:latin typeface="Cambria Math" panose="02040503050406030204" pitchFamily="18" charset="0"/>
                                <a:ea typeface="Cambria Math" panose="02040503050406030204" pitchFamily="18" charset="0"/>
                              </a:rPr>
                              <m:t>)</m:t>
                            </m:r>
                          </m:e>
                          <m:e>
                            <m:r>
                              <a:rPr lang="en-US" altLang="zh-TW" sz="2300" i="1">
                                <a:solidFill>
                                  <a:srgbClr val="FF0000"/>
                                </a:solidFill>
                                <a:latin typeface="Cambria Math" panose="02040503050406030204" pitchFamily="18" charset="0"/>
                              </a:rPr>
                              <m:t>0    </m:t>
                            </m:r>
                            <m:r>
                              <a:rPr lang="en-US" altLang="zh-TW" sz="2300" i="1">
                                <a:solidFill>
                                  <a:srgbClr val="FF0000"/>
                                </a:solidFill>
                                <a:latin typeface="Cambria Math" panose="02040503050406030204" pitchFamily="18" charset="0"/>
                              </a:rPr>
                              <m:t>𝑜𝑡h𝑒𝑟𝑤𝑖𝑠𝑒</m:t>
                            </m:r>
                            <m:r>
                              <a:rPr lang="en-US" altLang="zh-TW" sz="2300" i="1">
                                <a:solidFill>
                                  <a:srgbClr val="FF0000"/>
                                </a:solidFill>
                                <a:latin typeface="Cambria Math" panose="02040503050406030204" pitchFamily="18" charset="0"/>
                              </a:rPr>
                              <m:t>                                 </m:t>
                            </m:r>
                          </m:e>
                        </m:eqArr>
                      </m:e>
                    </m:d>
                  </m:oMath>
                </a14:m>
                <a:endParaRPr lang="en-US" altLang="zh-TW" sz="2300" dirty="0"/>
              </a:p>
              <a:p>
                <a:endParaRPr lang="zh-TW" altLang="en-US" sz="2300" dirty="0"/>
              </a:p>
              <a:p>
                <a14:m>
                  <m:oMath xmlns:m="http://schemas.openxmlformats.org/officeDocument/2006/math">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i="1">
                            <a:latin typeface="Cambria Math" panose="02040503050406030204" pitchFamily="18" charset="0"/>
                          </a:rPr>
                          <m:t>1</m:t>
                        </m:r>
                      </m:sub>
                    </m:sSub>
                    <m:r>
                      <a:rPr lang="en-US" altLang="zh-TW" sz="2300" i="1">
                        <a:latin typeface="Cambria Math" panose="02040503050406030204" pitchFamily="18" charset="0"/>
                      </a:rPr>
                      <m:t>=</m:t>
                    </m:r>
                    <m:r>
                      <a:rPr lang="en-US" altLang="zh-TW" sz="2300" i="1">
                        <a:latin typeface="Cambria Math" panose="02040503050406030204" pitchFamily="18" charset="0"/>
                      </a:rPr>
                      <m:t>h</m:t>
                    </m:r>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0</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1</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6</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2</m:t>
                        </m:r>
                      </m:sub>
                    </m:sSub>
                    <m:r>
                      <a:rPr lang="en-US" altLang="zh-TW" sz="2300" i="1">
                        <a:latin typeface="Cambria Math" panose="02040503050406030204" pitchFamily="18" charset="0"/>
                      </a:rPr>
                      <m:t>)</m:t>
                    </m:r>
                  </m:oMath>
                </a14:m>
                <a:endParaRPr lang="en-US" altLang="zh-TW" sz="2300" dirty="0"/>
              </a:p>
              <a:p>
                <a14:m>
                  <m:oMath xmlns:m="http://schemas.openxmlformats.org/officeDocument/2006/math">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i="1">
                            <a:latin typeface="Cambria Math" panose="02040503050406030204" pitchFamily="18" charset="0"/>
                          </a:rPr>
                          <m:t>2</m:t>
                        </m:r>
                      </m:sub>
                    </m:sSub>
                    <m:r>
                      <a:rPr lang="en-US" altLang="zh-TW" sz="2300" i="1">
                        <a:latin typeface="Cambria Math" panose="02040503050406030204" pitchFamily="18" charset="0"/>
                      </a:rPr>
                      <m:t>=</m:t>
                    </m:r>
                    <m:r>
                      <a:rPr lang="en-US" altLang="zh-TW" sz="2300" i="1">
                        <a:latin typeface="Cambria Math" panose="02040503050406030204" pitchFamily="18" charset="0"/>
                      </a:rPr>
                      <m:t>h</m:t>
                    </m:r>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0</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2</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7</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3</m:t>
                        </m:r>
                      </m:sub>
                    </m:sSub>
                    <m:r>
                      <a:rPr lang="en-US" altLang="zh-TW" sz="2300" i="1">
                        <a:latin typeface="Cambria Math" panose="02040503050406030204" pitchFamily="18" charset="0"/>
                      </a:rPr>
                      <m:t>)</m:t>
                    </m:r>
                  </m:oMath>
                </a14:m>
                <a:endParaRPr lang="zh-TW" altLang="en-US" sz="2300" dirty="0"/>
              </a:p>
              <a:p>
                <a14:m>
                  <m:oMath xmlns:m="http://schemas.openxmlformats.org/officeDocument/2006/math">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i="1">
                            <a:latin typeface="Cambria Math" panose="02040503050406030204" pitchFamily="18" charset="0"/>
                          </a:rPr>
                          <m:t>3</m:t>
                        </m:r>
                      </m:sub>
                    </m:sSub>
                    <m:r>
                      <a:rPr lang="en-US" altLang="zh-TW" sz="2300" i="1">
                        <a:latin typeface="Cambria Math" panose="02040503050406030204" pitchFamily="18" charset="0"/>
                      </a:rPr>
                      <m:t>=</m:t>
                    </m:r>
                    <m:r>
                      <a:rPr lang="en-US" altLang="zh-TW" sz="2300" i="1">
                        <a:latin typeface="Cambria Math" panose="02040503050406030204" pitchFamily="18" charset="0"/>
                      </a:rPr>
                      <m:t>h</m:t>
                    </m:r>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0</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3</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8</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4</m:t>
                        </m:r>
                      </m:sub>
                    </m:sSub>
                    <m:r>
                      <a:rPr lang="en-US" altLang="zh-TW" sz="2300" i="1">
                        <a:latin typeface="Cambria Math" panose="02040503050406030204" pitchFamily="18" charset="0"/>
                      </a:rPr>
                      <m:t>)</m:t>
                    </m:r>
                  </m:oMath>
                </a14:m>
                <a:endParaRPr lang="en-US" altLang="zh-TW" sz="2300" b="1" dirty="0"/>
              </a:p>
              <a:p>
                <a14:m>
                  <m:oMath xmlns:m="http://schemas.openxmlformats.org/officeDocument/2006/math">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i="1">
                            <a:latin typeface="Cambria Math" panose="02040503050406030204" pitchFamily="18" charset="0"/>
                          </a:rPr>
                          <m:t>4</m:t>
                        </m:r>
                      </m:sub>
                    </m:sSub>
                    <m:r>
                      <a:rPr lang="en-US" altLang="zh-TW" sz="2300" i="1">
                        <a:latin typeface="Cambria Math" panose="02040503050406030204" pitchFamily="18" charset="0"/>
                      </a:rPr>
                      <m:t>=</m:t>
                    </m:r>
                    <m:r>
                      <a:rPr lang="en-US" altLang="zh-TW" sz="2300" i="1">
                        <a:latin typeface="Cambria Math" panose="02040503050406030204" pitchFamily="18" charset="0"/>
                      </a:rPr>
                      <m:t>h</m:t>
                    </m:r>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0</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4</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5</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1</m:t>
                        </m:r>
                      </m:sub>
                    </m:sSub>
                    <m:r>
                      <a:rPr lang="en-US" altLang="zh-TW" sz="2300" i="1">
                        <a:latin typeface="Cambria Math" panose="02040503050406030204" pitchFamily="18" charset="0"/>
                      </a:rPr>
                      <m:t>)</m:t>
                    </m:r>
                  </m:oMath>
                </a14:m>
                <a:endParaRPr lang="zh-TW" altLang="en-US" sz="2300" dirty="0"/>
              </a:p>
              <a:p>
                <a14:m>
                  <m:oMath xmlns:m="http://schemas.openxmlformats.org/officeDocument/2006/math">
                    <m:r>
                      <a:rPr lang="en-US" altLang="zh-TW" sz="2300" i="1">
                        <a:latin typeface="Cambria Math" panose="02040503050406030204" pitchFamily="18" charset="0"/>
                      </a:rPr>
                      <m:t>𝑜𝑢𝑡𝑝𝑢𝑡</m:t>
                    </m:r>
                    <m:r>
                      <a:rPr lang="en-US" altLang="zh-TW" sz="2300" i="1">
                        <a:latin typeface="Cambria Math" panose="02040503050406030204" pitchFamily="18" charset="0"/>
                      </a:rPr>
                      <m:t>=</m:t>
                    </m:r>
                    <m:r>
                      <a:rPr lang="en-US" altLang="zh-TW" sz="2300" i="1">
                        <a:latin typeface="Cambria Math" panose="02040503050406030204" pitchFamily="18" charset="0"/>
                      </a:rPr>
                      <m:t>𝑓</m:t>
                    </m:r>
                    <m:d>
                      <m:dPr>
                        <m:ctrlPr>
                          <a:rPr lang="en-US" altLang="zh-TW" sz="2300" i="1">
                            <a:latin typeface="Cambria Math" panose="02040503050406030204" pitchFamily="18" charset="0"/>
                          </a:rPr>
                        </m:ctrlPr>
                      </m:dPr>
                      <m:e>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i="1">
                                <a:latin typeface="Cambria Math" panose="02040503050406030204" pitchFamily="18" charset="0"/>
                              </a:rPr>
                              <m:t>1</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i="1">
                                <a:latin typeface="Cambria Math" panose="02040503050406030204" pitchFamily="18" charset="0"/>
                              </a:rPr>
                              <m:t>2</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i="1">
                                <a:latin typeface="Cambria Math" panose="02040503050406030204" pitchFamily="18" charset="0"/>
                              </a:rPr>
                              <m:t>3</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i="1">
                                <a:latin typeface="Cambria Math" panose="02040503050406030204" pitchFamily="18" charset="0"/>
                              </a:rPr>
                              <m:t>4</m:t>
                            </m:r>
                          </m:sub>
                        </m:sSub>
                        <m:r>
                          <a:rPr lang="en-US" altLang="zh-TW" sz="2300" i="1">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𝑥</m:t>
                            </m:r>
                          </m:e>
                          <m:sub>
                            <m:r>
                              <a:rPr lang="en-US" altLang="zh-TW" sz="2300" i="1">
                                <a:latin typeface="Cambria Math" panose="02040503050406030204" pitchFamily="18" charset="0"/>
                              </a:rPr>
                              <m:t>0</m:t>
                            </m:r>
                          </m:sub>
                        </m:sSub>
                      </m:e>
                    </m:d>
                    <m:r>
                      <a:rPr lang="en-US" altLang="zh-TW" sz="2300" i="1">
                        <a:latin typeface="Cambria Math" panose="02040503050406030204" pitchFamily="18" charset="0"/>
                      </a:rPr>
                      <m:t>=</m:t>
                    </m:r>
                    <m:d>
                      <m:dPr>
                        <m:begChr m:val="{"/>
                        <m:endChr m:val=""/>
                        <m:ctrlPr>
                          <a:rPr lang="en-US" altLang="zh-TW" sz="2300" i="1">
                            <a:latin typeface="Cambria Math" panose="02040503050406030204" pitchFamily="18" charset="0"/>
                          </a:rPr>
                        </m:ctrlPr>
                      </m:dPr>
                      <m:e>
                        <m:eqArr>
                          <m:eqArrPr>
                            <m:ctrlPr>
                              <a:rPr lang="en-US" altLang="zh-TW" sz="2300" i="1">
                                <a:latin typeface="Cambria Math" panose="02040503050406030204" pitchFamily="18" charset="0"/>
                              </a:rPr>
                            </m:ctrlPr>
                          </m:eqArrPr>
                          <m:e>
                            <m:r>
                              <a:rPr lang="en-US" altLang="zh-TW" sz="2300" i="1">
                                <a:latin typeface="Cambria Math" panose="02040503050406030204" pitchFamily="18" charset="0"/>
                              </a:rPr>
                              <m:t>𝑔</m:t>
                            </m:r>
                            <m:r>
                              <a:rPr lang="en-US" altLang="zh-TW" sz="2300" b="0" i="1" smtClean="0">
                                <a:latin typeface="Cambria Math" panose="02040503050406030204" pitchFamily="18" charset="0"/>
                              </a:rPr>
                              <m:t>     </m:t>
                            </m:r>
                            <m:r>
                              <a:rPr lang="en-US" altLang="zh-TW" sz="2300" b="0" i="1" smtClean="0">
                                <a:latin typeface="Cambria Math" panose="02040503050406030204" pitchFamily="18" charset="0"/>
                              </a:rPr>
                              <m:t>𝑖𝑓</m:t>
                            </m:r>
                            <m:r>
                              <a:rPr lang="en-US" altLang="zh-TW" sz="2300" b="0" i="1" smtClean="0">
                                <a:latin typeface="Cambria Math" panose="02040503050406030204" pitchFamily="18" charset="0"/>
                              </a:rPr>
                              <m:t> </m:t>
                            </m:r>
                            <m:r>
                              <a:rPr lang="en-US" altLang="zh-TW" sz="2300" b="0" i="1" smtClean="0">
                                <a:latin typeface="Cambria Math" panose="02040503050406030204" pitchFamily="18" charset="0"/>
                              </a:rPr>
                              <m:t>𝑒𝑥𝑎𝑐𝑡𝑙𝑦</m:t>
                            </m:r>
                            <m:r>
                              <a:rPr lang="en-US" altLang="zh-TW" sz="2300" b="0" i="1" smtClean="0">
                                <a:latin typeface="Cambria Math" panose="02040503050406030204" pitchFamily="18" charset="0"/>
                              </a:rPr>
                              <m:t> </m:t>
                            </m:r>
                            <m:r>
                              <a:rPr lang="en-US" altLang="zh-TW" sz="2300" b="0" i="1" smtClean="0">
                                <a:latin typeface="Cambria Math" panose="02040503050406030204" pitchFamily="18" charset="0"/>
                              </a:rPr>
                              <m:t>𝑜𝑛𝑒</m:t>
                            </m:r>
                            <m:r>
                              <a:rPr lang="en-US" altLang="zh-TW" sz="2300" b="0" i="1" smtClean="0">
                                <a:latin typeface="Cambria Math" panose="02040503050406030204" pitchFamily="18" charset="0"/>
                              </a:rPr>
                              <m:t> </m:t>
                            </m:r>
                            <m:r>
                              <a:rPr lang="en-US" altLang="zh-TW" sz="2300" b="0" i="1" smtClean="0">
                                <a:latin typeface="Cambria Math" panose="02040503050406030204" pitchFamily="18" charset="0"/>
                              </a:rPr>
                              <m:t>𝑜𝑓</m:t>
                            </m:r>
                            <m:r>
                              <a:rPr lang="en-US" altLang="zh-TW" sz="2300" b="0" i="1" smtClean="0">
                                <a:latin typeface="Cambria Math" panose="02040503050406030204" pitchFamily="18" charset="0"/>
                              </a:rPr>
                              <m:t> </m:t>
                            </m:r>
                            <m:sSub>
                              <m:sSubPr>
                                <m:ctrlPr>
                                  <a:rPr lang="en-US" altLang="zh-TW" sz="2300" b="0" i="1" smtClean="0">
                                    <a:latin typeface="Cambria Math" panose="02040503050406030204" pitchFamily="18" charset="0"/>
                                  </a:rPr>
                                </m:ctrlPr>
                              </m:sSubPr>
                              <m:e>
                                <m:r>
                                  <a:rPr lang="en-US" altLang="zh-TW" sz="2300" b="0" i="1" smtClean="0">
                                    <a:latin typeface="Cambria Math" panose="02040503050406030204" pitchFamily="18" charset="0"/>
                                  </a:rPr>
                                  <m:t>𝑎</m:t>
                                </m:r>
                              </m:e>
                              <m:sub>
                                <m:r>
                                  <a:rPr lang="en-US" altLang="zh-TW" sz="2300" b="0" i="1" smtClean="0">
                                    <a:latin typeface="Cambria Math" panose="02040503050406030204" pitchFamily="18" charset="0"/>
                                  </a:rPr>
                                  <m:t>1</m:t>
                                </m:r>
                              </m:sub>
                            </m:sSub>
                            <m:r>
                              <a:rPr lang="en-US" altLang="zh-TW" sz="2300" b="0" i="1" smtClean="0">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b="0" i="1" smtClean="0">
                                    <a:latin typeface="Cambria Math" panose="02040503050406030204" pitchFamily="18" charset="0"/>
                                  </a:rPr>
                                  <m:t>2</m:t>
                                </m:r>
                              </m:sub>
                            </m:sSub>
                            <m:r>
                              <a:rPr lang="en-US" altLang="zh-TW" sz="2300" b="0" i="1" smtClean="0">
                                <a:latin typeface="Cambria Math" panose="02040503050406030204" pitchFamily="18" charset="0"/>
                              </a:rPr>
                              <m:t>,</m:t>
                            </m:r>
                            <m:sSub>
                              <m:sSubPr>
                                <m:ctrlPr>
                                  <a:rPr lang="en-US" altLang="zh-TW" sz="2300" i="1">
                                    <a:latin typeface="Cambria Math" panose="02040503050406030204" pitchFamily="18" charset="0"/>
                                  </a:rPr>
                                </m:ctrlPr>
                              </m:sSubPr>
                              <m:e>
                                <m:r>
                                  <a:rPr lang="en-US" altLang="zh-TW" sz="2300" i="1">
                                    <a:latin typeface="Cambria Math" panose="02040503050406030204" pitchFamily="18" charset="0"/>
                                  </a:rPr>
                                  <m:t>𝑎</m:t>
                                </m:r>
                              </m:e>
                              <m:sub>
                                <m:r>
                                  <a:rPr lang="en-US" altLang="zh-TW" sz="2300" b="0" i="1" smtClean="0">
                                    <a:latin typeface="Cambria Math" panose="02040503050406030204" pitchFamily="18" charset="0"/>
                                  </a:rPr>
                                  <m:t>3</m:t>
                                </m:r>
                              </m:sub>
                            </m:sSub>
                            <m:sSub>
                              <m:sSubPr>
                                <m:ctrlPr>
                                  <a:rPr lang="en-US" altLang="zh-TW" sz="2300" i="1">
                                    <a:latin typeface="Cambria Math" panose="02040503050406030204" pitchFamily="18" charset="0"/>
                                  </a:rPr>
                                </m:ctrlPr>
                              </m:sSubPr>
                              <m:e>
                                <m:r>
                                  <a:rPr lang="en-US" altLang="zh-TW" sz="2300" b="0" i="1" smtClean="0">
                                    <a:latin typeface="Cambria Math" panose="02040503050406030204" pitchFamily="18" charset="0"/>
                                  </a:rPr>
                                  <m:t>,</m:t>
                                </m:r>
                                <m:r>
                                  <a:rPr lang="en-US" altLang="zh-TW" sz="2300" i="1">
                                    <a:latin typeface="Cambria Math" panose="02040503050406030204" pitchFamily="18" charset="0"/>
                                  </a:rPr>
                                  <m:t>𝑎</m:t>
                                </m:r>
                              </m:e>
                              <m:sub>
                                <m:r>
                                  <a:rPr lang="en-US" altLang="zh-TW" sz="2300" b="0" i="1" smtClean="0">
                                    <a:latin typeface="Cambria Math" panose="02040503050406030204" pitchFamily="18" charset="0"/>
                                  </a:rPr>
                                  <m:t>4</m:t>
                                </m:r>
                              </m:sub>
                            </m:sSub>
                            <m:r>
                              <a:rPr lang="en-US" altLang="zh-TW" sz="2300" b="0" i="1" smtClean="0">
                                <a:latin typeface="Cambria Math" panose="02040503050406030204" pitchFamily="18" charset="0"/>
                              </a:rPr>
                              <m:t>=1</m:t>
                            </m:r>
                          </m:e>
                          <m:e>
                            <m:sSub>
                              <m:sSubPr>
                                <m:ctrlPr>
                                  <a:rPr lang="en-US" altLang="zh-TW" sz="2300" i="1" smtClean="0">
                                    <a:latin typeface="Cambria Math" panose="02040503050406030204" pitchFamily="18" charset="0"/>
                                  </a:rPr>
                                </m:ctrlPr>
                              </m:sSubPr>
                              <m:e>
                                <m:r>
                                  <a:rPr lang="en-US" altLang="zh-TW" sz="2300" b="0" i="1" smtClean="0">
                                    <a:latin typeface="Cambria Math" panose="02040503050406030204" pitchFamily="18" charset="0"/>
                                  </a:rPr>
                                  <m:t>𝑥</m:t>
                                </m:r>
                              </m:e>
                              <m:sub>
                                <m:r>
                                  <a:rPr lang="en-US" altLang="zh-TW" sz="2300" b="0" i="1" smtClean="0">
                                    <a:latin typeface="Cambria Math" panose="02040503050406030204" pitchFamily="18" charset="0"/>
                                  </a:rPr>
                                  <m:t>0</m:t>
                                </m:r>
                              </m:sub>
                            </m:sSub>
                            <m:r>
                              <a:rPr lang="en-US" altLang="zh-TW" sz="2300" b="0" i="1" smtClean="0">
                                <a:latin typeface="Cambria Math" panose="02040503050406030204" pitchFamily="18" charset="0"/>
                              </a:rPr>
                              <m:t>    </m:t>
                            </m:r>
                            <m:r>
                              <a:rPr lang="en-US" altLang="zh-TW" sz="2300" b="0" i="1" smtClean="0">
                                <a:latin typeface="Cambria Math" panose="02040503050406030204" pitchFamily="18" charset="0"/>
                              </a:rPr>
                              <m:t>𝑜𝑡h𝑒𝑟𝑤𝑖𝑠𝑒</m:t>
                            </m:r>
                            <m:r>
                              <a:rPr lang="en-US" altLang="zh-TW" sz="2300" b="0" i="1" smtClean="0">
                                <a:latin typeface="Cambria Math" panose="02040503050406030204" pitchFamily="18" charset="0"/>
                              </a:rPr>
                              <m:t>                                              </m:t>
                            </m:r>
                          </m:e>
                        </m:eqArr>
                      </m:e>
                    </m:d>
                  </m:oMath>
                </a14:m>
                <a:endParaRPr lang="zh-TW" altLang="en-US" sz="2300" dirty="0"/>
              </a:p>
              <a:p>
                <a:endParaRPr lang="en-US" altLang="zh-TW" dirty="0"/>
              </a:p>
              <a:p>
                <a:endParaRPr lang="zh-TW" altLang="en-US" dirty="0"/>
              </a:p>
            </p:txBody>
          </p:sp>
        </mc:Choice>
        <mc:Fallback xmlns="">
          <p:sp>
            <p:nvSpPr>
              <p:cNvPr id="3" name="內容版面配置區 2"/>
              <p:cNvSpPr>
                <a:spLocks noGrp="1" noRot="1" noChangeAspect="1" noMove="1" noResize="1" noEditPoints="1" noAdjustHandles="1" noChangeArrowheads="1" noChangeShapeType="1" noTextEdit="1"/>
              </p:cNvSpPr>
              <p:nvPr>
                <p:ph idx="1"/>
              </p:nvPr>
            </p:nvSpPr>
            <p:spPr>
              <a:blipFill>
                <a:blip r:embed="rId3"/>
                <a:stretch>
                  <a:fillRect l="-406" t="-2521"/>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5" name="表格 4"/>
              <p:cNvGraphicFramePr>
                <a:graphicFrameLocks noGrp="1"/>
              </p:cNvGraphicFramePr>
              <p:nvPr/>
            </p:nvGraphicFramePr>
            <p:xfrm>
              <a:off x="9015606" y="246677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7</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2</m:t>
                                    </m:r>
                                  </m:sub>
                                </m:sSub>
                              </m:oMath>
                            </m:oMathPara>
                          </a14:m>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5" name="表格 4"/>
              <p:cNvGraphicFramePr>
                <a:graphicFrameLocks noGrp="1"/>
              </p:cNvGraphicFramePr>
              <p:nvPr>
                <p:extLst>
                  <p:ext uri="{D42A27DB-BD31-4B8C-83A1-F6EECF244321}">
                    <p14:modId xmlns:p14="http://schemas.microsoft.com/office/powerpoint/2010/main" val="3069183037"/>
                  </p:ext>
                </p:extLst>
              </p:nvPr>
            </p:nvGraphicFramePr>
            <p:xfrm>
              <a:off x="9015606" y="2466774"/>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p>
                      </a:txBody>
                      <a:tcPr>
                        <a:blipFill rotWithShape="0">
                          <a:blip r:embed="rId4"/>
                          <a:stretch>
                            <a:fillRect l="-1639" t="-1639" r="-204918" b="-204918"/>
                          </a:stretch>
                        </a:blipFill>
                      </a:tcPr>
                    </a:tc>
                    <a:tc>
                      <a:txBody>
                        <a:bodyPr/>
                        <a:lstStyle/>
                        <a:p>
                          <a:endParaRPr lang="zh-TW"/>
                        </a:p>
                      </a:txBody>
                      <a:tcPr>
                        <a:blipFill rotWithShape="0">
                          <a:blip r:embed="rId4"/>
                          <a:stretch>
                            <a:fillRect l="-100000" t="-1639" r="-101613" b="-204918"/>
                          </a:stretch>
                        </a:blipFill>
                      </a:tcPr>
                    </a:tc>
                    <a:tc>
                      <a:txBody>
                        <a:bodyPr/>
                        <a:lstStyle/>
                        <a:p>
                          <a:endParaRPr lang="zh-TW" altLang="en-US" dirty="0"/>
                        </a:p>
                      </a:txBody>
                      <a:tcPr/>
                    </a:tc>
                  </a:tr>
                  <a:tr h="370840">
                    <a:tc>
                      <a:txBody>
                        <a:bodyPr/>
                        <a:lstStyle/>
                        <a:p>
                          <a:endParaRPr lang="zh-TW"/>
                        </a:p>
                      </a:txBody>
                      <a:tcPr>
                        <a:blipFill rotWithShape="0">
                          <a:blip r:embed="rId4"/>
                          <a:stretch>
                            <a:fillRect l="-1639" t="-100000" r="-204918" b="-101613"/>
                          </a:stretch>
                        </a:blipFill>
                      </a:tcPr>
                    </a:tc>
                    <a:tc>
                      <a:txBody>
                        <a:bodyPr/>
                        <a:lstStyle/>
                        <a:p>
                          <a:endParaRPr lang="zh-TW" altLang="en-US" dirty="0"/>
                        </a:p>
                      </a:txBody>
                      <a:tcPr/>
                    </a:tc>
                    <a:tc>
                      <a:txBody>
                        <a:bodyPr/>
                        <a:lstStyle/>
                        <a:p>
                          <a:endParaRPr lang="zh-TW" altLang="en-US" dirty="0"/>
                        </a:p>
                      </a:txBody>
                      <a:tcPr/>
                    </a:tc>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graphicFrame>
            <p:nvGraphicFramePr>
              <p:cNvPr id="6" name="表格 5"/>
              <p:cNvGraphicFramePr>
                <a:graphicFrameLocks noGrp="1"/>
              </p:cNvGraphicFramePr>
              <p:nvPr/>
            </p:nvGraphicFramePr>
            <p:xfrm>
              <a:off x="7478078" y="398023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3</m:t>
                                    </m:r>
                                  </m:sub>
                                </m:sSub>
                              </m:oMath>
                            </m:oMathPara>
                          </a14:m>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8</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6" name="表格 5"/>
              <p:cNvGraphicFramePr>
                <a:graphicFrameLocks noGrp="1"/>
              </p:cNvGraphicFramePr>
              <p:nvPr>
                <p:extLst>
                  <p:ext uri="{D42A27DB-BD31-4B8C-83A1-F6EECF244321}">
                    <p14:modId xmlns:p14="http://schemas.microsoft.com/office/powerpoint/2010/main" val="4041899335"/>
                  </p:ext>
                </p:extLst>
              </p:nvPr>
            </p:nvGraphicFramePr>
            <p:xfrm>
              <a:off x="7478078" y="3980233"/>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tr>
                  <a:tr h="370840">
                    <a:tc>
                      <a:txBody>
                        <a:bodyPr/>
                        <a:lstStyle/>
                        <a:p>
                          <a:endParaRPr lang="zh-TW"/>
                        </a:p>
                      </a:txBody>
                      <a:tcPr>
                        <a:blipFill rotWithShape="0">
                          <a:blip r:embed="rId5"/>
                          <a:stretch>
                            <a:fillRect l="-1639" t="-100000" r="-204918" b="-101613"/>
                          </a:stretch>
                        </a:blipFill>
                      </a:tcPr>
                    </a:tc>
                    <a:tc>
                      <a:txBody>
                        <a:bodyPr/>
                        <a:lstStyle/>
                        <a:p>
                          <a:endParaRPr lang="zh-TW" altLang="en-US" dirty="0"/>
                        </a:p>
                      </a:txBody>
                      <a:tcPr/>
                    </a:tc>
                    <a:tc>
                      <a:txBody>
                        <a:bodyPr/>
                        <a:lstStyle/>
                        <a:p>
                          <a:endParaRPr lang="zh-TW" altLang="en-US" dirty="0"/>
                        </a:p>
                      </a:txBody>
                      <a:tcPr/>
                    </a:tc>
                  </a:tr>
                  <a:tr h="370840">
                    <a:tc>
                      <a:txBody>
                        <a:bodyPr/>
                        <a:lstStyle/>
                        <a:p>
                          <a:endParaRPr lang="zh-TW"/>
                        </a:p>
                      </a:txBody>
                      <a:tcPr>
                        <a:blipFill rotWithShape="0">
                          <a:blip r:embed="rId5"/>
                          <a:stretch>
                            <a:fillRect l="-1639" t="-203279" r="-204918" b="-3279"/>
                          </a:stretch>
                        </a:blipFill>
                      </a:tcPr>
                    </a:tc>
                    <a:tc>
                      <a:txBody>
                        <a:bodyPr/>
                        <a:lstStyle/>
                        <a:p>
                          <a:endParaRPr lang="zh-TW"/>
                        </a:p>
                      </a:txBody>
                      <a:tcPr>
                        <a:blipFill rotWithShape="0">
                          <a:blip r:embed="rId5"/>
                          <a:stretch>
                            <a:fillRect l="-100000" t="-203279" r="-101613" b="-3279"/>
                          </a:stretch>
                        </a:blipFill>
                      </a:tcPr>
                    </a:tc>
                    <a:tc>
                      <a:txBody>
                        <a:bodyPr/>
                        <a:lstStyle/>
                        <a:p>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graphicFrame>
            <p:nvGraphicFramePr>
              <p:cNvPr id="7" name="表格 6"/>
              <p:cNvGraphicFramePr>
                <a:graphicFrameLocks noGrp="1"/>
              </p:cNvGraphicFramePr>
              <p:nvPr/>
            </p:nvGraphicFramePr>
            <p:xfrm>
              <a:off x="7478078" y="2461792"/>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oMath>
                            </m:oMathPara>
                          </a14:m>
                          <a:endParaRPr lang="zh-TW" altLang="en-US" dirty="0"/>
                        </a:p>
                      </a:txBody>
                      <a:tcPr/>
                    </a:tc>
                    <a:extLst>
                      <a:ext uri="{0D108BD9-81ED-4DB2-BD59-A6C34878D82A}">
                        <a16:rowId xmlns:a16="http://schemas.microsoft.com/office/drawing/2014/main" val="10000"/>
                      </a:ext>
                    </a:extLst>
                  </a:tr>
                  <a:tr h="370840">
                    <a:tc>
                      <a:txBody>
                        <a:bodyPr/>
                        <a:lstStyle/>
                        <a:p>
                          <a:endParaRPr lang="zh-TW" altLang="en-US"/>
                        </a:p>
                      </a:txBody>
                      <a:tcPr/>
                    </a:tc>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1</m:t>
                                    </m:r>
                                  </m:sub>
                                </m:sSub>
                              </m:oMath>
                            </m:oMathPara>
                          </a14:m>
                          <a:endParaRPr lang="zh-TW" altLang="en-US" dirty="0"/>
                        </a:p>
                      </a:txBody>
                      <a:tcPr/>
                    </a:tc>
                    <a:extLst>
                      <a:ext uri="{0D108BD9-81ED-4DB2-BD59-A6C34878D82A}">
                        <a16:rowId xmlns:a16="http://schemas.microsoft.com/office/drawing/2014/main" val="10001"/>
                      </a:ext>
                    </a:extLst>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7" name="表格 6"/>
              <p:cNvGraphicFramePr>
                <a:graphicFrameLocks noGrp="1"/>
              </p:cNvGraphicFramePr>
              <p:nvPr>
                <p:extLst>
                  <p:ext uri="{D42A27DB-BD31-4B8C-83A1-F6EECF244321}">
                    <p14:modId xmlns:p14="http://schemas.microsoft.com/office/powerpoint/2010/main" val="3300732191"/>
                  </p:ext>
                </p:extLst>
              </p:nvPr>
            </p:nvGraphicFramePr>
            <p:xfrm>
              <a:off x="7478078" y="2461792"/>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ltLang="en-US" dirty="0"/>
                        </a:p>
                      </a:txBody>
                      <a:tcPr/>
                    </a:tc>
                    <a:tc>
                      <a:txBody>
                        <a:bodyPr/>
                        <a:lstStyle/>
                        <a:p>
                          <a:endParaRPr lang="zh-TW"/>
                        </a:p>
                      </a:txBody>
                      <a:tcPr>
                        <a:blipFill rotWithShape="0">
                          <a:blip r:embed="rId6"/>
                          <a:stretch>
                            <a:fillRect l="-100000" t="-1639" r="-101613" b="-204918"/>
                          </a:stretch>
                        </a:blipFill>
                      </a:tcPr>
                    </a:tc>
                    <a:tc>
                      <a:txBody>
                        <a:bodyPr/>
                        <a:lstStyle/>
                        <a:p>
                          <a:endParaRPr lang="zh-TW"/>
                        </a:p>
                      </a:txBody>
                      <a:tcPr>
                        <a:blipFill rotWithShape="0">
                          <a:blip r:embed="rId6"/>
                          <a:stretch>
                            <a:fillRect l="-203279" t="-1639" r="-3279" b="-204918"/>
                          </a:stretch>
                        </a:blipFill>
                      </a:tcPr>
                    </a:tc>
                  </a:tr>
                  <a:tr h="370840">
                    <a:tc>
                      <a:txBody>
                        <a:bodyPr/>
                        <a:lstStyle/>
                        <a:p>
                          <a:endParaRPr lang="zh-TW" altLang="en-US"/>
                        </a:p>
                      </a:txBody>
                      <a:tcPr/>
                    </a:tc>
                    <a:tc>
                      <a:txBody>
                        <a:bodyPr/>
                        <a:lstStyle/>
                        <a:p>
                          <a:endParaRPr lang="zh-TW" altLang="en-US" dirty="0"/>
                        </a:p>
                      </a:txBody>
                      <a:tcPr/>
                    </a:tc>
                    <a:tc>
                      <a:txBody>
                        <a:bodyPr/>
                        <a:lstStyle/>
                        <a:p>
                          <a:endParaRPr lang="zh-TW"/>
                        </a:p>
                      </a:txBody>
                      <a:tcPr>
                        <a:blipFill rotWithShape="0">
                          <a:blip r:embed="rId6"/>
                          <a:stretch>
                            <a:fillRect l="-203279" t="-100000" r="-3279" b="-101613"/>
                          </a:stretch>
                        </a:blipFill>
                      </a:tcPr>
                    </a:tc>
                  </a:tr>
                  <a:tr h="370840">
                    <a:tc>
                      <a:txBody>
                        <a:bodyPr/>
                        <a:lstStyle/>
                        <a:p>
                          <a:endParaRPr lang="zh-TW" altLang="en-US"/>
                        </a:p>
                      </a:txBody>
                      <a:tcPr/>
                    </a:tc>
                    <a:tc>
                      <a:txBody>
                        <a:bodyPr/>
                        <a:lstStyle/>
                        <a:p>
                          <a:endParaRPr lang="zh-TW" altLang="en-US" dirty="0"/>
                        </a:p>
                      </a:txBody>
                      <a:tcPr/>
                    </a:tc>
                    <a:tc>
                      <a:txBody>
                        <a:bodyPr/>
                        <a:lstStyle/>
                        <a:p>
                          <a:endParaRPr lang="zh-TW" altLang="en-US" dirty="0"/>
                        </a:p>
                      </a:txBody>
                      <a:tcPr/>
                    </a:tc>
                  </a:tr>
                </a:tbl>
              </a:graphicData>
            </a:graphic>
          </p:graphicFrame>
        </mc:Fallback>
      </mc:AlternateContent>
      <mc:AlternateContent xmlns:mc="http://schemas.openxmlformats.org/markup-compatibility/2006" xmlns:a14="http://schemas.microsoft.com/office/drawing/2010/main">
        <mc:Choice Requires="a14">
          <p:graphicFrame>
            <p:nvGraphicFramePr>
              <p:cNvPr id="8" name="表格 7"/>
              <p:cNvGraphicFramePr>
                <a:graphicFrameLocks noGrp="1"/>
              </p:cNvGraphicFramePr>
              <p:nvPr/>
            </p:nvGraphicFramePr>
            <p:xfrm>
              <a:off x="9015606" y="3980233"/>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extLst>
                      <a:ext uri="{0D108BD9-81ED-4DB2-BD59-A6C34878D82A}">
                        <a16:rowId xmlns:a16="http://schemas.microsoft.com/office/drawing/2014/main" val="10000"/>
                      </a:ext>
                    </a:extLst>
                  </a:tr>
                  <a:tr h="370840">
                    <a:tc>
                      <a:txBody>
                        <a:bodyPr/>
                        <a:lstStyle/>
                        <a:p>
                          <a:endParaRPr lang="zh-TW" altLang="en-US" dirty="0"/>
                        </a:p>
                      </a:txBody>
                      <a:tcPr/>
                    </a:tc>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tc>
                    <a:extLst>
                      <a:ext uri="{0D108BD9-81ED-4DB2-BD59-A6C34878D82A}">
                        <a16:rowId xmlns:a16="http://schemas.microsoft.com/office/drawing/2014/main" val="10001"/>
                      </a:ext>
                    </a:extLst>
                  </a:tr>
                  <a:tr h="370840">
                    <a:tc>
                      <a:txBody>
                        <a:bodyPr/>
                        <a:lstStyle/>
                        <a:p>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solidFill>
                                          <a:srgbClr val="008A00"/>
                                        </a:solidFill>
                                        <a:latin typeface="Cambria Math" panose="02040503050406030204" pitchFamily="18" charset="0"/>
                                      </a:rPr>
                                    </m:ctrlPr>
                                  </m:sSubPr>
                                  <m:e>
                                    <m:r>
                                      <a:rPr lang="en-US" altLang="zh-TW" b="0" i="1" smtClean="0">
                                        <a:solidFill>
                                          <a:srgbClr val="008A00"/>
                                        </a:solidFill>
                                        <a:latin typeface="Cambria Math" panose="02040503050406030204" pitchFamily="18" charset="0"/>
                                      </a:rPr>
                                      <m:t>𝑥</m:t>
                                    </m:r>
                                  </m:e>
                                  <m:sub>
                                    <m:r>
                                      <a:rPr lang="en-US" altLang="zh-TW" b="0" i="1" smtClean="0">
                                        <a:solidFill>
                                          <a:srgbClr val="008A00"/>
                                        </a:solidFill>
                                        <a:latin typeface="Cambria Math" panose="02040503050406030204" pitchFamily="18" charset="0"/>
                                      </a:rPr>
                                      <m:t>4</m:t>
                                    </m:r>
                                  </m:sub>
                                </m:sSub>
                              </m:oMath>
                            </m:oMathPara>
                          </a14:m>
                          <a:endParaRPr lang="zh-TW" altLang="en-US" dirty="0"/>
                        </a:p>
                      </a:txBody>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5</m:t>
                                    </m:r>
                                  </m:sub>
                                </m:sSub>
                              </m:oMath>
                            </m:oMathPara>
                          </a14:m>
                          <a:endParaRPr lang="zh-TW" altLang="en-US" dirty="0"/>
                        </a:p>
                      </a:txBody>
                      <a:tcPr/>
                    </a:tc>
                    <a:extLst>
                      <a:ext uri="{0D108BD9-81ED-4DB2-BD59-A6C34878D82A}">
                        <a16:rowId xmlns:a16="http://schemas.microsoft.com/office/drawing/2014/main" val="10002"/>
                      </a:ext>
                    </a:extLst>
                  </a:tr>
                </a:tbl>
              </a:graphicData>
            </a:graphic>
          </p:graphicFrame>
        </mc:Choice>
        <mc:Fallback xmlns="">
          <p:graphicFrame>
            <p:nvGraphicFramePr>
              <p:cNvPr id="8" name="表格 7"/>
              <p:cNvGraphicFramePr>
                <a:graphicFrameLocks noGrp="1"/>
              </p:cNvGraphicFramePr>
              <p:nvPr>
                <p:extLst>
                  <p:ext uri="{D42A27DB-BD31-4B8C-83A1-F6EECF244321}">
                    <p14:modId xmlns:p14="http://schemas.microsoft.com/office/powerpoint/2010/main" val="2983236538"/>
                  </p:ext>
                </p:extLst>
              </p:nvPr>
            </p:nvGraphicFramePr>
            <p:xfrm>
              <a:off x="9015606" y="3980233"/>
              <a:ext cx="1112400" cy="1112520"/>
            </p:xfrm>
            <a:graphic>
              <a:graphicData uri="http://schemas.openxmlformats.org/drawingml/2006/table">
                <a:tbl>
                  <a:tblPr firstRow="1" bandRow="1">
                    <a:tableStyleId>{5940675A-B579-460E-94D1-54222C63F5DA}</a:tableStyleId>
                  </a:tblPr>
                  <a:tblGrid>
                    <a:gridCol w="370800"/>
                    <a:gridCol w="370800"/>
                    <a:gridCol w="370800"/>
                  </a:tblGrid>
                  <a:tr h="370840">
                    <a:tc>
                      <a:txBody>
                        <a:bodyPr/>
                        <a:lstStyle/>
                        <a:p>
                          <a:endParaRPr lang="zh-TW" altLang="en-US" dirty="0"/>
                        </a:p>
                      </a:txBody>
                      <a:tcPr/>
                    </a:tc>
                    <a:tc>
                      <a:txBody>
                        <a:bodyPr/>
                        <a:lstStyle/>
                        <a:p>
                          <a:endParaRPr lang="zh-TW" altLang="en-US" dirty="0"/>
                        </a:p>
                      </a:txBody>
                      <a:tcPr/>
                    </a:tc>
                    <a:tc>
                      <a:txBody>
                        <a:bodyPr/>
                        <a:lstStyle/>
                        <a:p>
                          <a:endParaRPr lang="zh-TW" altLang="en-US" dirty="0"/>
                        </a:p>
                      </a:txBody>
                      <a:tcPr/>
                    </a:tc>
                  </a:tr>
                  <a:tr h="370840">
                    <a:tc>
                      <a:txBody>
                        <a:bodyPr/>
                        <a:lstStyle/>
                        <a:p>
                          <a:endParaRPr lang="zh-TW" altLang="en-US" dirty="0"/>
                        </a:p>
                      </a:txBody>
                      <a:tcPr/>
                    </a:tc>
                    <a:tc>
                      <a:txBody>
                        <a:bodyPr/>
                        <a:lstStyle/>
                        <a:p>
                          <a:endParaRPr lang="zh-TW" altLang="en-US" dirty="0"/>
                        </a:p>
                      </a:txBody>
                      <a:tcPr/>
                    </a:tc>
                    <a:tc>
                      <a:txBody>
                        <a:bodyPr/>
                        <a:lstStyle/>
                        <a:p>
                          <a:endParaRPr lang="zh-TW"/>
                        </a:p>
                      </a:txBody>
                      <a:tcPr>
                        <a:blipFill rotWithShape="0">
                          <a:blip r:embed="rId7"/>
                          <a:stretch>
                            <a:fillRect l="-203279" t="-100000" r="-3279" b="-101613"/>
                          </a:stretch>
                        </a:blipFill>
                      </a:tcPr>
                    </a:tc>
                  </a:tr>
                  <a:tr h="370840">
                    <a:tc>
                      <a:txBody>
                        <a:bodyPr/>
                        <a:lstStyle/>
                        <a:p>
                          <a:endParaRPr lang="zh-TW" altLang="en-US" dirty="0"/>
                        </a:p>
                      </a:txBody>
                      <a:tcPr/>
                    </a:tc>
                    <a:tc>
                      <a:txBody>
                        <a:bodyPr/>
                        <a:lstStyle/>
                        <a:p>
                          <a:endParaRPr lang="zh-TW"/>
                        </a:p>
                      </a:txBody>
                      <a:tcPr>
                        <a:blipFill rotWithShape="0">
                          <a:blip r:embed="rId7"/>
                          <a:stretch>
                            <a:fillRect l="-100000" t="-203279" r="-101613" b="-3279"/>
                          </a:stretch>
                        </a:blipFill>
                      </a:tcPr>
                    </a:tc>
                    <a:tc>
                      <a:txBody>
                        <a:bodyPr/>
                        <a:lstStyle/>
                        <a:p>
                          <a:endParaRPr lang="zh-TW"/>
                        </a:p>
                      </a:txBody>
                      <a:tcPr>
                        <a:blipFill rotWithShape="0">
                          <a:blip r:embed="rId7"/>
                          <a:stretch>
                            <a:fillRect l="-203279" t="-203279" r="-3279" b="-3279"/>
                          </a:stretch>
                        </a:blipFill>
                      </a:tcPr>
                    </a:tc>
                  </a:tr>
                </a:tbl>
              </a:graphicData>
            </a:graphic>
          </p:graphicFrame>
        </mc:Fallback>
      </mc:AlternateContent>
      <mc:AlternateContent xmlns:mc="http://schemas.openxmlformats.org/markup-compatibility/2006" xmlns:a14="http://schemas.microsoft.com/office/drawing/2010/main">
        <mc:Choice Requires="a14">
          <p:sp>
            <p:nvSpPr>
              <p:cNvPr id="9" name="文字方塊 8"/>
              <p:cNvSpPr txBox="1"/>
              <p:nvPr/>
            </p:nvSpPr>
            <p:spPr>
              <a:xfrm>
                <a:off x="6868330" y="1619973"/>
                <a:ext cx="3854844" cy="646331"/>
              </a:xfrm>
              <a:prstGeom prst="rect">
                <a:avLst/>
              </a:prstGeom>
              <a:noFill/>
            </p:spPr>
            <p:txBody>
              <a:bodyPr wrap="square" rtlCol="0">
                <a:spAutoFit/>
              </a:bodyPr>
              <a:lstStyle/>
              <a:p>
                <a:pPr algn="ctr"/>
                <a:r>
                  <a:rPr lang="en-US" altLang="zh-TW">
                    <a:latin typeface="Cambria Math" panose="02040503050406030204" pitchFamily="18" charset="0"/>
                    <a:ea typeface="Cambria Math" panose="02040503050406030204" pitchFamily="18" charset="0"/>
                  </a:rPr>
                  <a:t>Corner Neighborhood</a:t>
                </a:r>
                <a:endParaRPr lang="en-US" altLang="zh-TW" dirty="0">
                  <a:latin typeface="Cambria Math" panose="02040503050406030204" pitchFamily="18" charset="0"/>
                  <a:ea typeface="Cambria Math" panose="02040503050406030204" pitchFamily="18" charset="0"/>
                </a:endParaRPr>
              </a:p>
              <a:p>
                <a:pPr algn="ctr"/>
                <a:r>
                  <a:rPr lang="en-US" altLang="zh-TW" dirty="0">
                    <a:latin typeface="Cambria Math" panose="02040503050406030204" pitchFamily="18" charset="0"/>
                    <a:ea typeface="Cambria Math" panose="02040503050406030204" pitchFamily="18" charset="0"/>
                  </a:rPr>
                  <a:t>(</a:t>
                </a:r>
                <a:r>
                  <a:rPr lang="en-US" altLang="zh-TW">
                    <a:latin typeface="Cambria Math" panose="02040503050406030204" pitchFamily="18" charset="0"/>
                    <a:ea typeface="Cambria Math" panose="02040503050406030204" pitchFamily="18" charset="0"/>
                  </a:rPr>
                  <a:t>for corresponding </a:t>
                </a:r>
                <a14:m>
                  <m:oMath xmlns:m="http://schemas.openxmlformats.org/officeDocument/2006/math">
                    <m:sSub>
                      <m:sSubPr>
                        <m:ctrlPr>
                          <a:rPr lang="en-US" altLang="zh-TW" i="1" smtClean="0">
                            <a:solidFill>
                              <a:srgbClr val="008A00"/>
                            </a:solidFill>
                            <a:latin typeface="Cambria Math" panose="02040503050406030204" pitchFamily="18" charset="0"/>
                            <a:ea typeface="Cambria Math" panose="02040503050406030204" pitchFamily="18" charset="0"/>
                          </a:rPr>
                        </m:ctrlPr>
                      </m:sSubPr>
                      <m:e>
                        <m:r>
                          <a:rPr lang="en-US" altLang="zh-TW" b="0" i="1" smtClean="0">
                            <a:solidFill>
                              <a:srgbClr val="008A00"/>
                            </a:solidFill>
                            <a:latin typeface="Cambria Math" panose="02040503050406030204" pitchFamily="18" charset="0"/>
                            <a:ea typeface="Cambria Math" panose="02040503050406030204" pitchFamily="18" charset="0"/>
                          </a:rPr>
                          <m:t>𝑥</m:t>
                        </m:r>
                      </m:e>
                      <m:sub>
                        <m:r>
                          <a:rPr lang="en-US" altLang="zh-TW" b="0" i="1" smtClean="0">
                            <a:solidFill>
                              <a:srgbClr val="008A00"/>
                            </a:solidFill>
                            <a:latin typeface="Cambria Math" panose="02040503050406030204" pitchFamily="18" charset="0"/>
                            <a:ea typeface="Cambria Math" panose="02040503050406030204" pitchFamily="18" charset="0"/>
                          </a:rPr>
                          <m:t>𝑖</m:t>
                        </m:r>
                      </m:sub>
                    </m:sSub>
                  </m:oMath>
                </a14:m>
                <a:r>
                  <a:rPr lang="en-US" altLang="zh-TW" dirty="0">
                    <a:latin typeface="Cambria Math" panose="02040503050406030204" pitchFamily="18" charset="0"/>
                    <a:ea typeface="Cambria Math" panose="02040503050406030204" pitchFamily="18" charset="0"/>
                  </a:rPr>
                  <a:t>)</a:t>
                </a:r>
                <a:endParaRPr lang="zh-TW" altLang="en-US" dirty="0">
                  <a:latin typeface="Cambria Math" panose="02040503050406030204" pitchFamily="18" charset="0"/>
                </a:endParaRPr>
              </a:p>
            </p:txBody>
          </p:sp>
        </mc:Choice>
        <mc:Fallback xmlns="">
          <p:sp>
            <p:nvSpPr>
              <p:cNvPr id="9" name="文字方塊 8"/>
              <p:cNvSpPr txBox="1">
                <a:spLocks noRot="1" noChangeAspect="1" noMove="1" noResize="1" noEditPoints="1" noAdjustHandles="1" noChangeArrowheads="1" noChangeShapeType="1" noTextEdit="1"/>
              </p:cNvSpPr>
              <p:nvPr/>
            </p:nvSpPr>
            <p:spPr>
              <a:xfrm>
                <a:off x="6868330" y="1619973"/>
                <a:ext cx="3854844" cy="646331"/>
              </a:xfrm>
              <a:prstGeom prst="rect">
                <a:avLst/>
              </a:prstGeom>
              <a:blipFill rotWithShape="0">
                <a:blip r:embed="rId8"/>
                <a:stretch>
                  <a:fillRect t="-6604" b="-13208"/>
                </a:stretch>
              </a:blipFill>
            </p:spPr>
            <p:txBody>
              <a:bodyPr/>
              <a:lstStyle/>
              <a:p>
                <a:r>
                  <a:rPr lang="zh-TW" altLang="en-US">
                    <a:noFill/>
                  </a:rPr>
                  <a:t> </a:t>
                </a:r>
              </a:p>
            </p:txBody>
          </p:sp>
        </mc:Fallback>
      </mc:AlternateContent>
      <p:sp>
        <p:nvSpPr>
          <p:cNvPr id="10" name="文字方塊 9"/>
          <p:cNvSpPr txBox="1"/>
          <p:nvPr/>
        </p:nvSpPr>
        <p:spPr>
          <a:xfrm>
            <a:off x="1137651" y="5988734"/>
            <a:ext cx="2879177" cy="646331"/>
          </a:xfrm>
          <a:prstGeom prst="rect">
            <a:avLst/>
          </a:prstGeom>
          <a:noFill/>
          <a:ln>
            <a:solidFill>
              <a:schemeClr val="tx1"/>
            </a:solidFill>
          </a:ln>
        </p:spPr>
        <p:txBody>
          <a:bodyPr wrap="square" rtlCol="0">
            <a:spAutoFit/>
          </a:bodyPr>
          <a:lstStyle/>
          <a:p>
            <a:r>
              <a:rPr lang="en-US" altLang="zh-TW">
                <a:latin typeface="Cambria Math" panose="02040503050406030204" pitchFamily="18" charset="0"/>
                <a:ea typeface="Cambria Math" panose="02040503050406030204" pitchFamily="18" charset="0"/>
              </a:rPr>
              <a:t>Yokoi</a:t>
            </a:r>
            <a:r>
              <a:rPr lang="zh-TW" altLang="en-US">
                <a:latin typeface="Cambria Math" panose="02040503050406030204" pitchFamily="18" charset="0"/>
                <a:ea typeface="標楷體" panose="03000509000000000000" pitchFamily="65" charset="-120"/>
              </a:rPr>
              <a:t> </a:t>
            </a:r>
            <a:r>
              <a:rPr lang="en-US" altLang="zh-TW">
                <a:latin typeface="Cambria Math" panose="02040503050406030204" pitchFamily="18" charset="0"/>
                <a:ea typeface="Cambria Math" panose="02040503050406030204" pitchFamily="18" charset="0"/>
              </a:rPr>
              <a:t>Connectivity</a:t>
            </a:r>
            <a:r>
              <a:rPr lang="zh-TW" altLang="en-US">
                <a:latin typeface="Cambria Math" panose="02040503050406030204" pitchFamily="18" charset="0"/>
                <a:ea typeface="標楷體" panose="03000509000000000000" pitchFamily="65" charset="-120"/>
              </a:rPr>
              <a:t> </a:t>
            </a:r>
            <a:r>
              <a:rPr lang="en-US" altLang="zh-TW">
                <a:latin typeface="Cambria Math" panose="02040503050406030204" pitchFamily="18" charset="0"/>
                <a:ea typeface="Cambria Math" panose="02040503050406030204" pitchFamily="18" charset="0"/>
              </a:rPr>
              <a:t>Number</a:t>
            </a:r>
            <a:endParaRPr lang="en-US" altLang="zh-TW" dirty="0">
              <a:latin typeface="Cambria Math" panose="02040503050406030204" pitchFamily="18" charset="0"/>
              <a:ea typeface="Cambria Math" panose="02040503050406030204" pitchFamily="18" charset="0"/>
            </a:endParaRPr>
          </a:p>
          <a:p>
            <a:r>
              <a:rPr lang="en-US" altLang="zh-TW">
                <a:latin typeface="標楷體" panose="03000509000000000000" pitchFamily="65" charset="-120"/>
                <a:ea typeface="標楷體" panose="03000509000000000000" pitchFamily="65" charset="-120"/>
              </a:rPr>
              <a:t>:</a:t>
            </a:r>
            <a:r>
              <a:rPr lang="en-US" altLang="zh-TW">
                <a:solidFill>
                  <a:srgbClr val="FF0000"/>
                </a:solidFill>
                <a:latin typeface="Cambria Math" panose="02040503050406030204" pitchFamily="18" charset="0"/>
                <a:ea typeface="Cambria Math" panose="02040503050406030204" pitchFamily="18" charset="0"/>
              </a:rPr>
              <a:t>label</a:t>
            </a:r>
            <a:r>
              <a:rPr lang="zh-TW" altLang="en-US">
                <a:solidFill>
                  <a:srgbClr val="FF0000"/>
                </a:solidFill>
                <a:latin typeface="Cambria Math" panose="02040503050406030204" pitchFamily="18" charset="0"/>
                <a:ea typeface="標楷體" panose="03000509000000000000" pitchFamily="65" charset="-120"/>
              </a:rPr>
              <a:t> </a:t>
            </a:r>
            <a:r>
              <a:rPr lang="en-US" altLang="zh-TW">
                <a:solidFill>
                  <a:srgbClr val="FF0000"/>
                </a:solidFill>
                <a:latin typeface="Cambria Math" panose="02040503050406030204" pitchFamily="18" charset="0"/>
                <a:ea typeface="Cambria Math" panose="02040503050406030204" pitchFamily="18" charset="0"/>
              </a:rPr>
              <a:t>1(edge)</a:t>
            </a:r>
            <a:endParaRPr lang="zh-TW" altLang="en-US" dirty="0">
              <a:latin typeface="標楷體" panose="03000509000000000000" pitchFamily="65" charset="-120"/>
              <a:ea typeface="標楷體" panose="03000509000000000000" pitchFamily="65" charset="-120"/>
            </a:endParaRPr>
          </a:p>
        </p:txBody>
      </p:sp>
      <p:sp>
        <p:nvSpPr>
          <p:cNvPr id="11" name="文字方塊 10"/>
          <p:cNvSpPr txBox="1"/>
          <p:nvPr/>
        </p:nvSpPr>
        <p:spPr>
          <a:xfrm>
            <a:off x="4980213" y="5988734"/>
            <a:ext cx="4755969" cy="646331"/>
          </a:xfrm>
          <a:prstGeom prst="rect">
            <a:avLst/>
          </a:prstGeom>
          <a:noFill/>
          <a:ln>
            <a:solidFill>
              <a:schemeClr val="tx1"/>
            </a:solidFill>
          </a:ln>
        </p:spPr>
        <p:txBody>
          <a:bodyPr wrap="square" rtlCol="0">
            <a:spAutoFit/>
          </a:bodyPr>
          <a:lstStyle/>
          <a:p>
            <a:r>
              <a:rPr lang="en-US" altLang="zh-TW" dirty="0">
                <a:latin typeface="Cambria Math" panose="02040503050406030204" pitchFamily="18" charset="0"/>
                <a:ea typeface="Cambria Math" panose="02040503050406030204" pitchFamily="18" charset="0"/>
              </a:rPr>
              <a:t>Scan: </a:t>
            </a:r>
            <a:r>
              <a:rPr lang="en-US" altLang="zh-TW">
                <a:latin typeface="Cambria Math" panose="02040503050406030204" pitchFamily="18" charset="0"/>
                <a:ea typeface="Cambria Math" panose="02040503050406030204" pitchFamily="18" charset="0"/>
              </a:rPr>
              <a:t>top-down</a:t>
            </a:r>
            <a:r>
              <a:rPr lang="zh-TW" altLang="en-US">
                <a:latin typeface="Cambria Math" panose="02040503050406030204" pitchFamily="18" charset="0"/>
                <a:ea typeface="標楷體" panose="03000509000000000000" pitchFamily="65" charset="-120"/>
              </a:rPr>
              <a:t> </a:t>
            </a:r>
            <a:r>
              <a:rPr lang="en-US" altLang="zh-TW">
                <a:latin typeface="Cambria Math" panose="02040503050406030204" pitchFamily="18" charset="0"/>
                <a:ea typeface="Cambria Math" panose="02040503050406030204" pitchFamily="18" charset="0"/>
              </a:rPr>
              <a:t>left-right</a:t>
            </a:r>
            <a:endParaRPr lang="en-US" altLang="zh-TW" dirty="0">
              <a:latin typeface="Cambria Math" panose="02040503050406030204" pitchFamily="18" charset="0"/>
              <a:ea typeface="Cambria Math" panose="02040503050406030204" pitchFamily="18" charset="0"/>
            </a:endParaRPr>
          </a:p>
          <a:p>
            <a:r>
              <a:rPr lang="en-US" altLang="zh-TW" dirty="0">
                <a:latin typeface="Cambria Math" panose="02040503050406030204" pitchFamily="18" charset="0"/>
                <a:ea typeface="Cambria Math" panose="02040503050406030204" pitchFamily="18" charset="0"/>
              </a:rPr>
              <a:t>Input</a:t>
            </a:r>
            <a:r>
              <a:rPr lang="en-US" altLang="zh-TW">
                <a:latin typeface="Cambria Math" panose="02040503050406030204" pitchFamily="18" charset="0"/>
                <a:ea typeface="Cambria Math" panose="02040503050406030204" pitchFamily="18" charset="0"/>
              </a:rPr>
              <a:t>: last-step </a:t>
            </a:r>
            <a:r>
              <a:rPr lang="en-US" altLang="zh-TW" dirty="0">
                <a:latin typeface="Cambria Math" panose="02040503050406030204" pitchFamily="18" charset="0"/>
                <a:ea typeface="Cambria Math" panose="02040503050406030204" pitchFamily="18" charset="0"/>
              </a:rPr>
              <a:t>output (</a:t>
            </a:r>
            <a:r>
              <a:rPr lang="en-US" altLang="zh-TW">
                <a:latin typeface="Cambria Math" panose="02040503050406030204" pitchFamily="18" charset="0"/>
                <a:ea typeface="Cambria Math" panose="02040503050406030204" pitchFamily="18" charset="0"/>
              </a:rPr>
              <a:t>not the original image)</a:t>
            </a:r>
            <a:endParaRPr lang="en-US" altLang="zh-TW" dirty="0">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421921180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nvGraphicFramePr>
        <p:xfrm>
          <a:off x="1227909"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9" name="表格 8"/>
          <p:cNvGraphicFramePr>
            <a:graphicFrameLocks noGrp="1"/>
          </p:cNvGraphicFramePr>
          <p:nvPr/>
        </p:nvGraphicFramePr>
        <p:xfrm>
          <a:off x="4632961"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10" name="表格 9"/>
          <p:cNvGraphicFramePr>
            <a:graphicFrameLocks noGrp="1"/>
          </p:cNvGraphicFramePr>
          <p:nvPr/>
        </p:nvGraphicFramePr>
        <p:xfrm>
          <a:off x="8038013" y="188776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mc:AlternateContent xmlns:mc="http://schemas.openxmlformats.org/markup-compatibility/2006" xmlns:a14="http://schemas.microsoft.com/office/drawing/2010/main">
        <mc:Choice Requires="a14">
          <p:sp>
            <p:nvSpPr>
              <p:cNvPr id="11" name="文字方塊 10"/>
              <p:cNvSpPr txBox="1"/>
              <p:nvPr/>
            </p:nvSpPr>
            <p:spPr>
              <a:xfrm>
                <a:off x="857796" y="1218482"/>
                <a:ext cx="3775165" cy="646331"/>
              </a:xfrm>
              <a:prstGeom prst="rect">
                <a:avLst/>
              </a:prstGeom>
              <a:noFill/>
            </p:spPr>
            <p:txBody>
              <a:bodyPr wrap="square" rtlCol="0">
                <a:spAutoFit/>
              </a:bodyPr>
              <a:lstStyle/>
              <a:p>
                <a:pPr algn="ctr"/>
                <a:r>
                  <a:rPr lang="en-US" altLang="zh-TW">
                    <a:latin typeface="Cambria Math" panose="02040503050406030204" pitchFamily="18" charset="0"/>
                    <a:ea typeface="Cambria Math" panose="02040503050406030204" pitchFamily="18" charset="0"/>
                  </a:rPr>
                  <a:t>Padded </a:t>
                </a:r>
                <a:r>
                  <a:rPr lang="en-US" altLang="zh-TW" dirty="0">
                    <a:latin typeface="Cambria Math" panose="02040503050406030204" pitchFamily="18" charset="0"/>
                    <a:ea typeface="Cambria Math" panose="02040503050406030204" pitchFamily="18" charset="0"/>
                  </a:rPr>
                  <a:t>with</a:t>
                </a:r>
                <a:r>
                  <a:rPr lang="zh-TW" altLang="en-US" dirty="0">
                    <a:latin typeface="Cambria Math" panose="02040503050406030204" pitchFamily="18" charset="0"/>
                    <a:ea typeface="標楷體" panose="03000509000000000000" pitchFamily="65" charset="-120"/>
                  </a:rPr>
                  <a:t> </a:t>
                </a:r>
                <a:endParaRPr lang="en-US" altLang="zh-TW" dirty="0">
                  <a:latin typeface="Cambria Math" panose="02040503050406030204" pitchFamily="18" charset="0"/>
                  <a:ea typeface="Cambria Math" panose="02040503050406030204" pitchFamily="18" charset="0"/>
                </a:endParaRPr>
              </a:p>
              <a:p>
                <a:pP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𝑏𝑎𝑐𝑘𝑔𝑟𝑜𝑢𝑛𝑑</m:t>
                      </m:r>
                      <m:r>
                        <a:rPr lang="zh-TW" altLang="en-US" i="1" dirty="0" smtClean="0">
                          <a:latin typeface="Cambria Math" panose="02040503050406030204" pitchFamily="18" charset="0"/>
                        </a:rPr>
                        <m:t> </m:t>
                      </m:r>
                      <m:r>
                        <a:rPr lang="en-US" altLang="zh-TW" i="1" dirty="0" smtClean="0">
                          <a:latin typeface="Cambria Math" panose="02040503050406030204" pitchFamily="18" charset="0"/>
                        </a:rPr>
                        <m:t>𝑙𝑎𝑏𝑒𝑙</m:t>
                      </m:r>
                    </m:oMath>
                  </m:oMathPara>
                </a14:m>
                <a:endParaRPr lang="zh-TW" altLang="en-US" dirty="0"/>
              </a:p>
            </p:txBody>
          </p:sp>
        </mc:Choice>
        <mc:Fallback xmlns="">
          <p:sp>
            <p:nvSpPr>
              <p:cNvPr id="11" name="文字方塊 10"/>
              <p:cNvSpPr txBox="1">
                <a:spLocks noRot="1" noChangeAspect="1" noMove="1" noResize="1" noEditPoints="1" noAdjustHandles="1" noChangeArrowheads="1" noChangeShapeType="1" noTextEdit="1"/>
              </p:cNvSpPr>
              <p:nvPr/>
            </p:nvSpPr>
            <p:spPr>
              <a:xfrm>
                <a:off x="857796" y="1218482"/>
                <a:ext cx="3775165" cy="646331"/>
              </a:xfrm>
              <a:prstGeom prst="rect">
                <a:avLst/>
              </a:prstGeom>
              <a:blipFill>
                <a:blip r:embed="rId3"/>
                <a:stretch>
                  <a:fillRect t="-6604" b="-660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2" name="文字方塊 11"/>
              <p:cNvSpPr txBox="1"/>
              <p:nvPr/>
            </p:nvSpPr>
            <p:spPr>
              <a:xfrm>
                <a:off x="823526" y="5224963"/>
                <a:ext cx="3775165" cy="64633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𝑑𝑒𝑙𝑒𝑡𝑒</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𝑤h𝑒𝑛</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𝑟</m:t>
                      </m:r>
                      <m:d>
                        <m:dPr>
                          <m:ctrlPr>
                            <a:rPr lang="en-US" altLang="zh-TW" b="0" i="1" dirty="0" smtClean="0">
                              <a:latin typeface="Cambria Math" panose="02040503050406030204" pitchFamily="18" charset="0"/>
                              <a:ea typeface="標楷體" panose="03000509000000000000" pitchFamily="65" charset="-120"/>
                            </a:rPr>
                          </m:ctrlPr>
                        </m:dPr>
                        <m:e>
                          <m:r>
                            <a:rPr lang="en-US" altLang="zh-TW" b="0" i="1" dirty="0" smtClean="0">
                              <a:latin typeface="Cambria Math" panose="02040503050406030204" pitchFamily="18" charset="0"/>
                              <a:ea typeface="標楷體" panose="03000509000000000000" pitchFamily="65" charset="-120"/>
                            </a:rPr>
                            <m:t>𝑦𝑒𝑙𝑙𝑜𝑤</m:t>
                          </m:r>
                        </m:e>
                      </m:d>
                      <m:r>
                        <a:rPr lang="en-US" altLang="zh-TW" b="0" i="1" dirty="0" smtClean="0">
                          <a:latin typeface="Cambria Math" panose="02040503050406030204" pitchFamily="18" charset="0"/>
                          <a:ea typeface="標楷體" panose="03000509000000000000" pitchFamily="65" charset="-120"/>
                        </a:rPr>
                        <m:t>=1</m:t>
                      </m:r>
                    </m:oMath>
                  </m:oMathPara>
                </a14:m>
                <a:endParaRPr lang="en-US" altLang="zh-TW" dirty="0"/>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𝑟𝑒𝑓</m:t>
                      </m:r>
                      <m:r>
                        <a:rPr lang="en-US" altLang="zh-TW" i="1" dirty="0" smtClean="0">
                          <a:latin typeface="Cambria Math" panose="02040503050406030204" pitchFamily="18" charset="0"/>
                        </a:rPr>
                        <m:t> 6.2.5 </m:t>
                      </m:r>
                      <m:r>
                        <a:rPr lang="en-US" altLang="zh-TW" i="1" dirty="0" smtClean="0">
                          <a:latin typeface="Cambria Math" panose="02040503050406030204" pitchFamily="18" charset="0"/>
                        </a:rPr>
                        <m:t>𝑌𝑜𝑘𝑜𝑖</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𝑐𝑜𝑛𝑛𝑒𝑐𝑡𝑖𝑣𝑖𝑡𝑦</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𝑛𝑢𝑚𝑏𝑒𝑟</m:t>
                      </m:r>
                    </m:oMath>
                  </m:oMathPara>
                </a14:m>
                <a:endParaRPr lang="zh-TW" altLang="en-US" dirty="0"/>
              </a:p>
            </p:txBody>
          </p:sp>
        </mc:Choice>
        <mc:Fallback xmlns="">
          <p:sp>
            <p:nvSpPr>
              <p:cNvPr id="12" name="文字方塊 11"/>
              <p:cNvSpPr txBox="1">
                <a:spLocks noRot="1" noChangeAspect="1" noMove="1" noResize="1" noEditPoints="1" noAdjustHandles="1" noChangeArrowheads="1" noChangeShapeType="1" noTextEdit="1"/>
              </p:cNvSpPr>
              <p:nvPr/>
            </p:nvSpPr>
            <p:spPr>
              <a:xfrm>
                <a:off x="823526" y="5224963"/>
                <a:ext cx="3775165" cy="646331"/>
              </a:xfrm>
              <a:prstGeom prst="rect">
                <a:avLst/>
              </a:prstGeom>
              <a:blipFill>
                <a:blip r:embed="rId4"/>
                <a:stretch>
                  <a:fillRect l="-2746" r="-969" b="-754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405256770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nvGraphicFramePr>
        <p:xfrm>
          <a:off x="1227909"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9" name="表格 8"/>
          <p:cNvGraphicFramePr>
            <a:graphicFrameLocks noGrp="1"/>
          </p:cNvGraphicFramePr>
          <p:nvPr/>
        </p:nvGraphicFramePr>
        <p:xfrm>
          <a:off x="4632961"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10" name="表格 9"/>
          <p:cNvGraphicFramePr>
            <a:graphicFrameLocks noGrp="1"/>
          </p:cNvGraphicFramePr>
          <p:nvPr/>
        </p:nvGraphicFramePr>
        <p:xfrm>
          <a:off x="8038013" y="188776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mc:AlternateContent xmlns:mc="http://schemas.openxmlformats.org/markup-compatibility/2006" xmlns:a14="http://schemas.microsoft.com/office/drawing/2010/main">
        <mc:Choice Requires="a14">
          <p:sp>
            <p:nvSpPr>
              <p:cNvPr id="5" name="文字方塊 4"/>
              <p:cNvSpPr txBox="1"/>
              <p:nvPr/>
            </p:nvSpPr>
            <p:spPr>
              <a:xfrm>
                <a:off x="823526" y="5224963"/>
                <a:ext cx="3775165" cy="64633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𝑑𝑒𝑙𝑒𝑡𝑒</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𝑤h𝑒𝑛</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𝑟</m:t>
                      </m:r>
                      <m:d>
                        <m:dPr>
                          <m:ctrlPr>
                            <a:rPr lang="en-US" altLang="zh-TW" b="0" i="1" dirty="0" smtClean="0">
                              <a:latin typeface="Cambria Math" panose="02040503050406030204" pitchFamily="18" charset="0"/>
                              <a:ea typeface="標楷體" panose="03000509000000000000" pitchFamily="65" charset="-120"/>
                            </a:rPr>
                          </m:ctrlPr>
                        </m:dPr>
                        <m:e>
                          <m:r>
                            <a:rPr lang="en-US" altLang="zh-TW" b="0" i="1" dirty="0" smtClean="0">
                              <a:latin typeface="Cambria Math" panose="02040503050406030204" pitchFamily="18" charset="0"/>
                              <a:ea typeface="標楷體" panose="03000509000000000000" pitchFamily="65" charset="-120"/>
                            </a:rPr>
                            <m:t>𝑦𝑒𝑙𝑙𝑜𝑤</m:t>
                          </m:r>
                        </m:e>
                      </m:d>
                      <m:r>
                        <a:rPr lang="en-US" altLang="zh-TW" b="0" i="1" dirty="0" smtClean="0">
                          <a:latin typeface="Cambria Math" panose="02040503050406030204" pitchFamily="18" charset="0"/>
                          <a:ea typeface="標楷體" panose="03000509000000000000" pitchFamily="65" charset="-120"/>
                        </a:rPr>
                        <m:t>=1</m:t>
                      </m:r>
                    </m:oMath>
                  </m:oMathPara>
                </a14:m>
                <a:endParaRPr lang="en-US" altLang="zh-TW" dirty="0"/>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𝑟𝑒𝑓</m:t>
                      </m:r>
                      <m:r>
                        <a:rPr lang="en-US" altLang="zh-TW" i="1" dirty="0" smtClean="0">
                          <a:latin typeface="Cambria Math" panose="02040503050406030204" pitchFamily="18" charset="0"/>
                        </a:rPr>
                        <m:t> 6.2.5 </m:t>
                      </m:r>
                      <m:r>
                        <a:rPr lang="en-US" altLang="zh-TW" i="1" dirty="0" smtClean="0">
                          <a:latin typeface="Cambria Math" panose="02040503050406030204" pitchFamily="18" charset="0"/>
                        </a:rPr>
                        <m:t>𝑌𝑜𝑘𝑜𝑖</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𝑐𝑜𝑛𝑛𝑒𝑐𝑡𝑖𝑣𝑖𝑡𝑦</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𝑛𝑢𝑚𝑏𝑒𝑟</m:t>
                      </m:r>
                    </m:oMath>
                  </m:oMathPara>
                </a14:m>
                <a:endParaRPr lang="zh-TW" altLang="en-US" dirty="0"/>
              </a:p>
            </p:txBody>
          </p:sp>
        </mc:Choice>
        <mc:Fallback xmlns="">
          <p:sp>
            <p:nvSpPr>
              <p:cNvPr id="5" name="文字方塊 4"/>
              <p:cNvSpPr txBox="1">
                <a:spLocks noRot="1" noChangeAspect="1" noMove="1" noResize="1" noEditPoints="1" noAdjustHandles="1" noChangeArrowheads="1" noChangeShapeType="1" noTextEdit="1"/>
              </p:cNvSpPr>
              <p:nvPr/>
            </p:nvSpPr>
            <p:spPr>
              <a:xfrm>
                <a:off x="823526" y="5224963"/>
                <a:ext cx="3775165" cy="646331"/>
              </a:xfrm>
              <a:prstGeom prst="rect">
                <a:avLst/>
              </a:prstGeom>
              <a:blipFill>
                <a:blip r:embed="rId2"/>
                <a:stretch>
                  <a:fillRect l="-2746" r="-969" b="-754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88426440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nvGraphicFramePr>
        <p:xfrm>
          <a:off x="1227909"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9" name="表格 8"/>
          <p:cNvGraphicFramePr>
            <a:graphicFrameLocks noGrp="1"/>
          </p:cNvGraphicFramePr>
          <p:nvPr/>
        </p:nvGraphicFramePr>
        <p:xfrm>
          <a:off x="4632961"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10" name="表格 9"/>
          <p:cNvGraphicFramePr>
            <a:graphicFrameLocks noGrp="1"/>
          </p:cNvGraphicFramePr>
          <p:nvPr/>
        </p:nvGraphicFramePr>
        <p:xfrm>
          <a:off x="8038013" y="188776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mc:AlternateContent xmlns:mc="http://schemas.openxmlformats.org/markup-compatibility/2006" xmlns:a14="http://schemas.microsoft.com/office/drawing/2010/main">
        <mc:Choice Requires="a14">
          <p:sp>
            <p:nvSpPr>
              <p:cNvPr id="5" name="文字方塊 4"/>
              <p:cNvSpPr txBox="1"/>
              <p:nvPr/>
            </p:nvSpPr>
            <p:spPr>
              <a:xfrm>
                <a:off x="823526" y="5224963"/>
                <a:ext cx="3775165" cy="64633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𝑑𝑒𝑙𝑒𝑡𝑒</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𝑤h𝑒𝑛</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𝑟</m:t>
                      </m:r>
                      <m:d>
                        <m:dPr>
                          <m:ctrlPr>
                            <a:rPr lang="en-US" altLang="zh-TW" b="0" i="1" dirty="0" smtClean="0">
                              <a:latin typeface="Cambria Math" panose="02040503050406030204" pitchFamily="18" charset="0"/>
                              <a:ea typeface="標楷體" panose="03000509000000000000" pitchFamily="65" charset="-120"/>
                            </a:rPr>
                          </m:ctrlPr>
                        </m:dPr>
                        <m:e>
                          <m:r>
                            <a:rPr lang="en-US" altLang="zh-TW" b="0" i="1" dirty="0" smtClean="0">
                              <a:latin typeface="Cambria Math" panose="02040503050406030204" pitchFamily="18" charset="0"/>
                              <a:ea typeface="標楷體" panose="03000509000000000000" pitchFamily="65" charset="-120"/>
                            </a:rPr>
                            <m:t>𝑦𝑒𝑙𝑙𝑜𝑤</m:t>
                          </m:r>
                        </m:e>
                      </m:d>
                      <m:r>
                        <a:rPr lang="en-US" altLang="zh-TW" b="0" i="1" dirty="0" smtClean="0">
                          <a:latin typeface="Cambria Math" panose="02040503050406030204" pitchFamily="18" charset="0"/>
                          <a:ea typeface="標楷體" panose="03000509000000000000" pitchFamily="65" charset="-120"/>
                        </a:rPr>
                        <m:t>=1</m:t>
                      </m:r>
                    </m:oMath>
                  </m:oMathPara>
                </a14:m>
                <a:endParaRPr lang="en-US" altLang="zh-TW" dirty="0"/>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𝑟𝑒𝑓</m:t>
                      </m:r>
                      <m:r>
                        <a:rPr lang="en-US" altLang="zh-TW" i="1" dirty="0" smtClean="0">
                          <a:latin typeface="Cambria Math" panose="02040503050406030204" pitchFamily="18" charset="0"/>
                        </a:rPr>
                        <m:t> 6.2.5 </m:t>
                      </m:r>
                      <m:r>
                        <a:rPr lang="en-US" altLang="zh-TW" i="1" dirty="0" smtClean="0">
                          <a:latin typeface="Cambria Math" panose="02040503050406030204" pitchFamily="18" charset="0"/>
                        </a:rPr>
                        <m:t>𝑌𝑜𝑘𝑜𝑖</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𝑐𝑜𝑛𝑛𝑒𝑐𝑡𝑖𝑣𝑖𝑡𝑦</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𝑛𝑢𝑚𝑏𝑒𝑟</m:t>
                      </m:r>
                    </m:oMath>
                  </m:oMathPara>
                </a14:m>
                <a:endParaRPr lang="zh-TW" altLang="en-US" dirty="0"/>
              </a:p>
            </p:txBody>
          </p:sp>
        </mc:Choice>
        <mc:Fallback xmlns="">
          <p:sp>
            <p:nvSpPr>
              <p:cNvPr id="5" name="文字方塊 4"/>
              <p:cNvSpPr txBox="1">
                <a:spLocks noRot="1" noChangeAspect="1" noMove="1" noResize="1" noEditPoints="1" noAdjustHandles="1" noChangeArrowheads="1" noChangeShapeType="1" noTextEdit="1"/>
              </p:cNvSpPr>
              <p:nvPr/>
            </p:nvSpPr>
            <p:spPr>
              <a:xfrm>
                <a:off x="823526" y="5224963"/>
                <a:ext cx="3775165" cy="646331"/>
              </a:xfrm>
              <a:prstGeom prst="rect">
                <a:avLst/>
              </a:prstGeom>
              <a:blipFill>
                <a:blip r:embed="rId2"/>
                <a:stretch>
                  <a:fillRect l="-2746" r="-969" b="-754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91298996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nvGraphicFramePr>
        <p:xfrm>
          <a:off x="1227909"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9" name="表格 8"/>
          <p:cNvGraphicFramePr>
            <a:graphicFrameLocks noGrp="1"/>
          </p:cNvGraphicFramePr>
          <p:nvPr/>
        </p:nvGraphicFramePr>
        <p:xfrm>
          <a:off x="4632961"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10" name="表格 9"/>
          <p:cNvGraphicFramePr>
            <a:graphicFrameLocks noGrp="1"/>
          </p:cNvGraphicFramePr>
          <p:nvPr/>
        </p:nvGraphicFramePr>
        <p:xfrm>
          <a:off x="8038013" y="188776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mc:AlternateContent xmlns:mc="http://schemas.openxmlformats.org/markup-compatibility/2006" xmlns:a14="http://schemas.microsoft.com/office/drawing/2010/main">
        <mc:Choice Requires="a14">
          <p:sp>
            <p:nvSpPr>
              <p:cNvPr id="5" name="文字方塊 4"/>
              <p:cNvSpPr txBox="1"/>
              <p:nvPr/>
            </p:nvSpPr>
            <p:spPr>
              <a:xfrm>
                <a:off x="823526" y="5224963"/>
                <a:ext cx="3775165" cy="64633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𝑑𝑒𝑙𝑒𝑡𝑒</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𝑤h𝑒𝑛</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𝑟</m:t>
                      </m:r>
                      <m:d>
                        <m:dPr>
                          <m:ctrlPr>
                            <a:rPr lang="en-US" altLang="zh-TW" b="0" i="1" dirty="0" smtClean="0">
                              <a:latin typeface="Cambria Math" panose="02040503050406030204" pitchFamily="18" charset="0"/>
                              <a:ea typeface="標楷體" panose="03000509000000000000" pitchFamily="65" charset="-120"/>
                            </a:rPr>
                          </m:ctrlPr>
                        </m:dPr>
                        <m:e>
                          <m:r>
                            <a:rPr lang="en-US" altLang="zh-TW" b="0" i="1" dirty="0" smtClean="0">
                              <a:latin typeface="Cambria Math" panose="02040503050406030204" pitchFamily="18" charset="0"/>
                              <a:ea typeface="標楷體" panose="03000509000000000000" pitchFamily="65" charset="-120"/>
                            </a:rPr>
                            <m:t>𝑦𝑒𝑙𝑙𝑜𝑤</m:t>
                          </m:r>
                        </m:e>
                      </m:d>
                      <m:r>
                        <a:rPr lang="en-US" altLang="zh-TW" b="0" i="1" dirty="0" smtClean="0">
                          <a:latin typeface="Cambria Math" panose="02040503050406030204" pitchFamily="18" charset="0"/>
                          <a:ea typeface="標楷體" panose="03000509000000000000" pitchFamily="65" charset="-120"/>
                        </a:rPr>
                        <m:t>=1</m:t>
                      </m:r>
                    </m:oMath>
                  </m:oMathPara>
                </a14:m>
                <a:endParaRPr lang="en-US" altLang="zh-TW" dirty="0"/>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𝑟𝑒𝑓</m:t>
                      </m:r>
                      <m:r>
                        <a:rPr lang="en-US" altLang="zh-TW" i="1" dirty="0" smtClean="0">
                          <a:latin typeface="Cambria Math" panose="02040503050406030204" pitchFamily="18" charset="0"/>
                        </a:rPr>
                        <m:t> 6.2.5 </m:t>
                      </m:r>
                      <m:r>
                        <a:rPr lang="en-US" altLang="zh-TW" i="1" dirty="0" smtClean="0">
                          <a:latin typeface="Cambria Math" panose="02040503050406030204" pitchFamily="18" charset="0"/>
                        </a:rPr>
                        <m:t>𝑌𝑜𝑘𝑜𝑖</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𝑐𝑜𝑛𝑛𝑒𝑐𝑡𝑖𝑣𝑖𝑡𝑦</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𝑛𝑢𝑚𝑏𝑒𝑟</m:t>
                      </m:r>
                    </m:oMath>
                  </m:oMathPara>
                </a14:m>
                <a:endParaRPr lang="zh-TW" altLang="en-US" dirty="0"/>
              </a:p>
            </p:txBody>
          </p:sp>
        </mc:Choice>
        <mc:Fallback xmlns="">
          <p:sp>
            <p:nvSpPr>
              <p:cNvPr id="5" name="文字方塊 4"/>
              <p:cNvSpPr txBox="1">
                <a:spLocks noRot="1" noChangeAspect="1" noMove="1" noResize="1" noEditPoints="1" noAdjustHandles="1" noChangeArrowheads="1" noChangeShapeType="1" noTextEdit="1"/>
              </p:cNvSpPr>
              <p:nvPr/>
            </p:nvSpPr>
            <p:spPr>
              <a:xfrm>
                <a:off x="823526" y="5224963"/>
                <a:ext cx="3775165" cy="646331"/>
              </a:xfrm>
              <a:prstGeom prst="rect">
                <a:avLst/>
              </a:prstGeom>
              <a:blipFill>
                <a:blip r:embed="rId2"/>
                <a:stretch>
                  <a:fillRect l="-2746" r="-969" b="-754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2081462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2">
            <a:extLst>
              <a:ext uri="{FF2B5EF4-FFF2-40B4-BE49-F238E27FC236}">
                <a16:creationId xmlns:a16="http://schemas.microsoft.com/office/drawing/2014/main" id="{DFB6C225-39A4-402D-BBFD-72F84CDFF47A}"/>
              </a:ext>
            </a:extLst>
          </p:cNvPr>
          <p:cNvSpPr>
            <a:spLocks noGrp="1" noChangeArrowheads="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6.1.1 Introduction</a:t>
            </a:r>
            <a:endParaRPr lang="en-US" altLang="zh-TW" dirty="0"/>
          </a:p>
        </p:txBody>
      </p:sp>
      <p:sp>
        <p:nvSpPr>
          <p:cNvPr id="338947" name="Rectangle 3">
            <a:extLst>
              <a:ext uri="{FF2B5EF4-FFF2-40B4-BE49-F238E27FC236}">
                <a16:creationId xmlns:a16="http://schemas.microsoft.com/office/drawing/2014/main" id="{BDB1B770-F6A5-40C0-99F5-422890A4B1DF}"/>
              </a:ext>
            </a:extLst>
          </p:cNvPr>
          <p:cNvSpPr>
            <a:spLocks noGrp="1" noChangeArrowheads="1"/>
          </p:cNvSpPr>
          <p:nvPr>
            <p:ph type="body" idx="1"/>
          </p:nvPr>
        </p:nvSpPr>
        <p:spPr/>
        <p:txBody>
          <a:bodyPr/>
          <a:lstStyle/>
          <a:p>
            <a:r>
              <a:rPr lang="en-US" altLang="zh-TW" dirty="0"/>
              <a:t>neighborhood might be small and asymmetric or large</a:t>
            </a:r>
          </a:p>
          <a:p>
            <a:endParaRPr lang="en-US" altLang="zh-TW" dirty="0"/>
          </a:p>
          <a:p>
            <a:endParaRPr lang="en-US" altLang="zh-TW" dirty="0"/>
          </a:p>
        </p:txBody>
      </p:sp>
      <p:pic>
        <p:nvPicPr>
          <p:cNvPr id="338949" name="Picture 5">
            <a:extLst>
              <a:ext uri="{FF2B5EF4-FFF2-40B4-BE49-F238E27FC236}">
                <a16:creationId xmlns:a16="http://schemas.microsoft.com/office/drawing/2014/main" id="{FD42E514-629D-4E63-95D7-9FA725ABE7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71814" y="3003550"/>
            <a:ext cx="6865937" cy="385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nvGraphicFramePr>
        <p:xfrm>
          <a:off x="1227909"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9" name="表格 8"/>
          <p:cNvGraphicFramePr>
            <a:graphicFrameLocks noGrp="1"/>
          </p:cNvGraphicFramePr>
          <p:nvPr/>
        </p:nvGraphicFramePr>
        <p:xfrm>
          <a:off x="4632961"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10" name="表格 9"/>
          <p:cNvGraphicFramePr>
            <a:graphicFrameLocks noGrp="1"/>
          </p:cNvGraphicFramePr>
          <p:nvPr/>
        </p:nvGraphicFramePr>
        <p:xfrm>
          <a:off x="8038013" y="188776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mc:AlternateContent xmlns:mc="http://schemas.openxmlformats.org/markup-compatibility/2006" xmlns:a14="http://schemas.microsoft.com/office/drawing/2010/main">
        <mc:Choice Requires="a14">
          <p:sp>
            <p:nvSpPr>
              <p:cNvPr id="5" name="文字方塊 4"/>
              <p:cNvSpPr txBox="1"/>
              <p:nvPr/>
            </p:nvSpPr>
            <p:spPr>
              <a:xfrm>
                <a:off x="823526" y="5224963"/>
                <a:ext cx="3775165" cy="64633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𝑑𝑒𝑙𝑒𝑡𝑒</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𝑤h𝑒𝑛</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𝑟</m:t>
                      </m:r>
                      <m:d>
                        <m:dPr>
                          <m:ctrlPr>
                            <a:rPr lang="en-US" altLang="zh-TW" b="0" i="1" dirty="0" smtClean="0">
                              <a:latin typeface="Cambria Math" panose="02040503050406030204" pitchFamily="18" charset="0"/>
                              <a:ea typeface="標楷體" panose="03000509000000000000" pitchFamily="65" charset="-120"/>
                            </a:rPr>
                          </m:ctrlPr>
                        </m:dPr>
                        <m:e>
                          <m:r>
                            <a:rPr lang="en-US" altLang="zh-TW" b="0" i="1" dirty="0" smtClean="0">
                              <a:latin typeface="Cambria Math" panose="02040503050406030204" pitchFamily="18" charset="0"/>
                              <a:ea typeface="標楷體" panose="03000509000000000000" pitchFamily="65" charset="-120"/>
                            </a:rPr>
                            <m:t>𝑦𝑒𝑙𝑙𝑜𝑤</m:t>
                          </m:r>
                        </m:e>
                      </m:d>
                      <m:r>
                        <a:rPr lang="en-US" altLang="zh-TW" b="0" i="1" dirty="0" smtClean="0">
                          <a:latin typeface="Cambria Math" panose="02040503050406030204" pitchFamily="18" charset="0"/>
                          <a:ea typeface="標楷體" panose="03000509000000000000" pitchFamily="65" charset="-120"/>
                        </a:rPr>
                        <m:t>=1</m:t>
                      </m:r>
                    </m:oMath>
                  </m:oMathPara>
                </a14:m>
                <a:endParaRPr lang="en-US" altLang="zh-TW" dirty="0"/>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𝑟𝑒𝑓</m:t>
                      </m:r>
                      <m:r>
                        <a:rPr lang="en-US" altLang="zh-TW" i="1" dirty="0" smtClean="0">
                          <a:latin typeface="Cambria Math" panose="02040503050406030204" pitchFamily="18" charset="0"/>
                        </a:rPr>
                        <m:t> 6.2.5 </m:t>
                      </m:r>
                      <m:r>
                        <a:rPr lang="en-US" altLang="zh-TW" i="1" dirty="0" smtClean="0">
                          <a:latin typeface="Cambria Math" panose="02040503050406030204" pitchFamily="18" charset="0"/>
                        </a:rPr>
                        <m:t>𝑌𝑜𝑘𝑜𝑖</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𝑐𝑜𝑛𝑛𝑒𝑐𝑡𝑖𝑣𝑖𝑡𝑦</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𝑛𝑢𝑚𝑏𝑒𝑟</m:t>
                      </m:r>
                    </m:oMath>
                  </m:oMathPara>
                </a14:m>
                <a:endParaRPr lang="zh-TW" altLang="en-US" dirty="0"/>
              </a:p>
            </p:txBody>
          </p:sp>
        </mc:Choice>
        <mc:Fallback xmlns="">
          <p:sp>
            <p:nvSpPr>
              <p:cNvPr id="5" name="文字方塊 4"/>
              <p:cNvSpPr txBox="1">
                <a:spLocks noRot="1" noChangeAspect="1" noMove="1" noResize="1" noEditPoints="1" noAdjustHandles="1" noChangeArrowheads="1" noChangeShapeType="1" noTextEdit="1"/>
              </p:cNvSpPr>
              <p:nvPr/>
            </p:nvSpPr>
            <p:spPr>
              <a:xfrm>
                <a:off x="823526" y="5224963"/>
                <a:ext cx="3775165" cy="646331"/>
              </a:xfrm>
              <a:prstGeom prst="rect">
                <a:avLst/>
              </a:prstGeom>
              <a:blipFill>
                <a:blip r:embed="rId2"/>
                <a:stretch>
                  <a:fillRect l="-2746" r="-969" b="-754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99002547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nvGraphicFramePr>
        <p:xfrm>
          <a:off x="1227909"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9" name="表格 8"/>
          <p:cNvGraphicFramePr>
            <a:graphicFrameLocks noGrp="1"/>
          </p:cNvGraphicFramePr>
          <p:nvPr/>
        </p:nvGraphicFramePr>
        <p:xfrm>
          <a:off x="4632961"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10" name="表格 9"/>
          <p:cNvGraphicFramePr>
            <a:graphicFrameLocks noGrp="1"/>
          </p:cNvGraphicFramePr>
          <p:nvPr/>
        </p:nvGraphicFramePr>
        <p:xfrm>
          <a:off x="8038013" y="188776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mc:AlternateContent xmlns:mc="http://schemas.openxmlformats.org/markup-compatibility/2006" xmlns:a14="http://schemas.microsoft.com/office/drawing/2010/main">
        <mc:Choice Requires="a14">
          <p:sp>
            <p:nvSpPr>
              <p:cNvPr id="5" name="文字方塊 4"/>
              <p:cNvSpPr txBox="1"/>
              <p:nvPr/>
            </p:nvSpPr>
            <p:spPr>
              <a:xfrm>
                <a:off x="823526" y="5224963"/>
                <a:ext cx="3775165" cy="64633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𝑑𝑒𝑙𝑒𝑡𝑒</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𝑤h𝑒𝑛</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𝑟</m:t>
                      </m:r>
                      <m:d>
                        <m:dPr>
                          <m:ctrlPr>
                            <a:rPr lang="en-US" altLang="zh-TW" b="0" i="1" dirty="0" smtClean="0">
                              <a:latin typeface="Cambria Math" panose="02040503050406030204" pitchFamily="18" charset="0"/>
                              <a:ea typeface="標楷體" panose="03000509000000000000" pitchFamily="65" charset="-120"/>
                            </a:rPr>
                          </m:ctrlPr>
                        </m:dPr>
                        <m:e>
                          <m:r>
                            <a:rPr lang="en-US" altLang="zh-TW" b="0" i="1" dirty="0" smtClean="0">
                              <a:latin typeface="Cambria Math" panose="02040503050406030204" pitchFamily="18" charset="0"/>
                              <a:ea typeface="標楷體" panose="03000509000000000000" pitchFamily="65" charset="-120"/>
                            </a:rPr>
                            <m:t>𝑦𝑒𝑙𝑙𝑜𝑤</m:t>
                          </m:r>
                        </m:e>
                      </m:d>
                      <m:r>
                        <a:rPr lang="en-US" altLang="zh-TW" b="0" i="1" dirty="0" smtClean="0">
                          <a:latin typeface="Cambria Math" panose="02040503050406030204" pitchFamily="18" charset="0"/>
                          <a:ea typeface="標楷體" panose="03000509000000000000" pitchFamily="65" charset="-120"/>
                        </a:rPr>
                        <m:t>=1</m:t>
                      </m:r>
                    </m:oMath>
                  </m:oMathPara>
                </a14:m>
                <a:endParaRPr lang="en-US" altLang="zh-TW" dirty="0"/>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𝑟𝑒𝑓</m:t>
                      </m:r>
                      <m:r>
                        <a:rPr lang="en-US" altLang="zh-TW" i="1" dirty="0" smtClean="0">
                          <a:latin typeface="Cambria Math" panose="02040503050406030204" pitchFamily="18" charset="0"/>
                        </a:rPr>
                        <m:t> 6.2.5 </m:t>
                      </m:r>
                      <m:r>
                        <a:rPr lang="en-US" altLang="zh-TW" i="1" dirty="0" smtClean="0">
                          <a:latin typeface="Cambria Math" panose="02040503050406030204" pitchFamily="18" charset="0"/>
                        </a:rPr>
                        <m:t>𝑌𝑜𝑘𝑜𝑖</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𝑐𝑜𝑛𝑛𝑒𝑐𝑡𝑖𝑣𝑖𝑡𝑦</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𝑛𝑢𝑚𝑏𝑒𝑟</m:t>
                      </m:r>
                    </m:oMath>
                  </m:oMathPara>
                </a14:m>
                <a:endParaRPr lang="zh-TW" altLang="en-US" dirty="0"/>
              </a:p>
            </p:txBody>
          </p:sp>
        </mc:Choice>
        <mc:Fallback xmlns="">
          <p:sp>
            <p:nvSpPr>
              <p:cNvPr id="5" name="文字方塊 4"/>
              <p:cNvSpPr txBox="1">
                <a:spLocks noRot="1" noChangeAspect="1" noMove="1" noResize="1" noEditPoints="1" noAdjustHandles="1" noChangeArrowheads="1" noChangeShapeType="1" noTextEdit="1"/>
              </p:cNvSpPr>
              <p:nvPr/>
            </p:nvSpPr>
            <p:spPr>
              <a:xfrm>
                <a:off x="823526" y="5224963"/>
                <a:ext cx="3775165" cy="646331"/>
              </a:xfrm>
              <a:prstGeom prst="rect">
                <a:avLst/>
              </a:prstGeom>
              <a:blipFill>
                <a:blip r:embed="rId2"/>
                <a:stretch>
                  <a:fillRect l="-2746" r="-969" b="-754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67926411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nvGraphicFramePr>
        <p:xfrm>
          <a:off x="1227909"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9" name="表格 8"/>
          <p:cNvGraphicFramePr>
            <a:graphicFrameLocks noGrp="1"/>
          </p:cNvGraphicFramePr>
          <p:nvPr/>
        </p:nvGraphicFramePr>
        <p:xfrm>
          <a:off x="4632961"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10" name="表格 9"/>
          <p:cNvGraphicFramePr>
            <a:graphicFrameLocks noGrp="1"/>
          </p:cNvGraphicFramePr>
          <p:nvPr/>
        </p:nvGraphicFramePr>
        <p:xfrm>
          <a:off x="8038013" y="188776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mc:AlternateContent xmlns:mc="http://schemas.openxmlformats.org/markup-compatibility/2006" xmlns:a14="http://schemas.microsoft.com/office/drawing/2010/main">
        <mc:Choice Requires="a14">
          <p:sp>
            <p:nvSpPr>
              <p:cNvPr id="5" name="文字方塊 4"/>
              <p:cNvSpPr txBox="1"/>
              <p:nvPr/>
            </p:nvSpPr>
            <p:spPr>
              <a:xfrm>
                <a:off x="823526" y="5224963"/>
                <a:ext cx="3775165" cy="64633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𝑑𝑒𝑙𝑒𝑡𝑒</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𝑤h𝑒𝑛</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𝑟</m:t>
                      </m:r>
                      <m:d>
                        <m:dPr>
                          <m:ctrlPr>
                            <a:rPr lang="en-US" altLang="zh-TW" b="0" i="1" dirty="0" smtClean="0">
                              <a:latin typeface="Cambria Math" panose="02040503050406030204" pitchFamily="18" charset="0"/>
                              <a:ea typeface="標楷體" panose="03000509000000000000" pitchFamily="65" charset="-120"/>
                            </a:rPr>
                          </m:ctrlPr>
                        </m:dPr>
                        <m:e>
                          <m:r>
                            <a:rPr lang="en-US" altLang="zh-TW" b="0" i="1" dirty="0" smtClean="0">
                              <a:latin typeface="Cambria Math" panose="02040503050406030204" pitchFamily="18" charset="0"/>
                              <a:ea typeface="標楷體" panose="03000509000000000000" pitchFamily="65" charset="-120"/>
                            </a:rPr>
                            <m:t>𝑦𝑒𝑙𝑙𝑜𝑤</m:t>
                          </m:r>
                        </m:e>
                      </m:d>
                      <m:r>
                        <a:rPr lang="en-US" altLang="zh-TW" b="0" i="1" dirty="0" smtClean="0">
                          <a:latin typeface="Cambria Math" panose="02040503050406030204" pitchFamily="18" charset="0"/>
                          <a:ea typeface="標楷體" panose="03000509000000000000" pitchFamily="65" charset="-120"/>
                        </a:rPr>
                        <m:t>=1</m:t>
                      </m:r>
                    </m:oMath>
                  </m:oMathPara>
                </a14:m>
                <a:endParaRPr lang="en-US" altLang="zh-TW" dirty="0"/>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𝑟𝑒𝑓</m:t>
                      </m:r>
                      <m:r>
                        <a:rPr lang="en-US" altLang="zh-TW" i="1" dirty="0" smtClean="0">
                          <a:latin typeface="Cambria Math" panose="02040503050406030204" pitchFamily="18" charset="0"/>
                        </a:rPr>
                        <m:t> 6.2.5 </m:t>
                      </m:r>
                      <m:r>
                        <a:rPr lang="en-US" altLang="zh-TW" i="1" dirty="0" smtClean="0">
                          <a:latin typeface="Cambria Math" panose="02040503050406030204" pitchFamily="18" charset="0"/>
                        </a:rPr>
                        <m:t>𝑌𝑜𝑘𝑜𝑖</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𝑐𝑜𝑛𝑛𝑒𝑐𝑡𝑖𝑣𝑖𝑡𝑦</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𝑛𝑢𝑚𝑏𝑒𝑟</m:t>
                      </m:r>
                    </m:oMath>
                  </m:oMathPara>
                </a14:m>
                <a:endParaRPr lang="zh-TW" altLang="en-US" dirty="0"/>
              </a:p>
            </p:txBody>
          </p:sp>
        </mc:Choice>
        <mc:Fallback xmlns="">
          <p:sp>
            <p:nvSpPr>
              <p:cNvPr id="5" name="文字方塊 4"/>
              <p:cNvSpPr txBox="1">
                <a:spLocks noRot="1" noChangeAspect="1" noMove="1" noResize="1" noEditPoints="1" noAdjustHandles="1" noChangeArrowheads="1" noChangeShapeType="1" noTextEdit="1"/>
              </p:cNvSpPr>
              <p:nvPr/>
            </p:nvSpPr>
            <p:spPr>
              <a:xfrm>
                <a:off x="823526" y="5224963"/>
                <a:ext cx="3775165" cy="646331"/>
              </a:xfrm>
              <a:prstGeom prst="rect">
                <a:avLst/>
              </a:prstGeom>
              <a:blipFill>
                <a:blip r:embed="rId2"/>
                <a:stretch>
                  <a:fillRect l="-2746" r="-969" b="-754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331879357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nvGraphicFramePr>
        <p:xfrm>
          <a:off x="1227909"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9" name="表格 8"/>
          <p:cNvGraphicFramePr>
            <a:graphicFrameLocks noGrp="1"/>
          </p:cNvGraphicFramePr>
          <p:nvPr/>
        </p:nvGraphicFramePr>
        <p:xfrm>
          <a:off x="4632961"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10" name="表格 9"/>
          <p:cNvGraphicFramePr>
            <a:graphicFrameLocks noGrp="1"/>
          </p:cNvGraphicFramePr>
          <p:nvPr/>
        </p:nvGraphicFramePr>
        <p:xfrm>
          <a:off x="8038013" y="188776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mc:AlternateContent xmlns:mc="http://schemas.openxmlformats.org/markup-compatibility/2006" xmlns:a14="http://schemas.microsoft.com/office/drawing/2010/main">
        <mc:Choice Requires="a14">
          <p:sp>
            <p:nvSpPr>
              <p:cNvPr id="5" name="文字方塊 4"/>
              <p:cNvSpPr txBox="1"/>
              <p:nvPr/>
            </p:nvSpPr>
            <p:spPr>
              <a:xfrm>
                <a:off x="823526" y="5224963"/>
                <a:ext cx="3775165" cy="64633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𝑑𝑒𝑙𝑒𝑡𝑒</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𝑤h𝑒𝑛</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𝑟</m:t>
                      </m:r>
                      <m:d>
                        <m:dPr>
                          <m:ctrlPr>
                            <a:rPr lang="en-US" altLang="zh-TW" b="0" i="1" dirty="0" smtClean="0">
                              <a:latin typeface="Cambria Math" panose="02040503050406030204" pitchFamily="18" charset="0"/>
                              <a:ea typeface="標楷體" panose="03000509000000000000" pitchFamily="65" charset="-120"/>
                            </a:rPr>
                          </m:ctrlPr>
                        </m:dPr>
                        <m:e>
                          <m:r>
                            <a:rPr lang="en-US" altLang="zh-TW" b="0" i="1" dirty="0" smtClean="0">
                              <a:latin typeface="Cambria Math" panose="02040503050406030204" pitchFamily="18" charset="0"/>
                              <a:ea typeface="標楷體" panose="03000509000000000000" pitchFamily="65" charset="-120"/>
                            </a:rPr>
                            <m:t>𝑦𝑒𝑙𝑙𝑜𝑤</m:t>
                          </m:r>
                        </m:e>
                      </m:d>
                      <m:r>
                        <a:rPr lang="en-US" altLang="zh-TW" b="0" i="1" dirty="0" smtClean="0">
                          <a:latin typeface="Cambria Math" panose="02040503050406030204" pitchFamily="18" charset="0"/>
                          <a:ea typeface="標楷體" panose="03000509000000000000" pitchFamily="65" charset="-120"/>
                        </a:rPr>
                        <m:t>=1</m:t>
                      </m:r>
                    </m:oMath>
                  </m:oMathPara>
                </a14:m>
                <a:endParaRPr lang="en-US" altLang="zh-TW" dirty="0"/>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𝑟𝑒𝑓</m:t>
                      </m:r>
                      <m:r>
                        <a:rPr lang="en-US" altLang="zh-TW" i="1" dirty="0" smtClean="0">
                          <a:latin typeface="Cambria Math" panose="02040503050406030204" pitchFamily="18" charset="0"/>
                        </a:rPr>
                        <m:t> 6.2.5 </m:t>
                      </m:r>
                      <m:r>
                        <a:rPr lang="en-US" altLang="zh-TW" i="1" dirty="0" smtClean="0">
                          <a:latin typeface="Cambria Math" panose="02040503050406030204" pitchFamily="18" charset="0"/>
                        </a:rPr>
                        <m:t>𝑌𝑜𝑘𝑜𝑖</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𝑐𝑜𝑛𝑛𝑒𝑐𝑡𝑖𝑣𝑖𝑡𝑦</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𝑛𝑢𝑚𝑏𝑒𝑟</m:t>
                      </m:r>
                    </m:oMath>
                  </m:oMathPara>
                </a14:m>
                <a:endParaRPr lang="zh-TW" altLang="en-US" dirty="0"/>
              </a:p>
            </p:txBody>
          </p:sp>
        </mc:Choice>
        <mc:Fallback xmlns="">
          <p:sp>
            <p:nvSpPr>
              <p:cNvPr id="5" name="文字方塊 4"/>
              <p:cNvSpPr txBox="1">
                <a:spLocks noRot="1" noChangeAspect="1" noMove="1" noResize="1" noEditPoints="1" noAdjustHandles="1" noChangeArrowheads="1" noChangeShapeType="1" noTextEdit="1"/>
              </p:cNvSpPr>
              <p:nvPr/>
            </p:nvSpPr>
            <p:spPr>
              <a:xfrm>
                <a:off x="823526" y="5224963"/>
                <a:ext cx="3775165" cy="646331"/>
              </a:xfrm>
              <a:prstGeom prst="rect">
                <a:avLst/>
              </a:prstGeom>
              <a:blipFill>
                <a:blip r:embed="rId2"/>
                <a:stretch>
                  <a:fillRect l="-2746" r="-969" b="-754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40477605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格 6"/>
          <p:cNvGraphicFramePr>
            <a:graphicFrameLocks noGrp="1"/>
          </p:cNvGraphicFramePr>
          <p:nvPr/>
        </p:nvGraphicFramePr>
        <p:xfrm>
          <a:off x="1227909"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bg1">
                        <a:lumMod val="75000"/>
                      </a:schemeClr>
                    </a:solidFill>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lumMod val="75000"/>
                      </a:schemeClr>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solidFill>
                      <a:schemeClr val="bg1">
                        <a:lumMod val="75000"/>
                      </a:schemeClr>
                    </a:solidFill>
                  </a:tcPr>
                </a:tc>
                <a:extLst>
                  <a:ext uri="{0D108BD9-81ED-4DB2-BD59-A6C34878D82A}">
                    <a16:rowId xmlns:a16="http://schemas.microsoft.com/office/drawing/2014/main" val="10008"/>
                  </a:ext>
                </a:extLst>
              </a:tr>
            </a:tbl>
          </a:graphicData>
        </a:graphic>
      </p:graphicFrame>
      <p:graphicFrame>
        <p:nvGraphicFramePr>
          <p:cNvPr id="9" name="表格 8"/>
          <p:cNvGraphicFramePr>
            <a:graphicFrameLocks noGrp="1"/>
          </p:cNvGraphicFramePr>
          <p:nvPr/>
        </p:nvGraphicFramePr>
        <p:xfrm>
          <a:off x="4632961" y="186481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endParaRPr lang="zh-TW" altLang="en-US"/>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endParaRPr lang="zh-TW" altLang="en-US"/>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endParaRPr lang="zh-TW" altLang="en-US"/>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2068797143"/>
              </p:ext>
            </p:extLst>
          </p:nvPr>
        </p:nvGraphicFramePr>
        <p:xfrm>
          <a:off x="8038013" y="1887763"/>
          <a:ext cx="2966400" cy="33372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tblGrid>
              <a:tr h="370800">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7"/>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endParaRPr lang="zh-TW" altLang="en-US"/>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endParaRPr lang="zh-TW" altLang="en-US"/>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endParaRPr lang="zh-TW" altLang="en-US"/>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endParaRPr lang="zh-TW" altLang="en-US" dirty="0"/>
                    </a:p>
                  </a:txBody>
                  <a:tcPr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pPr algn="ctr"/>
                      <a:endParaRPr lang="zh-TW" altLang="en-US" dirty="0"/>
                    </a:p>
                  </a:txBody>
                  <a:tcPr anchor="ctr">
                    <a:lnL w="12700" cap="flat" cmpd="sng" algn="ctr">
                      <a:solidFill>
                        <a:schemeClr val="tx1"/>
                      </a:solidFill>
                      <a:prstDash val="dash"/>
                      <a:round/>
                      <a:headEnd type="none" w="med" len="med"/>
                      <a:tailEnd type="none" w="med" len="med"/>
                    </a:lnL>
                    <a:lnR w="12700" cmpd="sng">
                      <a:solidFill>
                        <a:schemeClr val="tx1"/>
                      </a:solidFill>
                      <a:prstDash val="dash"/>
                    </a:lnR>
                    <a:lnT w="12700" cmpd="sng">
                      <a:solidFill>
                        <a:schemeClr val="tx1"/>
                      </a:solidFill>
                      <a:prstDash val="dash"/>
                    </a:lnT>
                    <a:lnB w="12700" cmpd="sng">
                      <a:solidFill>
                        <a:schemeClr val="tx1"/>
                      </a:solidFill>
                      <a:prstDash val="dash"/>
                    </a:lnB>
                  </a:tcPr>
                </a:tc>
                <a:extLst>
                  <a:ext uri="{0D108BD9-81ED-4DB2-BD59-A6C34878D82A}">
                    <a16:rowId xmlns:a16="http://schemas.microsoft.com/office/drawing/2014/main" val="10008"/>
                  </a:ext>
                </a:extLst>
              </a:tr>
            </a:tbl>
          </a:graphicData>
        </a:graphic>
      </p:graphicFrame>
      <mc:AlternateContent xmlns:mc="http://schemas.openxmlformats.org/markup-compatibility/2006" xmlns:a14="http://schemas.microsoft.com/office/drawing/2010/main">
        <mc:Choice Requires="a14">
          <p:sp>
            <p:nvSpPr>
              <p:cNvPr id="2" name="文字方塊 1"/>
              <p:cNvSpPr txBox="1"/>
              <p:nvPr/>
            </p:nvSpPr>
            <p:spPr>
              <a:xfrm>
                <a:off x="7812154" y="1056766"/>
                <a:ext cx="3391987" cy="830997"/>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sz="1600" i="1" dirty="0" smtClean="0">
                          <a:latin typeface="Cambria Math" panose="02040503050406030204" pitchFamily="18" charset="0"/>
                        </a:rPr>
                        <m:t>𝑜𝑢𝑡𝑝𝑢𝑡</m:t>
                      </m:r>
                      <m:r>
                        <a:rPr lang="en-US" altLang="zh-TW" sz="1600" i="1" dirty="0" smtClean="0">
                          <a:latin typeface="Cambria Math" panose="02040503050406030204" pitchFamily="18" charset="0"/>
                        </a:rPr>
                        <m:t> </m:t>
                      </m:r>
                      <m:r>
                        <a:rPr lang="en-US" altLang="zh-TW" sz="1600" i="1" dirty="0" smtClean="0">
                          <a:latin typeface="Cambria Math" panose="02040503050406030204" pitchFamily="18" charset="0"/>
                        </a:rPr>
                        <m:t>𝑜𝑓</m:t>
                      </m:r>
                      <m:r>
                        <a:rPr lang="en-US" altLang="zh-TW" sz="1600" i="1" dirty="0" smtClean="0">
                          <a:latin typeface="Cambria Math" panose="02040503050406030204" pitchFamily="18" charset="0"/>
                        </a:rPr>
                        <m:t> </m:t>
                      </m:r>
                    </m:oMath>
                  </m:oMathPara>
                </a14:m>
                <a:endParaRPr lang="en-US" altLang="zh-TW" sz="1600" i="1" dirty="0">
                  <a:latin typeface="Cambria Math" panose="02040503050406030204" pitchFamily="18" charset="0"/>
                </a:endParaRPr>
              </a:p>
              <a:p>
                <a:pPr algn="ctr"/>
                <a14:m>
                  <m:oMathPara xmlns:m="http://schemas.openxmlformats.org/officeDocument/2006/math">
                    <m:oMathParaPr>
                      <m:jc m:val="centerGroup"/>
                    </m:oMathParaPr>
                    <m:oMath xmlns:m="http://schemas.openxmlformats.org/officeDocument/2006/math">
                      <m:r>
                        <a:rPr lang="en-US" altLang="zh-TW" sz="1600" i="1" dirty="0" smtClean="0">
                          <a:latin typeface="Cambria Math" panose="02040503050406030204" pitchFamily="18" charset="0"/>
                        </a:rPr>
                        <m:t>𝑟𝑒𝑔𝑖𝑜𝑛</m:t>
                      </m:r>
                      <m:r>
                        <a:rPr lang="en-US" altLang="zh-TW" sz="1600" i="1" dirty="0" smtClean="0">
                          <a:latin typeface="Cambria Math" panose="02040503050406030204" pitchFamily="18" charset="0"/>
                        </a:rPr>
                        <m:t>−</m:t>
                      </m:r>
                      <m:r>
                        <a:rPr lang="en-US" altLang="zh-TW" sz="1600" i="1" dirty="0" smtClean="0">
                          <a:latin typeface="Cambria Math" panose="02040503050406030204" pitchFamily="18" charset="0"/>
                        </a:rPr>
                        <m:t>𝑠h𝑟𝑖𝑛𝑘𝑖𝑛𝑔</m:t>
                      </m:r>
                      <m:r>
                        <a:rPr lang="en-US" altLang="zh-TW" sz="1600" i="1" dirty="0" smtClean="0">
                          <a:latin typeface="Cambria Math" panose="02040503050406030204" pitchFamily="18" charset="0"/>
                        </a:rPr>
                        <m:t> </m:t>
                      </m:r>
                      <m:r>
                        <a:rPr lang="en-US" altLang="zh-TW" sz="1600" i="1" dirty="0" smtClean="0">
                          <a:latin typeface="Cambria Math" panose="02040503050406030204" pitchFamily="18" charset="0"/>
                        </a:rPr>
                        <m:t>𝑜𝑝𝑒𝑟𝑎𝑡𝑜𝑟</m:t>
                      </m:r>
                    </m:oMath>
                  </m:oMathPara>
                </a14:m>
                <a:endParaRPr lang="en-US" altLang="zh-TW" sz="1600" dirty="0"/>
              </a:p>
              <a:p>
                <a:pPr algn="ctr"/>
                <a14:m>
                  <m:oMathPara xmlns:m="http://schemas.openxmlformats.org/officeDocument/2006/math">
                    <m:oMathParaPr>
                      <m:jc m:val="centerGroup"/>
                    </m:oMathParaPr>
                    <m:oMath xmlns:m="http://schemas.openxmlformats.org/officeDocument/2006/math">
                      <m:r>
                        <a:rPr lang="en-US" altLang="zh-TW" sz="1600" i="1" dirty="0" smtClean="0">
                          <a:latin typeface="Cambria Math" panose="02040503050406030204" pitchFamily="18" charset="0"/>
                        </a:rPr>
                        <m:t> </m:t>
                      </m:r>
                      <m:r>
                        <a:rPr lang="en-US" altLang="zh-TW" sz="1600" i="1" dirty="0" smtClean="0">
                          <a:latin typeface="Cambria Math" panose="02040503050406030204" pitchFamily="18" charset="0"/>
                        </a:rPr>
                        <m:t>𝑓𝑜𝑟</m:t>
                      </m:r>
                      <m:r>
                        <a:rPr lang="en-US" altLang="zh-TW" sz="1600" i="1" dirty="0" smtClean="0">
                          <a:latin typeface="Cambria Math" panose="02040503050406030204" pitchFamily="18" charset="0"/>
                        </a:rPr>
                        <m:t> </m:t>
                      </m:r>
                      <m:r>
                        <a:rPr lang="en-US" altLang="zh-TW" sz="1600" b="0" i="1" dirty="0" smtClean="0">
                          <a:latin typeface="Cambria Math" panose="02040503050406030204" pitchFamily="18" charset="0"/>
                        </a:rPr>
                        <m:t>𝑐𝑜𝑚𝑝𝑎𝑟𝑖𝑠𝑖𝑜𝑛</m:t>
                      </m:r>
                    </m:oMath>
                  </m:oMathPara>
                </a14:m>
                <a:endParaRPr lang="zh-TW" altLang="en-US" sz="1600" dirty="0"/>
              </a:p>
            </p:txBody>
          </p:sp>
        </mc:Choice>
        <mc:Fallback xmlns="">
          <p:sp>
            <p:nvSpPr>
              <p:cNvPr id="2" name="文字方塊 1"/>
              <p:cNvSpPr txBox="1">
                <a:spLocks noRot="1" noChangeAspect="1" noMove="1" noResize="1" noEditPoints="1" noAdjustHandles="1" noChangeArrowheads="1" noChangeShapeType="1" noTextEdit="1"/>
              </p:cNvSpPr>
              <p:nvPr/>
            </p:nvSpPr>
            <p:spPr>
              <a:xfrm>
                <a:off x="7812154" y="1056766"/>
                <a:ext cx="3391987" cy="830997"/>
              </a:xfrm>
              <a:prstGeom prst="rect">
                <a:avLst/>
              </a:prstGeom>
              <a:blipFill>
                <a:blip r:embed="rId2"/>
                <a:stretch>
                  <a:fillRect b="-2920"/>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6" name="文字方塊 5"/>
              <p:cNvSpPr txBox="1"/>
              <p:nvPr/>
            </p:nvSpPr>
            <p:spPr>
              <a:xfrm>
                <a:off x="4420167" y="1403148"/>
                <a:ext cx="3391987" cy="338554"/>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sz="1600" b="0" i="1" smtClean="0">
                          <a:latin typeface="Cambria Math" panose="02040503050406030204" pitchFamily="18" charset="0"/>
                        </a:rPr>
                        <m:t>𝑓𝑖𝑛𝑎𝑙</m:t>
                      </m:r>
                      <m:r>
                        <a:rPr lang="en-US" altLang="zh-TW" sz="1600" b="0" i="1" smtClean="0">
                          <a:latin typeface="Cambria Math" panose="02040503050406030204" pitchFamily="18" charset="0"/>
                        </a:rPr>
                        <m:t> </m:t>
                      </m:r>
                      <m:r>
                        <a:rPr lang="en-US" altLang="zh-TW" sz="1600" b="0" i="1" smtClean="0">
                          <a:latin typeface="Cambria Math" panose="02040503050406030204" pitchFamily="18" charset="0"/>
                        </a:rPr>
                        <m:t>𝑜𝑢𝑡𝑝𝑢𝑡</m:t>
                      </m:r>
                    </m:oMath>
                  </m:oMathPara>
                </a14:m>
                <a:endParaRPr lang="zh-TW" altLang="en-US" sz="1600" dirty="0"/>
              </a:p>
            </p:txBody>
          </p:sp>
        </mc:Choice>
        <mc:Fallback xmlns="">
          <p:sp>
            <p:nvSpPr>
              <p:cNvPr id="6" name="文字方塊 5"/>
              <p:cNvSpPr txBox="1">
                <a:spLocks noRot="1" noChangeAspect="1" noMove="1" noResize="1" noEditPoints="1" noAdjustHandles="1" noChangeArrowheads="1" noChangeShapeType="1" noTextEdit="1"/>
              </p:cNvSpPr>
              <p:nvPr/>
            </p:nvSpPr>
            <p:spPr>
              <a:xfrm>
                <a:off x="4420167" y="1403148"/>
                <a:ext cx="3391987" cy="338554"/>
              </a:xfrm>
              <a:prstGeom prst="rect">
                <a:avLst/>
              </a:prstGeom>
              <a:blipFill rotWithShape="0">
                <a:blip r:embed="rId3"/>
                <a:stretch>
                  <a:fillRect b="-8929"/>
                </a:stretch>
              </a:blipFill>
            </p:spPr>
            <p:txBody>
              <a:bodyPr/>
              <a:lstStyle/>
              <a:p>
                <a:r>
                  <a:rPr lang="zh-TW" altLang="en-US">
                    <a:noFill/>
                  </a:rPr>
                  <a:t> </a:t>
                </a:r>
              </a:p>
            </p:txBody>
          </p:sp>
        </mc:Fallback>
      </mc:AlternateContent>
      <p:sp>
        <p:nvSpPr>
          <p:cNvPr id="3" name="文字方塊 2"/>
          <p:cNvSpPr txBox="1"/>
          <p:nvPr/>
        </p:nvSpPr>
        <p:spPr>
          <a:xfrm>
            <a:off x="8038013" y="5342708"/>
            <a:ext cx="3744684" cy="369332"/>
          </a:xfrm>
          <a:prstGeom prst="rect">
            <a:avLst/>
          </a:prstGeom>
          <a:noFill/>
        </p:spPr>
        <p:txBody>
          <a:bodyPr wrap="square" rtlCol="0">
            <a:spAutoFit/>
          </a:bodyPr>
          <a:lstStyle/>
          <a:p>
            <a:r>
              <a:rPr lang="en-US" altLang="zh-TW">
                <a:solidFill>
                  <a:srgbClr val="00FF00"/>
                </a:solidFill>
                <a:ea typeface="標楷體" panose="03000509000000000000" pitchFamily="65" charset="-120"/>
              </a:rPr>
              <a:t>green region </a:t>
            </a:r>
            <a:r>
              <a:rPr lang="en-US" altLang="zh-TW">
                <a:ea typeface="標楷體" panose="03000509000000000000" pitchFamily="65" charset="-120"/>
              </a:rPr>
              <a:t>are those pixels deleted</a:t>
            </a:r>
            <a:endParaRPr lang="zh-TW" altLang="en-US" dirty="0">
              <a:ea typeface="標楷體" panose="03000509000000000000" pitchFamily="65" charset="-120"/>
            </a:endParaRPr>
          </a:p>
        </p:txBody>
      </p:sp>
      <mc:AlternateContent xmlns:mc="http://schemas.openxmlformats.org/markup-compatibility/2006" xmlns:a14="http://schemas.microsoft.com/office/drawing/2010/main">
        <mc:Choice Requires="a14">
          <p:sp>
            <p:nvSpPr>
              <p:cNvPr id="8" name="文字方塊 7"/>
              <p:cNvSpPr txBox="1"/>
              <p:nvPr/>
            </p:nvSpPr>
            <p:spPr>
              <a:xfrm>
                <a:off x="823526" y="5224963"/>
                <a:ext cx="3775165" cy="646331"/>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𝑑𝑒𝑙𝑒𝑡𝑒</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𝑤h𝑒𝑛</m:t>
                      </m:r>
                      <m:r>
                        <a:rPr lang="en-US" altLang="zh-TW" b="0" i="1" dirty="0" smtClean="0">
                          <a:latin typeface="Cambria Math" panose="02040503050406030204" pitchFamily="18" charset="0"/>
                          <a:ea typeface="標楷體" panose="03000509000000000000" pitchFamily="65" charset="-120"/>
                        </a:rPr>
                        <m:t> </m:t>
                      </m:r>
                      <m:r>
                        <a:rPr lang="en-US" altLang="zh-TW" b="0" i="1" dirty="0" smtClean="0">
                          <a:latin typeface="Cambria Math" panose="02040503050406030204" pitchFamily="18" charset="0"/>
                          <a:ea typeface="標楷體" panose="03000509000000000000" pitchFamily="65" charset="-120"/>
                        </a:rPr>
                        <m:t>𝑟</m:t>
                      </m:r>
                      <m:d>
                        <m:dPr>
                          <m:ctrlPr>
                            <a:rPr lang="en-US" altLang="zh-TW" b="0" i="1" dirty="0" smtClean="0">
                              <a:latin typeface="Cambria Math" panose="02040503050406030204" pitchFamily="18" charset="0"/>
                              <a:ea typeface="標楷體" panose="03000509000000000000" pitchFamily="65" charset="-120"/>
                            </a:rPr>
                          </m:ctrlPr>
                        </m:dPr>
                        <m:e>
                          <m:r>
                            <a:rPr lang="en-US" altLang="zh-TW" b="0" i="1" dirty="0" smtClean="0">
                              <a:latin typeface="Cambria Math" panose="02040503050406030204" pitchFamily="18" charset="0"/>
                              <a:ea typeface="標楷體" panose="03000509000000000000" pitchFamily="65" charset="-120"/>
                            </a:rPr>
                            <m:t>𝑦𝑒𝑙𝑙𝑜𝑤</m:t>
                          </m:r>
                        </m:e>
                      </m:d>
                      <m:r>
                        <a:rPr lang="en-US" altLang="zh-TW" b="0" i="1" dirty="0" smtClean="0">
                          <a:latin typeface="Cambria Math" panose="02040503050406030204" pitchFamily="18" charset="0"/>
                          <a:ea typeface="標楷體" panose="03000509000000000000" pitchFamily="65" charset="-120"/>
                        </a:rPr>
                        <m:t>=1</m:t>
                      </m:r>
                    </m:oMath>
                  </m:oMathPara>
                </a14:m>
                <a:endParaRPr lang="en-US" altLang="zh-TW" dirty="0"/>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𝑟𝑒𝑓</m:t>
                      </m:r>
                      <m:r>
                        <a:rPr lang="en-US" altLang="zh-TW" i="1" dirty="0" smtClean="0">
                          <a:latin typeface="Cambria Math" panose="02040503050406030204" pitchFamily="18" charset="0"/>
                        </a:rPr>
                        <m:t> 6.2.5 </m:t>
                      </m:r>
                      <m:r>
                        <a:rPr lang="en-US" altLang="zh-TW" i="1" dirty="0" smtClean="0">
                          <a:latin typeface="Cambria Math" panose="02040503050406030204" pitchFamily="18" charset="0"/>
                        </a:rPr>
                        <m:t>𝑌𝑜𝑘𝑜𝑖</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𝑐𝑜𝑛𝑛𝑒𝑐𝑡𝑖𝑣𝑖𝑡𝑦</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𝑛𝑢𝑚𝑏𝑒𝑟</m:t>
                      </m:r>
                    </m:oMath>
                  </m:oMathPara>
                </a14:m>
                <a:endParaRPr lang="zh-TW" altLang="en-US" dirty="0"/>
              </a:p>
            </p:txBody>
          </p:sp>
        </mc:Choice>
        <mc:Fallback xmlns="">
          <p:sp>
            <p:nvSpPr>
              <p:cNvPr id="8" name="文字方塊 7"/>
              <p:cNvSpPr txBox="1">
                <a:spLocks noRot="1" noChangeAspect="1" noMove="1" noResize="1" noEditPoints="1" noAdjustHandles="1" noChangeArrowheads="1" noChangeShapeType="1" noTextEdit="1"/>
              </p:cNvSpPr>
              <p:nvPr/>
            </p:nvSpPr>
            <p:spPr>
              <a:xfrm>
                <a:off x="823526" y="5224963"/>
                <a:ext cx="3775165" cy="646331"/>
              </a:xfrm>
              <a:prstGeom prst="rect">
                <a:avLst/>
              </a:prstGeom>
              <a:blipFill>
                <a:blip r:embed="rId4"/>
                <a:stretch>
                  <a:fillRect l="-2746" r="-969" b="-754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58981297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6.2.7 Pair Relationship Operator</a:t>
            </a:r>
            <a:endParaRPr lang="zh-TW" altLang="en-US" b="1" dirty="0">
              <a:latin typeface="Cambria Math" panose="02040503050406030204" pitchFamily="18" charset="0"/>
            </a:endParaRPr>
          </a:p>
        </p:txBody>
      </p:sp>
      <p:sp>
        <p:nvSpPr>
          <p:cNvPr id="6" name="內容版面配置區 5"/>
          <p:cNvSpPr>
            <a:spLocks noGrp="1"/>
          </p:cNvSpPr>
          <p:nvPr>
            <p:ph idx="1"/>
          </p:nvPr>
        </p:nvSpPr>
        <p:spPr/>
        <p:txBody>
          <a:bodyPr/>
          <a:lstStyle/>
          <a:p>
            <a:r>
              <a:rPr lang="en-US" altLang="zh-TW" dirty="0">
                <a:latin typeface="Cambria Math" panose="02040503050406030204" pitchFamily="18" charset="0"/>
                <a:ea typeface="Cambria Math" panose="02040503050406030204" pitchFamily="18" charset="0"/>
              </a:rPr>
              <a:t>Function</a:t>
            </a:r>
          </a:p>
          <a:p>
            <a:pPr lvl="1"/>
            <a:r>
              <a:rPr lang="en-US" altLang="zh-TW" dirty="0">
                <a:latin typeface="Cambria Math" panose="02040503050406030204" pitchFamily="18" charset="0"/>
                <a:ea typeface="Cambria Math" panose="02040503050406030204" pitchFamily="18" charset="0"/>
              </a:rPr>
              <a:t>Relabels</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with</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a</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specified</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label</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all</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border</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pixels</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that</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are</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next</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to</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an</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interior</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pixel</a:t>
            </a:r>
          </a:p>
          <a:p>
            <a:r>
              <a:rPr lang="en-US" altLang="zh-TW" dirty="0">
                <a:latin typeface="Cambria Math" panose="02040503050406030204" pitchFamily="18" charset="0"/>
              </a:rPr>
              <a:t>Classification</a:t>
            </a:r>
          </a:p>
          <a:p>
            <a:pPr lvl="1"/>
            <a:r>
              <a:rPr lang="en-US" altLang="zh-TW" dirty="0">
                <a:latin typeface="Cambria Math" panose="02040503050406030204" pitchFamily="18" charset="0"/>
              </a:rPr>
              <a:t>Non-Rec.</a:t>
            </a:r>
          </a:p>
          <a:p>
            <a:pPr lvl="1"/>
            <a:r>
              <a:rPr lang="en-US" altLang="zh-TW" dirty="0">
                <a:latin typeface="Cambria Math" panose="02040503050406030204" pitchFamily="18" charset="0"/>
              </a:rPr>
              <a:t>symbolic data domain</a:t>
            </a:r>
            <a:endParaRPr lang="zh-TW" altLang="en-US" dirty="0">
              <a:latin typeface="Cambria Math" panose="02040503050406030204" pitchFamily="18" charset="0"/>
            </a:endParaRPr>
          </a:p>
        </p:txBody>
      </p:sp>
    </p:spTree>
    <p:extLst>
      <p:ext uri="{BB962C8B-B14F-4D97-AF65-F5344CB8AC3E}">
        <p14:creationId xmlns:p14="http://schemas.microsoft.com/office/powerpoint/2010/main" val="148300107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6.2.7 </a:t>
            </a:r>
            <a:r>
              <a:rPr lang="en-US" altLang="zh-TW" b="1">
                <a:latin typeface="Cambria Math" panose="02040503050406030204" pitchFamily="18" charset="0"/>
                <a:ea typeface="Cambria Math" panose="02040503050406030204" pitchFamily="18" charset="0"/>
              </a:rPr>
              <a:t>Pair Relationship Operator</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7" name="內容版面配置區 6"/>
              <p:cNvSpPr>
                <a:spLocks noGrp="1"/>
              </p:cNvSpPr>
              <p:nvPr>
                <p:ph sz="half" idx="1"/>
              </p:nvPr>
            </p:nvSpPr>
            <p:spPr>
              <a:xfrm>
                <a:off x="838200" y="1368425"/>
                <a:ext cx="5181600" cy="4351338"/>
              </a:xfrm>
            </p:spPr>
            <p:txBody>
              <a:bodyPr>
                <a:normAutofit fontScale="70000" lnSpcReduction="20000"/>
              </a:bodyPr>
              <a:lstStyle/>
              <a:p>
                <a:pPr marL="0" indent="0">
                  <a:buNone/>
                </a:pPr>
                <a:endParaRPr lang="en-US" altLang="zh-TW" sz="2000" i="1" dirty="0">
                  <a:latin typeface="Cambria Math" panose="02040503050406030204" pitchFamily="18" charset="0"/>
                </a:endParaRPr>
              </a:p>
              <a:p>
                <a:pPr marL="0" indent="0">
                  <a:buNone/>
                </a:pPr>
                <a:endParaRPr lang="en-US" altLang="zh-TW" sz="2000" i="1" dirty="0">
                  <a:latin typeface="Cambria Math" panose="02040503050406030204" pitchFamily="18" charset="0"/>
                </a:endParaRPr>
              </a:p>
              <a:p>
                <a:pPr marL="0" indent="0">
                  <a:buNone/>
                </a:pPr>
                <a:endParaRPr lang="en-US" altLang="zh-TW" sz="2000" i="1" dirty="0">
                  <a:latin typeface="Cambria Math" panose="02040503050406030204" pitchFamily="18" charset="0"/>
                </a:endParaRPr>
              </a:p>
              <a:p>
                <a:pPr marL="0" indent="0">
                  <a:buNone/>
                </a:pPr>
                <a:endParaRPr lang="en-US" altLang="zh-TW" sz="2000" i="1" dirty="0">
                  <a:latin typeface="Cambria Math" panose="02040503050406030204" pitchFamily="18" charset="0"/>
                </a:endParaRPr>
              </a:p>
              <a:p>
                <a:pPr marL="0" indent="0">
                  <a:buNone/>
                </a:pPr>
                <a:endParaRPr lang="en-US" altLang="zh-TW" sz="2000" i="1" dirty="0">
                  <a:latin typeface="Cambria Math" panose="02040503050406030204" pitchFamily="18" charset="0"/>
                </a:endParaRPr>
              </a:p>
              <a:p>
                <a:pPr marL="0" indent="0">
                  <a:buNone/>
                </a:pPr>
                <a:endParaRPr lang="en-US" altLang="zh-TW" sz="2900" i="1" dirty="0">
                  <a:latin typeface="Cambria Math" panose="02040503050406030204" pitchFamily="18" charset="0"/>
                </a:endParaRPr>
              </a:p>
              <a:p>
                <a:pPr marL="0" indent="0" algn="ctr">
                  <a:buNone/>
                </a:pPr>
                <a:endParaRPr lang="en-US" altLang="zh-TW" sz="2900" dirty="0"/>
              </a:p>
              <a:p>
                <a:pPr marL="0" indent="0" algn="ctr">
                  <a:buNone/>
                </a:pPr>
                <a:r>
                  <a:rPr lang="en-US" altLang="zh-TW" sz="2900" i="1" dirty="0">
                    <a:latin typeface="Cambria Math" panose="02040503050406030204" pitchFamily="18" charset="0"/>
                  </a:rPr>
                  <a:t>for 4-connected</a:t>
                </a:r>
              </a:p>
              <a:p>
                <a:pPr marL="0" indent="0">
                  <a:buNone/>
                </a:pPr>
                <a:endParaRPr lang="en-US" altLang="zh-TW" sz="2900" i="1" dirty="0">
                  <a:latin typeface="Cambria Math" panose="02040503050406030204" pitchFamily="18" charset="0"/>
                </a:endParaRPr>
              </a:p>
              <a:p>
                <a:pPr marL="0" indent="0">
                  <a:buNone/>
                </a:pPr>
                <a14:m>
                  <m:oMathPara xmlns:m="http://schemas.openxmlformats.org/officeDocument/2006/math">
                    <m:oMathParaPr>
                      <m:jc m:val="left"/>
                    </m:oMathParaPr>
                    <m:oMath xmlns:m="http://schemas.openxmlformats.org/officeDocument/2006/math">
                      <m:r>
                        <a:rPr lang="en-US" altLang="zh-TW" sz="2900" i="1">
                          <a:latin typeface="Cambria Math" panose="02040503050406030204" pitchFamily="18" charset="0"/>
                        </a:rPr>
                        <m:t>𝑜𝑢𝑡𝑝𝑢𝑡</m:t>
                      </m:r>
                      <m:r>
                        <a:rPr lang="en-US" altLang="zh-TW" sz="2900" i="1">
                          <a:latin typeface="Cambria Math" panose="02040503050406030204" pitchFamily="18" charset="0"/>
                        </a:rPr>
                        <m:t>=</m:t>
                      </m:r>
                      <m:d>
                        <m:dPr>
                          <m:begChr m:val="{"/>
                          <m:endChr m:val=""/>
                          <m:ctrlPr>
                            <a:rPr lang="en-US" altLang="zh-TW" sz="2900" i="1">
                              <a:latin typeface="Cambria Math" panose="02040503050406030204" pitchFamily="18" charset="0"/>
                            </a:rPr>
                          </m:ctrlPr>
                        </m:dPr>
                        <m:e>
                          <m:eqArr>
                            <m:eqArrPr>
                              <m:ctrlPr>
                                <a:rPr lang="en-US" altLang="zh-TW" sz="2900" i="1">
                                  <a:latin typeface="Cambria Math" panose="02040503050406030204" pitchFamily="18" charset="0"/>
                                </a:rPr>
                              </m:ctrlPr>
                            </m:eqArrPr>
                            <m:e>
                              <m:r>
                                <a:rPr lang="en-US" altLang="zh-TW" sz="2900" i="1">
                                  <a:latin typeface="Cambria Math" panose="02040503050406030204" pitchFamily="18" charset="0"/>
                                </a:rPr>
                                <m:t>𝑞</m:t>
                              </m:r>
                              <m:r>
                                <a:rPr lang="en-US" altLang="zh-TW" sz="2900" i="1">
                                  <a:latin typeface="Cambria Math" panose="02040503050406030204" pitchFamily="18" charset="0"/>
                                </a:rPr>
                                <m:t>    </m:t>
                              </m:r>
                              <m:r>
                                <a:rPr lang="en-US" altLang="zh-TW" sz="2900" i="1">
                                  <a:latin typeface="Cambria Math" panose="02040503050406030204" pitchFamily="18" charset="0"/>
                                </a:rPr>
                                <m:t>𝑖𝑓</m:t>
                              </m:r>
                              <m:r>
                                <a:rPr lang="en-US" altLang="zh-TW" sz="2900" i="1">
                                  <a:latin typeface="Cambria Math" panose="02040503050406030204" pitchFamily="18" charset="0"/>
                                </a:rPr>
                                <m:t> </m:t>
                              </m:r>
                              <m:nary>
                                <m:naryPr>
                                  <m:chr m:val="∑"/>
                                  <m:ctrlPr>
                                    <a:rPr lang="en-US" altLang="zh-TW" sz="2900" i="1">
                                      <a:latin typeface="Cambria Math" panose="02040503050406030204" pitchFamily="18" charset="0"/>
                                    </a:rPr>
                                  </m:ctrlPr>
                                </m:naryPr>
                                <m:sub>
                                  <m:r>
                                    <m:rPr>
                                      <m:brk m:alnAt="23"/>
                                    </m:rPr>
                                    <a:rPr lang="en-US" altLang="zh-TW" sz="2900" i="1">
                                      <a:latin typeface="Cambria Math" panose="02040503050406030204" pitchFamily="18" charset="0"/>
                                    </a:rPr>
                                    <m:t>𝑛</m:t>
                                  </m:r>
                                  <m:r>
                                    <a:rPr lang="en-US" altLang="zh-TW" sz="2900" i="1">
                                      <a:latin typeface="Cambria Math" panose="02040503050406030204" pitchFamily="18" charset="0"/>
                                    </a:rPr>
                                    <m:t>=1</m:t>
                                  </m:r>
                                </m:sub>
                                <m:sup>
                                  <m:r>
                                    <a:rPr lang="en-US" altLang="zh-TW" sz="2900" i="1">
                                      <a:latin typeface="Cambria Math" panose="02040503050406030204" pitchFamily="18" charset="0"/>
                                    </a:rPr>
                                    <m:t>4</m:t>
                                  </m:r>
                                </m:sup>
                                <m:e>
                                  <m:r>
                                    <a:rPr lang="en-US" altLang="zh-TW" sz="2900" i="1">
                                      <a:latin typeface="Cambria Math" panose="02040503050406030204" pitchFamily="18" charset="0"/>
                                    </a:rPr>
                                    <m:t>h</m:t>
                                  </m:r>
                                  <m:d>
                                    <m:dPr>
                                      <m:ctrlPr>
                                        <a:rPr lang="en-US" altLang="zh-TW" sz="2900" i="1">
                                          <a:latin typeface="Cambria Math" panose="02040503050406030204" pitchFamily="18" charset="0"/>
                                        </a:rPr>
                                      </m:ctrlPr>
                                    </m:dPr>
                                    <m:e>
                                      <m:sSub>
                                        <m:sSubPr>
                                          <m:ctrlPr>
                                            <a:rPr lang="en-US" altLang="zh-TW" sz="2900" i="1">
                                              <a:latin typeface="Cambria Math" panose="02040503050406030204" pitchFamily="18" charset="0"/>
                                            </a:rPr>
                                          </m:ctrlPr>
                                        </m:sSubPr>
                                        <m:e>
                                          <m:r>
                                            <a:rPr lang="en-US" altLang="zh-TW" sz="2900" i="1">
                                              <a:latin typeface="Cambria Math" panose="02040503050406030204" pitchFamily="18" charset="0"/>
                                            </a:rPr>
                                            <m:t>𝑥</m:t>
                                          </m:r>
                                        </m:e>
                                        <m:sub>
                                          <m:r>
                                            <a:rPr lang="en-US" altLang="zh-TW" sz="2900" i="1">
                                              <a:latin typeface="Cambria Math" panose="02040503050406030204" pitchFamily="18" charset="0"/>
                                            </a:rPr>
                                            <m:t>𝑛</m:t>
                                          </m:r>
                                        </m:sub>
                                      </m:sSub>
                                      <m:r>
                                        <a:rPr lang="en-US" altLang="zh-TW" sz="2900" i="1">
                                          <a:latin typeface="Cambria Math" panose="02040503050406030204" pitchFamily="18" charset="0"/>
                                        </a:rPr>
                                        <m:t>,</m:t>
                                      </m:r>
                                      <m:r>
                                        <a:rPr lang="en-US" altLang="zh-TW" sz="2900" b="0" i="1" smtClean="0">
                                          <a:latin typeface="Cambria Math" panose="02040503050406030204" pitchFamily="18" charset="0"/>
                                        </a:rPr>
                                        <m:t>𝑖</m:t>
                                      </m:r>
                                    </m:e>
                                  </m:d>
                                  <m:r>
                                    <a:rPr lang="en-US" altLang="zh-TW" sz="2900" i="1">
                                      <a:latin typeface="Cambria Math" panose="02040503050406030204" pitchFamily="18" charset="0"/>
                                      <a:ea typeface="Cambria Math" panose="02040503050406030204" pitchFamily="18" charset="0"/>
                                    </a:rPr>
                                    <m:t>&lt;</m:t>
                                  </m:r>
                                  <m:r>
                                    <a:rPr lang="zh-TW" altLang="en-US" sz="2900" i="1">
                                      <a:latin typeface="Cambria Math" panose="02040503050406030204" pitchFamily="18" charset="0"/>
                                      <a:ea typeface="Cambria Math" panose="02040503050406030204" pitchFamily="18" charset="0"/>
                                    </a:rPr>
                                    <m:t>𝜃</m:t>
                                  </m:r>
                                  <m:r>
                                    <a:rPr lang="en-US" altLang="zh-TW" sz="2900" i="1">
                                      <a:latin typeface="Cambria Math" panose="02040503050406030204" pitchFamily="18" charset="0"/>
                                      <a:ea typeface="Cambria Math" panose="02040503050406030204" pitchFamily="18" charset="0"/>
                                    </a:rPr>
                                    <m:t> ∨ </m:t>
                                  </m:r>
                                  <m:sSub>
                                    <m:sSubPr>
                                      <m:ctrlPr>
                                        <a:rPr lang="en-US" altLang="zh-TW" sz="2900" i="1">
                                          <a:latin typeface="Cambria Math" panose="02040503050406030204" pitchFamily="18" charset="0"/>
                                          <a:ea typeface="Cambria Math" panose="02040503050406030204" pitchFamily="18" charset="0"/>
                                        </a:rPr>
                                      </m:ctrlPr>
                                    </m:sSubPr>
                                    <m:e>
                                      <m:r>
                                        <a:rPr lang="en-US" altLang="zh-TW" sz="2900" i="1">
                                          <a:latin typeface="Cambria Math" panose="02040503050406030204" pitchFamily="18" charset="0"/>
                                          <a:ea typeface="Cambria Math" panose="02040503050406030204" pitchFamily="18" charset="0"/>
                                        </a:rPr>
                                        <m:t>𝑥</m:t>
                                      </m:r>
                                    </m:e>
                                    <m:sub>
                                      <m:r>
                                        <a:rPr lang="en-US" altLang="zh-TW" sz="2900" i="1">
                                          <a:latin typeface="Cambria Math" panose="02040503050406030204" pitchFamily="18" charset="0"/>
                                          <a:ea typeface="Cambria Math" panose="02040503050406030204" pitchFamily="18" charset="0"/>
                                        </a:rPr>
                                        <m:t>0</m:t>
                                      </m:r>
                                    </m:sub>
                                  </m:sSub>
                                  <m:r>
                                    <a:rPr lang="en-US" altLang="zh-TW" sz="2900" i="1">
                                      <a:latin typeface="Cambria Math" panose="02040503050406030204" pitchFamily="18" charset="0"/>
                                      <a:ea typeface="Cambria Math" panose="02040503050406030204" pitchFamily="18" charset="0"/>
                                    </a:rPr>
                                    <m:t>≠</m:t>
                                  </m:r>
                                  <m:r>
                                    <a:rPr lang="en-US" altLang="zh-TW" sz="2900" b="0" i="1" smtClean="0">
                                      <a:latin typeface="Cambria Math" panose="02040503050406030204" pitchFamily="18" charset="0"/>
                                      <a:ea typeface="Cambria Math" panose="02040503050406030204" pitchFamily="18" charset="0"/>
                                    </a:rPr>
                                    <m:t>𝑏</m:t>
                                  </m:r>
                                </m:e>
                              </m:nary>
                            </m:e>
                            <m:e>
                              <m:r>
                                <a:rPr lang="en-US" altLang="zh-TW" sz="2900" i="1">
                                  <a:latin typeface="Cambria Math" panose="02040503050406030204" pitchFamily="18" charset="0"/>
                                </a:rPr>
                                <m:t>𝑝</m:t>
                              </m:r>
                              <m:r>
                                <a:rPr lang="en-US" altLang="zh-TW" sz="2900" i="1">
                                  <a:latin typeface="Cambria Math" panose="02040503050406030204" pitchFamily="18" charset="0"/>
                                </a:rPr>
                                <m:t>    </m:t>
                              </m:r>
                              <m:r>
                                <a:rPr lang="en-US" altLang="zh-TW" sz="2900" i="1">
                                  <a:latin typeface="Cambria Math" panose="02040503050406030204" pitchFamily="18" charset="0"/>
                                </a:rPr>
                                <m:t>𝑖𝑓</m:t>
                              </m:r>
                              <m:r>
                                <a:rPr lang="en-US" altLang="zh-TW" sz="2900" i="1">
                                  <a:latin typeface="Cambria Math" panose="02040503050406030204" pitchFamily="18" charset="0"/>
                                </a:rPr>
                                <m:t> </m:t>
                              </m:r>
                              <m:nary>
                                <m:naryPr>
                                  <m:chr m:val="∑"/>
                                  <m:ctrlPr>
                                    <a:rPr lang="en-US" altLang="zh-TW" sz="2900" i="1" smtClean="0">
                                      <a:solidFill>
                                        <a:srgbClr val="0000FF"/>
                                      </a:solidFill>
                                      <a:latin typeface="Cambria Math" panose="02040503050406030204" pitchFamily="18" charset="0"/>
                                    </a:rPr>
                                  </m:ctrlPr>
                                </m:naryPr>
                                <m:sub>
                                  <m:r>
                                    <m:rPr>
                                      <m:brk m:alnAt="23"/>
                                    </m:rPr>
                                    <a:rPr lang="en-US" altLang="zh-TW" sz="2900" i="1">
                                      <a:solidFill>
                                        <a:srgbClr val="0000FF"/>
                                      </a:solidFill>
                                      <a:latin typeface="Cambria Math" panose="02040503050406030204" pitchFamily="18" charset="0"/>
                                    </a:rPr>
                                    <m:t>𝑛</m:t>
                                  </m:r>
                                  <m:r>
                                    <a:rPr lang="en-US" altLang="zh-TW" sz="2900" i="1">
                                      <a:solidFill>
                                        <a:srgbClr val="0000FF"/>
                                      </a:solidFill>
                                      <a:latin typeface="Cambria Math" panose="02040503050406030204" pitchFamily="18" charset="0"/>
                                    </a:rPr>
                                    <m:t>=1</m:t>
                                  </m:r>
                                </m:sub>
                                <m:sup>
                                  <m:r>
                                    <a:rPr lang="en-US" altLang="zh-TW" sz="2900" i="1">
                                      <a:solidFill>
                                        <a:srgbClr val="0000FF"/>
                                      </a:solidFill>
                                      <a:latin typeface="Cambria Math" panose="02040503050406030204" pitchFamily="18" charset="0"/>
                                    </a:rPr>
                                    <m:t>4</m:t>
                                  </m:r>
                                </m:sup>
                                <m:e>
                                  <m:r>
                                    <a:rPr lang="en-US" altLang="zh-TW" sz="2900" i="1" smtClean="0">
                                      <a:solidFill>
                                        <a:srgbClr val="0000FF"/>
                                      </a:solidFill>
                                      <a:latin typeface="Cambria Math" panose="02040503050406030204" pitchFamily="18" charset="0"/>
                                    </a:rPr>
                                    <m:t>h</m:t>
                                  </m:r>
                                  <m:d>
                                    <m:dPr>
                                      <m:ctrlPr>
                                        <a:rPr lang="en-US" altLang="zh-TW" sz="2900" i="1">
                                          <a:solidFill>
                                            <a:srgbClr val="0000FF"/>
                                          </a:solidFill>
                                          <a:latin typeface="Cambria Math" panose="02040503050406030204" pitchFamily="18" charset="0"/>
                                        </a:rPr>
                                      </m:ctrlPr>
                                    </m:dPr>
                                    <m:e>
                                      <m:sSub>
                                        <m:sSubPr>
                                          <m:ctrlPr>
                                            <a:rPr lang="en-US" altLang="zh-TW" sz="2900" i="1">
                                              <a:solidFill>
                                                <a:srgbClr val="0000FF"/>
                                              </a:solidFill>
                                              <a:latin typeface="Cambria Math" panose="02040503050406030204" pitchFamily="18" charset="0"/>
                                            </a:rPr>
                                          </m:ctrlPr>
                                        </m:sSubPr>
                                        <m:e>
                                          <m:r>
                                            <a:rPr lang="en-US" altLang="zh-TW" sz="2900" i="1">
                                              <a:solidFill>
                                                <a:srgbClr val="0000FF"/>
                                              </a:solidFill>
                                              <a:latin typeface="Cambria Math" panose="02040503050406030204" pitchFamily="18" charset="0"/>
                                            </a:rPr>
                                            <m:t>𝑥</m:t>
                                          </m:r>
                                        </m:e>
                                        <m:sub>
                                          <m:r>
                                            <a:rPr lang="en-US" altLang="zh-TW" sz="2900" i="1">
                                              <a:solidFill>
                                                <a:srgbClr val="0000FF"/>
                                              </a:solidFill>
                                              <a:latin typeface="Cambria Math" panose="02040503050406030204" pitchFamily="18" charset="0"/>
                                            </a:rPr>
                                            <m:t>𝑛</m:t>
                                          </m:r>
                                        </m:sub>
                                      </m:sSub>
                                      <m:r>
                                        <a:rPr lang="en-US" altLang="zh-TW" sz="2900" i="1">
                                          <a:solidFill>
                                            <a:srgbClr val="0000FF"/>
                                          </a:solidFill>
                                          <a:latin typeface="Cambria Math" panose="02040503050406030204" pitchFamily="18" charset="0"/>
                                        </a:rPr>
                                        <m:t>,</m:t>
                                      </m:r>
                                      <m:r>
                                        <a:rPr lang="en-US" altLang="zh-TW" sz="2900" b="0" i="1" smtClean="0">
                                          <a:solidFill>
                                            <a:srgbClr val="0000FF"/>
                                          </a:solidFill>
                                          <a:latin typeface="Cambria Math" panose="02040503050406030204" pitchFamily="18" charset="0"/>
                                        </a:rPr>
                                        <m:t>𝑖</m:t>
                                      </m:r>
                                    </m:e>
                                  </m:d>
                                  <m:r>
                                    <a:rPr lang="en-US" altLang="zh-TW" sz="2900" i="1">
                                      <a:solidFill>
                                        <a:srgbClr val="0000FF"/>
                                      </a:solidFill>
                                      <a:latin typeface="Cambria Math" panose="02040503050406030204" pitchFamily="18" charset="0"/>
                                      <a:ea typeface="Cambria Math" panose="02040503050406030204" pitchFamily="18" charset="0"/>
                                    </a:rPr>
                                    <m:t>≥</m:t>
                                  </m:r>
                                  <m:r>
                                    <a:rPr lang="zh-TW" altLang="en-US" sz="2900" i="1">
                                      <a:solidFill>
                                        <a:srgbClr val="0000FF"/>
                                      </a:solidFill>
                                      <a:latin typeface="Cambria Math" panose="02040503050406030204" pitchFamily="18" charset="0"/>
                                      <a:ea typeface="Cambria Math" panose="02040503050406030204" pitchFamily="18" charset="0"/>
                                    </a:rPr>
                                    <m:t>𝜃</m:t>
                                  </m:r>
                                  <m:r>
                                    <a:rPr lang="en-US" altLang="zh-TW" sz="2900" i="1">
                                      <a:solidFill>
                                        <a:srgbClr val="0000FF"/>
                                      </a:solidFill>
                                      <a:latin typeface="Cambria Math" panose="02040503050406030204" pitchFamily="18" charset="0"/>
                                      <a:ea typeface="Cambria Math" panose="02040503050406030204" pitchFamily="18" charset="0"/>
                                    </a:rPr>
                                    <m:t> </m:t>
                                  </m:r>
                                  <m:r>
                                    <a:rPr lang="en-US" altLang="zh-TW" sz="2900" i="1" smtClean="0">
                                      <a:solidFill>
                                        <a:schemeClr val="tx1"/>
                                      </a:solidFill>
                                      <a:latin typeface="Cambria Math" panose="02040503050406030204" pitchFamily="18" charset="0"/>
                                      <a:ea typeface="Cambria Math" panose="02040503050406030204" pitchFamily="18" charset="0"/>
                                    </a:rPr>
                                    <m:t>∧</m:t>
                                  </m:r>
                                  <m:r>
                                    <a:rPr lang="en-US" altLang="zh-TW" sz="2900" i="1">
                                      <a:solidFill>
                                        <a:srgbClr val="0000FF"/>
                                      </a:solidFill>
                                      <a:latin typeface="Cambria Math" panose="02040503050406030204" pitchFamily="18" charset="0"/>
                                      <a:ea typeface="Cambria Math" panose="02040503050406030204" pitchFamily="18" charset="0"/>
                                    </a:rPr>
                                    <m:t> </m:t>
                                  </m:r>
                                  <m:sSub>
                                    <m:sSubPr>
                                      <m:ctrlPr>
                                        <a:rPr lang="en-US" altLang="zh-TW" sz="2900" i="1" smtClean="0">
                                          <a:solidFill>
                                            <a:srgbClr val="008A00"/>
                                          </a:solidFill>
                                          <a:latin typeface="Cambria Math" panose="02040503050406030204" pitchFamily="18" charset="0"/>
                                          <a:ea typeface="Cambria Math" panose="02040503050406030204" pitchFamily="18" charset="0"/>
                                        </a:rPr>
                                      </m:ctrlPr>
                                    </m:sSubPr>
                                    <m:e>
                                      <m:r>
                                        <a:rPr lang="en-US" altLang="zh-TW" sz="2900" i="1">
                                          <a:solidFill>
                                            <a:srgbClr val="008A00"/>
                                          </a:solidFill>
                                          <a:latin typeface="Cambria Math" panose="02040503050406030204" pitchFamily="18" charset="0"/>
                                          <a:ea typeface="Cambria Math" panose="02040503050406030204" pitchFamily="18" charset="0"/>
                                        </a:rPr>
                                        <m:t>𝑥</m:t>
                                      </m:r>
                                    </m:e>
                                    <m:sub>
                                      <m:r>
                                        <a:rPr lang="en-US" altLang="zh-TW" sz="2900" i="1">
                                          <a:solidFill>
                                            <a:srgbClr val="008A00"/>
                                          </a:solidFill>
                                          <a:latin typeface="Cambria Math" panose="02040503050406030204" pitchFamily="18" charset="0"/>
                                          <a:ea typeface="Cambria Math" panose="02040503050406030204" pitchFamily="18" charset="0"/>
                                        </a:rPr>
                                        <m:t>0</m:t>
                                      </m:r>
                                    </m:sub>
                                  </m:sSub>
                                  <m:r>
                                    <a:rPr lang="en-US" altLang="zh-TW" sz="2900" i="1">
                                      <a:solidFill>
                                        <a:srgbClr val="008A00"/>
                                      </a:solidFill>
                                      <a:latin typeface="Cambria Math" panose="02040503050406030204" pitchFamily="18" charset="0"/>
                                      <a:ea typeface="Cambria Math" panose="02040503050406030204" pitchFamily="18" charset="0"/>
                                    </a:rPr>
                                    <m:t>=</m:t>
                                  </m:r>
                                  <m:r>
                                    <a:rPr lang="en-US" altLang="zh-TW" sz="2900" b="0" i="1" smtClean="0">
                                      <a:solidFill>
                                        <a:srgbClr val="008A00"/>
                                      </a:solidFill>
                                      <a:latin typeface="Cambria Math" panose="02040503050406030204" pitchFamily="18" charset="0"/>
                                      <a:ea typeface="Cambria Math" panose="02040503050406030204" pitchFamily="18" charset="0"/>
                                    </a:rPr>
                                    <m:t>𝑏</m:t>
                                  </m:r>
                                </m:e>
                              </m:nary>
                            </m:e>
                          </m:eqArr>
                        </m:e>
                      </m:d>
                    </m:oMath>
                  </m:oMathPara>
                </a14:m>
                <a:endParaRPr lang="zh-TW" altLang="en-US" sz="2900" dirty="0"/>
              </a:p>
            </p:txBody>
          </p:sp>
        </mc:Choice>
        <mc:Fallback xmlns="">
          <p:sp>
            <p:nvSpPr>
              <p:cNvPr id="7" name="內容版面配置區 6"/>
              <p:cNvSpPr>
                <a:spLocks noGrp="1" noRot="1" noChangeAspect="1" noMove="1" noResize="1" noEditPoints="1" noAdjustHandles="1" noChangeArrowheads="1" noChangeShapeType="1" noTextEdit="1"/>
              </p:cNvSpPr>
              <p:nvPr>
                <p:ph sz="half" idx="1"/>
              </p:nvPr>
            </p:nvSpPr>
            <p:spPr>
              <a:xfrm>
                <a:off x="838200" y="1368425"/>
                <a:ext cx="5181600" cy="4351338"/>
              </a:xfrm>
              <a:blipFill>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9" name="內容版面配置區 8"/>
              <p:cNvSpPr>
                <a:spLocks noGrp="1"/>
              </p:cNvSpPr>
              <p:nvPr>
                <p:ph sz="half" idx="2"/>
              </p:nvPr>
            </p:nvSpPr>
            <p:spPr>
              <a:xfrm>
                <a:off x="6172200" y="1368425"/>
                <a:ext cx="5181600" cy="4351338"/>
              </a:xfrm>
            </p:spPr>
            <p:txBody>
              <a:bodyPr>
                <a:normAutofit fontScale="70000" lnSpcReduction="20000"/>
              </a:bodyPr>
              <a:lstStyle/>
              <a:p>
                <a:pPr marL="0" indent="0">
                  <a:buNone/>
                </a:pPr>
                <a:endParaRPr lang="en-US" altLang="zh-TW" sz="2000" i="1" dirty="0">
                  <a:latin typeface="Cambria Math" panose="02040503050406030204" pitchFamily="18" charset="0"/>
                </a:endParaRPr>
              </a:p>
              <a:p>
                <a:pPr marL="0" indent="0">
                  <a:buNone/>
                </a:pPr>
                <a:endParaRPr lang="en-US" altLang="zh-TW" sz="2000" i="1" dirty="0">
                  <a:latin typeface="Cambria Math" panose="02040503050406030204" pitchFamily="18" charset="0"/>
                </a:endParaRPr>
              </a:p>
              <a:p>
                <a:pPr marL="0" indent="0">
                  <a:buNone/>
                </a:pPr>
                <a:endParaRPr lang="en-US" altLang="zh-TW" sz="2000" i="1" dirty="0">
                  <a:latin typeface="Cambria Math" panose="02040503050406030204" pitchFamily="18" charset="0"/>
                </a:endParaRPr>
              </a:p>
              <a:p>
                <a:pPr marL="0" indent="0">
                  <a:buNone/>
                </a:pPr>
                <a:endParaRPr lang="en-US" altLang="zh-TW" sz="2000" i="1" dirty="0">
                  <a:latin typeface="Cambria Math" panose="02040503050406030204" pitchFamily="18" charset="0"/>
                </a:endParaRPr>
              </a:p>
              <a:p>
                <a:pPr marL="0" indent="0">
                  <a:buNone/>
                </a:pPr>
                <a:endParaRPr lang="en-US" altLang="zh-TW" sz="2000" i="1" dirty="0">
                  <a:latin typeface="Cambria Math" panose="02040503050406030204" pitchFamily="18" charset="0"/>
                </a:endParaRPr>
              </a:p>
              <a:p>
                <a:pPr marL="0" indent="0">
                  <a:buNone/>
                </a:pPr>
                <a:endParaRPr lang="en-US" altLang="zh-TW" sz="2000" i="1" dirty="0">
                  <a:latin typeface="Cambria Math" panose="02040503050406030204" pitchFamily="18" charset="0"/>
                </a:endParaRPr>
              </a:p>
              <a:p>
                <a:pPr marL="0" indent="0" algn="ctr">
                  <a:buNone/>
                </a:pPr>
                <a:endParaRPr lang="en-US" altLang="zh-TW" sz="2900" dirty="0"/>
              </a:p>
              <a:p>
                <a:pPr marL="0" indent="0" algn="ctr">
                  <a:buNone/>
                </a:pPr>
                <a:r>
                  <a:rPr lang="en-US" altLang="zh-TW" sz="2900" i="1" dirty="0">
                    <a:latin typeface="Cambria Math" panose="02040503050406030204" pitchFamily="18" charset="0"/>
                  </a:rPr>
                  <a:t>for 8-connected</a:t>
                </a:r>
              </a:p>
              <a:p>
                <a:pPr marL="0" indent="0">
                  <a:buNone/>
                </a:pPr>
                <a:endParaRPr lang="en-US" altLang="zh-TW" sz="2900" i="1" dirty="0">
                  <a:latin typeface="Cambria Math" panose="02040503050406030204" pitchFamily="18" charset="0"/>
                </a:endParaRPr>
              </a:p>
              <a:p>
                <a:pPr marL="0" indent="0">
                  <a:buNone/>
                </a:pPr>
                <a14:m>
                  <m:oMathPara xmlns:m="http://schemas.openxmlformats.org/officeDocument/2006/math">
                    <m:oMathParaPr>
                      <m:jc m:val="left"/>
                    </m:oMathParaPr>
                    <m:oMath xmlns:m="http://schemas.openxmlformats.org/officeDocument/2006/math">
                      <m:r>
                        <a:rPr lang="en-US" altLang="zh-TW" sz="2900" b="0" i="1" smtClean="0">
                          <a:latin typeface="Cambria Math" panose="02040503050406030204" pitchFamily="18" charset="0"/>
                        </a:rPr>
                        <m:t>𝑜𝑢𝑡𝑝𝑢𝑡</m:t>
                      </m:r>
                      <m:r>
                        <a:rPr lang="en-US" altLang="zh-TW" sz="2900" i="1">
                          <a:latin typeface="Cambria Math" panose="02040503050406030204" pitchFamily="18" charset="0"/>
                        </a:rPr>
                        <m:t>=</m:t>
                      </m:r>
                      <m:d>
                        <m:dPr>
                          <m:begChr m:val="{"/>
                          <m:endChr m:val=""/>
                          <m:ctrlPr>
                            <a:rPr lang="en-US" altLang="zh-TW" sz="2900" i="1">
                              <a:latin typeface="Cambria Math" panose="02040503050406030204" pitchFamily="18" charset="0"/>
                            </a:rPr>
                          </m:ctrlPr>
                        </m:dPr>
                        <m:e>
                          <m:eqArr>
                            <m:eqArrPr>
                              <m:ctrlPr>
                                <a:rPr lang="en-US" altLang="zh-TW" sz="2900" i="1">
                                  <a:latin typeface="Cambria Math" panose="02040503050406030204" pitchFamily="18" charset="0"/>
                                </a:rPr>
                              </m:ctrlPr>
                            </m:eqArrPr>
                            <m:e>
                              <m:r>
                                <a:rPr lang="en-US" altLang="zh-TW" sz="2900" i="1">
                                  <a:latin typeface="Cambria Math" panose="02040503050406030204" pitchFamily="18" charset="0"/>
                                </a:rPr>
                                <m:t>𝑞</m:t>
                              </m:r>
                              <m:r>
                                <a:rPr lang="en-US" altLang="zh-TW" sz="2900" i="1">
                                  <a:latin typeface="Cambria Math" panose="02040503050406030204" pitchFamily="18" charset="0"/>
                                </a:rPr>
                                <m:t>    </m:t>
                              </m:r>
                              <m:r>
                                <a:rPr lang="en-US" altLang="zh-TW" sz="2900" i="1">
                                  <a:latin typeface="Cambria Math" panose="02040503050406030204" pitchFamily="18" charset="0"/>
                                </a:rPr>
                                <m:t>𝑖𝑓</m:t>
                              </m:r>
                              <m:r>
                                <a:rPr lang="en-US" altLang="zh-TW" sz="2900" i="1">
                                  <a:latin typeface="Cambria Math" panose="02040503050406030204" pitchFamily="18" charset="0"/>
                                </a:rPr>
                                <m:t> </m:t>
                              </m:r>
                              <m:nary>
                                <m:naryPr>
                                  <m:chr m:val="∑"/>
                                  <m:ctrlPr>
                                    <a:rPr lang="en-US" altLang="zh-TW" sz="2900" i="1">
                                      <a:latin typeface="Cambria Math" panose="02040503050406030204" pitchFamily="18" charset="0"/>
                                    </a:rPr>
                                  </m:ctrlPr>
                                </m:naryPr>
                                <m:sub>
                                  <m:r>
                                    <m:rPr>
                                      <m:brk m:alnAt="23"/>
                                    </m:rPr>
                                    <a:rPr lang="en-US" altLang="zh-TW" sz="2900" i="1">
                                      <a:latin typeface="Cambria Math" panose="02040503050406030204" pitchFamily="18" charset="0"/>
                                    </a:rPr>
                                    <m:t>𝑛</m:t>
                                  </m:r>
                                  <m:r>
                                    <a:rPr lang="en-US" altLang="zh-TW" sz="2900" i="1">
                                      <a:latin typeface="Cambria Math" panose="02040503050406030204" pitchFamily="18" charset="0"/>
                                    </a:rPr>
                                    <m:t>=1</m:t>
                                  </m:r>
                                </m:sub>
                                <m:sup>
                                  <m:r>
                                    <a:rPr lang="en-US" altLang="zh-TW" sz="2900" b="0" i="1" smtClean="0">
                                      <a:latin typeface="Cambria Math" panose="02040503050406030204" pitchFamily="18" charset="0"/>
                                    </a:rPr>
                                    <m:t>8</m:t>
                                  </m:r>
                                </m:sup>
                                <m:e>
                                  <m:r>
                                    <a:rPr lang="en-US" altLang="zh-TW" sz="2900" i="1">
                                      <a:latin typeface="Cambria Math" panose="02040503050406030204" pitchFamily="18" charset="0"/>
                                    </a:rPr>
                                    <m:t>h</m:t>
                                  </m:r>
                                  <m:d>
                                    <m:dPr>
                                      <m:ctrlPr>
                                        <a:rPr lang="en-US" altLang="zh-TW" sz="2900" i="1">
                                          <a:latin typeface="Cambria Math" panose="02040503050406030204" pitchFamily="18" charset="0"/>
                                        </a:rPr>
                                      </m:ctrlPr>
                                    </m:dPr>
                                    <m:e>
                                      <m:sSub>
                                        <m:sSubPr>
                                          <m:ctrlPr>
                                            <a:rPr lang="en-US" altLang="zh-TW" sz="2900" i="1">
                                              <a:latin typeface="Cambria Math" panose="02040503050406030204" pitchFamily="18" charset="0"/>
                                            </a:rPr>
                                          </m:ctrlPr>
                                        </m:sSubPr>
                                        <m:e>
                                          <m:r>
                                            <a:rPr lang="en-US" altLang="zh-TW" sz="2900" i="1">
                                              <a:latin typeface="Cambria Math" panose="02040503050406030204" pitchFamily="18" charset="0"/>
                                            </a:rPr>
                                            <m:t>𝑥</m:t>
                                          </m:r>
                                        </m:e>
                                        <m:sub>
                                          <m:r>
                                            <a:rPr lang="en-US" altLang="zh-TW" sz="2900" i="1">
                                              <a:latin typeface="Cambria Math" panose="02040503050406030204" pitchFamily="18" charset="0"/>
                                            </a:rPr>
                                            <m:t>𝑛</m:t>
                                          </m:r>
                                        </m:sub>
                                      </m:sSub>
                                      <m:r>
                                        <a:rPr lang="en-US" altLang="zh-TW" sz="2900" i="1">
                                          <a:latin typeface="Cambria Math" panose="02040503050406030204" pitchFamily="18" charset="0"/>
                                        </a:rPr>
                                        <m:t>,</m:t>
                                      </m:r>
                                      <m:r>
                                        <a:rPr lang="en-US" altLang="zh-TW" sz="2900" b="0" i="1" smtClean="0">
                                          <a:latin typeface="Cambria Math" panose="02040503050406030204" pitchFamily="18" charset="0"/>
                                        </a:rPr>
                                        <m:t>𝑖</m:t>
                                      </m:r>
                                    </m:e>
                                  </m:d>
                                  <m:r>
                                    <a:rPr lang="en-US" altLang="zh-TW" sz="2900" i="1">
                                      <a:latin typeface="Cambria Math" panose="02040503050406030204" pitchFamily="18" charset="0"/>
                                      <a:ea typeface="Cambria Math" panose="02040503050406030204" pitchFamily="18" charset="0"/>
                                    </a:rPr>
                                    <m:t>&lt;</m:t>
                                  </m:r>
                                  <m:r>
                                    <a:rPr lang="zh-TW" altLang="en-US" sz="2900" i="1">
                                      <a:latin typeface="Cambria Math" panose="02040503050406030204" pitchFamily="18" charset="0"/>
                                      <a:ea typeface="Cambria Math" panose="02040503050406030204" pitchFamily="18" charset="0"/>
                                    </a:rPr>
                                    <m:t>𝜃</m:t>
                                  </m:r>
                                  <m:r>
                                    <a:rPr lang="en-US" altLang="zh-TW" sz="2900" i="1">
                                      <a:latin typeface="Cambria Math" panose="02040503050406030204" pitchFamily="18" charset="0"/>
                                      <a:ea typeface="Cambria Math" panose="02040503050406030204" pitchFamily="18" charset="0"/>
                                    </a:rPr>
                                    <m:t> ∨ </m:t>
                                  </m:r>
                                  <m:sSub>
                                    <m:sSubPr>
                                      <m:ctrlPr>
                                        <a:rPr lang="en-US" altLang="zh-TW" sz="2900" i="1">
                                          <a:latin typeface="Cambria Math" panose="02040503050406030204" pitchFamily="18" charset="0"/>
                                          <a:ea typeface="Cambria Math" panose="02040503050406030204" pitchFamily="18" charset="0"/>
                                        </a:rPr>
                                      </m:ctrlPr>
                                    </m:sSubPr>
                                    <m:e>
                                      <m:r>
                                        <a:rPr lang="en-US" altLang="zh-TW" sz="2900" i="1">
                                          <a:latin typeface="Cambria Math" panose="02040503050406030204" pitchFamily="18" charset="0"/>
                                          <a:ea typeface="Cambria Math" panose="02040503050406030204" pitchFamily="18" charset="0"/>
                                        </a:rPr>
                                        <m:t>𝑥</m:t>
                                      </m:r>
                                    </m:e>
                                    <m:sub>
                                      <m:r>
                                        <a:rPr lang="en-US" altLang="zh-TW" sz="2900" i="1">
                                          <a:latin typeface="Cambria Math" panose="02040503050406030204" pitchFamily="18" charset="0"/>
                                          <a:ea typeface="Cambria Math" panose="02040503050406030204" pitchFamily="18" charset="0"/>
                                        </a:rPr>
                                        <m:t>0</m:t>
                                      </m:r>
                                    </m:sub>
                                  </m:sSub>
                                  <m:r>
                                    <a:rPr lang="en-US" altLang="zh-TW" sz="2900" i="1">
                                      <a:latin typeface="Cambria Math" panose="02040503050406030204" pitchFamily="18" charset="0"/>
                                      <a:ea typeface="Cambria Math" panose="02040503050406030204" pitchFamily="18" charset="0"/>
                                    </a:rPr>
                                    <m:t>≠</m:t>
                                  </m:r>
                                  <m:r>
                                    <a:rPr lang="en-US" altLang="zh-TW" sz="2900" b="0" i="1" smtClean="0">
                                      <a:latin typeface="Cambria Math" panose="02040503050406030204" pitchFamily="18" charset="0"/>
                                      <a:ea typeface="Cambria Math" panose="02040503050406030204" pitchFamily="18" charset="0"/>
                                    </a:rPr>
                                    <m:t>𝑏</m:t>
                                  </m:r>
                                </m:e>
                              </m:nary>
                            </m:e>
                            <m:e>
                              <m:r>
                                <a:rPr lang="en-US" altLang="zh-TW" sz="2900" i="1">
                                  <a:latin typeface="Cambria Math" panose="02040503050406030204" pitchFamily="18" charset="0"/>
                                </a:rPr>
                                <m:t>𝑝</m:t>
                              </m:r>
                              <m:r>
                                <a:rPr lang="en-US" altLang="zh-TW" sz="2900" i="1">
                                  <a:latin typeface="Cambria Math" panose="02040503050406030204" pitchFamily="18" charset="0"/>
                                </a:rPr>
                                <m:t>    </m:t>
                              </m:r>
                              <m:r>
                                <a:rPr lang="en-US" altLang="zh-TW" sz="2900" i="1">
                                  <a:latin typeface="Cambria Math" panose="02040503050406030204" pitchFamily="18" charset="0"/>
                                </a:rPr>
                                <m:t>𝑖𝑓</m:t>
                              </m:r>
                              <m:r>
                                <a:rPr lang="en-US" altLang="zh-TW" sz="2900" i="1">
                                  <a:latin typeface="Cambria Math" panose="02040503050406030204" pitchFamily="18" charset="0"/>
                                </a:rPr>
                                <m:t> </m:t>
                              </m:r>
                              <m:nary>
                                <m:naryPr>
                                  <m:chr m:val="∑"/>
                                  <m:ctrlPr>
                                    <a:rPr lang="en-US" altLang="zh-TW" sz="2900" i="1" smtClean="0">
                                      <a:solidFill>
                                        <a:srgbClr val="0000FF"/>
                                      </a:solidFill>
                                      <a:latin typeface="Cambria Math" panose="02040503050406030204" pitchFamily="18" charset="0"/>
                                    </a:rPr>
                                  </m:ctrlPr>
                                </m:naryPr>
                                <m:sub>
                                  <m:r>
                                    <m:rPr>
                                      <m:brk m:alnAt="23"/>
                                    </m:rPr>
                                    <a:rPr lang="en-US" altLang="zh-TW" sz="2900" i="1">
                                      <a:solidFill>
                                        <a:srgbClr val="0000FF"/>
                                      </a:solidFill>
                                      <a:latin typeface="Cambria Math" panose="02040503050406030204" pitchFamily="18" charset="0"/>
                                    </a:rPr>
                                    <m:t>𝑛</m:t>
                                  </m:r>
                                  <m:r>
                                    <a:rPr lang="en-US" altLang="zh-TW" sz="2900" i="1">
                                      <a:solidFill>
                                        <a:srgbClr val="0000FF"/>
                                      </a:solidFill>
                                      <a:latin typeface="Cambria Math" panose="02040503050406030204" pitchFamily="18" charset="0"/>
                                    </a:rPr>
                                    <m:t>=1</m:t>
                                  </m:r>
                                </m:sub>
                                <m:sup>
                                  <m:r>
                                    <a:rPr lang="en-US" altLang="zh-TW" sz="2900" b="0" i="1" smtClean="0">
                                      <a:solidFill>
                                        <a:srgbClr val="0000FF"/>
                                      </a:solidFill>
                                      <a:latin typeface="Cambria Math" panose="02040503050406030204" pitchFamily="18" charset="0"/>
                                    </a:rPr>
                                    <m:t>8</m:t>
                                  </m:r>
                                </m:sup>
                                <m:e>
                                  <m:r>
                                    <a:rPr lang="en-US" altLang="zh-TW" sz="2900" i="1" smtClean="0">
                                      <a:solidFill>
                                        <a:srgbClr val="0000FF"/>
                                      </a:solidFill>
                                      <a:latin typeface="Cambria Math" panose="02040503050406030204" pitchFamily="18" charset="0"/>
                                    </a:rPr>
                                    <m:t>h</m:t>
                                  </m:r>
                                  <m:d>
                                    <m:dPr>
                                      <m:ctrlPr>
                                        <a:rPr lang="en-US" altLang="zh-TW" sz="2900" i="1">
                                          <a:solidFill>
                                            <a:srgbClr val="0000FF"/>
                                          </a:solidFill>
                                          <a:latin typeface="Cambria Math" panose="02040503050406030204" pitchFamily="18" charset="0"/>
                                        </a:rPr>
                                      </m:ctrlPr>
                                    </m:dPr>
                                    <m:e>
                                      <m:sSub>
                                        <m:sSubPr>
                                          <m:ctrlPr>
                                            <a:rPr lang="en-US" altLang="zh-TW" sz="2900" i="1">
                                              <a:solidFill>
                                                <a:srgbClr val="0000FF"/>
                                              </a:solidFill>
                                              <a:latin typeface="Cambria Math" panose="02040503050406030204" pitchFamily="18" charset="0"/>
                                            </a:rPr>
                                          </m:ctrlPr>
                                        </m:sSubPr>
                                        <m:e>
                                          <m:r>
                                            <a:rPr lang="en-US" altLang="zh-TW" sz="2900" i="1">
                                              <a:solidFill>
                                                <a:srgbClr val="0000FF"/>
                                              </a:solidFill>
                                              <a:latin typeface="Cambria Math" panose="02040503050406030204" pitchFamily="18" charset="0"/>
                                            </a:rPr>
                                            <m:t>𝑥</m:t>
                                          </m:r>
                                        </m:e>
                                        <m:sub>
                                          <m:r>
                                            <a:rPr lang="en-US" altLang="zh-TW" sz="2900" i="1">
                                              <a:solidFill>
                                                <a:srgbClr val="0000FF"/>
                                              </a:solidFill>
                                              <a:latin typeface="Cambria Math" panose="02040503050406030204" pitchFamily="18" charset="0"/>
                                            </a:rPr>
                                            <m:t>𝑛</m:t>
                                          </m:r>
                                        </m:sub>
                                      </m:sSub>
                                      <m:r>
                                        <a:rPr lang="en-US" altLang="zh-TW" sz="2900" i="1">
                                          <a:solidFill>
                                            <a:srgbClr val="0000FF"/>
                                          </a:solidFill>
                                          <a:latin typeface="Cambria Math" panose="02040503050406030204" pitchFamily="18" charset="0"/>
                                        </a:rPr>
                                        <m:t>,</m:t>
                                      </m:r>
                                      <m:r>
                                        <a:rPr lang="en-US" altLang="zh-TW" sz="2900" b="0" i="1" smtClean="0">
                                          <a:solidFill>
                                            <a:srgbClr val="0000FF"/>
                                          </a:solidFill>
                                          <a:latin typeface="Cambria Math" panose="02040503050406030204" pitchFamily="18" charset="0"/>
                                        </a:rPr>
                                        <m:t>𝑖</m:t>
                                      </m:r>
                                    </m:e>
                                  </m:d>
                                  <m:r>
                                    <a:rPr lang="en-US" altLang="zh-TW" sz="2900" i="1">
                                      <a:solidFill>
                                        <a:srgbClr val="0000FF"/>
                                      </a:solidFill>
                                      <a:latin typeface="Cambria Math" panose="02040503050406030204" pitchFamily="18" charset="0"/>
                                      <a:ea typeface="Cambria Math" panose="02040503050406030204" pitchFamily="18" charset="0"/>
                                    </a:rPr>
                                    <m:t>≥</m:t>
                                  </m:r>
                                  <m:r>
                                    <a:rPr lang="zh-TW" altLang="en-US" sz="2900" i="1">
                                      <a:solidFill>
                                        <a:srgbClr val="0000FF"/>
                                      </a:solidFill>
                                      <a:latin typeface="Cambria Math" panose="02040503050406030204" pitchFamily="18" charset="0"/>
                                      <a:ea typeface="Cambria Math" panose="02040503050406030204" pitchFamily="18" charset="0"/>
                                    </a:rPr>
                                    <m:t>𝜃</m:t>
                                  </m:r>
                                  <m:r>
                                    <a:rPr lang="en-US" altLang="zh-TW" sz="2900" i="1">
                                      <a:solidFill>
                                        <a:srgbClr val="0000FF"/>
                                      </a:solidFill>
                                      <a:latin typeface="Cambria Math" panose="02040503050406030204" pitchFamily="18" charset="0"/>
                                      <a:ea typeface="Cambria Math" panose="02040503050406030204" pitchFamily="18" charset="0"/>
                                    </a:rPr>
                                    <m:t> </m:t>
                                  </m:r>
                                  <m:r>
                                    <a:rPr lang="en-US" altLang="zh-TW" sz="2900" i="1" smtClean="0">
                                      <a:solidFill>
                                        <a:schemeClr val="tx1"/>
                                      </a:solidFill>
                                      <a:latin typeface="Cambria Math" panose="02040503050406030204" pitchFamily="18" charset="0"/>
                                      <a:ea typeface="Cambria Math" panose="02040503050406030204" pitchFamily="18" charset="0"/>
                                    </a:rPr>
                                    <m:t>∧</m:t>
                                  </m:r>
                                  <m:r>
                                    <a:rPr lang="en-US" altLang="zh-TW" sz="2900" i="1">
                                      <a:solidFill>
                                        <a:srgbClr val="0000FF"/>
                                      </a:solidFill>
                                      <a:latin typeface="Cambria Math" panose="02040503050406030204" pitchFamily="18" charset="0"/>
                                      <a:ea typeface="Cambria Math" panose="02040503050406030204" pitchFamily="18" charset="0"/>
                                    </a:rPr>
                                    <m:t> </m:t>
                                  </m:r>
                                  <m:sSub>
                                    <m:sSubPr>
                                      <m:ctrlPr>
                                        <a:rPr lang="en-US" altLang="zh-TW" sz="2900" i="1" smtClean="0">
                                          <a:solidFill>
                                            <a:srgbClr val="008A00"/>
                                          </a:solidFill>
                                          <a:latin typeface="Cambria Math" panose="02040503050406030204" pitchFamily="18" charset="0"/>
                                          <a:ea typeface="Cambria Math" panose="02040503050406030204" pitchFamily="18" charset="0"/>
                                        </a:rPr>
                                      </m:ctrlPr>
                                    </m:sSubPr>
                                    <m:e>
                                      <m:r>
                                        <a:rPr lang="en-US" altLang="zh-TW" sz="2900" i="1">
                                          <a:solidFill>
                                            <a:srgbClr val="008A00"/>
                                          </a:solidFill>
                                          <a:latin typeface="Cambria Math" panose="02040503050406030204" pitchFamily="18" charset="0"/>
                                          <a:ea typeface="Cambria Math" panose="02040503050406030204" pitchFamily="18" charset="0"/>
                                        </a:rPr>
                                        <m:t>𝑥</m:t>
                                      </m:r>
                                    </m:e>
                                    <m:sub>
                                      <m:r>
                                        <a:rPr lang="en-US" altLang="zh-TW" sz="2900" i="1">
                                          <a:solidFill>
                                            <a:srgbClr val="008A00"/>
                                          </a:solidFill>
                                          <a:latin typeface="Cambria Math" panose="02040503050406030204" pitchFamily="18" charset="0"/>
                                          <a:ea typeface="Cambria Math" panose="02040503050406030204" pitchFamily="18" charset="0"/>
                                        </a:rPr>
                                        <m:t>0</m:t>
                                      </m:r>
                                    </m:sub>
                                  </m:sSub>
                                  <m:r>
                                    <a:rPr lang="en-US" altLang="zh-TW" sz="2900" i="1">
                                      <a:solidFill>
                                        <a:srgbClr val="008A00"/>
                                      </a:solidFill>
                                      <a:latin typeface="Cambria Math" panose="02040503050406030204" pitchFamily="18" charset="0"/>
                                      <a:ea typeface="Cambria Math" panose="02040503050406030204" pitchFamily="18" charset="0"/>
                                    </a:rPr>
                                    <m:t>=</m:t>
                                  </m:r>
                                  <m:r>
                                    <a:rPr lang="en-US" altLang="zh-TW" sz="2900" b="0" i="1" smtClean="0">
                                      <a:solidFill>
                                        <a:srgbClr val="008A00"/>
                                      </a:solidFill>
                                      <a:latin typeface="Cambria Math" panose="02040503050406030204" pitchFamily="18" charset="0"/>
                                      <a:ea typeface="Cambria Math" panose="02040503050406030204" pitchFamily="18" charset="0"/>
                                    </a:rPr>
                                    <m:t>𝑏</m:t>
                                  </m:r>
                                </m:e>
                              </m:nary>
                            </m:e>
                          </m:eqArr>
                        </m:e>
                      </m:d>
                    </m:oMath>
                  </m:oMathPara>
                </a14:m>
                <a:endParaRPr lang="zh-TW" altLang="en-US" sz="2900" dirty="0"/>
              </a:p>
            </p:txBody>
          </p:sp>
        </mc:Choice>
        <mc:Fallback xmlns="">
          <p:sp>
            <p:nvSpPr>
              <p:cNvPr id="9" name="內容版面配置區 8"/>
              <p:cNvSpPr>
                <a:spLocks noGrp="1" noRot="1" noChangeAspect="1" noMove="1" noResize="1" noEditPoints="1" noAdjustHandles="1" noChangeArrowheads="1" noChangeShapeType="1" noTextEdit="1"/>
              </p:cNvSpPr>
              <p:nvPr>
                <p:ph sz="half" idx="2"/>
              </p:nvPr>
            </p:nvSpPr>
            <p:spPr>
              <a:xfrm>
                <a:off x="6172200" y="1368425"/>
                <a:ext cx="5181600" cy="4351338"/>
              </a:xfrm>
              <a:blipFill>
                <a:blip r:embed="rId4"/>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0" name="文字方塊 9"/>
              <p:cNvSpPr txBox="1"/>
              <p:nvPr/>
            </p:nvSpPr>
            <p:spPr>
              <a:xfrm>
                <a:off x="4569300" y="2253343"/>
                <a:ext cx="2924134" cy="77886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zh-TW" sz="2000" b="0" i="1" smtClean="0">
                          <a:solidFill>
                            <a:srgbClr val="FF0000"/>
                          </a:solidFill>
                          <a:latin typeface="Cambria Math" panose="02040503050406030204" pitchFamily="18" charset="0"/>
                        </a:rPr>
                        <m:t>h</m:t>
                      </m:r>
                      <m:d>
                        <m:dPr>
                          <m:ctrlPr>
                            <a:rPr lang="en-US" altLang="zh-TW" sz="2000" b="0" i="1" smtClean="0">
                              <a:solidFill>
                                <a:srgbClr val="FF0000"/>
                              </a:solidFill>
                              <a:latin typeface="Cambria Math" panose="02040503050406030204" pitchFamily="18" charset="0"/>
                            </a:rPr>
                          </m:ctrlPr>
                        </m:dPr>
                        <m:e>
                          <m:r>
                            <a:rPr lang="en-US" altLang="zh-TW" sz="2000" b="0" i="1" smtClean="0">
                              <a:solidFill>
                                <a:srgbClr val="FF0000"/>
                              </a:solidFill>
                              <a:latin typeface="Cambria Math" panose="02040503050406030204" pitchFamily="18" charset="0"/>
                            </a:rPr>
                            <m:t>𝑎</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𝑖</m:t>
                          </m:r>
                        </m:e>
                      </m:d>
                      <m:r>
                        <a:rPr lang="en-US" altLang="zh-TW" sz="2000" b="0" i="1" smtClean="0">
                          <a:solidFill>
                            <a:srgbClr val="FF0000"/>
                          </a:solidFill>
                          <a:latin typeface="Cambria Math" panose="02040503050406030204" pitchFamily="18" charset="0"/>
                        </a:rPr>
                        <m:t>=</m:t>
                      </m:r>
                      <m:d>
                        <m:dPr>
                          <m:begChr m:val="{"/>
                          <m:endChr m:val=""/>
                          <m:ctrlPr>
                            <a:rPr lang="en-US" altLang="zh-TW" sz="2000" b="0" i="1" smtClean="0">
                              <a:solidFill>
                                <a:srgbClr val="FF0000"/>
                              </a:solidFill>
                              <a:latin typeface="Cambria Math" panose="02040503050406030204" pitchFamily="18" charset="0"/>
                            </a:rPr>
                          </m:ctrlPr>
                        </m:dPr>
                        <m:e>
                          <m:eqArr>
                            <m:eqArrPr>
                              <m:ctrlPr>
                                <a:rPr lang="en-US" altLang="zh-TW" sz="2000" b="0" i="1" smtClean="0">
                                  <a:solidFill>
                                    <a:srgbClr val="FF0000"/>
                                  </a:solidFill>
                                  <a:latin typeface="Cambria Math" panose="02040503050406030204" pitchFamily="18" charset="0"/>
                                </a:rPr>
                              </m:ctrlPr>
                            </m:eqArrPr>
                            <m:e>
                              <m:r>
                                <a:rPr lang="en-US" altLang="zh-TW" sz="2000" b="0" i="1" smtClean="0">
                                  <a:solidFill>
                                    <a:srgbClr val="FF0000"/>
                                  </a:solidFill>
                                  <a:latin typeface="Cambria Math" panose="02040503050406030204" pitchFamily="18" charset="0"/>
                                </a:rPr>
                                <m:t>1    </m:t>
                              </m:r>
                              <m:r>
                                <a:rPr lang="en-US" altLang="zh-TW" sz="2000" b="0" i="1" smtClean="0">
                                  <a:solidFill>
                                    <a:srgbClr val="FF0000"/>
                                  </a:solidFill>
                                  <a:latin typeface="Cambria Math" panose="02040503050406030204" pitchFamily="18" charset="0"/>
                                </a:rPr>
                                <m:t>𝑖𝑓</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𝑎</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𝑖</m:t>
                              </m:r>
                              <m:r>
                                <a:rPr lang="en-US" altLang="zh-TW" sz="2000" b="0" i="1" smtClean="0">
                                  <a:solidFill>
                                    <a:srgbClr val="FF0000"/>
                                  </a:solidFill>
                                  <a:latin typeface="Cambria Math" panose="02040503050406030204" pitchFamily="18" charset="0"/>
                                </a:rPr>
                                <m:t>   </m:t>
                              </m:r>
                            </m:e>
                            <m:e>
                              <m:r>
                                <a:rPr lang="en-US" altLang="zh-TW" sz="2000" b="0" i="1" smtClean="0">
                                  <a:solidFill>
                                    <a:srgbClr val="FF0000"/>
                                  </a:solidFill>
                                  <a:latin typeface="Cambria Math" panose="02040503050406030204" pitchFamily="18" charset="0"/>
                                </a:rPr>
                                <m:t>0    </m:t>
                              </m:r>
                              <m:r>
                                <a:rPr lang="en-US" altLang="zh-TW" sz="2000" b="0" i="1" smtClean="0">
                                  <a:solidFill>
                                    <a:srgbClr val="FF0000"/>
                                  </a:solidFill>
                                  <a:latin typeface="Cambria Math" panose="02040503050406030204" pitchFamily="18" charset="0"/>
                                </a:rPr>
                                <m:t>𝑜𝑡h𝑒𝑟𝑤𝑖𝑠𝑒</m:t>
                              </m:r>
                            </m:e>
                          </m:eqArr>
                        </m:e>
                      </m:d>
                    </m:oMath>
                  </m:oMathPara>
                </a14:m>
                <a:endParaRPr lang="zh-TW" altLang="en-US" sz="2000" dirty="0"/>
              </a:p>
            </p:txBody>
          </p:sp>
        </mc:Choice>
        <mc:Fallback xmlns="">
          <p:sp>
            <p:nvSpPr>
              <p:cNvPr id="10" name="文字方塊 9"/>
              <p:cNvSpPr txBox="1">
                <a:spLocks noRot="1" noChangeAspect="1" noMove="1" noResize="1" noEditPoints="1" noAdjustHandles="1" noChangeArrowheads="1" noChangeShapeType="1" noTextEdit="1"/>
              </p:cNvSpPr>
              <p:nvPr/>
            </p:nvSpPr>
            <p:spPr>
              <a:xfrm>
                <a:off x="4569300" y="2253343"/>
                <a:ext cx="2924134" cy="778868"/>
              </a:xfrm>
              <a:prstGeom prst="rect">
                <a:avLst/>
              </a:prstGeom>
              <a:blipFill>
                <a:blip r:embed="rId5"/>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3" name="文字方塊 2"/>
              <p:cNvSpPr txBox="1"/>
              <p:nvPr/>
            </p:nvSpPr>
            <p:spPr>
              <a:xfrm>
                <a:off x="1593669" y="6073412"/>
                <a:ext cx="9004662" cy="646331"/>
              </a:xfrm>
              <a:prstGeom prst="rect">
                <a:avLst/>
              </a:prstGeom>
              <a:noFill/>
            </p:spPr>
            <p:txBody>
              <a:bodyPr wrap="square" rtlCol="0">
                <a:spAutoFit/>
              </a:bodyPr>
              <a:lstStyle/>
              <a:p>
                <a:pPr algn="ctr"/>
                <a:r>
                  <a:rPr lang="en-US" altLang="zh-TW" dirty="0">
                    <a:latin typeface="Cambria Math" panose="02040503050406030204" pitchFamily="18" charset="0"/>
                    <a:ea typeface="Cambria Math" panose="02040503050406030204" pitchFamily="18" charset="0"/>
                  </a:rPr>
                  <a:t>Assign </a:t>
                </a:r>
                <a:r>
                  <a:rPr lang="en-US" altLang="zh-TW" i="1" dirty="0">
                    <a:latin typeface="Cambria Math" panose="02040503050406030204" pitchFamily="18" charset="0"/>
                    <a:ea typeface="Cambria Math" panose="02040503050406030204" pitchFamily="18" charset="0"/>
                  </a:rPr>
                  <a:t>p</a:t>
                </a:r>
                <a:r>
                  <a:rPr lang="en-US" altLang="zh-TW" dirty="0">
                    <a:latin typeface="Cambria Math" panose="02040503050406030204" pitchFamily="18" charset="0"/>
                    <a:ea typeface="Cambria Math" panose="02040503050406030204" pitchFamily="18" charset="0"/>
                  </a:rPr>
                  <a:t> </a:t>
                </a: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to those pixels satisfy</a:t>
                </a:r>
                <a:r>
                  <a:rPr lang="zh-TW" altLang="en-US" dirty="0">
                    <a:latin typeface="Cambria Math" panose="02040503050406030204" pitchFamily="18" charset="0"/>
                    <a:ea typeface="Cambria Math" panose="02040503050406030204" pitchFamily="18" charset="0"/>
                  </a:rPr>
                  <a:t> </a:t>
                </a:r>
                <a:r>
                  <a:rPr lang="en-US" altLang="zh-TW" dirty="0">
                    <a:solidFill>
                      <a:srgbClr val="008A00"/>
                    </a:solidFill>
                    <a:latin typeface="Cambria Math" panose="02040503050406030204" pitchFamily="18" charset="0"/>
                    <a:ea typeface="Cambria Math" panose="02040503050406030204" pitchFamily="18" charset="0"/>
                  </a:rPr>
                  <a:t>pixel</a:t>
                </a:r>
                <a:r>
                  <a:rPr lang="zh-TW" altLang="en-US" dirty="0">
                    <a:solidFill>
                      <a:srgbClr val="008A00"/>
                    </a:solidFill>
                    <a:latin typeface="Cambria Math" panose="02040503050406030204" pitchFamily="18" charset="0"/>
                    <a:ea typeface="標楷體" panose="03000509000000000000" pitchFamily="65" charset="-120"/>
                  </a:rPr>
                  <a:t> </a:t>
                </a:r>
                <a:r>
                  <a:rPr lang="en-US" altLang="zh-TW" dirty="0">
                    <a:solidFill>
                      <a:srgbClr val="008A00"/>
                    </a:solidFill>
                    <a:latin typeface="Cambria Math" panose="02040503050406030204" pitchFamily="18" charset="0"/>
                    <a:ea typeface="Cambria Math" panose="02040503050406030204" pitchFamily="18" charset="0"/>
                  </a:rPr>
                  <a:t>value</a:t>
                </a:r>
                <a:r>
                  <a:rPr lang="zh-TW" altLang="en-US" dirty="0">
                    <a:solidFill>
                      <a:srgbClr val="008A00"/>
                    </a:solidFill>
                    <a:latin typeface="Cambria Math" panose="02040503050406030204" pitchFamily="18" charset="0"/>
                    <a:ea typeface="標楷體" panose="03000509000000000000" pitchFamily="65" charset="-120"/>
                  </a:rPr>
                  <a:t> </a:t>
                </a:r>
                <a:r>
                  <a:rPr lang="en-US" altLang="zh-TW" dirty="0">
                    <a:solidFill>
                      <a:srgbClr val="008A00"/>
                    </a:solidFill>
                    <a:latin typeface="Cambria Math" panose="02040503050406030204" pitchFamily="18" charset="0"/>
                    <a:ea typeface="Cambria Math" panose="02040503050406030204" pitchFamily="18" charset="0"/>
                  </a:rPr>
                  <a:t>=</a:t>
                </a:r>
                <a:r>
                  <a:rPr lang="zh-TW" altLang="en-US" dirty="0">
                    <a:solidFill>
                      <a:srgbClr val="008A00"/>
                    </a:solidFill>
                    <a:latin typeface="Cambria Math" panose="02040503050406030204" pitchFamily="18" charset="0"/>
                    <a:ea typeface="標楷體" panose="03000509000000000000" pitchFamily="65" charset="-120"/>
                  </a:rPr>
                  <a:t> </a:t>
                </a:r>
                <a:r>
                  <a:rPr lang="en-US" altLang="zh-TW" dirty="0">
                    <a:solidFill>
                      <a:srgbClr val="008A00"/>
                    </a:solidFill>
                    <a:latin typeface="Cambria Math" panose="02040503050406030204" pitchFamily="18" charset="0"/>
                    <a:ea typeface="Cambria Math" panose="02040503050406030204" pitchFamily="18" charset="0"/>
                  </a:rPr>
                  <a:t>b</a:t>
                </a:r>
                <a:r>
                  <a:rPr lang="zh-TW" altLang="en-US" dirty="0">
                    <a:solidFill>
                      <a:srgbClr val="008A00"/>
                    </a:solidFill>
                    <a:latin typeface="Cambria Math" panose="02040503050406030204" pitchFamily="18" charset="0"/>
                    <a:ea typeface="標楷體" panose="03000509000000000000" pitchFamily="65" charset="-120"/>
                  </a:rPr>
                  <a:t> </a:t>
                </a:r>
                <a:endParaRPr lang="en-US" altLang="zh-TW" dirty="0">
                  <a:solidFill>
                    <a:srgbClr val="008A00"/>
                  </a:solidFill>
                  <a:latin typeface="Cambria Math" panose="02040503050406030204" pitchFamily="18" charset="0"/>
                  <a:ea typeface="標楷體" panose="03000509000000000000" pitchFamily="65" charset="-120"/>
                </a:endParaRPr>
              </a:p>
              <a:p>
                <a:pPr algn="ctr"/>
                <a:r>
                  <a:rPr lang="en-US" altLang="zh-TW" dirty="0">
                    <a:latin typeface="Cambria Math" panose="02040503050406030204" pitchFamily="18" charset="0"/>
                    <a:ea typeface="Cambria Math" panose="02040503050406030204" pitchFamily="18" charset="0"/>
                  </a:rPr>
                  <a:t>and have more than </a:t>
                </a:r>
                <a14:m>
                  <m:oMath xmlns:m="http://schemas.openxmlformats.org/officeDocument/2006/math">
                    <m:r>
                      <a:rPr lang="zh-TW" altLang="en-US" i="1" smtClean="0">
                        <a:solidFill>
                          <a:srgbClr val="0000FF"/>
                        </a:solidFill>
                        <a:latin typeface="Cambria Math" panose="02040503050406030204" pitchFamily="18" charset="0"/>
                        <a:ea typeface="標楷體" panose="03000509000000000000" pitchFamily="65" charset="-120"/>
                      </a:rPr>
                      <m:t>𝜃</m:t>
                    </m:r>
                  </m:oMath>
                </a14:m>
                <a:r>
                  <a:rPr lang="zh-TW" altLang="en-US" dirty="0">
                    <a:solidFill>
                      <a:srgbClr val="0000FF"/>
                    </a:solidFill>
                    <a:latin typeface="Cambria Math" panose="02040503050406030204" pitchFamily="18" charset="0"/>
                    <a:ea typeface="標楷體" panose="03000509000000000000" pitchFamily="65" charset="-120"/>
                  </a:rPr>
                  <a:t> </a:t>
                </a:r>
                <a:r>
                  <a:rPr lang="en-US" altLang="zh-TW" dirty="0">
                    <a:solidFill>
                      <a:srgbClr val="0000FF"/>
                    </a:solidFill>
                    <a:latin typeface="Cambria Math" panose="02040503050406030204" pitchFamily="18" charset="0"/>
                    <a:ea typeface="標楷體" panose="03000509000000000000" pitchFamily="65" charset="-120"/>
                  </a:rPr>
                  <a:t>neighbors</a:t>
                </a:r>
                <a:r>
                  <a:rPr lang="zh-TW" altLang="en-US" dirty="0">
                    <a:latin typeface="Cambria Math" panose="02040503050406030204" pitchFamily="18" charset="0"/>
                    <a:ea typeface="標楷體" panose="03000509000000000000" pitchFamily="65" charset="-120"/>
                  </a:rPr>
                  <a:t> </a:t>
                </a:r>
                <a:r>
                  <a:rPr lang="en-US" altLang="zh-TW" dirty="0">
                    <a:latin typeface="Cambria Math" panose="02040503050406030204" pitchFamily="18" charset="0"/>
                    <a:ea typeface="標楷體" panose="03000509000000000000" pitchFamily="65" charset="-120"/>
                  </a:rPr>
                  <a:t>whose</a:t>
                </a:r>
                <a:r>
                  <a:rPr lang="zh-TW" altLang="en-US" dirty="0">
                    <a:latin typeface="Cambria Math" panose="02040503050406030204" pitchFamily="18" charset="0"/>
                    <a:ea typeface="標楷體" panose="03000509000000000000" pitchFamily="65" charset="-120"/>
                  </a:rPr>
                  <a:t> </a:t>
                </a:r>
                <a:r>
                  <a:rPr lang="en-US" altLang="zh-TW" dirty="0">
                    <a:solidFill>
                      <a:srgbClr val="FF0000"/>
                    </a:solidFill>
                    <a:latin typeface="Cambria Math" panose="02040503050406030204" pitchFamily="18" charset="0"/>
                    <a:ea typeface="標楷體" panose="03000509000000000000" pitchFamily="65" charset="-120"/>
                  </a:rPr>
                  <a:t>pixel value = </a:t>
                </a:r>
                <a:r>
                  <a:rPr lang="en-US" altLang="zh-TW" dirty="0" err="1">
                    <a:solidFill>
                      <a:srgbClr val="FF0000"/>
                    </a:solidFill>
                    <a:latin typeface="Cambria Math" panose="02040503050406030204" pitchFamily="18" charset="0"/>
                    <a:ea typeface="標楷體" panose="03000509000000000000" pitchFamily="65" charset="-120"/>
                  </a:rPr>
                  <a:t>i</a:t>
                </a:r>
                <a:endParaRPr lang="zh-TW" altLang="en-US" dirty="0">
                  <a:latin typeface="Cambria Math" panose="02040503050406030204" pitchFamily="18" charset="0"/>
                  <a:ea typeface="標楷體" panose="03000509000000000000" pitchFamily="65" charset="-120"/>
                </a:endParaRPr>
              </a:p>
            </p:txBody>
          </p:sp>
        </mc:Choice>
        <mc:Fallback xmlns="">
          <p:sp>
            <p:nvSpPr>
              <p:cNvPr id="3" name="文字方塊 2"/>
              <p:cNvSpPr txBox="1">
                <a:spLocks noRot="1" noChangeAspect="1" noMove="1" noResize="1" noEditPoints="1" noAdjustHandles="1" noChangeArrowheads="1" noChangeShapeType="1" noTextEdit="1"/>
              </p:cNvSpPr>
              <p:nvPr/>
            </p:nvSpPr>
            <p:spPr>
              <a:xfrm>
                <a:off x="1593669" y="6073412"/>
                <a:ext cx="9004662" cy="646331"/>
              </a:xfrm>
              <a:prstGeom prst="rect">
                <a:avLst/>
              </a:prstGeom>
              <a:blipFill>
                <a:blip r:embed="rId6"/>
                <a:stretch>
                  <a:fillRect t="-5660" b="-13208"/>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397647139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 name="文字方塊 5"/>
              <p:cNvSpPr txBox="1"/>
              <p:nvPr/>
            </p:nvSpPr>
            <p:spPr>
              <a:xfrm>
                <a:off x="1715193" y="3876122"/>
                <a:ext cx="487125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n-US" altLang="zh-TW" sz="2000" b="0" i="1" dirty="0" smtClean="0">
                          <a:latin typeface="Cambria Math" panose="02040503050406030204" pitchFamily="18" charset="0"/>
                        </a:rPr>
                        <m:t>𝐿𝑒𝑡</m:t>
                      </m:r>
                      <m:r>
                        <a:rPr lang="en-US" altLang="zh-TW" sz="2000" b="0" i="1" dirty="0" smtClean="0">
                          <a:latin typeface="Cambria Math" panose="02040503050406030204" pitchFamily="18" charset="0"/>
                        </a:rPr>
                        <m:t> </m:t>
                      </m:r>
                      <m:r>
                        <a:rPr lang="en-US" altLang="zh-TW" sz="2000" i="1" dirty="0" smtClean="0">
                          <a:latin typeface="Cambria Math" panose="02040503050406030204" pitchFamily="18" charset="0"/>
                        </a:rPr>
                        <m:t>𝑙</m:t>
                      </m:r>
                      <m:r>
                        <a:rPr lang="en-US" altLang="zh-TW" sz="2000" i="1" dirty="0" smtClean="0">
                          <a:latin typeface="Cambria Math" panose="02040503050406030204" pitchFamily="18" charset="0"/>
                        </a:rPr>
                        <m:t> =</m:t>
                      </m:r>
                      <m:r>
                        <a:rPr lang="en-US" altLang="zh-TW" sz="2000" i="1" dirty="0" smtClean="0">
                          <a:latin typeface="Cambria Math" panose="02040503050406030204" pitchFamily="18" charset="0"/>
                        </a:rPr>
                        <m:t>𝑏</m:t>
                      </m:r>
                      <m:r>
                        <a:rPr lang="en-US" altLang="zh-TW" sz="2000" b="0" i="1" dirty="0" smtClean="0">
                          <a:latin typeface="Cambria Math" panose="02040503050406030204" pitchFamily="18" charset="0"/>
                        </a:rPr>
                        <m:t> ,</m:t>
                      </m:r>
                      <m:r>
                        <a:rPr lang="en-US" altLang="zh-TW" sz="2000" i="1" dirty="0" smtClean="0">
                          <a:latin typeface="Cambria Math" panose="02040503050406030204" pitchFamily="18" charset="0"/>
                        </a:rPr>
                        <m:t> </m:t>
                      </m:r>
                      <m:r>
                        <a:rPr lang="en-US" altLang="zh-TW" sz="2000" i="1" dirty="0" smtClean="0">
                          <a:latin typeface="Cambria Math" panose="02040503050406030204" pitchFamily="18" charset="0"/>
                        </a:rPr>
                        <m:t>𝑚</m:t>
                      </m:r>
                      <m:r>
                        <a:rPr lang="en-US" altLang="zh-TW" sz="2000" i="1" dirty="0" smtClean="0">
                          <a:latin typeface="Cambria Math" panose="02040503050406030204" pitchFamily="18" charset="0"/>
                        </a:rPr>
                        <m:t>=</m:t>
                      </m:r>
                      <m:r>
                        <a:rPr lang="en-US" altLang="zh-TW" sz="2000" b="0" i="1" dirty="0" smtClean="0">
                          <a:latin typeface="Cambria Math" panose="02040503050406030204" pitchFamily="18" charset="0"/>
                        </a:rPr>
                        <m:t>𝑖</m:t>
                      </m:r>
                      <m:r>
                        <a:rPr lang="en-US" altLang="zh-TW" sz="2000" i="1" dirty="0" smtClean="0">
                          <a:latin typeface="Cambria Math" panose="02040503050406030204" pitchFamily="18" charset="0"/>
                        </a:rPr>
                        <m:t> </m:t>
                      </m:r>
                      <m:r>
                        <a:rPr lang="en-US" altLang="zh-TW" sz="2000" b="0" i="1" dirty="0" smtClean="0">
                          <a:latin typeface="Cambria Math" panose="02040503050406030204" pitchFamily="18" charset="0"/>
                        </a:rPr>
                        <m:t>, </m:t>
                      </m:r>
                      <m:r>
                        <a:rPr lang="zh-TW" altLang="en-US" sz="2000" i="1" smtClean="0">
                          <a:latin typeface="Cambria Math" panose="02040503050406030204" pitchFamily="18" charset="0"/>
                        </a:rPr>
                        <m:t>𝜃</m:t>
                      </m:r>
                      <m:r>
                        <a:rPr lang="en-US" altLang="zh-TW" sz="2000" b="0" i="1" smtClean="0">
                          <a:latin typeface="Cambria Math" panose="02040503050406030204" pitchFamily="18" charset="0"/>
                        </a:rPr>
                        <m:t>=1</m:t>
                      </m:r>
                    </m:oMath>
                  </m:oMathPara>
                </a14:m>
                <a:endParaRPr lang="zh-TW" altLang="en-US" sz="2000" dirty="0"/>
              </a:p>
            </p:txBody>
          </p:sp>
        </mc:Choice>
        <mc:Fallback xmlns="">
          <p:sp>
            <p:nvSpPr>
              <p:cNvPr id="6" name="文字方塊 5"/>
              <p:cNvSpPr txBox="1">
                <a:spLocks noRot="1" noChangeAspect="1" noMove="1" noResize="1" noEditPoints="1" noAdjustHandles="1" noChangeArrowheads="1" noChangeShapeType="1" noTextEdit="1"/>
              </p:cNvSpPr>
              <p:nvPr/>
            </p:nvSpPr>
            <p:spPr>
              <a:xfrm>
                <a:off x="1715193" y="3876122"/>
                <a:ext cx="4871259" cy="400110"/>
              </a:xfrm>
              <a:prstGeom prst="rect">
                <a:avLst/>
              </a:prstGeom>
              <a:blipFill rotWithShape="0">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7" name="內容版面配置區 6"/>
              <p:cNvSpPr txBox="1">
                <a:spLocks/>
              </p:cNvSpPr>
              <p:nvPr/>
            </p:nvSpPr>
            <p:spPr>
              <a:xfrm>
                <a:off x="5180658" y="1690688"/>
                <a:ext cx="5181600" cy="4351338"/>
              </a:xfrm>
              <a:prstGeom prst="rect">
                <a:avLst/>
              </a:prstGeom>
            </p:spPr>
            <p:txBody>
              <a:bodyPr vert="horz" lIns="91440" tIns="45720" rIns="91440" bIns="45720" rtlCol="0">
                <a:normAutofit fontScale="70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endParaRPr lang="en-US" altLang="zh-TW" sz="2000" i="1" dirty="0">
                  <a:latin typeface="Cambria Math" panose="02040503050406030204" pitchFamily="18" charset="0"/>
                </a:endParaRPr>
              </a:p>
              <a:p>
                <a:pPr marL="0" indent="0">
                  <a:buFont typeface="Arial" panose="020B0604020202020204" pitchFamily="34" charset="0"/>
                  <a:buNone/>
                </a:pPr>
                <a:endParaRPr lang="en-US" altLang="zh-TW" sz="2000" i="1" dirty="0">
                  <a:latin typeface="Cambria Math" panose="02040503050406030204" pitchFamily="18" charset="0"/>
                </a:endParaRPr>
              </a:p>
              <a:p>
                <a:pPr marL="0" indent="0">
                  <a:buFont typeface="Arial" panose="020B0604020202020204" pitchFamily="34" charset="0"/>
                  <a:buNone/>
                </a:pPr>
                <a:endParaRPr lang="en-US" altLang="zh-TW" sz="2000" i="1" dirty="0">
                  <a:latin typeface="Cambria Math" panose="02040503050406030204" pitchFamily="18" charset="0"/>
                </a:endParaRPr>
              </a:p>
              <a:p>
                <a:pPr marL="0" indent="0">
                  <a:buFont typeface="Arial" panose="020B0604020202020204" pitchFamily="34" charset="0"/>
                  <a:buNone/>
                </a:pPr>
                <a:endParaRPr lang="en-US" altLang="zh-TW" sz="2000" i="1" dirty="0">
                  <a:latin typeface="Cambria Math" panose="02040503050406030204" pitchFamily="18" charset="0"/>
                </a:endParaRPr>
              </a:p>
              <a:p>
                <a:pPr marL="0" indent="0">
                  <a:buFont typeface="Arial" panose="020B0604020202020204" pitchFamily="34" charset="0"/>
                  <a:buNone/>
                </a:pPr>
                <a:endParaRPr lang="en-US" altLang="zh-TW" sz="2000" i="1" dirty="0">
                  <a:latin typeface="Cambria Math" panose="02040503050406030204" pitchFamily="18" charset="0"/>
                </a:endParaRPr>
              </a:p>
              <a:p>
                <a:pPr marL="0" indent="0">
                  <a:buFont typeface="Arial" panose="020B0604020202020204" pitchFamily="34" charset="0"/>
                  <a:buNone/>
                </a:pPr>
                <a:endParaRPr lang="en-US" altLang="zh-TW" sz="2900" i="1" dirty="0">
                  <a:latin typeface="Cambria Math" panose="02040503050406030204" pitchFamily="18" charset="0"/>
                </a:endParaRPr>
              </a:p>
              <a:p>
                <a:pPr marL="0" indent="0" algn="ctr">
                  <a:buFont typeface="Arial" panose="020B0604020202020204" pitchFamily="34" charset="0"/>
                  <a:buNone/>
                </a:pPr>
                <a:endParaRPr lang="en-US" altLang="zh-TW" sz="2900" dirty="0"/>
              </a:p>
              <a:p>
                <a:pPr marL="0" indent="0" algn="ctr">
                  <a:buFont typeface="Arial" panose="020B0604020202020204" pitchFamily="34" charset="0"/>
                  <a:buNone/>
                </a:pPr>
                <a:r>
                  <a:rPr lang="en-US" altLang="zh-TW" sz="2900" i="1" dirty="0">
                    <a:latin typeface="Cambria Math" panose="02040503050406030204" pitchFamily="18" charset="0"/>
                  </a:rPr>
                  <a:t>for 4-connectivity</a:t>
                </a:r>
              </a:p>
              <a:p>
                <a:pPr marL="0" indent="0">
                  <a:buFont typeface="Arial" panose="020B0604020202020204" pitchFamily="34" charset="0"/>
                  <a:buNone/>
                </a:pPr>
                <a:endParaRPr lang="en-US" altLang="zh-TW" sz="2900" i="1" dirty="0">
                  <a:latin typeface="Cambria Math" panose="02040503050406030204" pitchFamily="18" charset="0"/>
                </a:endParaRPr>
              </a:p>
              <a:p>
                <a:pPr marL="0" indent="0">
                  <a:buFont typeface="Arial" panose="020B0604020202020204" pitchFamily="34" charset="0"/>
                  <a:buNone/>
                </a:pPr>
                <a14:m>
                  <m:oMathPara xmlns:m="http://schemas.openxmlformats.org/officeDocument/2006/math">
                    <m:oMathParaPr>
                      <m:jc m:val="left"/>
                    </m:oMathParaPr>
                    <m:oMath xmlns:m="http://schemas.openxmlformats.org/officeDocument/2006/math">
                      <m:r>
                        <a:rPr lang="en-US" altLang="zh-TW" sz="2900" i="1">
                          <a:latin typeface="Cambria Math" panose="02040503050406030204" pitchFamily="18" charset="0"/>
                        </a:rPr>
                        <m:t>𝑜𝑢𝑡𝑝𝑢𝑡</m:t>
                      </m:r>
                      <m:r>
                        <a:rPr lang="en-US" altLang="zh-TW" sz="2900" i="1">
                          <a:latin typeface="Cambria Math" panose="02040503050406030204" pitchFamily="18" charset="0"/>
                        </a:rPr>
                        <m:t>=</m:t>
                      </m:r>
                      <m:d>
                        <m:dPr>
                          <m:begChr m:val="{"/>
                          <m:endChr m:val=""/>
                          <m:ctrlPr>
                            <a:rPr lang="en-US" altLang="zh-TW" sz="2900" i="1">
                              <a:latin typeface="Cambria Math" panose="02040503050406030204" pitchFamily="18" charset="0"/>
                            </a:rPr>
                          </m:ctrlPr>
                        </m:dPr>
                        <m:e>
                          <m:eqArr>
                            <m:eqArrPr>
                              <m:ctrlPr>
                                <a:rPr lang="en-US" altLang="zh-TW" sz="2900" i="1">
                                  <a:latin typeface="Cambria Math" panose="02040503050406030204" pitchFamily="18" charset="0"/>
                                </a:rPr>
                              </m:ctrlPr>
                            </m:eqArrPr>
                            <m:e>
                              <m:r>
                                <a:rPr lang="en-US" altLang="zh-TW" sz="2900" i="1">
                                  <a:latin typeface="Cambria Math" panose="02040503050406030204" pitchFamily="18" charset="0"/>
                                </a:rPr>
                                <m:t>𝑞</m:t>
                              </m:r>
                              <m:r>
                                <a:rPr lang="en-US" altLang="zh-TW" sz="2900" i="1">
                                  <a:latin typeface="Cambria Math" panose="02040503050406030204" pitchFamily="18" charset="0"/>
                                </a:rPr>
                                <m:t>    </m:t>
                              </m:r>
                              <m:r>
                                <a:rPr lang="en-US" altLang="zh-TW" sz="2900" i="1">
                                  <a:latin typeface="Cambria Math" panose="02040503050406030204" pitchFamily="18" charset="0"/>
                                </a:rPr>
                                <m:t>𝑖𝑓</m:t>
                              </m:r>
                              <m:r>
                                <a:rPr lang="en-US" altLang="zh-TW" sz="2900" i="1">
                                  <a:latin typeface="Cambria Math" panose="02040503050406030204" pitchFamily="18" charset="0"/>
                                </a:rPr>
                                <m:t> </m:t>
                              </m:r>
                              <m:nary>
                                <m:naryPr>
                                  <m:chr m:val="∑"/>
                                  <m:ctrlPr>
                                    <a:rPr lang="en-US" altLang="zh-TW" sz="2900" i="1">
                                      <a:latin typeface="Cambria Math" panose="02040503050406030204" pitchFamily="18" charset="0"/>
                                    </a:rPr>
                                  </m:ctrlPr>
                                </m:naryPr>
                                <m:sub>
                                  <m:r>
                                    <m:rPr>
                                      <m:brk m:alnAt="23"/>
                                    </m:rPr>
                                    <a:rPr lang="en-US" altLang="zh-TW" sz="2900" i="1">
                                      <a:latin typeface="Cambria Math" panose="02040503050406030204" pitchFamily="18" charset="0"/>
                                    </a:rPr>
                                    <m:t>𝑛</m:t>
                                  </m:r>
                                  <m:r>
                                    <a:rPr lang="en-US" altLang="zh-TW" sz="2900" i="1">
                                      <a:latin typeface="Cambria Math" panose="02040503050406030204" pitchFamily="18" charset="0"/>
                                    </a:rPr>
                                    <m:t>=1</m:t>
                                  </m:r>
                                </m:sub>
                                <m:sup>
                                  <m:r>
                                    <a:rPr lang="en-US" altLang="zh-TW" sz="2900" i="1">
                                      <a:latin typeface="Cambria Math" panose="02040503050406030204" pitchFamily="18" charset="0"/>
                                    </a:rPr>
                                    <m:t>4</m:t>
                                  </m:r>
                                </m:sup>
                                <m:e>
                                  <m:r>
                                    <a:rPr lang="en-US" altLang="zh-TW" sz="2900" i="1">
                                      <a:latin typeface="Cambria Math" panose="02040503050406030204" pitchFamily="18" charset="0"/>
                                    </a:rPr>
                                    <m:t>h</m:t>
                                  </m:r>
                                  <m:d>
                                    <m:dPr>
                                      <m:ctrlPr>
                                        <a:rPr lang="en-US" altLang="zh-TW" sz="2900" i="1">
                                          <a:latin typeface="Cambria Math" panose="02040503050406030204" pitchFamily="18" charset="0"/>
                                        </a:rPr>
                                      </m:ctrlPr>
                                    </m:dPr>
                                    <m:e>
                                      <m:sSub>
                                        <m:sSubPr>
                                          <m:ctrlPr>
                                            <a:rPr lang="en-US" altLang="zh-TW" sz="2900" i="1">
                                              <a:latin typeface="Cambria Math" panose="02040503050406030204" pitchFamily="18" charset="0"/>
                                            </a:rPr>
                                          </m:ctrlPr>
                                        </m:sSubPr>
                                        <m:e>
                                          <m:r>
                                            <a:rPr lang="en-US" altLang="zh-TW" sz="2900" i="1">
                                              <a:latin typeface="Cambria Math" panose="02040503050406030204" pitchFamily="18" charset="0"/>
                                            </a:rPr>
                                            <m:t>𝑥</m:t>
                                          </m:r>
                                        </m:e>
                                        <m:sub>
                                          <m:r>
                                            <a:rPr lang="en-US" altLang="zh-TW" sz="2900" i="1">
                                              <a:latin typeface="Cambria Math" panose="02040503050406030204" pitchFamily="18" charset="0"/>
                                            </a:rPr>
                                            <m:t>𝑛</m:t>
                                          </m:r>
                                        </m:sub>
                                      </m:sSub>
                                      <m:r>
                                        <a:rPr lang="en-US" altLang="zh-TW" sz="2900" i="1">
                                          <a:latin typeface="Cambria Math" panose="02040503050406030204" pitchFamily="18" charset="0"/>
                                        </a:rPr>
                                        <m:t>,</m:t>
                                      </m:r>
                                      <m:r>
                                        <a:rPr lang="en-US" altLang="zh-TW" sz="2900" i="1" smtClean="0">
                                          <a:latin typeface="Cambria Math" panose="02040503050406030204" pitchFamily="18" charset="0"/>
                                        </a:rPr>
                                        <m:t>𝑖</m:t>
                                      </m:r>
                                    </m:e>
                                  </m:d>
                                  <m:r>
                                    <a:rPr lang="en-US" altLang="zh-TW" sz="2900" i="1">
                                      <a:latin typeface="Cambria Math" panose="02040503050406030204" pitchFamily="18" charset="0"/>
                                      <a:ea typeface="Cambria Math" panose="02040503050406030204" pitchFamily="18" charset="0"/>
                                    </a:rPr>
                                    <m:t>&lt;</m:t>
                                  </m:r>
                                  <m:r>
                                    <a:rPr lang="en-US" altLang="zh-TW" sz="2900" i="1" smtClean="0">
                                      <a:latin typeface="Cambria Math" panose="02040503050406030204" pitchFamily="18" charset="0"/>
                                      <a:ea typeface="Cambria Math" panose="02040503050406030204" pitchFamily="18" charset="0"/>
                                    </a:rPr>
                                    <m:t>1</m:t>
                                  </m:r>
                                  <m:r>
                                    <a:rPr lang="en-US" altLang="zh-TW" sz="2900" i="1">
                                      <a:latin typeface="Cambria Math" panose="02040503050406030204" pitchFamily="18" charset="0"/>
                                      <a:ea typeface="Cambria Math" panose="02040503050406030204" pitchFamily="18" charset="0"/>
                                    </a:rPr>
                                    <m:t>∨ </m:t>
                                  </m:r>
                                  <m:sSub>
                                    <m:sSubPr>
                                      <m:ctrlPr>
                                        <a:rPr lang="en-US" altLang="zh-TW" sz="2900" i="1">
                                          <a:latin typeface="Cambria Math" panose="02040503050406030204" pitchFamily="18" charset="0"/>
                                          <a:ea typeface="Cambria Math" panose="02040503050406030204" pitchFamily="18" charset="0"/>
                                        </a:rPr>
                                      </m:ctrlPr>
                                    </m:sSubPr>
                                    <m:e>
                                      <m:r>
                                        <a:rPr lang="en-US" altLang="zh-TW" sz="2900" i="1">
                                          <a:latin typeface="Cambria Math" panose="02040503050406030204" pitchFamily="18" charset="0"/>
                                          <a:ea typeface="Cambria Math" panose="02040503050406030204" pitchFamily="18" charset="0"/>
                                        </a:rPr>
                                        <m:t>𝑥</m:t>
                                      </m:r>
                                    </m:e>
                                    <m:sub>
                                      <m:r>
                                        <a:rPr lang="en-US" altLang="zh-TW" sz="2900" i="1">
                                          <a:latin typeface="Cambria Math" panose="02040503050406030204" pitchFamily="18" charset="0"/>
                                          <a:ea typeface="Cambria Math" panose="02040503050406030204" pitchFamily="18" charset="0"/>
                                        </a:rPr>
                                        <m:t>0</m:t>
                                      </m:r>
                                    </m:sub>
                                  </m:sSub>
                                  <m:r>
                                    <a:rPr lang="en-US" altLang="zh-TW" sz="2900" i="1">
                                      <a:latin typeface="Cambria Math" panose="02040503050406030204" pitchFamily="18" charset="0"/>
                                      <a:ea typeface="Cambria Math" panose="02040503050406030204" pitchFamily="18" charset="0"/>
                                    </a:rPr>
                                    <m:t>≠</m:t>
                                  </m:r>
                                  <m:r>
                                    <a:rPr lang="en-US" altLang="zh-TW" sz="2900" i="1" smtClean="0">
                                      <a:latin typeface="Cambria Math" panose="02040503050406030204" pitchFamily="18" charset="0"/>
                                      <a:ea typeface="Cambria Math" panose="02040503050406030204" pitchFamily="18" charset="0"/>
                                    </a:rPr>
                                    <m:t>𝑏</m:t>
                                  </m:r>
                                </m:e>
                              </m:nary>
                            </m:e>
                            <m:e>
                              <m:r>
                                <a:rPr lang="en-US" altLang="zh-TW" sz="2900" i="1">
                                  <a:latin typeface="Cambria Math" panose="02040503050406030204" pitchFamily="18" charset="0"/>
                                </a:rPr>
                                <m:t>𝑝</m:t>
                              </m:r>
                              <m:r>
                                <a:rPr lang="en-US" altLang="zh-TW" sz="2900" i="1">
                                  <a:latin typeface="Cambria Math" panose="02040503050406030204" pitchFamily="18" charset="0"/>
                                </a:rPr>
                                <m:t>    </m:t>
                              </m:r>
                              <m:r>
                                <a:rPr lang="en-US" altLang="zh-TW" sz="2900" i="1">
                                  <a:latin typeface="Cambria Math" panose="02040503050406030204" pitchFamily="18" charset="0"/>
                                </a:rPr>
                                <m:t>𝑖𝑓</m:t>
                              </m:r>
                              <m:r>
                                <a:rPr lang="en-US" altLang="zh-TW" sz="2900" i="1">
                                  <a:latin typeface="Cambria Math" panose="02040503050406030204" pitchFamily="18" charset="0"/>
                                </a:rPr>
                                <m:t> </m:t>
                              </m:r>
                              <m:nary>
                                <m:naryPr>
                                  <m:chr m:val="∑"/>
                                  <m:ctrlPr>
                                    <a:rPr lang="en-US" altLang="zh-TW" sz="2900" i="1">
                                      <a:latin typeface="Cambria Math" panose="02040503050406030204" pitchFamily="18" charset="0"/>
                                    </a:rPr>
                                  </m:ctrlPr>
                                </m:naryPr>
                                <m:sub>
                                  <m:r>
                                    <m:rPr>
                                      <m:brk m:alnAt="23"/>
                                    </m:rPr>
                                    <a:rPr lang="en-US" altLang="zh-TW" sz="2900" i="1">
                                      <a:latin typeface="Cambria Math" panose="02040503050406030204" pitchFamily="18" charset="0"/>
                                    </a:rPr>
                                    <m:t>𝑛</m:t>
                                  </m:r>
                                  <m:r>
                                    <a:rPr lang="en-US" altLang="zh-TW" sz="2900" i="1">
                                      <a:latin typeface="Cambria Math" panose="02040503050406030204" pitchFamily="18" charset="0"/>
                                    </a:rPr>
                                    <m:t>=1</m:t>
                                  </m:r>
                                </m:sub>
                                <m:sup>
                                  <m:r>
                                    <a:rPr lang="en-US" altLang="zh-TW" sz="2900" i="1">
                                      <a:latin typeface="Cambria Math" panose="02040503050406030204" pitchFamily="18" charset="0"/>
                                    </a:rPr>
                                    <m:t>4</m:t>
                                  </m:r>
                                </m:sup>
                                <m:e>
                                  <m:r>
                                    <a:rPr lang="en-US" altLang="zh-TW" sz="2900" i="1">
                                      <a:latin typeface="Cambria Math" panose="02040503050406030204" pitchFamily="18" charset="0"/>
                                    </a:rPr>
                                    <m:t>h</m:t>
                                  </m:r>
                                  <m:d>
                                    <m:dPr>
                                      <m:ctrlPr>
                                        <a:rPr lang="en-US" altLang="zh-TW" sz="2900" i="1">
                                          <a:latin typeface="Cambria Math" panose="02040503050406030204" pitchFamily="18" charset="0"/>
                                        </a:rPr>
                                      </m:ctrlPr>
                                    </m:dPr>
                                    <m:e>
                                      <m:sSub>
                                        <m:sSubPr>
                                          <m:ctrlPr>
                                            <a:rPr lang="en-US" altLang="zh-TW" sz="2900" i="1">
                                              <a:latin typeface="Cambria Math" panose="02040503050406030204" pitchFamily="18" charset="0"/>
                                            </a:rPr>
                                          </m:ctrlPr>
                                        </m:sSubPr>
                                        <m:e>
                                          <m:r>
                                            <a:rPr lang="en-US" altLang="zh-TW" sz="2900" i="1">
                                              <a:latin typeface="Cambria Math" panose="02040503050406030204" pitchFamily="18" charset="0"/>
                                            </a:rPr>
                                            <m:t>𝑥</m:t>
                                          </m:r>
                                        </m:e>
                                        <m:sub>
                                          <m:r>
                                            <a:rPr lang="en-US" altLang="zh-TW" sz="2900" i="1">
                                              <a:latin typeface="Cambria Math" panose="02040503050406030204" pitchFamily="18" charset="0"/>
                                            </a:rPr>
                                            <m:t>𝑛</m:t>
                                          </m:r>
                                        </m:sub>
                                      </m:sSub>
                                      <m:r>
                                        <a:rPr lang="en-US" altLang="zh-TW" sz="2900" i="1">
                                          <a:latin typeface="Cambria Math" panose="02040503050406030204" pitchFamily="18" charset="0"/>
                                        </a:rPr>
                                        <m:t>,</m:t>
                                      </m:r>
                                      <m:r>
                                        <a:rPr lang="en-US" altLang="zh-TW" sz="2900" i="1" smtClean="0">
                                          <a:latin typeface="Cambria Math" panose="02040503050406030204" pitchFamily="18" charset="0"/>
                                        </a:rPr>
                                        <m:t>𝑖</m:t>
                                      </m:r>
                                    </m:e>
                                  </m:d>
                                  <m:r>
                                    <a:rPr lang="en-US" altLang="zh-TW" sz="2900" i="1">
                                      <a:latin typeface="Cambria Math" panose="02040503050406030204" pitchFamily="18" charset="0"/>
                                      <a:ea typeface="Cambria Math" panose="02040503050406030204" pitchFamily="18" charset="0"/>
                                    </a:rPr>
                                    <m:t>≥</m:t>
                                  </m:r>
                                  <m:r>
                                    <a:rPr lang="en-US" altLang="zh-TW" sz="2900" i="1" smtClean="0">
                                      <a:latin typeface="Cambria Math" panose="02040503050406030204" pitchFamily="18" charset="0"/>
                                      <a:ea typeface="Cambria Math" panose="02040503050406030204" pitchFamily="18" charset="0"/>
                                    </a:rPr>
                                    <m:t>1</m:t>
                                  </m:r>
                                  <m:r>
                                    <a:rPr lang="en-US" altLang="zh-TW" sz="2900" i="1">
                                      <a:latin typeface="Cambria Math" panose="02040503050406030204" pitchFamily="18" charset="0"/>
                                      <a:ea typeface="Cambria Math" panose="02040503050406030204" pitchFamily="18" charset="0"/>
                                    </a:rPr>
                                    <m:t> ∧ </m:t>
                                  </m:r>
                                  <m:sSub>
                                    <m:sSubPr>
                                      <m:ctrlPr>
                                        <a:rPr lang="en-US" altLang="zh-TW" sz="2900" i="1">
                                          <a:latin typeface="Cambria Math" panose="02040503050406030204" pitchFamily="18" charset="0"/>
                                          <a:ea typeface="Cambria Math" panose="02040503050406030204" pitchFamily="18" charset="0"/>
                                        </a:rPr>
                                      </m:ctrlPr>
                                    </m:sSubPr>
                                    <m:e>
                                      <m:r>
                                        <a:rPr lang="en-US" altLang="zh-TW" sz="2900" i="1">
                                          <a:latin typeface="Cambria Math" panose="02040503050406030204" pitchFamily="18" charset="0"/>
                                          <a:ea typeface="Cambria Math" panose="02040503050406030204" pitchFamily="18" charset="0"/>
                                        </a:rPr>
                                        <m:t>𝑥</m:t>
                                      </m:r>
                                    </m:e>
                                    <m:sub>
                                      <m:r>
                                        <a:rPr lang="en-US" altLang="zh-TW" sz="2900" i="1">
                                          <a:latin typeface="Cambria Math" panose="02040503050406030204" pitchFamily="18" charset="0"/>
                                          <a:ea typeface="Cambria Math" panose="02040503050406030204" pitchFamily="18" charset="0"/>
                                        </a:rPr>
                                        <m:t>0</m:t>
                                      </m:r>
                                    </m:sub>
                                  </m:sSub>
                                  <m:r>
                                    <a:rPr lang="en-US" altLang="zh-TW" sz="2900" i="1">
                                      <a:latin typeface="Cambria Math" panose="02040503050406030204" pitchFamily="18" charset="0"/>
                                      <a:ea typeface="Cambria Math" panose="02040503050406030204" pitchFamily="18" charset="0"/>
                                    </a:rPr>
                                    <m:t>=</m:t>
                                  </m:r>
                                  <m:r>
                                    <a:rPr lang="en-US" altLang="zh-TW" sz="2900" i="1" smtClean="0">
                                      <a:latin typeface="Cambria Math" panose="02040503050406030204" pitchFamily="18" charset="0"/>
                                      <a:ea typeface="Cambria Math" panose="02040503050406030204" pitchFamily="18" charset="0"/>
                                    </a:rPr>
                                    <m:t>𝑏</m:t>
                                  </m:r>
                                </m:e>
                              </m:nary>
                            </m:e>
                          </m:eqArr>
                        </m:e>
                      </m:d>
                    </m:oMath>
                  </m:oMathPara>
                </a14:m>
                <a:endParaRPr lang="zh-TW" altLang="en-US" sz="2900" dirty="0"/>
              </a:p>
            </p:txBody>
          </p:sp>
        </mc:Choice>
        <mc:Fallback xmlns="">
          <p:sp>
            <p:nvSpPr>
              <p:cNvPr id="7" name="內容版面配置區 6"/>
              <p:cNvSpPr txBox="1">
                <a:spLocks noRot="1" noChangeAspect="1" noMove="1" noResize="1" noEditPoints="1" noAdjustHandles="1" noChangeArrowheads="1" noChangeShapeType="1" noTextEdit="1"/>
              </p:cNvSpPr>
              <p:nvPr/>
            </p:nvSpPr>
            <p:spPr>
              <a:xfrm>
                <a:off x="5180658" y="1690688"/>
                <a:ext cx="5181600" cy="4351338"/>
              </a:xfrm>
              <a:prstGeom prst="rect">
                <a:avLst/>
              </a:prstGeom>
              <a:blipFill>
                <a:blip r:embed="rId4"/>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8" name="文字方塊 7"/>
              <p:cNvSpPr txBox="1"/>
              <p:nvPr/>
            </p:nvSpPr>
            <p:spPr>
              <a:xfrm>
                <a:off x="1715193" y="4411169"/>
                <a:ext cx="2924134" cy="77886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altLang="zh-TW" sz="2000" b="0" i="1" smtClean="0">
                          <a:solidFill>
                            <a:srgbClr val="FF0000"/>
                          </a:solidFill>
                          <a:latin typeface="Cambria Math" panose="02040503050406030204" pitchFamily="18" charset="0"/>
                        </a:rPr>
                        <m:t>h</m:t>
                      </m:r>
                      <m:d>
                        <m:dPr>
                          <m:ctrlPr>
                            <a:rPr lang="en-US" altLang="zh-TW" sz="2000" b="0" i="1" smtClean="0">
                              <a:solidFill>
                                <a:srgbClr val="FF0000"/>
                              </a:solidFill>
                              <a:latin typeface="Cambria Math" panose="02040503050406030204" pitchFamily="18" charset="0"/>
                            </a:rPr>
                          </m:ctrlPr>
                        </m:dPr>
                        <m:e>
                          <m:r>
                            <a:rPr lang="en-US" altLang="zh-TW" sz="2000" b="0" i="1" smtClean="0">
                              <a:solidFill>
                                <a:srgbClr val="FF0000"/>
                              </a:solidFill>
                              <a:latin typeface="Cambria Math" panose="02040503050406030204" pitchFamily="18" charset="0"/>
                            </a:rPr>
                            <m:t>𝑎</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𝑖</m:t>
                          </m:r>
                        </m:e>
                      </m:d>
                      <m:r>
                        <a:rPr lang="en-US" altLang="zh-TW" sz="2000" b="0" i="1" smtClean="0">
                          <a:solidFill>
                            <a:srgbClr val="FF0000"/>
                          </a:solidFill>
                          <a:latin typeface="Cambria Math" panose="02040503050406030204" pitchFamily="18" charset="0"/>
                        </a:rPr>
                        <m:t>=</m:t>
                      </m:r>
                      <m:d>
                        <m:dPr>
                          <m:begChr m:val="{"/>
                          <m:endChr m:val=""/>
                          <m:ctrlPr>
                            <a:rPr lang="en-US" altLang="zh-TW" sz="2000" b="0" i="1" smtClean="0">
                              <a:solidFill>
                                <a:srgbClr val="FF0000"/>
                              </a:solidFill>
                              <a:latin typeface="Cambria Math" panose="02040503050406030204" pitchFamily="18" charset="0"/>
                            </a:rPr>
                          </m:ctrlPr>
                        </m:dPr>
                        <m:e>
                          <m:eqArr>
                            <m:eqArrPr>
                              <m:ctrlPr>
                                <a:rPr lang="en-US" altLang="zh-TW" sz="2000" b="0" i="1" smtClean="0">
                                  <a:solidFill>
                                    <a:srgbClr val="FF0000"/>
                                  </a:solidFill>
                                  <a:latin typeface="Cambria Math" panose="02040503050406030204" pitchFamily="18" charset="0"/>
                                </a:rPr>
                              </m:ctrlPr>
                            </m:eqArrPr>
                            <m:e>
                              <m:r>
                                <a:rPr lang="en-US" altLang="zh-TW" sz="2000" b="0" i="1" smtClean="0">
                                  <a:solidFill>
                                    <a:srgbClr val="FF0000"/>
                                  </a:solidFill>
                                  <a:latin typeface="Cambria Math" panose="02040503050406030204" pitchFamily="18" charset="0"/>
                                </a:rPr>
                                <m:t>1    </m:t>
                              </m:r>
                              <m:r>
                                <a:rPr lang="en-US" altLang="zh-TW" sz="2000" b="0" i="1" smtClean="0">
                                  <a:solidFill>
                                    <a:srgbClr val="FF0000"/>
                                  </a:solidFill>
                                  <a:latin typeface="Cambria Math" panose="02040503050406030204" pitchFamily="18" charset="0"/>
                                </a:rPr>
                                <m:t>𝑖𝑓</m:t>
                              </m:r>
                              <m:r>
                                <a:rPr lang="en-US" altLang="zh-TW" sz="2000" b="0" i="1" smtClean="0">
                                  <a:solidFill>
                                    <a:srgbClr val="FF0000"/>
                                  </a:solidFill>
                                  <a:latin typeface="Cambria Math" panose="02040503050406030204" pitchFamily="18" charset="0"/>
                                </a:rPr>
                                <m:t> </m:t>
                              </m:r>
                              <m:r>
                                <a:rPr lang="en-US" altLang="zh-TW" sz="2000" b="0" i="1" smtClean="0">
                                  <a:solidFill>
                                    <a:srgbClr val="FF0000"/>
                                  </a:solidFill>
                                  <a:latin typeface="Cambria Math" panose="02040503050406030204" pitchFamily="18" charset="0"/>
                                </a:rPr>
                                <m:t>𝑎</m:t>
                              </m:r>
                              <m:r>
                                <a:rPr lang="en-US" altLang="zh-TW" sz="2000" b="0" i="1" smtClean="0">
                                  <a:solidFill>
                                    <a:srgbClr val="FF0000"/>
                                  </a:solidFill>
                                  <a:latin typeface="Cambria Math" panose="02040503050406030204" pitchFamily="18" charset="0"/>
                                </a:rPr>
                                <m:t>=</m:t>
                              </m:r>
                              <m:r>
                                <a:rPr lang="en-US" altLang="zh-TW" sz="2000" b="0" i="1" smtClean="0">
                                  <a:solidFill>
                                    <a:srgbClr val="FF0000"/>
                                  </a:solidFill>
                                  <a:latin typeface="Cambria Math" panose="02040503050406030204" pitchFamily="18" charset="0"/>
                                </a:rPr>
                                <m:t>𝑖</m:t>
                              </m:r>
                              <m:r>
                                <a:rPr lang="en-US" altLang="zh-TW" sz="2000" b="0" i="1" smtClean="0">
                                  <a:solidFill>
                                    <a:srgbClr val="FF0000"/>
                                  </a:solidFill>
                                  <a:latin typeface="Cambria Math" panose="02040503050406030204" pitchFamily="18" charset="0"/>
                                </a:rPr>
                                <m:t>     </m:t>
                              </m:r>
                            </m:e>
                            <m:e>
                              <m:r>
                                <a:rPr lang="en-US" altLang="zh-TW" sz="2000" b="0" i="1" smtClean="0">
                                  <a:solidFill>
                                    <a:srgbClr val="FF0000"/>
                                  </a:solidFill>
                                  <a:latin typeface="Cambria Math" panose="02040503050406030204" pitchFamily="18" charset="0"/>
                                </a:rPr>
                                <m:t>0    </m:t>
                              </m:r>
                              <m:r>
                                <a:rPr lang="en-US" altLang="zh-TW" sz="2000" b="0" i="1" smtClean="0">
                                  <a:solidFill>
                                    <a:srgbClr val="FF0000"/>
                                  </a:solidFill>
                                  <a:latin typeface="Cambria Math" panose="02040503050406030204" pitchFamily="18" charset="0"/>
                                </a:rPr>
                                <m:t>𝑜𝑡h𝑒𝑟𝑤𝑖𝑠𝑒</m:t>
                              </m:r>
                            </m:e>
                          </m:eqArr>
                        </m:e>
                      </m:d>
                    </m:oMath>
                  </m:oMathPara>
                </a14:m>
                <a:endParaRPr lang="zh-TW" altLang="en-US" sz="2000" dirty="0"/>
              </a:p>
            </p:txBody>
          </p:sp>
        </mc:Choice>
        <mc:Fallback xmlns="">
          <p:sp>
            <p:nvSpPr>
              <p:cNvPr id="8" name="文字方塊 7"/>
              <p:cNvSpPr txBox="1">
                <a:spLocks noRot="1" noChangeAspect="1" noMove="1" noResize="1" noEditPoints="1" noAdjustHandles="1" noChangeArrowheads="1" noChangeShapeType="1" noTextEdit="1"/>
              </p:cNvSpPr>
              <p:nvPr/>
            </p:nvSpPr>
            <p:spPr>
              <a:xfrm>
                <a:off x="1715193" y="4411169"/>
                <a:ext cx="2924134" cy="778868"/>
              </a:xfrm>
              <a:prstGeom prst="rect">
                <a:avLst/>
              </a:prstGeom>
              <a:blipFill rotWithShape="0">
                <a:blip r:embed="rId5"/>
                <a:stretch>
                  <a:fillRect/>
                </a:stretch>
              </a:blipFill>
            </p:spPr>
            <p:txBody>
              <a:bodyPr/>
              <a:lstStyle/>
              <a:p>
                <a:r>
                  <a:rPr lang="zh-TW" altLang="en-US">
                    <a:noFill/>
                  </a:rPr>
                  <a:t> </a:t>
                </a:r>
              </a:p>
            </p:txBody>
          </p:sp>
        </mc:Fallback>
      </mc:AlternateContent>
      <p:graphicFrame>
        <p:nvGraphicFramePr>
          <p:cNvPr id="9" name="表格 8"/>
          <p:cNvGraphicFramePr>
            <a:graphicFrameLocks noGrp="1"/>
          </p:cNvGraphicFramePr>
          <p:nvPr>
            <p:extLst>
              <p:ext uri="{D42A27DB-BD31-4B8C-83A1-F6EECF244321}">
                <p14:modId xmlns:p14="http://schemas.microsoft.com/office/powerpoint/2010/main" val="3870117980"/>
              </p:ext>
            </p:extLst>
          </p:nvPr>
        </p:nvGraphicFramePr>
        <p:xfrm>
          <a:off x="2482222" y="518774"/>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err="1"/>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err="1"/>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err="1"/>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solidFill>
                      <a:schemeClr val="bg1"/>
                    </a:solidFill>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solidFill>
                      <a:schemeClr val="bg1"/>
                    </a:solidFill>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solidFill>
                      <a:schemeClr val="bg1"/>
                    </a:solidFill>
                  </a:tcPr>
                </a:tc>
                <a:extLst>
                  <a:ext uri="{0D108BD9-81ED-4DB2-BD59-A6C34878D82A}">
                    <a16:rowId xmlns:a16="http://schemas.microsoft.com/office/drawing/2014/main" val="10007"/>
                  </a:ext>
                </a:extLst>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2515976972"/>
              </p:ext>
            </p:extLst>
          </p:nvPr>
        </p:nvGraphicFramePr>
        <p:xfrm>
          <a:off x="6395817" y="518774"/>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solidFill>
                            <a:schemeClr val="tx1"/>
                          </a:solidFill>
                        </a:rPr>
                        <a:t>q</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TW" dirty="0"/>
                        <a:t>p</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q</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45217842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Rectangle 2"/>
          <p:cNvSpPr>
            <a:spLocks noGrp="1" noChangeArrowheads="1"/>
          </p:cNvSpPr>
          <p:nvPr>
            <p:ph type="title"/>
          </p:nvPr>
        </p:nvSpPr>
        <p:spPr>
          <a:xfrm>
            <a:off x="254726" y="250031"/>
            <a:ext cx="10515600" cy="1325563"/>
          </a:xfrm>
        </p:spPr>
        <p:txBody>
          <a:bodyPr>
            <a:normAutofit/>
          </a:bodyPr>
          <a:lstStyle/>
          <a:p>
            <a:r>
              <a:rPr lang="en-US" altLang="zh-TW" b="1" dirty="0">
                <a:latin typeface="Cambria Math"/>
                <a:ea typeface="Cambria Math"/>
              </a:rPr>
              <a:t>6.2.8 Thinning Operator</a:t>
            </a:r>
            <a:br>
              <a:rPr lang="en-US" altLang="zh-TW" b="1" dirty="0">
                <a:latin typeface="Cambria Math" panose="02040503050406030204" pitchFamily="18" charset="0"/>
                <a:ea typeface="Cambria Math" panose="02040503050406030204" pitchFamily="18" charset="0"/>
              </a:rPr>
            </a:br>
            <a:r>
              <a:rPr lang="en-US" altLang="zh-TW" b="1" dirty="0">
                <a:latin typeface="Cambria Math"/>
                <a:ea typeface="Cambria Math"/>
              </a:rPr>
              <a:t>                </a:t>
            </a:r>
            <a:r>
              <a:rPr lang="en-US" altLang="zh-TW" sz="3200" b="1" dirty="0">
                <a:solidFill>
                  <a:srgbClr val="FF0000"/>
                </a:solidFill>
                <a:latin typeface="Cambria Math"/>
                <a:ea typeface="Cambria Math"/>
              </a:rPr>
              <a:t>HW due: Nov. 7, 2023</a:t>
            </a:r>
            <a:endParaRPr lang="en-US" altLang="zh-TW" b="1" dirty="0">
              <a:solidFill>
                <a:srgbClr val="FF0000"/>
              </a:solidFill>
              <a:latin typeface="Cambria Math" panose="02040503050406030204" pitchFamily="18" charset="0"/>
              <a:ea typeface="Cambria Math" panose="02040503050406030204" pitchFamily="18" charset="0"/>
            </a:endParaRPr>
          </a:p>
        </p:txBody>
      </p:sp>
      <p:sp>
        <p:nvSpPr>
          <p:cNvPr id="71684" name="Rectangle 3"/>
          <p:cNvSpPr>
            <a:spLocks noGrp="1" noChangeArrowheads="1"/>
          </p:cNvSpPr>
          <p:nvPr>
            <p:ph type="body" idx="1"/>
          </p:nvPr>
        </p:nvSpPr>
        <p:spPr/>
        <p:txBody>
          <a:bodyPr/>
          <a:lstStyle/>
          <a:p>
            <a:pPr eaLnBrk="1" hangingPunct="1"/>
            <a:r>
              <a:rPr lang="en-US" altLang="zh-TW" dirty="0" err="1"/>
              <a:t>lena.thin</a:t>
            </a:r>
            <a:endParaRPr lang="en-US" altLang="zh-TW" dirty="0"/>
          </a:p>
          <a:p>
            <a:pPr eaLnBrk="1" hangingPunct="1"/>
            <a:endParaRPr lang="en-US" altLang="zh-TW" dirty="0"/>
          </a:p>
        </p:txBody>
      </p:sp>
      <p:pic>
        <p:nvPicPr>
          <p:cNvPr id="71686" name="Picture 5" descr="len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4953" y="2502694"/>
            <a:ext cx="3130550" cy="313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7" descr="lena_thin_testoverflow1">
            <a:extLst>
              <a:ext uri="{FF2B5EF4-FFF2-40B4-BE49-F238E27FC236}">
                <a16:creationId xmlns:a16="http://schemas.microsoft.com/office/drawing/2014/main" id="{DB36F46F-D982-4CF9-9D60-60C093126E7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6496" y="2502693"/>
            <a:ext cx="3130551" cy="31305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29465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6.2.8 </a:t>
            </a:r>
            <a:r>
              <a:rPr lang="en-US" altLang="zh-TW" b="1">
                <a:latin typeface="Cambria Math" panose="02040503050406030204" pitchFamily="18" charset="0"/>
                <a:ea typeface="Cambria Math" panose="02040503050406030204" pitchFamily="18" charset="0"/>
              </a:rPr>
              <a:t>Thinning Operator</a:t>
            </a:r>
            <a:endParaRPr lang="zh-TW" altLang="en-US" b="1" dirty="0">
              <a:latin typeface="Cambria Math" panose="02040503050406030204" pitchFamily="18" charset="0"/>
            </a:endParaRPr>
          </a:p>
        </p:txBody>
      </p:sp>
      <p:sp>
        <p:nvSpPr>
          <p:cNvPr id="3" name="內容版面配置區 2"/>
          <p:cNvSpPr>
            <a:spLocks noGrp="1"/>
          </p:cNvSpPr>
          <p:nvPr>
            <p:ph sz="half" idx="1"/>
          </p:nvPr>
        </p:nvSpPr>
        <p:spPr/>
        <p:txBody>
          <a:bodyPr>
            <a:normAutofit/>
          </a:bodyPr>
          <a:lstStyle/>
          <a:p>
            <a:r>
              <a:rPr lang="en-US" altLang="zh-TW" sz="2000" dirty="0">
                <a:latin typeface="Cambria Math" panose="02040503050406030204" pitchFamily="18" charset="0"/>
                <a:ea typeface="Cambria Math" panose="02040503050406030204" pitchFamily="18" charset="0"/>
              </a:rPr>
              <a:t>Step1</a:t>
            </a:r>
          </a:p>
          <a:p>
            <a:pPr lvl="1"/>
            <a:r>
              <a:rPr lang="en-US" altLang="zh-TW" sz="1800" dirty="0">
                <a:latin typeface="Cambria Math" panose="02040503050406030204" pitchFamily="18" charset="0"/>
                <a:ea typeface="Cambria Math" panose="02040503050406030204" pitchFamily="18" charset="0"/>
              </a:rPr>
              <a:t>input : </a:t>
            </a:r>
            <a:r>
              <a:rPr lang="en-US" altLang="zh-TW" sz="1800" dirty="0">
                <a:solidFill>
                  <a:srgbClr val="00B050"/>
                </a:solidFill>
                <a:latin typeface="Cambria Math" panose="02040503050406030204" pitchFamily="18" charset="0"/>
                <a:ea typeface="Cambria Math" panose="02040503050406030204" pitchFamily="18" charset="0"/>
              </a:rPr>
              <a:t>original symbolic image</a:t>
            </a:r>
            <a:r>
              <a:rPr lang="en-US" altLang="zh-TW" sz="1800" dirty="0">
                <a:latin typeface="Cambria Math" panose="02040503050406030204" pitchFamily="18" charset="0"/>
                <a:ea typeface="Cambria Math" panose="02040503050406030204" pitchFamily="18" charset="0"/>
              </a:rPr>
              <a:t> </a:t>
            </a:r>
          </a:p>
          <a:p>
            <a:pPr lvl="1"/>
            <a:r>
              <a:rPr lang="en-US" altLang="zh-TW" sz="1800" dirty="0">
                <a:latin typeface="Cambria Math" panose="02040503050406030204" pitchFamily="18" charset="0"/>
                <a:ea typeface="Cambria Math" panose="02040503050406030204" pitchFamily="18" charset="0"/>
              </a:rPr>
              <a:t>marked-interior/border-pixel operator</a:t>
            </a:r>
          </a:p>
          <a:p>
            <a:pPr lvl="1"/>
            <a:r>
              <a:rPr lang="en-US" altLang="zh-TW" sz="1800" dirty="0">
                <a:latin typeface="Cambria Math" panose="02040503050406030204" pitchFamily="18" charset="0"/>
                <a:ea typeface="Cambria Math" panose="02040503050406030204" pitchFamily="18" charset="0"/>
              </a:rPr>
              <a:t>output : </a:t>
            </a:r>
            <a:r>
              <a:rPr lang="en-US" altLang="zh-TW" sz="1800" dirty="0">
                <a:solidFill>
                  <a:srgbClr val="0000FF"/>
                </a:solidFill>
                <a:latin typeface="Cambria Math" panose="02040503050406030204" pitchFamily="18" charset="0"/>
                <a:ea typeface="Cambria Math" panose="02040503050406030204" pitchFamily="18" charset="0"/>
              </a:rPr>
              <a:t>interior/border image</a:t>
            </a:r>
          </a:p>
          <a:p>
            <a:endParaRPr lang="en-US" altLang="zh-TW" sz="2000" dirty="0">
              <a:latin typeface="Cambria Math" panose="02040503050406030204" pitchFamily="18" charset="0"/>
              <a:ea typeface="Cambria Math" panose="02040503050406030204" pitchFamily="18" charset="0"/>
            </a:endParaRPr>
          </a:p>
          <a:p>
            <a:r>
              <a:rPr lang="en-US" altLang="zh-TW" sz="2000" dirty="0">
                <a:latin typeface="Cambria Math" panose="02040503050406030204" pitchFamily="18" charset="0"/>
                <a:ea typeface="Cambria Math" panose="02040503050406030204" pitchFamily="18" charset="0"/>
              </a:rPr>
              <a:t>Step2</a:t>
            </a:r>
          </a:p>
          <a:p>
            <a:pPr lvl="1"/>
            <a:r>
              <a:rPr lang="en-US" altLang="zh-TW" sz="1800" dirty="0">
                <a:latin typeface="Cambria Math" panose="02040503050406030204" pitchFamily="18" charset="0"/>
                <a:ea typeface="Cambria Math" panose="02040503050406030204" pitchFamily="18" charset="0"/>
              </a:rPr>
              <a:t>input : </a:t>
            </a:r>
            <a:r>
              <a:rPr lang="en-US" altLang="zh-TW" sz="1800" dirty="0">
                <a:solidFill>
                  <a:srgbClr val="0000FF"/>
                </a:solidFill>
                <a:latin typeface="Cambria Math" panose="02040503050406030204" pitchFamily="18" charset="0"/>
                <a:ea typeface="Cambria Math" panose="02040503050406030204" pitchFamily="18" charset="0"/>
              </a:rPr>
              <a:t>interior/border image</a:t>
            </a:r>
          </a:p>
          <a:p>
            <a:pPr lvl="1"/>
            <a:r>
              <a:rPr lang="en-US" altLang="zh-TW" sz="1800" dirty="0">
                <a:latin typeface="Cambria Math" panose="02040503050406030204" pitchFamily="18" charset="0"/>
                <a:ea typeface="Cambria Math" panose="02040503050406030204" pitchFamily="18" charset="0"/>
              </a:rPr>
              <a:t>pair relationship operator</a:t>
            </a:r>
          </a:p>
          <a:p>
            <a:pPr lvl="1"/>
            <a:r>
              <a:rPr lang="en-US" altLang="zh-TW" sz="1800" dirty="0">
                <a:latin typeface="Cambria Math" panose="02040503050406030204" pitchFamily="18" charset="0"/>
                <a:ea typeface="Cambria Math" panose="02040503050406030204" pitchFamily="18" charset="0"/>
              </a:rPr>
              <a:t>output : </a:t>
            </a:r>
            <a:r>
              <a:rPr lang="en-US" altLang="zh-TW" sz="1800" dirty="0">
                <a:solidFill>
                  <a:srgbClr val="FF0000"/>
                </a:solidFill>
                <a:latin typeface="Cambria Math" panose="02040503050406030204" pitchFamily="18" charset="0"/>
                <a:ea typeface="Cambria Math" panose="02040503050406030204" pitchFamily="18" charset="0"/>
              </a:rPr>
              <a:t>marked</a:t>
            </a:r>
            <a:r>
              <a:rPr lang="en-US" altLang="zh-TW" sz="1800" dirty="0">
                <a:latin typeface="Cambria Math" panose="02040503050406030204" pitchFamily="18" charset="0"/>
                <a:ea typeface="Cambria Math" panose="02040503050406030204" pitchFamily="18" charset="0"/>
              </a:rPr>
              <a:t> </a:t>
            </a:r>
            <a:r>
              <a:rPr lang="en-US" altLang="zh-TW" sz="1800" dirty="0">
                <a:solidFill>
                  <a:srgbClr val="FF0000"/>
                </a:solidFill>
                <a:latin typeface="Cambria Math" panose="02040503050406030204" pitchFamily="18" charset="0"/>
                <a:ea typeface="Cambria Math" panose="02040503050406030204" pitchFamily="18" charset="0"/>
              </a:rPr>
              <a:t>image</a:t>
            </a:r>
            <a:endParaRPr lang="zh-TW" altLang="en-US" sz="1800" dirty="0">
              <a:solidFill>
                <a:srgbClr val="FF0000"/>
              </a:solidFill>
              <a:latin typeface="Cambria Math" panose="02040503050406030204" pitchFamily="18" charset="0"/>
            </a:endParaRPr>
          </a:p>
          <a:p>
            <a:pPr marL="0" indent="0">
              <a:buNone/>
            </a:pPr>
            <a:endParaRPr lang="zh-TW" altLang="en-US" dirty="0"/>
          </a:p>
        </p:txBody>
      </p:sp>
      <p:sp>
        <p:nvSpPr>
          <p:cNvPr id="4" name="內容版面配置區 3"/>
          <p:cNvSpPr>
            <a:spLocks noGrp="1"/>
          </p:cNvSpPr>
          <p:nvPr>
            <p:ph sz="half" idx="2"/>
          </p:nvPr>
        </p:nvSpPr>
        <p:spPr>
          <a:xfrm>
            <a:off x="6172199" y="1825625"/>
            <a:ext cx="5181601" cy="4351338"/>
          </a:xfrm>
        </p:spPr>
        <p:txBody>
          <a:bodyPr>
            <a:normAutofit/>
          </a:bodyPr>
          <a:lstStyle/>
          <a:p>
            <a:r>
              <a:rPr lang="en-US" altLang="zh-TW" sz="2000" dirty="0">
                <a:latin typeface="Cambria Math" panose="02040503050406030204" pitchFamily="18" charset="0"/>
                <a:ea typeface="Cambria Math" panose="02040503050406030204" pitchFamily="18" charset="0"/>
              </a:rPr>
              <a:t>Step3</a:t>
            </a:r>
          </a:p>
          <a:p>
            <a:pPr lvl="1"/>
            <a:r>
              <a:rPr lang="en-US" altLang="zh-TW" sz="1800" dirty="0">
                <a:latin typeface="Cambria Math" panose="02040503050406030204" pitchFamily="18" charset="0"/>
                <a:ea typeface="Cambria Math" panose="02040503050406030204" pitchFamily="18" charset="0"/>
              </a:rPr>
              <a:t>input : </a:t>
            </a:r>
            <a:r>
              <a:rPr lang="en-US" altLang="zh-TW" sz="1800" dirty="0">
                <a:solidFill>
                  <a:srgbClr val="008A00"/>
                </a:solidFill>
                <a:latin typeface="Cambria Math" panose="02040503050406030204" pitchFamily="18" charset="0"/>
                <a:ea typeface="Cambria Math" panose="02040503050406030204" pitchFamily="18" charset="0"/>
              </a:rPr>
              <a:t>original symbolic image</a:t>
            </a:r>
            <a:r>
              <a:rPr lang="en-US" altLang="zh-TW" sz="1800" dirty="0">
                <a:latin typeface="Cambria Math" panose="02040503050406030204" pitchFamily="18" charset="0"/>
                <a:ea typeface="Cambria Math" panose="02040503050406030204" pitchFamily="18" charset="0"/>
              </a:rPr>
              <a:t> +</a:t>
            </a:r>
            <a:r>
              <a:rPr lang="en-US" altLang="zh-TW" sz="1800" dirty="0">
                <a:solidFill>
                  <a:srgbClr val="FF0000"/>
                </a:solidFill>
                <a:latin typeface="Cambria Math" panose="02040503050406030204" pitchFamily="18" charset="0"/>
                <a:ea typeface="Cambria Math" panose="02040503050406030204" pitchFamily="18" charset="0"/>
              </a:rPr>
              <a:t>marked image</a:t>
            </a:r>
          </a:p>
          <a:p>
            <a:pPr lvl="1"/>
            <a:r>
              <a:rPr lang="en-US" altLang="zh-TW" sz="1800" dirty="0">
                <a:latin typeface="Cambria Math" panose="02040503050406030204" pitchFamily="18" charset="0"/>
                <a:ea typeface="Cambria Math" panose="02040503050406030204" pitchFamily="18" charset="0"/>
              </a:rPr>
              <a:t>marked-pixel connected shrink operator</a:t>
            </a:r>
          </a:p>
          <a:p>
            <a:pPr lvl="2"/>
            <a:r>
              <a:rPr lang="en-US" altLang="zh-TW" sz="1800" dirty="0">
                <a:latin typeface="Cambria Math" panose="02040503050406030204" pitchFamily="18" charset="0"/>
                <a:ea typeface="Cambria Math" panose="02040503050406030204" pitchFamily="18" charset="0"/>
              </a:rPr>
              <a:t>removable(by connected shrink operator on</a:t>
            </a:r>
            <a:r>
              <a:rPr lang="en-US" altLang="zh-TW" sz="1800" dirty="0">
                <a:solidFill>
                  <a:srgbClr val="008A00"/>
                </a:solidFill>
                <a:latin typeface="Cambria Math" panose="02040503050406030204" pitchFamily="18" charset="0"/>
                <a:ea typeface="Cambria Math" panose="02040503050406030204" pitchFamily="18" charset="0"/>
              </a:rPr>
              <a:t> original symbolic image</a:t>
            </a:r>
            <a:r>
              <a:rPr lang="en-US" altLang="zh-TW" sz="1800" dirty="0">
                <a:latin typeface="Cambria Math" panose="02040503050406030204" pitchFamily="18" charset="0"/>
                <a:ea typeface="Cambria Math" panose="02040503050406030204" pitchFamily="18" charset="0"/>
              </a:rPr>
              <a:t>)</a:t>
            </a:r>
          </a:p>
          <a:p>
            <a:pPr lvl="2"/>
            <a:r>
              <a:rPr lang="en-US" altLang="zh-TW" sz="1800" dirty="0">
                <a:latin typeface="Cambria Math" panose="02040503050406030204" pitchFamily="18" charset="0"/>
                <a:ea typeface="Cambria Math" panose="02040503050406030204" pitchFamily="18" charset="0"/>
              </a:rPr>
              <a:t>marked(by </a:t>
            </a:r>
            <a:r>
              <a:rPr lang="en-US" altLang="zh-TW" sz="1800" dirty="0">
                <a:solidFill>
                  <a:srgbClr val="FF0000"/>
                </a:solidFill>
                <a:latin typeface="Cambria Math" panose="02040503050406030204" pitchFamily="18" charset="0"/>
                <a:ea typeface="Cambria Math" panose="02040503050406030204" pitchFamily="18" charset="0"/>
              </a:rPr>
              <a:t>marked image</a:t>
            </a:r>
            <a:r>
              <a:rPr lang="en-US" altLang="zh-TW" sz="1800" dirty="0">
                <a:latin typeface="Cambria Math" panose="02040503050406030204" pitchFamily="18" charset="0"/>
                <a:ea typeface="Cambria Math" panose="02040503050406030204" pitchFamily="18" charset="0"/>
              </a:rPr>
              <a:t>)</a:t>
            </a:r>
          </a:p>
          <a:p>
            <a:pPr lvl="2"/>
            <a:r>
              <a:rPr lang="en-US" altLang="zh-TW" sz="1800" dirty="0">
                <a:latin typeface="Cambria Math" panose="02040503050406030204" pitchFamily="18" charset="0"/>
                <a:ea typeface="Cambria Math" panose="02040503050406030204" pitchFamily="18" charset="0"/>
              </a:rPr>
              <a:t>delete those pixels satisfying the two conditions mentioned above</a:t>
            </a:r>
          </a:p>
          <a:p>
            <a:pPr lvl="2"/>
            <a:r>
              <a:rPr lang="en-US" altLang="zh-TW" sz="1800" dirty="0">
                <a:latin typeface="Cambria Math" panose="02040503050406030204" pitchFamily="18" charset="0"/>
                <a:ea typeface="Cambria Math" panose="02040503050406030204" pitchFamily="18" charset="0"/>
              </a:rPr>
              <a:t>output : thinned output image</a:t>
            </a:r>
            <a:endParaRPr lang="zh-TW" altLang="en-US" sz="1800" dirty="0">
              <a:latin typeface="Cambria Math" panose="02040503050406030204" pitchFamily="18" charset="0"/>
            </a:endParaRPr>
          </a:p>
          <a:p>
            <a:r>
              <a:rPr lang="en-US" altLang="zh-TW" sz="2000" dirty="0">
                <a:latin typeface="Cambria Math" panose="02040503050406030204" pitchFamily="18" charset="0"/>
                <a:ea typeface="Cambria Math" panose="02040503050406030204" pitchFamily="18" charset="0"/>
              </a:rPr>
              <a:t>use thinned output image as next original symbolic image</a:t>
            </a:r>
          </a:p>
          <a:p>
            <a:r>
              <a:rPr lang="en-US" altLang="zh-TW" sz="2000" dirty="0">
                <a:latin typeface="Cambria Math" panose="02040503050406030204" pitchFamily="18" charset="0"/>
                <a:ea typeface="Cambria Math" panose="02040503050406030204" pitchFamily="18" charset="0"/>
              </a:rPr>
              <a:t>repeat step1, step2, step3 until the last output never changed</a:t>
            </a:r>
            <a:endParaRPr lang="zh-TW" altLang="en-US" sz="2000" dirty="0">
              <a:latin typeface="Cambria Math" panose="02040503050406030204" pitchFamily="18" charset="0"/>
            </a:endParaRPr>
          </a:p>
        </p:txBody>
      </p:sp>
    </p:spTree>
    <p:extLst>
      <p:ext uri="{BB962C8B-B14F-4D97-AF65-F5344CB8AC3E}">
        <p14:creationId xmlns:p14="http://schemas.microsoft.com/office/powerpoint/2010/main" val="40514468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b="1" dirty="0">
                <a:latin typeface="Cambria Math" panose="02040503050406030204" pitchFamily="18" charset="0"/>
                <a:ea typeface="Cambria Math" panose="02040503050406030204" pitchFamily="18" charset="0"/>
              </a:rPr>
              <a:t>6.1.2 Non-Rec. Neighborhood Operator</a:t>
            </a:r>
            <a:endParaRPr lang="zh-TW" altLang="en-US" b="1" dirty="0">
              <a:latin typeface="Cambria Math" panose="02040503050406030204" pitchFamily="18" charset="0"/>
              <a:ea typeface="Cambria Math" panose="02040503050406030204" pitchFamily="18" charset="0"/>
            </a:endParaRPr>
          </a:p>
        </p:txBody>
      </p:sp>
      <mc:AlternateContent xmlns:mc="http://schemas.openxmlformats.org/markup-compatibility/2006" xmlns:a14="http://schemas.microsoft.com/office/drawing/2010/main">
        <mc:Choice Requires="a14">
          <p:sp>
            <p:nvSpPr>
              <p:cNvPr id="3" name="內容版面配置區 2"/>
              <p:cNvSpPr>
                <a:spLocks noGrp="1"/>
              </p:cNvSpPr>
              <p:nvPr>
                <p:ph sz="half" idx="1"/>
              </p:nvPr>
            </p:nvSpPr>
            <p:spPr>
              <a:xfrm>
                <a:off x="618309" y="3047998"/>
                <a:ext cx="6019800" cy="3128963"/>
              </a:xfrm>
            </p:spPr>
            <p:txBody>
              <a:bodyPr>
                <a:normAutofit fontScale="77500" lnSpcReduction="20000"/>
              </a:bodyPr>
              <a:lstStyle/>
              <a:p>
                <a:pPr>
                  <a:lnSpc>
                    <a:spcPct val="100000"/>
                  </a:lnSpc>
                  <a:spcBef>
                    <a:spcPts val="1700"/>
                  </a:spcBef>
                </a:pPr>
                <a:r>
                  <a:rPr lang="en-US" altLang="zh-TW" dirty="0">
                    <a:solidFill>
                      <a:srgbClr val="0000FF"/>
                    </a:solidFill>
                    <a:latin typeface="Cambria Math" panose="02040503050406030204" pitchFamily="18" charset="0"/>
                  </a:rPr>
                  <a:t>general operator:</a:t>
                </a:r>
              </a:p>
              <a:p>
                <a:pPr marL="0" indent="0">
                  <a:lnSpc>
                    <a:spcPct val="100000"/>
                  </a:lnSpc>
                  <a:spcBef>
                    <a:spcPts val="1700"/>
                  </a:spcBef>
                  <a:buNone/>
                </a:pPr>
                <a:r>
                  <a:rPr lang="zh-TW" altLang="en-US" dirty="0">
                    <a:solidFill>
                      <a:srgbClr val="0000FF"/>
                    </a:solidFill>
                  </a:rPr>
                  <a:t>   </a:t>
                </a:r>
                <a:r>
                  <a:rPr lang="en-US" altLang="zh-TW" dirty="0">
                    <a:solidFill>
                      <a:srgbClr val="0000FF"/>
                    </a:solidFill>
                  </a:rPr>
                  <a:t>-</a:t>
                </a:r>
                <a:r>
                  <a:rPr lang="zh-TW" altLang="en-US" dirty="0">
                    <a:solidFill>
                      <a:srgbClr val="0000FF"/>
                    </a:solidFill>
                  </a:rPr>
                  <a:t> </a:t>
                </a:r>
                <a14:m>
                  <m:oMath xmlns:m="http://schemas.openxmlformats.org/officeDocument/2006/math">
                    <m:r>
                      <a:rPr lang="en-US" altLang="zh-TW" i="1">
                        <a:solidFill>
                          <a:srgbClr val="0000FF"/>
                        </a:solidFill>
                        <a:latin typeface="Cambria Math" panose="02040503050406030204" pitchFamily="18" charset="0"/>
                      </a:rPr>
                      <m:t>𝑔</m:t>
                    </m:r>
                    <m:d>
                      <m:dPr>
                        <m:ctrlPr>
                          <a:rPr lang="en-US" altLang="zh-TW" i="1">
                            <a:solidFill>
                              <a:srgbClr val="0000FF"/>
                            </a:solidFill>
                            <a:latin typeface="Cambria Math" panose="02040503050406030204" pitchFamily="18" charset="0"/>
                          </a:rPr>
                        </m:ctrlPr>
                      </m:dPr>
                      <m:e>
                        <m:r>
                          <a:rPr lang="en-US" altLang="zh-TW" i="1">
                            <a:solidFill>
                              <a:srgbClr val="0000FF"/>
                            </a:solidFill>
                            <a:latin typeface="Cambria Math" panose="02040503050406030204" pitchFamily="18" charset="0"/>
                          </a:rPr>
                          <m:t>𝑟</m:t>
                        </m:r>
                        <m:r>
                          <a:rPr lang="en-US" altLang="zh-TW" i="1">
                            <a:solidFill>
                              <a:srgbClr val="0000FF"/>
                            </a:solidFill>
                            <a:latin typeface="Cambria Math" panose="02040503050406030204" pitchFamily="18" charset="0"/>
                          </a:rPr>
                          <m:t>,</m:t>
                        </m:r>
                        <m:r>
                          <a:rPr lang="en-US" altLang="zh-TW" i="1">
                            <a:solidFill>
                              <a:srgbClr val="0000FF"/>
                            </a:solidFill>
                            <a:latin typeface="Cambria Math" panose="02040503050406030204" pitchFamily="18" charset="0"/>
                          </a:rPr>
                          <m:t>𝑐</m:t>
                        </m:r>
                      </m:e>
                    </m:d>
                    <m:r>
                      <a:rPr lang="en-US" altLang="zh-TW" i="1">
                        <a:solidFill>
                          <a:srgbClr val="0000FF"/>
                        </a:solidFill>
                        <a:latin typeface="Cambria Math" panose="02040503050406030204" pitchFamily="18" charset="0"/>
                      </a:rPr>
                      <m:t>=</m:t>
                    </m:r>
                  </m:oMath>
                </a14:m>
                <a:endParaRPr lang="en-US" altLang="zh-TW" i="1" dirty="0">
                  <a:solidFill>
                    <a:srgbClr val="0000FF"/>
                  </a:solidFill>
                  <a:latin typeface="Cambria Math" panose="02040503050406030204" pitchFamily="18" charset="0"/>
                </a:endParaRPr>
              </a:p>
              <a:p>
                <a:pPr marL="0" indent="0">
                  <a:lnSpc>
                    <a:spcPct val="100000"/>
                  </a:lnSpc>
                  <a:spcBef>
                    <a:spcPts val="1700"/>
                  </a:spcBef>
                  <a:buNone/>
                </a:pPr>
                <a14:m>
                  <m:oMathPara xmlns:m="http://schemas.openxmlformats.org/officeDocument/2006/math">
                    <m:oMathParaPr>
                      <m:jc m:val="centerGroup"/>
                    </m:oMathParaPr>
                    <m:oMath xmlns:m="http://schemas.openxmlformats.org/officeDocument/2006/math">
                      <m:r>
                        <a:rPr lang="zh-TW" altLang="en-US" i="1">
                          <a:solidFill>
                            <a:srgbClr val="0000FF"/>
                          </a:solidFill>
                          <a:latin typeface="Cambria Math" panose="02040503050406030204" pitchFamily="18" charset="0"/>
                        </a:rPr>
                        <m:t>𝜙</m:t>
                      </m:r>
                      <m:d>
                        <m:dPr>
                          <m:begChr m:val="["/>
                          <m:endChr m:val="]"/>
                          <m:ctrlPr>
                            <a:rPr lang="en-US" altLang="zh-TW" i="1">
                              <a:solidFill>
                                <a:srgbClr val="0000FF"/>
                              </a:solidFill>
                              <a:latin typeface="Cambria Math" panose="02040503050406030204" pitchFamily="18" charset="0"/>
                            </a:rPr>
                          </m:ctrlPr>
                        </m:dPr>
                        <m:e>
                          <m:r>
                            <a:rPr lang="en-US" altLang="zh-TW" i="1">
                              <a:solidFill>
                                <a:srgbClr val="0000FF"/>
                              </a:solidFill>
                              <a:latin typeface="Cambria Math" panose="02040503050406030204" pitchFamily="18" charset="0"/>
                            </a:rPr>
                            <m:t>𝑟</m:t>
                          </m:r>
                          <m:r>
                            <a:rPr lang="en-US" altLang="zh-TW" i="1">
                              <a:solidFill>
                                <a:srgbClr val="0000FF"/>
                              </a:solidFill>
                              <a:latin typeface="Cambria Math" panose="02040503050406030204" pitchFamily="18" charset="0"/>
                            </a:rPr>
                            <m:t>,</m:t>
                          </m:r>
                          <m:r>
                            <a:rPr lang="en-US" altLang="zh-TW" i="1">
                              <a:solidFill>
                                <a:srgbClr val="0000FF"/>
                              </a:solidFill>
                              <a:latin typeface="Cambria Math" panose="02040503050406030204" pitchFamily="18" charset="0"/>
                            </a:rPr>
                            <m:t>𝑐</m:t>
                          </m:r>
                          <m:r>
                            <a:rPr lang="en-US" altLang="zh-TW" i="1">
                              <a:solidFill>
                                <a:srgbClr val="0000FF"/>
                              </a:solidFill>
                              <a:latin typeface="Cambria Math" panose="02040503050406030204" pitchFamily="18" charset="0"/>
                            </a:rPr>
                            <m:t>,</m:t>
                          </m:r>
                          <m:r>
                            <a:rPr lang="en-US" altLang="zh-TW" i="1">
                              <a:solidFill>
                                <a:srgbClr val="0000FF"/>
                              </a:solidFill>
                              <a:latin typeface="Cambria Math" panose="02040503050406030204" pitchFamily="18" charset="0"/>
                            </a:rPr>
                            <m:t>𝑓</m:t>
                          </m:r>
                          <m:d>
                            <m:dPr>
                              <m:ctrlPr>
                                <a:rPr lang="en-US" altLang="zh-TW" i="1">
                                  <a:solidFill>
                                    <a:srgbClr val="0000FF"/>
                                  </a:solidFill>
                                  <a:latin typeface="Cambria Math" panose="02040503050406030204" pitchFamily="18" charset="0"/>
                                </a:rPr>
                              </m:ctrlPr>
                            </m:dPr>
                            <m:e>
                              <m:sSup>
                                <m:sSupPr>
                                  <m:ctrlPr>
                                    <a:rPr lang="en-US" altLang="zh-TW" i="1">
                                      <a:solidFill>
                                        <a:srgbClr val="0000FF"/>
                                      </a:solidFill>
                                      <a:latin typeface="Cambria Math" panose="02040503050406030204" pitchFamily="18" charset="0"/>
                                    </a:rPr>
                                  </m:ctrlPr>
                                </m:sSupPr>
                                <m:e>
                                  <m:r>
                                    <a:rPr lang="en-US" altLang="zh-TW" i="1">
                                      <a:solidFill>
                                        <a:srgbClr val="0000FF"/>
                                      </a:solidFill>
                                      <a:latin typeface="Cambria Math" panose="02040503050406030204" pitchFamily="18" charset="0"/>
                                    </a:rPr>
                                    <m:t>𝑟</m:t>
                                  </m:r>
                                </m:e>
                                <m:sup>
                                  <m:r>
                                    <a:rPr lang="en-US" altLang="zh-TW" i="1">
                                      <a:solidFill>
                                        <a:srgbClr val="0000FF"/>
                                      </a:solidFill>
                                      <a:latin typeface="Cambria Math" panose="02040503050406030204" pitchFamily="18" charset="0"/>
                                    </a:rPr>
                                    <m:t>′</m:t>
                                  </m:r>
                                </m:sup>
                              </m:sSup>
                              <m:r>
                                <a:rPr lang="en-US" altLang="zh-TW" i="1">
                                  <a:solidFill>
                                    <a:srgbClr val="0000FF"/>
                                  </a:solidFill>
                                  <a:latin typeface="Cambria Math" panose="02040503050406030204" pitchFamily="18" charset="0"/>
                                </a:rPr>
                                <m:t>,</m:t>
                              </m:r>
                              <m:sSup>
                                <m:sSupPr>
                                  <m:ctrlPr>
                                    <a:rPr lang="en-US" altLang="zh-TW" i="1">
                                      <a:solidFill>
                                        <a:srgbClr val="0000FF"/>
                                      </a:solidFill>
                                      <a:latin typeface="Cambria Math" panose="02040503050406030204" pitchFamily="18" charset="0"/>
                                    </a:rPr>
                                  </m:ctrlPr>
                                </m:sSupPr>
                                <m:e>
                                  <m:r>
                                    <a:rPr lang="en-US" altLang="zh-TW" i="1">
                                      <a:solidFill>
                                        <a:srgbClr val="0000FF"/>
                                      </a:solidFill>
                                      <a:latin typeface="Cambria Math" panose="02040503050406030204" pitchFamily="18" charset="0"/>
                                    </a:rPr>
                                    <m:t>𝑐</m:t>
                                  </m:r>
                                </m:e>
                                <m:sup>
                                  <m:r>
                                    <a:rPr lang="en-US" altLang="zh-TW" i="1">
                                      <a:solidFill>
                                        <a:srgbClr val="0000FF"/>
                                      </a:solidFill>
                                      <a:latin typeface="Cambria Math" panose="02040503050406030204" pitchFamily="18" charset="0"/>
                                    </a:rPr>
                                    <m:t>′</m:t>
                                  </m:r>
                                </m:sup>
                              </m:sSup>
                            </m:e>
                          </m:d>
                          <m:r>
                            <a:rPr lang="en-US" altLang="zh-TW" i="1">
                              <a:solidFill>
                                <a:srgbClr val="0000FF"/>
                              </a:solidFill>
                              <a:latin typeface="Cambria Math" panose="02040503050406030204" pitchFamily="18" charset="0"/>
                            </a:rPr>
                            <m:t> :(</m:t>
                          </m:r>
                          <m:sSup>
                            <m:sSupPr>
                              <m:ctrlPr>
                                <a:rPr lang="en-US" altLang="zh-TW" i="1">
                                  <a:solidFill>
                                    <a:srgbClr val="0000FF"/>
                                  </a:solidFill>
                                  <a:latin typeface="Cambria Math" panose="02040503050406030204" pitchFamily="18" charset="0"/>
                                </a:rPr>
                              </m:ctrlPr>
                            </m:sSupPr>
                            <m:e>
                              <m:r>
                                <a:rPr lang="en-US" altLang="zh-TW" i="1">
                                  <a:solidFill>
                                    <a:srgbClr val="0000FF"/>
                                  </a:solidFill>
                                  <a:latin typeface="Cambria Math" panose="02040503050406030204" pitchFamily="18" charset="0"/>
                                </a:rPr>
                                <m:t>𝑟</m:t>
                              </m:r>
                            </m:e>
                            <m:sup>
                              <m:r>
                                <a:rPr lang="en-US" altLang="zh-TW" i="1">
                                  <a:solidFill>
                                    <a:srgbClr val="0000FF"/>
                                  </a:solidFill>
                                  <a:latin typeface="Cambria Math" panose="02040503050406030204" pitchFamily="18" charset="0"/>
                                </a:rPr>
                                <m:t>′</m:t>
                              </m:r>
                            </m:sup>
                          </m:sSup>
                          <m:r>
                            <a:rPr lang="en-US" altLang="zh-TW" i="1">
                              <a:solidFill>
                                <a:srgbClr val="0000FF"/>
                              </a:solidFill>
                              <a:latin typeface="Cambria Math" panose="02040503050406030204" pitchFamily="18" charset="0"/>
                            </a:rPr>
                            <m:t>,</m:t>
                          </m:r>
                          <m:sSup>
                            <m:sSupPr>
                              <m:ctrlPr>
                                <a:rPr lang="en-US" altLang="zh-TW" i="1">
                                  <a:solidFill>
                                    <a:srgbClr val="0000FF"/>
                                  </a:solidFill>
                                  <a:latin typeface="Cambria Math" panose="02040503050406030204" pitchFamily="18" charset="0"/>
                                </a:rPr>
                              </m:ctrlPr>
                            </m:sSupPr>
                            <m:e>
                              <m:r>
                                <a:rPr lang="en-US" altLang="zh-TW" i="1">
                                  <a:solidFill>
                                    <a:srgbClr val="0000FF"/>
                                  </a:solidFill>
                                  <a:latin typeface="Cambria Math" panose="02040503050406030204" pitchFamily="18" charset="0"/>
                                </a:rPr>
                                <m:t>𝑐</m:t>
                              </m:r>
                            </m:e>
                            <m:sup>
                              <m:r>
                                <a:rPr lang="en-US" altLang="zh-TW" i="1">
                                  <a:solidFill>
                                    <a:srgbClr val="0000FF"/>
                                  </a:solidFill>
                                  <a:latin typeface="Cambria Math" panose="02040503050406030204" pitchFamily="18" charset="0"/>
                                </a:rPr>
                                <m:t>′</m:t>
                              </m:r>
                            </m:sup>
                          </m:sSup>
                          <m:r>
                            <a:rPr lang="en-US" altLang="zh-TW" i="1">
                              <a:solidFill>
                                <a:srgbClr val="0000FF"/>
                              </a:solidFill>
                              <a:latin typeface="Cambria Math" panose="02040503050406030204" pitchFamily="18" charset="0"/>
                            </a:rPr>
                            <m:t>)</m:t>
                          </m:r>
                          <m:r>
                            <a:rPr lang="en-US" altLang="zh-TW" i="1">
                              <a:solidFill>
                                <a:srgbClr val="0000FF"/>
                              </a:solidFill>
                              <a:latin typeface="Cambria Math" panose="02040503050406030204" pitchFamily="18" charset="0"/>
                              <a:ea typeface="Cambria Math" panose="02040503050406030204" pitchFamily="18" charset="0"/>
                            </a:rPr>
                            <m:t>∈</m:t>
                          </m:r>
                          <m:r>
                            <a:rPr lang="en-US" altLang="zh-TW" i="1">
                              <a:solidFill>
                                <a:srgbClr val="0000FF"/>
                              </a:solidFill>
                              <a:latin typeface="Cambria Math" panose="02040503050406030204" pitchFamily="18" charset="0"/>
                              <a:ea typeface="Cambria Math" panose="02040503050406030204" pitchFamily="18" charset="0"/>
                            </a:rPr>
                            <m:t>𝑁</m:t>
                          </m:r>
                          <m:r>
                            <a:rPr lang="en-US" altLang="zh-TW" i="1">
                              <a:solidFill>
                                <a:srgbClr val="0000FF"/>
                              </a:solidFill>
                              <a:latin typeface="Cambria Math" panose="02040503050406030204" pitchFamily="18" charset="0"/>
                              <a:ea typeface="Cambria Math" panose="02040503050406030204" pitchFamily="18" charset="0"/>
                            </a:rPr>
                            <m:t>(</m:t>
                          </m:r>
                          <m:r>
                            <a:rPr lang="en-US" altLang="zh-TW" i="1">
                              <a:solidFill>
                                <a:srgbClr val="0000FF"/>
                              </a:solidFill>
                              <a:latin typeface="Cambria Math" panose="02040503050406030204" pitchFamily="18" charset="0"/>
                              <a:ea typeface="Cambria Math" panose="02040503050406030204" pitchFamily="18" charset="0"/>
                            </a:rPr>
                            <m:t>𝑟</m:t>
                          </m:r>
                          <m:r>
                            <a:rPr lang="en-US" altLang="zh-TW" i="1">
                              <a:solidFill>
                                <a:srgbClr val="0000FF"/>
                              </a:solidFill>
                              <a:latin typeface="Cambria Math" panose="02040503050406030204" pitchFamily="18" charset="0"/>
                              <a:ea typeface="Cambria Math" panose="02040503050406030204" pitchFamily="18" charset="0"/>
                            </a:rPr>
                            <m:t>,</m:t>
                          </m:r>
                          <m:r>
                            <a:rPr lang="en-US" altLang="zh-TW" i="1">
                              <a:solidFill>
                                <a:srgbClr val="0000FF"/>
                              </a:solidFill>
                              <a:latin typeface="Cambria Math" panose="02040503050406030204" pitchFamily="18" charset="0"/>
                              <a:ea typeface="Cambria Math" panose="02040503050406030204" pitchFamily="18" charset="0"/>
                            </a:rPr>
                            <m:t>𝑐</m:t>
                          </m:r>
                          <m:r>
                            <a:rPr lang="en-US" altLang="zh-TW" i="1">
                              <a:solidFill>
                                <a:srgbClr val="0000FF"/>
                              </a:solidFill>
                              <a:latin typeface="Cambria Math" panose="02040503050406030204" pitchFamily="18" charset="0"/>
                              <a:ea typeface="Cambria Math" panose="02040503050406030204" pitchFamily="18" charset="0"/>
                            </a:rPr>
                            <m:t>)</m:t>
                          </m:r>
                        </m:e>
                      </m:d>
                    </m:oMath>
                  </m:oMathPara>
                </a14:m>
                <a:endParaRPr lang="en-US" altLang="zh-TW" dirty="0"/>
              </a:p>
              <a:p>
                <a:pPr>
                  <a:lnSpc>
                    <a:spcPct val="100000"/>
                  </a:lnSpc>
                  <a:spcBef>
                    <a:spcPts val="1700"/>
                  </a:spcBef>
                </a:pPr>
                <a:r>
                  <a:rPr lang="en-US" altLang="zh-TW" dirty="0">
                    <a:solidFill>
                      <a:srgbClr val="008A00"/>
                    </a:solidFill>
                    <a:latin typeface="Cambria Math" panose="02040503050406030204" pitchFamily="18" charset="0"/>
                    <a:ea typeface="Cambria Math" panose="02040503050406030204" pitchFamily="18" charset="0"/>
                  </a:rPr>
                  <a:t>linear operator (position-dependent):</a:t>
                </a:r>
              </a:p>
              <a:p>
                <a:pPr marL="0" indent="0">
                  <a:lnSpc>
                    <a:spcPct val="100000"/>
                  </a:lnSpc>
                  <a:spcBef>
                    <a:spcPts val="1700"/>
                  </a:spcBef>
                  <a:buNone/>
                </a:pPr>
                <a:r>
                  <a:rPr lang="zh-TW" altLang="en-US" dirty="0">
                    <a:solidFill>
                      <a:srgbClr val="008A00"/>
                    </a:solidFill>
                  </a:rPr>
                  <a:t>   </a:t>
                </a:r>
                <a:r>
                  <a:rPr lang="en-US" altLang="zh-TW" dirty="0">
                    <a:solidFill>
                      <a:srgbClr val="008A00"/>
                    </a:solidFill>
                  </a:rPr>
                  <a:t>-</a:t>
                </a:r>
                <a14:m>
                  <m:oMath xmlns:m="http://schemas.openxmlformats.org/officeDocument/2006/math">
                    <m:r>
                      <a:rPr lang="zh-TW" altLang="en-US" i="1" dirty="0">
                        <a:solidFill>
                          <a:srgbClr val="008A00"/>
                        </a:solidFill>
                        <a:latin typeface="Cambria Math" panose="02040503050406030204" pitchFamily="18" charset="0"/>
                      </a:rPr>
                      <m:t> </m:t>
                    </m:r>
                    <m:r>
                      <a:rPr lang="en-US" altLang="zh-TW" i="1">
                        <a:solidFill>
                          <a:srgbClr val="008A00"/>
                        </a:solidFill>
                        <a:latin typeface="Cambria Math" panose="02040503050406030204" pitchFamily="18" charset="0"/>
                      </a:rPr>
                      <m:t>𝑔</m:t>
                    </m:r>
                    <m:d>
                      <m:dPr>
                        <m:ctrlPr>
                          <a:rPr lang="en-US" altLang="zh-TW" i="1">
                            <a:solidFill>
                              <a:srgbClr val="008A00"/>
                            </a:solidFill>
                            <a:latin typeface="Cambria Math" panose="02040503050406030204" pitchFamily="18" charset="0"/>
                          </a:rPr>
                        </m:ctrlPr>
                      </m:dPr>
                      <m:e>
                        <m:r>
                          <a:rPr lang="en-US" altLang="zh-TW" i="1">
                            <a:solidFill>
                              <a:srgbClr val="008A00"/>
                            </a:solidFill>
                            <a:latin typeface="Cambria Math" panose="02040503050406030204" pitchFamily="18" charset="0"/>
                          </a:rPr>
                          <m:t>𝑟</m:t>
                        </m:r>
                        <m:r>
                          <a:rPr lang="en-US" altLang="zh-TW" i="1">
                            <a:solidFill>
                              <a:srgbClr val="008A00"/>
                            </a:solidFill>
                            <a:latin typeface="Cambria Math" panose="02040503050406030204" pitchFamily="18" charset="0"/>
                          </a:rPr>
                          <m:t>,</m:t>
                        </m:r>
                        <m:r>
                          <a:rPr lang="en-US" altLang="zh-TW" i="1">
                            <a:solidFill>
                              <a:srgbClr val="008A00"/>
                            </a:solidFill>
                            <a:latin typeface="Cambria Math" panose="02040503050406030204" pitchFamily="18" charset="0"/>
                          </a:rPr>
                          <m:t>𝑐</m:t>
                        </m:r>
                      </m:e>
                    </m:d>
                    <m:r>
                      <a:rPr lang="en-US" altLang="zh-TW" i="1">
                        <a:solidFill>
                          <a:srgbClr val="008A00"/>
                        </a:solidFill>
                        <a:latin typeface="Cambria Math" panose="02040503050406030204" pitchFamily="18" charset="0"/>
                      </a:rPr>
                      <m:t>=</m:t>
                    </m:r>
                    <m:nary>
                      <m:naryPr>
                        <m:chr m:val="∑"/>
                        <m:supHide m:val="on"/>
                        <m:ctrlPr>
                          <a:rPr lang="en-US" altLang="zh-TW" i="1">
                            <a:solidFill>
                              <a:srgbClr val="008A00"/>
                            </a:solidFill>
                            <a:latin typeface="Cambria Math" panose="02040503050406030204" pitchFamily="18" charset="0"/>
                          </a:rPr>
                        </m:ctrlPr>
                      </m:naryPr>
                      <m:sub>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𝑟</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𝑐</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r>
                          <a:rPr lang="en-US" altLang="zh-TW" i="1">
                            <a:solidFill>
                              <a:srgbClr val="008A00"/>
                            </a:solidFill>
                            <a:latin typeface="Cambria Math" panose="02040503050406030204" pitchFamily="18" charset="0"/>
                            <a:ea typeface="Cambria Math" panose="02040503050406030204" pitchFamily="18" charset="0"/>
                          </a:rPr>
                          <m:t>∈</m:t>
                        </m:r>
                        <m:r>
                          <a:rPr lang="en-US" altLang="zh-TW" i="1">
                            <a:solidFill>
                              <a:srgbClr val="008A00"/>
                            </a:solidFill>
                            <a:latin typeface="Cambria Math" panose="02040503050406030204" pitchFamily="18" charset="0"/>
                            <a:ea typeface="Cambria Math" panose="02040503050406030204" pitchFamily="18" charset="0"/>
                          </a:rPr>
                          <m:t>𝑁</m:t>
                        </m:r>
                        <m:r>
                          <a:rPr lang="en-US" altLang="zh-TW" i="1">
                            <a:solidFill>
                              <a:srgbClr val="008A00"/>
                            </a:solidFill>
                            <a:latin typeface="Cambria Math" panose="02040503050406030204" pitchFamily="18" charset="0"/>
                            <a:ea typeface="Cambria Math" panose="02040503050406030204" pitchFamily="18" charset="0"/>
                          </a:rPr>
                          <m:t>(</m:t>
                        </m:r>
                        <m:r>
                          <a:rPr lang="en-US" altLang="zh-TW" i="1">
                            <a:solidFill>
                              <a:srgbClr val="008A00"/>
                            </a:solidFill>
                            <a:latin typeface="Cambria Math" panose="02040503050406030204" pitchFamily="18" charset="0"/>
                            <a:ea typeface="Cambria Math" panose="02040503050406030204" pitchFamily="18" charset="0"/>
                          </a:rPr>
                          <m:t>𝑟</m:t>
                        </m:r>
                        <m:r>
                          <a:rPr lang="en-US" altLang="zh-TW" i="1">
                            <a:solidFill>
                              <a:srgbClr val="008A00"/>
                            </a:solidFill>
                            <a:latin typeface="Cambria Math" panose="02040503050406030204" pitchFamily="18" charset="0"/>
                            <a:ea typeface="Cambria Math" panose="02040503050406030204" pitchFamily="18" charset="0"/>
                          </a:rPr>
                          <m:t>,</m:t>
                        </m:r>
                        <m:r>
                          <a:rPr lang="en-US" altLang="zh-TW" i="1">
                            <a:solidFill>
                              <a:srgbClr val="008A00"/>
                            </a:solidFill>
                            <a:latin typeface="Cambria Math" panose="02040503050406030204" pitchFamily="18" charset="0"/>
                            <a:ea typeface="Cambria Math" panose="02040503050406030204" pitchFamily="18" charset="0"/>
                          </a:rPr>
                          <m:t>𝑐</m:t>
                        </m:r>
                        <m:r>
                          <a:rPr lang="en-US" altLang="zh-TW" i="1">
                            <a:solidFill>
                              <a:srgbClr val="008A00"/>
                            </a:solidFill>
                            <a:latin typeface="Cambria Math" panose="02040503050406030204" pitchFamily="18" charset="0"/>
                            <a:ea typeface="Cambria Math" panose="02040503050406030204" pitchFamily="18" charset="0"/>
                          </a:rPr>
                          <m:t>)</m:t>
                        </m:r>
                      </m:sub>
                      <m:sup/>
                      <m:e>
                        <m:r>
                          <a:rPr lang="en-US" altLang="zh-TW" i="1">
                            <a:solidFill>
                              <a:srgbClr val="008A00"/>
                            </a:solidFill>
                            <a:latin typeface="Cambria Math" panose="02040503050406030204" pitchFamily="18" charset="0"/>
                          </a:rPr>
                          <m:t>𝑓</m:t>
                        </m:r>
                        <m:d>
                          <m:dPr>
                            <m:ctrlPr>
                              <a:rPr lang="en-US" altLang="zh-TW" i="1">
                                <a:solidFill>
                                  <a:srgbClr val="008A00"/>
                                </a:solidFill>
                                <a:latin typeface="Cambria Math" panose="02040503050406030204" pitchFamily="18" charset="0"/>
                              </a:rPr>
                            </m:ctrlPr>
                          </m:dPr>
                          <m:e>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𝑟</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𝑐</m:t>
                                </m:r>
                              </m:e>
                              <m:sup>
                                <m:r>
                                  <a:rPr lang="en-US" altLang="zh-TW" i="1">
                                    <a:solidFill>
                                      <a:srgbClr val="008A00"/>
                                    </a:solidFill>
                                    <a:latin typeface="Cambria Math" panose="02040503050406030204" pitchFamily="18" charset="0"/>
                                  </a:rPr>
                                  <m:t>′</m:t>
                                </m:r>
                              </m:sup>
                            </m:sSup>
                          </m:e>
                        </m:d>
                        <m:r>
                          <a:rPr lang="en-US" altLang="zh-TW" i="1">
                            <a:solidFill>
                              <a:srgbClr val="008A00"/>
                            </a:solidFill>
                            <a:latin typeface="Cambria Math" panose="02040503050406030204" pitchFamily="18" charset="0"/>
                          </a:rPr>
                          <m:t>𝑤</m:t>
                        </m:r>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𝑟</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𝑐</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r>
                          <a:rPr lang="en-US" altLang="zh-TW" i="1">
                            <a:solidFill>
                              <a:srgbClr val="008A00"/>
                            </a:solidFill>
                            <a:latin typeface="Cambria Math" panose="02040503050406030204" pitchFamily="18" charset="0"/>
                          </a:rPr>
                          <m:t>𝑟</m:t>
                        </m:r>
                        <m:r>
                          <a:rPr lang="en-US" altLang="zh-TW" i="1">
                            <a:solidFill>
                              <a:srgbClr val="008A00"/>
                            </a:solidFill>
                            <a:latin typeface="Cambria Math" panose="02040503050406030204" pitchFamily="18" charset="0"/>
                          </a:rPr>
                          <m:t>,</m:t>
                        </m:r>
                        <m:r>
                          <a:rPr lang="en-US" altLang="zh-TW" i="1">
                            <a:solidFill>
                              <a:srgbClr val="008A00"/>
                            </a:solidFill>
                            <a:latin typeface="Cambria Math" panose="02040503050406030204" pitchFamily="18" charset="0"/>
                          </a:rPr>
                          <m:t>𝑐</m:t>
                        </m:r>
                        <m:r>
                          <a:rPr lang="en-US" altLang="zh-TW" i="1">
                            <a:solidFill>
                              <a:srgbClr val="008A00"/>
                            </a:solidFill>
                            <a:latin typeface="Cambria Math" panose="02040503050406030204" pitchFamily="18" charset="0"/>
                          </a:rPr>
                          <m:t>)</m:t>
                        </m:r>
                      </m:e>
                    </m:nary>
                  </m:oMath>
                </a14:m>
                <a:endParaRPr lang="zh-TW" altLang="en-US" dirty="0"/>
              </a:p>
            </p:txBody>
          </p:sp>
        </mc:Choice>
        <mc:Fallback xmlns="">
          <p:sp>
            <p:nvSpPr>
              <p:cNvPr id="3" name="內容版面配置區 2"/>
              <p:cNvSpPr>
                <a:spLocks noGrp="1" noRot="1" noChangeAspect="1" noMove="1" noResize="1" noEditPoints="1" noAdjustHandles="1" noChangeArrowheads="1" noChangeShapeType="1" noTextEdit="1"/>
              </p:cNvSpPr>
              <p:nvPr>
                <p:ph sz="half" idx="1"/>
              </p:nvPr>
            </p:nvSpPr>
            <p:spPr>
              <a:xfrm>
                <a:off x="618309" y="3047998"/>
                <a:ext cx="6019800" cy="3128963"/>
              </a:xfrm>
              <a:blipFill>
                <a:blip r:embed="rId3"/>
                <a:stretch>
                  <a:fillRect l="-1113" t="-3509"/>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4" name="內容版面配置區 3"/>
              <p:cNvSpPr>
                <a:spLocks noGrp="1"/>
              </p:cNvSpPr>
              <p:nvPr>
                <p:ph sz="half" idx="2"/>
              </p:nvPr>
            </p:nvSpPr>
            <p:spPr>
              <a:xfrm>
                <a:off x="6433457" y="3047997"/>
                <a:ext cx="6019800" cy="3128964"/>
              </a:xfrm>
            </p:spPr>
            <p:txBody>
              <a:bodyPr>
                <a:normAutofit fontScale="77500" lnSpcReduction="20000"/>
              </a:bodyPr>
              <a:lstStyle/>
              <a:p>
                <a:pPr>
                  <a:lnSpc>
                    <a:spcPct val="100000"/>
                  </a:lnSpc>
                  <a:spcBef>
                    <a:spcPts val="1700"/>
                  </a:spcBef>
                </a:pPr>
                <a:r>
                  <a:rPr lang="en-US" altLang="zh-TW" dirty="0">
                    <a:solidFill>
                      <a:srgbClr val="0000FF"/>
                    </a:solidFill>
                    <a:latin typeface="Cambria Math" panose="02040503050406030204" pitchFamily="18" charset="0"/>
                    <a:ea typeface="Cambria Math" panose="02040503050406030204" pitchFamily="18" charset="0"/>
                  </a:rPr>
                  <a:t>shift-invariant operator:</a:t>
                </a:r>
              </a:p>
              <a:p>
                <a:pPr marL="0" indent="0">
                  <a:lnSpc>
                    <a:spcPct val="100000"/>
                  </a:lnSpc>
                  <a:spcBef>
                    <a:spcPts val="1700"/>
                  </a:spcBef>
                  <a:buNone/>
                </a:pPr>
                <a:r>
                  <a:rPr lang="zh-TW" altLang="en-US" dirty="0">
                    <a:solidFill>
                      <a:srgbClr val="0000FF"/>
                    </a:solidFill>
                  </a:rPr>
                  <a:t>   </a:t>
                </a:r>
                <a:r>
                  <a:rPr lang="en-US" altLang="zh-TW" dirty="0">
                    <a:solidFill>
                      <a:srgbClr val="0000FF"/>
                    </a:solidFill>
                  </a:rPr>
                  <a:t>-</a:t>
                </a:r>
                <a:r>
                  <a:rPr lang="zh-TW" altLang="en-US" dirty="0">
                    <a:solidFill>
                      <a:srgbClr val="0000FF"/>
                    </a:solidFill>
                  </a:rPr>
                  <a:t> </a:t>
                </a:r>
                <a14:m>
                  <m:oMath xmlns:m="http://schemas.openxmlformats.org/officeDocument/2006/math">
                    <m:r>
                      <a:rPr lang="en-US" altLang="zh-TW" i="1">
                        <a:solidFill>
                          <a:srgbClr val="0000FF"/>
                        </a:solidFill>
                        <a:latin typeface="Cambria Math" panose="02040503050406030204" pitchFamily="18" charset="0"/>
                      </a:rPr>
                      <m:t>𝑔</m:t>
                    </m:r>
                    <m:d>
                      <m:dPr>
                        <m:ctrlPr>
                          <a:rPr lang="en-US" altLang="zh-TW" i="1">
                            <a:solidFill>
                              <a:srgbClr val="0000FF"/>
                            </a:solidFill>
                            <a:latin typeface="Cambria Math" panose="02040503050406030204" pitchFamily="18" charset="0"/>
                          </a:rPr>
                        </m:ctrlPr>
                      </m:dPr>
                      <m:e>
                        <m:r>
                          <a:rPr lang="en-US" altLang="zh-TW" i="1">
                            <a:solidFill>
                              <a:srgbClr val="0000FF"/>
                            </a:solidFill>
                            <a:latin typeface="Cambria Math" panose="02040503050406030204" pitchFamily="18" charset="0"/>
                          </a:rPr>
                          <m:t>𝑟</m:t>
                        </m:r>
                        <m:r>
                          <a:rPr lang="en-US" altLang="zh-TW" i="1">
                            <a:solidFill>
                              <a:srgbClr val="0000FF"/>
                            </a:solidFill>
                            <a:latin typeface="Cambria Math" panose="02040503050406030204" pitchFamily="18" charset="0"/>
                          </a:rPr>
                          <m:t>,</m:t>
                        </m:r>
                        <m:r>
                          <a:rPr lang="en-US" altLang="zh-TW" i="1">
                            <a:solidFill>
                              <a:srgbClr val="0000FF"/>
                            </a:solidFill>
                            <a:latin typeface="Cambria Math" panose="02040503050406030204" pitchFamily="18" charset="0"/>
                          </a:rPr>
                          <m:t>𝑐</m:t>
                        </m:r>
                      </m:e>
                    </m:d>
                    <m:r>
                      <a:rPr lang="en-US" altLang="zh-TW" i="1">
                        <a:solidFill>
                          <a:srgbClr val="0000FF"/>
                        </a:solidFill>
                        <a:latin typeface="Cambria Math" panose="02040503050406030204" pitchFamily="18" charset="0"/>
                      </a:rPr>
                      <m:t>=</m:t>
                    </m:r>
                  </m:oMath>
                </a14:m>
                <a:endParaRPr lang="en-US" altLang="zh-TW" i="1" dirty="0">
                  <a:solidFill>
                    <a:srgbClr val="0000FF"/>
                  </a:solidFill>
                  <a:latin typeface="Cambria Math" panose="02040503050406030204" pitchFamily="18" charset="0"/>
                </a:endParaRPr>
              </a:p>
              <a:p>
                <a:pPr marL="0" indent="0">
                  <a:lnSpc>
                    <a:spcPct val="100000"/>
                  </a:lnSpc>
                  <a:spcBef>
                    <a:spcPts val="1700"/>
                  </a:spcBef>
                  <a:buNone/>
                </a:pPr>
                <a14:m>
                  <m:oMathPara xmlns:m="http://schemas.openxmlformats.org/officeDocument/2006/math">
                    <m:oMathParaPr>
                      <m:jc m:val="centerGroup"/>
                    </m:oMathParaPr>
                    <m:oMath xmlns:m="http://schemas.openxmlformats.org/officeDocument/2006/math">
                      <m:r>
                        <a:rPr lang="zh-TW" altLang="en-US" i="1">
                          <a:solidFill>
                            <a:srgbClr val="0000FF"/>
                          </a:solidFill>
                          <a:latin typeface="Cambria Math" panose="02040503050406030204" pitchFamily="18" charset="0"/>
                        </a:rPr>
                        <m:t>𝜙</m:t>
                      </m:r>
                      <m:d>
                        <m:dPr>
                          <m:begChr m:val="["/>
                          <m:endChr m:val="]"/>
                          <m:ctrlPr>
                            <a:rPr lang="en-US" altLang="zh-TW" i="1">
                              <a:solidFill>
                                <a:srgbClr val="0000FF"/>
                              </a:solidFill>
                              <a:latin typeface="Cambria Math" panose="02040503050406030204" pitchFamily="18" charset="0"/>
                            </a:rPr>
                          </m:ctrlPr>
                        </m:dPr>
                        <m:e>
                          <m:r>
                            <a:rPr lang="en-US" altLang="zh-TW" i="1">
                              <a:solidFill>
                                <a:srgbClr val="0000FF"/>
                              </a:solidFill>
                              <a:latin typeface="Cambria Math" panose="02040503050406030204" pitchFamily="18" charset="0"/>
                            </a:rPr>
                            <m:t>𝑓</m:t>
                          </m:r>
                          <m:d>
                            <m:dPr>
                              <m:ctrlPr>
                                <a:rPr lang="en-US" altLang="zh-TW" i="1">
                                  <a:solidFill>
                                    <a:srgbClr val="0000FF"/>
                                  </a:solidFill>
                                  <a:latin typeface="Cambria Math" panose="02040503050406030204" pitchFamily="18" charset="0"/>
                                </a:rPr>
                              </m:ctrlPr>
                            </m:dPr>
                            <m:e>
                              <m:sSup>
                                <m:sSupPr>
                                  <m:ctrlPr>
                                    <a:rPr lang="en-US" altLang="zh-TW" i="1">
                                      <a:solidFill>
                                        <a:srgbClr val="0000FF"/>
                                      </a:solidFill>
                                      <a:latin typeface="Cambria Math" panose="02040503050406030204" pitchFamily="18" charset="0"/>
                                    </a:rPr>
                                  </m:ctrlPr>
                                </m:sSupPr>
                                <m:e>
                                  <m:r>
                                    <a:rPr lang="en-US" altLang="zh-TW" i="1">
                                      <a:solidFill>
                                        <a:srgbClr val="0000FF"/>
                                      </a:solidFill>
                                      <a:latin typeface="Cambria Math" panose="02040503050406030204" pitchFamily="18" charset="0"/>
                                    </a:rPr>
                                    <m:t>𝑟</m:t>
                                  </m:r>
                                </m:e>
                                <m:sup>
                                  <m:r>
                                    <a:rPr lang="en-US" altLang="zh-TW" i="1">
                                      <a:solidFill>
                                        <a:srgbClr val="0000FF"/>
                                      </a:solidFill>
                                      <a:latin typeface="Cambria Math" panose="02040503050406030204" pitchFamily="18" charset="0"/>
                                    </a:rPr>
                                    <m:t>′</m:t>
                                  </m:r>
                                </m:sup>
                              </m:sSup>
                              <m:r>
                                <a:rPr lang="en-US" altLang="zh-TW" i="1">
                                  <a:solidFill>
                                    <a:srgbClr val="0000FF"/>
                                  </a:solidFill>
                                  <a:latin typeface="Cambria Math" panose="02040503050406030204" pitchFamily="18" charset="0"/>
                                </a:rPr>
                                <m:t>,</m:t>
                              </m:r>
                              <m:sSup>
                                <m:sSupPr>
                                  <m:ctrlPr>
                                    <a:rPr lang="en-US" altLang="zh-TW" i="1">
                                      <a:solidFill>
                                        <a:srgbClr val="0000FF"/>
                                      </a:solidFill>
                                      <a:latin typeface="Cambria Math" panose="02040503050406030204" pitchFamily="18" charset="0"/>
                                    </a:rPr>
                                  </m:ctrlPr>
                                </m:sSupPr>
                                <m:e>
                                  <m:r>
                                    <a:rPr lang="en-US" altLang="zh-TW" i="1">
                                      <a:solidFill>
                                        <a:srgbClr val="0000FF"/>
                                      </a:solidFill>
                                      <a:latin typeface="Cambria Math" panose="02040503050406030204" pitchFamily="18" charset="0"/>
                                    </a:rPr>
                                    <m:t>𝑐</m:t>
                                  </m:r>
                                </m:e>
                                <m:sup>
                                  <m:r>
                                    <a:rPr lang="en-US" altLang="zh-TW" i="1">
                                      <a:solidFill>
                                        <a:srgbClr val="0000FF"/>
                                      </a:solidFill>
                                      <a:latin typeface="Cambria Math" panose="02040503050406030204" pitchFamily="18" charset="0"/>
                                    </a:rPr>
                                    <m:t>′</m:t>
                                  </m:r>
                                </m:sup>
                              </m:sSup>
                            </m:e>
                          </m:d>
                          <m:r>
                            <a:rPr lang="en-US" altLang="zh-TW" i="1">
                              <a:solidFill>
                                <a:srgbClr val="0000FF"/>
                              </a:solidFill>
                              <a:latin typeface="Cambria Math" panose="02040503050406030204" pitchFamily="18" charset="0"/>
                            </a:rPr>
                            <m:t> :(</m:t>
                          </m:r>
                          <m:sSup>
                            <m:sSupPr>
                              <m:ctrlPr>
                                <a:rPr lang="en-US" altLang="zh-TW" i="1">
                                  <a:solidFill>
                                    <a:srgbClr val="0000FF"/>
                                  </a:solidFill>
                                  <a:latin typeface="Cambria Math" panose="02040503050406030204" pitchFamily="18" charset="0"/>
                                </a:rPr>
                              </m:ctrlPr>
                            </m:sSupPr>
                            <m:e>
                              <m:r>
                                <a:rPr lang="en-US" altLang="zh-TW" i="1">
                                  <a:solidFill>
                                    <a:srgbClr val="0000FF"/>
                                  </a:solidFill>
                                  <a:latin typeface="Cambria Math" panose="02040503050406030204" pitchFamily="18" charset="0"/>
                                </a:rPr>
                                <m:t>𝑟</m:t>
                              </m:r>
                            </m:e>
                            <m:sup>
                              <m:r>
                                <a:rPr lang="en-US" altLang="zh-TW" i="1">
                                  <a:solidFill>
                                    <a:srgbClr val="0000FF"/>
                                  </a:solidFill>
                                  <a:latin typeface="Cambria Math" panose="02040503050406030204" pitchFamily="18" charset="0"/>
                                </a:rPr>
                                <m:t>′</m:t>
                              </m:r>
                            </m:sup>
                          </m:sSup>
                          <m:r>
                            <a:rPr lang="en-US" altLang="zh-TW" i="1">
                              <a:solidFill>
                                <a:srgbClr val="0000FF"/>
                              </a:solidFill>
                              <a:latin typeface="Cambria Math" panose="02040503050406030204" pitchFamily="18" charset="0"/>
                            </a:rPr>
                            <m:t>,</m:t>
                          </m:r>
                          <m:sSup>
                            <m:sSupPr>
                              <m:ctrlPr>
                                <a:rPr lang="en-US" altLang="zh-TW" i="1">
                                  <a:solidFill>
                                    <a:srgbClr val="0000FF"/>
                                  </a:solidFill>
                                  <a:latin typeface="Cambria Math" panose="02040503050406030204" pitchFamily="18" charset="0"/>
                                </a:rPr>
                              </m:ctrlPr>
                            </m:sSupPr>
                            <m:e>
                              <m:r>
                                <a:rPr lang="en-US" altLang="zh-TW" i="1">
                                  <a:solidFill>
                                    <a:srgbClr val="0000FF"/>
                                  </a:solidFill>
                                  <a:latin typeface="Cambria Math" panose="02040503050406030204" pitchFamily="18" charset="0"/>
                                </a:rPr>
                                <m:t>𝑐</m:t>
                              </m:r>
                            </m:e>
                            <m:sup>
                              <m:r>
                                <a:rPr lang="en-US" altLang="zh-TW" i="1">
                                  <a:solidFill>
                                    <a:srgbClr val="0000FF"/>
                                  </a:solidFill>
                                  <a:latin typeface="Cambria Math" panose="02040503050406030204" pitchFamily="18" charset="0"/>
                                </a:rPr>
                                <m:t>′</m:t>
                              </m:r>
                            </m:sup>
                          </m:sSup>
                          <m:r>
                            <a:rPr lang="en-US" altLang="zh-TW" i="1">
                              <a:solidFill>
                                <a:srgbClr val="0000FF"/>
                              </a:solidFill>
                              <a:latin typeface="Cambria Math" panose="02040503050406030204" pitchFamily="18" charset="0"/>
                            </a:rPr>
                            <m:t>)</m:t>
                          </m:r>
                          <m:r>
                            <a:rPr lang="en-US" altLang="zh-TW" i="1">
                              <a:solidFill>
                                <a:srgbClr val="0000FF"/>
                              </a:solidFill>
                              <a:latin typeface="Cambria Math" panose="02040503050406030204" pitchFamily="18" charset="0"/>
                              <a:ea typeface="Cambria Math" panose="02040503050406030204" pitchFamily="18" charset="0"/>
                            </a:rPr>
                            <m:t>∈</m:t>
                          </m:r>
                          <m:r>
                            <a:rPr lang="en-US" altLang="zh-TW" i="1">
                              <a:solidFill>
                                <a:srgbClr val="0000FF"/>
                              </a:solidFill>
                              <a:latin typeface="Cambria Math" panose="02040503050406030204" pitchFamily="18" charset="0"/>
                              <a:ea typeface="Cambria Math" panose="02040503050406030204" pitchFamily="18" charset="0"/>
                            </a:rPr>
                            <m:t>𝑁</m:t>
                          </m:r>
                          <m:r>
                            <a:rPr lang="en-US" altLang="zh-TW" i="1">
                              <a:solidFill>
                                <a:srgbClr val="0000FF"/>
                              </a:solidFill>
                              <a:latin typeface="Cambria Math" panose="02040503050406030204" pitchFamily="18" charset="0"/>
                              <a:ea typeface="Cambria Math" panose="02040503050406030204" pitchFamily="18" charset="0"/>
                            </a:rPr>
                            <m:t>(</m:t>
                          </m:r>
                          <m:r>
                            <a:rPr lang="en-US" altLang="zh-TW" i="1">
                              <a:solidFill>
                                <a:srgbClr val="0000FF"/>
                              </a:solidFill>
                              <a:latin typeface="Cambria Math" panose="02040503050406030204" pitchFamily="18" charset="0"/>
                              <a:ea typeface="Cambria Math" panose="02040503050406030204" pitchFamily="18" charset="0"/>
                            </a:rPr>
                            <m:t>𝑟</m:t>
                          </m:r>
                          <m:r>
                            <a:rPr lang="en-US" altLang="zh-TW" i="1">
                              <a:solidFill>
                                <a:srgbClr val="0000FF"/>
                              </a:solidFill>
                              <a:latin typeface="Cambria Math" panose="02040503050406030204" pitchFamily="18" charset="0"/>
                              <a:ea typeface="Cambria Math" panose="02040503050406030204" pitchFamily="18" charset="0"/>
                            </a:rPr>
                            <m:t>,</m:t>
                          </m:r>
                          <m:r>
                            <a:rPr lang="en-US" altLang="zh-TW" i="1">
                              <a:solidFill>
                                <a:srgbClr val="0000FF"/>
                              </a:solidFill>
                              <a:latin typeface="Cambria Math" panose="02040503050406030204" pitchFamily="18" charset="0"/>
                              <a:ea typeface="Cambria Math" panose="02040503050406030204" pitchFamily="18" charset="0"/>
                            </a:rPr>
                            <m:t>𝑐</m:t>
                          </m:r>
                          <m:r>
                            <a:rPr lang="en-US" altLang="zh-TW" i="1">
                              <a:solidFill>
                                <a:srgbClr val="0000FF"/>
                              </a:solidFill>
                              <a:latin typeface="Cambria Math" panose="02040503050406030204" pitchFamily="18" charset="0"/>
                              <a:ea typeface="Cambria Math" panose="02040503050406030204" pitchFamily="18" charset="0"/>
                            </a:rPr>
                            <m:t>)</m:t>
                          </m:r>
                        </m:e>
                      </m:d>
                    </m:oMath>
                  </m:oMathPara>
                </a14:m>
                <a:endParaRPr lang="en-US" altLang="zh-TW" dirty="0"/>
              </a:p>
              <a:p>
                <a:pPr>
                  <a:lnSpc>
                    <a:spcPct val="100000"/>
                  </a:lnSpc>
                  <a:spcBef>
                    <a:spcPts val="1700"/>
                  </a:spcBef>
                </a:pPr>
                <a:r>
                  <a:rPr lang="en-US" altLang="zh-TW" dirty="0">
                    <a:solidFill>
                      <a:srgbClr val="008A00"/>
                    </a:solidFill>
                    <a:latin typeface="Cambria Math" panose="02040503050406030204" pitchFamily="18" charset="0"/>
                    <a:ea typeface="Cambria Math" panose="02040503050406030204" pitchFamily="18" charset="0"/>
                  </a:rPr>
                  <a:t>linear shift-invariant operator (correlation):</a:t>
                </a:r>
              </a:p>
              <a:p>
                <a:pPr marL="0" indent="0">
                  <a:lnSpc>
                    <a:spcPct val="100000"/>
                  </a:lnSpc>
                  <a:spcBef>
                    <a:spcPts val="1700"/>
                  </a:spcBef>
                  <a:buNone/>
                </a:pPr>
                <a:r>
                  <a:rPr lang="zh-TW" altLang="en-US" dirty="0">
                    <a:solidFill>
                      <a:srgbClr val="008A00"/>
                    </a:solidFill>
                  </a:rPr>
                  <a:t>   </a:t>
                </a:r>
                <a:r>
                  <a:rPr lang="en-US" altLang="zh-TW" dirty="0">
                    <a:solidFill>
                      <a:srgbClr val="008A00"/>
                    </a:solidFill>
                  </a:rPr>
                  <a:t>-</a:t>
                </a:r>
                <a:r>
                  <a:rPr lang="zh-TW" altLang="en-US" dirty="0">
                    <a:solidFill>
                      <a:srgbClr val="008A00"/>
                    </a:solidFill>
                  </a:rPr>
                  <a:t> </a:t>
                </a:r>
                <a14:m>
                  <m:oMath xmlns:m="http://schemas.openxmlformats.org/officeDocument/2006/math">
                    <m:r>
                      <a:rPr lang="en-US" altLang="zh-TW" i="1">
                        <a:solidFill>
                          <a:srgbClr val="008A00"/>
                        </a:solidFill>
                        <a:latin typeface="Cambria Math" panose="02040503050406030204" pitchFamily="18" charset="0"/>
                      </a:rPr>
                      <m:t>𝑔</m:t>
                    </m:r>
                    <m:d>
                      <m:dPr>
                        <m:ctrlPr>
                          <a:rPr lang="en-US" altLang="zh-TW" i="1">
                            <a:solidFill>
                              <a:srgbClr val="008A00"/>
                            </a:solidFill>
                            <a:latin typeface="Cambria Math" panose="02040503050406030204" pitchFamily="18" charset="0"/>
                          </a:rPr>
                        </m:ctrlPr>
                      </m:dPr>
                      <m:e>
                        <m:r>
                          <a:rPr lang="en-US" altLang="zh-TW" i="1">
                            <a:solidFill>
                              <a:srgbClr val="008A00"/>
                            </a:solidFill>
                            <a:latin typeface="Cambria Math" panose="02040503050406030204" pitchFamily="18" charset="0"/>
                          </a:rPr>
                          <m:t>𝑟</m:t>
                        </m:r>
                        <m:r>
                          <a:rPr lang="en-US" altLang="zh-TW" i="1">
                            <a:solidFill>
                              <a:srgbClr val="008A00"/>
                            </a:solidFill>
                            <a:latin typeface="Cambria Math" panose="02040503050406030204" pitchFamily="18" charset="0"/>
                          </a:rPr>
                          <m:t>,</m:t>
                        </m:r>
                        <m:r>
                          <a:rPr lang="en-US" altLang="zh-TW" i="1">
                            <a:solidFill>
                              <a:srgbClr val="008A00"/>
                            </a:solidFill>
                            <a:latin typeface="Cambria Math" panose="02040503050406030204" pitchFamily="18" charset="0"/>
                          </a:rPr>
                          <m:t>𝑐</m:t>
                        </m:r>
                      </m:e>
                    </m:d>
                    <m:r>
                      <a:rPr lang="en-US" altLang="zh-TW" i="1">
                        <a:solidFill>
                          <a:srgbClr val="008A00"/>
                        </a:solidFill>
                        <a:latin typeface="Cambria Math" panose="02040503050406030204" pitchFamily="18" charset="0"/>
                      </a:rPr>
                      <m:t>=</m:t>
                    </m:r>
                    <m:nary>
                      <m:naryPr>
                        <m:chr m:val="∑"/>
                        <m:supHide m:val="on"/>
                        <m:ctrlPr>
                          <a:rPr lang="en-US" altLang="zh-TW" i="1">
                            <a:solidFill>
                              <a:srgbClr val="008A00"/>
                            </a:solidFill>
                            <a:latin typeface="Cambria Math" panose="02040503050406030204" pitchFamily="18" charset="0"/>
                          </a:rPr>
                        </m:ctrlPr>
                      </m:naryPr>
                      <m:sub>
                        <m:eqArr>
                          <m:eqArrPr>
                            <m:ctrlPr>
                              <a:rPr lang="en-US" altLang="zh-TW" i="1">
                                <a:solidFill>
                                  <a:srgbClr val="008A00"/>
                                </a:solidFill>
                                <a:latin typeface="Cambria Math" panose="02040503050406030204" pitchFamily="18" charset="0"/>
                              </a:rPr>
                            </m:ctrlPr>
                          </m:eqArrPr>
                          <m:e>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𝑟</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𝑐</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r>
                              <a:rPr lang="en-US" altLang="zh-TW" i="1">
                                <a:solidFill>
                                  <a:srgbClr val="008A00"/>
                                </a:solidFill>
                                <a:latin typeface="Cambria Math" panose="02040503050406030204" pitchFamily="18" charset="0"/>
                                <a:ea typeface="Cambria Math" panose="02040503050406030204" pitchFamily="18" charset="0"/>
                              </a:rPr>
                              <m:t>∈</m:t>
                            </m:r>
                            <m:r>
                              <a:rPr lang="en-US" altLang="zh-TW" i="1">
                                <a:solidFill>
                                  <a:srgbClr val="008A00"/>
                                </a:solidFill>
                                <a:latin typeface="Cambria Math" panose="02040503050406030204" pitchFamily="18" charset="0"/>
                                <a:ea typeface="Cambria Math" panose="02040503050406030204" pitchFamily="18" charset="0"/>
                              </a:rPr>
                              <m:t>𝑊</m:t>
                            </m:r>
                          </m:e>
                          <m:e>
                            <m:r>
                              <a:rPr lang="en-US" altLang="zh-TW" i="1">
                                <a:solidFill>
                                  <a:srgbClr val="008A00"/>
                                </a:solidFill>
                                <a:latin typeface="Cambria Math" panose="02040503050406030204" pitchFamily="18" charset="0"/>
                                <a:ea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𝑟</m:t>
                                </m:r>
                                <m:r>
                                  <a:rPr lang="en-US" altLang="zh-TW" i="1">
                                    <a:solidFill>
                                      <a:srgbClr val="008A00"/>
                                    </a:solidFill>
                                    <a:latin typeface="Cambria Math" panose="02040503050406030204" pitchFamily="18" charset="0"/>
                                  </a:rPr>
                                  <m:t>+</m:t>
                                </m:r>
                                <m:r>
                                  <a:rPr lang="en-US" altLang="zh-TW" i="1">
                                    <a:solidFill>
                                      <a:srgbClr val="008A00"/>
                                    </a:solidFill>
                                    <a:latin typeface="Cambria Math" panose="02040503050406030204" pitchFamily="18" charset="0"/>
                                  </a:rPr>
                                  <m:t>𝑟</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r>
                              <a:rPr lang="en-US" altLang="zh-TW" i="1">
                                <a:solidFill>
                                  <a:srgbClr val="008A00"/>
                                </a:solidFill>
                                <a:latin typeface="Cambria Math" panose="02040503050406030204" pitchFamily="18" charset="0"/>
                              </a:rPr>
                              <m:t>𝑐</m:t>
                            </m:r>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𝑐</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ea typeface="Cambria Math" panose="02040503050406030204" pitchFamily="18" charset="0"/>
                              </a:rPr>
                              <m:t>)∈</m:t>
                            </m:r>
                            <m:r>
                              <a:rPr lang="en-US" altLang="zh-TW" i="1">
                                <a:solidFill>
                                  <a:srgbClr val="008A00"/>
                                </a:solidFill>
                                <a:latin typeface="Cambria Math" panose="02040503050406030204" pitchFamily="18" charset="0"/>
                                <a:ea typeface="Cambria Math" panose="02040503050406030204" pitchFamily="18" charset="0"/>
                              </a:rPr>
                              <m:t>𝐹</m:t>
                            </m:r>
                          </m:e>
                        </m:eqArr>
                      </m:sub>
                      <m:sup/>
                      <m:e>
                        <m:eqArr>
                          <m:eqArrPr>
                            <m:ctrlPr>
                              <a:rPr lang="en-US" altLang="zh-TW" i="1" smtClean="0">
                                <a:solidFill>
                                  <a:srgbClr val="008A00"/>
                                </a:solidFill>
                                <a:latin typeface="Cambria Math" panose="02040503050406030204" pitchFamily="18" charset="0"/>
                              </a:rPr>
                            </m:ctrlPr>
                          </m:eqArrPr>
                          <m:e/>
                          <m:e>
                            <m:r>
                              <a:rPr lang="en-US" altLang="zh-TW" i="1">
                                <a:solidFill>
                                  <a:srgbClr val="008A00"/>
                                </a:solidFill>
                                <a:latin typeface="Cambria Math" panose="02040503050406030204" pitchFamily="18" charset="0"/>
                              </a:rPr>
                              <m:t>𝑓</m:t>
                            </m:r>
                            <m:d>
                              <m:dPr>
                                <m:ctrlPr>
                                  <a:rPr lang="en-US" altLang="zh-TW" i="1">
                                    <a:solidFill>
                                      <a:srgbClr val="008A00"/>
                                    </a:solidFill>
                                    <a:latin typeface="Cambria Math" panose="02040503050406030204" pitchFamily="18" charset="0"/>
                                  </a:rPr>
                                </m:ctrlPr>
                              </m:dPr>
                              <m:e>
                                <m:r>
                                  <a:rPr lang="en-US" altLang="zh-TW" i="1">
                                    <a:solidFill>
                                      <a:srgbClr val="008A00"/>
                                    </a:solidFill>
                                    <a:latin typeface="Cambria Math" panose="02040503050406030204" pitchFamily="18" charset="0"/>
                                  </a:rPr>
                                  <m:t>𝑟</m:t>
                                </m:r>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𝑟</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r>
                                  <a:rPr lang="en-US" altLang="zh-TW" i="1">
                                    <a:solidFill>
                                      <a:srgbClr val="008A00"/>
                                    </a:solidFill>
                                    <a:latin typeface="Cambria Math" panose="02040503050406030204" pitchFamily="18" charset="0"/>
                                  </a:rPr>
                                  <m:t>𝑐</m:t>
                                </m:r>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𝑐</m:t>
                                    </m:r>
                                  </m:e>
                                  <m:sup>
                                    <m:r>
                                      <a:rPr lang="en-US" altLang="zh-TW" i="1">
                                        <a:solidFill>
                                          <a:srgbClr val="008A00"/>
                                        </a:solidFill>
                                        <a:latin typeface="Cambria Math" panose="02040503050406030204" pitchFamily="18" charset="0"/>
                                      </a:rPr>
                                      <m:t>′</m:t>
                                    </m:r>
                                  </m:sup>
                                </m:sSup>
                              </m:e>
                            </m:d>
                            <m:r>
                              <a:rPr lang="en-US" altLang="zh-TW" i="1">
                                <a:solidFill>
                                  <a:srgbClr val="008A00"/>
                                </a:solidFill>
                                <a:latin typeface="Cambria Math" panose="02040503050406030204" pitchFamily="18" charset="0"/>
                              </a:rPr>
                              <m:t>𝑤</m:t>
                            </m:r>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𝑟</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sSup>
                              <m:sSupPr>
                                <m:ctrlPr>
                                  <a:rPr lang="en-US" altLang="zh-TW" i="1">
                                    <a:solidFill>
                                      <a:srgbClr val="008A00"/>
                                    </a:solidFill>
                                    <a:latin typeface="Cambria Math" panose="02040503050406030204" pitchFamily="18" charset="0"/>
                                  </a:rPr>
                                </m:ctrlPr>
                              </m:sSupPr>
                              <m:e>
                                <m:r>
                                  <a:rPr lang="en-US" altLang="zh-TW" i="1">
                                    <a:solidFill>
                                      <a:srgbClr val="008A00"/>
                                    </a:solidFill>
                                    <a:latin typeface="Cambria Math" panose="02040503050406030204" pitchFamily="18" charset="0"/>
                                  </a:rPr>
                                  <m:t>𝑐</m:t>
                                </m:r>
                              </m:e>
                              <m:sup>
                                <m:r>
                                  <a:rPr lang="en-US" altLang="zh-TW" i="1">
                                    <a:solidFill>
                                      <a:srgbClr val="008A00"/>
                                    </a:solidFill>
                                    <a:latin typeface="Cambria Math" panose="02040503050406030204" pitchFamily="18" charset="0"/>
                                  </a:rPr>
                                  <m:t>′</m:t>
                                </m:r>
                              </m:sup>
                            </m:sSup>
                            <m:r>
                              <a:rPr lang="en-US" altLang="zh-TW" i="1">
                                <a:solidFill>
                                  <a:srgbClr val="008A00"/>
                                </a:solidFill>
                                <a:latin typeface="Cambria Math" panose="02040503050406030204" pitchFamily="18" charset="0"/>
                              </a:rPr>
                              <m:t>)</m:t>
                            </m:r>
                          </m:e>
                        </m:eqArr>
                      </m:e>
                    </m:nary>
                  </m:oMath>
                </a14:m>
                <a:endParaRPr lang="en-US" altLang="zh-TW" dirty="0">
                  <a:solidFill>
                    <a:srgbClr val="FF0000"/>
                  </a:solidFill>
                  <a:latin typeface="Cambria Math" panose="02040503050406030204" pitchFamily="18" charset="0"/>
                  <a:ea typeface="Cambria Math" panose="02040503050406030204" pitchFamily="18" charset="0"/>
                </a:endParaRPr>
              </a:p>
            </p:txBody>
          </p:sp>
        </mc:Choice>
        <mc:Fallback xmlns="">
          <p:sp>
            <p:nvSpPr>
              <p:cNvPr id="4" name="內容版面配置區 3"/>
              <p:cNvSpPr>
                <a:spLocks noGrp="1" noRot="1" noChangeAspect="1" noMove="1" noResize="1" noEditPoints="1" noAdjustHandles="1" noChangeArrowheads="1" noChangeShapeType="1" noTextEdit="1"/>
              </p:cNvSpPr>
              <p:nvPr>
                <p:ph sz="half" idx="2"/>
              </p:nvPr>
            </p:nvSpPr>
            <p:spPr>
              <a:xfrm>
                <a:off x="6433457" y="3047997"/>
                <a:ext cx="6019800" cy="3128964"/>
              </a:xfrm>
              <a:blipFill>
                <a:blip r:embed="rId4"/>
                <a:stretch>
                  <a:fillRect l="-1113" t="-3509"/>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5" name="文字方塊 4"/>
              <p:cNvSpPr txBox="1"/>
              <p:nvPr/>
            </p:nvSpPr>
            <p:spPr>
              <a:xfrm>
                <a:off x="175846" y="1957754"/>
                <a:ext cx="11840308" cy="830997"/>
              </a:xfrm>
              <a:prstGeom prst="rect">
                <a:avLst/>
              </a:prstGeom>
              <a:noFill/>
            </p:spPr>
            <p:txBody>
              <a:bodyPr wrap="square" rtlCol="0">
                <a:spAutoFit/>
              </a:bodyPr>
              <a:lstStyle/>
              <a:p>
                <a:pPr>
                  <a:lnSpc>
                    <a:spcPct val="100000"/>
                  </a:lnSpc>
                  <a:spcBef>
                    <a:spcPts val="1700"/>
                  </a:spcBef>
                </a:pPr>
                <a:r>
                  <a:rPr lang="en-US" altLang="zh-TW" sz="2400">
                    <a:latin typeface="Cambria Math" panose="02040503050406030204" pitchFamily="18" charset="0"/>
                  </a:rPr>
                  <a:t>Definitions</a:t>
                </a:r>
                <a:r>
                  <a:rPr lang="en-US" altLang="zh-TW" sz="2400" dirty="0">
                    <a:latin typeface="Cambria Math" panose="02040503050406030204" pitchFamily="18" charset="0"/>
                  </a:rPr>
                  <a:t>:</a:t>
                </a:r>
                <a:br>
                  <a:rPr lang="en-US" altLang="zh-TW" sz="2400">
                    <a:latin typeface="Cambria Math" panose="02040503050406030204" pitchFamily="18" charset="0"/>
                  </a:rPr>
                </a:br>
                <a:r>
                  <a:rPr lang="en-US" altLang="zh-TW" sz="2400">
                    <a:latin typeface="Cambria Math" panose="02040503050406030204" pitchFamily="18" charset="0"/>
                  </a:rPr>
                  <a:t>given</a:t>
                </a:r>
                <a:r>
                  <a:rPr lang="zh-TW" altLang="en-US" sz="2400">
                    <a:latin typeface="Cambria Math" panose="02040503050406030204" pitchFamily="18" charset="0"/>
                  </a:rPr>
                  <a:t> </a:t>
                </a:r>
                <a:r>
                  <a:rPr lang="en-US" altLang="zh-TW" sz="2400">
                    <a:latin typeface="Cambria Math" panose="02040503050406030204" pitchFamily="18" charset="0"/>
                  </a:rPr>
                  <a:t>image(input</a:t>
                </a:r>
                <a:r>
                  <a:rPr lang="en-US" altLang="zh-TW" sz="2400" dirty="0">
                    <a:latin typeface="Cambria Math" panose="02040503050406030204" pitchFamily="18" charset="0"/>
                  </a:rPr>
                  <a:t>):</a:t>
                </a:r>
                <a:r>
                  <a:rPr lang="zh-TW" altLang="en-US" sz="2400" dirty="0">
                    <a:latin typeface="Cambria Math" panose="02040503050406030204" pitchFamily="18" charset="0"/>
                  </a:rPr>
                  <a:t> </a:t>
                </a:r>
                <a14:m>
                  <m:oMath xmlns:m="http://schemas.openxmlformats.org/officeDocument/2006/math">
                    <m:r>
                      <a:rPr lang="en-US" altLang="zh-TW" sz="2400" i="1" dirty="0">
                        <a:latin typeface="Cambria Math" panose="02040503050406030204" pitchFamily="18" charset="0"/>
                      </a:rPr>
                      <m:t>𝑓</m:t>
                    </m:r>
                  </m:oMath>
                </a14:m>
                <a:r>
                  <a:rPr lang="en-US" altLang="zh-TW" sz="2400" dirty="0">
                    <a:latin typeface="Cambria Math" panose="02040503050406030204" pitchFamily="18" charset="0"/>
                  </a:rPr>
                  <a:t>,</a:t>
                </a:r>
                <a:r>
                  <a:rPr lang="zh-TW" altLang="en-US" sz="2400" dirty="0">
                    <a:latin typeface="Cambria Math" panose="02040503050406030204" pitchFamily="18" charset="0"/>
                  </a:rPr>
                  <a:t> </a:t>
                </a:r>
                <a:r>
                  <a:rPr lang="en-US" altLang="zh-TW" sz="2400">
                    <a:latin typeface="Cambria Math" panose="02040503050406030204" pitchFamily="18" charset="0"/>
                  </a:rPr>
                  <a:t>output</a:t>
                </a:r>
                <a:r>
                  <a:rPr lang="zh-TW" altLang="en-US" sz="2400">
                    <a:latin typeface="Cambria Math" panose="02040503050406030204" pitchFamily="18" charset="0"/>
                  </a:rPr>
                  <a:t> </a:t>
                </a:r>
                <a:r>
                  <a:rPr lang="en-US" altLang="zh-TW" sz="2400">
                    <a:latin typeface="Cambria Math" panose="02040503050406030204" pitchFamily="18" charset="0"/>
                  </a:rPr>
                  <a:t>image:</a:t>
                </a:r>
                <a:r>
                  <a:rPr lang="zh-TW" altLang="en-US" sz="2400">
                    <a:latin typeface="Cambria Math" panose="02040503050406030204" pitchFamily="18" charset="0"/>
                  </a:rPr>
                  <a:t> </a:t>
                </a:r>
                <a14:m>
                  <m:oMath xmlns:m="http://schemas.openxmlformats.org/officeDocument/2006/math">
                    <m:r>
                      <a:rPr lang="en-US" altLang="zh-TW" sz="2400" i="1" dirty="0">
                        <a:latin typeface="Cambria Math" panose="02040503050406030204" pitchFamily="18" charset="0"/>
                      </a:rPr>
                      <m:t>𝑔</m:t>
                    </m:r>
                  </m:oMath>
                </a14:m>
                <a:r>
                  <a:rPr lang="en-US" altLang="zh-TW" sz="2400" dirty="0">
                    <a:latin typeface="Cambria Math" panose="02040503050406030204" pitchFamily="18" charset="0"/>
                  </a:rPr>
                  <a:t>,</a:t>
                </a:r>
                <a:r>
                  <a:rPr lang="zh-TW" altLang="en-US" sz="2400" dirty="0">
                    <a:latin typeface="Cambria Math" panose="02040503050406030204" pitchFamily="18" charset="0"/>
                  </a:rPr>
                  <a:t> </a:t>
                </a:r>
                <a:r>
                  <a:rPr lang="en-US" altLang="zh-TW" sz="2400" dirty="0">
                    <a:latin typeface="Cambria Math" panose="02040503050406030204" pitchFamily="18" charset="0"/>
                  </a:rPr>
                  <a:t>n</a:t>
                </a:r>
                <a14:m>
                  <m:oMath xmlns:m="http://schemas.openxmlformats.org/officeDocument/2006/math">
                    <m:r>
                      <m:rPr>
                        <m:sty m:val="p"/>
                      </m:rPr>
                      <a:rPr lang="en-US" altLang="zh-TW" sz="2400" i="1" dirty="0" smtClean="0">
                        <a:latin typeface="Cambria Math" panose="02040503050406030204" pitchFamily="18" charset="0"/>
                      </a:rPr>
                      <m:t>e</m:t>
                    </m:r>
                    <m:r>
                      <m:rPr>
                        <m:sty m:val="p"/>
                      </m:rPr>
                      <a:rPr lang="en-US" altLang="zh-TW" sz="2400" i="1" dirty="0">
                        <a:latin typeface="Cambria Math" panose="02040503050406030204" pitchFamily="18" charset="0"/>
                      </a:rPr>
                      <m:t>ighborhood</m:t>
                    </m:r>
                    <m:r>
                      <a:rPr lang="zh-TW" altLang="en-US" sz="2400" i="1" dirty="0">
                        <a:latin typeface="Cambria Math" panose="02040503050406030204" pitchFamily="18" charset="0"/>
                      </a:rPr>
                      <m:t> </m:t>
                    </m:r>
                    <m:r>
                      <m:rPr>
                        <m:sty m:val="p"/>
                      </m:rPr>
                      <a:rPr lang="en-US" altLang="zh-TW" sz="2400" i="1" dirty="0">
                        <a:latin typeface="Cambria Math" panose="02040503050406030204" pitchFamily="18" charset="0"/>
                      </a:rPr>
                      <m:t>op</m:t>
                    </m:r>
                    <m:r>
                      <m:rPr>
                        <m:sty m:val="p"/>
                      </m:rPr>
                      <a:rPr lang="en-US" altLang="zh-TW" sz="2400" i="1" dirty="0" smtClean="0">
                        <a:latin typeface="Cambria Math" panose="02040503050406030204" pitchFamily="18" charset="0"/>
                      </a:rPr>
                      <m:t>e</m:t>
                    </m:r>
                    <m:r>
                      <m:rPr>
                        <m:sty m:val="p"/>
                      </m:rPr>
                      <a:rPr lang="en-US" altLang="zh-TW" sz="2400" i="1" dirty="0">
                        <a:latin typeface="Cambria Math" panose="02040503050406030204" pitchFamily="18" charset="0"/>
                      </a:rPr>
                      <m:t>rator</m:t>
                    </m:r>
                    <m:r>
                      <a:rPr lang="en-US" altLang="zh-TW" sz="2400" i="1" dirty="0">
                        <a:latin typeface="Cambria Math" panose="02040503050406030204" pitchFamily="18" charset="0"/>
                      </a:rPr>
                      <m:t>:</m:t>
                    </m:r>
                    <m:r>
                      <a:rPr lang="zh-TW" altLang="en-US" sz="2400" i="1">
                        <a:latin typeface="Cambria Math" panose="02040503050406030204" pitchFamily="18" charset="0"/>
                      </a:rPr>
                      <m:t>𝜙</m:t>
                    </m:r>
                    <m:r>
                      <a:rPr lang="zh-TW" altLang="en-US" sz="2400" i="1">
                        <a:latin typeface="Cambria Math" panose="02040503050406030204" pitchFamily="18" charset="0"/>
                      </a:rPr>
                      <m:t> ,</m:t>
                    </m:r>
                  </m:oMath>
                </a14:m>
                <a:r>
                  <a:rPr lang="zh-TW" altLang="en-US" sz="2400" dirty="0">
                    <a:latin typeface="Cambria Math" panose="02040503050406030204" pitchFamily="18" charset="0"/>
                  </a:rPr>
                  <a:t> </a:t>
                </a:r>
                <a:r>
                  <a:rPr lang="en-US" altLang="zh-TW" sz="2400" dirty="0">
                    <a:latin typeface="Cambria Math" panose="02040503050406030204" pitchFamily="18" charset="0"/>
                  </a:rPr>
                  <a:t>neighborhood:</a:t>
                </a:r>
                <a:r>
                  <a:rPr lang="zh-TW" altLang="en-US" sz="2400" dirty="0">
                    <a:latin typeface="Cambria Math" panose="02040503050406030204" pitchFamily="18" charset="0"/>
                  </a:rPr>
                  <a:t> </a:t>
                </a:r>
                <a14:m>
                  <m:oMath xmlns:m="http://schemas.openxmlformats.org/officeDocument/2006/math">
                    <m:r>
                      <a:rPr lang="en-US" altLang="zh-TW" sz="2400" i="1" dirty="0">
                        <a:latin typeface="Cambria Math" panose="02040503050406030204" pitchFamily="18" charset="0"/>
                      </a:rPr>
                      <m:t>𝑁</m:t>
                    </m:r>
                    <m:r>
                      <a:rPr lang="en-US" altLang="zh-TW" sz="2400" i="1" dirty="0">
                        <a:latin typeface="Cambria Math" panose="02040503050406030204" pitchFamily="18" charset="0"/>
                      </a:rPr>
                      <m:t>(</m:t>
                    </m:r>
                    <m:r>
                      <a:rPr lang="en-US" altLang="zh-TW" sz="2400" i="1" dirty="0" err="1">
                        <a:latin typeface="Cambria Math" panose="02040503050406030204" pitchFamily="18" charset="0"/>
                      </a:rPr>
                      <m:t>𝑟</m:t>
                    </m:r>
                    <m:r>
                      <a:rPr lang="en-US" altLang="zh-TW" sz="2400" i="1" dirty="0" err="1">
                        <a:latin typeface="Cambria Math" panose="02040503050406030204" pitchFamily="18" charset="0"/>
                      </a:rPr>
                      <m:t>,</m:t>
                    </m:r>
                    <m:r>
                      <a:rPr lang="en-US" altLang="zh-TW" sz="2400" i="1" dirty="0" err="1">
                        <a:latin typeface="Cambria Math" panose="02040503050406030204" pitchFamily="18" charset="0"/>
                      </a:rPr>
                      <m:t>𝑐</m:t>
                    </m:r>
                    <m:r>
                      <a:rPr lang="en-US" altLang="zh-TW" sz="2400" i="1" dirty="0">
                        <a:latin typeface="Cambria Math" panose="02040503050406030204" pitchFamily="18" charset="0"/>
                      </a:rPr>
                      <m:t>)</m:t>
                    </m:r>
                  </m:oMath>
                </a14:m>
                <a:endParaRPr lang="en-US" altLang="zh-TW" sz="2400" dirty="0">
                  <a:latin typeface="Cambria Math" panose="02040503050406030204" pitchFamily="18" charset="0"/>
                </a:endParaRPr>
              </a:p>
            </p:txBody>
          </p:sp>
        </mc:Choice>
        <mc:Fallback xmlns="">
          <p:sp>
            <p:nvSpPr>
              <p:cNvPr id="5" name="文字方塊 4"/>
              <p:cNvSpPr txBox="1">
                <a:spLocks noRot="1" noChangeAspect="1" noMove="1" noResize="1" noEditPoints="1" noAdjustHandles="1" noChangeArrowheads="1" noChangeShapeType="1" noTextEdit="1"/>
              </p:cNvSpPr>
              <p:nvPr/>
            </p:nvSpPr>
            <p:spPr>
              <a:xfrm>
                <a:off x="175846" y="1957754"/>
                <a:ext cx="11840308" cy="830997"/>
              </a:xfrm>
              <a:prstGeom prst="rect">
                <a:avLst/>
              </a:prstGeom>
              <a:blipFill>
                <a:blip r:embed="rId5"/>
                <a:stretch>
                  <a:fillRect l="-824" t="-5882" r="-154" b="-16176"/>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6" name="文字方塊 5"/>
              <p:cNvSpPr txBox="1"/>
              <p:nvPr/>
            </p:nvSpPr>
            <p:spPr>
              <a:xfrm>
                <a:off x="7894006" y="6263640"/>
                <a:ext cx="1796389" cy="492443"/>
              </a:xfrm>
              <a:prstGeom prst="rect">
                <a:avLst/>
              </a:prstGeom>
            </p:spPr>
            <p:style>
              <a:lnRef idx="1">
                <a:schemeClr val="accent4"/>
              </a:lnRef>
              <a:fillRef idx="2">
                <a:schemeClr val="accent4"/>
              </a:fillRef>
              <a:effectRef idx="1">
                <a:schemeClr val="accent4"/>
              </a:effectRef>
              <a:fontRef idx="minor">
                <a:schemeClr val="dk1"/>
              </a:fontRef>
            </p:style>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TW" sz="3200" b="0" i="1" smtClean="0">
                          <a:solidFill>
                            <a:schemeClr val="accent4">
                              <a:lumMod val="75000"/>
                            </a:schemeClr>
                          </a:solidFill>
                          <a:latin typeface="Cambria Math" panose="02040503050406030204" pitchFamily="18" charset="0"/>
                        </a:rPr>
                        <m:t>𝑔</m:t>
                      </m:r>
                      <m:r>
                        <a:rPr lang="en-US" altLang="zh-TW" sz="3200" i="1" smtClean="0">
                          <a:solidFill>
                            <a:schemeClr val="accent4">
                              <a:lumMod val="75000"/>
                            </a:schemeClr>
                          </a:solidFill>
                          <a:latin typeface="Cambria Math" panose="02040503050406030204" pitchFamily="18" charset="0"/>
                        </a:rPr>
                        <m:t>=</m:t>
                      </m:r>
                      <m:r>
                        <a:rPr lang="en-US" altLang="zh-TW" sz="3200" b="0" i="1" smtClean="0">
                          <a:solidFill>
                            <a:schemeClr val="accent4">
                              <a:lumMod val="75000"/>
                            </a:schemeClr>
                          </a:solidFill>
                          <a:latin typeface="Cambria Math" panose="02040503050406030204" pitchFamily="18" charset="0"/>
                        </a:rPr>
                        <m:t>𝑓</m:t>
                      </m:r>
                      <m:r>
                        <a:rPr lang="en-US" altLang="zh-TW" sz="3200" b="0" i="1" smtClean="0">
                          <a:solidFill>
                            <a:schemeClr val="accent4">
                              <a:lumMod val="75000"/>
                            </a:schemeClr>
                          </a:solidFill>
                          <a:latin typeface="Cambria Math" panose="02040503050406030204" pitchFamily="18" charset="0"/>
                          <a:ea typeface="Cambria Math" panose="02040503050406030204" pitchFamily="18" charset="0"/>
                        </a:rPr>
                        <m:t>⨂</m:t>
                      </m:r>
                      <m:r>
                        <a:rPr lang="en-US" altLang="zh-TW" sz="3200" b="0" i="1" smtClean="0">
                          <a:solidFill>
                            <a:schemeClr val="accent4">
                              <a:lumMod val="75000"/>
                            </a:schemeClr>
                          </a:solidFill>
                          <a:latin typeface="Cambria Math" panose="02040503050406030204" pitchFamily="18" charset="0"/>
                        </a:rPr>
                        <m:t>𝑤</m:t>
                      </m:r>
                    </m:oMath>
                  </m:oMathPara>
                </a14:m>
                <a:endParaRPr lang="zh-TW" altLang="en-US" sz="3200" dirty="0">
                  <a:solidFill>
                    <a:schemeClr val="accent4">
                      <a:lumMod val="75000"/>
                    </a:schemeClr>
                  </a:solidFill>
                </a:endParaRPr>
              </a:p>
            </p:txBody>
          </p:sp>
        </mc:Choice>
        <mc:Fallback xmlns="">
          <p:sp>
            <p:nvSpPr>
              <p:cNvPr id="6" name="文字方塊 5"/>
              <p:cNvSpPr txBox="1">
                <a:spLocks noRot="1" noChangeAspect="1" noMove="1" noResize="1" noEditPoints="1" noAdjustHandles="1" noChangeArrowheads="1" noChangeShapeType="1" noTextEdit="1"/>
              </p:cNvSpPr>
              <p:nvPr/>
            </p:nvSpPr>
            <p:spPr>
              <a:xfrm>
                <a:off x="7894006" y="6263640"/>
                <a:ext cx="1796389" cy="492443"/>
              </a:xfrm>
              <a:prstGeom prst="rect">
                <a:avLst/>
              </a:prstGeom>
              <a:blipFill>
                <a:blip r:embed="rId6"/>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542426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格 7"/>
          <p:cNvGraphicFramePr>
            <a:graphicFrameLocks noGrp="1"/>
          </p:cNvGraphicFramePr>
          <p:nvPr/>
        </p:nvGraphicFramePr>
        <p:xfrm>
          <a:off x="51380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p:graphicFrame>
        <p:nvGraphicFramePr>
          <p:cNvPr id="9" name="表格 8"/>
          <p:cNvGraphicFramePr>
            <a:graphicFrameLocks noGrp="1"/>
          </p:cNvGraphicFramePr>
          <p:nvPr/>
        </p:nvGraphicFramePr>
        <p:xfrm>
          <a:off x="4427400"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err="1"/>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err="1"/>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i</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TW" dirty="0"/>
                        <a:t>b</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00FF"/>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p:graphicFrame>
        <p:nvGraphicFramePr>
          <p:cNvPr id="11" name="表格 10"/>
          <p:cNvGraphicFramePr>
            <a:graphicFrameLocks noGrp="1"/>
          </p:cNvGraphicFramePr>
          <p:nvPr/>
        </p:nvGraphicFramePr>
        <p:xfrm>
          <a:off x="834099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AlternateContent xmlns:mc="http://schemas.openxmlformats.org/markup-compatibility/2006" xmlns:a14="http://schemas.microsoft.com/office/drawing/2010/main">
        <mc:Choice Requires="a14">
          <p:sp>
            <p:nvSpPr>
              <p:cNvPr id="14" name="文字方塊 13"/>
              <p:cNvSpPr txBox="1"/>
              <p:nvPr/>
            </p:nvSpPr>
            <p:spPr>
              <a:xfrm>
                <a:off x="4427400" y="5090942"/>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solidFill>
                            <a:schemeClr val="tx1"/>
                          </a:solidFill>
                          <a:latin typeface="Cambria Math" panose="02040503050406030204" pitchFamily="18" charset="0"/>
                          <a:ea typeface="Cambria Math" panose="02040503050406030204" pitchFamily="18" charset="0"/>
                        </a:rPr>
                        <m:t>8</m:t>
                      </m:r>
                      <m:r>
                        <m:rPr>
                          <m:nor/>
                        </m:rPr>
                        <a:rPr lang="en-US" altLang="zh-TW" b="0" i="0" dirty="0" smtClean="0">
                          <a:solidFill>
                            <a:schemeClr val="tx1"/>
                          </a:solidFill>
                          <a:latin typeface="Cambria Math" panose="02040503050406030204" pitchFamily="18" charset="0"/>
                          <a:ea typeface="Cambria Math" panose="02040503050406030204" pitchFamily="18" charset="0"/>
                        </a:rPr>
                        <m:t>−</m:t>
                      </m:r>
                      <m:r>
                        <a:rPr lang="en-US" altLang="zh-TW" b="0" i="1" dirty="0" smtClean="0">
                          <a:solidFill>
                            <a:schemeClr val="tx1"/>
                          </a:solidFill>
                          <a:latin typeface="Cambria Math" panose="02040503050406030204" pitchFamily="18" charset="0"/>
                          <a:ea typeface="Cambria Math" panose="02040503050406030204" pitchFamily="18" charset="0"/>
                        </a:rPr>
                        <m:t>𝑐𝑜𝑛𝑛𝑒𝑐𝑡𝑒𝑑</m:t>
                      </m:r>
                    </m:oMath>
                  </m:oMathPara>
                </a14:m>
                <a:endParaRPr lang="zh-TW" altLang="en-US" i="1" dirty="0">
                  <a:solidFill>
                    <a:schemeClr val="tx1"/>
                  </a:solidFill>
                  <a:latin typeface="Cambria Math" panose="02040503050406030204" pitchFamily="18" charset="0"/>
                </a:endParaRPr>
              </a:p>
            </p:txBody>
          </p:sp>
        </mc:Choice>
        <mc:Fallback xmlns="">
          <p:sp>
            <p:nvSpPr>
              <p:cNvPr id="14" name="文字方塊 13"/>
              <p:cNvSpPr txBox="1">
                <a:spLocks noRot="1" noChangeAspect="1" noMove="1" noResize="1" noEditPoints="1" noAdjustHandles="1" noChangeArrowheads="1" noChangeShapeType="1" noTextEdit="1"/>
              </p:cNvSpPr>
              <p:nvPr/>
            </p:nvSpPr>
            <p:spPr>
              <a:xfrm>
                <a:off x="4427400" y="5090942"/>
                <a:ext cx="3337200" cy="369332"/>
              </a:xfrm>
              <a:prstGeom prst="rect">
                <a:avLst/>
              </a:prstGeom>
              <a:blipFill rotWithShape="0">
                <a:blip r:embed="rId3"/>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5" name="文字方塊 14"/>
              <p:cNvSpPr txBox="1"/>
              <p:nvPr/>
            </p:nvSpPr>
            <p:spPr>
              <a:xfrm>
                <a:off x="4427400"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0000FF"/>
                          </a:solidFill>
                          <a:latin typeface="Cambria Math" panose="02040503050406030204" pitchFamily="18" charset="0"/>
                          <a:ea typeface="Cambria Math" panose="02040503050406030204" pitchFamily="18" charset="0"/>
                        </a:rPr>
                        <m:t>𝐼𝑛</m:t>
                      </m:r>
                      <m:r>
                        <a:rPr lang="en-US" altLang="zh-TW" i="1" dirty="0" smtClean="0">
                          <a:solidFill>
                            <a:srgbClr val="0000FF"/>
                          </a:solidFill>
                          <a:latin typeface="Cambria Math" panose="02040503050406030204" pitchFamily="18" charset="0"/>
                        </a:rPr>
                        <m:t>𝑡𝑒𝑟𝑖𝑜𝑟</m:t>
                      </m:r>
                      <m:r>
                        <a:rPr lang="en-US" altLang="zh-TW" i="1" dirty="0" smtClean="0">
                          <a:solidFill>
                            <a:srgbClr val="0000FF"/>
                          </a:solidFill>
                          <a:latin typeface="Cambria Math" panose="02040503050406030204" pitchFamily="18" charset="0"/>
                        </a:rPr>
                        <m:t>/</m:t>
                      </m:r>
                      <m:r>
                        <a:rPr lang="en-US" altLang="zh-TW" i="1" dirty="0" smtClean="0">
                          <a:solidFill>
                            <a:srgbClr val="0000FF"/>
                          </a:solidFill>
                          <a:latin typeface="Cambria Math" panose="02040503050406030204" pitchFamily="18" charset="0"/>
                        </a:rPr>
                        <m:t>𝑏𝑜𝑟𝑑𝑒𝑟</m:t>
                      </m:r>
                      <m:r>
                        <a:rPr lang="zh-TW" altLang="en-US" i="1" dirty="0" smtClean="0">
                          <a:solidFill>
                            <a:srgbClr val="0000FF"/>
                          </a:solidFill>
                          <a:latin typeface="Cambria Math" panose="02040503050406030204" pitchFamily="18" charset="0"/>
                        </a:rPr>
                        <m:t> </m:t>
                      </m:r>
                      <m:r>
                        <a:rPr lang="en-US" altLang="zh-TW" i="1" dirty="0" smtClean="0">
                          <a:solidFill>
                            <a:srgbClr val="0000FF"/>
                          </a:solidFill>
                          <a:latin typeface="Cambria Math" panose="02040503050406030204" pitchFamily="18" charset="0"/>
                        </a:rPr>
                        <m:t>𝑖𝑚𝑎𝑔𝑒</m:t>
                      </m:r>
                    </m:oMath>
                  </m:oMathPara>
                </a14:m>
                <a:endParaRPr lang="zh-TW" altLang="en-US" dirty="0">
                  <a:solidFill>
                    <a:srgbClr val="0000FF"/>
                  </a:solidFill>
                  <a:latin typeface="Cambria Math" panose="02040503050406030204" pitchFamily="18" charset="0"/>
                </a:endParaRPr>
              </a:p>
            </p:txBody>
          </p:sp>
        </mc:Choice>
        <mc:Fallback xmlns="">
          <p:sp>
            <p:nvSpPr>
              <p:cNvPr id="15" name="文字方塊 14"/>
              <p:cNvSpPr txBox="1">
                <a:spLocks noRot="1" noChangeAspect="1" noMove="1" noResize="1" noEditPoints="1" noAdjustHandles="1" noChangeArrowheads="1" noChangeShapeType="1" noTextEdit="1"/>
              </p:cNvSpPr>
              <p:nvPr/>
            </p:nvSpPr>
            <p:spPr>
              <a:xfrm>
                <a:off x="4427400" y="1580606"/>
                <a:ext cx="3337200" cy="369332"/>
              </a:xfrm>
              <a:prstGeom prst="rect">
                <a:avLst/>
              </a:prstGeom>
              <a:blipFill rotWithShape="0">
                <a:blip r:embed="rId4"/>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文字方塊 15"/>
              <p:cNvSpPr txBox="1"/>
              <p:nvPr/>
            </p:nvSpPr>
            <p:spPr>
              <a:xfrm>
                <a:off x="834099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smtClean="0">
                          <a:solidFill>
                            <a:srgbClr val="FF0000"/>
                          </a:solidFill>
                          <a:latin typeface="Cambria Math" panose="02040503050406030204" pitchFamily="18" charset="0"/>
                        </a:rPr>
                        <m:t>𝑚𝑎𝑟𝑘𝑒𝑑</m:t>
                      </m:r>
                      <m:r>
                        <a:rPr lang="en-US" altLang="zh-TW" b="0" i="1" smtClean="0">
                          <a:solidFill>
                            <a:srgbClr val="FF0000"/>
                          </a:solidFill>
                          <a:latin typeface="Cambria Math" panose="02040503050406030204" pitchFamily="18" charset="0"/>
                        </a:rPr>
                        <m:t> </m:t>
                      </m:r>
                      <m:r>
                        <a:rPr lang="en-US" altLang="zh-TW" b="0" i="1" smtClean="0">
                          <a:solidFill>
                            <a:srgbClr val="FF0000"/>
                          </a:solidFill>
                          <a:latin typeface="Cambria Math" panose="02040503050406030204" pitchFamily="18" charset="0"/>
                        </a:rPr>
                        <m:t>𝑖𝑚𝑎𝑔𝑒</m:t>
                      </m:r>
                    </m:oMath>
                  </m:oMathPara>
                </a14:m>
                <a:endParaRPr lang="zh-TW" altLang="en-US" dirty="0">
                  <a:solidFill>
                    <a:srgbClr val="FF0000"/>
                  </a:solidFill>
                  <a:latin typeface="Cambria Math" panose="02040503050406030204" pitchFamily="18" charset="0"/>
                </a:endParaRPr>
              </a:p>
            </p:txBody>
          </p:sp>
        </mc:Choice>
        <mc:Fallback xmlns="">
          <p:sp>
            <p:nvSpPr>
              <p:cNvPr id="16" name="文字方塊 15"/>
              <p:cNvSpPr txBox="1">
                <a:spLocks noRot="1" noChangeAspect="1" noMove="1" noResize="1" noEditPoints="1" noAdjustHandles="1" noChangeArrowheads="1" noChangeShapeType="1" noTextEdit="1"/>
              </p:cNvSpPr>
              <p:nvPr/>
            </p:nvSpPr>
            <p:spPr>
              <a:xfrm>
                <a:off x="8340995" y="1580606"/>
                <a:ext cx="3337200" cy="369332"/>
              </a:xfrm>
              <a:prstGeom prst="rect">
                <a:avLst/>
              </a:prstGeom>
              <a:blipFill>
                <a:blip r:embed="rId5"/>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8" name="文字方塊 17"/>
              <p:cNvSpPr txBox="1"/>
              <p:nvPr/>
            </p:nvSpPr>
            <p:spPr>
              <a:xfrm>
                <a:off x="51380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008A00"/>
                          </a:solidFill>
                          <a:latin typeface="Cambria Math" panose="02040503050406030204" pitchFamily="18" charset="0"/>
                          <a:ea typeface="Cambria Math" panose="02040503050406030204" pitchFamily="18" charset="0"/>
                        </a:rPr>
                        <m:t>𝑜𝑟𝑖𝑔𝑖𝑛𝑎𝑙</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𝑠𝑦𝑚𝑏𝑜𝑙𝑖𝑐</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𝑖𝑚𝑎𝑔𝑒</m:t>
                      </m:r>
                    </m:oMath>
                  </m:oMathPara>
                </a14:m>
                <a:endParaRPr lang="zh-TW" altLang="en-US" dirty="0">
                  <a:solidFill>
                    <a:srgbClr val="008A00"/>
                  </a:solidFill>
                  <a:latin typeface="Cambria Math" panose="02040503050406030204" pitchFamily="18" charset="0"/>
                </a:endParaRPr>
              </a:p>
            </p:txBody>
          </p:sp>
        </mc:Choice>
        <mc:Fallback xmlns="">
          <p:sp>
            <p:nvSpPr>
              <p:cNvPr id="18" name="文字方塊 17"/>
              <p:cNvSpPr txBox="1">
                <a:spLocks noRot="1" noChangeAspect="1" noMove="1" noResize="1" noEditPoints="1" noAdjustHandles="1" noChangeArrowheads="1" noChangeShapeType="1" noTextEdit="1"/>
              </p:cNvSpPr>
              <p:nvPr/>
            </p:nvSpPr>
            <p:spPr>
              <a:xfrm>
                <a:off x="513805" y="1580606"/>
                <a:ext cx="3337200" cy="369332"/>
              </a:xfrm>
              <a:prstGeom prst="rect">
                <a:avLst/>
              </a:prstGeom>
              <a:blipFill>
                <a:blip r:embed="rId6"/>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9" name="文字方塊 18"/>
              <p:cNvSpPr txBox="1"/>
              <p:nvPr/>
            </p:nvSpPr>
            <p:spPr>
              <a:xfrm>
                <a:off x="8340995" y="5090942"/>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solidFill>
                            <a:schemeClr val="tx1"/>
                          </a:solidFill>
                          <a:latin typeface="Cambria Math" panose="02040503050406030204" pitchFamily="18" charset="0"/>
                          <a:ea typeface="Cambria Math" panose="02040503050406030204" pitchFamily="18" charset="0"/>
                        </a:rPr>
                        <m:t>8</m:t>
                      </m:r>
                      <m:r>
                        <m:rPr>
                          <m:nor/>
                        </m:rPr>
                        <a:rPr lang="en-US" altLang="zh-TW" b="0" i="0" dirty="0" smtClean="0">
                          <a:solidFill>
                            <a:schemeClr val="tx1"/>
                          </a:solidFill>
                          <a:latin typeface="Cambria Math" panose="02040503050406030204" pitchFamily="18" charset="0"/>
                          <a:ea typeface="Cambria Math" panose="02040503050406030204" pitchFamily="18" charset="0"/>
                        </a:rPr>
                        <m:t>−</m:t>
                      </m:r>
                      <m:r>
                        <a:rPr lang="en-US" altLang="zh-TW" b="0" i="1" dirty="0" smtClean="0">
                          <a:solidFill>
                            <a:schemeClr val="tx1"/>
                          </a:solidFill>
                          <a:latin typeface="Cambria Math" panose="02040503050406030204" pitchFamily="18" charset="0"/>
                          <a:ea typeface="Cambria Math" panose="02040503050406030204" pitchFamily="18" charset="0"/>
                        </a:rPr>
                        <m:t>𝑐𝑜𝑛𝑛𝑒𝑐𝑡𝑒𝑑</m:t>
                      </m:r>
                    </m:oMath>
                  </m:oMathPara>
                </a14:m>
                <a:endParaRPr lang="zh-TW" altLang="en-US" i="1" dirty="0">
                  <a:solidFill>
                    <a:schemeClr val="tx1"/>
                  </a:solidFill>
                  <a:latin typeface="Cambria Math" panose="02040503050406030204" pitchFamily="18" charset="0"/>
                </a:endParaRPr>
              </a:p>
            </p:txBody>
          </p:sp>
        </mc:Choice>
        <mc:Fallback xmlns="">
          <p:sp>
            <p:nvSpPr>
              <p:cNvPr id="19" name="文字方塊 18"/>
              <p:cNvSpPr txBox="1">
                <a:spLocks noRot="1" noChangeAspect="1" noMove="1" noResize="1" noEditPoints="1" noAdjustHandles="1" noChangeArrowheads="1" noChangeShapeType="1" noTextEdit="1"/>
              </p:cNvSpPr>
              <p:nvPr/>
            </p:nvSpPr>
            <p:spPr>
              <a:xfrm>
                <a:off x="8340995" y="5090942"/>
                <a:ext cx="3337200" cy="369332"/>
              </a:xfrm>
              <a:prstGeom prst="rect">
                <a:avLst/>
              </a:prstGeom>
              <a:blipFill rotWithShape="0">
                <a:blip r:embed="rId7"/>
                <a:stretch>
                  <a:fillRect/>
                </a:stretch>
              </a:blipFill>
            </p:spPr>
            <p:txBody>
              <a:bodyPr/>
              <a:lstStyle/>
              <a:p>
                <a:r>
                  <a:rPr lang="zh-TW" altLang="en-US">
                    <a:noFill/>
                  </a:rPr>
                  <a:t> </a:t>
                </a:r>
              </a:p>
            </p:txBody>
          </p:sp>
        </mc:Fallback>
      </mc:AlternateContent>
      <p:sp>
        <p:nvSpPr>
          <p:cNvPr id="20" name="文字方塊 19"/>
          <p:cNvSpPr txBox="1"/>
          <p:nvPr/>
        </p:nvSpPr>
        <p:spPr>
          <a:xfrm>
            <a:off x="340292" y="366660"/>
            <a:ext cx="11511416" cy="707886"/>
          </a:xfrm>
          <a:prstGeom prst="rect">
            <a:avLst/>
          </a:prstGeom>
          <a:noFill/>
        </p:spPr>
        <p:txBody>
          <a:bodyPr wrap="square" rtlCol="0">
            <a:spAutoFit/>
          </a:bodyPr>
          <a:lstStyle/>
          <a:p>
            <a:r>
              <a:rPr lang="en-US" altLang="zh-TW" sz="4000" b="1">
                <a:latin typeface="Cambria Math" panose="02040503050406030204" pitchFamily="18" charset="0"/>
                <a:ea typeface="Cambria Math" panose="02040503050406030204" pitchFamily="18" charset="0"/>
              </a:rPr>
              <a:t>Step1 &amp; Step2 : produce </a:t>
            </a:r>
            <a:r>
              <a:rPr lang="en-US" altLang="zh-TW" sz="4000" b="1" dirty="0">
                <a:latin typeface="Cambria Math" panose="02040503050406030204" pitchFamily="18" charset="0"/>
                <a:ea typeface="Cambria Math" panose="02040503050406030204" pitchFamily="18" charset="0"/>
              </a:rPr>
              <a:t>two </a:t>
            </a:r>
            <a:r>
              <a:rPr lang="en-US" altLang="zh-TW" sz="4000" b="1">
                <a:latin typeface="Cambria Math" panose="02040503050406030204" pitchFamily="18" charset="0"/>
                <a:ea typeface="Cambria Math" panose="02040503050406030204" pitchFamily="18" charset="0"/>
              </a:rPr>
              <a:t>input images for Step3</a:t>
            </a:r>
            <a:endParaRPr lang="zh-TW" altLang="en-US" sz="4000" b="1" dirty="0">
              <a:latin typeface="Cambria Math" panose="02040503050406030204" pitchFamily="18" charset="0"/>
            </a:endParaRPr>
          </a:p>
        </p:txBody>
      </p:sp>
    </p:spTree>
    <p:extLst>
      <p:ext uri="{BB962C8B-B14F-4D97-AF65-F5344CB8AC3E}">
        <p14:creationId xmlns:p14="http://schemas.microsoft.com/office/powerpoint/2010/main" val="170224614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8" name="表格 7"/>
              <p:cNvGraphicFramePr>
                <a:graphicFrameLocks noGrp="1"/>
              </p:cNvGraphicFramePr>
              <p:nvPr>
                <p:extLst>
                  <p:ext uri="{D42A27DB-BD31-4B8C-83A1-F6EECF244321}">
                    <p14:modId xmlns:p14="http://schemas.microsoft.com/office/powerpoint/2010/main" val="1903026830"/>
                  </p:ext>
                </p:extLst>
              </p:nvPr>
            </p:nvGraphicFramePr>
            <p:xfrm>
              <a:off x="51380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8" name="表格 7"/>
              <p:cNvGraphicFramePr>
                <a:graphicFrameLocks noGrp="1"/>
              </p:cNvGraphicFramePr>
              <p:nvPr>
                <p:extLst>
                  <p:ext uri="{D42A27DB-BD31-4B8C-83A1-F6EECF244321}">
                    <p14:modId xmlns:p14="http://schemas.microsoft.com/office/powerpoint/2010/main" val="1903026830"/>
                  </p:ext>
                </p:extLst>
              </p:nvPr>
            </p:nvGraphicFramePr>
            <p:xfrm>
              <a:off x="51380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a:blip r:embed="rId2"/>
                          <a:stretch>
                            <a:fillRect l="-1639" t="-101639" r="-801639" b="-6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a:blip r:embed="rId2"/>
                          <a:stretch>
                            <a:fillRect l="-1639" t="-201639" r="-801639" b="-5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a:blip r:embed="rId2"/>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a:blip r:embed="rId2"/>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a:blip r:embed="rId2"/>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a:blip r:embed="rId2"/>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Fallback>
      </mc:AlternateContent>
      <p:graphicFrame>
        <p:nvGraphicFramePr>
          <p:cNvPr id="11" name="表格 10"/>
          <p:cNvGraphicFramePr>
            <a:graphicFrameLocks noGrp="1"/>
          </p:cNvGraphicFramePr>
          <p:nvPr/>
        </p:nvGraphicFramePr>
        <p:xfrm>
          <a:off x="4427400"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AlternateContent xmlns:mc="http://schemas.openxmlformats.org/markup-compatibility/2006" xmlns:a14="http://schemas.microsoft.com/office/drawing/2010/main">
        <mc:Choice Requires="a14">
          <p:sp>
            <p:nvSpPr>
              <p:cNvPr id="14" name="文字方塊 13"/>
              <p:cNvSpPr txBox="1"/>
              <p:nvPr/>
            </p:nvSpPr>
            <p:spPr>
              <a:xfrm>
                <a:off x="51380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008A00"/>
                          </a:solidFill>
                          <a:latin typeface="Cambria Math" panose="02040503050406030204" pitchFamily="18" charset="0"/>
                          <a:ea typeface="Cambria Math" panose="02040503050406030204" pitchFamily="18" charset="0"/>
                        </a:rPr>
                        <m:t>𝑜𝑟𝑖𝑔𝑖𝑛𝑎𝑙</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𝑠𝑦𝑚𝑏𝑜𝑙𝑖𝑐</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𝑖𝑚𝑎𝑔𝑒</m:t>
                      </m:r>
                    </m:oMath>
                  </m:oMathPara>
                </a14:m>
                <a:endParaRPr lang="zh-TW" altLang="en-US" dirty="0">
                  <a:solidFill>
                    <a:srgbClr val="008A00"/>
                  </a:solidFill>
                  <a:latin typeface="Cambria Math" panose="02040503050406030204" pitchFamily="18" charset="0"/>
                </a:endParaRPr>
              </a:p>
            </p:txBody>
          </p:sp>
        </mc:Choice>
        <mc:Fallback xmlns="">
          <p:sp>
            <p:nvSpPr>
              <p:cNvPr id="14" name="文字方塊 13"/>
              <p:cNvSpPr txBox="1">
                <a:spLocks noRot="1" noChangeAspect="1" noMove="1" noResize="1" noEditPoints="1" noAdjustHandles="1" noChangeArrowheads="1" noChangeShapeType="1" noTextEdit="1"/>
              </p:cNvSpPr>
              <p:nvPr/>
            </p:nvSpPr>
            <p:spPr>
              <a:xfrm>
                <a:off x="513805" y="1580606"/>
                <a:ext cx="3337200" cy="369332"/>
              </a:xfrm>
              <a:prstGeom prst="rect">
                <a:avLst/>
              </a:prstGeom>
              <a:blipFill rotWithShape="0">
                <a:blip r:embed="rId3"/>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文字方塊 15"/>
              <p:cNvSpPr txBox="1"/>
              <p:nvPr/>
            </p:nvSpPr>
            <p:spPr>
              <a:xfrm>
                <a:off x="4427400"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solidFill>
                            <a:srgbClr val="FF0000"/>
                          </a:solidFill>
                          <a:latin typeface="Cambria Math" panose="02040503050406030204" pitchFamily="18" charset="0"/>
                          <a:ea typeface="Cambria Math" panose="02040503050406030204" pitchFamily="18" charset="0"/>
                        </a:rPr>
                        <m:t>𝑚𝑎𝑟𝑘𝑒𝑑</m:t>
                      </m:r>
                      <m:r>
                        <m:rPr>
                          <m:nor/>
                        </m:rPr>
                        <a:rPr lang="en-US" altLang="zh-TW" b="0" i="0" dirty="0" smtClean="0">
                          <a:solidFill>
                            <a:srgbClr val="FF0000"/>
                          </a:solidFill>
                          <a:latin typeface="Cambria Math" panose="02040503050406030204" pitchFamily="18" charset="0"/>
                          <a:ea typeface="Cambria Math" panose="02040503050406030204" pitchFamily="18" charset="0"/>
                        </a:rPr>
                        <m:t> </m:t>
                      </m:r>
                      <m:r>
                        <a:rPr lang="en-US" altLang="zh-TW" i="1" dirty="0" smtClean="0">
                          <a:solidFill>
                            <a:srgbClr val="FF0000"/>
                          </a:solidFill>
                          <a:latin typeface="Cambria Math" panose="02040503050406030204" pitchFamily="18" charset="0"/>
                          <a:ea typeface="Cambria Math" panose="02040503050406030204" pitchFamily="18" charset="0"/>
                        </a:rPr>
                        <m:t>𝑖</m:t>
                      </m:r>
                      <m:r>
                        <a:rPr lang="en-US" altLang="zh-TW" i="1" dirty="0" smtClean="0">
                          <a:solidFill>
                            <a:srgbClr val="FF0000"/>
                          </a:solidFill>
                          <a:latin typeface="Cambria Math" panose="02040503050406030204" pitchFamily="18" charset="0"/>
                        </a:rPr>
                        <m:t>𝑚𝑎𝑔𝑒</m:t>
                      </m:r>
                      <m:r>
                        <a:rPr lang="en-US" altLang="zh-TW" i="1" dirty="0" smtClean="0">
                          <a:solidFill>
                            <a:srgbClr val="FF0000"/>
                          </a:solidFill>
                          <a:latin typeface="Cambria Math" panose="02040503050406030204" pitchFamily="18" charset="0"/>
                        </a:rPr>
                        <m:t> </m:t>
                      </m:r>
                      <m:r>
                        <a:rPr lang="en-US" altLang="zh-TW" i="1" dirty="0" smtClean="0">
                          <a:solidFill>
                            <a:srgbClr val="FF0000"/>
                          </a:solidFill>
                          <a:latin typeface="Cambria Math" panose="02040503050406030204" pitchFamily="18" charset="0"/>
                        </a:rPr>
                        <m:t>𝑓𝑜𝑟</m:t>
                      </m:r>
                      <m:r>
                        <a:rPr lang="zh-TW" altLang="en-US" i="1" dirty="0" smtClean="0">
                          <a:solidFill>
                            <a:srgbClr val="FF0000"/>
                          </a:solidFill>
                          <a:latin typeface="Cambria Math" panose="02040503050406030204" pitchFamily="18" charset="0"/>
                        </a:rPr>
                        <m:t> </m:t>
                      </m:r>
                      <m:sSub>
                        <m:sSubPr>
                          <m:ctrlPr>
                            <a:rPr lang="en-US" altLang="zh-TW" i="1" dirty="0" smtClean="0">
                              <a:solidFill>
                                <a:srgbClr val="FF0000"/>
                              </a:solidFill>
                              <a:latin typeface="Cambria Math" panose="02040503050406030204" pitchFamily="18" charset="0"/>
                            </a:rPr>
                          </m:ctrlPr>
                        </m:sSubPr>
                        <m:e>
                          <m:r>
                            <a:rPr lang="en-US" altLang="zh-TW" b="0" i="1" dirty="0" smtClean="0">
                              <a:solidFill>
                                <a:srgbClr val="FF0000"/>
                              </a:solidFill>
                              <a:latin typeface="Cambria Math" panose="02040503050406030204" pitchFamily="18" charset="0"/>
                            </a:rPr>
                            <m:t>𝑟</m:t>
                          </m:r>
                        </m:e>
                        <m:sub>
                          <m:r>
                            <a:rPr lang="en-US" altLang="zh-TW" i="1" dirty="0">
                              <a:solidFill>
                                <a:srgbClr val="FF0000"/>
                              </a:solidFill>
                              <a:latin typeface="Cambria Math" panose="02040503050406030204" pitchFamily="18" charset="0"/>
                            </a:rPr>
                            <m:t>1</m:t>
                          </m:r>
                        </m:sub>
                      </m:sSub>
                    </m:oMath>
                  </m:oMathPara>
                </a14:m>
                <a:endParaRPr lang="zh-TW" altLang="en-US" dirty="0">
                  <a:solidFill>
                    <a:srgbClr val="FF0000"/>
                  </a:solidFill>
                  <a:latin typeface="Cambria Math" panose="02040503050406030204" pitchFamily="18" charset="0"/>
                </a:endParaRPr>
              </a:p>
            </p:txBody>
          </p:sp>
        </mc:Choice>
        <mc:Fallback xmlns="">
          <p:sp>
            <p:nvSpPr>
              <p:cNvPr id="16" name="文字方塊 15"/>
              <p:cNvSpPr txBox="1">
                <a:spLocks noRot="1" noChangeAspect="1" noMove="1" noResize="1" noEditPoints="1" noAdjustHandles="1" noChangeArrowheads="1" noChangeShapeType="1" noTextEdit="1"/>
              </p:cNvSpPr>
              <p:nvPr/>
            </p:nvSpPr>
            <p:spPr>
              <a:xfrm>
                <a:off x="4427400" y="1580606"/>
                <a:ext cx="3337200" cy="369332"/>
              </a:xfrm>
              <a:prstGeom prst="rect">
                <a:avLst/>
              </a:prstGeom>
              <a:blipFill>
                <a:blip r:embed="rId4"/>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2" name="文字方塊 1"/>
              <p:cNvSpPr txBox="1"/>
              <p:nvPr/>
            </p:nvSpPr>
            <p:spPr>
              <a:xfrm>
                <a:off x="1706880" y="5290456"/>
                <a:ext cx="8778240" cy="1200329"/>
              </a:xfrm>
              <a:prstGeom prst="rect">
                <a:avLst/>
              </a:prstGeom>
              <a:noFill/>
            </p:spPr>
            <p:txBody>
              <a:bodyPr wrap="square" rtlCol="0">
                <a:spAutoFit/>
              </a:bodyPr>
              <a:lstStyle/>
              <a:p>
                <a:pPr algn="ctr"/>
                <a:r>
                  <a:rPr lang="zh-TW" altLang="en-US" dirty="0">
                    <a:latin typeface="標楷體" panose="03000509000000000000" pitchFamily="65" charset="-120"/>
                    <a:ea typeface="標楷體" panose="03000509000000000000" pitchFamily="65" charset="-120"/>
                  </a:rPr>
                  <a:t>為求版面潔淨，若干步驟省略不顯示，</a:t>
                </a:r>
                <a:endParaRPr lang="en-US" altLang="zh-TW" dirty="0">
                  <a:latin typeface="標楷體" panose="03000509000000000000" pitchFamily="65" charset="-120"/>
                  <a:ea typeface="標楷體" panose="03000509000000000000" pitchFamily="65" charset="-120"/>
                </a:endParaRPr>
              </a:p>
              <a:p>
                <a:pPr algn="ctr"/>
                <a:r>
                  <a:rPr lang="zh-TW" altLang="en-US" dirty="0">
                    <a:latin typeface="標楷體" panose="03000509000000000000" pitchFamily="65" charset="-120"/>
                    <a:ea typeface="標楷體" panose="03000509000000000000" pitchFamily="65" charset="-120"/>
                  </a:rPr>
                  <a:t>不可整</a:t>
                </a:r>
                <a14:m>
                  <m:oMath xmlns:m="http://schemas.openxmlformats.org/officeDocument/2006/math">
                    <m:r>
                      <a:rPr lang="en-US" altLang="zh-TW" i="1" dirty="0" smtClean="0">
                        <a:latin typeface="Cambria Math" panose="02040503050406030204" pitchFamily="18" charset="0"/>
                        <a:ea typeface="標楷體" panose="03000509000000000000" pitchFamily="65" charset="-120"/>
                      </a:rPr>
                      <m:t>𝑟𝑜𝑤</m:t>
                    </m:r>
                  </m:oMath>
                </a14:m>
                <a:r>
                  <a:rPr lang="zh-TW" altLang="en-US" dirty="0">
                    <a:latin typeface="標楷體" panose="03000509000000000000" pitchFamily="65" charset="-120"/>
                    <a:ea typeface="標楷體" panose="03000509000000000000" pitchFamily="65" charset="-120"/>
                  </a:rPr>
                  <a:t>作完才與</a:t>
                </a:r>
                <a14:m>
                  <m:oMath xmlns:m="http://schemas.openxmlformats.org/officeDocument/2006/math">
                    <m:r>
                      <a:rPr lang="en-US" altLang="zh-TW" i="1" dirty="0" smtClean="0">
                        <a:latin typeface="Cambria Math" panose="02040503050406030204" pitchFamily="18" charset="0"/>
                        <a:ea typeface="標楷體" panose="03000509000000000000" pitchFamily="65" charset="-120"/>
                      </a:rPr>
                      <m:t>𝑚𝑎𝑟𝑘𝑒</m:t>
                    </m:r>
                    <m:r>
                      <a:rPr lang="en-US" altLang="zh-TW" i="1" dirty="0">
                        <a:latin typeface="Cambria Math" panose="02040503050406030204" pitchFamily="18" charset="0"/>
                        <a:ea typeface="標楷體" panose="03000509000000000000" pitchFamily="65" charset="-120"/>
                      </a:rPr>
                      <m:t>𝑑</m:t>
                    </m:r>
                  </m:oMath>
                </a14:m>
                <a:r>
                  <a:rPr lang="zh-TW" altLang="en-US" dirty="0">
                    <a:latin typeface="標楷體" panose="03000509000000000000" pitchFamily="65" charset="-120"/>
                    <a:ea typeface="標楷體" panose="03000509000000000000" pitchFamily="65" charset="-120"/>
                  </a:rPr>
                  <a:t>比對，每作完一個點就要決定是否</a:t>
                </a:r>
                <a14:m>
                  <m:oMath xmlns:m="http://schemas.openxmlformats.org/officeDocument/2006/math">
                    <m:r>
                      <a:rPr lang="en-US" altLang="zh-TW" i="1" dirty="0" smtClean="0">
                        <a:latin typeface="Cambria Math" panose="02040503050406030204" pitchFamily="18" charset="0"/>
                        <a:ea typeface="標楷體" panose="03000509000000000000" pitchFamily="65" charset="-120"/>
                      </a:rPr>
                      <m:t>𝑑𝑒𝑙𝑒𝑡</m:t>
                    </m:r>
                    <m:r>
                      <a:rPr lang="en-US" altLang="zh-TW" i="1" dirty="0">
                        <a:latin typeface="Cambria Math" panose="02040503050406030204" pitchFamily="18" charset="0"/>
                        <a:ea typeface="標楷體" panose="03000509000000000000" pitchFamily="65" charset="-120"/>
                      </a:rPr>
                      <m:t>𝑒</m:t>
                    </m:r>
                  </m:oMath>
                </a14:m>
                <a:endParaRPr lang="en-US" altLang="zh-TW" dirty="0">
                  <a:latin typeface="標楷體" panose="03000509000000000000" pitchFamily="65" charset="-120"/>
                  <a:ea typeface="標楷體" panose="03000509000000000000" pitchFamily="65" charset="-120"/>
                </a:endParaRPr>
              </a:p>
              <a:p>
                <a:pPr algn="ctr"/>
                <a:r>
                  <a:rPr lang="zh-TW" altLang="en-US" dirty="0">
                    <a:latin typeface="標楷體" panose="03000509000000000000" pitchFamily="65" charset="-120"/>
                    <a:ea typeface="標楷體" panose="03000509000000000000" pitchFamily="65" charset="-120"/>
                  </a:rPr>
                  <a:t>正式操作仍需要由 </a:t>
                </a:r>
                <a14:m>
                  <m:oMath xmlns:m="http://schemas.openxmlformats.org/officeDocument/2006/math">
                    <m:r>
                      <a:rPr lang="en-US" altLang="zh-TW" i="1" dirty="0" smtClean="0">
                        <a:latin typeface="Cambria Math" panose="02040503050406030204" pitchFamily="18" charset="0"/>
                        <a:ea typeface="標楷體" panose="03000509000000000000" pitchFamily="65" charset="-120"/>
                      </a:rPr>
                      <m:t>𝑙𝑒𝑓𝑡</m:t>
                    </m:r>
                    <m:r>
                      <m:rPr>
                        <m:nor/>
                      </m:rPr>
                      <a:rPr lang="en-US" altLang="zh-TW" b="0" i="0" dirty="0" smtClean="0">
                        <a:latin typeface="Cambria Math" panose="02040503050406030204" pitchFamily="18" charset="0"/>
                        <a:ea typeface="標楷體" panose="03000509000000000000" pitchFamily="65" charset="-120"/>
                      </a:rPr>
                      <m:t>−</m:t>
                    </m:r>
                    <m:r>
                      <a:rPr lang="en-US" altLang="zh-TW" i="1" dirty="0" smtClean="0">
                        <a:latin typeface="Cambria Math" panose="02040503050406030204" pitchFamily="18" charset="0"/>
                        <a:ea typeface="標楷體" panose="03000509000000000000" pitchFamily="65" charset="-120"/>
                      </a:rPr>
                      <m:t>𝑟𝑖𝑔h𝑡</m:t>
                    </m:r>
                    <m:r>
                      <a:rPr lang="en-US" altLang="zh-TW" i="1" dirty="0" smtClean="0">
                        <a:latin typeface="Cambria Math" panose="02040503050406030204" pitchFamily="18" charset="0"/>
                        <a:ea typeface="標楷體" panose="03000509000000000000" pitchFamily="65" charset="-120"/>
                      </a:rPr>
                      <m:t>  </m:t>
                    </m:r>
                    <m:r>
                      <a:rPr lang="en-US" altLang="zh-TW" i="1" dirty="0" smtClean="0">
                        <a:latin typeface="Cambria Math" panose="02040503050406030204" pitchFamily="18" charset="0"/>
                        <a:ea typeface="標楷體" panose="03000509000000000000" pitchFamily="65" charset="-120"/>
                      </a:rPr>
                      <m:t>𝑡𝑜𝑝</m:t>
                    </m:r>
                    <m:r>
                      <m:rPr>
                        <m:nor/>
                      </m:rPr>
                      <a:rPr lang="en-US" altLang="zh-TW" i="0" dirty="0" smtClean="0">
                        <a:latin typeface="Cambria Math" panose="02040503050406030204" pitchFamily="18" charset="0"/>
                        <a:ea typeface="標楷體" panose="03000509000000000000" pitchFamily="65" charset="-120"/>
                      </a:rPr>
                      <m:t>− </m:t>
                    </m:r>
                    <m:r>
                      <a:rPr lang="en-US" altLang="zh-TW" i="1" dirty="0" smtClean="0">
                        <a:latin typeface="Cambria Math" panose="02040503050406030204" pitchFamily="18" charset="0"/>
                        <a:ea typeface="標楷體" panose="03000509000000000000" pitchFamily="65" charset="-120"/>
                      </a:rPr>
                      <m:t>𝑑𝑜𝑤𝑛</m:t>
                    </m:r>
                    <m:r>
                      <a:rPr lang="en-US" altLang="zh-TW" i="1" dirty="0" smtClean="0">
                        <a:latin typeface="Cambria Math" panose="02040503050406030204" pitchFamily="18" charset="0"/>
                        <a:ea typeface="標楷體" panose="03000509000000000000" pitchFamily="65" charset="-120"/>
                      </a:rPr>
                      <m:t> </m:t>
                    </m:r>
                    <m:r>
                      <a:rPr lang="en-US" altLang="zh-TW" i="1" dirty="0" smtClean="0">
                        <a:latin typeface="Cambria Math" panose="02040503050406030204" pitchFamily="18" charset="0"/>
                        <a:ea typeface="標楷體" panose="03000509000000000000" pitchFamily="65" charset="-120"/>
                      </a:rPr>
                      <m:t>𝑠𝑐𝑎𝑛</m:t>
                    </m:r>
                  </m:oMath>
                </a14:m>
                <a:endParaRPr lang="en-US" altLang="zh-TW" dirty="0">
                  <a:latin typeface="標楷體" panose="03000509000000000000" pitchFamily="65" charset="-120"/>
                  <a:ea typeface="標楷體" panose="03000509000000000000" pitchFamily="65" charset="-120"/>
                </a:endParaRPr>
              </a:p>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ea typeface="標楷體" panose="03000509000000000000" pitchFamily="65" charset="-120"/>
                        </a:rPr>
                        <m:t>𝑟𝑒𝑓</m:t>
                      </m:r>
                      <m:r>
                        <a:rPr lang="en-US" altLang="zh-TW" i="1" dirty="0" smtClean="0">
                          <a:latin typeface="Cambria Math" panose="02040503050406030204" pitchFamily="18" charset="0"/>
                          <a:ea typeface="標楷體" panose="03000509000000000000" pitchFamily="65" charset="-120"/>
                        </a:rPr>
                        <m:t> 6.2.6  </m:t>
                      </m:r>
                      <m:r>
                        <a:rPr lang="en-US" altLang="zh-TW" i="1" dirty="0" smtClean="0">
                          <a:latin typeface="Cambria Math" panose="02040503050406030204" pitchFamily="18" charset="0"/>
                          <a:ea typeface="標楷體" panose="03000509000000000000" pitchFamily="65" charset="-120"/>
                        </a:rPr>
                        <m:t>𝑐𝑜𝑛𝑛𝑒𝑐𝑡𝑒𝑑</m:t>
                      </m:r>
                      <m:r>
                        <a:rPr lang="en-US" altLang="zh-TW" i="1" dirty="0" smtClean="0">
                          <a:latin typeface="Cambria Math" panose="02040503050406030204" pitchFamily="18" charset="0"/>
                          <a:ea typeface="標楷體" panose="03000509000000000000" pitchFamily="65" charset="-120"/>
                        </a:rPr>
                        <m:t> </m:t>
                      </m:r>
                      <m:r>
                        <a:rPr lang="en-US" altLang="zh-TW" i="1" dirty="0" smtClean="0">
                          <a:latin typeface="Cambria Math" panose="02040503050406030204" pitchFamily="18" charset="0"/>
                          <a:ea typeface="標楷體" panose="03000509000000000000" pitchFamily="65" charset="-120"/>
                        </a:rPr>
                        <m:t>𝑠h𝑟𝑖𝑛𝑘𝑖𝑛𝑔</m:t>
                      </m:r>
                      <m:r>
                        <a:rPr lang="en-US" altLang="zh-TW" i="1" dirty="0" smtClean="0">
                          <a:latin typeface="Cambria Math" panose="02040503050406030204" pitchFamily="18" charset="0"/>
                          <a:ea typeface="標楷體" panose="03000509000000000000" pitchFamily="65" charset="-120"/>
                        </a:rPr>
                        <m:t> </m:t>
                      </m:r>
                      <m:r>
                        <a:rPr lang="en-US" altLang="zh-TW" i="1" dirty="0" smtClean="0">
                          <a:latin typeface="Cambria Math" panose="02040503050406030204" pitchFamily="18" charset="0"/>
                          <a:ea typeface="標楷體" panose="03000509000000000000" pitchFamily="65" charset="-120"/>
                        </a:rPr>
                        <m:t>𝑜𝑝𝑒𝑟𝑎𝑡𝑜𝑟</m:t>
                      </m:r>
                    </m:oMath>
                  </m:oMathPara>
                </a14:m>
                <a:endParaRPr lang="zh-TW" altLang="en-US" dirty="0">
                  <a:latin typeface="標楷體" panose="03000509000000000000" pitchFamily="65" charset="-120"/>
                  <a:ea typeface="標楷體" panose="03000509000000000000" pitchFamily="65" charset="-120"/>
                </a:endParaRPr>
              </a:p>
            </p:txBody>
          </p:sp>
        </mc:Choice>
        <mc:Fallback xmlns="">
          <p:sp>
            <p:nvSpPr>
              <p:cNvPr id="2" name="文字方塊 1"/>
              <p:cNvSpPr txBox="1">
                <a:spLocks noRot="1" noChangeAspect="1" noMove="1" noResize="1" noEditPoints="1" noAdjustHandles="1" noChangeArrowheads="1" noChangeShapeType="1" noTextEdit="1"/>
              </p:cNvSpPr>
              <p:nvPr/>
            </p:nvSpPr>
            <p:spPr>
              <a:xfrm>
                <a:off x="1706880" y="5290456"/>
                <a:ext cx="8778240" cy="1200329"/>
              </a:xfrm>
              <a:prstGeom prst="rect">
                <a:avLst/>
              </a:prstGeom>
              <a:blipFill rotWithShape="0">
                <a:blip r:embed="rId5"/>
                <a:stretch>
                  <a:fillRect t="-2538" b="-3553"/>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10" name="表格 9"/>
              <p:cNvGraphicFramePr>
                <a:graphicFrameLocks noGrp="1"/>
              </p:cNvGraphicFramePr>
              <p:nvPr/>
            </p:nvGraphicFramePr>
            <p:xfrm>
              <a:off x="834099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10" name="表格 9"/>
              <p:cNvGraphicFramePr>
                <a:graphicFrameLocks noGrp="1"/>
              </p:cNvGraphicFramePr>
              <p:nvPr>
                <p:extLst>
                  <p:ext uri="{D42A27DB-BD31-4B8C-83A1-F6EECF244321}">
                    <p14:modId xmlns:p14="http://schemas.microsoft.com/office/powerpoint/2010/main" val="1931782123"/>
                  </p:ext>
                </p:extLst>
              </p:nvPr>
            </p:nvGraphicFramePr>
            <p:xfrm>
              <a:off x="834099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101639" r="-801639" b="-6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201639" r="-801639" b="-5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mc:AlternateContent xmlns:mc="http://schemas.openxmlformats.org/markup-compatibility/2006" xmlns:a14="http://schemas.microsoft.com/office/drawing/2010/main">
        <mc:Choice Requires="a14">
          <p:sp>
            <p:nvSpPr>
              <p:cNvPr id="12" name="文字方塊 11"/>
              <p:cNvSpPr txBox="1"/>
              <p:nvPr/>
            </p:nvSpPr>
            <p:spPr>
              <a:xfrm>
                <a:off x="834099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chemeClr val="tx1"/>
                          </a:solidFill>
                          <a:latin typeface="Cambria Math" panose="02040503050406030204" pitchFamily="18" charset="0"/>
                          <a:ea typeface="Cambria Math" panose="02040503050406030204" pitchFamily="18" charset="0"/>
                        </a:rPr>
                        <m:t>𝑜</m:t>
                      </m:r>
                      <m:r>
                        <a:rPr lang="en-US" altLang="zh-TW" b="0" i="1" dirty="0" smtClean="0">
                          <a:solidFill>
                            <a:schemeClr val="tx1"/>
                          </a:solidFill>
                          <a:latin typeface="Cambria Math" panose="02040503050406030204" pitchFamily="18" charset="0"/>
                          <a:ea typeface="Cambria Math" panose="02040503050406030204" pitchFamily="18" charset="0"/>
                        </a:rPr>
                        <m:t>𝑢𝑡𝑝𝑢𝑡</m:t>
                      </m:r>
                      <m:r>
                        <a:rPr lang="en-US" altLang="zh-TW" b="0" i="1" dirty="0" smtClean="0">
                          <a:solidFill>
                            <a:schemeClr val="tx1"/>
                          </a:solidFill>
                          <a:latin typeface="Cambria Math" panose="02040503050406030204" pitchFamily="18" charset="0"/>
                          <a:ea typeface="Cambria Math" panose="02040503050406030204" pitchFamily="18" charset="0"/>
                        </a:rPr>
                        <m:t> </m:t>
                      </m:r>
                      <m:r>
                        <a:rPr lang="en-US" altLang="zh-TW" b="0" i="1" dirty="0" smtClean="0">
                          <a:solidFill>
                            <a:schemeClr val="tx1"/>
                          </a:solidFill>
                          <a:latin typeface="Cambria Math" panose="02040503050406030204" pitchFamily="18" charset="0"/>
                          <a:ea typeface="Cambria Math" panose="02040503050406030204" pitchFamily="18" charset="0"/>
                        </a:rPr>
                        <m:t>𝑎𝑓𝑡𝑒𝑟</m:t>
                      </m:r>
                      <m:r>
                        <a:rPr lang="en-US" altLang="zh-TW" b="0" i="1" dirty="0" smtClean="0">
                          <a:solidFill>
                            <a:schemeClr val="tx1"/>
                          </a:solidFill>
                          <a:latin typeface="Cambria Math" panose="02040503050406030204" pitchFamily="18" charset="0"/>
                          <a:ea typeface="Cambria Math" panose="02040503050406030204" pitchFamily="18" charset="0"/>
                        </a:rPr>
                        <m:t> </m:t>
                      </m:r>
                      <m:sSub>
                        <m:sSubPr>
                          <m:ctrlPr>
                            <a:rPr lang="en-US" altLang="zh-TW" b="0" i="1" dirty="0" smtClean="0">
                              <a:solidFill>
                                <a:schemeClr val="tx1"/>
                              </a:solidFill>
                              <a:latin typeface="Cambria Math" panose="02040503050406030204" pitchFamily="18" charset="0"/>
                              <a:ea typeface="Cambria Math" panose="02040503050406030204" pitchFamily="18" charset="0"/>
                            </a:rPr>
                          </m:ctrlPr>
                        </m:sSubPr>
                        <m:e>
                          <m:r>
                            <a:rPr lang="en-US" altLang="zh-TW" b="0" i="1" dirty="0" smtClean="0">
                              <a:solidFill>
                                <a:schemeClr val="tx1"/>
                              </a:solidFill>
                              <a:latin typeface="Cambria Math" panose="02040503050406030204" pitchFamily="18" charset="0"/>
                              <a:ea typeface="Cambria Math" panose="02040503050406030204" pitchFamily="18" charset="0"/>
                            </a:rPr>
                            <m:t>𝑟</m:t>
                          </m:r>
                        </m:e>
                        <m:sub>
                          <m:r>
                            <a:rPr lang="en-US" altLang="zh-TW" b="0" i="1" dirty="0" smtClean="0">
                              <a:solidFill>
                                <a:schemeClr val="tx1"/>
                              </a:solidFill>
                              <a:latin typeface="Cambria Math" panose="02040503050406030204" pitchFamily="18" charset="0"/>
                              <a:ea typeface="Cambria Math" panose="02040503050406030204" pitchFamily="18" charset="0"/>
                            </a:rPr>
                            <m:t>1</m:t>
                          </m:r>
                        </m:sub>
                      </m:sSub>
                    </m:oMath>
                  </m:oMathPara>
                </a14:m>
                <a:endParaRPr lang="zh-TW" altLang="en-US" dirty="0">
                  <a:solidFill>
                    <a:schemeClr val="tx1"/>
                  </a:solidFill>
                  <a:latin typeface="Cambria Math" panose="02040503050406030204" pitchFamily="18" charset="0"/>
                </a:endParaRPr>
              </a:p>
            </p:txBody>
          </p:sp>
        </mc:Choice>
        <mc:Fallback xmlns="">
          <p:sp>
            <p:nvSpPr>
              <p:cNvPr id="12" name="文字方塊 11"/>
              <p:cNvSpPr txBox="1">
                <a:spLocks noRot="1" noChangeAspect="1" noMove="1" noResize="1" noEditPoints="1" noAdjustHandles="1" noChangeArrowheads="1" noChangeShapeType="1" noTextEdit="1"/>
              </p:cNvSpPr>
              <p:nvPr/>
            </p:nvSpPr>
            <p:spPr>
              <a:xfrm>
                <a:off x="8340995" y="1580606"/>
                <a:ext cx="3337200" cy="369332"/>
              </a:xfrm>
              <a:prstGeom prst="rect">
                <a:avLst/>
              </a:prstGeom>
              <a:blipFill rotWithShape="0">
                <a:blip r:embed="rId7"/>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513805" y="5090942"/>
                <a:ext cx="3337200" cy="369332"/>
              </a:xfrm>
              <a:prstGeom prst="rect">
                <a:avLst/>
              </a:prstGeom>
              <a:solidFill>
                <a:schemeClr val="tx1"/>
              </a:solid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solidFill>
                            <a:srgbClr val="FFFF00"/>
                          </a:solidFill>
                          <a:latin typeface="Cambria Math" panose="02040503050406030204" pitchFamily="18" charset="0"/>
                          <a:ea typeface="Cambria Math" panose="02040503050406030204" pitchFamily="18" charset="0"/>
                        </a:rPr>
                        <m:t>𝑟𝑒𝑚𝑜𝑣𝑎𝑏𝑙𝑒</m:t>
                      </m:r>
                    </m:oMath>
                  </m:oMathPara>
                </a14:m>
                <a:endParaRPr lang="zh-TW" altLang="en-US" dirty="0">
                  <a:solidFill>
                    <a:srgbClr val="FFFF00"/>
                  </a:solidFill>
                  <a:latin typeface="Cambria Math" panose="02040503050406030204" pitchFamily="18" charset="0"/>
                </a:endParaRPr>
              </a:p>
            </p:txBody>
          </p:sp>
        </mc:Choice>
        <mc:Fallback xmlns="">
          <p:sp>
            <p:nvSpPr>
              <p:cNvPr id="13" name="文字方塊 12"/>
              <p:cNvSpPr txBox="1">
                <a:spLocks noRot="1" noChangeAspect="1" noMove="1" noResize="1" noEditPoints="1" noAdjustHandles="1" noChangeArrowheads="1" noChangeShapeType="1" noTextEdit="1"/>
              </p:cNvSpPr>
              <p:nvPr/>
            </p:nvSpPr>
            <p:spPr>
              <a:xfrm>
                <a:off x="513805" y="5090942"/>
                <a:ext cx="3337200" cy="369332"/>
              </a:xfrm>
              <a:prstGeom prst="rect">
                <a:avLst/>
              </a:prstGeom>
              <a:blipFill>
                <a:blip r:embed="rId8"/>
                <a:stretch>
                  <a:fillRect/>
                </a:stretch>
              </a:blipFill>
            </p:spPr>
            <p:txBody>
              <a:bodyPr/>
              <a:lstStyle/>
              <a:p>
                <a:r>
                  <a:rPr lang="zh-TW" altLang="en-US">
                    <a:noFill/>
                  </a:rPr>
                  <a:t> </a:t>
                </a:r>
              </a:p>
            </p:txBody>
          </p:sp>
        </mc:Fallback>
      </mc:AlternateContent>
      <p:sp>
        <p:nvSpPr>
          <p:cNvPr id="15" name="文字方塊 14"/>
          <p:cNvSpPr txBox="1"/>
          <p:nvPr/>
        </p:nvSpPr>
        <p:spPr>
          <a:xfrm>
            <a:off x="924424" y="270229"/>
            <a:ext cx="10343152" cy="707886"/>
          </a:xfrm>
          <a:prstGeom prst="rect">
            <a:avLst/>
          </a:prstGeom>
          <a:noFill/>
        </p:spPr>
        <p:txBody>
          <a:bodyPr wrap="square" rtlCol="0">
            <a:spAutoFit/>
          </a:bodyPr>
          <a:lstStyle/>
          <a:p>
            <a:r>
              <a:rPr lang="en-US" altLang="zh-TW" sz="4000" b="1">
                <a:latin typeface="Cambria Math" panose="02040503050406030204" pitchFamily="18" charset="0"/>
                <a:ea typeface="Cambria Math" panose="02040503050406030204" pitchFamily="18" charset="0"/>
              </a:rPr>
              <a:t>Step3 : marked-pixel connected shrink operator</a:t>
            </a:r>
            <a:endParaRPr lang="zh-TW" altLang="en-US" sz="4000" b="1" dirty="0">
              <a:latin typeface="Cambria Math" panose="02040503050406030204" pitchFamily="18" charset="0"/>
            </a:endParaRPr>
          </a:p>
        </p:txBody>
      </p:sp>
    </p:spTree>
    <p:extLst>
      <p:ext uri="{BB962C8B-B14F-4D97-AF65-F5344CB8AC3E}">
        <p14:creationId xmlns:p14="http://schemas.microsoft.com/office/powerpoint/2010/main" val="287180451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8" name="表格 7"/>
              <p:cNvGraphicFramePr>
                <a:graphicFrameLocks noGrp="1"/>
              </p:cNvGraphicFramePr>
              <p:nvPr/>
            </p:nvGraphicFramePr>
            <p:xfrm>
              <a:off x="51380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8" name="表格 7"/>
              <p:cNvGraphicFramePr>
                <a:graphicFrameLocks noGrp="1"/>
              </p:cNvGraphicFramePr>
              <p:nvPr>
                <p:extLst>
                  <p:ext uri="{D42A27DB-BD31-4B8C-83A1-F6EECF244321}">
                    <p14:modId xmlns:p14="http://schemas.microsoft.com/office/powerpoint/2010/main" val="776263948"/>
                  </p:ext>
                </p:extLst>
              </p:nvPr>
            </p:nvGraphicFramePr>
            <p:xfrm>
              <a:off x="51380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101639" r="-801639" b="-601639"/>
                          </a:stretch>
                        </a:blip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201639" r="-801639" b="-5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p:graphicFrame>
        <p:nvGraphicFramePr>
          <p:cNvPr id="11" name="表格 10"/>
          <p:cNvGraphicFramePr>
            <a:graphicFrameLocks noGrp="1"/>
          </p:cNvGraphicFramePr>
          <p:nvPr/>
        </p:nvGraphicFramePr>
        <p:xfrm>
          <a:off x="4427400"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AlternateContent xmlns:mc="http://schemas.openxmlformats.org/markup-compatibility/2006" xmlns:a14="http://schemas.microsoft.com/office/drawing/2010/main">
        <mc:Choice Requires="a14">
          <p:sp>
            <p:nvSpPr>
              <p:cNvPr id="14" name="文字方塊 13"/>
              <p:cNvSpPr txBox="1"/>
              <p:nvPr/>
            </p:nvSpPr>
            <p:spPr>
              <a:xfrm>
                <a:off x="51380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008A00"/>
                          </a:solidFill>
                          <a:latin typeface="Cambria Math" panose="02040503050406030204" pitchFamily="18" charset="0"/>
                          <a:ea typeface="Cambria Math" panose="02040503050406030204" pitchFamily="18" charset="0"/>
                        </a:rPr>
                        <m:t>𝑜𝑟𝑖𝑔𝑖𝑛𝑎𝑙</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𝑠𝑦𝑚𝑏𝑜𝑙𝑖𝑐</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𝑖𝑚𝑎𝑔𝑒</m:t>
                      </m:r>
                    </m:oMath>
                  </m:oMathPara>
                </a14:m>
                <a:endParaRPr lang="zh-TW" altLang="en-US" dirty="0">
                  <a:solidFill>
                    <a:srgbClr val="008A00"/>
                  </a:solidFill>
                  <a:latin typeface="Cambria Math" panose="02040503050406030204" pitchFamily="18" charset="0"/>
                </a:endParaRPr>
              </a:p>
            </p:txBody>
          </p:sp>
        </mc:Choice>
        <mc:Fallback xmlns="">
          <p:sp>
            <p:nvSpPr>
              <p:cNvPr id="14" name="文字方塊 13"/>
              <p:cNvSpPr txBox="1">
                <a:spLocks noRot="1" noChangeAspect="1" noMove="1" noResize="1" noEditPoints="1" noAdjustHandles="1" noChangeArrowheads="1" noChangeShapeType="1" noTextEdit="1"/>
              </p:cNvSpPr>
              <p:nvPr/>
            </p:nvSpPr>
            <p:spPr>
              <a:xfrm>
                <a:off x="513805" y="1580606"/>
                <a:ext cx="3337200" cy="369332"/>
              </a:xfrm>
              <a:prstGeom prst="rect">
                <a:avLst/>
              </a:prstGeom>
              <a:blipFill rotWithShape="0">
                <a:blip r:embed="rId3"/>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文字方塊 15"/>
              <p:cNvSpPr txBox="1"/>
              <p:nvPr/>
            </p:nvSpPr>
            <p:spPr>
              <a:xfrm>
                <a:off x="4427400"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FF0000"/>
                          </a:solidFill>
                          <a:latin typeface="Cambria Math" panose="02040503050406030204" pitchFamily="18" charset="0"/>
                          <a:ea typeface="Cambria Math" panose="02040503050406030204" pitchFamily="18" charset="0"/>
                        </a:rPr>
                        <m:t>𝑚𝑎𝑟𝑘𝑒𝑑</m:t>
                      </m:r>
                      <m:r>
                        <m:rPr>
                          <m:nor/>
                        </m:rPr>
                        <a:rPr lang="en-US" altLang="zh-TW" b="0" i="0" dirty="0" smtClean="0">
                          <a:solidFill>
                            <a:srgbClr val="FF0000"/>
                          </a:solidFill>
                          <a:latin typeface="Cambria Math" panose="02040503050406030204" pitchFamily="18" charset="0"/>
                          <a:ea typeface="Cambria Math" panose="02040503050406030204" pitchFamily="18" charset="0"/>
                        </a:rPr>
                        <m:t> </m:t>
                      </m:r>
                      <m:r>
                        <a:rPr lang="en-US" altLang="zh-TW" i="1" dirty="0">
                          <a:solidFill>
                            <a:srgbClr val="FF0000"/>
                          </a:solidFill>
                          <a:latin typeface="Cambria Math" panose="02040503050406030204" pitchFamily="18" charset="0"/>
                          <a:ea typeface="Cambria Math" panose="02040503050406030204" pitchFamily="18" charset="0"/>
                        </a:rPr>
                        <m:t>𝑖</m:t>
                      </m:r>
                      <m:r>
                        <a:rPr lang="en-US" altLang="zh-TW" i="1" dirty="0">
                          <a:solidFill>
                            <a:srgbClr val="FF0000"/>
                          </a:solidFill>
                          <a:latin typeface="Cambria Math" panose="02040503050406030204" pitchFamily="18" charset="0"/>
                        </a:rPr>
                        <m:t>𝑚𝑎𝑔𝑒</m:t>
                      </m:r>
                      <m:r>
                        <a:rPr lang="en-US" altLang="zh-TW" i="1" dirty="0">
                          <a:solidFill>
                            <a:srgbClr val="FF0000"/>
                          </a:solidFill>
                          <a:latin typeface="Cambria Math" panose="02040503050406030204" pitchFamily="18" charset="0"/>
                        </a:rPr>
                        <m:t> </m:t>
                      </m:r>
                      <m:r>
                        <a:rPr lang="en-US" altLang="zh-TW" i="1" dirty="0">
                          <a:solidFill>
                            <a:srgbClr val="FF0000"/>
                          </a:solidFill>
                          <a:latin typeface="Cambria Math" panose="02040503050406030204" pitchFamily="18" charset="0"/>
                        </a:rPr>
                        <m:t>𝑓𝑜𝑟</m:t>
                      </m:r>
                      <m:r>
                        <a:rPr lang="zh-TW" altLang="en-US" i="1" dirty="0">
                          <a:solidFill>
                            <a:srgbClr val="FF0000"/>
                          </a:solidFill>
                          <a:latin typeface="Cambria Math" panose="02040503050406030204" pitchFamily="18" charset="0"/>
                        </a:rPr>
                        <m:t> </m:t>
                      </m:r>
                      <m:sSub>
                        <m:sSubPr>
                          <m:ctrlPr>
                            <a:rPr lang="en-US" altLang="zh-TW" i="1" dirty="0">
                              <a:solidFill>
                                <a:srgbClr val="FF0000"/>
                              </a:solidFill>
                              <a:latin typeface="Cambria Math" panose="02040503050406030204" pitchFamily="18" charset="0"/>
                            </a:rPr>
                          </m:ctrlPr>
                        </m:sSubPr>
                        <m:e>
                          <m:r>
                            <a:rPr lang="en-US" altLang="zh-TW" i="1" dirty="0">
                              <a:solidFill>
                                <a:srgbClr val="FF0000"/>
                              </a:solidFill>
                              <a:latin typeface="Cambria Math" panose="02040503050406030204" pitchFamily="18" charset="0"/>
                            </a:rPr>
                            <m:t>𝑟</m:t>
                          </m:r>
                        </m:e>
                        <m:sub>
                          <m:r>
                            <a:rPr lang="en-US" altLang="zh-TW" b="0" i="1" dirty="0" smtClean="0">
                              <a:solidFill>
                                <a:srgbClr val="FF0000"/>
                              </a:solidFill>
                              <a:latin typeface="Cambria Math" panose="02040503050406030204" pitchFamily="18" charset="0"/>
                            </a:rPr>
                            <m:t>2</m:t>
                          </m:r>
                        </m:sub>
                      </m:sSub>
                    </m:oMath>
                  </m:oMathPara>
                </a14:m>
                <a:endParaRPr lang="zh-TW" altLang="en-US" dirty="0">
                  <a:solidFill>
                    <a:srgbClr val="FF0000"/>
                  </a:solidFill>
                  <a:latin typeface="Cambria Math" panose="02040503050406030204" pitchFamily="18" charset="0"/>
                </a:endParaRPr>
              </a:p>
            </p:txBody>
          </p:sp>
        </mc:Choice>
        <mc:Fallback xmlns="">
          <p:sp>
            <p:nvSpPr>
              <p:cNvPr id="16" name="文字方塊 15"/>
              <p:cNvSpPr txBox="1">
                <a:spLocks noRot="1" noChangeAspect="1" noMove="1" noResize="1" noEditPoints="1" noAdjustHandles="1" noChangeArrowheads="1" noChangeShapeType="1" noTextEdit="1"/>
              </p:cNvSpPr>
              <p:nvPr/>
            </p:nvSpPr>
            <p:spPr>
              <a:xfrm>
                <a:off x="4427400" y="1580606"/>
                <a:ext cx="3337200" cy="369332"/>
              </a:xfrm>
              <a:prstGeom prst="rect">
                <a:avLst/>
              </a:prstGeom>
              <a:blipFill>
                <a:blip r:embed="rId4"/>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10" name="表格 9"/>
              <p:cNvGraphicFramePr>
                <a:graphicFrameLocks noGrp="1"/>
              </p:cNvGraphicFramePr>
              <p:nvPr/>
            </p:nvGraphicFramePr>
            <p:xfrm>
              <a:off x="834099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10" name="表格 9"/>
              <p:cNvGraphicFramePr>
                <a:graphicFrameLocks noGrp="1"/>
              </p:cNvGraphicFramePr>
              <p:nvPr>
                <p:extLst>
                  <p:ext uri="{D42A27DB-BD31-4B8C-83A1-F6EECF244321}">
                    <p14:modId xmlns:p14="http://schemas.microsoft.com/office/powerpoint/2010/main" val="77340065"/>
                  </p:ext>
                </p:extLst>
              </p:nvPr>
            </p:nvGraphicFramePr>
            <p:xfrm>
              <a:off x="834099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101639" r="-801639" b="-6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201639" r="-801639" b="-5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mc:AlternateContent xmlns:mc="http://schemas.openxmlformats.org/markup-compatibility/2006" xmlns:a14="http://schemas.microsoft.com/office/drawing/2010/main">
        <mc:Choice Requires="a14">
          <p:sp>
            <p:nvSpPr>
              <p:cNvPr id="12" name="文字方塊 11"/>
              <p:cNvSpPr txBox="1"/>
              <p:nvPr/>
            </p:nvSpPr>
            <p:spPr>
              <a:xfrm>
                <a:off x="834099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chemeClr val="tx1"/>
                          </a:solidFill>
                          <a:latin typeface="Cambria Math" panose="02040503050406030204" pitchFamily="18" charset="0"/>
                          <a:ea typeface="Cambria Math" panose="02040503050406030204" pitchFamily="18" charset="0"/>
                        </a:rPr>
                        <m:t>𝑜</m:t>
                      </m:r>
                      <m:r>
                        <a:rPr lang="en-US" altLang="zh-TW" b="0" i="1" dirty="0" smtClean="0">
                          <a:solidFill>
                            <a:schemeClr val="tx1"/>
                          </a:solidFill>
                          <a:latin typeface="Cambria Math" panose="02040503050406030204" pitchFamily="18" charset="0"/>
                          <a:ea typeface="Cambria Math" panose="02040503050406030204" pitchFamily="18" charset="0"/>
                        </a:rPr>
                        <m:t>𝑢𝑡𝑝𝑢𝑡</m:t>
                      </m:r>
                      <m:r>
                        <a:rPr lang="en-US" altLang="zh-TW" b="0" i="1" dirty="0" smtClean="0">
                          <a:solidFill>
                            <a:schemeClr val="tx1"/>
                          </a:solidFill>
                          <a:latin typeface="Cambria Math" panose="02040503050406030204" pitchFamily="18" charset="0"/>
                          <a:ea typeface="Cambria Math" panose="02040503050406030204" pitchFamily="18" charset="0"/>
                        </a:rPr>
                        <m:t> </m:t>
                      </m:r>
                      <m:r>
                        <a:rPr lang="en-US" altLang="zh-TW" b="0" i="1" dirty="0" smtClean="0">
                          <a:solidFill>
                            <a:schemeClr val="tx1"/>
                          </a:solidFill>
                          <a:latin typeface="Cambria Math" panose="02040503050406030204" pitchFamily="18" charset="0"/>
                          <a:ea typeface="Cambria Math" panose="02040503050406030204" pitchFamily="18" charset="0"/>
                        </a:rPr>
                        <m:t>𝑎𝑓𝑡𝑒𝑟</m:t>
                      </m:r>
                      <m:r>
                        <a:rPr lang="en-US" altLang="zh-TW" b="0" i="1" dirty="0" smtClean="0">
                          <a:solidFill>
                            <a:schemeClr val="tx1"/>
                          </a:solidFill>
                          <a:latin typeface="Cambria Math" panose="02040503050406030204" pitchFamily="18" charset="0"/>
                          <a:ea typeface="Cambria Math" panose="02040503050406030204" pitchFamily="18" charset="0"/>
                        </a:rPr>
                        <m:t> </m:t>
                      </m:r>
                      <m:sSub>
                        <m:sSubPr>
                          <m:ctrlPr>
                            <a:rPr lang="en-US" altLang="zh-TW" b="0" i="1" dirty="0" smtClean="0">
                              <a:solidFill>
                                <a:schemeClr val="tx1"/>
                              </a:solidFill>
                              <a:latin typeface="Cambria Math" panose="02040503050406030204" pitchFamily="18" charset="0"/>
                              <a:ea typeface="Cambria Math" panose="02040503050406030204" pitchFamily="18" charset="0"/>
                            </a:rPr>
                          </m:ctrlPr>
                        </m:sSubPr>
                        <m:e>
                          <m:r>
                            <a:rPr lang="en-US" altLang="zh-TW" b="0" i="1" dirty="0" smtClean="0">
                              <a:solidFill>
                                <a:schemeClr val="tx1"/>
                              </a:solidFill>
                              <a:latin typeface="Cambria Math" panose="02040503050406030204" pitchFamily="18" charset="0"/>
                              <a:ea typeface="Cambria Math" panose="02040503050406030204" pitchFamily="18" charset="0"/>
                            </a:rPr>
                            <m:t>𝑟</m:t>
                          </m:r>
                        </m:e>
                        <m:sub>
                          <m:r>
                            <a:rPr lang="en-US" altLang="zh-TW" b="0" i="1" dirty="0" smtClean="0">
                              <a:solidFill>
                                <a:schemeClr val="tx1"/>
                              </a:solidFill>
                              <a:latin typeface="Cambria Math" panose="02040503050406030204" pitchFamily="18" charset="0"/>
                              <a:ea typeface="Cambria Math" panose="02040503050406030204" pitchFamily="18" charset="0"/>
                            </a:rPr>
                            <m:t>2</m:t>
                          </m:r>
                        </m:sub>
                      </m:sSub>
                    </m:oMath>
                  </m:oMathPara>
                </a14:m>
                <a:endParaRPr lang="zh-TW" altLang="en-US" dirty="0">
                  <a:solidFill>
                    <a:schemeClr val="tx1"/>
                  </a:solidFill>
                  <a:latin typeface="Cambria Math" panose="02040503050406030204" pitchFamily="18" charset="0"/>
                </a:endParaRPr>
              </a:p>
            </p:txBody>
          </p:sp>
        </mc:Choice>
        <mc:Fallback xmlns="">
          <p:sp>
            <p:nvSpPr>
              <p:cNvPr id="12" name="文字方塊 11"/>
              <p:cNvSpPr txBox="1">
                <a:spLocks noRot="1" noChangeAspect="1" noMove="1" noResize="1" noEditPoints="1" noAdjustHandles="1" noChangeArrowheads="1" noChangeShapeType="1" noTextEdit="1"/>
              </p:cNvSpPr>
              <p:nvPr/>
            </p:nvSpPr>
            <p:spPr>
              <a:xfrm>
                <a:off x="8340995" y="1580606"/>
                <a:ext cx="3337200" cy="369332"/>
              </a:xfrm>
              <a:prstGeom prst="rect">
                <a:avLst/>
              </a:prstGeom>
              <a:blipFill rotWithShape="0">
                <a:blip r:embed="rId6"/>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513805" y="5090942"/>
                <a:ext cx="3337200" cy="369332"/>
              </a:xfrm>
              <a:prstGeom prst="rect">
                <a:avLst/>
              </a:prstGeom>
              <a:solidFill>
                <a:schemeClr val="tx1"/>
              </a:solid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solidFill>
                            <a:srgbClr val="FFFF00"/>
                          </a:solidFill>
                          <a:latin typeface="Cambria Math" panose="02040503050406030204" pitchFamily="18" charset="0"/>
                          <a:ea typeface="Cambria Math" panose="02040503050406030204" pitchFamily="18" charset="0"/>
                        </a:rPr>
                        <m:t>𝑟𝑒𝑚𝑜𝑣𝑎𝑏𝑙𝑒</m:t>
                      </m:r>
                    </m:oMath>
                  </m:oMathPara>
                </a14:m>
                <a:endParaRPr lang="zh-TW" altLang="en-US" dirty="0">
                  <a:solidFill>
                    <a:srgbClr val="FFFF00"/>
                  </a:solidFill>
                  <a:latin typeface="Cambria Math" panose="02040503050406030204" pitchFamily="18" charset="0"/>
                </a:endParaRPr>
              </a:p>
            </p:txBody>
          </p:sp>
        </mc:Choice>
        <mc:Fallback xmlns="">
          <p:sp>
            <p:nvSpPr>
              <p:cNvPr id="13" name="文字方塊 12"/>
              <p:cNvSpPr txBox="1">
                <a:spLocks noRot="1" noChangeAspect="1" noMove="1" noResize="1" noEditPoints="1" noAdjustHandles="1" noChangeArrowheads="1" noChangeShapeType="1" noTextEdit="1"/>
              </p:cNvSpPr>
              <p:nvPr/>
            </p:nvSpPr>
            <p:spPr>
              <a:xfrm>
                <a:off x="513805" y="5090942"/>
                <a:ext cx="3337200" cy="369332"/>
              </a:xfrm>
              <a:prstGeom prst="rect">
                <a:avLst/>
              </a:prstGeom>
              <a:blipFill>
                <a:blip r:embed="rId6"/>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2916226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8" name="表格 7"/>
              <p:cNvGraphicFramePr>
                <a:graphicFrameLocks noGrp="1"/>
              </p:cNvGraphicFramePr>
              <p:nvPr/>
            </p:nvGraphicFramePr>
            <p:xfrm>
              <a:off x="51380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8" name="表格 7"/>
              <p:cNvGraphicFramePr>
                <a:graphicFrameLocks noGrp="1"/>
              </p:cNvGraphicFramePr>
              <p:nvPr>
                <p:extLst>
                  <p:ext uri="{D42A27DB-BD31-4B8C-83A1-F6EECF244321}">
                    <p14:modId xmlns:p14="http://schemas.microsoft.com/office/powerpoint/2010/main" val="1664395645"/>
                  </p:ext>
                </p:extLst>
              </p:nvPr>
            </p:nvGraphicFramePr>
            <p:xfrm>
              <a:off x="51380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101639" r="-801639" b="-601639"/>
                          </a:stretch>
                        </a:blip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201639" r="-801639" b="-5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p:graphicFrame>
        <p:nvGraphicFramePr>
          <p:cNvPr id="11" name="表格 10"/>
          <p:cNvGraphicFramePr>
            <a:graphicFrameLocks noGrp="1"/>
          </p:cNvGraphicFramePr>
          <p:nvPr/>
        </p:nvGraphicFramePr>
        <p:xfrm>
          <a:off x="4427400"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solidFill>
                            <a:schemeClr val="bg1"/>
                          </a:solidFill>
                        </a:rPr>
                        <a:t>*</a:t>
                      </a: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AlternateContent xmlns:mc="http://schemas.openxmlformats.org/markup-compatibility/2006" xmlns:a14="http://schemas.microsoft.com/office/drawing/2010/main">
        <mc:Choice Requires="a14">
          <p:sp>
            <p:nvSpPr>
              <p:cNvPr id="14" name="文字方塊 13"/>
              <p:cNvSpPr txBox="1"/>
              <p:nvPr/>
            </p:nvSpPr>
            <p:spPr>
              <a:xfrm>
                <a:off x="51380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008A00"/>
                          </a:solidFill>
                          <a:latin typeface="Cambria Math" panose="02040503050406030204" pitchFamily="18" charset="0"/>
                          <a:ea typeface="Cambria Math" panose="02040503050406030204" pitchFamily="18" charset="0"/>
                        </a:rPr>
                        <m:t>𝑜𝑟𝑖𝑔𝑖𝑛𝑎𝑙</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𝑠𝑦𝑚𝑏𝑜𝑙𝑖𝑐</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𝑖𝑚𝑎𝑔𝑒</m:t>
                      </m:r>
                    </m:oMath>
                  </m:oMathPara>
                </a14:m>
                <a:endParaRPr lang="zh-TW" altLang="en-US" dirty="0">
                  <a:solidFill>
                    <a:srgbClr val="008A00"/>
                  </a:solidFill>
                  <a:latin typeface="Cambria Math" panose="02040503050406030204" pitchFamily="18" charset="0"/>
                </a:endParaRPr>
              </a:p>
            </p:txBody>
          </p:sp>
        </mc:Choice>
        <mc:Fallback xmlns="">
          <p:sp>
            <p:nvSpPr>
              <p:cNvPr id="14" name="文字方塊 13"/>
              <p:cNvSpPr txBox="1">
                <a:spLocks noRot="1" noChangeAspect="1" noMove="1" noResize="1" noEditPoints="1" noAdjustHandles="1" noChangeArrowheads="1" noChangeShapeType="1" noTextEdit="1"/>
              </p:cNvSpPr>
              <p:nvPr/>
            </p:nvSpPr>
            <p:spPr>
              <a:xfrm>
                <a:off x="513805" y="1580606"/>
                <a:ext cx="3337200" cy="369332"/>
              </a:xfrm>
              <a:prstGeom prst="rect">
                <a:avLst/>
              </a:prstGeom>
              <a:blipFill rotWithShape="0">
                <a:blip r:embed="rId3"/>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文字方塊 15"/>
              <p:cNvSpPr txBox="1"/>
              <p:nvPr/>
            </p:nvSpPr>
            <p:spPr>
              <a:xfrm>
                <a:off x="4427400"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FF0000"/>
                          </a:solidFill>
                          <a:latin typeface="Cambria Math" panose="02040503050406030204" pitchFamily="18" charset="0"/>
                          <a:ea typeface="Cambria Math" panose="02040503050406030204" pitchFamily="18" charset="0"/>
                        </a:rPr>
                        <m:t>𝑚𝑎𝑟𝑘𝑒𝑑</m:t>
                      </m:r>
                      <m:r>
                        <m:rPr>
                          <m:nor/>
                        </m:rPr>
                        <a:rPr lang="en-US" altLang="zh-TW" b="0" i="0" dirty="0" smtClean="0">
                          <a:solidFill>
                            <a:srgbClr val="FF0000"/>
                          </a:solidFill>
                          <a:latin typeface="Cambria Math" panose="02040503050406030204" pitchFamily="18" charset="0"/>
                          <a:ea typeface="Cambria Math" panose="02040503050406030204" pitchFamily="18" charset="0"/>
                        </a:rPr>
                        <m:t> </m:t>
                      </m:r>
                      <m:r>
                        <a:rPr lang="en-US" altLang="zh-TW" i="1" dirty="0">
                          <a:solidFill>
                            <a:srgbClr val="FF0000"/>
                          </a:solidFill>
                          <a:latin typeface="Cambria Math" panose="02040503050406030204" pitchFamily="18" charset="0"/>
                          <a:ea typeface="Cambria Math" panose="02040503050406030204" pitchFamily="18" charset="0"/>
                        </a:rPr>
                        <m:t>𝑖</m:t>
                      </m:r>
                      <m:r>
                        <a:rPr lang="en-US" altLang="zh-TW" i="1" dirty="0">
                          <a:solidFill>
                            <a:srgbClr val="FF0000"/>
                          </a:solidFill>
                          <a:latin typeface="Cambria Math" panose="02040503050406030204" pitchFamily="18" charset="0"/>
                        </a:rPr>
                        <m:t>𝑚𝑎𝑔𝑒</m:t>
                      </m:r>
                      <m:r>
                        <a:rPr lang="en-US" altLang="zh-TW" i="1" dirty="0">
                          <a:solidFill>
                            <a:srgbClr val="FF0000"/>
                          </a:solidFill>
                          <a:latin typeface="Cambria Math" panose="02040503050406030204" pitchFamily="18" charset="0"/>
                        </a:rPr>
                        <m:t> </m:t>
                      </m:r>
                      <m:r>
                        <a:rPr lang="en-US" altLang="zh-TW" i="1" dirty="0">
                          <a:solidFill>
                            <a:srgbClr val="FF0000"/>
                          </a:solidFill>
                          <a:latin typeface="Cambria Math" panose="02040503050406030204" pitchFamily="18" charset="0"/>
                        </a:rPr>
                        <m:t>𝑓𝑜𝑟</m:t>
                      </m:r>
                      <m:r>
                        <a:rPr lang="en-US" altLang="zh-TW" b="0" i="1" dirty="0" smtClean="0">
                          <a:solidFill>
                            <a:srgbClr val="FF0000"/>
                          </a:solidFill>
                          <a:latin typeface="Cambria Math" panose="02040503050406030204" pitchFamily="18" charset="0"/>
                        </a:rPr>
                        <m:t> </m:t>
                      </m:r>
                      <m:sSub>
                        <m:sSubPr>
                          <m:ctrlPr>
                            <a:rPr lang="en-US" altLang="zh-TW" i="1" dirty="0" smtClean="0">
                              <a:solidFill>
                                <a:srgbClr val="FF0000"/>
                              </a:solidFill>
                              <a:latin typeface="Cambria Math" panose="02040503050406030204" pitchFamily="18" charset="0"/>
                            </a:rPr>
                          </m:ctrlPr>
                        </m:sSubPr>
                        <m:e>
                          <m:r>
                            <a:rPr lang="en-US" altLang="zh-TW" b="0" i="1" dirty="0" smtClean="0">
                              <a:solidFill>
                                <a:srgbClr val="FF0000"/>
                              </a:solidFill>
                              <a:latin typeface="Cambria Math" panose="02040503050406030204" pitchFamily="18" charset="0"/>
                            </a:rPr>
                            <m:t>𝑟</m:t>
                          </m:r>
                        </m:e>
                        <m:sub>
                          <m:r>
                            <a:rPr lang="en-US" altLang="zh-TW" b="0" i="1" dirty="0" smtClean="0">
                              <a:solidFill>
                                <a:srgbClr val="FF0000"/>
                              </a:solidFill>
                              <a:latin typeface="Cambria Math" panose="02040503050406030204" pitchFamily="18" charset="0"/>
                            </a:rPr>
                            <m:t>3</m:t>
                          </m:r>
                        </m:sub>
                      </m:sSub>
                    </m:oMath>
                  </m:oMathPara>
                </a14:m>
                <a:endParaRPr lang="zh-TW" altLang="en-US" dirty="0">
                  <a:solidFill>
                    <a:srgbClr val="FF0000"/>
                  </a:solidFill>
                  <a:latin typeface="Cambria Math" panose="02040503050406030204" pitchFamily="18" charset="0"/>
                </a:endParaRPr>
              </a:p>
            </p:txBody>
          </p:sp>
        </mc:Choice>
        <mc:Fallback xmlns="">
          <p:sp>
            <p:nvSpPr>
              <p:cNvPr id="16" name="文字方塊 15"/>
              <p:cNvSpPr txBox="1">
                <a:spLocks noRot="1" noChangeAspect="1" noMove="1" noResize="1" noEditPoints="1" noAdjustHandles="1" noChangeArrowheads="1" noChangeShapeType="1" noTextEdit="1"/>
              </p:cNvSpPr>
              <p:nvPr/>
            </p:nvSpPr>
            <p:spPr>
              <a:xfrm>
                <a:off x="4427400" y="1580606"/>
                <a:ext cx="3337200" cy="369332"/>
              </a:xfrm>
              <a:prstGeom prst="rect">
                <a:avLst/>
              </a:prstGeom>
              <a:blipFill>
                <a:blip r:embed="rId4"/>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10" name="表格 9"/>
              <p:cNvGraphicFramePr>
                <a:graphicFrameLocks noGrp="1"/>
              </p:cNvGraphicFramePr>
              <p:nvPr/>
            </p:nvGraphicFramePr>
            <p:xfrm>
              <a:off x="834099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10" name="表格 9"/>
              <p:cNvGraphicFramePr>
                <a:graphicFrameLocks noGrp="1"/>
              </p:cNvGraphicFramePr>
              <p:nvPr>
                <p:extLst>
                  <p:ext uri="{D42A27DB-BD31-4B8C-83A1-F6EECF244321}">
                    <p14:modId xmlns:p14="http://schemas.microsoft.com/office/powerpoint/2010/main" val="4194965127"/>
                  </p:ext>
                </p:extLst>
              </p:nvPr>
            </p:nvGraphicFramePr>
            <p:xfrm>
              <a:off x="834099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101639" r="-801639" b="-6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201639" r="-801639" b="-5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mc:AlternateContent xmlns:mc="http://schemas.openxmlformats.org/markup-compatibility/2006" xmlns:a14="http://schemas.microsoft.com/office/drawing/2010/main">
        <mc:Choice Requires="a14">
          <p:sp>
            <p:nvSpPr>
              <p:cNvPr id="12" name="文字方塊 11"/>
              <p:cNvSpPr txBox="1"/>
              <p:nvPr/>
            </p:nvSpPr>
            <p:spPr>
              <a:xfrm>
                <a:off x="834099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chemeClr val="tx1"/>
                          </a:solidFill>
                          <a:latin typeface="Cambria Math" panose="02040503050406030204" pitchFamily="18" charset="0"/>
                          <a:ea typeface="Cambria Math" panose="02040503050406030204" pitchFamily="18" charset="0"/>
                        </a:rPr>
                        <m:t>𝑜</m:t>
                      </m:r>
                      <m:r>
                        <a:rPr lang="en-US" altLang="zh-TW" b="0" i="1" dirty="0" smtClean="0">
                          <a:solidFill>
                            <a:schemeClr val="tx1"/>
                          </a:solidFill>
                          <a:latin typeface="Cambria Math" panose="02040503050406030204" pitchFamily="18" charset="0"/>
                          <a:ea typeface="Cambria Math" panose="02040503050406030204" pitchFamily="18" charset="0"/>
                        </a:rPr>
                        <m:t>𝑢𝑡𝑝𝑢𝑡</m:t>
                      </m:r>
                      <m:r>
                        <a:rPr lang="en-US" altLang="zh-TW" b="0" i="1" dirty="0" smtClean="0">
                          <a:solidFill>
                            <a:schemeClr val="tx1"/>
                          </a:solidFill>
                          <a:latin typeface="Cambria Math" panose="02040503050406030204" pitchFamily="18" charset="0"/>
                          <a:ea typeface="Cambria Math" panose="02040503050406030204" pitchFamily="18" charset="0"/>
                        </a:rPr>
                        <m:t> </m:t>
                      </m:r>
                      <m:r>
                        <a:rPr lang="en-US" altLang="zh-TW" b="0" i="1" dirty="0" smtClean="0">
                          <a:solidFill>
                            <a:schemeClr val="tx1"/>
                          </a:solidFill>
                          <a:latin typeface="Cambria Math" panose="02040503050406030204" pitchFamily="18" charset="0"/>
                          <a:ea typeface="Cambria Math" panose="02040503050406030204" pitchFamily="18" charset="0"/>
                        </a:rPr>
                        <m:t>𝑎𝑓𝑡𝑒𝑟</m:t>
                      </m:r>
                      <m:r>
                        <a:rPr lang="en-US" altLang="zh-TW" b="0" i="1" dirty="0" smtClean="0">
                          <a:solidFill>
                            <a:schemeClr val="tx1"/>
                          </a:solidFill>
                          <a:latin typeface="Cambria Math" panose="02040503050406030204" pitchFamily="18" charset="0"/>
                          <a:ea typeface="Cambria Math" panose="02040503050406030204" pitchFamily="18" charset="0"/>
                        </a:rPr>
                        <m:t> </m:t>
                      </m:r>
                      <m:sSub>
                        <m:sSubPr>
                          <m:ctrlPr>
                            <a:rPr lang="en-US" altLang="zh-TW" b="0" i="1" dirty="0" smtClean="0">
                              <a:solidFill>
                                <a:schemeClr val="tx1"/>
                              </a:solidFill>
                              <a:latin typeface="Cambria Math" panose="02040503050406030204" pitchFamily="18" charset="0"/>
                              <a:ea typeface="Cambria Math" panose="02040503050406030204" pitchFamily="18" charset="0"/>
                            </a:rPr>
                          </m:ctrlPr>
                        </m:sSubPr>
                        <m:e>
                          <m:r>
                            <a:rPr lang="en-US" altLang="zh-TW" b="0" i="1" dirty="0" smtClean="0">
                              <a:solidFill>
                                <a:schemeClr val="tx1"/>
                              </a:solidFill>
                              <a:latin typeface="Cambria Math" panose="02040503050406030204" pitchFamily="18" charset="0"/>
                              <a:ea typeface="Cambria Math" panose="02040503050406030204" pitchFamily="18" charset="0"/>
                            </a:rPr>
                            <m:t>𝑟</m:t>
                          </m:r>
                        </m:e>
                        <m:sub>
                          <m:r>
                            <a:rPr lang="en-US" altLang="zh-TW" b="0" i="1" dirty="0" smtClean="0">
                              <a:solidFill>
                                <a:schemeClr val="tx1"/>
                              </a:solidFill>
                              <a:latin typeface="Cambria Math" panose="02040503050406030204" pitchFamily="18" charset="0"/>
                              <a:ea typeface="Cambria Math" panose="02040503050406030204" pitchFamily="18" charset="0"/>
                            </a:rPr>
                            <m:t>3</m:t>
                          </m:r>
                        </m:sub>
                      </m:sSub>
                    </m:oMath>
                  </m:oMathPara>
                </a14:m>
                <a:endParaRPr lang="zh-TW" altLang="en-US" dirty="0">
                  <a:solidFill>
                    <a:schemeClr val="tx1"/>
                  </a:solidFill>
                  <a:latin typeface="Cambria Math" panose="02040503050406030204" pitchFamily="18" charset="0"/>
                </a:endParaRPr>
              </a:p>
            </p:txBody>
          </p:sp>
        </mc:Choice>
        <mc:Fallback xmlns="">
          <p:sp>
            <p:nvSpPr>
              <p:cNvPr id="12" name="文字方塊 11"/>
              <p:cNvSpPr txBox="1">
                <a:spLocks noRot="1" noChangeAspect="1" noMove="1" noResize="1" noEditPoints="1" noAdjustHandles="1" noChangeArrowheads="1" noChangeShapeType="1" noTextEdit="1"/>
              </p:cNvSpPr>
              <p:nvPr/>
            </p:nvSpPr>
            <p:spPr>
              <a:xfrm>
                <a:off x="8340995" y="1580606"/>
                <a:ext cx="3337200" cy="369332"/>
              </a:xfrm>
              <a:prstGeom prst="rect">
                <a:avLst/>
              </a:prstGeom>
              <a:blipFill rotWithShape="0">
                <a:blip r:embed="rId6"/>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513805" y="5090942"/>
                <a:ext cx="3337200" cy="369332"/>
              </a:xfrm>
              <a:prstGeom prst="rect">
                <a:avLst/>
              </a:prstGeom>
              <a:solidFill>
                <a:schemeClr val="tx1"/>
              </a:solid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solidFill>
                            <a:srgbClr val="FFFF00"/>
                          </a:solidFill>
                          <a:latin typeface="Cambria Math" panose="02040503050406030204" pitchFamily="18" charset="0"/>
                          <a:ea typeface="Cambria Math" panose="02040503050406030204" pitchFamily="18" charset="0"/>
                        </a:rPr>
                        <m:t>𝑟𝑒𝑚𝑜𝑣𝑎𝑏𝑙𝑒</m:t>
                      </m:r>
                    </m:oMath>
                  </m:oMathPara>
                </a14:m>
                <a:endParaRPr lang="zh-TW" altLang="en-US" dirty="0">
                  <a:solidFill>
                    <a:srgbClr val="FFFF00"/>
                  </a:solidFill>
                  <a:latin typeface="Cambria Math" panose="02040503050406030204" pitchFamily="18" charset="0"/>
                </a:endParaRPr>
              </a:p>
            </p:txBody>
          </p:sp>
        </mc:Choice>
        <mc:Fallback xmlns="">
          <p:sp>
            <p:nvSpPr>
              <p:cNvPr id="13" name="文字方塊 12"/>
              <p:cNvSpPr txBox="1">
                <a:spLocks noRot="1" noChangeAspect="1" noMove="1" noResize="1" noEditPoints="1" noAdjustHandles="1" noChangeArrowheads="1" noChangeShapeType="1" noTextEdit="1"/>
              </p:cNvSpPr>
              <p:nvPr/>
            </p:nvSpPr>
            <p:spPr>
              <a:xfrm>
                <a:off x="513805" y="5090942"/>
                <a:ext cx="3337200" cy="369332"/>
              </a:xfrm>
              <a:prstGeom prst="rect">
                <a:avLst/>
              </a:prstGeom>
              <a:blipFill>
                <a:blip r:embed="rId7"/>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5140773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8" name="表格 7"/>
              <p:cNvGraphicFramePr>
                <a:graphicFrameLocks noGrp="1"/>
              </p:cNvGraphicFramePr>
              <p:nvPr/>
            </p:nvGraphicFramePr>
            <p:xfrm>
              <a:off x="51380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8" name="表格 7"/>
              <p:cNvGraphicFramePr>
                <a:graphicFrameLocks noGrp="1"/>
              </p:cNvGraphicFramePr>
              <p:nvPr>
                <p:extLst>
                  <p:ext uri="{D42A27DB-BD31-4B8C-83A1-F6EECF244321}">
                    <p14:modId xmlns:p14="http://schemas.microsoft.com/office/powerpoint/2010/main" val="115056978"/>
                  </p:ext>
                </p:extLst>
              </p:nvPr>
            </p:nvGraphicFramePr>
            <p:xfrm>
              <a:off x="51380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101639" r="-801639" b="-601639"/>
                          </a:stretch>
                        </a:blip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201639" r="-801639" b="-5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p:graphicFrame>
        <p:nvGraphicFramePr>
          <p:cNvPr id="11" name="表格 10"/>
          <p:cNvGraphicFramePr>
            <a:graphicFrameLocks noGrp="1"/>
          </p:cNvGraphicFramePr>
          <p:nvPr/>
        </p:nvGraphicFramePr>
        <p:xfrm>
          <a:off x="4427400"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solidFill>
                            <a:schemeClr val="bg1"/>
                          </a:solidFill>
                        </a:rPr>
                        <a:t>*</a:t>
                      </a: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AlternateContent xmlns:mc="http://schemas.openxmlformats.org/markup-compatibility/2006" xmlns:a14="http://schemas.microsoft.com/office/drawing/2010/main">
        <mc:Choice Requires="a14">
          <p:sp>
            <p:nvSpPr>
              <p:cNvPr id="14" name="文字方塊 13"/>
              <p:cNvSpPr txBox="1"/>
              <p:nvPr/>
            </p:nvSpPr>
            <p:spPr>
              <a:xfrm>
                <a:off x="51380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008A00"/>
                          </a:solidFill>
                          <a:latin typeface="Cambria Math" panose="02040503050406030204" pitchFamily="18" charset="0"/>
                          <a:ea typeface="Cambria Math" panose="02040503050406030204" pitchFamily="18" charset="0"/>
                        </a:rPr>
                        <m:t>𝑜𝑟𝑖𝑔𝑖𝑛𝑎𝑙</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𝑠𝑦𝑚𝑏𝑜𝑙𝑖𝑐</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𝑖𝑚𝑎𝑔𝑒</m:t>
                      </m:r>
                    </m:oMath>
                  </m:oMathPara>
                </a14:m>
                <a:endParaRPr lang="zh-TW" altLang="en-US" dirty="0">
                  <a:solidFill>
                    <a:srgbClr val="008A00"/>
                  </a:solidFill>
                  <a:latin typeface="Cambria Math" panose="02040503050406030204" pitchFamily="18" charset="0"/>
                </a:endParaRPr>
              </a:p>
            </p:txBody>
          </p:sp>
        </mc:Choice>
        <mc:Fallback xmlns="">
          <p:sp>
            <p:nvSpPr>
              <p:cNvPr id="14" name="文字方塊 13"/>
              <p:cNvSpPr txBox="1">
                <a:spLocks noRot="1" noChangeAspect="1" noMove="1" noResize="1" noEditPoints="1" noAdjustHandles="1" noChangeArrowheads="1" noChangeShapeType="1" noTextEdit="1"/>
              </p:cNvSpPr>
              <p:nvPr/>
            </p:nvSpPr>
            <p:spPr>
              <a:xfrm>
                <a:off x="513805" y="1580606"/>
                <a:ext cx="3337200" cy="369332"/>
              </a:xfrm>
              <a:prstGeom prst="rect">
                <a:avLst/>
              </a:prstGeom>
              <a:blipFill rotWithShape="0">
                <a:blip r:embed="rId3"/>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文字方塊 15"/>
              <p:cNvSpPr txBox="1"/>
              <p:nvPr/>
            </p:nvSpPr>
            <p:spPr>
              <a:xfrm>
                <a:off x="4427400"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FF0000"/>
                          </a:solidFill>
                          <a:latin typeface="Cambria Math" panose="02040503050406030204" pitchFamily="18" charset="0"/>
                          <a:ea typeface="Cambria Math" panose="02040503050406030204" pitchFamily="18" charset="0"/>
                        </a:rPr>
                        <m:t>𝑚𝑎𝑟𝑘𝑒𝑑</m:t>
                      </m:r>
                      <m:r>
                        <m:rPr>
                          <m:nor/>
                        </m:rPr>
                        <a:rPr lang="en-US" altLang="zh-TW" b="0" i="0" dirty="0" smtClean="0">
                          <a:solidFill>
                            <a:srgbClr val="FF0000"/>
                          </a:solidFill>
                          <a:latin typeface="Cambria Math" panose="02040503050406030204" pitchFamily="18" charset="0"/>
                          <a:ea typeface="Cambria Math" panose="02040503050406030204" pitchFamily="18" charset="0"/>
                        </a:rPr>
                        <m:t> </m:t>
                      </m:r>
                      <m:r>
                        <a:rPr lang="en-US" altLang="zh-TW" i="1" dirty="0">
                          <a:solidFill>
                            <a:srgbClr val="FF0000"/>
                          </a:solidFill>
                          <a:latin typeface="Cambria Math" panose="02040503050406030204" pitchFamily="18" charset="0"/>
                          <a:ea typeface="Cambria Math" panose="02040503050406030204" pitchFamily="18" charset="0"/>
                        </a:rPr>
                        <m:t>𝑖</m:t>
                      </m:r>
                      <m:r>
                        <a:rPr lang="en-US" altLang="zh-TW" i="1" dirty="0">
                          <a:solidFill>
                            <a:srgbClr val="FF0000"/>
                          </a:solidFill>
                          <a:latin typeface="Cambria Math" panose="02040503050406030204" pitchFamily="18" charset="0"/>
                        </a:rPr>
                        <m:t>𝑚𝑎𝑔𝑒</m:t>
                      </m:r>
                      <m:r>
                        <a:rPr lang="en-US" altLang="zh-TW" i="1" dirty="0">
                          <a:solidFill>
                            <a:srgbClr val="FF0000"/>
                          </a:solidFill>
                          <a:latin typeface="Cambria Math" panose="02040503050406030204" pitchFamily="18" charset="0"/>
                        </a:rPr>
                        <m:t> </m:t>
                      </m:r>
                      <m:r>
                        <a:rPr lang="en-US" altLang="zh-TW" i="1" dirty="0">
                          <a:solidFill>
                            <a:srgbClr val="FF0000"/>
                          </a:solidFill>
                          <a:latin typeface="Cambria Math" panose="02040503050406030204" pitchFamily="18" charset="0"/>
                        </a:rPr>
                        <m:t>𝑓𝑜𝑟</m:t>
                      </m:r>
                      <m:r>
                        <a:rPr lang="en-US" altLang="zh-TW" b="0" i="1" dirty="0" smtClean="0">
                          <a:solidFill>
                            <a:srgbClr val="FF0000"/>
                          </a:solidFill>
                          <a:latin typeface="Cambria Math" panose="02040503050406030204" pitchFamily="18" charset="0"/>
                        </a:rPr>
                        <m:t> </m:t>
                      </m:r>
                      <m:sSub>
                        <m:sSubPr>
                          <m:ctrlPr>
                            <a:rPr lang="en-US" altLang="zh-TW" i="1" dirty="0" smtClean="0">
                              <a:solidFill>
                                <a:srgbClr val="FF0000"/>
                              </a:solidFill>
                              <a:latin typeface="Cambria Math" panose="02040503050406030204" pitchFamily="18" charset="0"/>
                            </a:rPr>
                          </m:ctrlPr>
                        </m:sSubPr>
                        <m:e>
                          <m:r>
                            <a:rPr lang="en-US" altLang="zh-TW" b="0" i="1" dirty="0" smtClean="0">
                              <a:solidFill>
                                <a:srgbClr val="FF0000"/>
                              </a:solidFill>
                              <a:latin typeface="Cambria Math" panose="02040503050406030204" pitchFamily="18" charset="0"/>
                            </a:rPr>
                            <m:t>𝑟</m:t>
                          </m:r>
                        </m:e>
                        <m:sub>
                          <m:r>
                            <a:rPr lang="en-US" altLang="zh-TW" b="0" i="1" dirty="0" smtClean="0">
                              <a:solidFill>
                                <a:srgbClr val="FF0000"/>
                              </a:solidFill>
                              <a:latin typeface="Cambria Math" panose="02040503050406030204" pitchFamily="18" charset="0"/>
                            </a:rPr>
                            <m:t>4</m:t>
                          </m:r>
                        </m:sub>
                      </m:sSub>
                    </m:oMath>
                  </m:oMathPara>
                </a14:m>
                <a:endParaRPr lang="zh-TW" altLang="en-US" dirty="0">
                  <a:solidFill>
                    <a:srgbClr val="FF0000"/>
                  </a:solidFill>
                  <a:latin typeface="Cambria Math" panose="02040503050406030204" pitchFamily="18" charset="0"/>
                </a:endParaRPr>
              </a:p>
            </p:txBody>
          </p:sp>
        </mc:Choice>
        <mc:Fallback xmlns="">
          <p:sp>
            <p:nvSpPr>
              <p:cNvPr id="16" name="文字方塊 15"/>
              <p:cNvSpPr txBox="1">
                <a:spLocks noRot="1" noChangeAspect="1" noMove="1" noResize="1" noEditPoints="1" noAdjustHandles="1" noChangeArrowheads="1" noChangeShapeType="1" noTextEdit="1"/>
              </p:cNvSpPr>
              <p:nvPr/>
            </p:nvSpPr>
            <p:spPr>
              <a:xfrm>
                <a:off x="4427400" y="1580606"/>
                <a:ext cx="3337200" cy="369332"/>
              </a:xfrm>
              <a:prstGeom prst="rect">
                <a:avLst/>
              </a:prstGeom>
              <a:blipFill>
                <a:blip r:embed="rId4"/>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10" name="表格 9"/>
              <p:cNvGraphicFramePr>
                <a:graphicFrameLocks noGrp="1"/>
              </p:cNvGraphicFramePr>
              <p:nvPr/>
            </p:nvGraphicFramePr>
            <p:xfrm>
              <a:off x="834099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10" name="表格 9"/>
              <p:cNvGraphicFramePr>
                <a:graphicFrameLocks noGrp="1"/>
              </p:cNvGraphicFramePr>
              <p:nvPr>
                <p:extLst>
                  <p:ext uri="{D42A27DB-BD31-4B8C-83A1-F6EECF244321}">
                    <p14:modId xmlns:p14="http://schemas.microsoft.com/office/powerpoint/2010/main" val="3649144292"/>
                  </p:ext>
                </p:extLst>
              </p:nvPr>
            </p:nvGraphicFramePr>
            <p:xfrm>
              <a:off x="834099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101639" r="-801639" b="-6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201639" r="-801639" b="-5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mc:AlternateContent xmlns:mc="http://schemas.openxmlformats.org/markup-compatibility/2006" xmlns:a14="http://schemas.microsoft.com/office/drawing/2010/main">
        <mc:Choice Requires="a14">
          <p:sp>
            <p:nvSpPr>
              <p:cNvPr id="12" name="文字方塊 11"/>
              <p:cNvSpPr txBox="1"/>
              <p:nvPr/>
            </p:nvSpPr>
            <p:spPr>
              <a:xfrm>
                <a:off x="834099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chemeClr val="tx1"/>
                          </a:solidFill>
                          <a:latin typeface="Cambria Math" panose="02040503050406030204" pitchFamily="18" charset="0"/>
                          <a:ea typeface="Cambria Math" panose="02040503050406030204" pitchFamily="18" charset="0"/>
                        </a:rPr>
                        <m:t>𝑜</m:t>
                      </m:r>
                      <m:r>
                        <a:rPr lang="en-US" altLang="zh-TW" b="0" i="1" dirty="0" smtClean="0">
                          <a:solidFill>
                            <a:schemeClr val="tx1"/>
                          </a:solidFill>
                          <a:latin typeface="Cambria Math" panose="02040503050406030204" pitchFamily="18" charset="0"/>
                          <a:ea typeface="Cambria Math" panose="02040503050406030204" pitchFamily="18" charset="0"/>
                        </a:rPr>
                        <m:t>𝑢𝑡𝑝𝑢𝑡</m:t>
                      </m:r>
                      <m:r>
                        <a:rPr lang="en-US" altLang="zh-TW" b="0" i="1" dirty="0" smtClean="0">
                          <a:solidFill>
                            <a:schemeClr val="tx1"/>
                          </a:solidFill>
                          <a:latin typeface="Cambria Math" panose="02040503050406030204" pitchFamily="18" charset="0"/>
                          <a:ea typeface="Cambria Math" panose="02040503050406030204" pitchFamily="18" charset="0"/>
                        </a:rPr>
                        <m:t> </m:t>
                      </m:r>
                      <m:r>
                        <a:rPr lang="en-US" altLang="zh-TW" b="0" i="1" dirty="0" smtClean="0">
                          <a:solidFill>
                            <a:schemeClr val="tx1"/>
                          </a:solidFill>
                          <a:latin typeface="Cambria Math" panose="02040503050406030204" pitchFamily="18" charset="0"/>
                          <a:ea typeface="Cambria Math" panose="02040503050406030204" pitchFamily="18" charset="0"/>
                        </a:rPr>
                        <m:t>𝑎𝑓𝑡𝑒𝑟</m:t>
                      </m:r>
                      <m:r>
                        <a:rPr lang="en-US" altLang="zh-TW" b="0" i="1" dirty="0" smtClean="0">
                          <a:solidFill>
                            <a:schemeClr val="tx1"/>
                          </a:solidFill>
                          <a:latin typeface="Cambria Math" panose="02040503050406030204" pitchFamily="18" charset="0"/>
                          <a:ea typeface="Cambria Math" panose="02040503050406030204" pitchFamily="18" charset="0"/>
                        </a:rPr>
                        <m:t> </m:t>
                      </m:r>
                      <m:sSub>
                        <m:sSubPr>
                          <m:ctrlPr>
                            <a:rPr lang="en-US" altLang="zh-TW" b="0" i="1" dirty="0" smtClean="0">
                              <a:solidFill>
                                <a:schemeClr val="tx1"/>
                              </a:solidFill>
                              <a:latin typeface="Cambria Math" panose="02040503050406030204" pitchFamily="18" charset="0"/>
                              <a:ea typeface="Cambria Math" panose="02040503050406030204" pitchFamily="18" charset="0"/>
                            </a:rPr>
                          </m:ctrlPr>
                        </m:sSubPr>
                        <m:e>
                          <m:r>
                            <a:rPr lang="en-US" altLang="zh-TW" b="0" i="1" dirty="0" smtClean="0">
                              <a:solidFill>
                                <a:schemeClr val="tx1"/>
                              </a:solidFill>
                              <a:latin typeface="Cambria Math" panose="02040503050406030204" pitchFamily="18" charset="0"/>
                              <a:ea typeface="Cambria Math" panose="02040503050406030204" pitchFamily="18" charset="0"/>
                            </a:rPr>
                            <m:t>𝑟</m:t>
                          </m:r>
                        </m:e>
                        <m:sub>
                          <m:r>
                            <a:rPr lang="en-US" altLang="zh-TW" b="0" i="1" dirty="0" smtClean="0">
                              <a:solidFill>
                                <a:schemeClr val="tx1"/>
                              </a:solidFill>
                              <a:latin typeface="Cambria Math" panose="02040503050406030204" pitchFamily="18" charset="0"/>
                              <a:ea typeface="Cambria Math" panose="02040503050406030204" pitchFamily="18" charset="0"/>
                            </a:rPr>
                            <m:t>4</m:t>
                          </m:r>
                        </m:sub>
                      </m:sSub>
                    </m:oMath>
                  </m:oMathPara>
                </a14:m>
                <a:endParaRPr lang="zh-TW" altLang="en-US" dirty="0">
                  <a:solidFill>
                    <a:schemeClr val="tx1"/>
                  </a:solidFill>
                  <a:latin typeface="Cambria Math" panose="02040503050406030204" pitchFamily="18" charset="0"/>
                </a:endParaRPr>
              </a:p>
            </p:txBody>
          </p:sp>
        </mc:Choice>
        <mc:Fallback xmlns="">
          <p:sp>
            <p:nvSpPr>
              <p:cNvPr id="12" name="文字方塊 11"/>
              <p:cNvSpPr txBox="1">
                <a:spLocks noRot="1" noChangeAspect="1" noMove="1" noResize="1" noEditPoints="1" noAdjustHandles="1" noChangeArrowheads="1" noChangeShapeType="1" noTextEdit="1"/>
              </p:cNvSpPr>
              <p:nvPr/>
            </p:nvSpPr>
            <p:spPr>
              <a:xfrm>
                <a:off x="8340995" y="1580606"/>
                <a:ext cx="3337200" cy="369332"/>
              </a:xfrm>
              <a:prstGeom prst="rect">
                <a:avLst/>
              </a:prstGeom>
              <a:blipFill rotWithShape="0">
                <a:blip r:embed="rId6"/>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9" name="文字方塊 8"/>
              <p:cNvSpPr txBox="1"/>
              <p:nvPr/>
            </p:nvSpPr>
            <p:spPr>
              <a:xfrm>
                <a:off x="513805" y="5090942"/>
                <a:ext cx="3337200" cy="369332"/>
              </a:xfrm>
              <a:prstGeom prst="rect">
                <a:avLst/>
              </a:prstGeom>
              <a:solidFill>
                <a:schemeClr val="tx1"/>
              </a:solid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solidFill>
                            <a:srgbClr val="FFFF00"/>
                          </a:solidFill>
                          <a:latin typeface="Cambria Math" panose="02040503050406030204" pitchFamily="18" charset="0"/>
                          <a:ea typeface="Cambria Math" panose="02040503050406030204" pitchFamily="18" charset="0"/>
                        </a:rPr>
                        <m:t>𝑟𝑒𝑚𝑜𝑣𝑎𝑏𝑙𝑒</m:t>
                      </m:r>
                    </m:oMath>
                  </m:oMathPara>
                </a14:m>
                <a:endParaRPr lang="zh-TW" altLang="en-US" dirty="0">
                  <a:solidFill>
                    <a:srgbClr val="FFFF00"/>
                  </a:solidFill>
                  <a:latin typeface="Cambria Math" panose="02040503050406030204" pitchFamily="18" charset="0"/>
                </a:endParaRPr>
              </a:p>
            </p:txBody>
          </p:sp>
        </mc:Choice>
        <mc:Fallback xmlns="">
          <p:sp>
            <p:nvSpPr>
              <p:cNvPr id="9" name="文字方塊 8"/>
              <p:cNvSpPr txBox="1">
                <a:spLocks noRot="1" noChangeAspect="1" noMove="1" noResize="1" noEditPoints="1" noAdjustHandles="1" noChangeArrowheads="1" noChangeShapeType="1" noTextEdit="1"/>
              </p:cNvSpPr>
              <p:nvPr/>
            </p:nvSpPr>
            <p:spPr>
              <a:xfrm>
                <a:off x="513805" y="5090942"/>
                <a:ext cx="3337200" cy="369332"/>
              </a:xfrm>
              <a:prstGeom prst="rect">
                <a:avLst/>
              </a:prstGeom>
              <a:blipFill>
                <a:blip r:embed="rId7"/>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357488383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8" name="表格 7"/>
              <p:cNvGraphicFramePr>
                <a:graphicFrameLocks noGrp="1"/>
              </p:cNvGraphicFramePr>
              <p:nvPr/>
            </p:nvGraphicFramePr>
            <p:xfrm>
              <a:off x="51380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8" name="表格 7"/>
              <p:cNvGraphicFramePr>
                <a:graphicFrameLocks noGrp="1"/>
              </p:cNvGraphicFramePr>
              <p:nvPr>
                <p:extLst>
                  <p:ext uri="{D42A27DB-BD31-4B8C-83A1-F6EECF244321}">
                    <p14:modId xmlns:p14="http://schemas.microsoft.com/office/powerpoint/2010/main" val="541813168"/>
                  </p:ext>
                </p:extLst>
              </p:nvPr>
            </p:nvGraphicFramePr>
            <p:xfrm>
              <a:off x="51380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101639" r="-801639" b="-601639"/>
                          </a:stretch>
                        </a:blip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201639" r="-801639" b="-5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2"/>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p:graphicFrame>
        <p:nvGraphicFramePr>
          <p:cNvPr id="11" name="表格 10"/>
          <p:cNvGraphicFramePr>
            <a:graphicFrameLocks noGrp="1"/>
          </p:cNvGraphicFramePr>
          <p:nvPr/>
        </p:nvGraphicFramePr>
        <p:xfrm>
          <a:off x="4427400"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solidFill>
                            <a:schemeClr val="bg1"/>
                          </a:solidFill>
                        </a:rPr>
                        <a:t>*</a:t>
                      </a: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AlternateContent xmlns:mc="http://schemas.openxmlformats.org/markup-compatibility/2006" xmlns:a14="http://schemas.microsoft.com/office/drawing/2010/main">
        <mc:Choice Requires="a14">
          <p:sp>
            <p:nvSpPr>
              <p:cNvPr id="14" name="文字方塊 13"/>
              <p:cNvSpPr txBox="1"/>
              <p:nvPr/>
            </p:nvSpPr>
            <p:spPr>
              <a:xfrm>
                <a:off x="51380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008A00"/>
                          </a:solidFill>
                          <a:latin typeface="Cambria Math" panose="02040503050406030204" pitchFamily="18" charset="0"/>
                          <a:ea typeface="Cambria Math" panose="02040503050406030204" pitchFamily="18" charset="0"/>
                        </a:rPr>
                        <m:t>𝑜𝑟𝑖𝑔𝑖𝑛𝑎𝑙</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𝑠𝑦𝑚𝑏𝑜𝑙𝑖𝑐</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𝑖𝑚𝑎𝑔𝑒</m:t>
                      </m:r>
                    </m:oMath>
                  </m:oMathPara>
                </a14:m>
                <a:endParaRPr lang="zh-TW" altLang="en-US" dirty="0">
                  <a:solidFill>
                    <a:srgbClr val="008A00"/>
                  </a:solidFill>
                  <a:latin typeface="Cambria Math" panose="02040503050406030204" pitchFamily="18" charset="0"/>
                </a:endParaRPr>
              </a:p>
            </p:txBody>
          </p:sp>
        </mc:Choice>
        <mc:Fallback xmlns="">
          <p:sp>
            <p:nvSpPr>
              <p:cNvPr id="14" name="文字方塊 13"/>
              <p:cNvSpPr txBox="1">
                <a:spLocks noRot="1" noChangeAspect="1" noMove="1" noResize="1" noEditPoints="1" noAdjustHandles="1" noChangeArrowheads="1" noChangeShapeType="1" noTextEdit="1"/>
              </p:cNvSpPr>
              <p:nvPr/>
            </p:nvSpPr>
            <p:spPr>
              <a:xfrm>
                <a:off x="513805" y="1580606"/>
                <a:ext cx="3337200" cy="369332"/>
              </a:xfrm>
              <a:prstGeom prst="rect">
                <a:avLst/>
              </a:prstGeom>
              <a:blipFill rotWithShape="0">
                <a:blip r:embed="rId3"/>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文字方塊 15"/>
              <p:cNvSpPr txBox="1"/>
              <p:nvPr/>
            </p:nvSpPr>
            <p:spPr>
              <a:xfrm>
                <a:off x="4427400"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FF0000"/>
                          </a:solidFill>
                          <a:latin typeface="Cambria Math" panose="02040503050406030204" pitchFamily="18" charset="0"/>
                          <a:ea typeface="Cambria Math" panose="02040503050406030204" pitchFamily="18" charset="0"/>
                        </a:rPr>
                        <m:t>𝑚𝑎𝑟𝑘𝑒𝑑</m:t>
                      </m:r>
                      <m:r>
                        <m:rPr>
                          <m:nor/>
                        </m:rPr>
                        <a:rPr lang="en-US" altLang="zh-TW" b="0" i="0" dirty="0" smtClean="0">
                          <a:solidFill>
                            <a:srgbClr val="FF0000"/>
                          </a:solidFill>
                          <a:latin typeface="Cambria Math" panose="02040503050406030204" pitchFamily="18" charset="0"/>
                          <a:ea typeface="Cambria Math" panose="02040503050406030204" pitchFamily="18" charset="0"/>
                        </a:rPr>
                        <m:t> </m:t>
                      </m:r>
                      <m:r>
                        <a:rPr lang="en-US" altLang="zh-TW" i="1" dirty="0">
                          <a:solidFill>
                            <a:srgbClr val="FF0000"/>
                          </a:solidFill>
                          <a:latin typeface="Cambria Math" panose="02040503050406030204" pitchFamily="18" charset="0"/>
                          <a:ea typeface="Cambria Math" panose="02040503050406030204" pitchFamily="18" charset="0"/>
                        </a:rPr>
                        <m:t>𝑖</m:t>
                      </m:r>
                      <m:r>
                        <a:rPr lang="en-US" altLang="zh-TW" i="1" dirty="0">
                          <a:solidFill>
                            <a:srgbClr val="FF0000"/>
                          </a:solidFill>
                          <a:latin typeface="Cambria Math" panose="02040503050406030204" pitchFamily="18" charset="0"/>
                        </a:rPr>
                        <m:t>𝑚𝑎𝑔𝑒</m:t>
                      </m:r>
                      <m:r>
                        <a:rPr lang="en-US" altLang="zh-TW" i="1" dirty="0">
                          <a:solidFill>
                            <a:srgbClr val="FF0000"/>
                          </a:solidFill>
                          <a:latin typeface="Cambria Math" panose="02040503050406030204" pitchFamily="18" charset="0"/>
                        </a:rPr>
                        <m:t> </m:t>
                      </m:r>
                      <m:r>
                        <a:rPr lang="en-US" altLang="zh-TW" i="1" dirty="0">
                          <a:solidFill>
                            <a:srgbClr val="FF0000"/>
                          </a:solidFill>
                          <a:latin typeface="Cambria Math" panose="02040503050406030204" pitchFamily="18" charset="0"/>
                        </a:rPr>
                        <m:t>𝑓𝑜𝑟</m:t>
                      </m:r>
                      <m:r>
                        <a:rPr lang="en-US" altLang="zh-TW" b="0" i="1" dirty="0" smtClean="0">
                          <a:solidFill>
                            <a:srgbClr val="FF0000"/>
                          </a:solidFill>
                          <a:latin typeface="Cambria Math" panose="02040503050406030204" pitchFamily="18" charset="0"/>
                        </a:rPr>
                        <m:t> </m:t>
                      </m:r>
                      <m:sSub>
                        <m:sSubPr>
                          <m:ctrlPr>
                            <a:rPr lang="en-US" altLang="zh-TW" i="1" dirty="0" smtClean="0">
                              <a:solidFill>
                                <a:srgbClr val="FF0000"/>
                              </a:solidFill>
                              <a:latin typeface="Cambria Math" panose="02040503050406030204" pitchFamily="18" charset="0"/>
                            </a:rPr>
                          </m:ctrlPr>
                        </m:sSubPr>
                        <m:e>
                          <m:r>
                            <a:rPr lang="en-US" altLang="zh-TW" b="0" i="1" dirty="0" smtClean="0">
                              <a:solidFill>
                                <a:srgbClr val="FF0000"/>
                              </a:solidFill>
                              <a:latin typeface="Cambria Math" panose="02040503050406030204" pitchFamily="18" charset="0"/>
                            </a:rPr>
                            <m:t>𝑟</m:t>
                          </m:r>
                        </m:e>
                        <m:sub>
                          <m:r>
                            <a:rPr lang="en-US" altLang="zh-TW" b="0" i="1" dirty="0" smtClean="0">
                              <a:solidFill>
                                <a:srgbClr val="FF0000"/>
                              </a:solidFill>
                              <a:latin typeface="Cambria Math" panose="02040503050406030204" pitchFamily="18" charset="0"/>
                            </a:rPr>
                            <m:t>5</m:t>
                          </m:r>
                        </m:sub>
                      </m:sSub>
                    </m:oMath>
                  </m:oMathPara>
                </a14:m>
                <a:endParaRPr lang="zh-TW" altLang="en-US" dirty="0">
                  <a:solidFill>
                    <a:srgbClr val="FF0000"/>
                  </a:solidFill>
                  <a:latin typeface="Cambria Math" panose="02040503050406030204" pitchFamily="18" charset="0"/>
                </a:endParaRPr>
              </a:p>
            </p:txBody>
          </p:sp>
        </mc:Choice>
        <mc:Fallback xmlns="">
          <p:sp>
            <p:nvSpPr>
              <p:cNvPr id="16" name="文字方塊 15"/>
              <p:cNvSpPr txBox="1">
                <a:spLocks noRot="1" noChangeAspect="1" noMove="1" noResize="1" noEditPoints="1" noAdjustHandles="1" noChangeArrowheads="1" noChangeShapeType="1" noTextEdit="1"/>
              </p:cNvSpPr>
              <p:nvPr/>
            </p:nvSpPr>
            <p:spPr>
              <a:xfrm>
                <a:off x="4427400" y="1580606"/>
                <a:ext cx="3337200" cy="369332"/>
              </a:xfrm>
              <a:prstGeom prst="rect">
                <a:avLst/>
              </a:prstGeom>
              <a:blipFill>
                <a:blip r:embed="rId4"/>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10" name="表格 9"/>
              <p:cNvGraphicFramePr>
                <a:graphicFrameLocks noGrp="1"/>
              </p:cNvGraphicFramePr>
              <p:nvPr/>
            </p:nvGraphicFramePr>
            <p:xfrm>
              <a:off x="834099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10" name="表格 9"/>
              <p:cNvGraphicFramePr>
                <a:graphicFrameLocks noGrp="1"/>
              </p:cNvGraphicFramePr>
              <p:nvPr>
                <p:extLst>
                  <p:ext uri="{D42A27DB-BD31-4B8C-83A1-F6EECF244321}">
                    <p14:modId xmlns:p14="http://schemas.microsoft.com/office/powerpoint/2010/main" val="4254276403"/>
                  </p:ext>
                </p:extLst>
              </p:nvPr>
            </p:nvGraphicFramePr>
            <p:xfrm>
              <a:off x="834099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101639" r="-801639" b="-6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201639" r="-801639" b="-5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5"/>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mc:AlternateContent xmlns:mc="http://schemas.openxmlformats.org/markup-compatibility/2006" xmlns:a14="http://schemas.microsoft.com/office/drawing/2010/main">
        <mc:Choice Requires="a14">
          <p:sp>
            <p:nvSpPr>
              <p:cNvPr id="12" name="文字方塊 11"/>
              <p:cNvSpPr txBox="1"/>
              <p:nvPr/>
            </p:nvSpPr>
            <p:spPr>
              <a:xfrm>
                <a:off x="834099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chemeClr val="tx1"/>
                          </a:solidFill>
                          <a:latin typeface="Cambria Math" panose="02040503050406030204" pitchFamily="18" charset="0"/>
                          <a:ea typeface="Cambria Math" panose="02040503050406030204" pitchFamily="18" charset="0"/>
                        </a:rPr>
                        <m:t>𝑜</m:t>
                      </m:r>
                      <m:r>
                        <a:rPr lang="en-US" altLang="zh-TW" b="0" i="1" dirty="0" smtClean="0">
                          <a:solidFill>
                            <a:schemeClr val="tx1"/>
                          </a:solidFill>
                          <a:latin typeface="Cambria Math" panose="02040503050406030204" pitchFamily="18" charset="0"/>
                          <a:ea typeface="Cambria Math" panose="02040503050406030204" pitchFamily="18" charset="0"/>
                        </a:rPr>
                        <m:t>𝑢𝑡𝑝𝑢𝑡</m:t>
                      </m:r>
                      <m:r>
                        <a:rPr lang="en-US" altLang="zh-TW" b="0" i="1" dirty="0" smtClean="0">
                          <a:solidFill>
                            <a:schemeClr val="tx1"/>
                          </a:solidFill>
                          <a:latin typeface="Cambria Math" panose="02040503050406030204" pitchFamily="18" charset="0"/>
                          <a:ea typeface="Cambria Math" panose="02040503050406030204" pitchFamily="18" charset="0"/>
                        </a:rPr>
                        <m:t> </m:t>
                      </m:r>
                      <m:r>
                        <a:rPr lang="en-US" altLang="zh-TW" b="0" i="1" dirty="0" smtClean="0">
                          <a:solidFill>
                            <a:schemeClr val="tx1"/>
                          </a:solidFill>
                          <a:latin typeface="Cambria Math" panose="02040503050406030204" pitchFamily="18" charset="0"/>
                          <a:ea typeface="Cambria Math" panose="02040503050406030204" pitchFamily="18" charset="0"/>
                        </a:rPr>
                        <m:t>𝑎𝑓𝑡𝑒𝑟</m:t>
                      </m:r>
                      <m:r>
                        <a:rPr lang="en-US" altLang="zh-TW" b="0" i="1" dirty="0" smtClean="0">
                          <a:solidFill>
                            <a:schemeClr val="tx1"/>
                          </a:solidFill>
                          <a:latin typeface="Cambria Math" panose="02040503050406030204" pitchFamily="18" charset="0"/>
                          <a:ea typeface="Cambria Math" panose="02040503050406030204" pitchFamily="18" charset="0"/>
                        </a:rPr>
                        <m:t> </m:t>
                      </m:r>
                      <m:sSub>
                        <m:sSubPr>
                          <m:ctrlPr>
                            <a:rPr lang="en-US" altLang="zh-TW" b="0" i="1" dirty="0" smtClean="0">
                              <a:solidFill>
                                <a:schemeClr val="tx1"/>
                              </a:solidFill>
                              <a:latin typeface="Cambria Math" panose="02040503050406030204" pitchFamily="18" charset="0"/>
                              <a:ea typeface="Cambria Math" panose="02040503050406030204" pitchFamily="18" charset="0"/>
                            </a:rPr>
                          </m:ctrlPr>
                        </m:sSubPr>
                        <m:e>
                          <m:r>
                            <a:rPr lang="en-US" altLang="zh-TW" b="0" i="1" dirty="0" smtClean="0">
                              <a:solidFill>
                                <a:schemeClr val="tx1"/>
                              </a:solidFill>
                              <a:latin typeface="Cambria Math" panose="02040503050406030204" pitchFamily="18" charset="0"/>
                              <a:ea typeface="Cambria Math" panose="02040503050406030204" pitchFamily="18" charset="0"/>
                            </a:rPr>
                            <m:t>𝑟</m:t>
                          </m:r>
                        </m:e>
                        <m:sub>
                          <m:r>
                            <a:rPr lang="en-US" altLang="zh-TW" b="0" i="1" dirty="0" smtClean="0">
                              <a:solidFill>
                                <a:schemeClr val="tx1"/>
                              </a:solidFill>
                              <a:latin typeface="Cambria Math" panose="02040503050406030204" pitchFamily="18" charset="0"/>
                              <a:ea typeface="Cambria Math" panose="02040503050406030204" pitchFamily="18" charset="0"/>
                            </a:rPr>
                            <m:t>5</m:t>
                          </m:r>
                        </m:sub>
                      </m:sSub>
                    </m:oMath>
                  </m:oMathPara>
                </a14:m>
                <a:endParaRPr lang="zh-TW" altLang="en-US" dirty="0">
                  <a:solidFill>
                    <a:schemeClr val="tx1"/>
                  </a:solidFill>
                  <a:latin typeface="Cambria Math" panose="02040503050406030204" pitchFamily="18" charset="0"/>
                </a:endParaRPr>
              </a:p>
            </p:txBody>
          </p:sp>
        </mc:Choice>
        <mc:Fallback xmlns="">
          <p:sp>
            <p:nvSpPr>
              <p:cNvPr id="12" name="文字方塊 11"/>
              <p:cNvSpPr txBox="1">
                <a:spLocks noRot="1" noChangeAspect="1" noMove="1" noResize="1" noEditPoints="1" noAdjustHandles="1" noChangeArrowheads="1" noChangeShapeType="1" noTextEdit="1"/>
              </p:cNvSpPr>
              <p:nvPr/>
            </p:nvSpPr>
            <p:spPr>
              <a:xfrm>
                <a:off x="8340995" y="1580606"/>
                <a:ext cx="3337200" cy="369332"/>
              </a:xfrm>
              <a:prstGeom prst="rect">
                <a:avLst/>
              </a:prstGeom>
              <a:blipFill rotWithShape="0">
                <a:blip r:embed="rId6"/>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513805" y="5090942"/>
                <a:ext cx="3337200" cy="369332"/>
              </a:xfrm>
              <a:prstGeom prst="rect">
                <a:avLst/>
              </a:prstGeom>
              <a:solidFill>
                <a:schemeClr val="tx1"/>
              </a:solid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solidFill>
                            <a:srgbClr val="FFFF00"/>
                          </a:solidFill>
                          <a:latin typeface="Cambria Math" panose="02040503050406030204" pitchFamily="18" charset="0"/>
                          <a:ea typeface="Cambria Math" panose="02040503050406030204" pitchFamily="18" charset="0"/>
                        </a:rPr>
                        <m:t>𝑟𝑒𝑚𝑜𝑣𝑎𝑏𝑙𝑒</m:t>
                      </m:r>
                    </m:oMath>
                  </m:oMathPara>
                </a14:m>
                <a:endParaRPr lang="zh-TW" altLang="en-US" dirty="0">
                  <a:solidFill>
                    <a:srgbClr val="FFFF00"/>
                  </a:solidFill>
                  <a:latin typeface="Cambria Math" panose="02040503050406030204" pitchFamily="18" charset="0"/>
                </a:endParaRPr>
              </a:p>
            </p:txBody>
          </p:sp>
        </mc:Choice>
        <mc:Fallback xmlns="">
          <p:sp>
            <p:nvSpPr>
              <p:cNvPr id="13" name="文字方塊 12"/>
              <p:cNvSpPr txBox="1">
                <a:spLocks noRot="1" noChangeAspect="1" noMove="1" noResize="1" noEditPoints="1" noAdjustHandles="1" noChangeArrowheads="1" noChangeShapeType="1" noTextEdit="1"/>
              </p:cNvSpPr>
              <p:nvPr/>
            </p:nvSpPr>
            <p:spPr>
              <a:xfrm>
                <a:off x="513805" y="5090942"/>
                <a:ext cx="3337200" cy="369332"/>
              </a:xfrm>
              <a:prstGeom prst="rect">
                <a:avLst/>
              </a:prstGeom>
              <a:blipFill>
                <a:blip r:embed="rId7"/>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380703297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8" name="表格 7"/>
              <p:cNvGraphicFramePr>
                <a:graphicFrameLocks noGrp="1"/>
              </p:cNvGraphicFramePr>
              <p:nvPr/>
            </p:nvGraphicFramePr>
            <p:xfrm>
              <a:off x="51380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8" name="表格 7"/>
              <p:cNvGraphicFramePr>
                <a:graphicFrameLocks noGrp="1"/>
              </p:cNvGraphicFramePr>
              <p:nvPr>
                <p:extLst>
                  <p:ext uri="{D42A27DB-BD31-4B8C-83A1-F6EECF244321}">
                    <p14:modId xmlns:p14="http://schemas.microsoft.com/office/powerpoint/2010/main" val="1580607680"/>
                  </p:ext>
                </p:extLst>
              </p:nvPr>
            </p:nvGraphicFramePr>
            <p:xfrm>
              <a:off x="51380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3"/>
                          <a:stretch>
                            <a:fillRect l="-1639" t="-101639" r="-801639" b="-601639"/>
                          </a:stretch>
                        </a:blip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3"/>
                          <a:stretch>
                            <a:fillRect l="-1639" t="-201639" r="-801639" b="-5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3"/>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3"/>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3"/>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3"/>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p:graphicFrame>
        <p:nvGraphicFramePr>
          <p:cNvPr id="11" name="表格 10"/>
          <p:cNvGraphicFramePr>
            <a:graphicFrameLocks noGrp="1"/>
          </p:cNvGraphicFramePr>
          <p:nvPr/>
        </p:nvGraphicFramePr>
        <p:xfrm>
          <a:off x="4427400"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en-US" altLang="zh-TW" dirty="0">
                          <a:solidFill>
                            <a:schemeClr val="bg1"/>
                          </a:solidFill>
                        </a:rPr>
                        <a:t>*</a:t>
                      </a: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zh-TW" altLang="en-US" dirty="0">
                          <a:solidFill>
                            <a:schemeClr val="bg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AlternateContent xmlns:mc="http://schemas.openxmlformats.org/markup-compatibility/2006" xmlns:a14="http://schemas.microsoft.com/office/drawing/2010/main">
        <mc:Choice Requires="a14">
          <p:sp>
            <p:nvSpPr>
              <p:cNvPr id="14" name="文字方塊 13"/>
              <p:cNvSpPr txBox="1"/>
              <p:nvPr/>
            </p:nvSpPr>
            <p:spPr>
              <a:xfrm>
                <a:off x="51380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008A00"/>
                          </a:solidFill>
                          <a:latin typeface="Cambria Math" panose="02040503050406030204" pitchFamily="18" charset="0"/>
                          <a:ea typeface="Cambria Math" panose="02040503050406030204" pitchFamily="18" charset="0"/>
                        </a:rPr>
                        <m:t>𝑜𝑟𝑖𝑔𝑖𝑛𝑎𝑙</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𝑠𝑦𝑚𝑏𝑜𝑙𝑖𝑐</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𝑖𝑚𝑎𝑔𝑒</m:t>
                      </m:r>
                    </m:oMath>
                  </m:oMathPara>
                </a14:m>
                <a:endParaRPr lang="zh-TW" altLang="en-US" dirty="0">
                  <a:solidFill>
                    <a:srgbClr val="008A00"/>
                  </a:solidFill>
                  <a:latin typeface="Cambria Math" panose="02040503050406030204" pitchFamily="18" charset="0"/>
                </a:endParaRPr>
              </a:p>
            </p:txBody>
          </p:sp>
        </mc:Choice>
        <mc:Fallback xmlns="">
          <p:sp>
            <p:nvSpPr>
              <p:cNvPr id="14" name="文字方塊 13"/>
              <p:cNvSpPr txBox="1">
                <a:spLocks noRot="1" noChangeAspect="1" noMove="1" noResize="1" noEditPoints="1" noAdjustHandles="1" noChangeArrowheads="1" noChangeShapeType="1" noTextEdit="1"/>
              </p:cNvSpPr>
              <p:nvPr/>
            </p:nvSpPr>
            <p:spPr>
              <a:xfrm>
                <a:off x="513805" y="1580606"/>
                <a:ext cx="3337200" cy="369332"/>
              </a:xfrm>
              <a:prstGeom prst="rect">
                <a:avLst/>
              </a:prstGeom>
              <a:blipFill rotWithShape="0">
                <a:blip r:embed="rId4"/>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文字方塊 15"/>
              <p:cNvSpPr txBox="1"/>
              <p:nvPr/>
            </p:nvSpPr>
            <p:spPr>
              <a:xfrm>
                <a:off x="4427400"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FF0000"/>
                          </a:solidFill>
                          <a:latin typeface="Cambria Math" panose="02040503050406030204" pitchFamily="18" charset="0"/>
                          <a:ea typeface="Cambria Math" panose="02040503050406030204" pitchFamily="18" charset="0"/>
                        </a:rPr>
                        <m:t>𝑚𝑎𝑟𝑘𝑒𝑑</m:t>
                      </m:r>
                      <m:r>
                        <m:rPr>
                          <m:nor/>
                        </m:rPr>
                        <a:rPr lang="en-US" altLang="zh-TW" b="0" i="0" dirty="0" smtClean="0">
                          <a:solidFill>
                            <a:srgbClr val="FF0000"/>
                          </a:solidFill>
                          <a:latin typeface="Cambria Math" panose="02040503050406030204" pitchFamily="18" charset="0"/>
                          <a:ea typeface="Cambria Math" panose="02040503050406030204" pitchFamily="18" charset="0"/>
                        </a:rPr>
                        <m:t> </m:t>
                      </m:r>
                      <m:r>
                        <a:rPr lang="en-US" altLang="zh-TW" i="1" dirty="0">
                          <a:solidFill>
                            <a:srgbClr val="FF0000"/>
                          </a:solidFill>
                          <a:latin typeface="Cambria Math" panose="02040503050406030204" pitchFamily="18" charset="0"/>
                          <a:ea typeface="Cambria Math" panose="02040503050406030204" pitchFamily="18" charset="0"/>
                        </a:rPr>
                        <m:t>𝑖</m:t>
                      </m:r>
                      <m:r>
                        <a:rPr lang="en-US" altLang="zh-TW" i="1" dirty="0">
                          <a:solidFill>
                            <a:srgbClr val="FF0000"/>
                          </a:solidFill>
                          <a:latin typeface="Cambria Math" panose="02040503050406030204" pitchFamily="18" charset="0"/>
                        </a:rPr>
                        <m:t>𝑚𝑎𝑔𝑒</m:t>
                      </m:r>
                      <m:r>
                        <a:rPr lang="en-US" altLang="zh-TW" i="1" dirty="0">
                          <a:solidFill>
                            <a:srgbClr val="FF0000"/>
                          </a:solidFill>
                          <a:latin typeface="Cambria Math" panose="02040503050406030204" pitchFamily="18" charset="0"/>
                        </a:rPr>
                        <m:t> </m:t>
                      </m:r>
                      <m:r>
                        <a:rPr lang="en-US" altLang="zh-TW" i="1" dirty="0">
                          <a:solidFill>
                            <a:srgbClr val="FF0000"/>
                          </a:solidFill>
                          <a:latin typeface="Cambria Math" panose="02040503050406030204" pitchFamily="18" charset="0"/>
                        </a:rPr>
                        <m:t>𝑓𝑜𝑟</m:t>
                      </m:r>
                      <m:r>
                        <a:rPr lang="en-US" altLang="zh-TW" b="0" i="1" dirty="0" smtClean="0">
                          <a:solidFill>
                            <a:srgbClr val="FF0000"/>
                          </a:solidFill>
                          <a:latin typeface="Cambria Math" panose="02040503050406030204" pitchFamily="18" charset="0"/>
                        </a:rPr>
                        <m:t> </m:t>
                      </m:r>
                      <m:sSub>
                        <m:sSubPr>
                          <m:ctrlPr>
                            <a:rPr lang="en-US" altLang="zh-TW" i="1" dirty="0" smtClean="0">
                              <a:solidFill>
                                <a:srgbClr val="FF0000"/>
                              </a:solidFill>
                              <a:latin typeface="Cambria Math" panose="02040503050406030204" pitchFamily="18" charset="0"/>
                            </a:rPr>
                          </m:ctrlPr>
                        </m:sSubPr>
                        <m:e>
                          <m:r>
                            <a:rPr lang="en-US" altLang="zh-TW" b="0" i="1" dirty="0" smtClean="0">
                              <a:solidFill>
                                <a:srgbClr val="FF0000"/>
                              </a:solidFill>
                              <a:latin typeface="Cambria Math" panose="02040503050406030204" pitchFamily="18" charset="0"/>
                            </a:rPr>
                            <m:t>𝑟</m:t>
                          </m:r>
                        </m:e>
                        <m:sub>
                          <m:r>
                            <a:rPr lang="en-US" altLang="zh-TW" b="0" i="1" dirty="0" smtClean="0">
                              <a:solidFill>
                                <a:srgbClr val="FF0000"/>
                              </a:solidFill>
                              <a:latin typeface="Cambria Math" panose="02040503050406030204" pitchFamily="18" charset="0"/>
                            </a:rPr>
                            <m:t>6</m:t>
                          </m:r>
                        </m:sub>
                      </m:sSub>
                    </m:oMath>
                  </m:oMathPara>
                </a14:m>
                <a:endParaRPr lang="zh-TW" altLang="en-US" dirty="0">
                  <a:solidFill>
                    <a:srgbClr val="FF0000"/>
                  </a:solidFill>
                  <a:latin typeface="Cambria Math" panose="02040503050406030204" pitchFamily="18" charset="0"/>
                </a:endParaRPr>
              </a:p>
            </p:txBody>
          </p:sp>
        </mc:Choice>
        <mc:Fallback xmlns="">
          <p:sp>
            <p:nvSpPr>
              <p:cNvPr id="16" name="文字方塊 15"/>
              <p:cNvSpPr txBox="1">
                <a:spLocks noRot="1" noChangeAspect="1" noMove="1" noResize="1" noEditPoints="1" noAdjustHandles="1" noChangeArrowheads="1" noChangeShapeType="1" noTextEdit="1"/>
              </p:cNvSpPr>
              <p:nvPr/>
            </p:nvSpPr>
            <p:spPr>
              <a:xfrm>
                <a:off x="4427400" y="1580606"/>
                <a:ext cx="3337200" cy="369332"/>
              </a:xfrm>
              <a:prstGeom prst="rect">
                <a:avLst/>
              </a:prstGeom>
              <a:blipFill>
                <a:blip r:embed="rId5"/>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10" name="表格 9"/>
              <p:cNvGraphicFramePr>
                <a:graphicFrameLocks noGrp="1"/>
              </p:cNvGraphicFramePr>
              <p:nvPr/>
            </p:nvGraphicFramePr>
            <p:xfrm>
              <a:off x="834099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1</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2</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3</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4</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5</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en-US" altLang="zh-TW" i="1" smtClean="0">
                                        <a:solidFill>
                                          <a:schemeClr val="bg1">
                                            <a:lumMod val="50000"/>
                                          </a:schemeClr>
                                        </a:solidFill>
                                        <a:latin typeface="Cambria Math" panose="02040503050406030204" pitchFamily="18" charset="0"/>
                                      </a:rPr>
                                    </m:ctrlPr>
                                  </m:sSubPr>
                                  <m:e>
                                    <m:r>
                                      <m:rPr>
                                        <m:sty m:val="p"/>
                                      </m:rPr>
                                      <a:rPr lang="en-US" altLang="zh-TW" i="1" smtClean="0">
                                        <a:solidFill>
                                          <a:schemeClr val="bg1">
                                            <a:lumMod val="50000"/>
                                          </a:schemeClr>
                                        </a:solidFill>
                                        <a:latin typeface="Cambria Math" panose="02040503050406030204" pitchFamily="18" charset="0"/>
                                      </a:rPr>
                                      <m:t>r</m:t>
                                    </m:r>
                                  </m:e>
                                  <m:sub>
                                    <m:r>
                                      <a:rPr lang="en-US" altLang="zh-TW" i="1" smtClean="0">
                                        <a:solidFill>
                                          <a:schemeClr val="bg1">
                                            <a:lumMod val="50000"/>
                                          </a:schemeClr>
                                        </a:solidFill>
                                        <a:latin typeface="Cambria Math" panose="02040503050406030204" pitchFamily="18" charset="0"/>
                                      </a:rPr>
                                      <m:t>6</m:t>
                                    </m:r>
                                  </m:sub>
                                </m:sSub>
                              </m:oMath>
                            </m:oMathPara>
                          </a14:m>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Choice>
        <mc:Fallback xmlns="">
          <p:graphicFrame>
            <p:nvGraphicFramePr>
              <p:cNvPr id="10" name="表格 9"/>
              <p:cNvGraphicFramePr>
                <a:graphicFrameLocks noGrp="1"/>
              </p:cNvGraphicFramePr>
              <p:nvPr>
                <p:extLst>
                  <p:ext uri="{D42A27DB-BD31-4B8C-83A1-F6EECF244321}">
                    <p14:modId xmlns:p14="http://schemas.microsoft.com/office/powerpoint/2010/main" val="4254276403"/>
                  </p:ext>
                </p:extLst>
              </p:nvPr>
            </p:nvGraphicFramePr>
            <p:xfrm>
              <a:off x="8340995" y="2037240"/>
              <a:ext cx="3337200" cy="2966400"/>
            </p:xfrm>
            <a:graphic>
              <a:graphicData uri="http://schemas.openxmlformats.org/drawingml/2006/table">
                <a:tbl>
                  <a:tblPr/>
                  <a:tblGrid>
                    <a:gridCol w="370800"/>
                    <a:gridCol w="370800"/>
                    <a:gridCol w="370800"/>
                    <a:gridCol w="370800"/>
                    <a:gridCol w="370800"/>
                    <a:gridCol w="370800"/>
                    <a:gridCol w="370800"/>
                    <a:gridCol w="370800"/>
                    <a:gridCol w="370800"/>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101639" r="-801639" b="-6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201639" r="-801639" b="-501639"/>
                          </a:stretch>
                        </a:blip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301639" r="-801639" b="-40163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408333" r="-801639" b="-308333"/>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500000" r="-801639" b="-2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endParaRPr lang="zh-TW"/>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blipFill rotWithShape="0">
                          <a:blip r:embed="rId6"/>
                          <a:stretch>
                            <a:fillRect l="-1639" t="-600000" r="-801639" b="-103279"/>
                          </a:stretch>
                        </a:blipFill>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smtClean="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tr>
                </a:tbl>
              </a:graphicData>
            </a:graphic>
          </p:graphicFrame>
        </mc:Fallback>
      </mc:AlternateContent>
      <mc:AlternateContent xmlns:mc="http://schemas.openxmlformats.org/markup-compatibility/2006" xmlns:a14="http://schemas.microsoft.com/office/drawing/2010/main">
        <mc:Choice Requires="a14">
          <p:sp>
            <p:nvSpPr>
              <p:cNvPr id="12" name="文字方塊 11"/>
              <p:cNvSpPr txBox="1"/>
              <p:nvPr/>
            </p:nvSpPr>
            <p:spPr>
              <a:xfrm>
                <a:off x="834099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chemeClr val="tx1"/>
                          </a:solidFill>
                          <a:latin typeface="Cambria Math" panose="02040503050406030204" pitchFamily="18" charset="0"/>
                          <a:ea typeface="Cambria Math" panose="02040503050406030204" pitchFamily="18" charset="0"/>
                        </a:rPr>
                        <m:t>𝑜</m:t>
                      </m:r>
                      <m:r>
                        <a:rPr lang="en-US" altLang="zh-TW" b="0" i="1" dirty="0" smtClean="0">
                          <a:solidFill>
                            <a:schemeClr val="tx1"/>
                          </a:solidFill>
                          <a:latin typeface="Cambria Math" panose="02040503050406030204" pitchFamily="18" charset="0"/>
                          <a:ea typeface="Cambria Math" panose="02040503050406030204" pitchFamily="18" charset="0"/>
                        </a:rPr>
                        <m:t>𝑢𝑡𝑝𝑢𝑡</m:t>
                      </m:r>
                      <m:r>
                        <a:rPr lang="en-US" altLang="zh-TW" b="0" i="1" dirty="0" smtClean="0">
                          <a:solidFill>
                            <a:schemeClr val="tx1"/>
                          </a:solidFill>
                          <a:latin typeface="Cambria Math" panose="02040503050406030204" pitchFamily="18" charset="0"/>
                          <a:ea typeface="Cambria Math" panose="02040503050406030204" pitchFamily="18" charset="0"/>
                        </a:rPr>
                        <m:t> </m:t>
                      </m:r>
                      <m:r>
                        <a:rPr lang="en-US" altLang="zh-TW" b="0" i="1" dirty="0" smtClean="0">
                          <a:solidFill>
                            <a:schemeClr val="tx1"/>
                          </a:solidFill>
                          <a:latin typeface="Cambria Math" panose="02040503050406030204" pitchFamily="18" charset="0"/>
                          <a:ea typeface="Cambria Math" panose="02040503050406030204" pitchFamily="18" charset="0"/>
                        </a:rPr>
                        <m:t>𝑎𝑓𝑡𝑒𝑟</m:t>
                      </m:r>
                      <m:r>
                        <a:rPr lang="en-US" altLang="zh-TW" b="0" i="1" dirty="0" smtClean="0">
                          <a:solidFill>
                            <a:schemeClr val="tx1"/>
                          </a:solidFill>
                          <a:latin typeface="Cambria Math" panose="02040503050406030204" pitchFamily="18" charset="0"/>
                          <a:ea typeface="Cambria Math" panose="02040503050406030204" pitchFamily="18" charset="0"/>
                        </a:rPr>
                        <m:t> </m:t>
                      </m:r>
                      <m:sSub>
                        <m:sSubPr>
                          <m:ctrlPr>
                            <a:rPr lang="en-US" altLang="zh-TW" b="0" i="1" dirty="0" smtClean="0">
                              <a:solidFill>
                                <a:schemeClr val="tx1"/>
                              </a:solidFill>
                              <a:latin typeface="Cambria Math" panose="02040503050406030204" pitchFamily="18" charset="0"/>
                              <a:ea typeface="Cambria Math" panose="02040503050406030204" pitchFamily="18" charset="0"/>
                            </a:rPr>
                          </m:ctrlPr>
                        </m:sSubPr>
                        <m:e>
                          <m:r>
                            <a:rPr lang="en-US" altLang="zh-TW" b="0" i="1" dirty="0" smtClean="0">
                              <a:solidFill>
                                <a:schemeClr val="tx1"/>
                              </a:solidFill>
                              <a:latin typeface="Cambria Math" panose="02040503050406030204" pitchFamily="18" charset="0"/>
                              <a:ea typeface="Cambria Math" panose="02040503050406030204" pitchFamily="18" charset="0"/>
                            </a:rPr>
                            <m:t>𝑟</m:t>
                          </m:r>
                        </m:e>
                        <m:sub>
                          <m:r>
                            <a:rPr lang="en-US" altLang="zh-TW" b="0" i="1" dirty="0" smtClean="0">
                              <a:solidFill>
                                <a:schemeClr val="tx1"/>
                              </a:solidFill>
                              <a:latin typeface="Cambria Math" panose="02040503050406030204" pitchFamily="18" charset="0"/>
                              <a:ea typeface="Cambria Math" panose="02040503050406030204" pitchFamily="18" charset="0"/>
                            </a:rPr>
                            <m:t>6</m:t>
                          </m:r>
                        </m:sub>
                      </m:sSub>
                    </m:oMath>
                  </m:oMathPara>
                </a14:m>
                <a:endParaRPr lang="zh-TW" altLang="en-US" dirty="0">
                  <a:solidFill>
                    <a:schemeClr val="tx1"/>
                  </a:solidFill>
                  <a:latin typeface="Cambria Math" panose="02040503050406030204" pitchFamily="18" charset="0"/>
                </a:endParaRPr>
              </a:p>
            </p:txBody>
          </p:sp>
        </mc:Choice>
        <mc:Fallback xmlns="">
          <p:sp>
            <p:nvSpPr>
              <p:cNvPr id="12" name="文字方塊 11"/>
              <p:cNvSpPr txBox="1">
                <a:spLocks noRot="1" noChangeAspect="1" noMove="1" noResize="1" noEditPoints="1" noAdjustHandles="1" noChangeArrowheads="1" noChangeShapeType="1" noTextEdit="1"/>
              </p:cNvSpPr>
              <p:nvPr/>
            </p:nvSpPr>
            <p:spPr>
              <a:xfrm>
                <a:off x="8340995" y="1580606"/>
                <a:ext cx="3337200" cy="369332"/>
              </a:xfrm>
              <a:prstGeom prst="rect">
                <a:avLst/>
              </a:prstGeom>
              <a:blipFill rotWithShape="0">
                <a:blip r:embed="rId7"/>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3" name="文字方塊 2"/>
              <p:cNvSpPr txBox="1"/>
              <p:nvPr/>
            </p:nvSpPr>
            <p:spPr>
              <a:xfrm>
                <a:off x="6980828" y="5786846"/>
                <a:ext cx="4039869" cy="523220"/>
              </a:xfrm>
              <a:prstGeom prst="rect">
                <a:avLst/>
              </a:prstGeom>
              <a:noFill/>
              <a:ln>
                <a:solidFill>
                  <a:schemeClr val="tx1"/>
                </a:solidFill>
              </a:ln>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sz="2800" i="1" dirty="0" smtClean="0">
                          <a:latin typeface="Cambria Math" panose="02040503050406030204" pitchFamily="18" charset="0"/>
                          <a:ea typeface="Cambria Math" panose="02040503050406030204" pitchFamily="18" charset="0"/>
                        </a:rPr>
                        <m:t>𝑐h𝑒𝑐𝑘</m:t>
                      </m:r>
                      <m:r>
                        <a:rPr lang="en-US" altLang="zh-TW" sz="2800" i="1" dirty="0" smtClean="0">
                          <a:latin typeface="Cambria Math" panose="02040503050406030204" pitchFamily="18" charset="0"/>
                          <a:ea typeface="Cambria Math" panose="02040503050406030204" pitchFamily="18" charset="0"/>
                        </a:rPr>
                        <m:t> </m:t>
                      </m:r>
                      <m:r>
                        <a:rPr lang="en-US" altLang="zh-TW" sz="2800" i="1" dirty="0" smtClean="0">
                          <a:latin typeface="Cambria Math" panose="02040503050406030204" pitchFamily="18" charset="0"/>
                          <a:ea typeface="Cambria Math" panose="02040503050406030204" pitchFamily="18" charset="0"/>
                        </a:rPr>
                        <m:t>𝑠𝑡𝑜𝑝</m:t>
                      </m:r>
                      <m:r>
                        <a:rPr lang="en-US" altLang="zh-TW" sz="2800" i="1" dirty="0" smtClean="0">
                          <a:latin typeface="Cambria Math" panose="02040503050406030204" pitchFamily="18" charset="0"/>
                          <a:ea typeface="Cambria Math" panose="02040503050406030204" pitchFamily="18" charset="0"/>
                        </a:rPr>
                        <m:t> </m:t>
                      </m:r>
                      <m:r>
                        <a:rPr lang="en-US" altLang="zh-TW" sz="2800" i="1" dirty="0" smtClean="0">
                          <a:latin typeface="Cambria Math" panose="02040503050406030204" pitchFamily="18" charset="0"/>
                          <a:ea typeface="Cambria Math" panose="02040503050406030204" pitchFamily="18" charset="0"/>
                        </a:rPr>
                        <m:t>𝑐𝑟𝑖𝑡𝑒𝑟𝑖𝑜𝑛</m:t>
                      </m:r>
                      <m:r>
                        <a:rPr lang="en-US" altLang="zh-TW" sz="2800" i="1" dirty="0" smtClean="0">
                          <a:latin typeface="Cambria Math" panose="02040503050406030204" pitchFamily="18" charset="0"/>
                          <a:ea typeface="Cambria Math" panose="02040503050406030204" pitchFamily="18" charset="0"/>
                        </a:rPr>
                        <m:t>…</m:t>
                      </m:r>
                    </m:oMath>
                  </m:oMathPara>
                </a14:m>
                <a:endParaRPr lang="zh-TW" altLang="en-US" sz="2800" dirty="0">
                  <a:latin typeface="Cambria Math" panose="02040503050406030204" pitchFamily="18" charset="0"/>
                </a:endParaRPr>
              </a:p>
            </p:txBody>
          </p:sp>
        </mc:Choice>
        <mc:Fallback xmlns="">
          <p:sp>
            <p:nvSpPr>
              <p:cNvPr id="3" name="文字方塊 2"/>
              <p:cNvSpPr txBox="1">
                <a:spLocks noRot="1" noChangeAspect="1" noMove="1" noResize="1" noEditPoints="1" noAdjustHandles="1" noChangeArrowheads="1" noChangeShapeType="1" noTextEdit="1"/>
              </p:cNvSpPr>
              <p:nvPr/>
            </p:nvSpPr>
            <p:spPr>
              <a:xfrm>
                <a:off x="6980828" y="5786846"/>
                <a:ext cx="4039869" cy="523220"/>
              </a:xfrm>
              <a:prstGeom prst="rect">
                <a:avLst/>
              </a:prstGeom>
              <a:blipFill rotWithShape="0">
                <a:blip r:embed="rId8"/>
                <a:stretch>
                  <a:fillRect/>
                </a:stretch>
              </a:blipFill>
              <a:ln>
                <a:solidFill>
                  <a:schemeClr val="tx1"/>
                </a:solidFill>
              </a:ln>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513805" y="5090942"/>
                <a:ext cx="3337200" cy="369332"/>
              </a:xfrm>
              <a:prstGeom prst="rect">
                <a:avLst/>
              </a:prstGeom>
              <a:solidFill>
                <a:schemeClr val="tx1"/>
              </a:solid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solidFill>
                            <a:srgbClr val="FFFF00"/>
                          </a:solidFill>
                          <a:latin typeface="Cambria Math" panose="02040503050406030204" pitchFamily="18" charset="0"/>
                          <a:ea typeface="Cambria Math" panose="02040503050406030204" pitchFamily="18" charset="0"/>
                        </a:rPr>
                        <m:t>𝑟𝑒𝑚𝑜𝑣𝑎𝑏𝑙𝑒</m:t>
                      </m:r>
                    </m:oMath>
                  </m:oMathPara>
                </a14:m>
                <a:endParaRPr lang="zh-TW" altLang="en-US" dirty="0">
                  <a:solidFill>
                    <a:srgbClr val="FFFF00"/>
                  </a:solidFill>
                  <a:latin typeface="Cambria Math" panose="02040503050406030204" pitchFamily="18" charset="0"/>
                </a:endParaRPr>
              </a:p>
            </p:txBody>
          </p:sp>
        </mc:Choice>
        <mc:Fallback xmlns="">
          <p:sp>
            <p:nvSpPr>
              <p:cNvPr id="13" name="文字方塊 12"/>
              <p:cNvSpPr txBox="1">
                <a:spLocks noRot="1" noChangeAspect="1" noMove="1" noResize="1" noEditPoints="1" noAdjustHandles="1" noChangeArrowheads="1" noChangeShapeType="1" noTextEdit="1"/>
              </p:cNvSpPr>
              <p:nvPr/>
            </p:nvSpPr>
            <p:spPr>
              <a:xfrm>
                <a:off x="513805" y="5090942"/>
                <a:ext cx="3337200" cy="369332"/>
              </a:xfrm>
              <a:prstGeom prst="rect">
                <a:avLst/>
              </a:prstGeom>
              <a:blipFill>
                <a:blip r:embed="rId9"/>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122020280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格 12"/>
          <p:cNvGraphicFramePr>
            <a:graphicFrameLocks noGrp="1"/>
          </p:cNvGraphicFramePr>
          <p:nvPr/>
        </p:nvGraphicFramePr>
        <p:xfrm>
          <a:off x="51380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AlternateContent xmlns:mc="http://schemas.openxmlformats.org/markup-compatibility/2006" xmlns:a14="http://schemas.microsoft.com/office/drawing/2010/main">
        <mc:Choice Requires="a14">
          <p:sp>
            <p:nvSpPr>
              <p:cNvPr id="14" name="文字方塊 13"/>
              <p:cNvSpPr txBox="1"/>
              <p:nvPr/>
            </p:nvSpPr>
            <p:spPr>
              <a:xfrm>
                <a:off x="51380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rgbClr val="008A00"/>
                          </a:solidFill>
                          <a:latin typeface="Cambria Math" panose="02040503050406030204" pitchFamily="18" charset="0"/>
                          <a:ea typeface="Cambria Math" panose="02040503050406030204" pitchFamily="18" charset="0"/>
                        </a:rPr>
                        <m:t>𝑜𝑟𝑖𝑔𝑖𝑛𝑎𝑙</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𝑠𝑦𝑚𝑏𝑜𝑙𝑖𝑐</m:t>
                      </m:r>
                      <m:r>
                        <a:rPr lang="zh-TW" altLang="en-US" i="1" dirty="0" smtClean="0">
                          <a:solidFill>
                            <a:srgbClr val="008A00"/>
                          </a:solidFill>
                          <a:latin typeface="Cambria Math" panose="02040503050406030204" pitchFamily="18" charset="0"/>
                        </a:rPr>
                        <m:t> </m:t>
                      </m:r>
                      <m:r>
                        <a:rPr lang="en-US" altLang="zh-TW" i="1" dirty="0" smtClean="0">
                          <a:solidFill>
                            <a:srgbClr val="008A00"/>
                          </a:solidFill>
                          <a:latin typeface="Cambria Math" panose="02040503050406030204" pitchFamily="18" charset="0"/>
                          <a:ea typeface="Cambria Math" panose="02040503050406030204" pitchFamily="18" charset="0"/>
                        </a:rPr>
                        <m:t>𝑖𝑚𝑎𝑔𝑒</m:t>
                      </m:r>
                    </m:oMath>
                  </m:oMathPara>
                </a14:m>
                <a:endParaRPr lang="zh-TW" altLang="en-US" dirty="0">
                  <a:solidFill>
                    <a:srgbClr val="008A00"/>
                  </a:solidFill>
                  <a:latin typeface="Cambria Math" panose="02040503050406030204" pitchFamily="18" charset="0"/>
                </a:endParaRPr>
              </a:p>
            </p:txBody>
          </p:sp>
        </mc:Choice>
        <mc:Fallback xmlns="">
          <p:sp>
            <p:nvSpPr>
              <p:cNvPr id="14" name="文字方塊 13"/>
              <p:cNvSpPr txBox="1">
                <a:spLocks noRot="1" noChangeAspect="1" noMove="1" noResize="1" noEditPoints="1" noAdjustHandles="1" noChangeArrowheads="1" noChangeShapeType="1" noTextEdit="1"/>
              </p:cNvSpPr>
              <p:nvPr/>
            </p:nvSpPr>
            <p:spPr>
              <a:xfrm>
                <a:off x="513805" y="1580606"/>
                <a:ext cx="3337200" cy="369332"/>
              </a:xfrm>
              <a:prstGeom prst="rect">
                <a:avLst/>
              </a:prstGeom>
              <a:blipFill rotWithShape="0">
                <a:blip r:embed="rId3"/>
                <a:stretch>
                  <a:fillRect b="-14754"/>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6" name="文字方塊 15"/>
              <p:cNvSpPr txBox="1"/>
              <p:nvPr/>
            </p:nvSpPr>
            <p:spPr>
              <a:xfrm>
                <a:off x="4427400"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solidFill>
                            <a:schemeClr val="tx1"/>
                          </a:solidFill>
                          <a:latin typeface="Cambria Math" panose="02040503050406030204" pitchFamily="18" charset="0"/>
                          <a:ea typeface="Cambria Math" panose="02040503050406030204" pitchFamily="18" charset="0"/>
                        </a:rPr>
                        <m:t>𝑜</m:t>
                      </m:r>
                      <m:r>
                        <a:rPr lang="en-US" altLang="zh-TW" b="0" i="1" dirty="0" smtClean="0">
                          <a:solidFill>
                            <a:schemeClr val="tx1"/>
                          </a:solidFill>
                          <a:latin typeface="Cambria Math" panose="02040503050406030204" pitchFamily="18" charset="0"/>
                          <a:ea typeface="Cambria Math" panose="02040503050406030204" pitchFamily="18" charset="0"/>
                        </a:rPr>
                        <m:t>𝑢𝑡𝑝𝑢𝑡</m:t>
                      </m:r>
                    </m:oMath>
                  </m:oMathPara>
                </a14:m>
                <a:endParaRPr lang="zh-TW" altLang="en-US" dirty="0">
                  <a:solidFill>
                    <a:schemeClr val="tx1"/>
                  </a:solidFill>
                  <a:latin typeface="Cambria Math" panose="02040503050406030204" pitchFamily="18" charset="0"/>
                </a:endParaRPr>
              </a:p>
            </p:txBody>
          </p:sp>
        </mc:Choice>
        <mc:Fallback xmlns="">
          <p:sp>
            <p:nvSpPr>
              <p:cNvPr id="16" name="文字方塊 15"/>
              <p:cNvSpPr txBox="1">
                <a:spLocks noRot="1" noChangeAspect="1" noMove="1" noResize="1" noEditPoints="1" noAdjustHandles="1" noChangeArrowheads="1" noChangeShapeType="1" noTextEdit="1"/>
              </p:cNvSpPr>
              <p:nvPr/>
            </p:nvSpPr>
            <p:spPr>
              <a:xfrm>
                <a:off x="4427400" y="1580606"/>
                <a:ext cx="3337200" cy="369332"/>
              </a:xfrm>
              <a:prstGeom prst="rect">
                <a:avLst/>
              </a:prstGeom>
              <a:blipFill rotWithShape="0">
                <a:blip r:embed="rId4"/>
                <a:stretch>
                  <a:fillRect b="-11475"/>
                </a:stretch>
              </a:blipFill>
            </p:spPr>
            <p:txBody>
              <a:bodyPr/>
              <a:lstStyle/>
              <a:p>
                <a:r>
                  <a:rPr lang="zh-TW" altLang="en-US">
                    <a:noFill/>
                  </a:rPr>
                  <a:t> </a:t>
                </a:r>
              </a:p>
            </p:txBody>
          </p:sp>
        </mc:Fallback>
      </mc:AlternateContent>
      <p:graphicFrame>
        <p:nvGraphicFramePr>
          <p:cNvPr id="10" name="表格 9"/>
          <p:cNvGraphicFramePr>
            <a:graphicFrameLocks noGrp="1"/>
          </p:cNvGraphicFramePr>
          <p:nvPr/>
        </p:nvGraphicFramePr>
        <p:xfrm>
          <a:off x="4427400"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dirty="0">
                        <a:solidFill>
                          <a:schemeClr val="bg1">
                            <a:lumMod val="50000"/>
                          </a:schemeClr>
                        </a:solidFill>
                      </a:endParaRPr>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mc:AlternateContent xmlns:mc="http://schemas.openxmlformats.org/markup-compatibility/2006" xmlns:a14="http://schemas.microsoft.com/office/drawing/2010/main">
        <mc:Choice Requires="a14">
          <p:sp>
            <p:nvSpPr>
              <p:cNvPr id="12" name="文字方塊 11"/>
              <p:cNvSpPr txBox="1"/>
              <p:nvPr/>
            </p:nvSpPr>
            <p:spPr>
              <a:xfrm>
                <a:off x="8340995" y="1580606"/>
                <a:ext cx="33372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smtClean="0">
                          <a:solidFill>
                            <a:schemeClr val="tx1"/>
                          </a:solidFill>
                          <a:latin typeface="Cambria Math" panose="02040503050406030204" pitchFamily="18" charset="0"/>
                        </a:rPr>
                        <m:t>𝑐𝑜𝑚𝑝𝑎𝑟𝑖𝑠𝑜𝑛</m:t>
                      </m:r>
                    </m:oMath>
                  </m:oMathPara>
                </a14:m>
                <a:endParaRPr lang="zh-TW" altLang="en-US" dirty="0">
                  <a:solidFill>
                    <a:schemeClr val="tx1"/>
                  </a:solidFill>
                  <a:latin typeface="Cambria Math" panose="02040503050406030204" pitchFamily="18" charset="0"/>
                </a:endParaRPr>
              </a:p>
            </p:txBody>
          </p:sp>
        </mc:Choice>
        <mc:Fallback xmlns="">
          <p:sp>
            <p:nvSpPr>
              <p:cNvPr id="12" name="文字方塊 11"/>
              <p:cNvSpPr txBox="1">
                <a:spLocks noRot="1" noChangeAspect="1" noMove="1" noResize="1" noEditPoints="1" noAdjustHandles="1" noChangeArrowheads="1" noChangeShapeType="1" noTextEdit="1"/>
              </p:cNvSpPr>
              <p:nvPr/>
            </p:nvSpPr>
            <p:spPr>
              <a:xfrm>
                <a:off x="8340995" y="1580606"/>
                <a:ext cx="3337200" cy="369332"/>
              </a:xfrm>
              <a:prstGeom prst="rect">
                <a:avLst/>
              </a:prstGeom>
              <a:blipFill rotWithShape="0">
                <a:blip r:embed="rId5"/>
                <a:stretch>
                  <a:fillRect b="-14754"/>
                </a:stretch>
              </a:blipFill>
            </p:spPr>
            <p:txBody>
              <a:bodyPr/>
              <a:lstStyle/>
              <a:p>
                <a:r>
                  <a:rPr lang="zh-TW" altLang="en-US">
                    <a:noFill/>
                  </a:rPr>
                  <a:t> </a:t>
                </a:r>
              </a:p>
            </p:txBody>
          </p:sp>
        </mc:Fallback>
      </mc:AlternateContent>
      <p:graphicFrame>
        <p:nvGraphicFramePr>
          <p:cNvPr id="15" name="表格 14"/>
          <p:cNvGraphicFramePr>
            <a:graphicFrameLocks noGrp="1"/>
          </p:cNvGraphicFramePr>
          <p:nvPr/>
        </p:nvGraphicFramePr>
        <p:xfrm>
          <a:off x="8340995" y="2037240"/>
          <a:ext cx="3337200" cy="2966400"/>
        </p:xfrm>
        <a:graphic>
          <a:graphicData uri="http://schemas.openxmlformats.org/drawingml/2006/table">
            <a:tbl>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mpd="sng">
                      <a:solidFill>
                        <a:schemeClr val="tx1"/>
                      </a:solidFill>
                      <a:prstDash val="dash"/>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0"/>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1"/>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2"/>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3"/>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4"/>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5"/>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solid"/>
                      <a:round/>
                      <a:headEnd type="none" w="med" len="med"/>
                      <a:tailEnd type="none" w="med" len="med"/>
                    </a:lnR>
                    <a:lnT w="12700" cmpd="sng">
                      <a:solidFill>
                        <a:schemeClr val="tx1"/>
                      </a:solidFill>
                      <a:prstDash val="dash"/>
                    </a:lnT>
                    <a:lnB w="12700" cap="flat" cmpd="sng" algn="ctr">
                      <a:solidFill>
                        <a:schemeClr val="tx1"/>
                      </a:solidFill>
                      <a:prstDash val="dash"/>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mpd="sng">
                      <a:solidFill>
                        <a:schemeClr val="tx1"/>
                      </a:solidFill>
                      <a:prstDash val="dash"/>
                    </a:ln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tcPr>
                </a:tc>
                <a:extLst>
                  <a:ext uri="{0D108BD9-81ED-4DB2-BD59-A6C34878D82A}">
                    <a16:rowId xmlns:a16="http://schemas.microsoft.com/office/drawing/2014/main" val="10006"/>
                  </a:ext>
                </a:extLst>
              </a:tr>
              <a:tr h="370800">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mpd="sng">
                      <a:solidFill>
                        <a:schemeClr val="tx1"/>
                      </a:solidFill>
                      <a:prstDash val="dash"/>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dash"/>
                    </a:lnB>
                  </a:tcPr>
                </a:tc>
                <a:tc>
                  <a:txBody>
                    <a:bodyPr/>
                    <a:lstStyle/>
                    <a:p>
                      <a:pPr algn="ctr"/>
                      <a:endParaRPr lang="zh-TW" altLang="en-US" dirty="0"/>
                    </a:p>
                  </a:txBody>
                  <a:tcPr anchor="ctr">
                    <a:lnL w="12700" cmpd="sng">
                      <a:solidFill>
                        <a:schemeClr val="tx1"/>
                      </a:solidFill>
                      <a:prstDash val="dash"/>
                    </a:lnL>
                    <a:lnR w="12700" cmpd="sng">
                      <a:solidFill>
                        <a:schemeClr val="tx1"/>
                      </a:solidFill>
                      <a:prstDash val="dash"/>
                    </a:lnR>
                    <a:lnT w="12700" cap="flat" cmpd="sng" algn="ctr">
                      <a:solidFill>
                        <a:schemeClr val="tx1"/>
                      </a:solidFill>
                      <a:prstDash val="dash"/>
                      <a:round/>
                      <a:headEnd type="none" w="med" len="med"/>
                      <a:tailEnd type="none" w="med" len="med"/>
                    </a:lnT>
                    <a:lnB w="12700" cmpd="sng">
                      <a:solidFill>
                        <a:schemeClr val="tx1"/>
                      </a:solidFill>
                      <a:prstDash val="dash"/>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24530787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6.2.9</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Distance Transformation Operator</a:t>
            </a:r>
            <a:endParaRPr lang="zh-TW" altLang="en-US" b="1" dirty="0">
              <a:latin typeface="Cambria Math" panose="02040503050406030204" pitchFamily="18" charset="0"/>
            </a:endParaRPr>
          </a:p>
        </p:txBody>
      </p:sp>
      <p:sp>
        <p:nvSpPr>
          <p:cNvPr id="5" name="內容版面配置區 4"/>
          <p:cNvSpPr>
            <a:spLocks noGrp="1"/>
          </p:cNvSpPr>
          <p:nvPr>
            <p:ph idx="1"/>
          </p:nvPr>
        </p:nvSpPr>
        <p:spPr>
          <a:xfrm>
            <a:off x="838199" y="1825625"/>
            <a:ext cx="10813869" cy="4351338"/>
          </a:xfrm>
        </p:spPr>
        <p:txBody>
          <a:bodyPr/>
          <a:lstStyle/>
          <a:p>
            <a:pPr algn="just"/>
            <a:r>
              <a:rPr lang="en-US" altLang="zh-TW" dirty="0">
                <a:latin typeface="Cambria Math" panose="02040503050406030204" pitchFamily="18" charset="0"/>
                <a:ea typeface="Cambria Math" panose="02040503050406030204" pitchFamily="18" charset="0"/>
              </a:rPr>
              <a:t>Function</a:t>
            </a:r>
          </a:p>
          <a:p>
            <a:pPr lvl="1" algn="just"/>
            <a:r>
              <a:rPr lang="en-US" altLang="zh-TW" dirty="0">
                <a:latin typeface="Cambria Math" panose="02040503050406030204" pitchFamily="18" charset="0"/>
                <a:ea typeface="Cambria Math" panose="02040503050406030204" pitchFamily="18" charset="0"/>
              </a:rPr>
              <a:t>The purpose of distance transformation operator is to produce a numeric image whose pixels are labeled with distance between each of them and their closest border pixel</a:t>
            </a:r>
          </a:p>
          <a:p>
            <a:pPr algn="just"/>
            <a:r>
              <a:rPr lang="en-US" altLang="zh-TW" dirty="0">
                <a:latin typeface="Cambria Math" panose="02040503050406030204" pitchFamily="18" charset="0"/>
                <a:ea typeface="Cambria Math" panose="02040503050406030204" pitchFamily="18" charset="0"/>
              </a:rPr>
              <a:t>Classification</a:t>
            </a:r>
          </a:p>
          <a:p>
            <a:pPr lvl="1" algn="just"/>
            <a:r>
              <a:rPr lang="en-US" altLang="zh-TW" dirty="0">
                <a:latin typeface="Cambria Math" panose="02040503050406030204" pitchFamily="18" charset="0"/>
                <a:ea typeface="Cambria Math" panose="02040503050406030204" pitchFamily="18" charset="0"/>
              </a:rPr>
              <a:t>Rec.*1, Non-Rec.*2</a:t>
            </a:r>
          </a:p>
          <a:p>
            <a:pPr lvl="1" algn="just"/>
            <a:r>
              <a:rPr lang="en-US" altLang="zh-TW" dirty="0">
                <a:latin typeface="Cambria Math" panose="02040503050406030204" pitchFamily="18" charset="0"/>
                <a:ea typeface="Cambria Math" panose="02040503050406030204" pitchFamily="18" charset="0"/>
              </a:rPr>
              <a:t>symbolic data domain (input : binary image/output : numeric image)</a:t>
            </a:r>
            <a:endParaRPr lang="zh-TW" altLang="en-US" dirty="0">
              <a:latin typeface="Cambria Math" panose="02040503050406030204" pitchFamily="18" charset="0"/>
            </a:endParaRPr>
          </a:p>
        </p:txBody>
      </p:sp>
    </p:spTree>
    <p:extLst>
      <p:ext uri="{BB962C8B-B14F-4D97-AF65-F5344CB8AC3E}">
        <p14:creationId xmlns:p14="http://schemas.microsoft.com/office/powerpoint/2010/main" val="85971027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pPr algn="ctr"/>
            <a:r>
              <a:rPr lang="en-US" altLang="zh-TW" b="1" dirty="0">
                <a:latin typeface="Cambria Math" panose="02040503050406030204" pitchFamily="18" charset="0"/>
                <a:ea typeface="Cambria Math" panose="02040503050406030204" pitchFamily="18" charset="0"/>
              </a:rPr>
              <a:t>6.2.9</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Distance Transformation Operator</a:t>
            </a:r>
            <a:br>
              <a:rPr lang="en-US" altLang="zh-TW" b="1" dirty="0">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(nonrecursive1)</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7" name="內容版面配置區 6"/>
              <p:cNvSpPr>
                <a:spLocks noGrp="1"/>
              </p:cNvSpPr>
              <p:nvPr>
                <p:ph idx="1"/>
              </p:nvPr>
            </p:nvSpPr>
            <p:spPr>
              <a:xfrm>
                <a:off x="838200" y="1988911"/>
                <a:ext cx="10515600" cy="4351338"/>
              </a:xfrm>
            </p:spPr>
            <p:txBody>
              <a:bodyPr/>
              <a:lstStyle/>
              <a:p>
                <a:r>
                  <a:rPr lang="en-US" altLang="zh-TW" dirty="0">
                    <a:latin typeface="Cambria Math" panose="02040503050406030204" pitchFamily="18" charset="0"/>
                    <a:ea typeface="Cambria Math" panose="02040503050406030204" pitchFamily="18" charset="0"/>
                  </a:rPr>
                  <a:t>Initialization</a:t>
                </a: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 set all inner labels </a:t>
                </a:r>
                <a:r>
                  <a:rPr lang="en-US" altLang="zh-TW" i="1" dirty="0" err="1">
                    <a:latin typeface="Bell MT" panose="02020503060305020303" pitchFamily="18" charset="0"/>
                    <a:ea typeface="Cambria Math" panose="02040503050406030204" pitchFamily="18" charset="0"/>
                  </a:rPr>
                  <a:t>i</a:t>
                </a:r>
                <a:r>
                  <a:rPr lang="en-US" altLang="zh-TW" i="1" dirty="0">
                    <a:latin typeface="Bell MT" panose="02020503060305020303"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 otherwise 0.</a:t>
                </a:r>
              </a:p>
              <a:p>
                <a:endParaRPr lang="en-US" altLang="zh-TW" dirty="0">
                  <a:latin typeface="Cambria Math" panose="02040503050406030204" pitchFamily="18" charset="0"/>
                  <a:ea typeface="Cambria Math" panose="02040503050406030204" pitchFamily="18" charset="0"/>
                </a:endParaRPr>
              </a:p>
              <a:p>
                <a:r>
                  <a:rPr lang="en-US" altLang="zh-TW" dirty="0">
                    <a:latin typeface="Cambria Math" panose="02040503050406030204" pitchFamily="18" charset="0"/>
                    <a:ea typeface="Cambria Math" panose="02040503050406030204" pitchFamily="18" charset="0"/>
                  </a:rPr>
                  <a:t>Iteration</a:t>
                </a: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a:t>
                </a: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in</a:t>
                </a:r>
                <a:r>
                  <a:rPr lang="zh-TW" altLang="en-US" dirty="0">
                    <a:latin typeface="Cambria Math" panose="02040503050406030204" pitchFamily="18" charset="0"/>
                    <a:ea typeface="Cambria Math" panose="02040503050406030204" pitchFamily="18" charset="0"/>
                  </a:rPr>
                  <a:t> </a:t>
                </a:r>
                <a:r>
                  <a:rPr lang="en-US" altLang="zh-TW" i="1" dirty="0">
                    <a:latin typeface="Bell MT" panose="02020503060305020303" pitchFamily="18" charset="0"/>
                    <a:ea typeface="Cambria Math" panose="02040503050406030204" pitchFamily="18" charset="0"/>
                  </a:rPr>
                  <a:t>n</a:t>
                </a:r>
                <a:r>
                  <a:rPr lang="en-US" altLang="zh-TW" dirty="0">
                    <a:latin typeface="Bell MT" panose="02020503060305020303" pitchFamily="18" charset="0"/>
                    <a:ea typeface="Cambria Math" panose="02040503050406030204" pitchFamily="18" charset="0"/>
                  </a:rPr>
                  <a:t>-</a:t>
                </a:r>
                <a:r>
                  <a:rPr lang="en-US" altLang="zh-TW" dirty="0" err="1">
                    <a:latin typeface="Bell MT" panose="02020503060305020303" pitchFamily="18" charset="0"/>
                    <a:ea typeface="Cambria Math" panose="02040503050406030204" pitchFamily="18" charset="0"/>
                  </a:rPr>
                  <a:t>th</a:t>
                </a: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iteration</a:t>
                </a:r>
              </a:p>
              <a:p>
                <a:pPr marL="0" indent="0">
                  <a:buNone/>
                </a:pP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label with a </a:t>
                </a:r>
                <a:r>
                  <a:rPr lang="en-US" altLang="zh-TW" i="1" dirty="0">
                    <a:latin typeface="Bell MT" panose="02020503060305020303" pitchFamily="18" charset="0"/>
                    <a:ea typeface="Cambria Math" panose="02040503050406030204" pitchFamily="18" charset="0"/>
                  </a:rPr>
                  <a:t>n</a:t>
                </a:r>
                <a:r>
                  <a:rPr lang="zh-TW" altLang="en-US" i="1" dirty="0">
                    <a:latin typeface="Bell MT" panose="02020503060305020303"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 all pixels whose label is </a:t>
                </a:r>
                <a:r>
                  <a:rPr lang="en-US" altLang="zh-TW" i="1" dirty="0" err="1">
                    <a:latin typeface="Bell MT" panose="02020503060305020303" pitchFamily="18" charset="0"/>
                    <a:ea typeface="Cambria Math" panose="02040503050406030204" pitchFamily="18" charset="0"/>
                  </a:rPr>
                  <a:t>i</a:t>
                </a:r>
                <a:r>
                  <a:rPr lang="en-US" altLang="zh-TW" i="1" dirty="0">
                    <a:latin typeface="Bell MT" panose="02020503060305020303"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and that are  </a:t>
                </a:r>
              </a:p>
              <a:p>
                <a:pPr marL="0" indent="0">
                  <a:buNone/>
                </a:pPr>
                <a:r>
                  <a:rPr lang="en-US" altLang="zh-TW" dirty="0">
                    <a:latin typeface="Cambria Math" panose="02040503050406030204" pitchFamily="18" charset="0"/>
                    <a:ea typeface="Cambria Math" panose="02040503050406030204" pitchFamily="18" charset="0"/>
                  </a:rPr>
                  <a:t>                        next to a pixel whose label is </a:t>
                </a:r>
                <a:r>
                  <a:rPr lang="en-US" altLang="zh-TW" i="1" dirty="0">
                    <a:latin typeface="Bell MT" panose="02020503060305020303" pitchFamily="18" charset="0"/>
                    <a:ea typeface="Cambria Math" panose="02040503050406030204" pitchFamily="18" charset="0"/>
                  </a:rPr>
                  <a:t>n-1</a:t>
                </a:r>
              </a:p>
              <a:p>
                <a:pPr marL="0" indent="0">
                  <a:buNone/>
                </a:pPr>
                <a:r>
                  <a:rPr lang="en-US" altLang="zh-TW" i="1" dirty="0">
                    <a:latin typeface="Bell MT" panose="02020503060305020303" pitchFamily="18" charset="0"/>
                    <a:ea typeface="Cambria Math" panose="02040503050406030204" pitchFamily="18" charset="0"/>
                  </a:rPr>
                  <a:t>                     </a:t>
                </a:r>
                <a:r>
                  <a:rPr lang="en-US" altLang="zh-TW" dirty="0">
                    <a:solidFill>
                      <a:schemeClr val="tx1"/>
                    </a:solidFill>
                    <a:latin typeface="Bell MT" panose="02020503060305020303" pitchFamily="18" charset="0"/>
                    <a:ea typeface="Cambria Math" panose="02040503050406030204" pitchFamily="18" charset="0"/>
                  </a:rPr>
                  <a:t>( </a:t>
                </a:r>
                <a:r>
                  <a:rPr lang="en-US" altLang="zh-TW" dirty="0">
                    <a:solidFill>
                      <a:schemeClr val="tx1"/>
                    </a:solidFill>
                    <a:latin typeface="Cambria Math" panose="02040503050406030204" pitchFamily="18" charset="0"/>
                    <a:ea typeface="Cambria Math" panose="02040503050406030204" pitchFamily="18" charset="0"/>
                  </a:rPr>
                  <a:t>do region growing operator on </a:t>
                </a:r>
                <a14:m>
                  <m:oMath xmlns:m="http://schemas.openxmlformats.org/officeDocument/2006/math">
                    <m:r>
                      <m:rPr>
                        <m:sty m:val="p"/>
                      </m:rPr>
                      <a:rPr lang="en-US" altLang="zh-TW" i="0" dirty="0" smtClean="0">
                        <a:solidFill>
                          <a:srgbClr val="FF0000"/>
                        </a:solidFill>
                        <a:latin typeface="Cambria Math" panose="02040503050406030204" pitchFamily="18" charset="0"/>
                        <a:ea typeface="Cambria Math" panose="02040503050406030204" pitchFamily="18" charset="0"/>
                      </a:rPr>
                      <m:t>background</m:t>
                    </m:r>
                  </m:oMath>
                </a14:m>
                <a:r>
                  <a:rPr lang="en-US" altLang="zh-TW" dirty="0">
                    <a:solidFill>
                      <a:schemeClr val="tx1"/>
                    </a:solidFill>
                    <a:latin typeface="Bell MT" panose="02020503060305020303" pitchFamily="18" charset="0"/>
                    <a:ea typeface="Cambria Math" panose="02040503050406030204" pitchFamily="18" charset="0"/>
                  </a:rPr>
                  <a:t>)</a:t>
                </a:r>
              </a:p>
              <a:p>
                <a:r>
                  <a:rPr lang="en-US" altLang="zh-TW" dirty="0">
                    <a:latin typeface="Cambria Math" panose="02040503050406030204" pitchFamily="18" charset="0"/>
                    <a:ea typeface="Cambria Math" panose="02040503050406030204" pitchFamily="18" charset="0"/>
                  </a:rPr>
                  <a:t>Stopping criterion : when no pixel with label </a:t>
                </a:r>
                <a:r>
                  <a:rPr lang="en-US" altLang="zh-TW" dirty="0" err="1">
                    <a:latin typeface="Cambria Math" panose="02040503050406030204" pitchFamily="18" charset="0"/>
                    <a:ea typeface="Cambria Math" panose="02040503050406030204" pitchFamily="18" charset="0"/>
                  </a:rPr>
                  <a:t>i</a:t>
                </a:r>
                <a:endParaRPr lang="zh-TW" altLang="en-US" dirty="0">
                  <a:latin typeface="Cambria Math" panose="02040503050406030204" pitchFamily="18" charset="0"/>
                </a:endParaRPr>
              </a:p>
            </p:txBody>
          </p:sp>
        </mc:Choice>
        <mc:Fallback xmlns="">
          <p:sp>
            <p:nvSpPr>
              <p:cNvPr id="7" name="內容版面配置區 6"/>
              <p:cNvSpPr>
                <a:spLocks noGrp="1" noRot="1" noChangeAspect="1" noMove="1" noResize="1" noEditPoints="1" noAdjustHandles="1" noChangeArrowheads="1" noChangeShapeType="1" noTextEdit="1"/>
              </p:cNvSpPr>
              <p:nvPr>
                <p:ph idx="1"/>
              </p:nvPr>
            </p:nvSpPr>
            <p:spPr>
              <a:xfrm>
                <a:off x="838200" y="1988911"/>
                <a:ext cx="10515600" cy="4351338"/>
              </a:xfrm>
              <a:blipFill>
                <a:blip r:embed="rId3"/>
                <a:stretch>
                  <a:fillRect l="-1043" t="-2801"/>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5811988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3</a:t>
            </a:r>
            <a:r>
              <a:rPr lang="zh-TW" altLang="en-US" dirty="0"/>
              <a:t> </a:t>
            </a:r>
            <a:r>
              <a:rPr lang="en-US" altLang="zh-TW" dirty="0"/>
              <a:t>×</a:t>
            </a:r>
            <a:r>
              <a:rPr lang="zh-TW" altLang="en-US" dirty="0"/>
              <a:t> </a:t>
            </a:r>
            <a:r>
              <a:rPr lang="en-US" altLang="zh-TW" dirty="0"/>
              <a:t>3</a:t>
            </a:r>
            <a:r>
              <a:rPr lang="zh-TW" altLang="en-US" dirty="0"/>
              <a:t> </a:t>
            </a:r>
            <a:r>
              <a:rPr lang="en-US" altLang="zh-TW" dirty="0"/>
              <a:t>masks for noise cleaning, (a) box filter</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pic>
        <p:nvPicPr>
          <p:cNvPr id="345094" name="Picture 6">
            <a:extLst>
              <a:ext uri="{FF2B5EF4-FFF2-40B4-BE49-F238E27FC236}">
                <a16:creationId xmlns:a16="http://schemas.microsoft.com/office/drawing/2014/main" id="{472E1740-8D5B-4A0A-A47C-73A76DC428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9343" y="2514252"/>
            <a:ext cx="4913313" cy="4243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5" name="內容版面配置區 3"/>
              <p:cNvGraphicFramePr>
                <a:graphicFrameLocks/>
              </p:cNvGraphicFramePr>
              <p:nvPr>
                <p:extLst>
                  <p:ext uri="{D42A27DB-BD31-4B8C-83A1-F6EECF244321}">
                    <p14:modId xmlns:p14="http://schemas.microsoft.com/office/powerpoint/2010/main" val="2308001890"/>
                  </p:ext>
                </p:extLst>
              </p:nvPr>
            </p:nvGraphicFramePr>
            <p:xfrm>
              <a:off x="1218965" y="83312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5" name="內容版面配置區 3"/>
              <p:cNvGraphicFramePr>
                <a:graphicFrameLocks/>
              </p:cNvGraphicFramePr>
              <p:nvPr>
                <p:extLst>
                  <p:ext uri="{D42A27DB-BD31-4B8C-83A1-F6EECF244321}">
                    <p14:modId xmlns:p14="http://schemas.microsoft.com/office/powerpoint/2010/main" val="2308001890"/>
                  </p:ext>
                </p:extLst>
              </p:nvPr>
            </p:nvGraphicFramePr>
            <p:xfrm>
              <a:off x="1218965" y="83312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3"/>
                          <a:stretch>
                            <a:fillRect l="-201639" t="-101639" r="-403279" b="-503279"/>
                          </a:stretch>
                        </a:blipFill>
                      </a:tcPr>
                    </a:tc>
                    <a:tc>
                      <a:txBody>
                        <a:bodyPr/>
                        <a:lstStyle/>
                        <a:p>
                          <a:endParaRPr lang="zh-TW"/>
                        </a:p>
                      </a:txBody>
                      <a:tcPr anchor="ctr">
                        <a:blipFill>
                          <a:blip r:embed="rId3"/>
                          <a:stretch>
                            <a:fillRect l="-301639" t="-101639" r="-303279" b="-503279"/>
                          </a:stretch>
                        </a:blipFill>
                      </a:tcPr>
                    </a:tc>
                    <a:tc>
                      <a:txBody>
                        <a:bodyPr/>
                        <a:lstStyle/>
                        <a:p>
                          <a:endParaRPr lang="zh-TW"/>
                        </a:p>
                      </a:txBody>
                      <a:tcPr anchor="ctr">
                        <a:blipFill>
                          <a:blip r:embed="rId3"/>
                          <a:stretch>
                            <a:fillRect l="-401639" t="-101639" r="-203279" b="-503279"/>
                          </a:stretch>
                        </a:blipFill>
                      </a:tcPr>
                    </a:tc>
                    <a:tc>
                      <a:txBody>
                        <a:bodyPr/>
                        <a:lstStyle/>
                        <a:p>
                          <a:endParaRPr lang="zh-TW"/>
                        </a:p>
                      </a:txBody>
                      <a:tcPr anchor="ctr">
                        <a:blipFill>
                          <a:blip r:embed="rId3"/>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a:p>
                      </a:txBody>
                      <a:tcPr anchor="ctr"/>
                    </a:tc>
                    <a:tc>
                      <a:txBody>
                        <a:bodyPr/>
                        <a:lstStyle/>
                        <a:p>
                          <a:endParaRPr lang="zh-TW"/>
                        </a:p>
                      </a:txBody>
                      <a:tcPr anchor="ctr">
                        <a:blipFill>
                          <a:blip r:embed="rId3"/>
                          <a:stretch>
                            <a:fillRect l="-201639" t="-201639" r="-403279" b="-403279"/>
                          </a:stretch>
                        </a:blipFill>
                      </a:tcPr>
                    </a:tc>
                    <a:tc>
                      <a:txBody>
                        <a:bodyPr/>
                        <a:lstStyle/>
                        <a:p>
                          <a:endParaRPr lang="zh-TW"/>
                        </a:p>
                      </a:txBody>
                      <a:tcPr anchor="ctr">
                        <a:blipFill>
                          <a:blip r:embed="rId3"/>
                          <a:stretch>
                            <a:fillRect l="-301639" t="-201639" r="-303279" b="-403279"/>
                          </a:stretch>
                        </a:blipFill>
                      </a:tcPr>
                    </a:tc>
                    <a:tc>
                      <a:txBody>
                        <a:bodyPr/>
                        <a:lstStyle/>
                        <a:p>
                          <a:endParaRPr lang="zh-TW"/>
                        </a:p>
                      </a:txBody>
                      <a:tcPr anchor="ctr">
                        <a:blipFill>
                          <a:blip r:embed="rId3"/>
                          <a:stretch>
                            <a:fillRect l="-401639" t="-201639" r="-203279" b="-403279"/>
                          </a:stretch>
                        </a:blipFill>
                      </a:tcPr>
                    </a:tc>
                    <a:tc>
                      <a:txBody>
                        <a:bodyPr/>
                        <a:lstStyle/>
                        <a:p>
                          <a:endParaRPr lang="zh-TW"/>
                        </a:p>
                      </a:txBody>
                      <a:tcPr anchor="ctr">
                        <a:blipFill>
                          <a:blip r:embed="rId3"/>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3"/>
                          <a:stretch>
                            <a:fillRect l="-101639" t="-301639" r="-503279" b="-303279"/>
                          </a:stretch>
                        </a:blipFill>
                      </a:tcPr>
                    </a:tc>
                    <a:tc>
                      <a:txBody>
                        <a:bodyPr/>
                        <a:lstStyle/>
                        <a:p>
                          <a:endParaRPr lang="zh-TW"/>
                        </a:p>
                      </a:txBody>
                      <a:tcPr anchor="ctr">
                        <a:blipFill>
                          <a:blip r:embed="rId3"/>
                          <a:stretch>
                            <a:fillRect l="-201639" t="-301639" r="-403279" b="-303279"/>
                          </a:stretch>
                        </a:blipFill>
                      </a:tcPr>
                    </a:tc>
                    <a:tc>
                      <a:txBody>
                        <a:bodyPr/>
                        <a:lstStyle/>
                        <a:p>
                          <a:endParaRPr lang="zh-TW"/>
                        </a:p>
                      </a:txBody>
                      <a:tcPr anchor="ctr">
                        <a:blipFill>
                          <a:blip r:embed="rId3"/>
                          <a:stretch>
                            <a:fillRect l="-301639" t="-301639" r="-303279" b="-303279"/>
                          </a:stretch>
                        </a:blipFill>
                      </a:tcPr>
                    </a:tc>
                    <a:tc>
                      <a:txBody>
                        <a:bodyPr/>
                        <a:lstStyle/>
                        <a:p>
                          <a:endParaRPr lang="zh-TW"/>
                        </a:p>
                      </a:txBody>
                      <a:tcPr anchor="ctr">
                        <a:blipFill>
                          <a:blip r:embed="rId3"/>
                          <a:stretch>
                            <a:fillRect l="-401639" t="-301639" r="-203279" b="-303279"/>
                          </a:stretch>
                        </a:blipFill>
                      </a:tcPr>
                    </a:tc>
                    <a:tc>
                      <a:txBody>
                        <a:bodyPr/>
                        <a:lstStyle/>
                        <a:p>
                          <a:endParaRPr lang="zh-TW"/>
                        </a:p>
                      </a:txBody>
                      <a:tcPr anchor="ctr">
                        <a:blipFill>
                          <a:blip r:embed="rId3"/>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a:p>
                      </a:txBody>
                      <a:tcPr anchor="ctr"/>
                    </a:tc>
                    <a:tc>
                      <a:txBody>
                        <a:bodyPr/>
                        <a:lstStyle/>
                        <a:p>
                          <a:endParaRPr lang="zh-TW"/>
                        </a:p>
                      </a:txBody>
                      <a:tcPr anchor="ctr">
                        <a:blipFill>
                          <a:blip r:embed="rId3"/>
                          <a:stretch>
                            <a:fillRect l="-201639" t="-401639" r="-403279" b="-203279"/>
                          </a:stretch>
                        </a:blipFill>
                      </a:tcPr>
                    </a:tc>
                    <a:tc>
                      <a:txBody>
                        <a:bodyPr/>
                        <a:lstStyle/>
                        <a:p>
                          <a:endParaRPr lang="zh-TW"/>
                        </a:p>
                      </a:txBody>
                      <a:tcPr anchor="ctr">
                        <a:blipFill>
                          <a:blip r:embed="rId3"/>
                          <a:stretch>
                            <a:fillRect l="-301639" t="-401639" r="-303279" b="-203279"/>
                          </a:stretch>
                        </a:blipFill>
                      </a:tcPr>
                    </a:tc>
                    <a:tc>
                      <a:txBody>
                        <a:bodyPr/>
                        <a:lstStyle/>
                        <a:p>
                          <a:endParaRPr lang="zh-TW"/>
                        </a:p>
                      </a:txBody>
                      <a:tcPr anchor="ctr">
                        <a:blipFill>
                          <a:blip r:embed="rId3"/>
                          <a:stretch>
                            <a:fillRect l="-401639" t="-401639" r="-203279" b="-203279"/>
                          </a:stretch>
                        </a:blipFill>
                      </a:tcPr>
                    </a:tc>
                    <a:tc>
                      <a:txBody>
                        <a:bodyPr/>
                        <a:lstStyle/>
                        <a:p>
                          <a:endParaRPr lang="zh-TW"/>
                        </a:p>
                      </a:txBody>
                      <a:tcPr anchor="ctr">
                        <a:blipFill>
                          <a:blip r:embed="rId3"/>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a:p>
                      </a:txBody>
                      <a:tcPr anchor="ctr"/>
                    </a:tc>
                    <a:tc>
                      <a:txBody>
                        <a:bodyPr/>
                        <a:lstStyle/>
                        <a:p>
                          <a:endParaRPr lang="zh-TW"/>
                        </a:p>
                      </a:txBody>
                      <a:tcPr anchor="ctr">
                        <a:blipFill>
                          <a:blip r:embed="rId3"/>
                          <a:stretch>
                            <a:fillRect l="-201639" t="-501639" r="-403279" b="-103279"/>
                          </a:stretch>
                        </a:blipFill>
                      </a:tcPr>
                    </a:tc>
                    <a:tc>
                      <a:txBody>
                        <a:bodyPr/>
                        <a:lstStyle/>
                        <a:p>
                          <a:endParaRPr lang="zh-TW"/>
                        </a:p>
                      </a:txBody>
                      <a:tcPr anchor="ctr">
                        <a:blipFill>
                          <a:blip r:embed="rId3"/>
                          <a:stretch>
                            <a:fillRect l="-301639" t="-501639" r="-303279" b="-103279"/>
                          </a:stretch>
                        </a:blipFill>
                      </a:tcPr>
                    </a:tc>
                    <a:tc>
                      <a:txBody>
                        <a:bodyPr/>
                        <a:lstStyle/>
                        <a:p>
                          <a:endParaRPr lang="zh-TW"/>
                        </a:p>
                      </a:txBody>
                      <a:tcPr anchor="ctr">
                        <a:blipFill>
                          <a:blip r:embed="rId3"/>
                          <a:stretch>
                            <a:fillRect l="-401639" t="-501639" r="-203279" b="-103279"/>
                          </a:stretch>
                        </a:blipFill>
                      </a:tcPr>
                    </a:tc>
                    <a:tc>
                      <a:txBody>
                        <a:bodyPr/>
                        <a:lstStyle/>
                        <a:p>
                          <a:endParaRPr lang="zh-TW"/>
                        </a:p>
                      </a:txBody>
                      <a:tcPr anchor="ctr">
                        <a:blipFill>
                          <a:blip r:embed="rId3"/>
                          <a:stretch>
                            <a:fillRect l="-501639" t="-501639" r="-103279" b="-103279"/>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7" name="內容版面配置區 3"/>
              <p:cNvGraphicFramePr>
                <a:graphicFrameLocks/>
              </p:cNvGraphicFramePr>
              <p:nvPr>
                <p:extLst>
                  <p:ext uri="{D42A27DB-BD31-4B8C-83A1-F6EECF244321}">
                    <p14:modId xmlns:p14="http://schemas.microsoft.com/office/powerpoint/2010/main" val="2597639212"/>
                  </p:ext>
                </p:extLst>
              </p:nvPr>
            </p:nvGraphicFramePr>
            <p:xfrm>
              <a:off x="4796209" y="83312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𝑖</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FF00"/>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7" name="內容版面配置區 3"/>
              <p:cNvGraphicFramePr>
                <a:graphicFrameLocks/>
              </p:cNvGraphicFramePr>
              <p:nvPr>
                <p:extLst>
                  <p:ext uri="{D42A27DB-BD31-4B8C-83A1-F6EECF244321}">
                    <p14:modId xmlns:p14="http://schemas.microsoft.com/office/powerpoint/2010/main" val="2597639212"/>
                  </p:ext>
                </p:extLst>
              </p:nvPr>
            </p:nvGraphicFramePr>
            <p:xfrm>
              <a:off x="4796209" y="83312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4"/>
                          <a:stretch>
                            <a:fillRect l="-201639" t="-101639" r="-403279" b="-503279"/>
                          </a:stretch>
                        </a:blipFill>
                      </a:tcPr>
                    </a:tc>
                    <a:tc>
                      <a:txBody>
                        <a:bodyPr/>
                        <a:lstStyle/>
                        <a:p>
                          <a:endParaRPr lang="zh-TW"/>
                        </a:p>
                      </a:txBody>
                      <a:tcPr anchor="ctr">
                        <a:blipFill>
                          <a:blip r:embed="rId4"/>
                          <a:stretch>
                            <a:fillRect l="-301639" t="-101639" r="-303279" b="-503279"/>
                          </a:stretch>
                        </a:blipFill>
                      </a:tcPr>
                    </a:tc>
                    <a:tc>
                      <a:txBody>
                        <a:bodyPr/>
                        <a:lstStyle/>
                        <a:p>
                          <a:endParaRPr lang="zh-TW"/>
                        </a:p>
                      </a:txBody>
                      <a:tcPr anchor="ctr">
                        <a:blipFill>
                          <a:blip r:embed="rId4"/>
                          <a:stretch>
                            <a:fillRect l="-401639" t="-101639" r="-203279" b="-503279"/>
                          </a:stretch>
                        </a:blipFill>
                      </a:tcPr>
                    </a:tc>
                    <a:tc>
                      <a:txBody>
                        <a:bodyPr/>
                        <a:lstStyle/>
                        <a:p>
                          <a:endParaRPr lang="zh-TW"/>
                        </a:p>
                      </a:txBody>
                      <a:tcPr anchor="ctr">
                        <a:blipFill>
                          <a:blip r:embed="rId4"/>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4"/>
                          <a:stretch>
                            <a:fillRect l="-201639" t="-201639" r="-403279" b="-403279"/>
                          </a:stretch>
                        </a:blipFill>
                      </a:tcPr>
                    </a:tc>
                    <a:tc>
                      <a:txBody>
                        <a:bodyPr/>
                        <a:lstStyle/>
                        <a:p>
                          <a:endParaRPr lang="zh-TW"/>
                        </a:p>
                      </a:txBody>
                      <a:tcPr anchor="ctr">
                        <a:blipFill>
                          <a:blip r:embed="rId4"/>
                          <a:stretch>
                            <a:fillRect l="-301639" t="-201639" r="-303279" b="-403279"/>
                          </a:stretch>
                        </a:blipFill>
                      </a:tcPr>
                    </a:tc>
                    <a:tc>
                      <a:txBody>
                        <a:bodyPr/>
                        <a:lstStyle/>
                        <a:p>
                          <a:endParaRPr lang="zh-TW"/>
                        </a:p>
                      </a:txBody>
                      <a:tcPr anchor="ctr">
                        <a:blipFill>
                          <a:blip r:embed="rId4"/>
                          <a:stretch>
                            <a:fillRect l="-401639" t="-201639" r="-203279" b="-403279"/>
                          </a:stretch>
                        </a:blipFill>
                      </a:tcPr>
                    </a:tc>
                    <a:tc>
                      <a:txBody>
                        <a:bodyPr/>
                        <a:lstStyle/>
                        <a:p>
                          <a:endParaRPr lang="zh-TW"/>
                        </a:p>
                      </a:txBody>
                      <a:tcPr anchor="ctr">
                        <a:blipFill>
                          <a:blip r:embed="rId4"/>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4"/>
                          <a:stretch>
                            <a:fillRect l="-101639" t="-301639" r="-503279" b="-303279"/>
                          </a:stretch>
                        </a:blipFill>
                      </a:tcPr>
                    </a:tc>
                    <a:tc>
                      <a:txBody>
                        <a:bodyPr/>
                        <a:lstStyle/>
                        <a:p>
                          <a:endParaRPr lang="zh-TW"/>
                        </a:p>
                      </a:txBody>
                      <a:tcPr anchor="ctr">
                        <a:blipFill>
                          <a:blip r:embed="rId4"/>
                          <a:stretch>
                            <a:fillRect l="-201639" t="-301639" r="-403279" b="-303279"/>
                          </a:stretch>
                        </a:blipFill>
                      </a:tcPr>
                    </a:tc>
                    <a:tc>
                      <a:txBody>
                        <a:bodyPr/>
                        <a:lstStyle/>
                        <a:p>
                          <a:endParaRPr lang="zh-TW"/>
                        </a:p>
                      </a:txBody>
                      <a:tcPr anchor="ctr">
                        <a:blipFill>
                          <a:blip r:embed="rId4"/>
                          <a:stretch>
                            <a:fillRect l="-301639" t="-301639" r="-303279" b="-303279"/>
                          </a:stretch>
                        </a:blipFill>
                      </a:tcPr>
                    </a:tc>
                    <a:tc>
                      <a:txBody>
                        <a:bodyPr/>
                        <a:lstStyle/>
                        <a:p>
                          <a:endParaRPr lang="zh-TW"/>
                        </a:p>
                      </a:txBody>
                      <a:tcPr anchor="ctr">
                        <a:blipFill>
                          <a:blip r:embed="rId4"/>
                          <a:stretch>
                            <a:fillRect l="-401639" t="-301639" r="-203279" b="-303279"/>
                          </a:stretch>
                        </a:blipFill>
                      </a:tcPr>
                    </a:tc>
                    <a:tc>
                      <a:txBody>
                        <a:bodyPr/>
                        <a:lstStyle/>
                        <a:p>
                          <a:endParaRPr lang="zh-TW"/>
                        </a:p>
                      </a:txBody>
                      <a:tcPr anchor="ctr">
                        <a:blipFill>
                          <a:blip r:embed="rId4"/>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4"/>
                          <a:stretch>
                            <a:fillRect l="-201639" t="-401639" r="-403279" b="-203279"/>
                          </a:stretch>
                        </a:blipFill>
                      </a:tcPr>
                    </a:tc>
                    <a:tc>
                      <a:txBody>
                        <a:bodyPr/>
                        <a:lstStyle/>
                        <a:p>
                          <a:endParaRPr lang="zh-TW"/>
                        </a:p>
                      </a:txBody>
                      <a:tcPr anchor="ctr">
                        <a:blipFill>
                          <a:blip r:embed="rId4"/>
                          <a:stretch>
                            <a:fillRect l="-301639" t="-401639" r="-303279" b="-203279"/>
                          </a:stretch>
                        </a:blipFill>
                      </a:tcPr>
                    </a:tc>
                    <a:tc>
                      <a:txBody>
                        <a:bodyPr/>
                        <a:lstStyle/>
                        <a:p>
                          <a:endParaRPr lang="zh-TW"/>
                        </a:p>
                      </a:txBody>
                      <a:tcPr anchor="ctr">
                        <a:blipFill>
                          <a:blip r:embed="rId4"/>
                          <a:stretch>
                            <a:fillRect l="-401639" t="-401639" r="-203279" b="-203279"/>
                          </a:stretch>
                        </a:blipFill>
                      </a:tcPr>
                    </a:tc>
                    <a:tc>
                      <a:txBody>
                        <a:bodyPr/>
                        <a:lstStyle/>
                        <a:p>
                          <a:endParaRPr lang="zh-TW"/>
                        </a:p>
                      </a:txBody>
                      <a:tcPr anchor="ctr">
                        <a:blipFill>
                          <a:blip r:embed="rId4"/>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4"/>
                          <a:stretch>
                            <a:fillRect l="-201639" t="-501639" r="-403279" b="-103279"/>
                          </a:stretch>
                        </a:blipFill>
                      </a:tcPr>
                    </a:tc>
                    <a:tc>
                      <a:txBody>
                        <a:bodyPr/>
                        <a:lstStyle/>
                        <a:p>
                          <a:endParaRPr lang="zh-TW"/>
                        </a:p>
                      </a:txBody>
                      <a:tcPr anchor="ctr">
                        <a:blipFill>
                          <a:blip r:embed="rId4"/>
                          <a:stretch>
                            <a:fillRect l="-301639" t="-501639" r="-303279" b="-103279"/>
                          </a:stretch>
                        </a:blipFill>
                      </a:tcPr>
                    </a:tc>
                    <a:tc>
                      <a:txBody>
                        <a:bodyPr/>
                        <a:lstStyle/>
                        <a:p>
                          <a:endParaRPr lang="zh-TW"/>
                        </a:p>
                      </a:txBody>
                      <a:tcPr anchor="ctr">
                        <a:blipFill>
                          <a:blip r:embed="rId4"/>
                          <a:stretch>
                            <a:fillRect l="-401639" t="-501639" r="-203279" b="-103279"/>
                          </a:stretch>
                        </a:blipFill>
                      </a:tcPr>
                    </a:tc>
                    <a:tc>
                      <a:txBody>
                        <a:bodyPr/>
                        <a:lstStyle/>
                        <a:p>
                          <a:endParaRPr lang="zh-TW"/>
                        </a:p>
                      </a:txBody>
                      <a:tcPr anchor="ctr">
                        <a:blipFill>
                          <a:blip r:embed="rId4"/>
                          <a:stretch>
                            <a:fillRect l="-501639" t="-501639" r="-103279" b="-103279"/>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9" name="內容版面配置區 3"/>
              <p:cNvGraphicFramePr>
                <a:graphicFrameLocks/>
              </p:cNvGraphicFramePr>
              <p:nvPr/>
            </p:nvGraphicFramePr>
            <p:xfrm>
              <a:off x="1220956" y="3896995"/>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solidFill>
                          <a:srgbClr val="FF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solidFill>
                          <a:srgbClr val="FF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solidFill>
                          <a:srgbClr val="FF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𝑖</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solidFill>
                          <a:srgbClr val="FF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solidFill>
                          <a:srgbClr val="FF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solidFill>
                          <a:srgbClr val="FF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9" name="內容版面配置區 3"/>
              <p:cNvGraphicFramePr>
                <a:graphicFrameLocks/>
              </p:cNvGraphicFramePr>
              <p:nvPr>
                <p:extLst>
                  <p:ext uri="{D42A27DB-BD31-4B8C-83A1-F6EECF244321}">
                    <p14:modId xmlns:p14="http://schemas.microsoft.com/office/powerpoint/2010/main" val="2977737683"/>
                  </p:ext>
                </p:extLst>
              </p:nvPr>
            </p:nvGraphicFramePr>
            <p:xfrm>
              <a:off x="1220956" y="3896995"/>
              <a:ext cx="2595600" cy="2595880"/>
            </p:xfrm>
            <a:graphic>
              <a:graphicData uri="http://schemas.openxmlformats.org/drawingml/2006/table">
                <a:tbl>
                  <a:tblPr firstRow="1" bandRow="1">
                    <a:tableStyleId>{5940675A-B579-460E-94D1-54222C63F5DA}</a:tableStyleId>
                  </a:tblPr>
                  <a:tblGrid>
                    <a:gridCol w="370800"/>
                    <a:gridCol w="370800"/>
                    <a:gridCol w="370800"/>
                    <a:gridCol w="370800"/>
                    <a:gridCol w="370800"/>
                    <a:gridCol w="370800"/>
                    <a:gridCol w="370800"/>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rotWithShape="0">
                          <a:blip r:embed="rId5"/>
                          <a:stretch>
                            <a:fillRect l="-201639" t="-101639" r="-403279" b="-503279"/>
                          </a:stretch>
                        </a:blipFill>
                      </a:tcPr>
                    </a:tc>
                    <a:tc>
                      <a:txBody>
                        <a:bodyPr/>
                        <a:lstStyle/>
                        <a:p>
                          <a:endParaRPr lang="zh-TW"/>
                        </a:p>
                      </a:txBody>
                      <a:tcPr anchor="ctr">
                        <a:blipFill rotWithShape="0">
                          <a:blip r:embed="rId5"/>
                          <a:stretch>
                            <a:fillRect l="-301639" t="-101639" r="-303279" b="-503279"/>
                          </a:stretch>
                        </a:blipFill>
                      </a:tcPr>
                    </a:tc>
                    <a:tc>
                      <a:txBody>
                        <a:bodyPr/>
                        <a:lstStyle/>
                        <a:p>
                          <a:endParaRPr lang="zh-TW"/>
                        </a:p>
                      </a:txBody>
                      <a:tcPr anchor="ctr">
                        <a:blipFill rotWithShape="0">
                          <a:blip r:embed="rId5"/>
                          <a:stretch>
                            <a:fillRect l="-401639" t="-101639" r="-203279" b="-503279"/>
                          </a:stretch>
                        </a:blipFill>
                      </a:tcPr>
                    </a:tc>
                    <a:tc>
                      <a:txBody>
                        <a:bodyPr/>
                        <a:lstStyle/>
                        <a:p>
                          <a:endParaRPr lang="zh-TW"/>
                        </a:p>
                      </a:txBody>
                      <a:tcPr anchor="ctr">
                        <a:blipFill rotWithShape="0">
                          <a:blip r:embed="rId5"/>
                          <a:stretch>
                            <a:fillRect l="-501639" t="-101639" r="-103279" b="-503279"/>
                          </a:stretch>
                        </a:blipFill>
                      </a:tcPr>
                    </a:tc>
                    <a:tc>
                      <a:txBody>
                        <a:bodyPr/>
                        <a:lstStyle/>
                        <a:p>
                          <a:pPr algn="ctr"/>
                          <a:endParaRPr lang="zh-TW" altLang="en-US" dirty="0"/>
                        </a:p>
                      </a:txBody>
                      <a:tcPr anchor="ctr"/>
                    </a:tc>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rotWithShape="0">
                          <a:blip r:embed="rId5"/>
                          <a:stretch>
                            <a:fillRect l="-201639" t="-201639" r="-403279" b="-403279"/>
                          </a:stretch>
                        </a:blipFill>
                      </a:tcPr>
                    </a:tc>
                    <a:tc>
                      <a:txBody>
                        <a:bodyPr/>
                        <a:lstStyle/>
                        <a:p>
                          <a:endParaRPr lang="zh-TW"/>
                        </a:p>
                      </a:txBody>
                      <a:tcPr anchor="ctr">
                        <a:blipFill rotWithShape="0">
                          <a:blip r:embed="rId5"/>
                          <a:stretch>
                            <a:fillRect l="-301639" t="-201639" r="-303279" b="-403279"/>
                          </a:stretch>
                        </a:blipFill>
                      </a:tcPr>
                    </a:tc>
                    <a:tc>
                      <a:txBody>
                        <a:bodyPr/>
                        <a:lstStyle/>
                        <a:p>
                          <a:endParaRPr lang="zh-TW"/>
                        </a:p>
                      </a:txBody>
                      <a:tcPr anchor="ctr">
                        <a:blipFill rotWithShape="0">
                          <a:blip r:embed="rId5"/>
                          <a:stretch>
                            <a:fillRect l="-401639" t="-201639" r="-203279" b="-403279"/>
                          </a:stretch>
                        </a:blipFill>
                      </a:tcPr>
                    </a:tc>
                    <a:tc>
                      <a:txBody>
                        <a:bodyPr/>
                        <a:lstStyle/>
                        <a:p>
                          <a:endParaRPr lang="zh-TW"/>
                        </a:p>
                      </a:txBody>
                      <a:tcPr anchor="ctr">
                        <a:blipFill rotWithShape="0">
                          <a:blip r:embed="rId5"/>
                          <a:stretch>
                            <a:fillRect l="-501639" t="-201639" r="-103279" b="-403279"/>
                          </a:stretch>
                        </a:blipFill>
                      </a:tcPr>
                    </a:tc>
                    <a:tc>
                      <a:txBody>
                        <a:bodyPr/>
                        <a:lstStyle/>
                        <a:p>
                          <a:pPr algn="ctr"/>
                          <a:endParaRPr lang="zh-TW" altLang="en-US" dirty="0"/>
                        </a:p>
                      </a:txBody>
                      <a:tcPr anchor="ctr"/>
                    </a:tc>
                  </a:tr>
                  <a:tr h="370840">
                    <a:tc>
                      <a:txBody>
                        <a:bodyPr/>
                        <a:lstStyle/>
                        <a:p>
                          <a:pPr algn="ctr"/>
                          <a:endParaRPr lang="zh-TW" altLang="en-US" dirty="0"/>
                        </a:p>
                      </a:txBody>
                      <a:tcPr anchor="ctr"/>
                    </a:tc>
                    <a:tc>
                      <a:txBody>
                        <a:bodyPr/>
                        <a:lstStyle/>
                        <a:p>
                          <a:endParaRPr lang="zh-TW"/>
                        </a:p>
                      </a:txBody>
                      <a:tcPr anchor="ctr">
                        <a:blipFill rotWithShape="0">
                          <a:blip r:embed="rId5"/>
                          <a:stretch>
                            <a:fillRect l="-101639" t="-301639" r="-503279" b="-303279"/>
                          </a:stretch>
                        </a:blipFill>
                      </a:tcPr>
                    </a:tc>
                    <a:tc>
                      <a:txBody>
                        <a:bodyPr/>
                        <a:lstStyle/>
                        <a:p>
                          <a:endParaRPr lang="zh-TW"/>
                        </a:p>
                      </a:txBody>
                      <a:tcPr anchor="ctr">
                        <a:blipFill rotWithShape="0">
                          <a:blip r:embed="rId5"/>
                          <a:stretch>
                            <a:fillRect l="-201639" t="-301639" r="-403279" b="-303279"/>
                          </a:stretch>
                        </a:blipFill>
                      </a:tcPr>
                    </a:tc>
                    <a:tc>
                      <a:txBody>
                        <a:bodyPr/>
                        <a:lstStyle/>
                        <a:p>
                          <a:endParaRPr lang="zh-TW"/>
                        </a:p>
                      </a:txBody>
                      <a:tcPr anchor="ctr">
                        <a:blipFill rotWithShape="0">
                          <a:blip r:embed="rId5"/>
                          <a:stretch>
                            <a:fillRect l="-301639" t="-301639" r="-303279" b="-303279"/>
                          </a:stretch>
                        </a:blipFill>
                      </a:tcPr>
                    </a:tc>
                    <a:tc>
                      <a:txBody>
                        <a:bodyPr/>
                        <a:lstStyle/>
                        <a:p>
                          <a:endParaRPr lang="zh-TW"/>
                        </a:p>
                      </a:txBody>
                      <a:tcPr anchor="ctr">
                        <a:blipFill rotWithShape="0">
                          <a:blip r:embed="rId5"/>
                          <a:stretch>
                            <a:fillRect l="-401639" t="-301639" r="-203279" b="-303279"/>
                          </a:stretch>
                        </a:blipFill>
                      </a:tcPr>
                    </a:tc>
                    <a:tc>
                      <a:txBody>
                        <a:bodyPr/>
                        <a:lstStyle/>
                        <a:p>
                          <a:endParaRPr lang="zh-TW"/>
                        </a:p>
                      </a:txBody>
                      <a:tcPr anchor="ctr">
                        <a:blipFill rotWithShape="0">
                          <a:blip r:embed="rId5"/>
                          <a:stretch>
                            <a:fillRect l="-501639" t="-301639" r="-103279" b="-303279"/>
                          </a:stretch>
                        </a:blipFill>
                      </a:tcPr>
                    </a:tc>
                    <a:tc>
                      <a:txBody>
                        <a:bodyPr/>
                        <a:lstStyle/>
                        <a:p>
                          <a:pPr algn="ctr"/>
                          <a:endParaRPr lang="zh-TW" altLang="en-US" dirty="0"/>
                        </a:p>
                      </a:txBody>
                      <a:tcPr anchor="ctr"/>
                    </a:tc>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rotWithShape="0">
                          <a:blip r:embed="rId5"/>
                          <a:stretch>
                            <a:fillRect l="-201639" t="-401639" r="-403279" b="-203279"/>
                          </a:stretch>
                        </a:blipFill>
                      </a:tcPr>
                    </a:tc>
                    <a:tc>
                      <a:txBody>
                        <a:bodyPr/>
                        <a:lstStyle/>
                        <a:p>
                          <a:endParaRPr lang="zh-TW"/>
                        </a:p>
                      </a:txBody>
                      <a:tcPr anchor="ctr">
                        <a:blipFill rotWithShape="0">
                          <a:blip r:embed="rId5"/>
                          <a:stretch>
                            <a:fillRect l="-301639" t="-401639" r="-303279" b="-203279"/>
                          </a:stretch>
                        </a:blipFill>
                      </a:tcPr>
                    </a:tc>
                    <a:tc>
                      <a:txBody>
                        <a:bodyPr/>
                        <a:lstStyle/>
                        <a:p>
                          <a:endParaRPr lang="zh-TW"/>
                        </a:p>
                      </a:txBody>
                      <a:tcPr anchor="ctr">
                        <a:blipFill rotWithShape="0">
                          <a:blip r:embed="rId5"/>
                          <a:stretch>
                            <a:fillRect l="-401639" t="-401639" r="-203279" b="-203279"/>
                          </a:stretch>
                        </a:blipFill>
                      </a:tcPr>
                    </a:tc>
                    <a:tc>
                      <a:txBody>
                        <a:bodyPr/>
                        <a:lstStyle/>
                        <a:p>
                          <a:endParaRPr lang="zh-TW"/>
                        </a:p>
                      </a:txBody>
                      <a:tcPr anchor="ctr">
                        <a:blipFill rotWithShape="0">
                          <a:blip r:embed="rId5"/>
                          <a:stretch>
                            <a:fillRect l="-501639" t="-401639" r="-103279" b="-203279"/>
                          </a:stretch>
                        </a:blipFill>
                      </a:tcPr>
                    </a:tc>
                    <a:tc>
                      <a:txBody>
                        <a:bodyPr/>
                        <a:lstStyle/>
                        <a:p>
                          <a:pPr algn="ctr"/>
                          <a:endParaRPr lang="zh-TW" altLang="en-US" dirty="0"/>
                        </a:p>
                      </a:txBody>
                      <a:tcPr anchor="ctr"/>
                    </a:tc>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rotWithShape="0">
                          <a:blip r:embed="rId5"/>
                          <a:stretch>
                            <a:fillRect l="-201639" t="-501639" r="-403279" b="-103279"/>
                          </a:stretch>
                        </a:blipFill>
                      </a:tcPr>
                    </a:tc>
                    <a:tc>
                      <a:txBody>
                        <a:bodyPr/>
                        <a:lstStyle/>
                        <a:p>
                          <a:endParaRPr lang="zh-TW"/>
                        </a:p>
                      </a:txBody>
                      <a:tcPr anchor="ctr">
                        <a:blipFill rotWithShape="0">
                          <a:blip r:embed="rId5"/>
                          <a:stretch>
                            <a:fillRect l="-301639" t="-501639" r="-303279" b="-103279"/>
                          </a:stretch>
                        </a:blipFill>
                      </a:tcPr>
                    </a:tc>
                    <a:tc>
                      <a:txBody>
                        <a:bodyPr/>
                        <a:lstStyle/>
                        <a:p>
                          <a:endParaRPr lang="zh-TW"/>
                        </a:p>
                      </a:txBody>
                      <a:tcPr anchor="ctr">
                        <a:blipFill rotWithShape="0">
                          <a:blip r:embed="rId5"/>
                          <a:stretch>
                            <a:fillRect l="-401639" t="-501639" r="-203279" b="-103279"/>
                          </a:stretch>
                        </a:blipFill>
                      </a:tcPr>
                    </a:tc>
                    <a:tc>
                      <a:txBody>
                        <a:bodyPr/>
                        <a:lstStyle/>
                        <a:p>
                          <a:endParaRPr lang="zh-TW"/>
                        </a:p>
                      </a:txBody>
                      <a:tcPr anchor="ctr">
                        <a:blipFill rotWithShape="0">
                          <a:blip r:embed="rId5"/>
                          <a:stretch>
                            <a:fillRect l="-501639" t="-501639" r="-103279" b="-103279"/>
                          </a:stretch>
                        </a:blipFill>
                      </a:tcPr>
                    </a:tc>
                    <a:tc>
                      <a:txBody>
                        <a:bodyPr/>
                        <a:lstStyle/>
                        <a:p>
                          <a:pPr algn="ctr"/>
                          <a:endParaRPr lang="zh-TW" altLang="en-US" dirty="0"/>
                        </a:p>
                      </a:txBody>
                      <a:tcPr anchor="ctr"/>
                    </a:tc>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tr>
                </a:tbl>
              </a:graphicData>
            </a:graphic>
          </p:graphicFrame>
        </mc:Fallback>
      </mc:AlternateContent>
      <mc:AlternateContent xmlns:mc="http://schemas.openxmlformats.org/markup-compatibility/2006" xmlns:a14="http://schemas.microsoft.com/office/drawing/2010/main">
        <mc:Choice Requires="a14">
          <p:graphicFrame>
            <p:nvGraphicFramePr>
              <p:cNvPr id="12" name="內容版面配置區 3"/>
              <p:cNvGraphicFramePr>
                <a:graphicFrameLocks/>
              </p:cNvGraphicFramePr>
              <p:nvPr/>
            </p:nvGraphicFramePr>
            <p:xfrm>
              <a:off x="4798200" y="3896995"/>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zh-TW" altLang="en-US" dirty="0"/>
                        </a:p>
                      </a:txBody>
                      <a:tcPr anchor="ctr">
                        <a:solidFill>
                          <a:srgbClr val="FF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2</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2" name="內容版面配置區 3"/>
              <p:cNvGraphicFramePr>
                <a:graphicFrameLocks/>
              </p:cNvGraphicFramePr>
              <p:nvPr>
                <p:extLst>
                  <p:ext uri="{D42A27DB-BD31-4B8C-83A1-F6EECF244321}">
                    <p14:modId xmlns:p14="http://schemas.microsoft.com/office/powerpoint/2010/main" val="249478878"/>
                  </p:ext>
                </p:extLst>
              </p:nvPr>
            </p:nvGraphicFramePr>
            <p:xfrm>
              <a:off x="4798200" y="3896995"/>
              <a:ext cx="2595600" cy="2595880"/>
            </p:xfrm>
            <a:graphic>
              <a:graphicData uri="http://schemas.openxmlformats.org/drawingml/2006/table">
                <a:tbl>
                  <a:tblPr firstRow="1" bandRow="1">
                    <a:tableStyleId>{5940675A-B579-460E-94D1-54222C63F5DA}</a:tableStyleId>
                  </a:tblPr>
                  <a:tblGrid>
                    <a:gridCol w="370800"/>
                    <a:gridCol w="370800"/>
                    <a:gridCol w="370800"/>
                    <a:gridCol w="370800"/>
                    <a:gridCol w="370800"/>
                    <a:gridCol w="370800"/>
                    <a:gridCol w="370800"/>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rotWithShape="0">
                          <a:blip r:embed="rId6"/>
                          <a:stretch>
                            <a:fillRect l="-201639" t="-101639" r="-401639" b="-503279"/>
                          </a:stretch>
                        </a:blipFill>
                      </a:tcPr>
                    </a:tc>
                    <a:tc>
                      <a:txBody>
                        <a:bodyPr/>
                        <a:lstStyle/>
                        <a:p>
                          <a:endParaRPr lang="zh-TW"/>
                        </a:p>
                      </a:txBody>
                      <a:tcPr anchor="ctr">
                        <a:blipFill rotWithShape="0">
                          <a:blip r:embed="rId6"/>
                          <a:stretch>
                            <a:fillRect l="-306667" t="-101639" r="-308333" b="-503279"/>
                          </a:stretch>
                        </a:blipFill>
                      </a:tcPr>
                    </a:tc>
                    <a:tc>
                      <a:txBody>
                        <a:bodyPr/>
                        <a:lstStyle/>
                        <a:p>
                          <a:endParaRPr lang="zh-TW"/>
                        </a:p>
                      </a:txBody>
                      <a:tcPr anchor="ctr">
                        <a:blipFill rotWithShape="0">
                          <a:blip r:embed="rId6"/>
                          <a:stretch>
                            <a:fillRect l="-400000" t="-101639" r="-203279" b="-503279"/>
                          </a:stretch>
                        </a:blipFill>
                      </a:tcPr>
                    </a:tc>
                    <a:tc>
                      <a:txBody>
                        <a:bodyPr/>
                        <a:lstStyle/>
                        <a:p>
                          <a:endParaRPr lang="zh-TW"/>
                        </a:p>
                      </a:txBody>
                      <a:tcPr anchor="ctr">
                        <a:blipFill rotWithShape="0">
                          <a:blip r:embed="rId6"/>
                          <a:stretch>
                            <a:fillRect l="-500000" t="-101639" r="-103279" b="-503279"/>
                          </a:stretch>
                        </a:blipFill>
                      </a:tcPr>
                    </a:tc>
                    <a:tc>
                      <a:txBody>
                        <a:bodyPr/>
                        <a:lstStyle/>
                        <a:p>
                          <a:pPr algn="ctr"/>
                          <a:endParaRPr lang="zh-TW" altLang="en-US" dirty="0"/>
                        </a:p>
                      </a:txBody>
                      <a:tcPr anchor="ctr"/>
                    </a:tc>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rotWithShape="0">
                          <a:blip r:embed="rId6"/>
                          <a:stretch>
                            <a:fillRect l="-201639" t="-201639" r="-401639" b="-403279"/>
                          </a:stretch>
                        </a:blipFill>
                      </a:tcPr>
                    </a:tc>
                    <a:tc>
                      <a:txBody>
                        <a:bodyPr/>
                        <a:lstStyle/>
                        <a:p>
                          <a:endParaRPr lang="zh-TW"/>
                        </a:p>
                      </a:txBody>
                      <a:tcPr anchor="ctr">
                        <a:blipFill rotWithShape="0">
                          <a:blip r:embed="rId6"/>
                          <a:stretch>
                            <a:fillRect l="-306667" t="-201639" r="-308333" b="-403279"/>
                          </a:stretch>
                        </a:blipFill>
                      </a:tcPr>
                    </a:tc>
                    <a:tc>
                      <a:txBody>
                        <a:bodyPr/>
                        <a:lstStyle/>
                        <a:p>
                          <a:endParaRPr lang="zh-TW"/>
                        </a:p>
                      </a:txBody>
                      <a:tcPr anchor="ctr">
                        <a:blipFill rotWithShape="0">
                          <a:blip r:embed="rId6"/>
                          <a:stretch>
                            <a:fillRect l="-400000" t="-201639" r="-203279" b="-403279"/>
                          </a:stretch>
                        </a:blipFill>
                      </a:tcPr>
                    </a:tc>
                    <a:tc>
                      <a:txBody>
                        <a:bodyPr/>
                        <a:lstStyle/>
                        <a:p>
                          <a:endParaRPr lang="zh-TW"/>
                        </a:p>
                      </a:txBody>
                      <a:tcPr anchor="ctr">
                        <a:blipFill rotWithShape="0">
                          <a:blip r:embed="rId6"/>
                          <a:stretch>
                            <a:fillRect l="-500000" t="-201639" r="-103279" b="-403279"/>
                          </a:stretch>
                        </a:blipFill>
                      </a:tcPr>
                    </a:tc>
                    <a:tc>
                      <a:txBody>
                        <a:bodyPr/>
                        <a:lstStyle/>
                        <a:p>
                          <a:pPr algn="ctr"/>
                          <a:endParaRPr lang="zh-TW" altLang="en-US" dirty="0"/>
                        </a:p>
                      </a:txBody>
                      <a:tcPr anchor="ctr"/>
                    </a:tc>
                  </a:tr>
                  <a:tr h="370840">
                    <a:tc>
                      <a:txBody>
                        <a:bodyPr/>
                        <a:lstStyle/>
                        <a:p>
                          <a:pPr algn="ctr"/>
                          <a:endParaRPr lang="zh-TW" altLang="en-US" dirty="0"/>
                        </a:p>
                      </a:txBody>
                      <a:tcPr anchor="ctr"/>
                    </a:tc>
                    <a:tc>
                      <a:txBody>
                        <a:bodyPr/>
                        <a:lstStyle/>
                        <a:p>
                          <a:endParaRPr lang="zh-TW"/>
                        </a:p>
                      </a:txBody>
                      <a:tcPr anchor="ctr">
                        <a:blipFill rotWithShape="0">
                          <a:blip r:embed="rId6"/>
                          <a:stretch>
                            <a:fillRect l="-101639" t="-301639" r="-501639" b="-303279"/>
                          </a:stretch>
                        </a:blipFill>
                      </a:tcPr>
                    </a:tc>
                    <a:tc>
                      <a:txBody>
                        <a:bodyPr/>
                        <a:lstStyle/>
                        <a:p>
                          <a:endParaRPr lang="zh-TW"/>
                        </a:p>
                      </a:txBody>
                      <a:tcPr anchor="ctr">
                        <a:blipFill rotWithShape="0">
                          <a:blip r:embed="rId6"/>
                          <a:stretch>
                            <a:fillRect l="-201639" t="-301639" r="-401639" b="-303279"/>
                          </a:stretch>
                        </a:blipFill>
                      </a:tcPr>
                    </a:tc>
                    <a:tc>
                      <a:txBody>
                        <a:bodyPr/>
                        <a:lstStyle/>
                        <a:p>
                          <a:endParaRPr lang="zh-TW"/>
                        </a:p>
                      </a:txBody>
                      <a:tcPr anchor="ctr">
                        <a:blipFill rotWithShape="0">
                          <a:blip r:embed="rId6"/>
                          <a:stretch>
                            <a:fillRect l="-306667" t="-301639" r="-308333" b="-303279"/>
                          </a:stretch>
                        </a:blipFill>
                      </a:tcPr>
                    </a:tc>
                    <a:tc>
                      <a:txBody>
                        <a:bodyPr/>
                        <a:lstStyle/>
                        <a:p>
                          <a:endParaRPr lang="zh-TW"/>
                        </a:p>
                      </a:txBody>
                      <a:tcPr anchor="ctr">
                        <a:blipFill rotWithShape="0">
                          <a:blip r:embed="rId6"/>
                          <a:stretch>
                            <a:fillRect l="-400000" t="-301639" r="-203279" b="-303279"/>
                          </a:stretch>
                        </a:blipFill>
                      </a:tcPr>
                    </a:tc>
                    <a:tc>
                      <a:txBody>
                        <a:bodyPr/>
                        <a:lstStyle/>
                        <a:p>
                          <a:endParaRPr lang="zh-TW"/>
                        </a:p>
                      </a:txBody>
                      <a:tcPr anchor="ctr">
                        <a:blipFill rotWithShape="0">
                          <a:blip r:embed="rId6"/>
                          <a:stretch>
                            <a:fillRect l="-500000" t="-301639" r="-103279" b="-303279"/>
                          </a:stretch>
                        </a:blipFill>
                      </a:tcPr>
                    </a:tc>
                    <a:tc>
                      <a:txBody>
                        <a:bodyPr/>
                        <a:lstStyle/>
                        <a:p>
                          <a:pPr algn="ctr"/>
                          <a:endParaRPr lang="zh-TW" altLang="en-US" dirty="0"/>
                        </a:p>
                      </a:txBody>
                      <a:tcPr anchor="ctr"/>
                    </a:tc>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rotWithShape="0">
                          <a:blip r:embed="rId6"/>
                          <a:stretch>
                            <a:fillRect l="-201639" t="-401639" r="-401639" b="-203279"/>
                          </a:stretch>
                        </a:blipFill>
                      </a:tcPr>
                    </a:tc>
                    <a:tc>
                      <a:txBody>
                        <a:bodyPr/>
                        <a:lstStyle/>
                        <a:p>
                          <a:endParaRPr lang="zh-TW"/>
                        </a:p>
                      </a:txBody>
                      <a:tcPr anchor="ctr">
                        <a:blipFill rotWithShape="0">
                          <a:blip r:embed="rId6"/>
                          <a:stretch>
                            <a:fillRect l="-306667" t="-401639" r="-308333" b="-203279"/>
                          </a:stretch>
                        </a:blipFill>
                      </a:tcPr>
                    </a:tc>
                    <a:tc>
                      <a:txBody>
                        <a:bodyPr/>
                        <a:lstStyle/>
                        <a:p>
                          <a:endParaRPr lang="zh-TW"/>
                        </a:p>
                      </a:txBody>
                      <a:tcPr anchor="ctr">
                        <a:blipFill rotWithShape="0">
                          <a:blip r:embed="rId6"/>
                          <a:stretch>
                            <a:fillRect l="-400000" t="-401639" r="-203279" b="-203279"/>
                          </a:stretch>
                        </a:blipFill>
                      </a:tcPr>
                    </a:tc>
                    <a:tc>
                      <a:txBody>
                        <a:bodyPr/>
                        <a:lstStyle/>
                        <a:p>
                          <a:endParaRPr lang="zh-TW"/>
                        </a:p>
                      </a:txBody>
                      <a:tcPr anchor="ctr">
                        <a:blipFill rotWithShape="0">
                          <a:blip r:embed="rId6"/>
                          <a:stretch>
                            <a:fillRect l="-500000" t="-401639" r="-103279" b="-203279"/>
                          </a:stretch>
                        </a:blipFill>
                      </a:tcPr>
                    </a:tc>
                    <a:tc>
                      <a:txBody>
                        <a:bodyPr/>
                        <a:lstStyle/>
                        <a:p>
                          <a:pPr algn="ctr"/>
                          <a:endParaRPr lang="zh-TW" altLang="en-US" dirty="0"/>
                        </a:p>
                      </a:txBody>
                      <a:tcPr anchor="ctr"/>
                    </a:tc>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rotWithShape="0">
                          <a:blip r:embed="rId6"/>
                          <a:stretch>
                            <a:fillRect l="-201639" t="-501639" r="-401639" b="-103279"/>
                          </a:stretch>
                        </a:blipFill>
                      </a:tcPr>
                    </a:tc>
                    <a:tc>
                      <a:txBody>
                        <a:bodyPr/>
                        <a:lstStyle/>
                        <a:p>
                          <a:endParaRPr lang="zh-TW"/>
                        </a:p>
                      </a:txBody>
                      <a:tcPr anchor="ctr">
                        <a:blipFill rotWithShape="0">
                          <a:blip r:embed="rId6"/>
                          <a:stretch>
                            <a:fillRect l="-306667" t="-501639" r="-308333" b="-103279"/>
                          </a:stretch>
                        </a:blipFill>
                      </a:tcPr>
                    </a:tc>
                    <a:tc>
                      <a:txBody>
                        <a:bodyPr/>
                        <a:lstStyle/>
                        <a:p>
                          <a:endParaRPr lang="zh-TW"/>
                        </a:p>
                      </a:txBody>
                      <a:tcPr anchor="ctr">
                        <a:blipFill rotWithShape="0">
                          <a:blip r:embed="rId6"/>
                          <a:stretch>
                            <a:fillRect l="-400000" t="-501639" r="-203279" b="-103279"/>
                          </a:stretch>
                        </a:blipFill>
                      </a:tcPr>
                    </a:tc>
                    <a:tc>
                      <a:txBody>
                        <a:bodyPr/>
                        <a:lstStyle/>
                        <a:p>
                          <a:endParaRPr lang="zh-TW"/>
                        </a:p>
                      </a:txBody>
                      <a:tcPr anchor="ctr">
                        <a:blipFill rotWithShape="0">
                          <a:blip r:embed="rId6"/>
                          <a:stretch>
                            <a:fillRect l="-500000" t="-501639" r="-103279" b="-103279"/>
                          </a:stretch>
                        </a:blipFill>
                      </a:tcPr>
                    </a:tc>
                    <a:tc>
                      <a:txBody>
                        <a:bodyPr/>
                        <a:lstStyle/>
                        <a:p>
                          <a:pPr algn="ctr"/>
                          <a:endParaRPr lang="zh-TW" altLang="en-US" dirty="0"/>
                        </a:p>
                      </a:txBody>
                      <a:tcPr anchor="ctr"/>
                    </a:tc>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tr>
                </a:tbl>
              </a:graphicData>
            </a:graphic>
          </p:graphicFrame>
        </mc:Fallback>
      </mc:AlternateContent>
      <p:sp>
        <p:nvSpPr>
          <p:cNvPr id="13" name="文字方塊 12"/>
          <p:cNvSpPr txBox="1"/>
          <p:nvPr/>
        </p:nvSpPr>
        <p:spPr>
          <a:xfrm>
            <a:off x="8286775" y="3896995"/>
            <a:ext cx="3556882" cy="2246769"/>
          </a:xfrm>
          <a:prstGeom prst="rect">
            <a:avLst/>
          </a:prstGeom>
          <a:noFill/>
        </p:spPr>
        <p:txBody>
          <a:bodyPr wrap="square" rtlCol="0">
            <a:spAutoFit/>
          </a:bodyPr>
          <a:lstStyle/>
          <a:p>
            <a:r>
              <a:rPr lang="en-US" altLang="zh-TW" sz="2000" dirty="0">
                <a:latin typeface="Cambria Math" panose="02040503050406030204" pitchFamily="18" charset="0"/>
                <a:ea typeface="Cambria Math" panose="02040503050406030204" pitchFamily="18" charset="0"/>
              </a:rPr>
              <a:t>1. See region out of </a:t>
            </a:r>
            <a:r>
              <a:rPr lang="en-US" altLang="zh-TW" sz="2000" dirty="0" err="1">
                <a:latin typeface="Cambria Math" panose="02040503050406030204" pitchFamily="18" charset="0"/>
                <a:ea typeface="Cambria Math" panose="02040503050406030204" pitchFamily="18" charset="0"/>
              </a:rPr>
              <a:t>i</a:t>
            </a:r>
            <a:r>
              <a:rPr lang="en-US" altLang="zh-TW" sz="2000" dirty="0">
                <a:latin typeface="Cambria Math" panose="02040503050406030204" pitchFamily="18" charset="0"/>
                <a:ea typeface="Cambria Math" panose="02040503050406030204" pitchFamily="18" charset="0"/>
              </a:rPr>
              <a:t> as a union region</a:t>
            </a:r>
          </a:p>
          <a:p>
            <a:r>
              <a:rPr lang="en-US" altLang="zh-TW" sz="2000" dirty="0">
                <a:latin typeface="Cambria Math" panose="02040503050406030204" pitchFamily="18" charset="0"/>
                <a:ea typeface="標楷體" panose="03000509000000000000" pitchFamily="65" charset="-120"/>
              </a:rPr>
              <a:t>2. Do </a:t>
            </a:r>
            <a:r>
              <a:rPr lang="en-US" altLang="zh-TW" sz="2000" dirty="0">
                <a:latin typeface="Cambria Math" panose="02040503050406030204" pitchFamily="18" charset="0"/>
                <a:ea typeface="Cambria Math" panose="02040503050406030204" pitchFamily="18" charset="0"/>
              </a:rPr>
              <a:t>region</a:t>
            </a:r>
            <a:r>
              <a:rPr lang="zh-TW" altLang="en-US" sz="2000" dirty="0">
                <a:latin typeface="Cambria Math" panose="02040503050406030204" pitchFamily="18" charset="0"/>
                <a:ea typeface="Cambria Math" panose="02040503050406030204" pitchFamily="18" charset="0"/>
              </a:rPr>
              <a:t> </a:t>
            </a:r>
            <a:r>
              <a:rPr lang="en-US" altLang="zh-TW" sz="2000" dirty="0">
                <a:latin typeface="Cambria Math" panose="02040503050406030204" pitchFamily="18" charset="0"/>
                <a:ea typeface="Cambria Math" panose="02040503050406030204" pitchFamily="18" charset="0"/>
              </a:rPr>
              <a:t>growing</a:t>
            </a:r>
            <a:r>
              <a:rPr lang="zh-TW" altLang="en-US" sz="2000" dirty="0">
                <a:latin typeface="Cambria Math" panose="02040503050406030204" pitchFamily="18" charset="0"/>
                <a:ea typeface="Cambria Math" panose="02040503050406030204" pitchFamily="18" charset="0"/>
              </a:rPr>
              <a:t> </a:t>
            </a:r>
            <a:r>
              <a:rPr lang="en-US" altLang="zh-TW" sz="2000" dirty="0">
                <a:latin typeface="Cambria Math" panose="02040503050406030204" pitchFamily="18" charset="0"/>
                <a:ea typeface="Cambria Math" panose="02040503050406030204" pitchFamily="18" charset="0"/>
              </a:rPr>
              <a:t>operator and label++ per run</a:t>
            </a:r>
          </a:p>
          <a:p>
            <a:endParaRPr lang="en-US" altLang="zh-TW" sz="2000" dirty="0">
              <a:latin typeface="Cambria Math" panose="02040503050406030204" pitchFamily="18" charset="0"/>
              <a:ea typeface="Cambria Math" panose="02040503050406030204" pitchFamily="18" charset="0"/>
            </a:endParaRPr>
          </a:p>
          <a:p>
            <a:endParaRPr lang="en-US" altLang="zh-TW" sz="2000" dirty="0">
              <a:latin typeface="Cambria Math" panose="02040503050406030204" pitchFamily="18" charset="0"/>
              <a:ea typeface="Cambria Math" panose="02040503050406030204" pitchFamily="18" charset="0"/>
            </a:endParaRPr>
          </a:p>
          <a:p>
            <a:r>
              <a:rPr lang="en-US" altLang="zh-TW" sz="2000" dirty="0">
                <a:latin typeface="Cambria Math" panose="02040503050406030204" pitchFamily="18" charset="0"/>
                <a:ea typeface="Cambria Math" panose="02040503050406030204" pitchFamily="18" charset="0"/>
              </a:rPr>
              <a:t>4-connected</a:t>
            </a:r>
            <a:endParaRPr lang="en-US" altLang="zh-TW" sz="2000" dirty="0">
              <a:latin typeface="Cambria Math" panose="02040503050406030204" pitchFamily="18" charset="0"/>
              <a:ea typeface="標楷體" panose="03000509000000000000" pitchFamily="65" charset="-120"/>
            </a:endParaRPr>
          </a:p>
        </p:txBody>
      </p:sp>
    </p:spTree>
    <p:extLst>
      <p:ext uri="{BB962C8B-B14F-4D97-AF65-F5344CB8AC3E}">
        <p14:creationId xmlns:p14="http://schemas.microsoft.com/office/powerpoint/2010/main" val="370405853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標題 4"/>
          <p:cNvSpPr>
            <a:spLocks noGrp="1"/>
          </p:cNvSpPr>
          <p:nvPr>
            <p:ph type="title"/>
          </p:nvPr>
        </p:nvSpPr>
        <p:spPr/>
        <p:txBody>
          <a:bodyPr>
            <a:normAutofit/>
          </a:bodyPr>
          <a:lstStyle/>
          <a:p>
            <a:pPr algn="ctr"/>
            <a:r>
              <a:rPr lang="en-US" altLang="zh-TW" b="1" dirty="0">
                <a:latin typeface="Cambria Math" panose="02040503050406030204" pitchFamily="18" charset="0"/>
                <a:ea typeface="Cambria Math" panose="02040503050406030204" pitchFamily="18" charset="0"/>
              </a:rPr>
              <a:t>6.2.9</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Distance Transformation Operator</a:t>
            </a:r>
            <a:br>
              <a:rPr lang="en-US" altLang="zh-TW" b="1" dirty="0">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(nonrecursive2)</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6" name="內容版面配置區 5"/>
              <p:cNvSpPr>
                <a:spLocks noGrp="1"/>
              </p:cNvSpPr>
              <p:nvPr>
                <p:ph idx="1"/>
              </p:nvPr>
            </p:nvSpPr>
            <p:spPr/>
            <p:txBody>
              <a:bodyPr>
                <a:normAutofit/>
              </a:bodyPr>
              <a:lstStyle/>
              <a:p>
                <a:endParaRPr lang="en-US" altLang="zh-TW" b="0" i="1" dirty="0">
                  <a:latin typeface="Cambria Math" panose="02040503050406030204" pitchFamily="18" charset="0"/>
                </a:endParaRPr>
              </a:p>
              <a:p>
                <a14:m>
                  <m:oMath xmlns:m="http://schemas.openxmlformats.org/officeDocument/2006/math">
                    <m:r>
                      <a:rPr lang="en-US" altLang="zh-TW" sz="2400" b="0" i="1" smtClean="0">
                        <a:solidFill>
                          <a:srgbClr val="FF0000"/>
                        </a:solidFill>
                        <a:latin typeface="Cambria Math" panose="02040503050406030204" pitchFamily="18" charset="0"/>
                      </a:rPr>
                      <m:t>h</m:t>
                    </m:r>
                    <m:d>
                      <m:dPr>
                        <m:ctrlPr>
                          <a:rPr lang="en-US" altLang="zh-TW" sz="2400" b="0" i="1" smtClean="0">
                            <a:solidFill>
                              <a:srgbClr val="FF0000"/>
                            </a:solidFill>
                            <a:latin typeface="Cambria Math" panose="02040503050406030204" pitchFamily="18" charset="0"/>
                          </a:rPr>
                        </m:ctrlPr>
                      </m:dPr>
                      <m:e>
                        <m:sSub>
                          <m:sSubPr>
                            <m:ctrlPr>
                              <a:rPr lang="en-US" altLang="zh-TW" sz="2400" b="0" i="1" smtClean="0">
                                <a:solidFill>
                                  <a:srgbClr val="FF0000"/>
                                </a:solidFill>
                                <a:latin typeface="Cambria Math" panose="02040503050406030204" pitchFamily="18" charset="0"/>
                              </a:rPr>
                            </m:ctrlPr>
                          </m:sSubPr>
                          <m:e>
                            <m:r>
                              <a:rPr lang="en-US" altLang="zh-TW" sz="2400" b="0" i="1" smtClean="0">
                                <a:solidFill>
                                  <a:srgbClr val="FF0000"/>
                                </a:solidFill>
                                <a:latin typeface="Cambria Math" panose="02040503050406030204" pitchFamily="18" charset="0"/>
                              </a:rPr>
                              <m:t>𝑎</m:t>
                            </m:r>
                          </m:e>
                          <m:sub>
                            <m:r>
                              <a:rPr lang="en-US" altLang="zh-TW" sz="2400" b="0" i="1" smtClean="0">
                                <a:solidFill>
                                  <a:srgbClr val="FF0000"/>
                                </a:solidFill>
                                <a:latin typeface="Cambria Math" panose="02040503050406030204" pitchFamily="18" charset="0"/>
                              </a:rPr>
                              <m:t>0</m:t>
                            </m:r>
                          </m:sub>
                        </m:sSub>
                        <m:r>
                          <a:rPr lang="en-US" altLang="zh-TW" sz="2400" b="0" i="1" smtClean="0">
                            <a:solidFill>
                              <a:srgbClr val="FF0000"/>
                            </a:solidFill>
                            <a:latin typeface="Cambria Math" panose="02040503050406030204" pitchFamily="18" charset="0"/>
                          </a:rPr>
                          <m:t>,…,</m:t>
                        </m:r>
                        <m:sSub>
                          <m:sSubPr>
                            <m:ctrlPr>
                              <a:rPr lang="en-US" altLang="zh-TW" sz="2400" i="1">
                                <a:solidFill>
                                  <a:srgbClr val="FF0000"/>
                                </a:solidFill>
                                <a:latin typeface="Cambria Math" panose="02040503050406030204" pitchFamily="18" charset="0"/>
                              </a:rPr>
                            </m:ctrlPr>
                          </m:sSubPr>
                          <m:e>
                            <m:r>
                              <a:rPr lang="en-US" altLang="zh-TW" sz="2400" i="1">
                                <a:solidFill>
                                  <a:srgbClr val="FF0000"/>
                                </a:solidFill>
                                <a:latin typeface="Cambria Math" panose="02040503050406030204" pitchFamily="18" charset="0"/>
                              </a:rPr>
                              <m:t>𝑎</m:t>
                            </m:r>
                          </m:e>
                          <m:sub>
                            <m:r>
                              <a:rPr lang="en-US" altLang="zh-TW" sz="2400" b="0" i="1" smtClean="0">
                                <a:solidFill>
                                  <a:srgbClr val="FF0000"/>
                                </a:solidFill>
                                <a:latin typeface="Cambria Math" panose="02040503050406030204" pitchFamily="18" charset="0"/>
                              </a:rPr>
                              <m:t>𝑁</m:t>
                            </m:r>
                          </m:sub>
                        </m:sSub>
                      </m:e>
                    </m:d>
                    <m:r>
                      <a:rPr lang="en-US" altLang="zh-TW" sz="2400" b="0" i="1" smtClean="0">
                        <a:solidFill>
                          <a:srgbClr val="FF0000"/>
                        </a:solidFill>
                        <a:latin typeface="Cambria Math" panose="02040503050406030204" pitchFamily="18" charset="0"/>
                      </a:rPr>
                      <m:t>=</m:t>
                    </m:r>
                    <m:d>
                      <m:dPr>
                        <m:begChr m:val="{"/>
                        <m:endChr m:val=""/>
                        <m:ctrlPr>
                          <a:rPr lang="en-US" altLang="zh-TW" sz="2400" b="0" i="1" smtClean="0">
                            <a:solidFill>
                              <a:srgbClr val="FF0000"/>
                            </a:solidFill>
                            <a:latin typeface="Cambria Math" panose="02040503050406030204" pitchFamily="18" charset="0"/>
                          </a:rPr>
                        </m:ctrlPr>
                      </m:dPr>
                      <m:e>
                        <m:eqArr>
                          <m:eqArrPr>
                            <m:ctrlPr>
                              <a:rPr lang="en-US" altLang="zh-TW" sz="2400" b="0" i="1" smtClean="0">
                                <a:solidFill>
                                  <a:srgbClr val="FF0000"/>
                                </a:solidFill>
                                <a:latin typeface="Cambria Math" panose="02040503050406030204" pitchFamily="18" charset="0"/>
                              </a:rPr>
                            </m:ctrlPr>
                          </m:eqArrPr>
                          <m:e>
                            <m:r>
                              <a:rPr lang="en-US" altLang="zh-TW" sz="2400" b="0" i="1" smtClean="0">
                                <a:solidFill>
                                  <a:srgbClr val="FF0000"/>
                                </a:solidFill>
                                <a:latin typeface="Cambria Math" panose="02040503050406030204" pitchFamily="18" charset="0"/>
                              </a:rPr>
                              <m:t>𝑖</m:t>
                            </m:r>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𝑖𝑓</m:t>
                            </m:r>
                            <m:r>
                              <a:rPr lang="en-US" altLang="zh-TW" sz="2400" b="0" i="1" smtClean="0">
                                <a:solidFill>
                                  <a:srgbClr val="FF0000"/>
                                </a:solidFill>
                                <a:latin typeface="Cambria Math" panose="02040503050406030204" pitchFamily="18" charset="0"/>
                              </a:rPr>
                              <m:t> </m:t>
                            </m:r>
                            <m:sSub>
                              <m:sSubPr>
                                <m:ctrlPr>
                                  <a:rPr lang="en-US" altLang="zh-TW" sz="2400" b="0" i="1" smtClean="0">
                                    <a:solidFill>
                                      <a:srgbClr val="FF0000"/>
                                    </a:solidFill>
                                    <a:latin typeface="Cambria Math" panose="02040503050406030204" pitchFamily="18" charset="0"/>
                                  </a:rPr>
                                </m:ctrlPr>
                              </m:sSubPr>
                              <m:e>
                                <m:r>
                                  <a:rPr lang="en-US" altLang="zh-TW" sz="2400" b="0" i="1" smtClean="0">
                                    <a:solidFill>
                                      <a:srgbClr val="FF0000"/>
                                    </a:solidFill>
                                    <a:latin typeface="Cambria Math" panose="02040503050406030204" pitchFamily="18" charset="0"/>
                                  </a:rPr>
                                  <m:t>𝑎</m:t>
                                </m:r>
                              </m:e>
                              <m:sub>
                                <m:r>
                                  <a:rPr lang="en-US" altLang="zh-TW" sz="2400" b="0" i="1" smtClean="0">
                                    <a:solidFill>
                                      <a:srgbClr val="FF0000"/>
                                    </a:solidFill>
                                    <a:latin typeface="Cambria Math" panose="02040503050406030204" pitchFamily="18" charset="0"/>
                                  </a:rPr>
                                  <m:t>𝑛</m:t>
                                </m:r>
                              </m:sub>
                            </m:sSub>
                            <m:r>
                              <a:rPr lang="en-US" altLang="zh-TW" sz="2400" b="0" i="1" smtClean="0">
                                <a:solidFill>
                                  <a:srgbClr val="FF0000"/>
                                </a:solidFill>
                                <a:latin typeface="Cambria Math" panose="02040503050406030204" pitchFamily="18" charset="0"/>
                              </a:rPr>
                              <m:t>=</m:t>
                            </m:r>
                            <m:r>
                              <a:rPr lang="en-US" altLang="zh-TW" sz="2400" b="0" i="1" smtClean="0">
                                <a:solidFill>
                                  <a:srgbClr val="FF0000"/>
                                </a:solidFill>
                                <a:latin typeface="Cambria Math" panose="02040503050406030204" pitchFamily="18" charset="0"/>
                              </a:rPr>
                              <m:t>𝑖</m:t>
                            </m:r>
                            <m:r>
                              <a:rPr lang="en-US" altLang="zh-TW" sz="2400" b="0" i="1" smtClean="0">
                                <a:solidFill>
                                  <a:srgbClr val="FF0000"/>
                                </a:solidFill>
                                <a:latin typeface="Cambria Math" panose="02040503050406030204" pitchFamily="18" charset="0"/>
                              </a:rPr>
                              <m:t>,</m:t>
                            </m:r>
                            <m:r>
                              <a:rPr lang="en-US" altLang="zh-TW" sz="2400" b="0" i="1" smtClean="0">
                                <a:solidFill>
                                  <a:srgbClr val="FF0000"/>
                                </a:solidFill>
                                <a:latin typeface="Cambria Math" panose="02040503050406030204" pitchFamily="18" charset="0"/>
                              </a:rPr>
                              <m:t>𝑛</m:t>
                            </m:r>
                            <m:r>
                              <a:rPr lang="en-US" altLang="zh-TW" sz="2400" b="0" i="1" smtClean="0">
                                <a:solidFill>
                                  <a:srgbClr val="FF0000"/>
                                </a:solidFill>
                                <a:latin typeface="Cambria Math" panose="02040503050406030204" pitchFamily="18" charset="0"/>
                              </a:rPr>
                              <m:t>=1,…,</m:t>
                            </m:r>
                            <m:r>
                              <a:rPr lang="en-US" altLang="zh-TW" sz="2400" b="0" i="1" smtClean="0">
                                <a:solidFill>
                                  <a:srgbClr val="FF0000"/>
                                </a:solidFill>
                                <a:latin typeface="Cambria Math" panose="02040503050406030204" pitchFamily="18" charset="0"/>
                              </a:rPr>
                              <m:t>𝑁</m:t>
                            </m:r>
                            <m:r>
                              <a:rPr lang="en-US" altLang="zh-TW" sz="2400" b="0" i="1" smtClean="0">
                                <a:solidFill>
                                  <a:srgbClr val="FF0000"/>
                                </a:solidFill>
                                <a:latin typeface="Cambria Math" panose="02040503050406030204" pitchFamily="18" charset="0"/>
                              </a:rPr>
                              <m:t>                                               </m:t>
                            </m:r>
                          </m:e>
                          <m:e>
                            <m:r>
                              <a:rPr lang="en-US" altLang="zh-TW" sz="2400" b="0" i="1" smtClean="0">
                                <a:solidFill>
                                  <a:srgbClr val="FF0000"/>
                                </a:solidFill>
                                <a:latin typeface="Cambria Math" panose="02040503050406030204" pitchFamily="18" charset="0"/>
                              </a:rPr>
                              <m:t>𝑚𝑖𝑛</m:t>
                            </m:r>
                            <m:d>
                              <m:dPr>
                                <m:begChr m:val="{"/>
                                <m:endChr m:val="}"/>
                                <m:ctrlPr>
                                  <a:rPr lang="en-US" altLang="zh-TW" sz="2400" b="0" i="1" smtClean="0">
                                    <a:solidFill>
                                      <a:srgbClr val="FF0000"/>
                                    </a:solidFill>
                                    <a:latin typeface="Cambria Math" panose="02040503050406030204" pitchFamily="18" charset="0"/>
                                  </a:rPr>
                                </m:ctrlPr>
                              </m:dPr>
                              <m:e>
                                <m:r>
                                  <a:rPr lang="en-US" altLang="zh-TW" sz="2400" b="0" i="1" smtClean="0">
                                    <a:solidFill>
                                      <a:srgbClr val="FF0000"/>
                                    </a:solidFill>
                                    <a:latin typeface="Cambria Math" panose="02040503050406030204" pitchFamily="18" charset="0"/>
                                  </a:rPr>
                                  <m:t>𝑏</m:t>
                                </m:r>
                                <m:d>
                                  <m:dPr>
                                    <m:begChr m:val="|"/>
                                    <m:endChr m:val=""/>
                                    <m:ctrlPr>
                                      <a:rPr lang="en-US" altLang="zh-TW" sz="2400" b="0" i="1" smtClean="0">
                                        <a:solidFill>
                                          <a:srgbClr val="FF0000"/>
                                        </a:solidFill>
                                        <a:latin typeface="Cambria Math" panose="02040503050406030204" pitchFamily="18" charset="0"/>
                                      </a:rPr>
                                    </m:ctrlPr>
                                  </m:dPr>
                                  <m:e>
                                    <m:r>
                                      <a:rPr lang="en-US" altLang="zh-TW" sz="2400" b="0" i="1" smtClean="0">
                                        <a:solidFill>
                                          <a:srgbClr val="FF0000"/>
                                        </a:solidFill>
                                        <a:latin typeface="Cambria Math" panose="02040503050406030204" pitchFamily="18" charset="0"/>
                                      </a:rPr>
                                      <m:t>𝑓𝑜𝑟</m:t>
                                    </m:r>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𝑠𝑜𝑚𝑒</m:t>
                                    </m:r>
                                  </m:e>
                                </m:d>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𝑛</m:t>
                                </m:r>
                                <m:r>
                                  <a:rPr lang="en-US" altLang="zh-TW" sz="2400" b="0" i="1" smtClean="0">
                                    <a:solidFill>
                                      <a:srgbClr val="FF0000"/>
                                    </a:solidFill>
                                    <a:latin typeface="Cambria Math" panose="02040503050406030204" pitchFamily="18" charset="0"/>
                                    <a:ea typeface="Cambria Math" panose="02040503050406030204" pitchFamily="18" charset="0"/>
                                  </a:rPr>
                                  <m:t>≤</m:t>
                                </m:r>
                                <m:r>
                                  <a:rPr lang="en-US" altLang="zh-TW" sz="2400" b="0" i="1" smtClean="0">
                                    <a:solidFill>
                                      <a:srgbClr val="FF0000"/>
                                    </a:solidFill>
                                    <a:latin typeface="Cambria Math" panose="02040503050406030204" pitchFamily="18" charset="0"/>
                                    <a:ea typeface="Cambria Math" panose="02040503050406030204" pitchFamily="18" charset="0"/>
                                  </a:rPr>
                                  <m:t>𝑁</m:t>
                                </m:r>
                                <m:r>
                                  <a:rPr lang="en-US" altLang="zh-TW" sz="2400" b="0" i="1" smtClean="0">
                                    <a:solidFill>
                                      <a:srgbClr val="FF0000"/>
                                    </a:solidFill>
                                    <a:latin typeface="Cambria Math" panose="02040503050406030204" pitchFamily="18" charset="0"/>
                                    <a:ea typeface="Cambria Math" panose="02040503050406030204" pitchFamily="18" charset="0"/>
                                  </a:rPr>
                                  <m:t>,</m:t>
                                </m:r>
                                <m:sSub>
                                  <m:sSubPr>
                                    <m:ctrlPr>
                                      <a:rPr lang="en-US" altLang="zh-TW" sz="2400" b="0" i="1" smtClean="0">
                                        <a:solidFill>
                                          <a:srgbClr val="FF0000"/>
                                        </a:solidFill>
                                        <a:latin typeface="Cambria Math" panose="02040503050406030204" pitchFamily="18" charset="0"/>
                                        <a:ea typeface="Cambria Math" panose="02040503050406030204" pitchFamily="18" charset="0"/>
                                      </a:rPr>
                                    </m:ctrlPr>
                                  </m:sSubPr>
                                  <m:e>
                                    <m:r>
                                      <a:rPr lang="en-US" altLang="zh-TW" sz="2400" b="0" i="1" smtClean="0">
                                        <a:solidFill>
                                          <a:srgbClr val="FF0000"/>
                                        </a:solidFill>
                                        <a:latin typeface="Cambria Math" panose="02040503050406030204" pitchFamily="18" charset="0"/>
                                        <a:ea typeface="Cambria Math" panose="02040503050406030204" pitchFamily="18" charset="0"/>
                                      </a:rPr>
                                      <m:t>𝑎</m:t>
                                    </m:r>
                                  </m:e>
                                  <m:sub>
                                    <m:r>
                                      <a:rPr lang="en-US" altLang="zh-TW" sz="2400" b="0" i="1" smtClean="0">
                                        <a:solidFill>
                                          <a:srgbClr val="FF0000"/>
                                        </a:solidFill>
                                        <a:latin typeface="Cambria Math" panose="02040503050406030204" pitchFamily="18" charset="0"/>
                                        <a:ea typeface="Cambria Math" panose="02040503050406030204" pitchFamily="18" charset="0"/>
                                      </a:rPr>
                                      <m:t>𝑛</m:t>
                                    </m:r>
                                  </m:sub>
                                </m:sSub>
                                <m:r>
                                  <a:rPr lang="en-US" altLang="zh-TW" sz="2400" b="0" i="1" smtClean="0">
                                    <a:solidFill>
                                      <a:srgbClr val="FF0000"/>
                                    </a:solidFill>
                                    <a:latin typeface="Cambria Math" panose="02040503050406030204" pitchFamily="18" charset="0"/>
                                    <a:ea typeface="Cambria Math" panose="02040503050406030204" pitchFamily="18" charset="0"/>
                                  </a:rPr>
                                  <m:t>≠</m:t>
                                </m:r>
                                <m:r>
                                  <a:rPr lang="en-US" altLang="zh-TW" sz="2400" b="0" i="1" smtClean="0">
                                    <a:solidFill>
                                      <a:srgbClr val="FF0000"/>
                                    </a:solidFill>
                                    <a:latin typeface="Cambria Math" panose="02040503050406030204" pitchFamily="18" charset="0"/>
                                    <a:ea typeface="Cambria Math" panose="02040503050406030204" pitchFamily="18" charset="0"/>
                                  </a:rPr>
                                  <m:t>𝑖</m:t>
                                </m:r>
                                <m:r>
                                  <a:rPr lang="en-US" altLang="zh-TW" sz="2400" b="0" i="1" smtClean="0">
                                    <a:solidFill>
                                      <a:srgbClr val="FF0000"/>
                                    </a:solidFill>
                                    <a:latin typeface="Cambria Math" panose="02040503050406030204" pitchFamily="18" charset="0"/>
                                    <a:ea typeface="Cambria Math" panose="02040503050406030204" pitchFamily="18" charset="0"/>
                                  </a:rPr>
                                  <m:t>,</m:t>
                                </m:r>
                                <m:r>
                                  <a:rPr lang="en-US" altLang="zh-TW" sz="2400" b="0" i="1" smtClean="0">
                                    <a:solidFill>
                                      <a:srgbClr val="FF0000"/>
                                    </a:solidFill>
                                    <a:latin typeface="Cambria Math" panose="02040503050406030204" pitchFamily="18" charset="0"/>
                                    <a:ea typeface="Cambria Math" panose="02040503050406030204" pitchFamily="18" charset="0"/>
                                  </a:rPr>
                                  <m:t>𝑏</m:t>
                                </m:r>
                                <m:r>
                                  <a:rPr lang="en-US" altLang="zh-TW" sz="2400" b="0" i="1" smtClean="0">
                                    <a:solidFill>
                                      <a:srgbClr val="FF0000"/>
                                    </a:solidFill>
                                    <a:latin typeface="Cambria Math" panose="02040503050406030204" pitchFamily="18" charset="0"/>
                                    <a:ea typeface="Cambria Math" panose="02040503050406030204" pitchFamily="18" charset="0"/>
                                  </a:rPr>
                                  <m:t>=</m:t>
                                </m:r>
                                <m:sSub>
                                  <m:sSubPr>
                                    <m:ctrlPr>
                                      <a:rPr lang="en-US" altLang="zh-TW" sz="2400" b="0" i="1" smtClean="0">
                                        <a:solidFill>
                                          <a:srgbClr val="FF0000"/>
                                        </a:solidFill>
                                        <a:latin typeface="Cambria Math" panose="02040503050406030204" pitchFamily="18" charset="0"/>
                                        <a:ea typeface="Cambria Math" panose="02040503050406030204" pitchFamily="18" charset="0"/>
                                      </a:rPr>
                                    </m:ctrlPr>
                                  </m:sSubPr>
                                  <m:e>
                                    <m:r>
                                      <a:rPr lang="en-US" altLang="zh-TW" sz="2400" b="0" i="1" smtClean="0">
                                        <a:solidFill>
                                          <a:srgbClr val="FF0000"/>
                                        </a:solidFill>
                                        <a:latin typeface="Cambria Math" panose="02040503050406030204" pitchFamily="18" charset="0"/>
                                        <a:ea typeface="Cambria Math" panose="02040503050406030204" pitchFamily="18" charset="0"/>
                                      </a:rPr>
                                      <m:t>𝑎</m:t>
                                    </m:r>
                                  </m:e>
                                  <m:sub>
                                    <m:r>
                                      <a:rPr lang="en-US" altLang="zh-TW" sz="2400" b="0" i="1" smtClean="0">
                                        <a:solidFill>
                                          <a:srgbClr val="FF0000"/>
                                        </a:solidFill>
                                        <a:latin typeface="Cambria Math" panose="02040503050406030204" pitchFamily="18" charset="0"/>
                                        <a:ea typeface="Cambria Math" panose="02040503050406030204" pitchFamily="18" charset="0"/>
                                      </a:rPr>
                                      <m:t>𝑛</m:t>
                                    </m:r>
                                  </m:sub>
                                </m:sSub>
                                <m:r>
                                  <a:rPr lang="en-US" altLang="zh-TW" sz="2400" b="0" i="1" smtClean="0">
                                    <a:solidFill>
                                      <a:srgbClr val="FF0000"/>
                                    </a:solidFill>
                                    <a:latin typeface="Cambria Math" panose="02040503050406030204" pitchFamily="18" charset="0"/>
                                    <a:ea typeface="Cambria Math" panose="02040503050406030204" pitchFamily="18" charset="0"/>
                                  </a:rPr>
                                  <m:t>+1</m:t>
                                </m:r>
                              </m:e>
                            </m:d>
                            <m:r>
                              <a:rPr lang="en-US" altLang="zh-TW" sz="2400" b="0" i="1" smtClean="0">
                                <a:solidFill>
                                  <a:srgbClr val="FF0000"/>
                                </a:solidFill>
                                <a:latin typeface="Cambria Math" panose="02040503050406030204" pitchFamily="18" charset="0"/>
                              </a:rPr>
                              <m:t>           </m:t>
                            </m:r>
                          </m:e>
                          <m:e>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𝑖𝑓</m:t>
                            </m:r>
                            <m:r>
                              <a:rPr lang="en-US" altLang="zh-TW" sz="2400" b="0" i="1" smtClean="0">
                                <a:solidFill>
                                  <a:srgbClr val="FF0000"/>
                                </a:solidFill>
                                <a:latin typeface="Cambria Math" panose="02040503050406030204" pitchFamily="18" charset="0"/>
                              </a:rPr>
                              <m:t> </m:t>
                            </m:r>
                            <m:sSub>
                              <m:sSubPr>
                                <m:ctrlPr>
                                  <a:rPr lang="en-US" altLang="zh-TW" sz="2400" b="0" i="1" smtClean="0">
                                    <a:solidFill>
                                      <a:srgbClr val="FF0000"/>
                                    </a:solidFill>
                                    <a:latin typeface="Cambria Math" panose="02040503050406030204" pitchFamily="18" charset="0"/>
                                  </a:rPr>
                                </m:ctrlPr>
                              </m:sSubPr>
                              <m:e>
                                <m:r>
                                  <a:rPr lang="en-US" altLang="zh-TW" sz="2400" b="0" i="1" smtClean="0">
                                    <a:solidFill>
                                      <a:srgbClr val="FF0000"/>
                                    </a:solidFill>
                                    <a:latin typeface="Cambria Math" panose="02040503050406030204" pitchFamily="18" charset="0"/>
                                  </a:rPr>
                                  <m:t>𝑎</m:t>
                                </m:r>
                              </m:e>
                              <m:sub>
                                <m:r>
                                  <a:rPr lang="en-US" altLang="zh-TW" sz="2400" b="0" i="1" smtClean="0">
                                    <a:solidFill>
                                      <a:srgbClr val="FF0000"/>
                                    </a:solidFill>
                                    <a:latin typeface="Cambria Math" panose="02040503050406030204" pitchFamily="18" charset="0"/>
                                  </a:rPr>
                                  <m:t>0</m:t>
                                </m:r>
                              </m:sub>
                            </m:sSub>
                            <m:r>
                              <a:rPr lang="en-US" altLang="zh-TW" sz="2400" b="0" i="1" smtClean="0">
                                <a:solidFill>
                                  <a:srgbClr val="FF0000"/>
                                </a:solidFill>
                                <a:latin typeface="Cambria Math" panose="02040503050406030204" pitchFamily="18" charset="0"/>
                              </a:rPr>
                              <m:t>=</m:t>
                            </m:r>
                            <m:r>
                              <a:rPr lang="en-US" altLang="zh-TW" sz="2400" b="0" i="1" smtClean="0">
                                <a:solidFill>
                                  <a:srgbClr val="FF0000"/>
                                </a:solidFill>
                                <a:latin typeface="Cambria Math" panose="02040503050406030204" pitchFamily="18" charset="0"/>
                              </a:rPr>
                              <m:t>𝑖</m:t>
                            </m:r>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𝑎𝑛𝑑</m:t>
                            </m:r>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𝑡h𝑒𝑟𝑒</m:t>
                            </m:r>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𝑒𝑥𝑖𝑠𝑡𝑠</m:t>
                            </m:r>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𝑛</m:t>
                            </m:r>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𝑠𝑢𝑐h</m:t>
                            </m:r>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𝑡h𝑎𝑡</m:t>
                            </m:r>
                            <m:r>
                              <a:rPr lang="en-US" altLang="zh-TW" sz="2400" b="0" i="1" smtClean="0">
                                <a:solidFill>
                                  <a:srgbClr val="FF0000"/>
                                </a:solidFill>
                                <a:latin typeface="Cambria Math" panose="02040503050406030204" pitchFamily="18" charset="0"/>
                              </a:rPr>
                              <m:t> </m:t>
                            </m:r>
                            <m:sSub>
                              <m:sSubPr>
                                <m:ctrlPr>
                                  <a:rPr lang="en-US" altLang="zh-TW" sz="2400" b="0" i="1" smtClean="0">
                                    <a:solidFill>
                                      <a:srgbClr val="FF0000"/>
                                    </a:solidFill>
                                    <a:latin typeface="Cambria Math" panose="02040503050406030204" pitchFamily="18" charset="0"/>
                                  </a:rPr>
                                </m:ctrlPr>
                              </m:sSubPr>
                              <m:e>
                                <m:r>
                                  <a:rPr lang="en-US" altLang="zh-TW" sz="2400" b="0" i="1" smtClean="0">
                                    <a:solidFill>
                                      <a:srgbClr val="FF0000"/>
                                    </a:solidFill>
                                    <a:latin typeface="Cambria Math" panose="02040503050406030204" pitchFamily="18" charset="0"/>
                                  </a:rPr>
                                  <m:t>𝑎</m:t>
                                </m:r>
                              </m:e>
                              <m:sub>
                                <m:r>
                                  <a:rPr lang="en-US" altLang="zh-TW" sz="2400" b="0" i="1" smtClean="0">
                                    <a:solidFill>
                                      <a:srgbClr val="FF0000"/>
                                    </a:solidFill>
                                    <a:latin typeface="Cambria Math" panose="02040503050406030204" pitchFamily="18" charset="0"/>
                                  </a:rPr>
                                  <m:t>𝑛</m:t>
                                </m:r>
                              </m:sub>
                            </m:sSub>
                            <m:r>
                              <a:rPr lang="en-US" altLang="zh-TW" sz="2400" b="0" i="1" smtClean="0">
                                <a:solidFill>
                                  <a:srgbClr val="FF0000"/>
                                </a:solidFill>
                                <a:latin typeface="Cambria Math" panose="02040503050406030204" pitchFamily="18" charset="0"/>
                                <a:ea typeface="Cambria Math" panose="02040503050406030204" pitchFamily="18" charset="0"/>
                              </a:rPr>
                              <m:t>≠</m:t>
                            </m:r>
                            <m:r>
                              <a:rPr lang="en-US" altLang="zh-TW" sz="2400" b="0" i="1" smtClean="0">
                                <a:solidFill>
                                  <a:srgbClr val="FF0000"/>
                                </a:solidFill>
                                <a:latin typeface="Cambria Math" panose="02040503050406030204" pitchFamily="18" charset="0"/>
                                <a:ea typeface="Cambria Math" panose="02040503050406030204" pitchFamily="18" charset="0"/>
                              </a:rPr>
                              <m:t>𝑖</m:t>
                            </m:r>
                          </m:e>
                          <m:e>
                            <m:sSub>
                              <m:sSubPr>
                                <m:ctrlPr>
                                  <a:rPr lang="en-US" altLang="zh-TW" sz="2400" b="0" i="1" smtClean="0">
                                    <a:solidFill>
                                      <a:srgbClr val="FF0000"/>
                                    </a:solidFill>
                                    <a:latin typeface="Cambria Math" panose="02040503050406030204" pitchFamily="18" charset="0"/>
                                  </a:rPr>
                                </m:ctrlPr>
                              </m:sSubPr>
                              <m:e>
                                <m:r>
                                  <a:rPr lang="en-US" altLang="zh-TW" sz="2400" b="0" i="1" smtClean="0">
                                    <a:solidFill>
                                      <a:srgbClr val="FF0000"/>
                                    </a:solidFill>
                                    <a:latin typeface="Cambria Math" panose="02040503050406030204" pitchFamily="18" charset="0"/>
                                  </a:rPr>
                                  <m:t>𝑎</m:t>
                                </m:r>
                              </m:e>
                              <m:sub>
                                <m:r>
                                  <a:rPr lang="en-US" altLang="zh-TW" sz="2400" b="0" i="1" smtClean="0">
                                    <a:solidFill>
                                      <a:srgbClr val="FF0000"/>
                                    </a:solidFill>
                                    <a:latin typeface="Cambria Math" panose="02040503050406030204" pitchFamily="18" charset="0"/>
                                  </a:rPr>
                                  <m:t>0</m:t>
                                </m:r>
                              </m:sub>
                            </m:sSub>
                            <m:r>
                              <a:rPr lang="en-US" altLang="zh-TW" sz="2400" b="0" i="1" smtClean="0">
                                <a:solidFill>
                                  <a:srgbClr val="FF0000"/>
                                </a:solidFill>
                                <a:latin typeface="Cambria Math" panose="02040503050406030204" pitchFamily="18" charset="0"/>
                              </a:rPr>
                              <m:t>   </m:t>
                            </m:r>
                            <m:r>
                              <a:rPr lang="en-US" altLang="zh-TW" sz="2400" b="0" i="1" smtClean="0">
                                <a:solidFill>
                                  <a:srgbClr val="FF0000"/>
                                </a:solidFill>
                                <a:latin typeface="Cambria Math" panose="02040503050406030204" pitchFamily="18" charset="0"/>
                              </a:rPr>
                              <m:t>𝑖𝑓</m:t>
                            </m:r>
                            <m:r>
                              <a:rPr lang="en-US" altLang="zh-TW" sz="2400" b="0" i="1" smtClean="0">
                                <a:solidFill>
                                  <a:srgbClr val="FF0000"/>
                                </a:solidFill>
                                <a:latin typeface="Cambria Math" panose="02040503050406030204" pitchFamily="18" charset="0"/>
                              </a:rPr>
                              <m:t> </m:t>
                            </m:r>
                            <m:sSub>
                              <m:sSubPr>
                                <m:ctrlPr>
                                  <a:rPr lang="en-US" altLang="zh-TW" sz="2400" b="0" i="1" smtClean="0">
                                    <a:solidFill>
                                      <a:srgbClr val="FF0000"/>
                                    </a:solidFill>
                                    <a:latin typeface="Cambria Math" panose="02040503050406030204" pitchFamily="18" charset="0"/>
                                  </a:rPr>
                                </m:ctrlPr>
                              </m:sSubPr>
                              <m:e>
                                <m:r>
                                  <a:rPr lang="en-US" altLang="zh-TW" sz="2400" b="0" i="1" smtClean="0">
                                    <a:solidFill>
                                      <a:srgbClr val="FF0000"/>
                                    </a:solidFill>
                                    <a:latin typeface="Cambria Math" panose="02040503050406030204" pitchFamily="18" charset="0"/>
                                  </a:rPr>
                                  <m:t>𝑎</m:t>
                                </m:r>
                              </m:e>
                              <m:sub>
                                <m:r>
                                  <a:rPr lang="en-US" altLang="zh-TW" sz="2400" b="0" i="1" smtClean="0">
                                    <a:solidFill>
                                      <a:srgbClr val="FF0000"/>
                                    </a:solidFill>
                                    <a:latin typeface="Cambria Math" panose="02040503050406030204" pitchFamily="18" charset="0"/>
                                  </a:rPr>
                                  <m:t>0</m:t>
                                </m:r>
                              </m:sub>
                            </m:sSub>
                            <m:r>
                              <a:rPr lang="en-US" altLang="zh-TW" sz="2400" b="0" i="1" smtClean="0">
                                <a:solidFill>
                                  <a:srgbClr val="FF0000"/>
                                </a:solidFill>
                                <a:latin typeface="Cambria Math" panose="02040503050406030204" pitchFamily="18" charset="0"/>
                                <a:ea typeface="Cambria Math" panose="02040503050406030204" pitchFamily="18" charset="0"/>
                              </a:rPr>
                              <m:t>≠</m:t>
                            </m:r>
                            <m:r>
                              <a:rPr lang="en-US" altLang="zh-TW" sz="2400" b="0" i="1" smtClean="0">
                                <a:solidFill>
                                  <a:srgbClr val="FF0000"/>
                                </a:solidFill>
                                <a:latin typeface="Cambria Math" panose="02040503050406030204" pitchFamily="18" charset="0"/>
                                <a:ea typeface="Cambria Math" panose="02040503050406030204" pitchFamily="18" charset="0"/>
                              </a:rPr>
                              <m:t>𝑖</m:t>
                            </m:r>
                            <m:r>
                              <a:rPr lang="en-US" altLang="zh-TW" sz="2400" b="0" i="1" smtClean="0">
                                <a:solidFill>
                                  <a:srgbClr val="FF0000"/>
                                </a:solidFill>
                                <a:latin typeface="Cambria Math" panose="02040503050406030204" pitchFamily="18" charset="0"/>
                                <a:ea typeface="Cambria Math" panose="02040503050406030204" pitchFamily="18" charset="0"/>
                              </a:rPr>
                              <m:t>                                                                        </m:t>
                            </m:r>
                          </m:e>
                        </m:eqArr>
                      </m:e>
                    </m:d>
                  </m:oMath>
                </a14:m>
                <a:endParaRPr lang="en-US" altLang="zh-TW" sz="2400" dirty="0"/>
              </a:p>
              <a:p>
                <a:r>
                  <a:rPr lang="en-US" altLang="zh-TW" sz="2400" dirty="0">
                    <a:latin typeface="Cambria Math" panose="02040503050406030204" pitchFamily="18" charset="0"/>
                    <a:ea typeface="Cambria Math" panose="02040503050406030204" pitchFamily="18" charset="0"/>
                  </a:rPr>
                  <a:t>for 8-connectivity</a:t>
                </a:r>
              </a:p>
              <a:p>
                <a:pPr marL="0" indent="0">
                  <a:buNone/>
                </a:pPr>
                <a:r>
                  <a:rPr lang="en-US" altLang="zh-TW" sz="2400" dirty="0">
                    <a:latin typeface="Cambria Math" panose="02040503050406030204" pitchFamily="18" charset="0"/>
                    <a:ea typeface="Cambria Math" panose="02040503050406030204" pitchFamily="18" charset="0"/>
                  </a:rPr>
                  <a:t>    </a:t>
                </a:r>
                <a14:m>
                  <m:oMath xmlns:m="http://schemas.openxmlformats.org/officeDocument/2006/math">
                    <m:r>
                      <a:rPr lang="en-US" altLang="zh-TW" sz="2400" b="0" i="1" smtClean="0">
                        <a:latin typeface="Cambria Math" panose="02040503050406030204" pitchFamily="18" charset="0"/>
                        <a:ea typeface="Cambria Math" panose="02040503050406030204" pitchFamily="18" charset="0"/>
                      </a:rPr>
                      <m:t>𝑜𝑢𝑡𝑝𝑢𝑡</m:t>
                    </m:r>
                    <m:r>
                      <a:rPr lang="en-US" altLang="zh-TW" sz="2400" b="0" i="1" smtClean="0">
                        <a:latin typeface="Cambria Math" panose="02040503050406030204" pitchFamily="18" charset="0"/>
                        <a:ea typeface="Cambria Math" panose="02040503050406030204" pitchFamily="18" charset="0"/>
                      </a:rPr>
                      <m:t>=</m:t>
                    </m:r>
                    <m:r>
                      <a:rPr lang="en-US" altLang="zh-TW" sz="2400" b="0" i="1" smtClean="0">
                        <a:latin typeface="Cambria Math" panose="02040503050406030204" pitchFamily="18" charset="0"/>
                        <a:ea typeface="Cambria Math" panose="02040503050406030204" pitchFamily="18" charset="0"/>
                      </a:rPr>
                      <m:t>h</m:t>
                    </m:r>
                    <m:r>
                      <a:rPr lang="en-US" altLang="zh-TW" sz="2400" b="0" i="1" smtClean="0">
                        <a:latin typeface="Cambria Math" panose="02040503050406030204" pitchFamily="18" charset="0"/>
                        <a:ea typeface="Cambria Math" panose="02040503050406030204" pitchFamily="18" charset="0"/>
                      </a:rPr>
                      <m:t>(</m:t>
                    </m:r>
                    <m:sSub>
                      <m:sSubPr>
                        <m:ctrlPr>
                          <a:rPr lang="en-US" altLang="zh-TW" sz="2400" b="0" i="1" smtClean="0">
                            <a:latin typeface="Cambria Math" panose="02040503050406030204" pitchFamily="18" charset="0"/>
                            <a:ea typeface="Cambria Math" panose="02040503050406030204" pitchFamily="18" charset="0"/>
                          </a:rPr>
                        </m:ctrlPr>
                      </m:sSubPr>
                      <m:e>
                        <m:r>
                          <a:rPr lang="en-US" altLang="zh-TW" sz="2400" b="0" i="1" smtClean="0">
                            <a:latin typeface="Cambria Math" panose="02040503050406030204" pitchFamily="18" charset="0"/>
                            <a:ea typeface="Cambria Math" panose="02040503050406030204" pitchFamily="18" charset="0"/>
                          </a:rPr>
                          <m:t>𝑥</m:t>
                        </m:r>
                      </m:e>
                      <m:sub>
                        <m:r>
                          <a:rPr lang="en-US" altLang="zh-TW" sz="2400" b="0" i="1" smtClean="0">
                            <a:latin typeface="Cambria Math" panose="02040503050406030204" pitchFamily="18" charset="0"/>
                            <a:ea typeface="Cambria Math" panose="02040503050406030204" pitchFamily="18" charset="0"/>
                          </a:rPr>
                          <m:t>0</m:t>
                        </m:r>
                      </m:sub>
                    </m:sSub>
                    <m:r>
                      <a:rPr lang="en-US" altLang="zh-TW" sz="2400" b="0" i="1" smtClean="0">
                        <a:latin typeface="Cambria Math" panose="02040503050406030204" pitchFamily="18" charset="0"/>
                        <a:ea typeface="Cambria Math" panose="02040503050406030204" pitchFamily="18" charset="0"/>
                      </a:rPr>
                      <m:t>,</m:t>
                    </m:r>
                    <m:sSub>
                      <m:sSubPr>
                        <m:ctrlPr>
                          <a:rPr lang="en-US" altLang="zh-TW" sz="2400" b="0" i="1" smtClean="0">
                            <a:latin typeface="Cambria Math" panose="02040503050406030204" pitchFamily="18" charset="0"/>
                            <a:ea typeface="Cambria Math" panose="02040503050406030204" pitchFamily="18" charset="0"/>
                          </a:rPr>
                        </m:ctrlPr>
                      </m:sSubPr>
                      <m:e>
                        <m:r>
                          <a:rPr lang="en-US" altLang="zh-TW" sz="2400" b="0" i="1" smtClean="0">
                            <a:latin typeface="Cambria Math" panose="02040503050406030204" pitchFamily="18" charset="0"/>
                            <a:ea typeface="Cambria Math" panose="02040503050406030204" pitchFamily="18" charset="0"/>
                          </a:rPr>
                          <m:t>𝑥</m:t>
                        </m:r>
                      </m:e>
                      <m:sub>
                        <m:r>
                          <a:rPr lang="en-US" altLang="zh-TW" sz="2400" b="0" i="1" smtClean="0">
                            <a:latin typeface="Cambria Math" panose="02040503050406030204" pitchFamily="18" charset="0"/>
                            <a:ea typeface="Cambria Math" panose="02040503050406030204" pitchFamily="18" charset="0"/>
                          </a:rPr>
                          <m:t>1</m:t>
                        </m:r>
                      </m:sub>
                    </m:sSub>
                    <m:r>
                      <a:rPr lang="en-US" altLang="zh-TW" sz="2400" b="0" i="1" smtClean="0">
                        <a:latin typeface="Cambria Math" panose="02040503050406030204" pitchFamily="18" charset="0"/>
                        <a:ea typeface="Cambria Math" panose="02040503050406030204" pitchFamily="18" charset="0"/>
                      </a:rPr>
                      <m:t>,…,</m:t>
                    </m:r>
                    <m:sSub>
                      <m:sSubPr>
                        <m:ctrlPr>
                          <a:rPr lang="en-US" altLang="zh-TW" sz="2400" b="0" i="1" smtClean="0">
                            <a:latin typeface="Cambria Math" panose="02040503050406030204" pitchFamily="18" charset="0"/>
                            <a:ea typeface="Cambria Math" panose="02040503050406030204" pitchFamily="18" charset="0"/>
                          </a:rPr>
                        </m:ctrlPr>
                      </m:sSubPr>
                      <m:e>
                        <m:r>
                          <a:rPr lang="en-US" altLang="zh-TW" sz="2400" b="0" i="1" smtClean="0">
                            <a:latin typeface="Cambria Math" panose="02040503050406030204" pitchFamily="18" charset="0"/>
                            <a:ea typeface="Cambria Math" panose="02040503050406030204" pitchFamily="18" charset="0"/>
                          </a:rPr>
                          <m:t>𝑥</m:t>
                        </m:r>
                      </m:e>
                      <m:sub>
                        <m:r>
                          <a:rPr lang="en-US" altLang="zh-TW" sz="2400" b="0" i="1" smtClean="0">
                            <a:latin typeface="Cambria Math" panose="02040503050406030204" pitchFamily="18" charset="0"/>
                            <a:ea typeface="Cambria Math" panose="02040503050406030204" pitchFamily="18" charset="0"/>
                          </a:rPr>
                          <m:t>8</m:t>
                        </m:r>
                      </m:sub>
                    </m:sSub>
                    <m:r>
                      <a:rPr lang="en-US" altLang="zh-TW" sz="2400" b="0" i="1" smtClean="0">
                        <a:latin typeface="Cambria Math" panose="02040503050406030204" pitchFamily="18" charset="0"/>
                        <a:ea typeface="Cambria Math" panose="02040503050406030204" pitchFamily="18" charset="0"/>
                      </a:rPr>
                      <m:t>)</m:t>
                    </m:r>
                  </m:oMath>
                </a14:m>
                <a:endParaRPr lang="en-US" altLang="zh-TW" sz="2400" dirty="0">
                  <a:latin typeface="Cambria Math" panose="02040503050406030204" pitchFamily="18" charset="0"/>
                  <a:ea typeface="Cambria Math" panose="02040503050406030204" pitchFamily="18" charset="0"/>
                </a:endParaRPr>
              </a:p>
              <a:p>
                <a:r>
                  <a:rPr lang="en-US" altLang="zh-TW" sz="2400" dirty="0">
                    <a:latin typeface="Cambria Math" panose="02040503050406030204" pitchFamily="18" charset="0"/>
                    <a:ea typeface="Cambria Math" panose="02040503050406030204" pitchFamily="18" charset="0"/>
                  </a:rPr>
                  <a:t>for 4-connectivity</a:t>
                </a:r>
              </a:p>
              <a:p>
                <a:pPr marL="0" indent="0">
                  <a:buNone/>
                </a:pPr>
                <a:r>
                  <a:rPr lang="en-US" altLang="zh-TW" sz="2400" dirty="0">
                    <a:latin typeface="Cambria Math" panose="02040503050406030204" pitchFamily="18" charset="0"/>
                    <a:ea typeface="Cambria Math" panose="02040503050406030204" pitchFamily="18" charset="0"/>
                  </a:rPr>
                  <a:t>    </a:t>
                </a:r>
                <a14:m>
                  <m:oMath xmlns:m="http://schemas.openxmlformats.org/officeDocument/2006/math">
                    <m:r>
                      <a:rPr lang="en-US" altLang="zh-TW" sz="2400" b="0" i="1" smtClean="0">
                        <a:latin typeface="Cambria Math" panose="02040503050406030204" pitchFamily="18" charset="0"/>
                        <a:ea typeface="Cambria Math" panose="02040503050406030204" pitchFamily="18" charset="0"/>
                      </a:rPr>
                      <m:t>𝑜𝑢𝑡𝑝𝑢𝑡</m:t>
                    </m:r>
                    <m:r>
                      <a:rPr lang="en-US" altLang="zh-TW" sz="2400" b="0" i="1" smtClean="0">
                        <a:latin typeface="Cambria Math" panose="02040503050406030204" pitchFamily="18" charset="0"/>
                        <a:ea typeface="Cambria Math" panose="02040503050406030204" pitchFamily="18" charset="0"/>
                      </a:rPr>
                      <m:t>=</m:t>
                    </m:r>
                    <m:r>
                      <a:rPr lang="en-US" altLang="zh-TW" sz="2400" b="0" i="1" smtClean="0">
                        <a:latin typeface="Cambria Math" panose="02040503050406030204" pitchFamily="18" charset="0"/>
                        <a:ea typeface="Cambria Math" panose="02040503050406030204" pitchFamily="18" charset="0"/>
                      </a:rPr>
                      <m:t>h</m:t>
                    </m:r>
                    <m:r>
                      <a:rPr lang="en-US" altLang="zh-TW" sz="2400" b="0" i="1" smtClean="0">
                        <a:latin typeface="Cambria Math" panose="02040503050406030204" pitchFamily="18" charset="0"/>
                        <a:ea typeface="Cambria Math" panose="02040503050406030204" pitchFamily="18" charset="0"/>
                      </a:rPr>
                      <m:t>(</m:t>
                    </m:r>
                    <m:sSub>
                      <m:sSubPr>
                        <m:ctrlPr>
                          <a:rPr lang="en-US" altLang="zh-TW" sz="2400" b="0" i="1" smtClean="0">
                            <a:latin typeface="Cambria Math" panose="02040503050406030204" pitchFamily="18" charset="0"/>
                            <a:ea typeface="Cambria Math" panose="02040503050406030204" pitchFamily="18" charset="0"/>
                          </a:rPr>
                        </m:ctrlPr>
                      </m:sSubPr>
                      <m:e>
                        <m:r>
                          <a:rPr lang="en-US" altLang="zh-TW" sz="2400" b="0" i="1" smtClean="0">
                            <a:latin typeface="Cambria Math" panose="02040503050406030204" pitchFamily="18" charset="0"/>
                            <a:ea typeface="Cambria Math" panose="02040503050406030204" pitchFamily="18" charset="0"/>
                          </a:rPr>
                          <m:t>𝑥</m:t>
                        </m:r>
                      </m:e>
                      <m:sub>
                        <m:r>
                          <a:rPr lang="en-US" altLang="zh-TW" sz="2400" b="0" i="1" smtClean="0">
                            <a:latin typeface="Cambria Math" panose="02040503050406030204" pitchFamily="18" charset="0"/>
                            <a:ea typeface="Cambria Math" panose="02040503050406030204" pitchFamily="18" charset="0"/>
                          </a:rPr>
                          <m:t>0</m:t>
                        </m:r>
                      </m:sub>
                    </m:sSub>
                    <m:r>
                      <a:rPr lang="en-US" altLang="zh-TW" sz="2400" b="0" i="1" smtClean="0">
                        <a:latin typeface="Cambria Math" panose="02040503050406030204" pitchFamily="18" charset="0"/>
                        <a:ea typeface="Cambria Math" panose="02040503050406030204" pitchFamily="18" charset="0"/>
                      </a:rPr>
                      <m:t>,</m:t>
                    </m:r>
                    <m:sSub>
                      <m:sSubPr>
                        <m:ctrlPr>
                          <a:rPr lang="en-US" altLang="zh-TW" sz="2400" b="0" i="1" smtClean="0">
                            <a:latin typeface="Cambria Math" panose="02040503050406030204" pitchFamily="18" charset="0"/>
                            <a:ea typeface="Cambria Math" panose="02040503050406030204" pitchFamily="18" charset="0"/>
                          </a:rPr>
                        </m:ctrlPr>
                      </m:sSubPr>
                      <m:e>
                        <m:r>
                          <a:rPr lang="en-US" altLang="zh-TW" sz="2400" b="0" i="1" smtClean="0">
                            <a:latin typeface="Cambria Math" panose="02040503050406030204" pitchFamily="18" charset="0"/>
                            <a:ea typeface="Cambria Math" panose="02040503050406030204" pitchFamily="18" charset="0"/>
                          </a:rPr>
                          <m:t>𝑥</m:t>
                        </m:r>
                      </m:e>
                      <m:sub>
                        <m:r>
                          <a:rPr lang="en-US" altLang="zh-TW" sz="2400" b="0" i="1" smtClean="0">
                            <a:latin typeface="Cambria Math" panose="02040503050406030204" pitchFamily="18" charset="0"/>
                            <a:ea typeface="Cambria Math" panose="02040503050406030204" pitchFamily="18" charset="0"/>
                          </a:rPr>
                          <m:t>1</m:t>
                        </m:r>
                      </m:sub>
                    </m:sSub>
                    <m:r>
                      <a:rPr lang="en-US" altLang="zh-TW" sz="2400" b="0" i="1" smtClean="0">
                        <a:latin typeface="Cambria Math" panose="02040503050406030204" pitchFamily="18" charset="0"/>
                        <a:ea typeface="Cambria Math" panose="02040503050406030204" pitchFamily="18" charset="0"/>
                      </a:rPr>
                      <m:t>,…,</m:t>
                    </m:r>
                    <m:sSub>
                      <m:sSubPr>
                        <m:ctrlPr>
                          <a:rPr lang="en-US" altLang="zh-TW" sz="2400" b="0" i="1" smtClean="0">
                            <a:latin typeface="Cambria Math" panose="02040503050406030204" pitchFamily="18" charset="0"/>
                            <a:ea typeface="Cambria Math" panose="02040503050406030204" pitchFamily="18" charset="0"/>
                          </a:rPr>
                        </m:ctrlPr>
                      </m:sSubPr>
                      <m:e>
                        <m:r>
                          <a:rPr lang="en-US" altLang="zh-TW" sz="2400" b="0" i="1" smtClean="0">
                            <a:latin typeface="Cambria Math" panose="02040503050406030204" pitchFamily="18" charset="0"/>
                            <a:ea typeface="Cambria Math" panose="02040503050406030204" pitchFamily="18" charset="0"/>
                          </a:rPr>
                          <m:t>𝑥</m:t>
                        </m:r>
                      </m:e>
                      <m:sub>
                        <m:r>
                          <a:rPr lang="en-US" altLang="zh-TW" sz="2400" b="0" i="1" smtClean="0">
                            <a:latin typeface="Cambria Math" panose="02040503050406030204" pitchFamily="18" charset="0"/>
                            <a:ea typeface="Cambria Math" panose="02040503050406030204" pitchFamily="18" charset="0"/>
                          </a:rPr>
                          <m:t>4</m:t>
                        </m:r>
                      </m:sub>
                    </m:sSub>
                    <m:r>
                      <a:rPr lang="en-US" altLang="zh-TW" sz="2400" b="0" i="1" smtClean="0">
                        <a:latin typeface="Cambria Math" panose="02040503050406030204" pitchFamily="18" charset="0"/>
                        <a:ea typeface="Cambria Math" panose="02040503050406030204" pitchFamily="18" charset="0"/>
                      </a:rPr>
                      <m:t>)</m:t>
                    </m:r>
                  </m:oMath>
                </a14:m>
                <a:endParaRPr lang="en-US" altLang="zh-TW" sz="2400" dirty="0">
                  <a:latin typeface="Cambria Math" panose="02040503050406030204" pitchFamily="18" charset="0"/>
                  <a:ea typeface="Cambria Math" panose="02040503050406030204" pitchFamily="18" charset="0"/>
                </a:endParaRPr>
              </a:p>
            </p:txBody>
          </p:sp>
        </mc:Choice>
        <mc:Fallback xmlns="">
          <p:sp>
            <p:nvSpPr>
              <p:cNvPr id="6" name="內容版面配置區 5"/>
              <p:cNvSpPr>
                <a:spLocks noGrp="1" noRot="1" noChangeAspect="1" noMove="1" noResize="1" noEditPoints="1" noAdjustHandles="1" noChangeArrowheads="1" noChangeShapeType="1" noTextEdit="1"/>
              </p:cNvSpPr>
              <p:nvPr>
                <p:ph idx="1"/>
              </p:nvPr>
            </p:nvSpPr>
            <p:spPr>
              <a:blipFill rotWithShape="0">
                <a:blip r:embed="rId3"/>
                <a:stretch>
                  <a:fillRect l="-812"/>
                </a:stretch>
              </a:blipFill>
            </p:spPr>
            <p:txBody>
              <a:bodyPr/>
              <a:lstStyle/>
              <a:p>
                <a:r>
                  <a:rPr lang="zh-TW" altLang="en-US">
                    <a:noFill/>
                  </a:rPr>
                  <a:t> </a:t>
                </a:r>
              </a:p>
            </p:txBody>
          </p:sp>
        </mc:Fallback>
      </mc:AlternateContent>
      <p:graphicFrame>
        <p:nvGraphicFramePr>
          <p:cNvPr id="7" name="表格 6"/>
          <p:cNvGraphicFramePr>
            <a:graphicFrameLocks noGrp="1"/>
          </p:cNvGraphicFramePr>
          <p:nvPr/>
        </p:nvGraphicFramePr>
        <p:xfrm>
          <a:off x="5539800" y="365880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0"/>
                  </a:ext>
                </a:extLst>
              </a:tr>
              <a:tr h="370840">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solidFill>
                      <a:srgbClr val="FFFF00"/>
                    </a:solidFill>
                  </a:tcP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graphicFrame>
        <p:nvGraphicFramePr>
          <p:cNvPr id="8" name="表格 7"/>
          <p:cNvGraphicFramePr>
            <a:graphicFrameLocks noGrp="1"/>
          </p:cNvGraphicFramePr>
          <p:nvPr/>
        </p:nvGraphicFramePr>
        <p:xfrm>
          <a:off x="5539800" y="534609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0"/>
                  </a:ext>
                </a:extLst>
              </a:tr>
              <a:tr h="370840">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solidFill>
                      <a:srgbClr val="FFFF00"/>
                    </a:solidFill>
                  </a:tcP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graphicFrame>
        <p:nvGraphicFramePr>
          <p:cNvPr id="9" name="表格 8"/>
          <p:cNvGraphicFramePr>
            <a:graphicFrameLocks noGrp="1"/>
          </p:cNvGraphicFramePr>
          <p:nvPr>
            <p:extLst>
              <p:ext uri="{D42A27DB-BD31-4B8C-83A1-F6EECF244321}">
                <p14:modId xmlns:p14="http://schemas.microsoft.com/office/powerpoint/2010/main" val="553374355"/>
              </p:ext>
            </p:extLst>
          </p:nvPr>
        </p:nvGraphicFramePr>
        <p:xfrm>
          <a:off x="8976600" y="3658809"/>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0"/>
                  </a:ext>
                </a:extLst>
              </a:tr>
              <a:tr h="370840">
                <a:tc>
                  <a:txBody>
                    <a:bodyPr/>
                    <a:lstStyle/>
                    <a:p>
                      <a:pPr algn="ctr"/>
                      <a:r>
                        <a:rPr lang="en-US" altLang="zh-TW" b="0" i="0" dirty="0" err="1">
                          <a:latin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solidFill>
                      <a:srgbClr val="FFFF00"/>
                    </a:solidFill>
                  </a:tcP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r>
                        <a:rPr lang="en-US" altLang="zh-TW" b="0" i="0" dirty="0" err="1">
                          <a:latin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1048970897"/>
              </p:ext>
            </p:extLst>
          </p:nvPr>
        </p:nvGraphicFramePr>
        <p:xfrm>
          <a:off x="8976600" y="5346094"/>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0"/>
                  </a:ext>
                </a:extLst>
              </a:tr>
              <a:tr h="370840">
                <a:tc>
                  <a:txBody>
                    <a:bodyPr/>
                    <a:lstStyle/>
                    <a:p>
                      <a:pPr algn="ctr"/>
                      <a:r>
                        <a:rPr lang="en-US" altLang="zh-TW" b="0" i="0" dirty="0" err="1">
                          <a:latin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solidFill>
                      <a:srgbClr val="FFFF00"/>
                    </a:solidFill>
                  </a:tcP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r>
                        <a:rPr lang="en-US" altLang="zh-TW" b="0" i="0" dirty="0" err="1">
                          <a:latin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3</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graphicFrame>
        <p:nvGraphicFramePr>
          <p:cNvPr id="11" name="表格 10"/>
          <p:cNvGraphicFramePr>
            <a:graphicFrameLocks noGrp="1"/>
          </p:cNvGraphicFramePr>
          <p:nvPr/>
        </p:nvGraphicFramePr>
        <p:xfrm>
          <a:off x="7258200" y="3675932"/>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b="0" i="0" dirty="0">
                          <a:latin typeface="Cambria Math" panose="02040503050406030204" pitchFamily="18" charset="0"/>
                          <a:ea typeface="Cambria Math" panose="02040503050406030204" pitchFamily="18" charset="0"/>
                        </a:rPr>
                        <a:t>0</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0</a:t>
                      </a:r>
                      <a:endParaRPr lang="zh-TW" altLang="en-US" b="0" i="0" dirty="0">
                        <a:latin typeface="Cambria Math" panose="02040503050406030204" pitchFamily="18" charset="0"/>
                      </a:endParaRPr>
                    </a:p>
                  </a:txBody>
                  <a:tcPr anchor="ctr"/>
                </a:tc>
                <a:tc>
                  <a:txBody>
                    <a:bodyPr/>
                    <a:lstStyle/>
                    <a:p>
                      <a:pPr algn="ctr"/>
                      <a:r>
                        <a:rPr lang="en-US" altLang="zh-TW" b="0" i="0" dirty="0">
                          <a:solidFill>
                            <a:srgbClr val="0000FF"/>
                          </a:solidFill>
                          <a:latin typeface="Cambria Math" panose="02040503050406030204" pitchFamily="18" charset="0"/>
                          <a:ea typeface="Cambria Math" panose="02040503050406030204" pitchFamily="18" charset="0"/>
                        </a:rPr>
                        <a:t>0</a:t>
                      </a:r>
                      <a:endParaRPr lang="zh-TW" altLang="en-US" b="0" i="0" dirty="0">
                        <a:solidFill>
                          <a:srgbClr val="0000FF"/>
                        </a:solidFill>
                        <a:latin typeface="Cambria Math" panose="02040503050406030204" pitchFamily="18" charset="0"/>
                      </a:endParaRPr>
                    </a:p>
                  </a:txBody>
                  <a:tcPr anchor="ctr">
                    <a:solidFill>
                      <a:srgbClr val="00FF00"/>
                    </a:solidFill>
                  </a:tcPr>
                </a:tc>
                <a:extLst>
                  <a:ext uri="{0D108BD9-81ED-4DB2-BD59-A6C34878D82A}">
                    <a16:rowId xmlns:a16="http://schemas.microsoft.com/office/drawing/2014/main" val="10000"/>
                  </a:ext>
                </a:extLst>
              </a:tr>
              <a:tr h="370840">
                <a:tc>
                  <a:txBody>
                    <a:bodyPr/>
                    <a:lstStyle/>
                    <a:p>
                      <a:pPr algn="ctr"/>
                      <a:r>
                        <a:rPr lang="en-US" altLang="zh-TW" b="0" i="0" dirty="0">
                          <a:latin typeface="Cambria Math" panose="02040503050406030204" pitchFamily="18" charset="0"/>
                          <a:ea typeface="Cambria Math" panose="02040503050406030204" pitchFamily="18" charset="0"/>
                        </a:rPr>
                        <a:t>0</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solidFill>
                      <a:srgbClr val="FFFF00"/>
                    </a:solidFill>
                  </a:tcP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graphicFrame>
        <p:nvGraphicFramePr>
          <p:cNvPr id="12" name="表格 11"/>
          <p:cNvGraphicFramePr>
            <a:graphicFrameLocks noGrp="1"/>
          </p:cNvGraphicFramePr>
          <p:nvPr/>
        </p:nvGraphicFramePr>
        <p:xfrm>
          <a:off x="7258200" y="5363217"/>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b="0" i="0" dirty="0">
                          <a:latin typeface="Cambria Math" panose="02040503050406030204" pitchFamily="18" charset="0"/>
                          <a:ea typeface="Cambria Math" panose="02040503050406030204" pitchFamily="18" charset="0"/>
                        </a:rPr>
                        <a:t>0</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0</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0</a:t>
                      </a:r>
                      <a:endParaRPr lang="zh-TW" altLang="en-US" b="0" i="0" dirty="0">
                        <a:latin typeface="Cambria Math" panose="02040503050406030204" pitchFamily="18" charset="0"/>
                      </a:endParaRPr>
                    </a:p>
                  </a:txBody>
                  <a:tcPr anchor="ctr">
                    <a:solidFill>
                      <a:srgbClr val="00FF00"/>
                    </a:solidFill>
                  </a:tcPr>
                </a:tc>
                <a:extLst>
                  <a:ext uri="{0D108BD9-81ED-4DB2-BD59-A6C34878D82A}">
                    <a16:rowId xmlns:a16="http://schemas.microsoft.com/office/drawing/2014/main" val="10000"/>
                  </a:ext>
                </a:extLst>
              </a:tr>
              <a:tr h="370840">
                <a:tc>
                  <a:txBody>
                    <a:bodyPr/>
                    <a:lstStyle/>
                    <a:p>
                      <a:pPr algn="ctr"/>
                      <a:r>
                        <a:rPr lang="en-US" altLang="zh-TW" b="0" i="0" dirty="0">
                          <a:latin typeface="Cambria Math" panose="02040503050406030204" pitchFamily="18" charset="0"/>
                          <a:ea typeface="Cambria Math" panose="02040503050406030204" pitchFamily="18" charset="0"/>
                        </a:rPr>
                        <a:t>0</a:t>
                      </a:r>
                      <a:endParaRPr lang="zh-TW" altLang="en-US" b="0" i="0" dirty="0">
                        <a:latin typeface="Cambria Math" panose="02040503050406030204" pitchFamily="18" charset="0"/>
                      </a:endParaRPr>
                    </a:p>
                  </a:txBody>
                  <a:tcPr anchor="ctr"/>
                </a:tc>
                <a:tc>
                  <a:txBody>
                    <a:bodyPr/>
                    <a:lstStyle/>
                    <a:p>
                      <a:pPr algn="ctr"/>
                      <a:r>
                        <a:rPr lang="en-US" altLang="zh-TW" b="0" i="0" dirty="0">
                          <a:latin typeface="Cambria Math" panose="02040503050406030204" pitchFamily="18" charset="0"/>
                          <a:ea typeface="Cambria Math" panose="02040503050406030204" pitchFamily="18" charset="0"/>
                        </a:rPr>
                        <a:t>1</a:t>
                      </a:r>
                      <a:endParaRPr lang="zh-TW" altLang="en-US" b="0" i="0" dirty="0">
                        <a:latin typeface="Cambria Math" panose="02040503050406030204" pitchFamily="18" charset="0"/>
                      </a:endParaRPr>
                    </a:p>
                  </a:txBody>
                  <a:tcPr anchor="ctr">
                    <a:solidFill>
                      <a:srgbClr val="FFFF00"/>
                    </a:solidFill>
                  </a:tcP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1"/>
                  </a:ext>
                </a:extLst>
              </a:tr>
              <a:tr h="370840">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tc>
                  <a:txBody>
                    <a:bodyPr/>
                    <a:lstStyle/>
                    <a:p>
                      <a:pPr algn="ctr"/>
                      <a:r>
                        <a:rPr lang="en-US" altLang="zh-TW" b="0" i="0" dirty="0" err="1">
                          <a:latin typeface="Cambria Math" panose="02040503050406030204" pitchFamily="18" charset="0"/>
                          <a:ea typeface="Cambria Math" panose="02040503050406030204" pitchFamily="18" charset="0"/>
                        </a:rPr>
                        <a:t>i</a:t>
                      </a:r>
                      <a:endParaRPr lang="zh-TW" altLang="en-US" b="0" i="0" dirty="0">
                        <a:latin typeface="Cambria Math" panose="02040503050406030204" pitchFamily="18" charset="0"/>
                      </a:endParaRPr>
                    </a:p>
                  </a:txBody>
                  <a:tcPr anchor="ctr"/>
                </a:tc>
                <a:extLst>
                  <a:ext uri="{0D108BD9-81ED-4DB2-BD59-A6C34878D82A}">
                    <a16:rowId xmlns:a16="http://schemas.microsoft.com/office/drawing/2014/main" val="10002"/>
                  </a:ext>
                </a:extLst>
              </a:tr>
            </a:tbl>
          </a:graphicData>
        </a:graphic>
      </p:graphicFrame>
      <p:sp>
        <p:nvSpPr>
          <p:cNvPr id="13" name="向下箭號 12"/>
          <p:cNvSpPr/>
          <p:nvPr/>
        </p:nvSpPr>
        <p:spPr>
          <a:xfrm>
            <a:off x="6008914" y="4910814"/>
            <a:ext cx="163286" cy="307257"/>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向下箭號 13"/>
          <p:cNvSpPr/>
          <p:nvPr/>
        </p:nvSpPr>
        <p:spPr>
          <a:xfrm>
            <a:off x="7732757" y="4927937"/>
            <a:ext cx="163286" cy="307257"/>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向下箭號 14"/>
          <p:cNvSpPr/>
          <p:nvPr/>
        </p:nvSpPr>
        <p:spPr>
          <a:xfrm>
            <a:off x="9461635" y="4927937"/>
            <a:ext cx="163286" cy="307257"/>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36587386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pPr algn="ctr"/>
            <a:r>
              <a:rPr lang="en-US" altLang="zh-TW" b="1" dirty="0">
                <a:latin typeface="Cambria Math" panose="02040503050406030204" pitchFamily="18" charset="0"/>
                <a:ea typeface="Cambria Math" panose="02040503050406030204" pitchFamily="18" charset="0"/>
              </a:rPr>
              <a:t>6.2.9</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Distance Transformation Operator</a:t>
            </a:r>
            <a:br>
              <a:rPr lang="en-US" altLang="zh-TW" b="1" dirty="0">
                <a:latin typeface="Cambria Math" panose="02040503050406030204" pitchFamily="18" charset="0"/>
                <a:ea typeface="Cambria Math" panose="02040503050406030204" pitchFamily="18" charset="0"/>
              </a:rPr>
            </a:br>
            <a:r>
              <a:rPr lang="en-US" altLang="zh-TW" b="1" dirty="0">
                <a:latin typeface="Cambria Math" panose="02040503050406030204" pitchFamily="18" charset="0"/>
                <a:ea typeface="Cambria Math" panose="02040503050406030204" pitchFamily="18" charset="0"/>
              </a:rPr>
              <a:t>(recursive)</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3" name="內容版面配置區 2"/>
              <p:cNvSpPr>
                <a:spLocks noGrp="1"/>
              </p:cNvSpPr>
              <p:nvPr>
                <p:ph sz="half" idx="1"/>
              </p:nvPr>
            </p:nvSpPr>
            <p:spPr>
              <a:xfrm>
                <a:off x="838200" y="4421764"/>
                <a:ext cx="5181600" cy="2436236"/>
              </a:xfrm>
            </p:spPr>
            <p:txBody>
              <a:bodyPr>
                <a:normAutofit/>
              </a:bodyPr>
              <a:lstStyle/>
              <a:p>
                <a:r>
                  <a:rPr lang="en-US" altLang="zh-TW" sz="2200" dirty="0">
                    <a:latin typeface="Cambria Math" panose="02040503050406030204" pitchFamily="18" charset="0"/>
                    <a:ea typeface="Cambria Math" panose="02040503050406030204" pitchFamily="18" charset="0"/>
                  </a:rPr>
                  <a:t>left-right top-bottom scan</a:t>
                </a:r>
              </a:p>
              <a:p>
                <a14:m>
                  <m:oMath xmlns:m="http://schemas.openxmlformats.org/officeDocument/2006/math">
                    <m:r>
                      <a:rPr lang="en-US" altLang="zh-TW" sz="2200" b="0" i="1" smtClean="0">
                        <a:latin typeface="Cambria Math" panose="02040503050406030204" pitchFamily="18" charset="0"/>
                      </a:rPr>
                      <m:t>𝑓𝑜𝑟</m:t>
                    </m:r>
                    <m:r>
                      <a:rPr lang="en-US" altLang="zh-TW" sz="2200" b="0" i="1" smtClean="0">
                        <a:latin typeface="Cambria Math" panose="02040503050406030204" pitchFamily="18" charset="0"/>
                      </a:rPr>
                      <m:t> 4</m:t>
                    </m:r>
                    <m:r>
                      <m:rPr>
                        <m:nor/>
                      </m:rPr>
                      <a:rPr lang="en-US" altLang="zh-TW" sz="2200" b="0" i="0" smtClean="0">
                        <a:latin typeface="Cambria Math" panose="02040503050406030204" pitchFamily="18" charset="0"/>
                      </a:rPr>
                      <m:t>−</m:t>
                    </m:r>
                    <m:r>
                      <a:rPr lang="en-US" altLang="zh-TW" sz="2200" b="0" i="1" smtClean="0">
                        <a:latin typeface="Cambria Math" panose="02040503050406030204" pitchFamily="18" charset="0"/>
                      </a:rPr>
                      <m:t>𝑐𝑜𝑛𝑛𝑒𝑐𝑡𝑒𝑑</m:t>
                    </m:r>
                  </m:oMath>
                </a14:m>
                <a:endParaRPr lang="en-US" altLang="zh-TW" sz="2200" dirty="0"/>
              </a:p>
              <a:p>
                <a:pPr marL="0" indent="0">
                  <a:buNone/>
                </a:pPr>
                <a:r>
                  <a:rPr lang="en-US" altLang="zh-TW" sz="2200" dirty="0"/>
                  <a:t>   - </a:t>
                </a:r>
                <a14:m>
                  <m:oMath xmlns:m="http://schemas.openxmlformats.org/officeDocument/2006/math">
                    <m:r>
                      <a:rPr lang="en-US" altLang="zh-TW" sz="2200" b="0" i="1" smtClean="0">
                        <a:latin typeface="Cambria Math" panose="02040503050406030204" pitchFamily="18" charset="0"/>
                      </a:rPr>
                      <m:t>𝑜𝑢𝑡𝑝𝑢𝑡</m:t>
                    </m:r>
                    <m:r>
                      <a:rPr lang="en-US" altLang="zh-TW" sz="2200" b="0" i="1" smtClean="0">
                        <a:latin typeface="Cambria Math" panose="02040503050406030204" pitchFamily="18" charset="0"/>
                      </a:rPr>
                      <m:t>=</m:t>
                    </m:r>
                    <m:r>
                      <a:rPr lang="en-US" altLang="zh-TW" sz="2200" b="0" i="1" smtClean="0">
                        <a:latin typeface="Cambria Math" panose="02040503050406030204" pitchFamily="18" charset="0"/>
                      </a:rPr>
                      <m:t>h</m:t>
                    </m:r>
                    <m:sSub>
                      <m:sSubPr>
                        <m:ctrlPr>
                          <a:rPr lang="en-US" altLang="zh-TW" sz="2200" b="0" i="1" smtClean="0">
                            <a:latin typeface="Cambria Math" panose="02040503050406030204" pitchFamily="18" charset="0"/>
                          </a:rPr>
                        </m:ctrlPr>
                      </m:sSubPr>
                      <m:e>
                        <m:r>
                          <a:rPr lang="en-US" altLang="zh-TW" sz="2200" b="0" i="1" smtClean="0">
                            <a:latin typeface="Cambria Math" panose="02040503050406030204" pitchFamily="18" charset="0"/>
                          </a:rPr>
                          <m:t>(</m:t>
                        </m:r>
                        <m:r>
                          <a:rPr lang="en-US" altLang="zh-TW" sz="2200" b="0" i="1" smtClean="0">
                            <a:latin typeface="Cambria Math" panose="02040503050406030204" pitchFamily="18" charset="0"/>
                          </a:rPr>
                          <m:t>𝑥</m:t>
                        </m:r>
                      </m:e>
                      <m:sub>
                        <m:r>
                          <a:rPr lang="en-US" altLang="zh-TW" sz="2200" b="0" i="1" smtClean="0">
                            <a:latin typeface="Cambria Math" panose="02040503050406030204" pitchFamily="18" charset="0"/>
                          </a:rPr>
                          <m:t>2</m:t>
                        </m:r>
                      </m:sub>
                    </m:sSub>
                    <m:r>
                      <a:rPr lang="en-US" altLang="zh-TW" sz="2200" b="0" i="1" smtClean="0">
                        <a:latin typeface="Cambria Math" panose="02040503050406030204" pitchFamily="18" charset="0"/>
                      </a:rPr>
                      <m:t>,</m:t>
                    </m:r>
                    <m:sSub>
                      <m:sSubPr>
                        <m:ctrlPr>
                          <a:rPr lang="en-US" altLang="zh-TW" sz="2200" b="0" i="1" smtClean="0">
                            <a:latin typeface="Cambria Math" panose="02040503050406030204" pitchFamily="18" charset="0"/>
                          </a:rPr>
                        </m:ctrlPr>
                      </m:sSubPr>
                      <m:e>
                        <m:r>
                          <a:rPr lang="en-US" altLang="zh-TW" sz="2200" b="0" i="1" smtClean="0">
                            <a:latin typeface="Cambria Math" panose="02040503050406030204" pitchFamily="18" charset="0"/>
                          </a:rPr>
                          <m:t>𝑥</m:t>
                        </m:r>
                      </m:e>
                      <m:sub>
                        <m:r>
                          <a:rPr lang="en-US" altLang="zh-TW" sz="2200" b="0" i="1" smtClean="0">
                            <a:latin typeface="Cambria Math" panose="02040503050406030204" pitchFamily="18" charset="0"/>
                          </a:rPr>
                          <m:t>3</m:t>
                        </m:r>
                      </m:sub>
                    </m:sSub>
                    <m:r>
                      <a:rPr lang="en-US" altLang="zh-TW" sz="2200" b="0" i="1" smtClean="0">
                        <a:latin typeface="Cambria Math" panose="02040503050406030204" pitchFamily="18" charset="0"/>
                      </a:rPr>
                      <m:t>,</m:t>
                    </m:r>
                    <m:sSub>
                      <m:sSubPr>
                        <m:ctrlPr>
                          <a:rPr lang="en-US" altLang="zh-TW" sz="2200" b="0" i="1" smtClean="0">
                            <a:latin typeface="Cambria Math" panose="02040503050406030204" pitchFamily="18" charset="0"/>
                          </a:rPr>
                        </m:ctrlPr>
                      </m:sSubPr>
                      <m:e>
                        <m:r>
                          <a:rPr lang="en-US" altLang="zh-TW" sz="2200" b="0" i="1" smtClean="0">
                            <a:latin typeface="Cambria Math" panose="02040503050406030204" pitchFamily="18" charset="0"/>
                          </a:rPr>
                          <m:t>𝑥</m:t>
                        </m:r>
                      </m:e>
                      <m:sub>
                        <m:r>
                          <a:rPr lang="en-US" altLang="zh-TW" sz="2200" b="0" i="1" smtClean="0">
                            <a:latin typeface="Cambria Math" panose="02040503050406030204" pitchFamily="18" charset="0"/>
                          </a:rPr>
                          <m:t>0</m:t>
                        </m:r>
                      </m:sub>
                    </m:sSub>
                    <m:r>
                      <a:rPr lang="en-US" altLang="zh-TW" sz="2200" b="0" i="1" smtClean="0">
                        <a:latin typeface="Cambria Math" panose="02040503050406030204" pitchFamily="18" charset="0"/>
                      </a:rPr>
                      <m:t>,1)</m:t>
                    </m:r>
                  </m:oMath>
                </a14:m>
                <a:endParaRPr lang="en-US" altLang="zh-TW" sz="2200" dirty="0"/>
              </a:p>
              <a:p>
                <a14:m>
                  <m:oMath xmlns:m="http://schemas.openxmlformats.org/officeDocument/2006/math">
                    <m:r>
                      <a:rPr lang="en-US" altLang="zh-TW" sz="2200" i="1">
                        <a:latin typeface="Cambria Math" panose="02040503050406030204" pitchFamily="18" charset="0"/>
                      </a:rPr>
                      <m:t>𝑓𝑜𝑟</m:t>
                    </m:r>
                    <m:r>
                      <a:rPr lang="en-US" altLang="zh-TW" sz="2200" i="1">
                        <a:latin typeface="Cambria Math" panose="02040503050406030204" pitchFamily="18" charset="0"/>
                      </a:rPr>
                      <m:t> </m:t>
                    </m:r>
                    <m:r>
                      <m:rPr>
                        <m:nor/>
                      </m:rPr>
                      <a:rPr lang="en-US" altLang="zh-TW" sz="2200" b="0" i="0" smtClean="0">
                        <a:latin typeface="Cambria Math" panose="02040503050406030204" pitchFamily="18" charset="0"/>
                      </a:rPr>
                      <m:t>8</m:t>
                    </m:r>
                    <m:r>
                      <m:rPr>
                        <m:nor/>
                      </m:rPr>
                      <a:rPr lang="en-US" altLang="zh-TW" sz="2200" i="0">
                        <a:latin typeface="Cambria Math" panose="02040503050406030204" pitchFamily="18" charset="0"/>
                      </a:rPr>
                      <m:t>−</m:t>
                    </m:r>
                    <m:r>
                      <a:rPr lang="en-US" altLang="zh-TW" sz="2200" i="1">
                        <a:latin typeface="Cambria Math" panose="02040503050406030204" pitchFamily="18" charset="0"/>
                      </a:rPr>
                      <m:t>𝑐𝑜𝑛𝑛𝑒𝑐𝑡𝑒𝑑</m:t>
                    </m:r>
                  </m:oMath>
                </a14:m>
                <a:endParaRPr lang="en-US" altLang="zh-TW" sz="2200" dirty="0"/>
              </a:p>
              <a:p>
                <a:pPr marL="0" indent="0">
                  <a:buNone/>
                </a:pPr>
                <a:r>
                  <a:rPr lang="en-US" altLang="zh-TW" sz="2200" dirty="0"/>
                  <a:t>   - </a:t>
                </a:r>
                <a14:m>
                  <m:oMath xmlns:m="http://schemas.openxmlformats.org/officeDocument/2006/math">
                    <m:r>
                      <a:rPr lang="en-US" altLang="zh-TW" sz="2200" i="1">
                        <a:latin typeface="Cambria Math" panose="02040503050406030204" pitchFamily="18" charset="0"/>
                      </a:rPr>
                      <m:t>𝑜𝑢𝑡𝑝𝑢𝑡</m:t>
                    </m:r>
                    <m:r>
                      <a:rPr lang="en-US" altLang="zh-TW" sz="2200" i="1">
                        <a:latin typeface="Cambria Math" panose="02040503050406030204" pitchFamily="18" charset="0"/>
                      </a:rPr>
                      <m:t>=</m:t>
                    </m:r>
                    <m:r>
                      <a:rPr lang="en-US" altLang="zh-TW" sz="2200" i="1">
                        <a:latin typeface="Cambria Math" panose="02040503050406030204" pitchFamily="18" charset="0"/>
                      </a:rPr>
                      <m:t>h</m:t>
                    </m:r>
                    <m:sSub>
                      <m:sSubPr>
                        <m:ctrlPr>
                          <a:rPr lang="en-US" altLang="zh-TW" sz="2200" i="1">
                            <a:latin typeface="Cambria Math" panose="02040503050406030204" pitchFamily="18" charset="0"/>
                          </a:rPr>
                        </m:ctrlPr>
                      </m:sSubPr>
                      <m:e>
                        <m:r>
                          <a:rPr lang="en-US" altLang="zh-TW" sz="2200" i="1">
                            <a:latin typeface="Cambria Math" panose="02040503050406030204" pitchFamily="18" charset="0"/>
                          </a:rPr>
                          <m:t>(</m:t>
                        </m:r>
                        <m:sSub>
                          <m:sSubPr>
                            <m:ctrlPr>
                              <a:rPr lang="en-US" altLang="zh-TW" sz="2200" i="1" smtClean="0">
                                <a:latin typeface="Cambria Math" panose="02040503050406030204" pitchFamily="18" charset="0"/>
                              </a:rPr>
                            </m:ctrlPr>
                          </m:sSubPr>
                          <m:e>
                            <m:r>
                              <a:rPr lang="en-US" altLang="zh-TW" sz="2200" b="0" i="1" smtClean="0">
                                <a:latin typeface="Cambria Math" panose="02040503050406030204" pitchFamily="18" charset="0"/>
                              </a:rPr>
                              <m:t>𝑥</m:t>
                            </m:r>
                          </m:e>
                          <m:sub>
                            <m:r>
                              <a:rPr lang="en-US" altLang="zh-TW" sz="2200" b="0" i="1" smtClean="0">
                                <a:latin typeface="Cambria Math" panose="02040503050406030204" pitchFamily="18" charset="0"/>
                              </a:rPr>
                              <m:t>2</m:t>
                            </m:r>
                          </m:sub>
                        </m:sSub>
                        <m:r>
                          <a:rPr lang="en-US" altLang="zh-TW" sz="2200" b="0" i="1" smtClean="0">
                            <a:latin typeface="Cambria Math" panose="02040503050406030204" pitchFamily="18" charset="0"/>
                          </a:rPr>
                          <m:t>,</m:t>
                        </m:r>
                        <m:r>
                          <a:rPr lang="en-US" altLang="zh-TW" sz="2200" i="1">
                            <a:latin typeface="Cambria Math" panose="02040503050406030204" pitchFamily="18" charset="0"/>
                          </a:rPr>
                          <m:t>𝑥</m:t>
                        </m:r>
                      </m:e>
                      <m:sub>
                        <m:r>
                          <a:rPr lang="en-US" altLang="zh-TW" sz="2200" b="0" i="1" smtClean="0">
                            <a:latin typeface="Cambria Math" panose="02040503050406030204" pitchFamily="18" charset="0"/>
                          </a:rPr>
                          <m:t>6</m:t>
                        </m:r>
                      </m:sub>
                    </m:sSub>
                    <m:r>
                      <a:rPr lang="en-US" altLang="zh-TW" sz="2200" i="1">
                        <a:latin typeface="Cambria Math" panose="02040503050406030204" pitchFamily="18" charset="0"/>
                      </a:rPr>
                      <m:t>,</m:t>
                    </m:r>
                    <m:sSub>
                      <m:sSubPr>
                        <m:ctrlPr>
                          <a:rPr lang="en-US" altLang="zh-TW" sz="2200" i="1">
                            <a:latin typeface="Cambria Math" panose="02040503050406030204" pitchFamily="18" charset="0"/>
                          </a:rPr>
                        </m:ctrlPr>
                      </m:sSubPr>
                      <m:e>
                        <m:r>
                          <a:rPr lang="en-US" altLang="zh-TW" sz="2200" i="1">
                            <a:latin typeface="Cambria Math" panose="02040503050406030204" pitchFamily="18" charset="0"/>
                          </a:rPr>
                          <m:t>𝑥</m:t>
                        </m:r>
                      </m:e>
                      <m:sub>
                        <m:r>
                          <a:rPr lang="en-US" altLang="zh-TW" sz="2200" b="0" i="1" smtClean="0">
                            <a:latin typeface="Cambria Math" panose="02040503050406030204" pitchFamily="18" charset="0"/>
                          </a:rPr>
                          <m:t>7</m:t>
                        </m:r>
                      </m:sub>
                    </m:sSub>
                    <m:r>
                      <a:rPr lang="en-US" altLang="zh-TW" sz="2200" i="1">
                        <a:latin typeface="Cambria Math" panose="02040503050406030204" pitchFamily="18" charset="0"/>
                      </a:rPr>
                      <m:t>,</m:t>
                    </m:r>
                    <m:sSub>
                      <m:sSubPr>
                        <m:ctrlPr>
                          <a:rPr lang="en-US" altLang="zh-TW" sz="2200" i="1" smtClean="0">
                            <a:latin typeface="Cambria Math" panose="02040503050406030204" pitchFamily="18" charset="0"/>
                          </a:rPr>
                        </m:ctrlPr>
                      </m:sSubPr>
                      <m:e>
                        <m:r>
                          <a:rPr lang="en-US" altLang="zh-TW" sz="2200" b="0" i="1" smtClean="0">
                            <a:latin typeface="Cambria Math" panose="02040503050406030204" pitchFamily="18" charset="0"/>
                          </a:rPr>
                          <m:t>𝑥</m:t>
                        </m:r>
                      </m:e>
                      <m:sub>
                        <m:r>
                          <a:rPr lang="en-US" altLang="zh-TW" sz="2200" b="0" i="1" smtClean="0">
                            <a:latin typeface="Cambria Math" panose="02040503050406030204" pitchFamily="18" charset="0"/>
                          </a:rPr>
                          <m:t>3</m:t>
                        </m:r>
                      </m:sub>
                    </m:sSub>
                    <m:r>
                      <a:rPr lang="en-US" altLang="zh-TW" sz="2200" b="0" i="1" smtClean="0">
                        <a:latin typeface="Cambria Math" panose="02040503050406030204" pitchFamily="18" charset="0"/>
                      </a:rPr>
                      <m:t>,</m:t>
                    </m:r>
                    <m:sSub>
                      <m:sSubPr>
                        <m:ctrlPr>
                          <a:rPr lang="en-US" altLang="zh-TW" sz="2200" i="1">
                            <a:latin typeface="Cambria Math" panose="02040503050406030204" pitchFamily="18" charset="0"/>
                          </a:rPr>
                        </m:ctrlPr>
                      </m:sSubPr>
                      <m:e>
                        <m:r>
                          <a:rPr lang="en-US" altLang="zh-TW" sz="2200" i="1">
                            <a:latin typeface="Cambria Math" panose="02040503050406030204" pitchFamily="18" charset="0"/>
                          </a:rPr>
                          <m:t>𝑥</m:t>
                        </m:r>
                      </m:e>
                      <m:sub>
                        <m:r>
                          <a:rPr lang="en-US" altLang="zh-TW" sz="2200" i="1">
                            <a:latin typeface="Cambria Math" panose="02040503050406030204" pitchFamily="18" charset="0"/>
                          </a:rPr>
                          <m:t>0</m:t>
                        </m:r>
                      </m:sub>
                    </m:sSub>
                    <m:r>
                      <a:rPr lang="en-US" altLang="zh-TW" sz="2200" i="1">
                        <a:latin typeface="Cambria Math" panose="02040503050406030204" pitchFamily="18" charset="0"/>
                      </a:rPr>
                      <m:t>,1)</m:t>
                    </m:r>
                  </m:oMath>
                </a14:m>
                <a:endParaRPr lang="zh-TW" altLang="en-US" sz="2200" dirty="0"/>
              </a:p>
              <a:p>
                <a:endParaRPr lang="zh-TW" altLang="en-US" b="1" dirty="0"/>
              </a:p>
            </p:txBody>
          </p:sp>
        </mc:Choice>
        <mc:Fallback xmlns="">
          <p:sp>
            <p:nvSpPr>
              <p:cNvPr id="3" name="內容版面配置區 2"/>
              <p:cNvSpPr>
                <a:spLocks noGrp="1" noRot="1" noChangeAspect="1" noMove="1" noResize="1" noEditPoints="1" noAdjustHandles="1" noChangeArrowheads="1" noChangeShapeType="1" noTextEdit="1"/>
              </p:cNvSpPr>
              <p:nvPr>
                <p:ph sz="half" idx="1"/>
              </p:nvPr>
            </p:nvSpPr>
            <p:spPr>
              <a:xfrm>
                <a:off x="838200" y="4421764"/>
                <a:ext cx="5181600" cy="2436236"/>
              </a:xfrm>
              <a:blipFill rotWithShape="0">
                <a:blip r:embed="rId3"/>
                <a:stretch>
                  <a:fillRect l="-1412" t="-3000"/>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5" name="內容版面配置區 4"/>
              <p:cNvSpPr>
                <a:spLocks noGrp="1"/>
              </p:cNvSpPr>
              <p:nvPr>
                <p:ph sz="half" idx="2"/>
              </p:nvPr>
            </p:nvSpPr>
            <p:spPr>
              <a:xfrm>
                <a:off x="6172200" y="4421764"/>
                <a:ext cx="6198326" cy="2436236"/>
              </a:xfrm>
            </p:spPr>
            <p:txBody>
              <a:bodyPr>
                <a:normAutofit/>
              </a:bodyPr>
              <a:lstStyle/>
              <a:p>
                <a:r>
                  <a:rPr lang="en-US" altLang="zh-TW" sz="2200" dirty="0">
                    <a:latin typeface="Cambria Math" panose="02040503050406030204" pitchFamily="18" charset="0"/>
                  </a:rPr>
                  <a:t>right-left bottom-top</a:t>
                </a:r>
              </a:p>
              <a:p>
                <a14:m>
                  <m:oMath xmlns:m="http://schemas.openxmlformats.org/officeDocument/2006/math">
                    <m:r>
                      <a:rPr lang="en-US" altLang="zh-TW" sz="2200" i="1">
                        <a:latin typeface="Cambria Math" panose="02040503050406030204" pitchFamily="18" charset="0"/>
                      </a:rPr>
                      <m:t>𝑓𝑜𝑟</m:t>
                    </m:r>
                    <m:r>
                      <a:rPr lang="en-US" altLang="zh-TW" sz="2200" i="1">
                        <a:latin typeface="Cambria Math" panose="02040503050406030204" pitchFamily="18" charset="0"/>
                      </a:rPr>
                      <m:t> 4</m:t>
                    </m:r>
                    <m:r>
                      <m:rPr>
                        <m:nor/>
                      </m:rPr>
                      <a:rPr lang="en-US" altLang="zh-TW" sz="2200">
                        <a:latin typeface="Cambria Math" panose="02040503050406030204" pitchFamily="18" charset="0"/>
                      </a:rPr>
                      <m:t>−</m:t>
                    </m:r>
                    <m:r>
                      <a:rPr lang="en-US" altLang="zh-TW" sz="2200" i="1">
                        <a:latin typeface="Cambria Math" panose="02040503050406030204" pitchFamily="18" charset="0"/>
                      </a:rPr>
                      <m:t>𝑐𝑜𝑛𝑛𝑒𝑐𝑡𝑒𝑑</m:t>
                    </m:r>
                  </m:oMath>
                </a14:m>
                <a:endParaRPr lang="en-US" altLang="zh-TW" sz="2200" dirty="0"/>
              </a:p>
              <a:p>
                <a:pPr marL="0" indent="0">
                  <a:buNone/>
                </a:pPr>
                <a:r>
                  <a:rPr lang="en-US" altLang="zh-TW" sz="2200" dirty="0"/>
                  <a:t>   - </a:t>
                </a:r>
                <a14:m>
                  <m:oMath xmlns:m="http://schemas.openxmlformats.org/officeDocument/2006/math">
                    <m:r>
                      <a:rPr lang="en-US" altLang="zh-TW" sz="2200" i="1">
                        <a:latin typeface="Cambria Math" panose="02040503050406030204" pitchFamily="18" charset="0"/>
                      </a:rPr>
                      <m:t>𝑜𝑢𝑡𝑝𝑢𝑡</m:t>
                    </m:r>
                    <m:r>
                      <a:rPr lang="en-US" altLang="zh-TW" sz="2200" i="1">
                        <a:latin typeface="Cambria Math" panose="02040503050406030204" pitchFamily="18" charset="0"/>
                      </a:rPr>
                      <m:t>=</m:t>
                    </m:r>
                    <m:r>
                      <a:rPr lang="en-US" altLang="zh-TW" sz="2200" i="1" dirty="0" smtClean="0">
                        <a:latin typeface="Cambria Math" panose="02040503050406030204" pitchFamily="18" charset="0"/>
                        <a:ea typeface="Cambria Math" panose="02040503050406030204" pitchFamily="18" charset="0"/>
                      </a:rPr>
                      <m:t>𝑚𝑖𝑛</m:t>
                    </m:r>
                    <m:d>
                      <m:dPr>
                        <m:begChr m:val="{"/>
                        <m:endChr m:val="}"/>
                        <m:ctrlPr>
                          <a:rPr lang="en-US" altLang="zh-TW" sz="2200" i="1" dirty="0" smtClean="0">
                            <a:latin typeface="Cambria Math" panose="02040503050406030204" pitchFamily="18" charset="0"/>
                            <a:ea typeface="Cambria Math" panose="02040503050406030204" pitchFamily="18" charset="0"/>
                          </a:rPr>
                        </m:ctrlPr>
                      </m:dPr>
                      <m:e>
                        <m:sSub>
                          <m:sSubPr>
                            <m:ctrlPr>
                              <a:rPr lang="en-US" altLang="zh-TW" sz="2200" i="1" dirty="0" smtClean="0">
                                <a:latin typeface="Cambria Math" panose="02040503050406030204" pitchFamily="18" charset="0"/>
                                <a:ea typeface="Cambria Math" panose="02040503050406030204" pitchFamily="18" charset="0"/>
                              </a:rPr>
                            </m:ctrlPr>
                          </m:sSubPr>
                          <m:e>
                            <m:r>
                              <a:rPr lang="en-US" altLang="zh-TW" sz="2200" i="1" dirty="0">
                                <a:latin typeface="Cambria Math" panose="02040503050406030204" pitchFamily="18" charset="0"/>
                                <a:ea typeface="Cambria Math" panose="02040503050406030204" pitchFamily="18" charset="0"/>
                              </a:rPr>
                              <m:t>𝑥</m:t>
                            </m:r>
                          </m:e>
                          <m:sub>
                            <m:r>
                              <a:rPr lang="en-US" altLang="zh-TW" sz="2200" i="1" dirty="0">
                                <a:latin typeface="Cambria Math" panose="02040503050406030204" pitchFamily="18" charset="0"/>
                                <a:ea typeface="Cambria Math" panose="02040503050406030204" pitchFamily="18" charset="0"/>
                              </a:rPr>
                              <m:t>0</m:t>
                            </m:r>
                          </m:sub>
                        </m:sSub>
                        <m:r>
                          <a:rPr lang="en-US" altLang="zh-TW" sz="2200" i="1" dirty="0">
                            <a:latin typeface="Cambria Math" panose="02040503050406030204" pitchFamily="18" charset="0"/>
                            <a:ea typeface="Cambria Math" panose="02040503050406030204" pitchFamily="18" charset="0"/>
                          </a:rPr>
                          <m:t>,</m:t>
                        </m:r>
                        <m:r>
                          <a:rPr lang="en-US" altLang="zh-TW" sz="2200" i="1" dirty="0" smtClean="0">
                            <a:latin typeface="Cambria Math" panose="02040503050406030204" pitchFamily="18" charset="0"/>
                            <a:ea typeface="Cambria Math" panose="02040503050406030204" pitchFamily="18" charset="0"/>
                          </a:rPr>
                          <m:t>𝑔</m:t>
                        </m:r>
                        <m:d>
                          <m:dPr>
                            <m:ctrlPr>
                              <a:rPr lang="en-US" altLang="zh-TW" sz="2200" i="1" dirty="0" smtClean="0">
                                <a:latin typeface="Cambria Math" panose="02040503050406030204" pitchFamily="18" charset="0"/>
                                <a:ea typeface="Cambria Math" panose="02040503050406030204" pitchFamily="18" charset="0"/>
                              </a:rPr>
                            </m:ctrlPr>
                          </m:dPr>
                          <m:e>
                            <m:sSub>
                              <m:sSubPr>
                                <m:ctrlPr>
                                  <a:rPr lang="en-US" altLang="zh-TW" sz="2200" i="1" dirty="0">
                                    <a:latin typeface="Cambria Math" panose="02040503050406030204" pitchFamily="18" charset="0"/>
                                    <a:ea typeface="Cambria Math" panose="02040503050406030204" pitchFamily="18" charset="0"/>
                                  </a:rPr>
                                </m:ctrlPr>
                              </m:sSubPr>
                              <m:e>
                                <m:r>
                                  <a:rPr lang="en-US" altLang="zh-TW" sz="2200" i="1" dirty="0">
                                    <a:latin typeface="Cambria Math" panose="02040503050406030204" pitchFamily="18" charset="0"/>
                                    <a:ea typeface="Cambria Math" panose="02040503050406030204" pitchFamily="18" charset="0"/>
                                  </a:rPr>
                                  <m:t>𝑥</m:t>
                                </m:r>
                              </m:e>
                              <m:sub>
                                <m:r>
                                  <a:rPr lang="en-US" altLang="zh-TW" sz="2200" i="1" dirty="0">
                                    <a:latin typeface="Cambria Math" panose="02040503050406030204" pitchFamily="18" charset="0"/>
                                    <a:ea typeface="Cambria Math" panose="02040503050406030204" pitchFamily="18" charset="0"/>
                                  </a:rPr>
                                  <m:t>1</m:t>
                                </m:r>
                              </m:sub>
                            </m:sSub>
                            <m:r>
                              <a:rPr lang="en-US" altLang="zh-TW" sz="2200" i="1" dirty="0">
                                <a:latin typeface="Cambria Math" panose="02040503050406030204" pitchFamily="18" charset="0"/>
                                <a:ea typeface="Cambria Math" panose="02040503050406030204" pitchFamily="18" charset="0"/>
                              </a:rPr>
                              <m:t>,</m:t>
                            </m:r>
                            <m:sSub>
                              <m:sSubPr>
                                <m:ctrlPr>
                                  <a:rPr lang="en-US" altLang="zh-TW" sz="2200" i="1" dirty="0">
                                    <a:latin typeface="Cambria Math" panose="02040503050406030204" pitchFamily="18" charset="0"/>
                                    <a:ea typeface="Cambria Math" panose="02040503050406030204" pitchFamily="18" charset="0"/>
                                  </a:rPr>
                                </m:ctrlPr>
                              </m:sSubPr>
                              <m:e>
                                <m:r>
                                  <a:rPr lang="en-US" altLang="zh-TW" sz="2200" i="1" dirty="0">
                                    <a:latin typeface="Cambria Math" panose="02040503050406030204" pitchFamily="18" charset="0"/>
                                    <a:ea typeface="Cambria Math" panose="02040503050406030204" pitchFamily="18" charset="0"/>
                                  </a:rPr>
                                  <m:t>𝑥</m:t>
                                </m:r>
                              </m:e>
                              <m:sub>
                                <m:r>
                                  <a:rPr lang="en-US" altLang="zh-TW" sz="2200" i="1" dirty="0">
                                    <a:latin typeface="Cambria Math" panose="02040503050406030204" pitchFamily="18" charset="0"/>
                                    <a:ea typeface="Cambria Math" panose="02040503050406030204" pitchFamily="18" charset="0"/>
                                  </a:rPr>
                                  <m:t>4</m:t>
                                </m:r>
                              </m:sub>
                            </m:sSub>
                            <m:r>
                              <a:rPr lang="en-US" altLang="zh-TW" sz="2200" i="1" dirty="0">
                                <a:latin typeface="Cambria Math" panose="02040503050406030204" pitchFamily="18" charset="0"/>
                                <a:ea typeface="Cambria Math" panose="02040503050406030204" pitchFamily="18" charset="0"/>
                              </a:rPr>
                              <m:t>,1</m:t>
                            </m:r>
                          </m:e>
                        </m:d>
                      </m:e>
                    </m:d>
                  </m:oMath>
                </a14:m>
                <a:endParaRPr lang="en-US" altLang="zh-TW" sz="2200" i="1" dirty="0">
                  <a:latin typeface="Cambria Math" panose="02040503050406030204" pitchFamily="18" charset="0"/>
                  <a:ea typeface="Cambria Math" panose="02040503050406030204" pitchFamily="18" charset="0"/>
                </a:endParaRPr>
              </a:p>
              <a:p>
                <a14:m>
                  <m:oMath xmlns:m="http://schemas.openxmlformats.org/officeDocument/2006/math">
                    <m:r>
                      <a:rPr lang="en-US" altLang="zh-TW" sz="2200" i="1">
                        <a:latin typeface="Cambria Math" panose="02040503050406030204" pitchFamily="18" charset="0"/>
                      </a:rPr>
                      <m:t>𝑓𝑜𝑟</m:t>
                    </m:r>
                    <m:r>
                      <a:rPr lang="en-US" altLang="zh-TW" sz="2200" i="1">
                        <a:latin typeface="Cambria Math" panose="02040503050406030204" pitchFamily="18" charset="0"/>
                      </a:rPr>
                      <m:t> </m:t>
                    </m:r>
                    <m:r>
                      <m:rPr>
                        <m:nor/>
                      </m:rPr>
                      <a:rPr lang="en-US" altLang="zh-TW" sz="2200">
                        <a:latin typeface="Cambria Math" panose="02040503050406030204" pitchFamily="18" charset="0"/>
                      </a:rPr>
                      <m:t>8−</m:t>
                    </m:r>
                    <m:r>
                      <a:rPr lang="en-US" altLang="zh-TW" sz="2200" i="1">
                        <a:latin typeface="Cambria Math" panose="02040503050406030204" pitchFamily="18" charset="0"/>
                      </a:rPr>
                      <m:t>𝑐𝑜𝑛𝑛𝑒𝑐𝑡𝑒𝑑</m:t>
                    </m:r>
                  </m:oMath>
                </a14:m>
                <a:endParaRPr lang="en-US" altLang="zh-TW" sz="2200" dirty="0"/>
              </a:p>
              <a:p>
                <a:pPr marL="0" indent="0">
                  <a:buNone/>
                </a:pPr>
                <a:r>
                  <a:rPr lang="en-US" altLang="zh-TW" sz="2200" dirty="0"/>
                  <a:t>   - </a:t>
                </a:r>
                <a14:m>
                  <m:oMath xmlns:m="http://schemas.openxmlformats.org/officeDocument/2006/math">
                    <m:r>
                      <a:rPr lang="en-US" altLang="zh-TW" sz="2200" i="1">
                        <a:latin typeface="Cambria Math" panose="02040503050406030204" pitchFamily="18" charset="0"/>
                      </a:rPr>
                      <m:t>𝑜𝑢𝑡𝑝𝑢𝑡</m:t>
                    </m:r>
                    <m:r>
                      <a:rPr lang="en-US" altLang="zh-TW" sz="2200" i="1">
                        <a:latin typeface="Cambria Math" panose="02040503050406030204" pitchFamily="18" charset="0"/>
                      </a:rPr>
                      <m:t>=</m:t>
                    </m:r>
                    <m:r>
                      <m:rPr>
                        <m:sty m:val="p"/>
                      </m:rPr>
                      <a:rPr lang="en-US" altLang="zh-TW" sz="2200" i="1" dirty="0">
                        <a:latin typeface="Cambria Math" panose="02040503050406030204" pitchFamily="18" charset="0"/>
                        <a:ea typeface="Cambria Math" panose="02040503050406030204" pitchFamily="18" charset="0"/>
                      </a:rPr>
                      <m:t>min</m:t>
                    </m:r>
                    <m:d>
                      <m:dPr>
                        <m:begChr m:val="{"/>
                        <m:endChr m:val="}"/>
                        <m:ctrlPr>
                          <a:rPr lang="en-US" altLang="zh-TW" sz="2200" i="1" dirty="0">
                            <a:latin typeface="Cambria Math" panose="02040503050406030204" pitchFamily="18" charset="0"/>
                            <a:ea typeface="Cambria Math" panose="02040503050406030204" pitchFamily="18" charset="0"/>
                          </a:rPr>
                        </m:ctrlPr>
                      </m:dPr>
                      <m:e>
                        <m:sSub>
                          <m:sSubPr>
                            <m:ctrlPr>
                              <a:rPr lang="en-US" altLang="zh-TW" sz="2200" i="1" dirty="0">
                                <a:latin typeface="Cambria Math" panose="02040503050406030204" pitchFamily="18" charset="0"/>
                                <a:ea typeface="Cambria Math" panose="02040503050406030204" pitchFamily="18" charset="0"/>
                              </a:rPr>
                            </m:ctrlPr>
                          </m:sSubPr>
                          <m:e>
                            <m:r>
                              <a:rPr lang="en-US" altLang="zh-TW" sz="2200" i="1" dirty="0">
                                <a:latin typeface="Cambria Math" panose="02040503050406030204" pitchFamily="18" charset="0"/>
                                <a:ea typeface="Cambria Math" panose="02040503050406030204" pitchFamily="18" charset="0"/>
                              </a:rPr>
                              <m:t>𝑥</m:t>
                            </m:r>
                          </m:e>
                          <m:sub>
                            <m:r>
                              <a:rPr lang="en-US" altLang="zh-TW" sz="2200" i="1" dirty="0">
                                <a:latin typeface="Cambria Math" panose="02040503050406030204" pitchFamily="18" charset="0"/>
                                <a:ea typeface="Cambria Math" panose="02040503050406030204" pitchFamily="18" charset="0"/>
                              </a:rPr>
                              <m:t>0</m:t>
                            </m:r>
                          </m:sub>
                        </m:sSub>
                        <m:r>
                          <a:rPr lang="en-US" altLang="zh-TW" sz="2200" i="1" dirty="0">
                            <a:latin typeface="Cambria Math" panose="02040503050406030204" pitchFamily="18" charset="0"/>
                            <a:ea typeface="Cambria Math" panose="02040503050406030204" pitchFamily="18" charset="0"/>
                          </a:rPr>
                          <m:t>,</m:t>
                        </m:r>
                        <m:r>
                          <a:rPr lang="en-US" altLang="zh-TW" sz="2200" i="1" dirty="0">
                            <a:latin typeface="Cambria Math" panose="02040503050406030204" pitchFamily="18" charset="0"/>
                            <a:ea typeface="Cambria Math" panose="02040503050406030204" pitchFamily="18" charset="0"/>
                          </a:rPr>
                          <m:t>𝑔</m:t>
                        </m:r>
                        <m:d>
                          <m:dPr>
                            <m:ctrlPr>
                              <a:rPr lang="en-US" altLang="zh-TW" sz="2200" i="1" dirty="0">
                                <a:latin typeface="Cambria Math" panose="02040503050406030204" pitchFamily="18" charset="0"/>
                                <a:ea typeface="Cambria Math" panose="02040503050406030204" pitchFamily="18" charset="0"/>
                              </a:rPr>
                            </m:ctrlPr>
                          </m:dPr>
                          <m:e>
                            <m:sSub>
                              <m:sSubPr>
                                <m:ctrlPr>
                                  <a:rPr lang="en-US" altLang="zh-TW" sz="2200" i="1" dirty="0">
                                    <a:latin typeface="Cambria Math" panose="02040503050406030204" pitchFamily="18" charset="0"/>
                                    <a:ea typeface="Cambria Math" panose="02040503050406030204" pitchFamily="18" charset="0"/>
                                  </a:rPr>
                                </m:ctrlPr>
                              </m:sSubPr>
                              <m:e>
                                <m:r>
                                  <a:rPr lang="en-US" altLang="zh-TW" sz="2200" i="1" dirty="0">
                                    <a:latin typeface="Cambria Math" panose="02040503050406030204" pitchFamily="18" charset="0"/>
                                    <a:ea typeface="Cambria Math" panose="02040503050406030204" pitchFamily="18" charset="0"/>
                                  </a:rPr>
                                  <m:t>𝑥</m:t>
                                </m:r>
                              </m:e>
                              <m:sub>
                                <m:r>
                                  <a:rPr lang="en-US" altLang="zh-TW" sz="2200" i="1" dirty="0">
                                    <a:latin typeface="Cambria Math" panose="02040503050406030204" pitchFamily="18" charset="0"/>
                                    <a:ea typeface="Cambria Math" panose="02040503050406030204" pitchFamily="18" charset="0"/>
                                  </a:rPr>
                                  <m:t>1</m:t>
                                </m:r>
                              </m:sub>
                            </m:sSub>
                            <m:r>
                              <a:rPr lang="en-US" altLang="zh-TW" sz="2200" i="1" dirty="0">
                                <a:latin typeface="Cambria Math" panose="02040503050406030204" pitchFamily="18" charset="0"/>
                                <a:ea typeface="Cambria Math" panose="02040503050406030204" pitchFamily="18" charset="0"/>
                              </a:rPr>
                              <m:t>,</m:t>
                            </m:r>
                            <m:sSub>
                              <m:sSubPr>
                                <m:ctrlPr>
                                  <a:rPr lang="en-US" altLang="zh-TW" sz="2200" i="1" dirty="0">
                                    <a:latin typeface="Cambria Math" panose="02040503050406030204" pitchFamily="18" charset="0"/>
                                    <a:ea typeface="Cambria Math" panose="02040503050406030204" pitchFamily="18" charset="0"/>
                                  </a:rPr>
                                </m:ctrlPr>
                              </m:sSubPr>
                              <m:e>
                                <m:r>
                                  <a:rPr lang="en-US" altLang="zh-TW" sz="2200" i="1" dirty="0">
                                    <a:latin typeface="Cambria Math" panose="02040503050406030204" pitchFamily="18" charset="0"/>
                                    <a:ea typeface="Cambria Math" panose="02040503050406030204" pitchFamily="18" charset="0"/>
                                  </a:rPr>
                                  <m:t>𝑥</m:t>
                                </m:r>
                              </m:e>
                              <m:sub>
                                <m:r>
                                  <a:rPr lang="en-US" altLang="zh-TW" sz="2200" i="1" dirty="0">
                                    <a:latin typeface="Cambria Math" panose="02040503050406030204" pitchFamily="18" charset="0"/>
                                    <a:ea typeface="Cambria Math" panose="02040503050406030204" pitchFamily="18" charset="0"/>
                                  </a:rPr>
                                  <m:t>4</m:t>
                                </m:r>
                              </m:sub>
                            </m:sSub>
                            <m:r>
                              <a:rPr lang="en-US" altLang="zh-TW" sz="2200" i="1" dirty="0">
                                <a:latin typeface="Cambria Math" panose="02040503050406030204" pitchFamily="18" charset="0"/>
                                <a:ea typeface="Cambria Math" panose="02040503050406030204" pitchFamily="18" charset="0"/>
                              </a:rPr>
                              <m:t>,</m:t>
                            </m:r>
                            <m:sSub>
                              <m:sSubPr>
                                <m:ctrlPr>
                                  <a:rPr lang="en-US" altLang="zh-TW" sz="2200" i="1" dirty="0" smtClean="0">
                                    <a:latin typeface="Cambria Math" panose="02040503050406030204" pitchFamily="18" charset="0"/>
                                    <a:ea typeface="Cambria Math" panose="02040503050406030204" pitchFamily="18" charset="0"/>
                                  </a:rPr>
                                </m:ctrlPr>
                              </m:sSubPr>
                              <m:e>
                                <m:r>
                                  <a:rPr lang="en-US" altLang="zh-TW" sz="2200" i="1" dirty="0">
                                    <a:latin typeface="Cambria Math" panose="02040503050406030204" pitchFamily="18" charset="0"/>
                                    <a:ea typeface="Cambria Math" panose="02040503050406030204" pitchFamily="18" charset="0"/>
                                  </a:rPr>
                                  <m:t>𝑥</m:t>
                                </m:r>
                              </m:e>
                              <m:sub>
                                <m:r>
                                  <a:rPr lang="en-US" altLang="zh-TW" sz="2200" i="1" dirty="0">
                                    <a:latin typeface="Cambria Math" panose="02040503050406030204" pitchFamily="18" charset="0"/>
                                    <a:ea typeface="Cambria Math" panose="02040503050406030204" pitchFamily="18" charset="0"/>
                                  </a:rPr>
                                  <m:t>5</m:t>
                                </m:r>
                              </m:sub>
                            </m:sSub>
                            <m:r>
                              <a:rPr lang="en-US" altLang="zh-TW" sz="2200" i="1" dirty="0">
                                <a:latin typeface="Cambria Math" panose="02040503050406030204" pitchFamily="18" charset="0"/>
                                <a:ea typeface="Cambria Math" panose="02040503050406030204" pitchFamily="18" charset="0"/>
                              </a:rPr>
                              <m:t>,</m:t>
                            </m:r>
                            <m:sSub>
                              <m:sSubPr>
                                <m:ctrlPr>
                                  <a:rPr lang="en-US" altLang="zh-TW" sz="2200" i="1" dirty="0" smtClean="0">
                                    <a:latin typeface="Cambria Math" panose="02040503050406030204" pitchFamily="18" charset="0"/>
                                    <a:ea typeface="Cambria Math" panose="02040503050406030204" pitchFamily="18" charset="0"/>
                                  </a:rPr>
                                </m:ctrlPr>
                              </m:sSubPr>
                              <m:e>
                                <m:r>
                                  <a:rPr lang="en-US" altLang="zh-TW" sz="2200" i="1" dirty="0">
                                    <a:latin typeface="Cambria Math" panose="02040503050406030204" pitchFamily="18" charset="0"/>
                                    <a:ea typeface="Cambria Math" panose="02040503050406030204" pitchFamily="18" charset="0"/>
                                  </a:rPr>
                                  <m:t>𝑥</m:t>
                                </m:r>
                              </m:e>
                              <m:sub>
                                <m:r>
                                  <a:rPr lang="en-US" altLang="zh-TW" sz="2200" i="1" dirty="0">
                                    <a:latin typeface="Cambria Math" panose="02040503050406030204" pitchFamily="18" charset="0"/>
                                    <a:ea typeface="Cambria Math" panose="02040503050406030204" pitchFamily="18" charset="0"/>
                                  </a:rPr>
                                  <m:t>8</m:t>
                                </m:r>
                              </m:sub>
                            </m:sSub>
                            <m:r>
                              <a:rPr lang="en-US" altLang="zh-TW" sz="2200" i="1" dirty="0">
                                <a:latin typeface="Cambria Math" panose="02040503050406030204" pitchFamily="18" charset="0"/>
                                <a:ea typeface="Cambria Math" panose="02040503050406030204" pitchFamily="18" charset="0"/>
                              </a:rPr>
                              <m:t>,1</m:t>
                            </m:r>
                          </m:e>
                        </m:d>
                      </m:e>
                    </m:d>
                  </m:oMath>
                </a14:m>
                <a:endParaRPr lang="zh-TW" altLang="en-US" sz="2200" dirty="0"/>
              </a:p>
            </p:txBody>
          </p:sp>
        </mc:Choice>
        <mc:Fallback xmlns="">
          <p:sp>
            <p:nvSpPr>
              <p:cNvPr id="5" name="內容版面配置區 4"/>
              <p:cNvSpPr>
                <a:spLocks noGrp="1" noRot="1" noChangeAspect="1" noMove="1" noResize="1" noEditPoints="1" noAdjustHandles="1" noChangeArrowheads="1" noChangeShapeType="1" noTextEdit="1"/>
              </p:cNvSpPr>
              <p:nvPr>
                <p:ph sz="half" idx="2"/>
              </p:nvPr>
            </p:nvSpPr>
            <p:spPr>
              <a:xfrm>
                <a:off x="6172200" y="4421764"/>
                <a:ext cx="6198326" cy="2436236"/>
              </a:xfrm>
              <a:blipFill rotWithShape="0">
                <a:blip r:embed="rId4"/>
                <a:stretch>
                  <a:fillRect l="-1181" t="-3000"/>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6" name="文字方塊 5"/>
              <p:cNvSpPr txBox="1"/>
              <p:nvPr/>
            </p:nvSpPr>
            <p:spPr>
              <a:xfrm>
                <a:off x="838200" y="1868167"/>
                <a:ext cx="6462946" cy="84754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en-US" altLang="zh-TW" sz="2200" i="1">
                          <a:solidFill>
                            <a:srgbClr val="FF0000"/>
                          </a:solidFill>
                          <a:latin typeface="Cambria Math" panose="02040503050406030204" pitchFamily="18" charset="0"/>
                        </a:rPr>
                        <m:t>h</m:t>
                      </m:r>
                      <m:d>
                        <m:dPr>
                          <m:ctrlPr>
                            <a:rPr lang="en-US" altLang="zh-TW" sz="2200" i="1">
                              <a:solidFill>
                                <a:srgbClr val="FF0000"/>
                              </a:solidFill>
                              <a:latin typeface="Cambria Math" panose="02040503050406030204" pitchFamily="18" charset="0"/>
                            </a:rPr>
                          </m:ctrlPr>
                        </m:dPr>
                        <m:e>
                          <m:sSub>
                            <m:sSubPr>
                              <m:ctrlPr>
                                <a:rPr lang="en-US" altLang="zh-TW" sz="2200" i="1">
                                  <a:solidFill>
                                    <a:srgbClr val="FF0000"/>
                                  </a:solidFill>
                                  <a:latin typeface="Cambria Math" panose="02040503050406030204" pitchFamily="18" charset="0"/>
                                </a:rPr>
                              </m:ctrlPr>
                            </m:sSubPr>
                            <m:e>
                              <m:r>
                                <a:rPr lang="en-US" altLang="zh-TW" sz="2200" i="1">
                                  <a:solidFill>
                                    <a:srgbClr val="FF0000"/>
                                  </a:solidFill>
                                  <a:latin typeface="Cambria Math" panose="02040503050406030204" pitchFamily="18" charset="0"/>
                                </a:rPr>
                                <m:t>𝑎</m:t>
                              </m:r>
                            </m:e>
                            <m:sub>
                              <m:r>
                                <a:rPr lang="en-US" altLang="zh-TW" sz="2200" i="1">
                                  <a:solidFill>
                                    <a:srgbClr val="FF0000"/>
                                  </a:solidFill>
                                  <a:latin typeface="Cambria Math" panose="02040503050406030204" pitchFamily="18" charset="0"/>
                                </a:rPr>
                                <m:t>0</m:t>
                              </m:r>
                            </m:sub>
                          </m:sSub>
                          <m:r>
                            <a:rPr lang="en-US" altLang="zh-TW" sz="2200" i="1">
                              <a:solidFill>
                                <a:srgbClr val="FF0000"/>
                              </a:solidFill>
                              <a:latin typeface="Cambria Math" panose="02040503050406030204" pitchFamily="18" charset="0"/>
                            </a:rPr>
                            <m:t>,…,</m:t>
                          </m:r>
                          <m:sSub>
                            <m:sSubPr>
                              <m:ctrlPr>
                                <a:rPr lang="en-US" altLang="zh-TW" sz="2200" i="1">
                                  <a:solidFill>
                                    <a:srgbClr val="FF0000"/>
                                  </a:solidFill>
                                  <a:latin typeface="Cambria Math" panose="02040503050406030204" pitchFamily="18" charset="0"/>
                                </a:rPr>
                              </m:ctrlPr>
                            </m:sSubPr>
                            <m:e>
                              <m:r>
                                <a:rPr lang="en-US" altLang="zh-TW" sz="2200" i="1">
                                  <a:solidFill>
                                    <a:srgbClr val="FF0000"/>
                                  </a:solidFill>
                                  <a:latin typeface="Cambria Math" panose="02040503050406030204" pitchFamily="18" charset="0"/>
                                </a:rPr>
                                <m:t>𝑎</m:t>
                              </m:r>
                            </m:e>
                            <m:sub>
                              <m:r>
                                <a:rPr lang="en-US" altLang="zh-TW" sz="2200" i="1">
                                  <a:solidFill>
                                    <a:srgbClr val="FF0000"/>
                                  </a:solidFill>
                                  <a:latin typeface="Cambria Math" panose="02040503050406030204" pitchFamily="18" charset="0"/>
                                </a:rPr>
                                <m:t>𝑁</m:t>
                              </m:r>
                            </m:sub>
                          </m:sSub>
                          <m:r>
                            <a:rPr lang="en-US" altLang="zh-TW" sz="2200" i="1">
                              <a:solidFill>
                                <a:srgbClr val="FF0000"/>
                              </a:solidFill>
                              <a:latin typeface="Cambria Math" panose="02040503050406030204" pitchFamily="18" charset="0"/>
                            </a:rPr>
                            <m:t>,</m:t>
                          </m:r>
                          <m:r>
                            <a:rPr lang="en-US" altLang="zh-TW" sz="2200" i="1">
                              <a:solidFill>
                                <a:srgbClr val="FF0000"/>
                              </a:solidFill>
                              <a:latin typeface="Cambria Math" panose="02040503050406030204" pitchFamily="18" charset="0"/>
                            </a:rPr>
                            <m:t>𝑑</m:t>
                          </m:r>
                        </m:e>
                      </m:d>
                      <m:r>
                        <a:rPr lang="en-US" altLang="zh-TW" sz="2200" i="1">
                          <a:solidFill>
                            <a:srgbClr val="FF0000"/>
                          </a:solidFill>
                          <a:latin typeface="Cambria Math" panose="02040503050406030204" pitchFamily="18" charset="0"/>
                        </a:rPr>
                        <m:t>=</m:t>
                      </m:r>
                      <m:d>
                        <m:dPr>
                          <m:begChr m:val="{"/>
                          <m:endChr m:val=""/>
                          <m:ctrlPr>
                            <a:rPr lang="en-US" altLang="zh-TW" sz="2200" i="1">
                              <a:solidFill>
                                <a:srgbClr val="FF0000"/>
                              </a:solidFill>
                              <a:latin typeface="Cambria Math" panose="02040503050406030204" pitchFamily="18" charset="0"/>
                            </a:rPr>
                          </m:ctrlPr>
                        </m:dPr>
                        <m:e>
                          <m:eqArr>
                            <m:eqArrPr>
                              <m:ctrlPr>
                                <a:rPr lang="en-US" altLang="zh-TW" sz="2200" i="1">
                                  <a:solidFill>
                                    <a:srgbClr val="FF0000"/>
                                  </a:solidFill>
                                  <a:latin typeface="Cambria Math" panose="02040503050406030204" pitchFamily="18" charset="0"/>
                                </a:rPr>
                              </m:ctrlPr>
                            </m:eqArrPr>
                            <m:e>
                              <m:r>
                                <a:rPr lang="en-US" altLang="zh-TW" sz="2200" i="1">
                                  <a:solidFill>
                                    <a:srgbClr val="FF0000"/>
                                  </a:solidFill>
                                  <a:latin typeface="Cambria Math" panose="02040503050406030204" pitchFamily="18" charset="0"/>
                                </a:rPr>
                                <m:t>0                                      </m:t>
                              </m:r>
                              <m:r>
                                <a:rPr lang="en-US" altLang="zh-TW" sz="2200" i="1">
                                  <a:solidFill>
                                    <a:srgbClr val="FF0000"/>
                                  </a:solidFill>
                                  <a:latin typeface="Cambria Math" panose="02040503050406030204" pitchFamily="18" charset="0"/>
                                </a:rPr>
                                <m:t>𝑖𝑓</m:t>
                              </m:r>
                              <m:r>
                                <a:rPr lang="en-US" altLang="zh-TW" sz="2200" i="1">
                                  <a:solidFill>
                                    <a:srgbClr val="FF0000"/>
                                  </a:solidFill>
                                  <a:latin typeface="Cambria Math" panose="02040503050406030204" pitchFamily="18" charset="0"/>
                                </a:rPr>
                                <m:t> </m:t>
                              </m:r>
                              <m:sSub>
                                <m:sSubPr>
                                  <m:ctrlPr>
                                    <a:rPr lang="en-US" altLang="zh-TW" sz="2200" i="1">
                                      <a:solidFill>
                                        <a:srgbClr val="FF0000"/>
                                      </a:solidFill>
                                      <a:latin typeface="Cambria Math" panose="02040503050406030204" pitchFamily="18" charset="0"/>
                                    </a:rPr>
                                  </m:ctrlPr>
                                </m:sSubPr>
                                <m:e>
                                  <m:r>
                                    <a:rPr lang="en-US" altLang="zh-TW" sz="2200" i="1">
                                      <a:solidFill>
                                        <a:srgbClr val="FF0000"/>
                                      </a:solidFill>
                                      <a:latin typeface="Cambria Math" panose="02040503050406030204" pitchFamily="18" charset="0"/>
                                    </a:rPr>
                                    <m:t>𝑎</m:t>
                                  </m:r>
                                </m:e>
                                <m:sub>
                                  <m:r>
                                    <a:rPr lang="en-US" altLang="zh-TW" sz="2200" i="1">
                                      <a:solidFill>
                                        <a:srgbClr val="FF0000"/>
                                      </a:solidFill>
                                      <a:latin typeface="Cambria Math" panose="02040503050406030204" pitchFamily="18" charset="0"/>
                                    </a:rPr>
                                    <m:t>𝑁</m:t>
                                  </m:r>
                                </m:sub>
                              </m:sSub>
                              <m:r>
                                <a:rPr lang="en-US" altLang="zh-TW" sz="2200" i="1">
                                  <a:solidFill>
                                    <a:srgbClr val="FF0000"/>
                                  </a:solidFill>
                                  <a:latin typeface="Cambria Math" panose="02040503050406030204" pitchFamily="18" charset="0"/>
                                </a:rPr>
                                <m:t>=0  </m:t>
                              </m:r>
                            </m:e>
                            <m:e>
                              <m:r>
                                <a:rPr lang="en-US" altLang="zh-TW" sz="2200" i="1">
                                  <a:solidFill>
                                    <a:srgbClr val="FF0000"/>
                                  </a:solidFill>
                                  <a:latin typeface="Cambria Math" panose="02040503050406030204" pitchFamily="18" charset="0"/>
                                </a:rPr>
                                <m:t>𝑚𝑖𝑛</m:t>
                              </m:r>
                              <m:d>
                                <m:dPr>
                                  <m:begChr m:val="{"/>
                                  <m:endChr m:val="}"/>
                                  <m:ctrlPr>
                                    <a:rPr lang="en-US" altLang="zh-TW" sz="2200" i="1">
                                      <a:solidFill>
                                        <a:srgbClr val="FF0000"/>
                                      </a:solidFill>
                                      <a:latin typeface="Cambria Math" panose="02040503050406030204" pitchFamily="18" charset="0"/>
                                    </a:rPr>
                                  </m:ctrlPr>
                                </m:dPr>
                                <m:e>
                                  <m:sSub>
                                    <m:sSubPr>
                                      <m:ctrlPr>
                                        <a:rPr lang="en-US" altLang="zh-TW" sz="2200" i="1">
                                          <a:solidFill>
                                            <a:srgbClr val="FF0000"/>
                                          </a:solidFill>
                                          <a:latin typeface="Cambria Math" panose="02040503050406030204" pitchFamily="18" charset="0"/>
                                        </a:rPr>
                                      </m:ctrlPr>
                                    </m:sSubPr>
                                    <m:e>
                                      <m:r>
                                        <a:rPr lang="en-US" altLang="zh-TW" sz="2200" i="1">
                                          <a:solidFill>
                                            <a:srgbClr val="FF0000"/>
                                          </a:solidFill>
                                          <a:latin typeface="Cambria Math" panose="02040503050406030204" pitchFamily="18" charset="0"/>
                                        </a:rPr>
                                        <m:t>𝑎</m:t>
                                      </m:r>
                                    </m:e>
                                    <m:sub>
                                      <m:r>
                                        <a:rPr lang="en-US" altLang="zh-TW" sz="2200" i="1">
                                          <a:solidFill>
                                            <a:srgbClr val="FF0000"/>
                                          </a:solidFill>
                                          <a:latin typeface="Cambria Math" panose="02040503050406030204" pitchFamily="18" charset="0"/>
                                        </a:rPr>
                                        <m:t>1</m:t>
                                      </m:r>
                                    </m:sub>
                                  </m:sSub>
                                  <m:r>
                                    <a:rPr lang="en-US" altLang="zh-TW" sz="2200" i="1">
                                      <a:solidFill>
                                        <a:srgbClr val="FF0000"/>
                                      </a:solidFill>
                                      <a:latin typeface="Cambria Math" panose="02040503050406030204" pitchFamily="18" charset="0"/>
                                    </a:rPr>
                                    <m:t>,…,</m:t>
                                  </m:r>
                                  <m:sSub>
                                    <m:sSubPr>
                                      <m:ctrlPr>
                                        <a:rPr lang="en-US" altLang="zh-TW" sz="2200" i="1">
                                          <a:solidFill>
                                            <a:srgbClr val="FF0000"/>
                                          </a:solidFill>
                                          <a:latin typeface="Cambria Math" panose="02040503050406030204" pitchFamily="18" charset="0"/>
                                        </a:rPr>
                                      </m:ctrlPr>
                                    </m:sSubPr>
                                    <m:e>
                                      <m:r>
                                        <a:rPr lang="en-US" altLang="zh-TW" sz="2200" i="1">
                                          <a:solidFill>
                                            <a:srgbClr val="FF0000"/>
                                          </a:solidFill>
                                          <a:latin typeface="Cambria Math" panose="02040503050406030204" pitchFamily="18" charset="0"/>
                                        </a:rPr>
                                        <m:t>𝑎</m:t>
                                      </m:r>
                                    </m:e>
                                    <m:sub>
                                      <m:r>
                                        <a:rPr lang="en-US" altLang="zh-TW" sz="2200" i="1">
                                          <a:solidFill>
                                            <a:srgbClr val="FF0000"/>
                                          </a:solidFill>
                                          <a:latin typeface="Cambria Math" panose="02040503050406030204" pitchFamily="18" charset="0"/>
                                        </a:rPr>
                                        <m:t>𝑛</m:t>
                                      </m:r>
                                    </m:sub>
                                  </m:sSub>
                                </m:e>
                              </m:d>
                              <m:r>
                                <a:rPr lang="en-US" altLang="zh-TW" sz="2200" i="1">
                                  <a:solidFill>
                                    <a:srgbClr val="FF0000"/>
                                  </a:solidFill>
                                  <a:latin typeface="Cambria Math" panose="02040503050406030204" pitchFamily="18" charset="0"/>
                                </a:rPr>
                                <m:t>+</m:t>
                              </m:r>
                              <m:r>
                                <a:rPr lang="en-US" altLang="zh-TW" sz="2200" i="1">
                                  <a:solidFill>
                                    <a:srgbClr val="FF0000"/>
                                  </a:solidFill>
                                  <a:latin typeface="Cambria Math" panose="02040503050406030204" pitchFamily="18" charset="0"/>
                                </a:rPr>
                                <m:t>𝑑</m:t>
                              </m:r>
                              <m:r>
                                <a:rPr lang="en-US" altLang="zh-TW" sz="2200" i="1">
                                  <a:solidFill>
                                    <a:srgbClr val="FF0000"/>
                                  </a:solidFill>
                                  <a:latin typeface="Cambria Math" panose="02040503050406030204" pitchFamily="18" charset="0"/>
                                </a:rPr>
                                <m:t>    </m:t>
                              </m:r>
                              <m:r>
                                <a:rPr lang="en-US" altLang="zh-TW" sz="2200" i="1">
                                  <a:solidFill>
                                    <a:srgbClr val="FF0000"/>
                                  </a:solidFill>
                                  <a:latin typeface="Cambria Math" panose="02040503050406030204" pitchFamily="18" charset="0"/>
                                </a:rPr>
                                <m:t>𝑜𝑡h𝑒𝑟𝑤𝑖𝑠𝑤</m:t>
                              </m:r>
                            </m:e>
                          </m:eqArr>
                        </m:e>
                      </m:d>
                    </m:oMath>
                  </m:oMathPara>
                </a14:m>
                <a:endParaRPr lang="zh-TW" altLang="en-US" sz="2200" dirty="0"/>
              </a:p>
            </p:txBody>
          </p:sp>
        </mc:Choice>
        <mc:Fallback xmlns="">
          <p:sp>
            <p:nvSpPr>
              <p:cNvPr id="6" name="文字方塊 5"/>
              <p:cNvSpPr txBox="1">
                <a:spLocks noRot="1" noChangeAspect="1" noMove="1" noResize="1" noEditPoints="1" noAdjustHandles="1" noChangeArrowheads="1" noChangeShapeType="1" noTextEdit="1"/>
              </p:cNvSpPr>
              <p:nvPr/>
            </p:nvSpPr>
            <p:spPr>
              <a:xfrm>
                <a:off x="838200" y="1868167"/>
                <a:ext cx="6462946" cy="847540"/>
              </a:xfrm>
              <a:prstGeom prst="rect">
                <a:avLst/>
              </a:prstGeom>
              <a:blipFill rotWithShape="0">
                <a:blip r:embed="rId5"/>
                <a:stretch>
                  <a:fillRect/>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4" name="文字方塊 3"/>
              <p:cNvSpPr txBox="1"/>
              <p:nvPr/>
            </p:nvSpPr>
            <p:spPr>
              <a:xfrm>
                <a:off x="838199" y="2998113"/>
                <a:ext cx="5000897" cy="430887"/>
              </a:xfrm>
              <a:prstGeom prst="rect">
                <a:avLst/>
              </a:prstGeom>
              <a:noFill/>
            </p:spPr>
            <p:txBody>
              <a:bodyPr wrap="square" rtlCol="0">
                <a:spAutoFit/>
              </a:bodyPr>
              <a:lstStyle/>
              <a:p>
                <a:pPr algn="ctr"/>
                <a14:m>
                  <m:oMath xmlns:m="http://schemas.openxmlformats.org/officeDocument/2006/math">
                    <m:r>
                      <a:rPr lang="en-US" altLang="zh-TW" sz="2200" i="1" smtClean="0">
                        <a:solidFill>
                          <a:srgbClr val="FF0000"/>
                        </a:solidFill>
                        <a:latin typeface="Cambria Math" panose="02040503050406030204" pitchFamily="18" charset="0"/>
                      </a:rPr>
                      <m:t>𝑔</m:t>
                    </m:r>
                  </m:oMath>
                </a14:m>
                <a:r>
                  <a:rPr lang="en-US" altLang="zh-TW" sz="2200" dirty="0">
                    <a:solidFill>
                      <a:srgbClr val="FF0000"/>
                    </a:solidFill>
                  </a:rPr>
                  <a:t>(</a:t>
                </a:r>
                <a14:m>
                  <m:oMath xmlns:m="http://schemas.openxmlformats.org/officeDocument/2006/math">
                    <m:sSub>
                      <m:sSubPr>
                        <m:ctrlPr>
                          <a:rPr lang="en-US" altLang="zh-TW" sz="2200" i="1" dirty="0" smtClean="0">
                            <a:solidFill>
                              <a:srgbClr val="FF0000"/>
                            </a:solidFill>
                            <a:latin typeface="Cambria Math" panose="02040503050406030204" pitchFamily="18" charset="0"/>
                          </a:rPr>
                        </m:ctrlPr>
                      </m:sSubPr>
                      <m:e>
                        <m:r>
                          <a:rPr lang="en-US" altLang="zh-TW" sz="2200" i="1" dirty="0">
                            <a:solidFill>
                              <a:srgbClr val="FF0000"/>
                            </a:solidFill>
                            <a:latin typeface="Cambria Math" panose="02040503050406030204" pitchFamily="18" charset="0"/>
                          </a:rPr>
                          <m:t>𝑎</m:t>
                        </m:r>
                      </m:e>
                      <m:sub>
                        <m:r>
                          <a:rPr lang="en-US" altLang="zh-TW" sz="2200" i="1" dirty="0">
                            <a:solidFill>
                              <a:srgbClr val="FF0000"/>
                            </a:solidFill>
                            <a:latin typeface="Cambria Math" panose="02040503050406030204" pitchFamily="18" charset="0"/>
                          </a:rPr>
                          <m:t>1</m:t>
                        </m:r>
                      </m:sub>
                    </m:sSub>
                    <m:sSub>
                      <m:sSubPr>
                        <m:ctrlPr>
                          <a:rPr lang="en-US" altLang="zh-TW" sz="2200" i="1" dirty="0" smtClean="0">
                            <a:solidFill>
                              <a:srgbClr val="FF0000"/>
                            </a:solidFill>
                            <a:latin typeface="Cambria Math" panose="02040503050406030204" pitchFamily="18" charset="0"/>
                          </a:rPr>
                        </m:ctrlPr>
                      </m:sSubPr>
                      <m:e>
                        <m:r>
                          <a:rPr lang="en-US" altLang="zh-TW" sz="2200" i="1" dirty="0">
                            <a:solidFill>
                              <a:srgbClr val="FF0000"/>
                            </a:solidFill>
                            <a:latin typeface="Cambria Math" panose="02040503050406030204" pitchFamily="18" charset="0"/>
                          </a:rPr>
                          <m:t>,.</m:t>
                        </m:r>
                        <m:r>
                          <a:rPr lang="en-US" altLang="zh-TW" sz="2200" i="1" dirty="0" smtClean="0">
                            <a:solidFill>
                              <a:srgbClr val="FF0000"/>
                            </a:solidFill>
                            <a:latin typeface="Cambria Math" panose="02040503050406030204" pitchFamily="18" charset="0"/>
                          </a:rPr>
                          <m:t>.</m:t>
                        </m:r>
                        <m:r>
                          <a:rPr lang="en-US" altLang="zh-TW" sz="2200" i="1" dirty="0">
                            <a:solidFill>
                              <a:srgbClr val="FF0000"/>
                            </a:solidFill>
                            <a:latin typeface="Cambria Math" panose="02040503050406030204" pitchFamily="18" charset="0"/>
                          </a:rPr>
                          <m:t>.</m:t>
                        </m:r>
                        <m:r>
                          <a:rPr lang="en-US" altLang="zh-TW" sz="2200" i="1" dirty="0" smtClean="0">
                            <a:solidFill>
                              <a:srgbClr val="FF0000"/>
                            </a:solidFill>
                            <a:latin typeface="Cambria Math" panose="02040503050406030204" pitchFamily="18" charset="0"/>
                          </a:rPr>
                          <m:t>,</m:t>
                        </m:r>
                        <m:r>
                          <a:rPr lang="en-US" altLang="zh-TW" sz="2200" i="1" dirty="0">
                            <a:solidFill>
                              <a:srgbClr val="FF0000"/>
                            </a:solidFill>
                            <a:latin typeface="Cambria Math" panose="02040503050406030204" pitchFamily="18" charset="0"/>
                          </a:rPr>
                          <m:t>𝑎</m:t>
                        </m:r>
                      </m:e>
                      <m:sub>
                        <m:r>
                          <a:rPr lang="en-US" altLang="zh-TW" sz="2200" i="1" dirty="0">
                            <a:solidFill>
                              <a:srgbClr val="FF0000"/>
                            </a:solidFill>
                            <a:latin typeface="Cambria Math" panose="02040503050406030204" pitchFamily="18" charset="0"/>
                          </a:rPr>
                          <m:t>𝑁</m:t>
                        </m:r>
                      </m:sub>
                    </m:sSub>
                    <m:r>
                      <a:rPr lang="en-US" altLang="zh-TW" sz="2200" i="1" dirty="0">
                        <a:solidFill>
                          <a:srgbClr val="FF0000"/>
                        </a:solidFill>
                        <a:latin typeface="Cambria Math" panose="02040503050406030204" pitchFamily="18" charset="0"/>
                      </a:rPr>
                      <m:t>,</m:t>
                    </m:r>
                    <m:r>
                      <a:rPr lang="en-US" altLang="zh-TW" sz="2200" i="1" dirty="0" smtClean="0">
                        <a:solidFill>
                          <a:srgbClr val="FF0000"/>
                        </a:solidFill>
                        <a:latin typeface="Cambria Math" panose="02040503050406030204" pitchFamily="18" charset="0"/>
                      </a:rPr>
                      <m:t>𝑑</m:t>
                    </m:r>
                  </m:oMath>
                </a14:m>
                <a:r>
                  <a:rPr lang="en-US" altLang="zh-TW" sz="2200" dirty="0">
                    <a:solidFill>
                      <a:srgbClr val="FF0000"/>
                    </a:solidFill>
                  </a:rPr>
                  <a:t>)=</a:t>
                </a:r>
                <a14:m>
                  <m:oMath xmlns:m="http://schemas.openxmlformats.org/officeDocument/2006/math">
                    <m:r>
                      <a:rPr lang="en-US" altLang="zh-TW" sz="2200" i="1" dirty="0">
                        <a:solidFill>
                          <a:srgbClr val="FF0000"/>
                        </a:solidFill>
                        <a:latin typeface="Cambria Math" panose="02040503050406030204" pitchFamily="18" charset="0"/>
                      </a:rPr>
                      <m:t>𝑚</m:t>
                    </m:r>
                    <m:r>
                      <a:rPr lang="en-US" altLang="zh-TW" sz="2200" i="1" dirty="0" smtClean="0">
                        <a:solidFill>
                          <a:srgbClr val="FF0000"/>
                        </a:solidFill>
                        <a:latin typeface="Cambria Math" panose="02040503050406030204" pitchFamily="18" charset="0"/>
                      </a:rPr>
                      <m:t>𝑖</m:t>
                    </m:r>
                    <m:r>
                      <a:rPr lang="en-US" altLang="zh-TW" sz="2200" i="1" dirty="0">
                        <a:solidFill>
                          <a:srgbClr val="FF0000"/>
                        </a:solidFill>
                        <a:latin typeface="Cambria Math" panose="02040503050406030204" pitchFamily="18" charset="0"/>
                      </a:rPr>
                      <m:t>𝑛</m:t>
                    </m:r>
                    <m:d>
                      <m:dPr>
                        <m:begChr m:val="{"/>
                        <m:endChr m:val="}"/>
                        <m:ctrlPr>
                          <a:rPr lang="en-US" altLang="zh-TW" sz="2200" i="1" dirty="0" smtClean="0">
                            <a:solidFill>
                              <a:srgbClr val="FF0000"/>
                            </a:solidFill>
                            <a:latin typeface="Cambria Math" panose="02040503050406030204" pitchFamily="18" charset="0"/>
                          </a:rPr>
                        </m:ctrlPr>
                      </m:dPr>
                      <m:e>
                        <m:sSub>
                          <m:sSubPr>
                            <m:ctrlPr>
                              <a:rPr lang="en-US" altLang="zh-TW" sz="2200" i="1" dirty="0" smtClean="0">
                                <a:solidFill>
                                  <a:srgbClr val="FF0000"/>
                                </a:solidFill>
                                <a:latin typeface="Cambria Math" panose="02040503050406030204" pitchFamily="18" charset="0"/>
                              </a:rPr>
                            </m:ctrlPr>
                          </m:sSubPr>
                          <m:e>
                            <m:r>
                              <a:rPr lang="en-US" altLang="zh-TW" sz="2200" i="1" dirty="0">
                                <a:solidFill>
                                  <a:srgbClr val="FF0000"/>
                                </a:solidFill>
                                <a:latin typeface="Cambria Math" panose="02040503050406030204" pitchFamily="18" charset="0"/>
                              </a:rPr>
                              <m:t>𝑎</m:t>
                            </m:r>
                          </m:e>
                          <m:sub>
                            <m:r>
                              <a:rPr lang="en-US" altLang="zh-TW" sz="2200" i="1" dirty="0">
                                <a:solidFill>
                                  <a:srgbClr val="FF0000"/>
                                </a:solidFill>
                                <a:latin typeface="Cambria Math" panose="02040503050406030204" pitchFamily="18" charset="0"/>
                              </a:rPr>
                              <m:t>1</m:t>
                            </m:r>
                          </m:sub>
                        </m:sSub>
                        <m:r>
                          <a:rPr lang="en-US" altLang="zh-TW" sz="2200" i="1" dirty="0">
                            <a:solidFill>
                              <a:srgbClr val="FF0000"/>
                            </a:solidFill>
                            <a:latin typeface="Cambria Math" panose="02040503050406030204" pitchFamily="18" charset="0"/>
                          </a:rPr>
                          <m:t>,.</m:t>
                        </m:r>
                        <m:r>
                          <a:rPr lang="en-US" altLang="zh-TW" sz="2200" i="1" dirty="0" smtClean="0">
                            <a:solidFill>
                              <a:srgbClr val="FF0000"/>
                            </a:solidFill>
                            <a:latin typeface="Cambria Math" panose="02040503050406030204" pitchFamily="18" charset="0"/>
                          </a:rPr>
                          <m:t>.</m:t>
                        </m:r>
                        <m:r>
                          <a:rPr lang="en-US" altLang="zh-TW" sz="2200" i="1" dirty="0">
                            <a:solidFill>
                              <a:srgbClr val="FF0000"/>
                            </a:solidFill>
                            <a:latin typeface="Cambria Math" panose="02040503050406030204" pitchFamily="18" charset="0"/>
                          </a:rPr>
                          <m:t>.</m:t>
                        </m:r>
                        <m:r>
                          <a:rPr lang="en-US" altLang="zh-TW" sz="2200" i="1" dirty="0" smtClean="0">
                            <a:solidFill>
                              <a:srgbClr val="FF0000"/>
                            </a:solidFill>
                            <a:latin typeface="Cambria Math" panose="02040503050406030204" pitchFamily="18" charset="0"/>
                          </a:rPr>
                          <m:t>,</m:t>
                        </m:r>
                        <m:sSub>
                          <m:sSubPr>
                            <m:ctrlPr>
                              <a:rPr lang="en-US" altLang="zh-TW" sz="2200" i="1" dirty="0" smtClean="0">
                                <a:solidFill>
                                  <a:srgbClr val="FF0000"/>
                                </a:solidFill>
                                <a:latin typeface="Cambria Math" panose="02040503050406030204" pitchFamily="18" charset="0"/>
                              </a:rPr>
                            </m:ctrlPr>
                          </m:sSubPr>
                          <m:e>
                            <m:r>
                              <a:rPr lang="en-US" altLang="zh-TW" sz="2200" i="1" dirty="0">
                                <a:solidFill>
                                  <a:srgbClr val="FF0000"/>
                                </a:solidFill>
                                <a:latin typeface="Cambria Math" panose="02040503050406030204" pitchFamily="18" charset="0"/>
                              </a:rPr>
                              <m:t>𝑎</m:t>
                            </m:r>
                          </m:e>
                          <m:sub>
                            <m:r>
                              <a:rPr lang="en-US" altLang="zh-TW" sz="2200" i="1" dirty="0">
                                <a:solidFill>
                                  <a:srgbClr val="FF0000"/>
                                </a:solidFill>
                                <a:latin typeface="Cambria Math" panose="02040503050406030204" pitchFamily="18" charset="0"/>
                              </a:rPr>
                              <m:t>𝑁</m:t>
                            </m:r>
                          </m:sub>
                        </m:sSub>
                      </m:e>
                    </m:d>
                    <m:r>
                      <a:rPr lang="en-US" altLang="zh-TW" sz="2200" i="1" dirty="0" smtClean="0">
                        <a:solidFill>
                          <a:srgbClr val="FF0000"/>
                        </a:solidFill>
                        <a:latin typeface="Cambria Math" panose="02040503050406030204" pitchFamily="18" charset="0"/>
                      </a:rPr>
                      <m:t>+</m:t>
                    </m:r>
                    <m:r>
                      <a:rPr lang="en-US" altLang="zh-TW" sz="2200" i="1" dirty="0" smtClean="0">
                        <a:solidFill>
                          <a:srgbClr val="FF0000"/>
                        </a:solidFill>
                        <a:latin typeface="Cambria Math" panose="02040503050406030204" pitchFamily="18" charset="0"/>
                      </a:rPr>
                      <m:t>𝑑</m:t>
                    </m:r>
                  </m:oMath>
                </a14:m>
                <a:endParaRPr lang="zh-TW" altLang="en-US" sz="2200" dirty="0">
                  <a:solidFill>
                    <a:srgbClr val="FF0000"/>
                  </a:solidFill>
                </a:endParaRPr>
              </a:p>
            </p:txBody>
          </p:sp>
        </mc:Choice>
        <mc:Fallback xmlns="">
          <p:sp>
            <p:nvSpPr>
              <p:cNvPr id="4" name="文字方塊 3"/>
              <p:cNvSpPr txBox="1">
                <a:spLocks noRot="1" noChangeAspect="1" noMove="1" noResize="1" noEditPoints="1" noAdjustHandles="1" noChangeArrowheads="1" noChangeShapeType="1" noTextEdit="1"/>
              </p:cNvSpPr>
              <p:nvPr/>
            </p:nvSpPr>
            <p:spPr>
              <a:xfrm>
                <a:off x="838199" y="2998113"/>
                <a:ext cx="5000897" cy="430887"/>
              </a:xfrm>
              <a:prstGeom prst="rect">
                <a:avLst/>
              </a:prstGeom>
              <a:blipFill rotWithShape="0">
                <a:blip r:embed="rId6"/>
                <a:stretch>
                  <a:fillRect b="-15493"/>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7" name="表格 6"/>
              <p:cNvGraphicFramePr>
                <a:graphicFrameLocks noGrp="1"/>
              </p:cNvGraphicFramePr>
              <p:nvPr/>
            </p:nvGraphicFramePr>
            <p:xfrm>
              <a:off x="7931479" y="1399407"/>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mc:Choice>
        <mc:Fallback xmlns="">
          <p:graphicFrame>
            <p:nvGraphicFramePr>
              <p:cNvPr id="7" name="表格 6"/>
              <p:cNvGraphicFramePr>
                <a:graphicFrameLocks noGrp="1"/>
              </p:cNvGraphicFramePr>
              <p:nvPr>
                <p:extLst>
                  <p:ext uri="{D42A27DB-BD31-4B8C-83A1-F6EECF244321}">
                    <p14:modId xmlns:p14="http://schemas.microsoft.com/office/powerpoint/2010/main" val="3200174386"/>
                  </p:ext>
                </p:extLst>
              </p:nvPr>
            </p:nvGraphicFramePr>
            <p:xfrm>
              <a:off x="7931479" y="1399407"/>
              <a:ext cx="1112400" cy="1112520"/>
            </p:xfrm>
            <a:graphic>
              <a:graphicData uri="http://schemas.openxmlformats.org/drawingml/2006/table">
                <a:tbl>
                  <a:tblPr firstRow="1" bandRow="1">
                    <a:tableStyleId>{2D5ABB26-0587-4C30-8999-92F81FD0307C}</a:tableStyleId>
                  </a:tblPr>
                  <a:tblGrid>
                    <a:gridCol w="370800"/>
                    <a:gridCol w="370800"/>
                    <a:gridCol w="370800"/>
                  </a:tblGrid>
                  <a:tr h="370840">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7"/>
                          <a:stretch>
                            <a:fillRect l="-101639" t="-1639" r="-103279" b="-204918"/>
                          </a:stretch>
                        </a:blipFill>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7"/>
                          <a:stretch>
                            <a:fillRect l="-1639" t="-100000" r="-203279" b="-101613"/>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7"/>
                          <a:stretch>
                            <a:fillRect l="-101639" t="-100000" r="-103279" b="-101613"/>
                          </a:stretch>
                        </a:blipFill>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70840">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mc:Fallback>
      </mc:AlternateContent>
      <mc:AlternateContent xmlns:mc="http://schemas.openxmlformats.org/markup-compatibility/2006" xmlns:a14="http://schemas.microsoft.com/office/drawing/2010/main">
        <mc:Choice Requires="a14">
          <p:graphicFrame>
            <p:nvGraphicFramePr>
              <p:cNvPr id="9" name="表格 8"/>
              <p:cNvGraphicFramePr>
                <a:graphicFrameLocks noGrp="1"/>
              </p:cNvGraphicFramePr>
              <p:nvPr/>
            </p:nvGraphicFramePr>
            <p:xfrm>
              <a:off x="7931479" y="2909382"/>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7</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2</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6</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3</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mc:Choice>
        <mc:Fallback xmlns="">
          <p:graphicFrame>
            <p:nvGraphicFramePr>
              <p:cNvPr id="9" name="表格 8"/>
              <p:cNvGraphicFramePr>
                <a:graphicFrameLocks noGrp="1"/>
              </p:cNvGraphicFramePr>
              <p:nvPr>
                <p:extLst>
                  <p:ext uri="{D42A27DB-BD31-4B8C-83A1-F6EECF244321}">
                    <p14:modId xmlns:p14="http://schemas.microsoft.com/office/powerpoint/2010/main" val="4077561698"/>
                  </p:ext>
                </p:extLst>
              </p:nvPr>
            </p:nvGraphicFramePr>
            <p:xfrm>
              <a:off x="7931479" y="2909382"/>
              <a:ext cx="1112400" cy="1112520"/>
            </p:xfrm>
            <a:graphic>
              <a:graphicData uri="http://schemas.openxmlformats.org/drawingml/2006/table">
                <a:tbl>
                  <a:tblPr firstRow="1" bandRow="1">
                    <a:tableStyleId>{2D5ABB26-0587-4C30-8999-92F81FD0307C}</a:tableStyleId>
                  </a:tblPr>
                  <a:tblGrid>
                    <a:gridCol w="370800"/>
                    <a:gridCol w="370800"/>
                    <a:gridCol w="370800"/>
                  </a:tblGrid>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8"/>
                          <a:stretch>
                            <a:fillRect l="-1639" t="-1639" r="-203279" b="-2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8"/>
                          <a:stretch>
                            <a:fillRect l="-101639" t="-1639" r="-103279" b="-2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8"/>
                          <a:stretch>
                            <a:fillRect l="-201639" t="-1639" r="-3279" b="-203279"/>
                          </a:stretch>
                        </a:blipFill>
                      </a:tcPr>
                    </a:tc>
                  </a:tr>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8"/>
                          <a:stretch>
                            <a:fillRect l="-1639" t="-101639" r="-203279" b="-1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8"/>
                          <a:stretch>
                            <a:fillRect l="-101639" t="-101639" r="-103279" b="-103279"/>
                          </a:stretch>
                        </a:blipFill>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70840">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mc:Fallback>
      </mc:AlternateContent>
      <mc:AlternateContent xmlns:mc="http://schemas.openxmlformats.org/markup-compatibility/2006" xmlns:a14="http://schemas.microsoft.com/office/drawing/2010/main">
        <mc:Choice Requires="a14">
          <p:graphicFrame>
            <p:nvGraphicFramePr>
              <p:cNvPr id="10" name="表格 9"/>
              <p:cNvGraphicFramePr>
                <a:graphicFrameLocks noGrp="1"/>
              </p:cNvGraphicFramePr>
              <p:nvPr/>
            </p:nvGraphicFramePr>
            <p:xfrm>
              <a:off x="9442416" y="2909381"/>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8</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5</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mc:Choice>
        <mc:Fallback xmlns="">
          <p:graphicFrame>
            <p:nvGraphicFramePr>
              <p:cNvPr id="10" name="表格 9"/>
              <p:cNvGraphicFramePr>
                <a:graphicFrameLocks noGrp="1"/>
              </p:cNvGraphicFramePr>
              <p:nvPr>
                <p:extLst>
                  <p:ext uri="{D42A27DB-BD31-4B8C-83A1-F6EECF244321}">
                    <p14:modId xmlns:p14="http://schemas.microsoft.com/office/powerpoint/2010/main" val="294464720"/>
                  </p:ext>
                </p:extLst>
              </p:nvPr>
            </p:nvGraphicFramePr>
            <p:xfrm>
              <a:off x="9442416" y="2909381"/>
              <a:ext cx="1112400" cy="1112520"/>
            </p:xfrm>
            <a:graphic>
              <a:graphicData uri="http://schemas.openxmlformats.org/drawingml/2006/table">
                <a:tbl>
                  <a:tblPr firstRow="1" bandRow="1">
                    <a:tableStyleId>{2D5ABB26-0587-4C30-8999-92F81FD0307C}</a:tableStyleId>
                  </a:tblPr>
                  <a:tblGrid>
                    <a:gridCol w="370800"/>
                    <a:gridCol w="370800"/>
                    <a:gridCol w="370800"/>
                  </a:tblGrid>
                  <a:tr h="370840">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70840">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9"/>
                          <a:stretch>
                            <a:fillRect l="-100000" t="-101639" r="-101613" b="-10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9"/>
                          <a:stretch>
                            <a:fillRect l="-203279" t="-101639" r="-3279" b="-103279"/>
                          </a:stretch>
                        </a:blipFill>
                      </a:tcPr>
                    </a:tc>
                  </a:tr>
                  <a:tr h="370840">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9"/>
                          <a:stretch>
                            <a:fillRect l="-1639" t="-201639" r="-204918" b="-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9"/>
                          <a:stretch>
                            <a:fillRect l="-100000" t="-201639" r="-101613" b="-3279"/>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9"/>
                          <a:stretch>
                            <a:fillRect l="-203279" t="-201639" r="-3279" b="-3279"/>
                          </a:stretch>
                        </a:blipFill>
                      </a:tcPr>
                    </a:tc>
                  </a:tr>
                </a:tbl>
              </a:graphicData>
            </a:graphic>
          </p:graphicFrame>
        </mc:Fallback>
      </mc:AlternateContent>
      <mc:AlternateContent xmlns:mc="http://schemas.openxmlformats.org/markup-compatibility/2006" xmlns:a14="http://schemas.microsoft.com/office/drawing/2010/main">
        <mc:Choice Requires="a14">
          <p:graphicFrame>
            <p:nvGraphicFramePr>
              <p:cNvPr id="11" name="表格 10"/>
              <p:cNvGraphicFramePr>
                <a:graphicFrameLocks noGrp="1"/>
              </p:cNvGraphicFramePr>
              <p:nvPr/>
            </p:nvGraphicFramePr>
            <p:xfrm>
              <a:off x="9442416" y="1399407"/>
              <a:ext cx="1112400" cy="1112520"/>
            </p:xfrm>
            <a:graphic>
              <a:graphicData uri="http://schemas.openxmlformats.org/drawingml/2006/table">
                <a:tbl>
                  <a:tblPr firstRow="1" bandRow="1">
                    <a:tableStyleId>{2D5ABB26-0587-4C30-8999-92F81FD0307C}</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0</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1</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14:m>
                            <m:oMathPara xmlns:m="http://schemas.openxmlformats.org/officeDocument/2006/math">
                              <m:oMathParaPr>
                                <m:jc m:val="centerGroup"/>
                              </m:oMathParaPr>
                              <m:oMath xmlns:m="http://schemas.openxmlformats.org/officeDocument/2006/math">
                                <m:sSub>
                                  <m:sSubPr>
                                    <m:ctrlPr>
                                      <a:rPr lang="en-US" altLang="zh-TW" i="1" smtClean="0">
                                        <a:latin typeface="Cambria Math" panose="02040503050406030204" pitchFamily="18" charset="0"/>
                                      </a:rPr>
                                    </m:ctrlPr>
                                  </m:sSubPr>
                                  <m:e>
                                    <m:r>
                                      <a:rPr lang="en-US" altLang="zh-TW" b="0" i="1" smtClean="0">
                                        <a:latin typeface="Cambria Math" panose="02040503050406030204" pitchFamily="18" charset="0"/>
                                      </a:rPr>
                                      <m:t>𝑥</m:t>
                                    </m:r>
                                  </m:e>
                                  <m:sub>
                                    <m:r>
                                      <a:rPr lang="en-US" altLang="zh-TW" b="0" i="1" smtClean="0">
                                        <a:latin typeface="Cambria Math" panose="02040503050406030204" pitchFamily="18" charset="0"/>
                                      </a:rPr>
                                      <m:t>4</m:t>
                                    </m:r>
                                  </m:sub>
                                </m:sSub>
                              </m:oMath>
                            </m:oMathPara>
                          </a14:m>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mc:Choice>
        <mc:Fallback xmlns="">
          <p:graphicFrame>
            <p:nvGraphicFramePr>
              <p:cNvPr id="11" name="表格 10"/>
              <p:cNvGraphicFramePr>
                <a:graphicFrameLocks noGrp="1"/>
              </p:cNvGraphicFramePr>
              <p:nvPr>
                <p:extLst>
                  <p:ext uri="{D42A27DB-BD31-4B8C-83A1-F6EECF244321}">
                    <p14:modId xmlns:p14="http://schemas.microsoft.com/office/powerpoint/2010/main" val="2435236022"/>
                  </p:ext>
                </p:extLst>
              </p:nvPr>
            </p:nvGraphicFramePr>
            <p:xfrm>
              <a:off x="9442416" y="1399407"/>
              <a:ext cx="1112400" cy="1112520"/>
            </p:xfrm>
            <a:graphic>
              <a:graphicData uri="http://schemas.openxmlformats.org/drawingml/2006/table">
                <a:tbl>
                  <a:tblPr firstRow="1" bandRow="1">
                    <a:tableStyleId>{2D5ABB26-0587-4C30-8999-92F81FD0307C}</a:tableStyleId>
                  </a:tblPr>
                  <a:tblGrid>
                    <a:gridCol w="370800"/>
                    <a:gridCol w="370800"/>
                    <a:gridCol w="370800"/>
                  </a:tblGrid>
                  <a:tr h="370840">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10"/>
                          <a:stretch>
                            <a:fillRect l="-100000" t="-100000" r="-101613" b="-101613"/>
                          </a:stretch>
                        </a:blipFill>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10"/>
                          <a:stretch>
                            <a:fillRect l="-203279" t="-100000" r="-3279" b="-101613"/>
                          </a:stretch>
                        </a:blipFill>
                      </a:tcPr>
                    </a:tc>
                  </a:tr>
                  <a:tr h="370840">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TW"/>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10"/>
                          <a:stretch>
                            <a:fillRect l="-100000" t="-203279" r="-101613" b="-3279"/>
                          </a:stretch>
                        </a:blipFill>
                      </a:tcPr>
                    </a:tc>
                    <a:tc>
                      <a:txBody>
                        <a:bodyPr/>
                        <a:lstStyle/>
                        <a:p>
                          <a:pPr/>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mc:Fallback>
      </mc:AlternateContent>
      <p:sp>
        <p:nvSpPr>
          <p:cNvPr id="12" name="文字方塊 11">
            <a:extLst>
              <a:ext uri="{FF2B5EF4-FFF2-40B4-BE49-F238E27FC236}">
                <a16:creationId xmlns:a16="http://schemas.microsoft.com/office/drawing/2014/main" id="{134887F9-BF3C-445A-BD13-36290F3EF5F4}"/>
              </a:ext>
            </a:extLst>
          </p:cNvPr>
          <p:cNvSpPr txBox="1"/>
          <p:nvPr/>
        </p:nvSpPr>
        <p:spPr>
          <a:xfrm>
            <a:off x="6898640" y="2273296"/>
            <a:ext cx="325120" cy="397454"/>
          </a:xfrm>
          <a:prstGeom prst="rect">
            <a:avLst/>
          </a:prstGeom>
          <a:solidFill>
            <a:schemeClr val="bg1"/>
          </a:solidFill>
        </p:spPr>
        <p:txBody>
          <a:bodyPr wrap="square" rtlCol="0">
            <a:spAutoFit/>
          </a:bodyPr>
          <a:lstStyle/>
          <a:p>
            <a:endParaRPr lang="zh-TW" altLang="en-US" dirty="0"/>
          </a:p>
        </p:txBody>
      </p:sp>
      <p:sp>
        <p:nvSpPr>
          <p:cNvPr id="13" name="文字方塊 12">
            <a:extLst>
              <a:ext uri="{FF2B5EF4-FFF2-40B4-BE49-F238E27FC236}">
                <a16:creationId xmlns:a16="http://schemas.microsoft.com/office/drawing/2014/main" id="{5BD1B676-F347-4031-BAA9-5788E49B6DA0}"/>
              </a:ext>
            </a:extLst>
          </p:cNvPr>
          <p:cNvSpPr txBox="1"/>
          <p:nvPr/>
        </p:nvSpPr>
        <p:spPr>
          <a:xfrm>
            <a:off x="6802295" y="2300525"/>
            <a:ext cx="330200" cy="461665"/>
          </a:xfrm>
          <a:prstGeom prst="rect">
            <a:avLst/>
          </a:prstGeom>
          <a:noFill/>
        </p:spPr>
        <p:txBody>
          <a:bodyPr wrap="square" rtlCol="0">
            <a:spAutoFit/>
          </a:bodyPr>
          <a:lstStyle/>
          <a:p>
            <a:r>
              <a:rPr lang="en-US" altLang="zh-TW" sz="2400" dirty="0">
                <a:solidFill>
                  <a:srgbClr val="FF0000"/>
                </a:solidFill>
                <a:latin typeface="Adobe Caslon Pro" panose="0205050205050A020403" pitchFamily="18" charset="0"/>
              </a:rPr>
              <a:t>e</a:t>
            </a:r>
            <a:endParaRPr lang="zh-TW" altLang="en-US" dirty="0">
              <a:solidFill>
                <a:srgbClr val="FF0000"/>
              </a:solidFill>
              <a:latin typeface="Adobe Caslon Pro" panose="0205050205050A020403" pitchFamily="18" charset="0"/>
            </a:endParaRPr>
          </a:p>
        </p:txBody>
      </p:sp>
    </p:spTree>
    <p:extLst>
      <p:ext uri="{BB962C8B-B14F-4D97-AF65-F5344CB8AC3E}">
        <p14:creationId xmlns:p14="http://schemas.microsoft.com/office/powerpoint/2010/main" val="114039633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內容版面配置區 3"/>
              <p:cNvGraphicFramePr>
                <a:graphicFrameLocks noGrp="1"/>
              </p:cNvGraphicFramePr>
              <p:nvPr>
                <p:ph idx="1"/>
                <p:extLst>
                  <p:ext uri="{D42A27DB-BD31-4B8C-83A1-F6EECF244321}">
                    <p14:modId xmlns:p14="http://schemas.microsoft.com/office/powerpoint/2010/main" val="795814136"/>
                  </p:ext>
                </p:extLst>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4" name="內容版面配置區 3"/>
              <p:cNvGraphicFramePr>
                <a:graphicFrameLocks noGrp="1"/>
              </p:cNvGraphicFramePr>
              <p:nvPr>
                <p:ph idx="1"/>
                <p:extLst>
                  <p:ext uri="{D42A27DB-BD31-4B8C-83A1-F6EECF244321}">
                    <p14:modId xmlns:p14="http://schemas.microsoft.com/office/powerpoint/2010/main" val="795814136"/>
                  </p:ext>
                </p:extLst>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101639" r="-403279" b="-503279"/>
                          </a:stretch>
                        </a:blipFill>
                      </a:tcPr>
                    </a:tc>
                    <a:tc>
                      <a:txBody>
                        <a:bodyPr/>
                        <a:lstStyle/>
                        <a:p>
                          <a:endParaRPr lang="zh-TW"/>
                        </a:p>
                      </a:txBody>
                      <a:tcPr anchor="ctr">
                        <a:blipFill>
                          <a:blip r:embed="rId3"/>
                          <a:stretch>
                            <a:fillRect l="-301639" t="-101639" r="-303279" b="-503279"/>
                          </a:stretch>
                        </a:blipFill>
                      </a:tcPr>
                    </a:tc>
                    <a:tc>
                      <a:txBody>
                        <a:bodyPr/>
                        <a:lstStyle/>
                        <a:p>
                          <a:endParaRPr lang="zh-TW"/>
                        </a:p>
                      </a:txBody>
                      <a:tcPr anchor="ctr">
                        <a:blipFill>
                          <a:blip r:embed="rId3"/>
                          <a:stretch>
                            <a:fillRect l="-401639" t="-101639" r="-203279" b="-503279"/>
                          </a:stretch>
                        </a:blipFill>
                      </a:tcPr>
                    </a:tc>
                    <a:tc>
                      <a:txBody>
                        <a:bodyPr/>
                        <a:lstStyle/>
                        <a:p>
                          <a:endParaRPr lang="zh-TW"/>
                        </a:p>
                      </a:txBody>
                      <a:tcPr anchor="ctr">
                        <a:blipFill>
                          <a:blip r:embed="rId3"/>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201639" r="-403279" b="-403279"/>
                          </a:stretch>
                        </a:blipFill>
                      </a:tcPr>
                    </a:tc>
                    <a:tc>
                      <a:txBody>
                        <a:bodyPr/>
                        <a:lstStyle/>
                        <a:p>
                          <a:endParaRPr lang="zh-TW"/>
                        </a:p>
                      </a:txBody>
                      <a:tcPr anchor="ctr">
                        <a:blipFill>
                          <a:blip r:embed="rId3"/>
                          <a:stretch>
                            <a:fillRect l="-301639" t="-201639" r="-303279" b="-403279"/>
                          </a:stretch>
                        </a:blipFill>
                      </a:tcPr>
                    </a:tc>
                    <a:tc>
                      <a:txBody>
                        <a:bodyPr/>
                        <a:lstStyle/>
                        <a:p>
                          <a:endParaRPr lang="zh-TW"/>
                        </a:p>
                      </a:txBody>
                      <a:tcPr anchor="ctr">
                        <a:blipFill>
                          <a:blip r:embed="rId3"/>
                          <a:stretch>
                            <a:fillRect l="-401639" t="-201639" r="-203279" b="-403279"/>
                          </a:stretch>
                        </a:blipFill>
                      </a:tcPr>
                    </a:tc>
                    <a:tc>
                      <a:txBody>
                        <a:bodyPr/>
                        <a:lstStyle/>
                        <a:p>
                          <a:endParaRPr lang="zh-TW"/>
                        </a:p>
                      </a:txBody>
                      <a:tcPr anchor="ctr">
                        <a:blipFill>
                          <a:blip r:embed="rId3"/>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3"/>
                          <a:stretch>
                            <a:fillRect l="-101639" t="-301639" r="-503279" b="-303279"/>
                          </a:stretch>
                        </a:blipFill>
                      </a:tcPr>
                    </a:tc>
                    <a:tc>
                      <a:txBody>
                        <a:bodyPr/>
                        <a:lstStyle/>
                        <a:p>
                          <a:endParaRPr lang="zh-TW"/>
                        </a:p>
                      </a:txBody>
                      <a:tcPr anchor="ctr">
                        <a:blipFill>
                          <a:blip r:embed="rId3"/>
                          <a:stretch>
                            <a:fillRect l="-201639" t="-301639" r="-403279" b="-303279"/>
                          </a:stretch>
                        </a:blipFill>
                      </a:tcPr>
                    </a:tc>
                    <a:tc>
                      <a:txBody>
                        <a:bodyPr/>
                        <a:lstStyle/>
                        <a:p>
                          <a:endParaRPr lang="zh-TW"/>
                        </a:p>
                      </a:txBody>
                      <a:tcPr anchor="ctr">
                        <a:blipFill>
                          <a:blip r:embed="rId3"/>
                          <a:stretch>
                            <a:fillRect l="-301639" t="-301639" r="-303279" b="-303279"/>
                          </a:stretch>
                        </a:blipFill>
                      </a:tcPr>
                    </a:tc>
                    <a:tc>
                      <a:txBody>
                        <a:bodyPr/>
                        <a:lstStyle/>
                        <a:p>
                          <a:endParaRPr lang="zh-TW"/>
                        </a:p>
                      </a:txBody>
                      <a:tcPr anchor="ctr">
                        <a:blipFill>
                          <a:blip r:embed="rId3"/>
                          <a:stretch>
                            <a:fillRect l="-401639" t="-301639" r="-203279" b="-303279"/>
                          </a:stretch>
                        </a:blipFill>
                      </a:tcPr>
                    </a:tc>
                    <a:tc>
                      <a:txBody>
                        <a:bodyPr/>
                        <a:lstStyle/>
                        <a:p>
                          <a:endParaRPr lang="zh-TW"/>
                        </a:p>
                      </a:txBody>
                      <a:tcPr anchor="ctr">
                        <a:blipFill>
                          <a:blip r:embed="rId3"/>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401639" r="-403279" b="-203279"/>
                          </a:stretch>
                        </a:blipFill>
                      </a:tcPr>
                    </a:tc>
                    <a:tc>
                      <a:txBody>
                        <a:bodyPr/>
                        <a:lstStyle/>
                        <a:p>
                          <a:endParaRPr lang="zh-TW"/>
                        </a:p>
                      </a:txBody>
                      <a:tcPr anchor="ctr">
                        <a:blipFill>
                          <a:blip r:embed="rId3"/>
                          <a:stretch>
                            <a:fillRect l="-301639" t="-401639" r="-303279" b="-203279"/>
                          </a:stretch>
                        </a:blipFill>
                      </a:tcPr>
                    </a:tc>
                    <a:tc>
                      <a:txBody>
                        <a:bodyPr/>
                        <a:lstStyle/>
                        <a:p>
                          <a:endParaRPr lang="zh-TW"/>
                        </a:p>
                      </a:txBody>
                      <a:tcPr anchor="ctr">
                        <a:blipFill>
                          <a:blip r:embed="rId3"/>
                          <a:stretch>
                            <a:fillRect l="-401639" t="-401639" r="-203279" b="-203279"/>
                          </a:stretch>
                        </a:blipFill>
                      </a:tcPr>
                    </a:tc>
                    <a:tc>
                      <a:txBody>
                        <a:bodyPr/>
                        <a:lstStyle/>
                        <a:p>
                          <a:endParaRPr lang="zh-TW"/>
                        </a:p>
                      </a:txBody>
                      <a:tcPr anchor="ctr">
                        <a:blipFill>
                          <a:blip r:embed="rId3"/>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501639" r="-403279" b="-103279"/>
                          </a:stretch>
                        </a:blipFill>
                      </a:tcPr>
                    </a:tc>
                    <a:tc>
                      <a:txBody>
                        <a:bodyPr/>
                        <a:lstStyle/>
                        <a:p>
                          <a:endParaRPr lang="zh-TW"/>
                        </a:p>
                      </a:txBody>
                      <a:tcPr anchor="ctr">
                        <a:blipFill>
                          <a:blip r:embed="rId3"/>
                          <a:stretch>
                            <a:fillRect l="-301639" t="-501639" r="-303279" b="-103279"/>
                          </a:stretch>
                        </a:blipFill>
                      </a:tcPr>
                    </a:tc>
                    <a:tc>
                      <a:txBody>
                        <a:bodyPr/>
                        <a:lstStyle/>
                        <a:p>
                          <a:endParaRPr lang="zh-TW"/>
                        </a:p>
                      </a:txBody>
                      <a:tcPr anchor="ctr">
                        <a:blipFill>
                          <a:blip r:embed="rId3"/>
                          <a:stretch>
                            <a:fillRect l="-401639" t="-501639" r="-203279" b="-103279"/>
                          </a:stretch>
                        </a:blipFill>
                      </a:tcPr>
                    </a:tc>
                    <a:tc>
                      <a:txBody>
                        <a:bodyPr/>
                        <a:lstStyle/>
                        <a:p>
                          <a:endParaRPr lang="zh-TW"/>
                        </a:p>
                      </a:txBody>
                      <a:tcPr anchor="ctr">
                        <a:blipFill>
                          <a:blip r:embed="rId3"/>
                          <a:stretch>
                            <a:fillRect l="-501639" t="-501639" r="-103279" b="-103279"/>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2" name="文字方塊 1"/>
              <p:cNvSpPr txBox="1"/>
              <p:nvPr/>
            </p:nvSpPr>
            <p:spPr>
              <a:xfrm>
                <a:off x="352425" y="2217187"/>
                <a:ext cx="2595600" cy="37882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𝑖𝑛𝑝𝑢𝑡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𝑖𝑚𝑎𝑔𝑒</m:t>
                      </m:r>
                    </m:oMath>
                  </m:oMathPara>
                </a14:m>
                <a:endParaRPr lang="zh-TW" altLang="en-US" dirty="0"/>
              </a:p>
            </p:txBody>
          </p:sp>
        </mc:Choice>
        <mc:Fallback xmlns="">
          <p:sp>
            <p:nvSpPr>
              <p:cNvPr id="2" name="文字方塊 1"/>
              <p:cNvSpPr txBox="1">
                <a:spLocks noRot="1" noChangeAspect="1" noMove="1" noResize="1" noEditPoints="1" noAdjustHandles="1" noChangeArrowheads="1" noChangeShapeType="1" noTextEdit="1"/>
              </p:cNvSpPr>
              <p:nvPr/>
            </p:nvSpPr>
            <p:spPr>
              <a:xfrm>
                <a:off x="352425" y="2217187"/>
                <a:ext cx="2595600" cy="378823"/>
              </a:xfrm>
              <a:prstGeom prst="rect">
                <a:avLst/>
              </a:prstGeom>
              <a:blipFill>
                <a:blip r:embed="rId4"/>
                <a:stretch>
                  <a:fillRect b="-9677"/>
                </a:stretch>
              </a:blipFill>
            </p:spPr>
            <p:txBody>
              <a:bodyPr/>
              <a:lstStyle/>
              <a:p>
                <a:r>
                  <a:rPr lang="zh-TW" altLang="en-US">
                    <a:noFill/>
                  </a:rPr>
                  <a:t> </a:t>
                </a:r>
              </a:p>
            </p:txBody>
          </p:sp>
        </mc:Fallback>
      </mc:AlternateContent>
      <p:sp>
        <p:nvSpPr>
          <p:cNvPr id="15" name="標題 1"/>
          <p:cNvSpPr>
            <a:spLocks noGrp="1"/>
          </p:cNvSpPr>
          <p:nvPr>
            <p:ph type="title"/>
          </p:nvPr>
        </p:nvSpPr>
        <p:spPr>
          <a:xfrm>
            <a:off x="838200" y="365125"/>
            <a:ext cx="10515600" cy="1325563"/>
          </a:xfrm>
        </p:spPr>
        <p:txBody>
          <a:bodyPr>
            <a:normAutofit/>
          </a:bodyPr>
          <a:lstStyle/>
          <a:p>
            <a:pPr algn="ctr"/>
            <a:r>
              <a:rPr lang="en-US" altLang="zh-TW" dirty="0">
                <a:latin typeface="Cambria Math" panose="02040503050406030204" pitchFamily="18" charset="0"/>
                <a:ea typeface="Cambria Math" panose="02040503050406030204" pitchFamily="18" charset="0"/>
              </a:rPr>
              <a:t>left-right top-bottom scan</a:t>
            </a:r>
          </a:p>
        </p:txBody>
      </p:sp>
      <mc:AlternateContent xmlns:mc="http://schemas.openxmlformats.org/markup-compatibility/2006" xmlns:a14="http://schemas.microsoft.com/office/drawing/2010/main">
        <mc:Choice Requires="a14">
          <p:graphicFrame>
            <p:nvGraphicFramePr>
              <p:cNvPr id="17" name="內容版面配置區 3"/>
              <p:cNvGraphicFramePr>
                <a:graphicFrameLocks/>
              </p:cNvGraphicFramePr>
              <p:nvPr>
                <p:extLst>
                  <p:ext uri="{D42A27DB-BD31-4B8C-83A1-F6EECF244321}">
                    <p14:modId xmlns:p14="http://schemas.microsoft.com/office/powerpoint/2010/main" val="464345582"/>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solidFill>
                          <a:srgbClr val="FFC000"/>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rgbClr val="00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7" name="內容版面配置區 3"/>
              <p:cNvGraphicFramePr>
                <a:graphicFrameLocks/>
              </p:cNvGraphicFramePr>
              <p:nvPr>
                <p:extLst>
                  <p:ext uri="{D42A27DB-BD31-4B8C-83A1-F6EECF244321}">
                    <p14:modId xmlns:p14="http://schemas.microsoft.com/office/powerpoint/2010/main" val="464345582"/>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solidFill>
                          <a:srgbClr val="FFC000"/>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solidFill>
                          <a:srgbClr val="FFC000"/>
                        </a:solidFill>
                      </a:tcPr>
                    </a:tc>
                    <a:tc>
                      <a:txBody>
                        <a:bodyPr/>
                        <a:lstStyle/>
                        <a:p>
                          <a:endParaRPr lang="zh-TW"/>
                        </a:p>
                      </a:txBody>
                      <a:tcPr anchor="ctr">
                        <a:blipFill>
                          <a:blip r:embed="rId5"/>
                          <a:stretch>
                            <a:fillRect l="-201639" t="-101639" r="-401639" b="-503279"/>
                          </a:stretch>
                        </a:blipFill>
                      </a:tcPr>
                    </a:tc>
                    <a:tc>
                      <a:txBody>
                        <a:bodyPr/>
                        <a:lstStyle/>
                        <a:p>
                          <a:endParaRPr lang="zh-TW"/>
                        </a:p>
                      </a:txBody>
                      <a:tcPr anchor="ctr">
                        <a:blipFill>
                          <a:blip r:embed="rId5"/>
                          <a:stretch>
                            <a:fillRect l="-306667" t="-101639" r="-308333" b="-503279"/>
                          </a:stretch>
                        </a:blipFill>
                      </a:tcPr>
                    </a:tc>
                    <a:tc>
                      <a:txBody>
                        <a:bodyPr/>
                        <a:lstStyle/>
                        <a:p>
                          <a:endParaRPr lang="zh-TW"/>
                        </a:p>
                      </a:txBody>
                      <a:tcPr anchor="ctr">
                        <a:blipFill>
                          <a:blip r:embed="rId5"/>
                          <a:stretch>
                            <a:fillRect l="-400000" t="-101639" r="-203279" b="-503279"/>
                          </a:stretch>
                        </a:blipFill>
                      </a:tcPr>
                    </a:tc>
                    <a:tc>
                      <a:txBody>
                        <a:bodyPr/>
                        <a:lstStyle/>
                        <a:p>
                          <a:endParaRPr lang="zh-TW"/>
                        </a:p>
                      </a:txBody>
                      <a:tcPr anchor="ctr">
                        <a:blipFill>
                          <a:blip r:embed="rId5"/>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5"/>
                          <a:stretch>
                            <a:fillRect l="-201639" t="-201639" r="-401639" b="-403279"/>
                          </a:stretch>
                        </a:blipFill>
                      </a:tcPr>
                    </a:tc>
                    <a:tc>
                      <a:txBody>
                        <a:bodyPr/>
                        <a:lstStyle/>
                        <a:p>
                          <a:endParaRPr lang="zh-TW"/>
                        </a:p>
                      </a:txBody>
                      <a:tcPr anchor="ctr">
                        <a:blipFill>
                          <a:blip r:embed="rId5"/>
                          <a:stretch>
                            <a:fillRect l="-306667" t="-201639" r="-308333" b="-403279"/>
                          </a:stretch>
                        </a:blipFill>
                      </a:tcPr>
                    </a:tc>
                    <a:tc>
                      <a:txBody>
                        <a:bodyPr/>
                        <a:lstStyle/>
                        <a:p>
                          <a:endParaRPr lang="zh-TW"/>
                        </a:p>
                      </a:txBody>
                      <a:tcPr anchor="ctr">
                        <a:blipFill>
                          <a:blip r:embed="rId5"/>
                          <a:stretch>
                            <a:fillRect l="-400000" t="-201639" r="-203279" b="-403279"/>
                          </a:stretch>
                        </a:blipFill>
                      </a:tcPr>
                    </a:tc>
                    <a:tc>
                      <a:txBody>
                        <a:bodyPr/>
                        <a:lstStyle/>
                        <a:p>
                          <a:endParaRPr lang="zh-TW"/>
                        </a:p>
                      </a:txBody>
                      <a:tcPr anchor="ctr">
                        <a:blipFill>
                          <a:blip r:embed="rId5"/>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5"/>
                          <a:stretch>
                            <a:fillRect l="-101639" t="-306667" r="-501639" b="-310000"/>
                          </a:stretch>
                        </a:blipFill>
                      </a:tcPr>
                    </a:tc>
                    <a:tc>
                      <a:txBody>
                        <a:bodyPr/>
                        <a:lstStyle/>
                        <a:p>
                          <a:endParaRPr lang="zh-TW"/>
                        </a:p>
                      </a:txBody>
                      <a:tcPr anchor="ctr">
                        <a:blipFill>
                          <a:blip r:embed="rId5"/>
                          <a:stretch>
                            <a:fillRect l="-201639" t="-306667" r="-401639" b="-310000"/>
                          </a:stretch>
                        </a:blipFill>
                      </a:tcPr>
                    </a:tc>
                    <a:tc>
                      <a:txBody>
                        <a:bodyPr/>
                        <a:lstStyle/>
                        <a:p>
                          <a:endParaRPr lang="zh-TW"/>
                        </a:p>
                      </a:txBody>
                      <a:tcPr anchor="ctr">
                        <a:blipFill>
                          <a:blip r:embed="rId5"/>
                          <a:stretch>
                            <a:fillRect l="-306667" t="-306667" r="-308333" b="-310000"/>
                          </a:stretch>
                        </a:blipFill>
                      </a:tcPr>
                    </a:tc>
                    <a:tc>
                      <a:txBody>
                        <a:bodyPr/>
                        <a:lstStyle/>
                        <a:p>
                          <a:endParaRPr lang="zh-TW"/>
                        </a:p>
                      </a:txBody>
                      <a:tcPr anchor="ctr">
                        <a:blipFill>
                          <a:blip r:embed="rId5"/>
                          <a:stretch>
                            <a:fillRect l="-400000" t="-306667" r="-203279" b="-310000"/>
                          </a:stretch>
                        </a:blipFill>
                      </a:tcPr>
                    </a:tc>
                    <a:tc>
                      <a:txBody>
                        <a:bodyPr/>
                        <a:lstStyle/>
                        <a:p>
                          <a:endParaRPr lang="zh-TW"/>
                        </a:p>
                      </a:txBody>
                      <a:tcPr anchor="ctr">
                        <a:blipFill>
                          <a:blip r:embed="rId5"/>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5"/>
                          <a:stretch>
                            <a:fillRect l="-201639" t="-400000" r="-401639" b="-204918"/>
                          </a:stretch>
                        </a:blipFill>
                      </a:tcPr>
                    </a:tc>
                    <a:tc>
                      <a:txBody>
                        <a:bodyPr/>
                        <a:lstStyle/>
                        <a:p>
                          <a:endParaRPr lang="zh-TW"/>
                        </a:p>
                      </a:txBody>
                      <a:tcPr anchor="ctr">
                        <a:blipFill>
                          <a:blip r:embed="rId5"/>
                          <a:stretch>
                            <a:fillRect l="-306667" t="-400000" r="-308333" b="-204918"/>
                          </a:stretch>
                        </a:blipFill>
                      </a:tcPr>
                    </a:tc>
                    <a:tc>
                      <a:txBody>
                        <a:bodyPr/>
                        <a:lstStyle/>
                        <a:p>
                          <a:endParaRPr lang="zh-TW"/>
                        </a:p>
                      </a:txBody>
                      <a:tcPr anchor="ctr">
                        <a:blipFill>
                          <a:blip r:embed="rId5"/>
                          <a:stretch>
                            <a:fillRect l="-400000" t="-400000" r="-203279" b="-204918"/>
                          </a:stretch>
                        </a:blipFill>
                      </a:tcPr>
                    </a:tc>
                    <a:tc>
                      <a:txBody>
                        <a:bodyPr/>
                        <a:lstStyle/>
                        <a:p>
                          <a:endParaRPr lang="zh-TW"/>
                        </a:p>
                      </a:txBody>
                      <a:tcPr anchor="ctr">
                        <a:blipFill>
                          <a:blip r:embed="rId5"/>
                          <a:stretch>
                            <a:fillRect l="-500000"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5"/>
                          <a:stretch>
                            <a:fillRect l="-201639" t="-500000" r="-401639" b="-104918"/>
                          </a:stretch>
                        </a:blipFill>
                      </a:tcPr>
                    </a:tc>
                    <a:tc>
                      <a:txBody>
                        <a:bodyPr/>
                        <a:lstStyle/>
                        <a:p>
                          <a:endParaRPr lang="zh-TW"/>
                        </a:p>
                      </a:txBody>
                      <a:tcPr anchor="ctr">
                        <a:blipFill>
                          <a:blip r:embed="rId5"/>
                          <a:stretch>
                            <a:fillRect l="-306667" t="-500000" r="-308333" b="-104918"/>
                          </a:stretch>
                        </a:blipFill>
                      </a:tcPr>
                    </a:tc>
                    <a:tc>
                      <a:txBody>
                        <a:bodyPr/>
                        <a:lstStyle/>
                        <a:p>
                          <a:endParaRPr lang="zh-TW"/>
                        </a:p>
                      </a:txBody>
                      <a:tcPr anchor="ctr">
                        <a:blipFill>
                          <a:blip r:embed="rId5"/>
                          <a:stretch>
                            <a:fillRect l="-400000" t="-500000" r="-203279" b="-104918"/>
                          </a:stretch>
                        </a:blipFill>
                      </a:tcPr>
                    </a:tc>
                    <a:tc>
                      <a:txBody>
                        <a:bodyPr/>
                        <a:lstStyle/>
                        <a:p>
                          <a:endParaRPr lang="zh-TW"/>
                        </a:p>
                      </a:txBody>
                      <a:tcPr anchor="ctr">
                        <a:blipFill>
                          <a:blip r:embed="rId5"/>
                          <a:stretch>
                            <a:fillRect l="-500000"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8" name="內容版面配置區 3"/>
              <p:cNvGraphicFramePr>
                <a:graphicFrameLocks/>
              </p:cNvGraphicFramePr>
              <p:nvPr>
                <p:extLst>
                  <p:ext uri="{D42A27DB-BD31-4B8C-83A1-F6EECF244321}">
                    <p14:modId xmlns:p14="http://schemas.microsoft.com/office/powerpoint/2010/main" val="1577946482"/>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rgbClr val="FF0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8" name="內容版面配置區 3"/>
              <p:cNvGraphicFramePr>
                <a:graphicFrameLocks/>
              </p:cNvGraphicFramePr>
              <p:nvPr>
                <p:extLst>
                  <p:ext uri="{D42A27DB-BD31-4B8C-83A1-F6EECF244321}">
                    <p14:modId xmlns:p14="http://schemas.microsoft.com/office/powerpoint/2010/main" val="1577946482"/>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endParaRPr lang="zh-TW"/>
                        </a:p>
                      </a:txBody>
                      <a:tcPr anchor="ctr">
                        <a:blipFill>
                          <a:blip r:embed="rId6"/>
                          <a:stretch>
                            <a:fillRect l="-201639" t="-101639" r="-401639" b="-503279"/>
                          </a:stretch>
                        </a:blipFill>
                      </a:tcPr>
                    </a:tc>
                    <a:tc>
                      <a:txBody>
                        <a:bodyPr/>
                        <a:lstStyle/>
                        <a:p>
                          <a:endParaRPr lang="zh-TW"/>
                        </a:p>
                      </a:txBody>
                      <a:tcPr anchor="ctr">
                        <a:blipFill>
                          <a:blip r:embed="rId6"/>
                          <a:stretch>
                            <a:fillRect l="-306667" t="-101639" r="-308333" b="-503279"/>
                          </a:stretch>
                        </a:blipFill>
                      </a:tcPr>
                    </a:tc>
                    <a:tc>
                      <a:txBody>
                        <a:bodyPr/>
                        <a:lstStyle/>
                        <a:p>
                          <a:endParaRPr lang="zh-TW"/>
                        </a:p>
                      </a:txBody>
                      <a:tcPr anchor="ctr">
                        <a:blipFill>
                          <a:blip r:embed="rId6"/>
                          <a:stretch>
                            <a:fillRect l="-400000" t="-101639" r="-203279" b="-503279"/>
                          </a:stretch>
                        </a:blipFill>
                      </a:tcPr>
                    </a:tc>
                    <a:tc>
                      <a:txBody>
                        <a:bodyPr/>
                        <a:lstStyle/>
                        <a:p>
                          <a:endParaRPr lang="zh-TW"/>
                        </a:p>
                      </a:txBody>
                      <a:tcPr anchor="ctr">
                        <a:blipFill>
                          <a:blip r:embed="rId6"/>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6"/>
                          <a:stretch>
                            <a:fillRect l="-201639" t="-201639" r="-401639" b="-403279"/>
                          </a:stretch>
                        </a:blipFill>
                      </a:tcPr>
                    </a:tc>
                    <a:tc>
                      <a:txBody>
                        <a:bodyPr/>
                        <a:lstStyle/>
                        <a:p>
                          <a:endParaRPr lang="zh-TW"/>
                        </a:p>
                      </a:txBody>
                      <a:tcPr anchor="ctr">
                        <a:blipFill>
                          <a:blip r:embed="rId6"/>
                          <a:stretch>
                            <a:fillRect l="-306667" t="-201639" r="-308333" b="-403279"/>
                          </a:stretch>
                        </a:blipFill>
                      </a:tcPr>
                    </a:tc>
                    <a:tc>
                      <a:txBody>
                        <a:bodyPr/>
                        <a:lstStyle/>
                        <a:p>
                          <a:endParaRPr lang="zh-TW"/>
                        </a:p>
                      </a:txBody>
                      <a:tcPr anchor="ctr">
                        <a:blipFill>
                          <a:blip r:embed="rId6"/>
                          <a:stretch>
                            <a:fillRect l="-400000" t="-201639" r="-203279" b="-403279"/>
                          </a:stretch>
                        </a:blipFill>
                      </a:tcPr>
                    </a:tc>
                    <a:tc>
                      <a:txBody>
                        <a:bodyPr/>
                        <a:lstStyle/>
                        <a:p>
                          <a:endParaRPr lang="zh-TW"/>
                        </a:p>
                      </a:txBody>
                      <a:tcPr anchor="ctr">
                        <a:blipFill>
                          <a:blip r:embed="rId6"/>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6"/>
                          <a:stretch>
                            <a:fillRect l="-101639" t="-306667" r="-501639" b="-310000"/>
                          </a:stretch>
                        </a:blipFill>
                      </a:tcPr>
                    </a:tc>
                    <a:tc>
                      <a:txBody>
                        <a:bodyPr/>
                        <a:lstStyle/>
                        <a:p>
                          <a:endParaRPr lang="zh-TW"/>
                        </a:p>
                      </a:txBody>
                      <a:tcPr anchor="ctr">
                        <a:blipFill>
                          <a:blip r:embed="rId6"/>
                          <a:stretch>
                            <a:fillRect l="-201639" t="-306667" r="-401639" b="-310000"/>
                          </a:stretch>
                        </a:blipFill>
                      </a:tcPr>
                    </a:tc>
                    <a:tc>
                      <a:txBody>
                        <a:bodyPr/>
                        <a:lstStyle/>
                        <a:p>
                          <a:endParaRPr lang="zh-TW"/>
                        </a:p>
                      </a:txBody>
                      <a:tcPr anchor="ctr">
                        <a:blipFill>
                          <a:blip r:embed="rId6"/>
                          <a:stretch>
                            <a:fillRect l="-306667" t="-306667" r="-308333" b="-310000"/>
                          </a:stretch>
                        </a:blipFill>
                      </a:tcPr>
                    </a:tc>
                    <a:tc>
                      <a:txBody>
                        <a:bodyPr/>
                        <a:lstStyle/>
                        <a:p>
                          <a:endParaRPr lang="zh-TW"/>
                        </a:p>
                      </a:txBody>
                      <a:tcPr anchor="ctr">
                        <a:blipFill>
                          <a:blip r:embed="rId6"/>
                          <a:stretch>
                            <a:fillRect l="-400000" t="-306667" r="-203279" b="-310000"/>
                          </a:stretch>
                        </a:blipFill>
                      </a:tcPr>
                    </a:tc>
                    <a:tc>
                      <a:txBody>
                        <a:bodyPr/>
                        <a:lstStyle/>
                        <a:p>
                          <a:endParaRPr lang="zh-TW"/>
                        </a:p>
                      </a:txBody>
                      <a:tcPr anchor="ctr">
                        <a:blipFill>
                          <a:blip r:embed="rId6"/>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6"/>
                          <a:stretch>
                            <a:fillRect l="-201639" t="-400000" r="-401639" b="-204918"/>
                          </a:stretch>
                        </a:blipFill>
                      </a:tcPr>
                    </a:tc>
                    <a:tc>
                      <a:txBody>
                        <a:bodyPr/>
                        <a:lstStyle/>
                        <a:p>
                          <a:endParaRPr lang="zh-TW"/>
                        </a:p>
                      </a:txBody>
                      <a:tcPr anchor="ctr">
                        <a:blipFill>
                          <a:blip r:embed="rId6"/>
                          <a:stretch>
                            <a:fillRect l="-306667" t="-400000" r="-308333" b="-204918"/>
                          </a:stretch>
                        </a:blipFill>
                      </a:tcPr>
                    </a:tc>
                    <a:tc>
                      <a:txBody>
                        <a:bodyPr/>
                        <a:lstStyle/>
                        <a:p>
                          <a:endParaRPr lang="zh-TW"/>
                        </a:p>
                      </a:txBody>
                      <a:tcPr anchor="ctr">
                        <a:blipFill>
                          <a:blip r:embed="rId6"/>
                          <a:stretch>
                            <a:fillRect l="-400000" t="-400000" r="-203279" b="-204918"/>
                          </a:stretch>
                        </a:blipFill>
                      </a:tcPr>
                    </a:tc>
                    <a:tc>
                      <a:txBody>
                        <a:bodyPr/>
                        <a:lstStyle/>
                        <a:p>
                          <a:endParaRPr lang="zh-TW"/>
                        </a:p>
                      </a:txBody>
                      <a:tcPr anchor="ctr">
                        <a:blipFill>
                          <a:blip r:embed="rId6"/>
                          <a:stretch>
                            <a:fillRect l="-500000"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6"/>
                          <a:stretch>
                            <a:fillRect l="-201639" t="-500000" r="-401639" b="-104918"/>
                          </a:stretch>
                        </a:blipFill>
                      </a:tcPr>
                    </a:tc>
                    <a:tc>
                      <a:txBody>
                        <a:bodyPr/>
                        <a:lstStyle/>
                        <a:p>
                          <a:endParaRPr lang="zh-TW"/>
                        </a:p>
                      </a:txBody>
                      <a:tcPr anchor="ctr">
                        <a:blipFill>
                          <a:blip r:embed="rId6"/>
                          <a:stretch>
                            <a:fillRect l="-306667" t="-500000" r="-308333" b="-104918"/>
                          </a:stretch>
                        </a:blipFill>
                      </a:tcPr>
                    </a:tc>
                    <a:tc>
                      <a:txBody>
                        <a:bodyPr/>
                        <a:lstStyle/>
                        <a:p>
                          <a:endParaRPr lang="zh-TW"/>
                        </a:p>
                      </a:txBody>
                      <a:tcPr anchor="ctr">
                        <a:blipFill>
                          <a:blip r:embed="rId6"/>
                          <a:stretch>
                            <a:fillRect l="-400000" t="-500000" r="-203279" b="-104918"/>
                          </a:stretch>
                        </a:blipFill>
                      </a:tcPr>
                    </a:tc>
                    <a:tc>
                      <a:txBody>
                        <a:bodyPr/>
                        <a:lstStyle/>
                        <a:p>
                          <a:endParaRPr lang="zh-TW"/>
                        </a:p>
                      </a:txBody>
                      <a:tcPr anchor="ctr">
                        <a:blipFill>
                          <a:blip r:embed="rId6"/>
                          <a:stretch>
                            <a:fillRect l="-500000"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9" name="內容版面配置區 3"/>
              <p:cNvGraphicFramePr>
                <a:graphicFrameLocks/>
              </p:cNvGraphicFramePr>
              <p:nvPr>
                <p:extLst>
                  <p:ext uri="{D42A27DB-BD31-4B8C-83A1-F6EECF244321}">
                    <p14:modId xmlns:p14="http://schemas.microsoft.com/office/powerpoint/2010/main" val="2427977485"/>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solidFill>
                          <a:srgbClr val="FFC000"/>
                        </a:solid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00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9" name="內容版面配置區 3"/>
              <p:cNvGraphicFramePr>
                <a:graphicFrameLocks/>
              </p:cNvGraphicFramePr>
              <p:nvPr>
                <p:extLst>
                  <p:ext uri="{D42A27DB-BD31-4B8C-83A1-F6EECF244321}">
                    <p14:modId xmlns:p14="http://schemas.microsoft.com/office/powerpoint/2010/main" val="2427977485"/>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solidFill>
                          <a:srgbClr val="FFC000"/>
                        </a:solid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endParaRPr lang="zh-TW"/>
                        </a:p>
                      </a:txBody>
                      <a:tcPr anchor="ctr">
                        <a:blipFill>
                          <a:blip r:embed="rId7"/>
                          <a:stretch>
                            <a:fillRect l="-201639" t="-101639" r="-403279" b="-503279"/>
                          </a:stretch>
                        </a:blipFill>
                      </a:tcPr>
                    </a:tc>
                    <a:tc>
                      <a:txBody>
                        <a:bodyPr/>
                        <a:lstStyle/>
                        <a:p>
                          <a:endParaRPr lang="zh-TW"/>
                        </a:p>
                      </a:txBody>
                      <a:tcPr anchor="ctr">
                        <a:blipFill>
                          <a:blip r:embed="rId7"/>
                          <a:stretch>
                            <a:fillRect l="-301639" t="-101639" r="-303279" b="-503279"/>
                          </a:stretch>
                        </a:blipFill>
                      </a:tcPr>
                    </a:tc>
                    <a:tc>
                      <a:txBody>
                        <a:bodyPr/>
                        <a:lstStyle/>
                        <a:p>
                          <a:endParaRPr lang="zh-TW"/>
                        </a:p>
                      </a:txBody>
                      <a:tcPr anchor="ctr">
                        <a:blipFill>
                          <a:blip r:embed="rId7"/>
                          <a:stretch>
                            <a:fillRect l="-401639" t="-101639" r="-203279" b="-503279"/>
                          </a:stretch>
                        </a:blipFill>
                      </a:tcPr>
                    </a:tc>
                    <a:tc>
                      <a:txBody>
                        <a:bodyPr/>
                        <a:lstStyle/>
                        <a:p>
                          <a:endParaRPr lang="zh-TW"/>
                        </a:p>
                      </a:txBody>
                      <a:tcPr anchor="ctr">
                        <a:blipFill>
                          <a:blip r:embed="rId7"/>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7"/>
                          <a:stretch>
                            <a:fillRect l="-201639" t="-201639" r="-403279" b="-403279"/>
                          </a:stretch>
                        </a:blipFill>
                      </a:tcPr>
                    </a:tc>
                    <a:tc>
                      <a:txBody>
                        <a:bodyPr/>
                        <a:lstStyle/>
                        <a:p>
                          <a:endParaRPr lang="zh-TW"/>
                        </a:p>
                      </a:txBody>
                      <a:tcPr anchor="ctr">
                        <a:blipFill>
                          <a:blip r:embed="rId7"/>
                          <a:stretch>
                            <a:fillRect l="-301639" t="-201639" r="-303279" b="-403279"/>
                          </a:stretch>
                        </a:blipFill>
                      </a:tcPr>
                    </a:tc>
                    <a:tc>
                      <a:txBody>
                        <a:bodyPr/>
                        <a:lstStyle/>
                        <a:p>
                          <a:endParaRPr lang="zh-TW"/>
                        </a:p>
                      </a:txBody>
                      <a:tcPr anchor="ctr">
                        <a:blipFill>
                          <a:blip r:embed="rId7"/>
                          <a:stretch>
                            <a:fillRect l="-401639" t="-201639" r="-203279" b="-403279"/>
                          </a:stretch>
                        </a:blipFill>
                      </a:tcPr>
                    </a:tc>
                    <a:tc>
                      <a:txBody>
                        <a:bodyPr/>
                        <a:lstStyle/>
                        <a:p>
                          <a:endParaRPr lang="zh-TW"/>
                        </a:p>
                      </a:txBody>
                      <a:tcPr anchor="ctr">
                        <a:blipFill>
                          <a:blip r:embed="rId7"/>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7"/>
                          <a:stretch>
                            <a:fillRect l="-101639" t="-306667" r="-503279" b="-310000"/>
                          </a:stretch>
                        </a:blipFill>
                      </a:tcPr>
                    </a:tc>
                    <a:tc>
                      <a:txBody>
                        <a:bodyPr/>
                        <a:lstStyle/>
                        <a:p>
                          <a:endParaRPr lang="zh-TW"/>
                        </a:p>
                      </a:txBody>
                      <a:tcPr anchor="ctr">
                        <a:blipFill>
                          <a:blip r:embed="rId7"/>
                          <a:stretch>
                            <a:fillRect l="-201639" t="-306667" r="-403279" b="-310000"/>
                          </a:stretch>
                        </a:blipFill>
                      </a:tcPr>
                    </a:tc>
                    <a:tc>
                      <a:txBody>
                        <a:bodyPr/>
                        <a:lstStyle/>
                        <a:p>
                          <a:endParaRPr lang="zh-TW"/>
                        </a:p>
                      </a:txBody>
                      <a:tcPr anchor="ctr">
                        <a:blipFill>
                          <a:blip r:embed="rId7"/>
                          <a:stretch>
                            <a:fillRect l="-301639" t="-306667" r="-303279" b="-310000"/>
                          </a:stretch>
                        </a:blipFill>
                      </a:tcPr>
                    </a:tc>
                    <a:tc>
                      <a:txBody>
                        <a:bodyPr/>
                        <a:lstStyle/>
                        <a:p>
                          <a:endParaRPr lang="zh-TW"/>
                        </a:p>
                      </a:txBody>
                      <a:tcPr anchor="ctr">
                        <a:blipFill>
                          <a:blip r:embed="rId7"/>
                          <a:stretch>
                            <a:fillRect l="-401639" t="-306667" r="-203279" b="-310000"/>
                          </a:stretch>
                        </a:blipFill>
                      </a:tcPr>
                    </a:tc>
                    <a:tc>
                      <a:txBody>
                        <a:bodyPr/>
                        <a:lstStyle/>
                        <a:p>
                          <a:endParaRPr lang="zh-TW"/>
                        </a:p>
                      </a:txBody>
                      <a:tcPr anchor="ctr">
                        <a:blipFill>
                          <a:blip r:embed="rId7"/>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7"/>
                          <a:stretch>
                            <a:fillRect l="-201639" t="-400000" r="-403279" b="-204918"/>
                          </a:stretch>
                        </a:blipFill>
                      </a:tcPr>
                    </a:tc>
                    <a:tc>
                      <a:txBody>
                        <a:bodyPr/>
                        <a:lstStyle/>
                        <a:p>
                          <a:endParaRPr lang="zh-TW"/>
                        </a:p>
                      </a:txBody>
                      <a:tcPr anchor="ctr">
                        <a:blipFill>
                          <a:blip r:embed="rId7"/>
                          <a:stretch>
                            <a:fillRect l="-301639" t="-400000" r="-303279" b="-204918"/>
                          </a:stretch>
                        </a:blipFill>
                      </a:tcPr>
                    </a:tc>
                    <a:tc>
                      <a:txBody>
                        <a:bodyPr/>
                        <a:lstStyle/>
                        <a:p>
                          <a:endParaRPr lang="zh-TW"/>
                        </a:p>
                      </a:txBody>
                      <a:tcPr anchor="ctr">
                        <a:blipFill>
                          <a:blip r:embed="rId7"/>
                          <a:stretch>
                            <a:fillRect l="-401639" t="-400000" r="-203279" b="-204918"/>
                          </a:stretch>
                        </a:blipFill>
                      </a:tcPr>
                    </a:tc>
                    <a:tc>
                      <a:txBody>
                        <a:bodyPr/>
                        <a:lstStyle/>
                        <a:p>
                          <a:endParaRPr lang="zh-TW"/>
                        </a:p>
                      </a:txBody>
                      <a:tcPr anchor="ctr">
                        <a:blipFill>
                          <a:blip r:embed="rId7"/>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7"/>
                          <a:stretch>
                            <a:fillRect l="-201639" t="-500000" r="-403279" b="-104918"/>
                          </a:stretch>
                        </a:blipFill>
                      </a:tcPr>
                    </a:tc>
                    <a:tc>
                      <a:txBody>
                        <a:bodyPr/>
                        <a:lstStyle/>
                        <a:p>
                          <a:endParaRPr lang="zh-TW"/>
                        </a:p>
                      </a:txBody>
                      <a:tcPr anchor="ctr">
                        <a:blipFill>
                          <a:blip r:embed="rId7"/>
                          <a:stretch>
                            <a:fillRect l="-301639" t="-500000" r="-303279" b="-104918"/>
                          </a:stretch>
                        </a:blipFill>
                      </a:tcPr>
                    </a:tc>
                    <a:tc>
                      <a:txBody>
                        <a:bodyPr/>
                        <a:lstStyle/>
                        <a:p>
                          <a:endParaRPr lang="zh-TW"/>
                        </a:p>
                      </a:txBody>
                      <a:tcPr anchor="ctr">
                        <a:blipFill>
                          <a:blip r:embed="rId7"/>
                          <a:stretch>
                            <a:fillRect l="-401639" t="-500000" r="-203279" b="-104918"/>
                          </a:stretch>
                        </a:blipFill>
                      </a:tcPr>
                    </a:tc>
                    <a:tc>
                      <a:txBody>
                        <a:bodyPr/>
                        <a:lstStyle/>
                        <a:p>
                          <a:endParaRPr lang="zh-TW"/>
                        </a:p>
                      </a:txBody>
                      <a:tcPr anchor="ctr">
                        <a:blipFill>
                          <a:blip r:embed="rId7"/>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1" name="內容版面配置區 3"/>
              <p:cNvGraphicFramePr>
                <a:graphicFrameLocks/>
              </p:cNvGraphicFramePr>
              <p:nvPr>
                <p:extLst>
                  <p:ext uri="{D42A27DB-BD31-4B8C-83A1-F6EECF244321}">
                    <p14:modId xmlns:p14="http://schemas.microsoft.com/office/powerpoint/2010/main" val="331662642"/>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0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1" name="內容版面配置區 3"/>
              <p:cNvGraphicFramePr>
                <a:graphicFrameLocks/>
              </p:cNvGraphicFramePr>
              <p:nvPr>
                <p:extLst>
                  <p:ext uri="{D42A27DB-BD31-4B8C-83A1-F6EECF244321}">
                    <p14:modId xmlns:p14="http://schemas.microsoft.com/office/powerpoint/2010/main" val="331662642"/>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endParaRPr lang="zh-TW"/>
                        </a:p>
                      </a:txBody>
                      <a:tcPr anchor="ctr">
                        <a:blipFill>
                          <a:blip r:embed="rId8"/>
                          <a:stretch>
                            <a:fillRect l="-201639" t="-101639" r="-403279" b="-503279"/>
                          </a:stretch>
                        </a:blipFill>
                      </a:tcPr>
                    </a:tc>
                    <a:tc>
                      <a:txBody>
                        <a:bodyPr/>
                        <a:lstStyle/>
                        <a:p>
                          <a:endParaRPr lang="zh-TW"/>
                        </a:p>
                      </a:txBody>
                      <a:tcPr anchor="ctr">
                        <a:blipFill>
                          <a:blip r:embed="rId8"/>
                          <a:stretch>
                            <a:fillRect l="-301639" t="-101639" r="-303279" b="-503279"/>
                          </a:stretch>
                        </a:blipFill>
                      </a:tcPr>
                    </a:tc>
                    <a:tc>
                      <a:txBody>
                        <a:bodyPr/>
                        <a:lstStyle/>
                        <a:p>
                          <a:endParaRPr lang="zh-TW"/>
                        </a:p>
                      </a:txBody>
                      <a:tcPr anchor="ctr">
                        <a:blipFill>
                          <a:blip r:embed="rId8"/>
                          <a:stretch>
                            <a:fillRect l="-401639" t="-101639" r="-203279" b="-503279"/>
                          </a:stretch>
                        </a:blipFill>
                      </a:tcPr>
                    </a:tc>
                    <a:tc>
                      <a:txBody>
                        <a:bodyPr/>
                        <a:lstStyle/>
                        <a:p>
                          <a:endParaRPr lang="zh-TW"/>
                        </a:p>
                      </a:txBody>
                      <a:tcPr anchor="ctr">
                        <a:blipFill>
                          <a:blip r:embed="rId8"/>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8"/>
                          <a:stretch>
                            <a:fillRect l="-201639" t="-201639" r="-403279" b="-403279"/>
                          </a:stretch>
                        </a:blipFill>
                      </a:tcPr>
                    </a:tc>
                    <a:tc>
                      <a:txBody>
                        <a:bodyPr/>
                        <a:lstStyle/>
                        <a:p>
                          <a:endParaRPr lang="zh-TW"/>
                        </a:p>
                      </a:txBody>
                      <a:tcPr anchor="ctr">
                        <a:blipFill>
                          <a:blip r:embed="rId8"/>
                          <a:stretch>
                            <a:fillRect l="-301639" t="-201639" r="-303279" b="-403279"/>
                          </a:stretch>
                        </a:blipFill>
                      </a:tcPr>
                    </a:tc>
                    <a:tc>
                      <a:txBody>
                        <a:bodyPr/>
                        <a:lstStyle/>
                        <a:p>
                          <a:endParaRPr lang="zh-TW"/>
                        </a:p>
                      </a:txBody>
                      <a:tcPr anchor="ctr">
                        <a:blipFill>
                          <a:blip r:embed="rId8"/>
                          <a:stretch>
                            <a:fillRect l="-401639" t="-201639" r="-203279" b="-403279"/>
                          </a:stretch>
                        </a:blipFill>
                      </a:tcPr>
                    </a:tc>
                    <a:tc>
                      <a:txBody>
                        <a:bodyPr/>
                        <a:lstStyle/>
                        <a:p>
                          <a:endParaRPr lang="zh-TW"/>
                        </a:p>
                      </a:txBody>
                      <a:tcPr anchor="ctr">
                        <a:blipFill>
                          <a:blip r:embed="rId8"/>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8"/>
                          <a:stretch>
                            <a:fillRect l="-101639" t="-306667" r="-503279" b="-310000"/>
                          </a:stretch>
                        </a:blipFill>
                      </a:tcPr>
                    </a:tc>
                    <a:tc>
                      <a:txBody>
                        <a:bodyPr/>
                        <a:lstStyle/>
                        <a:p>
                          <a:endParaRPr lang="zh-TW"/>
                        </a:p>
                      </a:txBody>
                      <a:tcPr anchor="ctr">
                        <a:blipFill>
                          <a:blip r:embed="rId8"/>
                          <a:stretch>
                            <a:fillRect l="-201639" t="-306667" r="-403279" b="-310000"/>
                          </a:stretch>
                        </a:blipFill>
                      </a:tcPr>
                    </a:tc>
                    <a:tc>
                      <a:txBody>
                        <a:bodyPr/>
                        <a:lstStyle/>
                        <a:p>
                          <a:endParaRPr lang="zh-TW"/>
                        </a:p>
                      </a:txBody>
                      <a:tcPr anchor="ctr">
                        <a:blipFill>
                          <a:blip r:embed="rId8"/>
                          <a:stretch>
                            <a:fillRect l="-301639" t="-306667" r="-303279" b="-310000"/>
                          </a:stretch>
                        </a:blipFill>
                      </a:tcPr>
                    </a:tc>
                    <a:tc>
                      <a:txBody>
                        <a:bodyPr/>
                        <a:lstStyle/>
                        <a:p>
                          <a:endParaRPr lang="zh-TW"/>
                        </a:p>
                      </a:txBody>
                      <a:tcPr anchor="ctr">
                        <a:blipFill>
                          <a:blip r:embed="rId8"/>
                          <a:stretch>
                            <a:fillRect l="-401639" t="-306667" r="-203279" b="-310000"/>
                          </a:stretch>
                        </a:blipFill>
                      </a:tcPr>
                    </a:tc>
                    <a:tc>
                      <a:txBody>
                        <a:bodyPr/>
                        <a:lstStyle/>
                        <a:p>
                          <a:endParaRPr lang="zh-TW"/>
                        </a:p>
                      </a:txBody>
                      <a:tcPr anchor="ctr">
                        <a:blipFill>
                          <a:blip r:embed="rId8"/>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8"/>
                          <a:stretch>
                            <a:fillRect l="-201639" t="-400000" r="-403279" b="-204918"/>
                          </a:stretch>
                        </a:blipFill>
                      </a:tcPr>
                    </a:tc>
                    <a:tc>
                      <a:txBody>
                        <a:bodyPr/>
                        <a:lstStyle/>
                        <a:p>
                          <a:endParaRPr lang="zh-TW"/>
                        </a:p>
                      </a:txBody>
                      <a:tcPr anchor="ctr">
                        <a:blipFill>
                          <a:blip r:embed="rId8"/>
                          <a:stretch>
                            <a:fillRect l="-301639" t="-400000" r="-303279" b="-204918"/>
                          </a:stretch>
                        </a:blipFill>
                      </a:tcPr>
                    </a:tc>
                    <a:tc>
                      <a:txBody>
                        <a:bodyPr/>
                        <a:lstStyle/>
                        <a:p>
                          <a:endParaRPr lang="zh-TW"/>
                        </a:p>
                      </a:txBody>
                      <a:tcPr anchor="ctr">
                        <a:blipFill>
                          <a:blip r:embed="rId8"/>
                          <a:stretch>
                            <a:fillRect l="-401639" t="-400000" r="-203279" b="-204918"/>
                          </a:stretch>
                        </a:blipFill>
                      </a:tcPr>
                    </a:tc>
                    <a:tc>
                      <a:txBody>
                        <a:bodyPr/>
                        <a:lstStyle/>
                        <a:p>
                          <a:endParaRPr lang="zh-TW"/>
                        </a:p>
                      </a:txBody>
                      <a:tcPr anchor="ctr">
                        <a:blipFill>
                          <a:blip r:embed="rId8"/>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8"/>
                          <a:stretch>
                            <a:fillRect l="-201639" t="-500000" r="-403279" b="-104918"/>
                          </a:stretch>
                        </a:blipFill>
                      </a:tcPr>
                    </a:tc>
                    <a:tc>
                      <a:txBody>
                        <a:bodyPr/>
                        <a:lstStyle/>
                        <a:p>
                          <a:endParaRPr lang="zh-TW"/>
                        </a:p>
                      </a:txBody>
                      <a:tcPr anchor="ctr">
                        <a:blipFill>
                          <a:blip r:embed="rId8"/>
                          <a:stretch>
                            <a:fillRect l="-301639" t="-500000" r="-303279" b="-104918"/>
                          </a:stretch>
                        </a:blipFill>
                      </a:tcPr>
                    </a:tc>
                    <a:tc>
                      <a:txBody>
                        <a:bodyPr/>
                        <a:lstStyle/>
                        <a:p>
                          <a:endParaRPr lang="zh-TW"/>
                        </a:p>
                      </a:txBody>
                      <a:tcPr anchor="ctr">
                        <a:blipFill>
                          <a:blip r:embed="rId8"/>
                          <a:stretch>
                            <a:fillRect l="-401639" t="-500000" r="-203279" b="-104918"/>
                          </a:stretch>
                        </a:blipFill>
                      </a:tcPr>
                    </a:tc>
                    <a:tc>
                      <a:txBody>
                        <a:bodyPr/>
                        <a:lstStyle/>
                        <a:p>
                          <a:endParaRPr lang="zh-TW"/>
                        </a:p>
                      </a:txBody>
                      <a:tcPr anchor="ctr">
                        <a:blipFill>
                          <a:blip r:embed="rId8"/>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2" name="內容版面配置區 3"/>
              <p:cNvGraphicFramePr>
                <a:graphicFrameLocks/>
              </p:cNvGraphicFramePr>
              <p:nvPr>
                <p:extLst>
                  <p:ext uri="{D42A27DB-BD31-4B8C-83A1-F6EECF244321}">
                    <p14:modId xmlns:p14="http://schemas.microsoft.com/office/powerpoint/2010/main" val="784684369"/>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solidFill>
                          <a:srgbClr val="FFC000"/>
                        </a:solid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00FF00"/>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2" name="內容版面配置區 3"/>
              <p:cNvGraphicFramePr>
                <a:graphicFrameLocks/>
              </p:cNvGraphicFramePr>
              <p:nvPr>
                <p:extLst>
                  <p:ext uri="{D42A27DB-BD31-4B8C-83A1-F6EECF244321}">
                    <p14:modId xmlns:p14="http://schemas.microsoft.com/office/powerpoint/2010/main" val="784684369"/>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solidFill>
                          <a:srgbClr val="FFC000"/>
                        </a:solid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endParaRPr lang="zh-TW"/>
                        </a:p>
                      </a:txBody>
                      <a:tcPr anchor="ctr">
                        <a:blipFill>
                          <a:blip r:embed="rId9"/>
                          <a:stretch>
                            <a:fillRect l="-201639" t="-101639" r="-403279" b="-503279"/>
                          </a:stretch>
                        </a:blipFill>
                      </a:tcPr>
                    </a:tc>
                    <a:tc>
                      <a:txBody>
                        <a:bodyPr/>
                        <a:lstStyle/>
                        <a:p>
                          <a:endParaRPr lang="zh-TW"/>
                        </a:p>
                      </a:txBody>
                      <a:tcPr anchor="ctr">
                        <a:blipFill>
                          <a:blip r:embed="rId9"/>
                          <a:stretch>
                            <a:fillRect l="-301639" t="-101639" r="-303279" b="-503279"/>
                          </a:stretch>
                        </a:blipFill>
                      </a:tcPr>
                    </a:tc>
                    <a:tc>
                      <a:txBody>
                        <a:bodyPr/>
                        <a:lstStyle/>
                        <a:p>
                          <a:endParaRPr lang="zh-TW"/>
                        </a:p>
                      </a:txBody>
                      <a:tcPr anchor="ctr">
                        <a:blipFill>
                          <a:blip r:embed="rId9"/>
                          <a:stretch>
                            <a:fillRect l="-401639" t="-101639" r="-203279" b="-503279"/>
                          </a:stretch>
                        </a:blipFill>
                      </a:tcPr>
                    </a:tc>
                    <a:tc>
                      <a:txBody>
                        <a:bodyPr/>
                        <a:lstStyle/>
                        <a:p>
                          <a:endParaRPr lang="zh-TW"/>
                        </a:p>
                      </a:txBody>
                      <a:tcPr anchor="ctr">
                        <a:blipFill>
                          <a:blip r:embed="rId9"/>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9"/>
                          <a:stretch>
                            <a:fillRect l="-201639" t="-201639" r="-403279" b="-403279"/>
                          </a:stretch>
                        </a:blipFill>
                      </a:tcPr>
                    </a:tc>
                    <a:tc>
                      <a:txBody>
                        <a:bodyPr/>
                        <a:lstStyle/>
                        <a:p>
                          <a:endParaRPr lang="zh-TW"/>
                        </a:p>
                      </a:txBody>
                      <a:tcPr anchor="ctr">
                        <a:blipFill>
                          <a:blip r:embed="rId9"/>
                          <a:stretch>
                            <a:fillRect l="-301639" t="-201639" r="-303279" b="-403279"/>
                          </a:stretch>
                        </a:blipFill>
                      </a:tcPr>
                    </a:tc>
                    <a:tc>
                      <a:txBody>
                        <a:bodyPr/>
                        <a:lstStyle/>
                        <a:p>
                          <a:endParaRPr lang="zh-TW"/>
                        </a:p>
                      </a:txBody>
                      <a:tcPr anchor="ctr">
                        <a:blipFill>
                          <a:blip r:embed="rId9"/>
                          <a:stretch>
                            <a:fillRect l="-401639" t="-201639" r="-203279" b="-403279"/>
                          </a:stretch>
                        </a:blipFill>
                      </a:tcPr>
                    </a:tc>
                    <a:tc>
                      <a:txBody>
                        <a:bodyPr/>
                        <a:lstStyle/>
                        <a:p>
                          <a:endParaRPr lang="zh-TW"/>
                        </a:p>
                      </a:txBody>
                      <a:tcPr anchor="ctr">
                        <a:blipFill>
                          <a:blip r:embed="rId9"/>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9"/>
                          <a:stretch>
                            <a:fillRect l="-101639" t="-306667" r="-503279" b="-310000"/>
                          </a:stretch>
                        </a:blipFill>
                      </a:tcPr>
                    </a:tc>
                    <a:tc>
                      <a:txBody>
                        <a:bodyPr/>
                        <a:lstStyle/>
                        <a:p>
                          <a:endParaRPr lang="zh-TW"/>
                        </a:p>
                      </a:txBody>
                      <a:tcPr anchor="ctr">
                        <a:blipFill>
                          <a:blip r:embed="rId9"/>
                          <a:stretch>
                            <a:fillRect l="-201639" t="-306667" r="-403279" b="-310000"/>
                          </a:stretch>
                        </a:blipFill>
                      </a:tcPr>
                    </a:tc>
                    <a:tc>
                      <a:txBody>
                        <a:bodyPr/>
                        <a:lstStyle/>
                        <a:p>
                          <a:endParaRPr lang="zh-TW"/>
                        </a:p>
                      </a:txBody>
                      <a:tcPr anchor="ctr">
                        <a:blipFill>
                          <a:blip r:embed="rId9"/>
                          <a:stretch>
                            <a:fillRect l="-301639" t="-306667" r="-303279" b="-310000"/>
                          </a:stretch>
                        </a:blipFill>
                      </a:tcPr>
                    </a:tc>
                    <a:tc>
                      <a:txBody>
                        <a:bodyPr/>
                        <a:lstStyle/>
                        <a:p>
                          <a:endParaRPr lang="zh-TW"/>
                        </a:p>
                      </a:txBody>
                      <a:tcPr anchor="ctr">
                        <a:blipFill>
                          <a:blip r:embed="rId9"/>
                          <a:stretch>
                            <a:fillRect l="-401639" t="-306667" r="-203279" b="-310000"/>
                          </a:stretch>
                        </a:blipFill>
                      </a:tcPr>
                    </a:tc>
                    <a:tc>
                      <a:txBody>
                        <a:bodyPr/>
                        <a:lstStyle/>
                        <a:p>
                          <a:endParaRPr lang="zh-TW"/>
                        </a:p>
                      </a:txBody>
                      <a:tcPr anchor="ctr">
                        <a:blipFill>
                          <a:blip r:embed="rId9"/>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9"/>
                          <a:stretch>
                            <a:fillRect l="-201639" t="-400000" r="-403279" b="-204918"/>
                          </a:stretch>
                        </a:blipFill>
                      </a:tcPr>
                    </a:tc>
                    <a:tc>
                      <a:txBody>
                        <a:bodyPr/>
                        <a:lstStyle/>
                        <a:p>
                          <a:endParaRPr lang="zh-TW"/>
                        </a:p>
                      </a:txBody>
                      <a:tcPr anchor="ctr">
                        <a:blipFill>
                          <a:blip r:embed="rId9"/>
                          <a:stretch>
                            <a:fillRect l="-301639" t="-400000" r="-303279" b="-204918"/>
                          </a:stretch>
                        </a:blipFill>
                      </a:tcPr>
                    </a:tc>
                    <a:tc>
                      <a:txBody>
                        <a:bodyPr/>
                        <a:lstStyle/>
                        <a:p>
                          <a:endParaRPr lang="zh-TW"/>
                        </a:p>
                      </a:txBody>
                      <a:tcPr anchor="ctr">
                        <a:blipFill>
                          <a:blip r:embed="rId9"/>
                          <a:stretch>
                            <a:fillRect l="-401639" t="-400000" r="-203279" b="-204918"/>
                          </a:stretch>
                        </a:blipFill>
                      </a:tcPr>
                    </a:tc>
                    <a:tc>
                      <a:txBody>
                        <a:bodyPr/>
                        <a:lstStyle/>
                        <a:p>
                          <a:endParaRPr lang="zh-TW"/>
                        </a:p>
                      </a:txBody>
                      <a:tcPr anchor="ctr">
                        <a:blipFill>
                          <a:blip r:embed="rId9"/>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9"/>
                          <a:stretch>
                            <a:fillRect l="-201639" t="-500000" r="-403279" b="-104918"/>
                          </a:stretch>
                        </a:blipFill>
                      </a:tcPr>
                    </a:tc>
                    <a:tc>
                      <a:txBody>
                        <a:bodyPr/>
                        <a:lstStyle/>
                        <a:p>
                          <a:endParaRPr lang="zh-TW"/>
                        </a:p>
                      </a:txBody>
                      <a:tcPr anchor="ctr">
                        <a:blipFill>
                          <a:blip r:embed="rId9"/>
                          <a:stretch>
                            <a:fillRect l="-301639" t="-500000" r="-303279" b="-104918"/>
                          </a:stretch>
                        </a:blipFill>
                      </a:tcPr>
                    </a:tc>
                    <a:tc>
                      <a:txBody>
                        <a:bodyPr/>
                        <a:lstStyle/>
                        <a:p>
                          <a:endParaRPr lang="zh-TW"/>
                        </a:p>
                      </a:txBody>
                      <a:tcPr anchor="ctr">
                        <a:blipFill>
                          <a:blip r:embed="rId9"/>
                          <a:stretch>
                            <a:fillRect l="-401639" t="-500000" r="-203279" b="-104918"/>
                          </a:stretch>
                        </a:blipFill>
                      </a:tcPr>
                    </a:tc>
                    <a:tc>
                      <a:txBody>
                        <a:bodyPr/>
                        <a:lstStyle/>
                        <a:p>
                          <a:endParaRPr lang="zh-TW"/>
                        </a:p>
                      </a:txBody>
                      <a:tcPr anchor="ctr">
                        <a:blipFill>
                          <a:blip r:embed="rId9"/>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3" name="內容版面配置區 3"/>
              <p:cNvGraphicFramePr>
                <a:graphicFrameLocks/>
              </p:cNvGraphicFramePr>
              <p:nvPr>
                <p:extLst>
                  <p:ext uri="{D42A27DB-BD31-4B8C-83A1-F6EECF244321}">
                    <p14:modId xmlns:p14="http://schemas.microsoft.com/office/powerpoint/2010/main" val="2624497172"/>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0000"/>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3" name="內容版面配置區 3"/>
              <p:cNvGraphicFramePr>
                <a:graphicFrameLocks/>
              </p:cNvGraphicFramePr>
              <p:nvPr>
                <p:extLst>
                  <p:ext uri="{D42A27DB-BD31-4B8C-83A1-F6EECF244321}">
                    <p14:modId xmlns:p14="http://schemas.microsoft.com/office/powerpoint/2010/main" val="2624497172"/>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endParaRPr lang="zh-TW"/>
                        </a:p>
                      </a:txBody>
                      <a:tcPr anchor="ctr">
                        <a:blipFill>
                          <a:blip r:embed="rId10"/>
                          <a:stretch>
                            <a:fillRect l="-201639" t="-101639" r="-403279" b="-503279"/>
                          </a:stretch>
                        </a:blipFill>
                      </a:tcPr>
                    </a:tc>
                    <a:tc>
                      <a:txBody>
                        <a:bodyPr/>
                        <a:lstStyle/>
                        <a:p>
                          <a:endParaRPr lang="zh-TW"/>
                        </a:p>
                      </a:txBody>
                      <a:tcPr anchor="ctr">
                        <a:blipFill>
                          <a:blip r:embed="rId10"/>
                          <a:stretch>
                            <a:fillRect l="-301639" t="-101639" r="-303279" b="-503279"/>
                          </a:stretch>
                        </a:blipFill>
                      </a:tcPr>
                    </a:tc>
                    <a:tc>
                      <a:txBody>
                        <a:bodyPr/>
                        <a:lstStyle/>
                        <a:p>
                          <a:endParaRPr lang="zh-TW"/>
                        </a:p>
                      </a:txBody>
                      <a:tcPr anchor="ctr">
                        <a:blipFill>
                          <a:blip r:embed="rId10"/>
                          <a:stretch>
                            <a:fillRect l="-401639" t="-101639" r="-203279" b="-503279"/>
                          </a:stretch>
                        </a:blipFill>
                      </a:tcPr>
                    </a:tc>
                    <a:tc>
                      <a:txBody>
                        <a:bodyPr/>
                        <a:lstStyle/>
                        <a:p>
                          <a:endParaRPr lang="zh-TW"/>
                        </a:p>
                      </a:txBody>
                      <a:tcPr anchor="ctr">
                        <a:blipFill>
                          <a:blip r:embed="rId10"/>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10"/>
                          <a:stretch>
                            <a:fillRect l="-201639" t="-201639" r="-403279" b="-403279"/>
                          </a:stretch>
                        </a:blipFill>
                      </a:tcPr>
                    </a:tc>
                    <a:tc>
                      <a:txBody>
                        <a:bodyPr/>
                        <a:lstStyle/>
                        <a:p>
                          <a:endParaRPr lang="zh-TW"/>
                        </a:p>
                      </a:txBody>
                      <a:tcPr anchor="ctr">
                        <a:blipFill>
                          <a:blip r:embed="rId10"/>
                          <a:stretch>
                            <a:fillRect l="-301639" t="-201639" r="-303279" b="-403279"/>
                          </a:stretch>
                        </a:blipFill>
                      </a:tcPr>
                    </a:tc>
                    <a:tc>
                      <a:txBody>
                        <a:bodyPr/>
                        <a:lstStyle/>
                        <a:p>
                          <a:endParaRPr lang="zh-TW"/>
                        </a:p>
                      </a:txBody>
                      <a:tcPr anchor="ctr">
                        <a:blipFill>
                          <a:blip r:embed="rId10"/>
                          <a:stretch>
                            <a:fillRect l="-401639" t="-201639" r="-203279" b="-403279"/>
                          </a:stretch>
                        </a:blipFill>
                      </a:tcPr>
                    </a:tc>
                    <a:tc>
                      <a:txBody>
                        <a:bodyPr/>
                        <a:lstStyle/>
                        <a:p>
                          <a:endParaRPr lang="zh-TW"/>
                        </a:p>
                      </a:txBody>
                      <a:tcPr anchor="ctr">
                        <a:blipFill>
                          <a:blip r:embed="rId10"/>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10"/>
                          <a:stretch>
                            <a:fillRect l="-101639" t="-306667" r="-503279" b="-310000"/>
                          </a:stretch>
                        </a:blipFill>
                      </a:tcPr>
                    </a:tc>
                    <a:tc>
                      <a:txBody>
                        <a:bodyPr/>
                        <a:lstStyle/>
                        <a:p>
                          <a:endParaRPr lang="zh-TW"/>
                        </a:p>
                      </a:txBody>
                      <a:tcPr anchor="ctr">
                        <a:blipFill>
                          <a:blip r:embed="rId10"/>
                          <a:stretch>
                            <a:fillRect l="-201639" t="-306667" r="-403279" b="-310000"/>
                          </a:stretch>
                        </a:blipFill>
                      </a:tcPr>
                    </a:tc>
                    <a:tc>
                      <a:txBody>
                        <a:bodyPr/>
                        <a:lstStyle/>
                        <a:p>
                          <a:endParaRPr lang="zh-TW"/>
                        </a:p>
                      </a:txBody>
                      <a:tcPr anchor="ctr">
                        <a:blipFill>
                          <a:blip r:embed="rId10"/>
                          <a:stretch>
                            <a:fillRect l="-301639" t="-306667" r="-303279" b="-310000"/>
                          </a:stretch>
                        </a:blipFill>
                      </a:tcPr>
                    </a:tc>
                    <a:tc>
                      <a:txBody>
                        <a:bodyPr/>
                        <a:lstStyle/>
                        <a:p>
                          <a:endParaRPr lang="zh-TW"/>
                        </a:p>
                      </a:txBody>
                      <a:tcPr anchor="ctr">
                        <a:blipFill>
                          <a:blip r:embed="rId10"/>
                          <a:stretch>
                            <a:fillRect l="-401639" t="-306667" r="-203279" b="-310000"/>
                          </a:stretch>
                        </a:blipFill>
                      </a:tcPr>
                    </a:tc>
                    <a:tc>
                      <a:txBody>
                        <a:bodyPr/>
                        <a:lstStyle/>
                        <a:p>
                          <a:endParaRPr lang="zh-TW"/>
                        </a:p>
                      </a:txBody>
                      <a:tcPr anchor="ctr">
                        <a:blipFill>
                          <a:blip r:embed="rId10"/>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10"/>
                          <a:stretch>
                            <a:fillRect l="-201639" t="-400000" r="-403279" b="-204918"/>
                          </a:stretch>
                        </a:blipFill>
                      </a:tcPr>
                    </a:tc>
                    <a:tc>
                      <a:txBody>
                        <a:bodyPr/>
                        <a:lstStyle/>
                        <a:p>
                          <a:endParaRPr lang="zh-TW"/>
                        </a:p>
                      </a:txBody>
                      <a:tcPr anchor="ctr">
                        <a:blipFill>
                          <a:blip r:embed="rId10"/>
                          <a:stretch>
                            <a:fillRect l="-301639" t="-400000" r="-303279" b="-204918"/>
                          </a:stretch>
                        </a:blipFill>
                      </a:tcPr>
                    </a:tc>
                    <a:tc>
                      <a:txBody>
                        <a:bodyPr/>
                        <a:lstStyle/>
                        <a:p>
                          <a:endParaRPr lang="zh-TW"/>
                        </a:p>
                      </a:txBody>
                      <a:tcPr anchor="ctr">
                        <a:blipFill>
                          <a:blip r:embed="rId10"/>
                          <a:stretch>
                            <a:fillRect l="-401639" t="-400000" r="-203279" b="-204918"/>
                          </a:stretch>
                        </a:blipFill>
                      </a:tcPr>
                    </a:tc>
                    <a:tc>
                      <a:txBody>
                        <a:bodyPr/>
                        <a:lstStyle/>
                        <a:p>
                          <a:endParaRPr lang="zh-TW"/>
                        </a:p>
                      </a:txBody>
                      <a:tcPr anchor="ctr">
                        <a:blipFill>
                          <a:blip r:embed="rId10"/>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10"/>
                          <a:stretch>
                            <a:fillRect l="-201639" t="-500000" r="-403279" b="-104918"/>
                          </a:stretch>
                        </a:blipFill>
                      </a:tcPr>
                    </a:tc>
                    <a:tc>
                      <a:txBody>
                        <a:bodyPr/>
                        <a:lstStyle/>
                        <a:p>
                          <a:endParaRPr lang="zh-TW"/>
                        </a:p>
                      </a:txBody>
                      <a:tcPr anchor="ctr">
                        <a:blipFill>
                          <a:blip r:embed="rId10"/>
                          <a:stretch>
                            <a:fillRect l="-301639" t="-500000" r="-303279" b="-104918"/>
                          </a:stretch>
                        </a:blipFill>
                      </a:tcPr>
                    </a:tc>
                    <a:tc>
                      <a:txBody>
                        <a:bodyPr/>
                        <a:lstStyle/>
                        <a:p>
                          <a:endParaRPr lang="zh-TW"/>
                        </a:p>
                      </a:txBody>
                      <a:tcPr anchor="ctr">
                        <a:blipFill>
                          <a:blip r:embed="rId10"/>
                          <a:stretch>
                            <a:fillRect l="-401639" t="-500000" r="-203279" b="-104918"/>
                          </a:stretch>
                        </a:blipFill>
                      </a:tcPr>
                    </a:tc>
                    <a:tc>
                      <a:txBody>
                        <a:bodyPr/>
                        <a:lstStyle/>
                        <a:p>
                          <a:endParaRPr lang="zh-TW"/>
                        </a:p>
                      </a:txBody>
                      <a:tcPr anchor="ctr">
                        <a:blipFill>
                          <a:blip r:embed="rId10"/>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p:sp>
        <p:nvSpPr>
          <p:cNvPr id="6" name="文字方塊 5"/>
          <p:cNvSpPr txBox="1"/>
          <p:nvPr/>
        </p:nvSpPr>
        <p:spPr>
          <a:xfrm>
            <a:off x="8899913" y="3826124"/>
            <a:ext cx="473850" cy="369332"/>
          </a:xfrm>
          <a:prstGeom prst="rect">
            <a:avLst/>
          </a:prstGeom>
          <a:noFill/>
        </p:spPr>
        <p:txBody>
          <a:bodyPr wrap="square" rtlCol="0">
            <a:spAutoFit/>
          </a:bodyPr>
          <a:lstStyle/>
          <a:p>
            <a:r>
              <a:rPr lang="en-US" altLang="zh-TW" dirty="0"/>
              <a:t>…</a:t>
            </a:r>
            <a:endParaRPr lang="zh-TW" altLang="en-US" dirty="0"/>
          </a:p>
        </p:txBody>
      </p:sp>
    </p:spTree>
    <p:extLst>
      <p:ext uri="{BB962C8B-B14F-4D97-AF65-F5344CB8AC3E}">
        <p14:creationId xmlns:p14="http://schemas.microsoft.com/office/powerpoint/2010/main" val="53308222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內容版面配置區 3"/>
              <p:cNvGraphicFramePr>
                <a:graphicFrameLocks noGrp="1"/>
              </p:cNvGraphicFramePr>
              <p:nvPr>
                <p:ph idx="1"/>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4" name="內容版面配置區 3"/>
              <p:cNvGraphicFramePr>
                <a:graphicFrameLocks noGrp="1"/>
              </p:cNvGraphicFramePr>
              <p:nvPr>
                <p:ph idx="1"/>
                <p:extLst/>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101639" r="-403279" b="-503279"/>
                          </a:stretch>
                        </a:blipFill>
                      </a:tcPr>
                    </a:tc>
                    <a:tc>
                      <a:txBody>
                        <a:bodyPr/>
                        <a:lstStyle/>
                        <a:p>
                          <a:endParaRPr lang="zh-TW"/>
                        </a:p>
                      </a:txBody>
                      <a:tcPr anchor="ctr">
                        <a:blipFill>
                          <a:blip r:embed="rId3"/>
                          <a:stretch>
                            <a:fillRect l="-301639" t="-101639" r="-303279" b="-503279"/>
                          </a:stretch>
                        </a:blipFill>
                      </a:tcPr>
                    </a:tc>
                    <a:tc>
                      <a:txBody>
                        <a:bodyPr/>
                        <a:lstStyle/>
                        <a:p>
                          <a:endParaRPr lang="zh-TW"/>
                        </a:p>
                      </a:txBody>
                      <a:tcPr anchor="ctr">
                        <a:blipFill>
                          <a:blip r:embed="rId3"/>
                          <a:stretch>
                            <a:fillRect l="-401639" t="-101639" r="-203279" b="-503279"/>
                          </a:stretch>
                        </a:blipFill>
                      </a:tcPr>
                    </a:tc>
                    <a:tc>
                      <a:txBody>
                        <a:bodyPr/>
                        <a:lstStyle/>
                        <a:p>
                          <a:endParaRPr lang="zh-TW"/>
                        </a:p>
                      </a:txBody>
                      <a:tcPr anchor="ctr">
                        <a:blipFill>
                          <a:blip r:embed="rId3"/>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201639" r="-403279" b="-403279"/>
                          </a:stretch>
                        </a:blipFill>
                      </a:tcPr>
                    </a:tc>
                    <a:tc>
                      <a:txBody>
                        <a:bodyPr/>
                        <a:lstStyle/>
                        <a:p>
                          <a:endParaRPr lang="zh-TW"/>
                        </a:p>
                      </a:txBody>
                      <a:tcPr anchor="ctr">
                        <a:blipFill>
                          <a:blip r:embed="rId3"/>
                          <a:stretch>
                            <a:fillRect l="-301639" t="-201639" r="-303279" b="-403279"/>
                          </a:stretch>
                        </a:blipFill>
                      </a:tcPr>
                    </a:tc>
                    <a:tc>
                      <a:txBody>
                        <a:bodyPr/>
                        <a:lstStyle/>
                        <a:p>
                          <a:endParaRPr lang="zh-TW"/>
                        </a:p>
                      </a:txBody>
                      <a:tcPr anchor="ctr">
                        <a:blipFill>
                          <a:blip r:embed="rId3"/>
                          <a:stretch>
                            <a:fillRect l="-401639" t="-201639" r="-203279" b="-403279"/>
                          </a:stretch>
                        </a:blipFill>
                      </a:tcPr>
                    </a:tc>
                    <a:tc>
                      <a:txBody>
                        <a:bodyPr/>
                        <a:lstStyle/>
                        <a:p>
                          <a:endParaRPr lang="zh-TW"/>
                        </a:p>
                      </a:txBody>
                      <a:tcPr anchor="ctr">
                        <a:blipFill>
                          <a:blip r:embed="rId3"/>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3"/>
                          <a:stretch>
                            <a:fillRect l="-101639" t="-301639" r="-503279" b="-303279"/>
                          </a:stretch>
                        </a:blipFill>
                      </a:tcPr>
                    </a:tc>
                    <a:tc>
                      <a:txBody>
                        <a:bodyPr/>
                        <a:lstStyle/>
                        <a:p>
                          <a:endParaRPr lang="zh-TW"/>
                        </a:p>
                      </a:txBody>
                      <a:tcPr anchor="ctr">
                        <a:blipFill>
                          <a:blip r:embed="rId3"/>
                          <a:stretch>
                            <a:fillRect l="-201639" t="-301639" r="-403279" b="-303279"/>
                          </a:stretch>
                        </a:blipFill>
                      </a:tcPr>
                    </a:tc>
                    <a:tc>
                      <a:txBody>
                        <a:bodyPr/>
                        <a:lstStyle/>
                        <a:p>
                          <a:endParaRPr lang="zh-TW"/>
                        </a:p>
                      </a:txBody>
                      <a:tcPr anchor="ctr">
                        <a:blipFill>
                          <a:blip r:embed="rId3"/>
                          <a:stretch>
                            <a:fillRect l="-301639" t="-301639" r="-303279" b="-303279"/>
                          </a:stretch>
                        </a:blipFill>
                      </a:tcPr>
                    </a:tc>
                    <a:tc>
                      <a:txBody>
                        <a:bodyPr/>
                        <a:lstStyle/>
                        <a:p>
                          <a:endParaRPr lang="zh-TW"/>
                        </a:p>
                      </a:txBody>
                      <a:tcPr anchor="ctr">
                        <a:blipFill>
                          <a:blip r:embed="rId3"/>
                          <a:stretch>
                            <a:fillRect l="-401639" t="-301639" r="-203279" b="-303279"/>
                          </a:stretch>
                        </a:blipFill>
                      </a:tcPr>
                    </a:tc>
                    <a:tc>
                      <a:txBody>
                        <a:bodyPr/>
                        <a:lstStyle/>
                        <a:p>
                          <a:endParaRPr lang="zh-TW"/>
                        </a:p>
                      </a:txBody>
                      <a:tcPr anchor="ctr">
                        <a:blipFill>
                          <a:blip r:embed="rId3"/>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401639" r="-403279" b="-203279"/>
                          </a:stretch>
                        </a:blipFill>
                      </a:tcPr>
                    </a:tc>
                    <a:tc>
                      <a:txBody>
                        <a:bodyPr/>
                        <a:lstStyle/>
                        <a:p>
                          <a:endParaRPr lang="zh-TW"/>
                        </a:p>
                      </a:txBody>
                      <a:tcPr anchor="ctr">
                        <a:blipFill>
                          <a:blip r:embed="rId3"/>
                          <a:stretch>
                            <a:fillRect l="-301639" t="-401639" r="-303279" b="-203279"/>
                          </a:stretch>
                        </a:blipFill>
                      </a:tcPr>
                    </a:tc>
                    <a:tc>
                      <a:txBody>
                        <a:bodyPr/>
                        <a:lstStyle/>
                        <a:p>
                          <a:endParaRPr lang="zh-TW"/>
                        </a:p>
                      </a:txBody>
                      <a:tcPr anchor="ctr">
                        <a:blipFill>
                          <a:blip r:embed="rId3"/>
                          <a:stretch>
                            <a:fillRect l="-401639" t="-401639" r="-203279" b="-203279"/>
                          </a:stretch>
                        </a:blipFill>
                      </a:tcPr>
                    </a:tc>
                    <a:tc>
                      <a:txBody>
                        <a:bodyPr/>
                        <a:lstStyle/>
                        <a:p>
                          <a:endParaRPr lang="zh-TW"/>
                        </a:p>
                      </a:txBody>
                      <a:tcPr anchor="ctr">
                        <a:blipFill>
                          <a:blip r:embed="rId3"/>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501639" r="-403279" b="-103279"/>
                          </a:stretch>
                        </a:blipFill>
                      </a:tcPr>
                    </a:tc>
                    <a:tc>
                      <a:txBody>
                        <a:bodyPr/>
                        <a:lstStyle/>
                        <a:p>
                          <a:endParaRPr lang="zh-TW"/>
                        </a:p>
                      </a:txBody>
                      <a:tcPr anchor="ctr">
                        <a:blipFill>
                          <a:blip r:embed="rId3"/>
                          <a:stretch>
                            <a:fillRect l="-301639" t="-501639" r="-303279" b="-103279"/>
                          </a:stretch>
                        </a:blipFill>
                      </a:tcPr>
                    </a:tc>
                    <a:tc>
                      <a:txBody>
                        <a:bodyPr/>
                        <a:lstStyle/>
                        <a:p>
                          <a:endParaRPr lang="zh-TW"/>
                        </a:p>
                      </a:txBody>
                      <a:tcPr anchor="ctr">
                        <a:blipFill>
                          <a:blip r:embed="rId3"/>
                          <a:stretch>
                            <a:fillRect l="-401639" t="-501639" r="-203279" b="-103279"/>
                          </a:stretch>
                        </a:blipFill>
                      </a:tcPr>
                    </a:tc>
                    <a:tc>
                      <a:txBody>
                        <a:bodyPr/>
                        <a:lstStyle/>
                        <a:p>
                          <a:endParaRPr lang="zh-TW"/>
                        </a:p>
                      </a:txBody>
                      <a:tcPr anchor="ctr">
                        <a:blipFill>
                          <a:blip r:embed="rId3"/>
                          <a:stretch>
                            <a:fillRect l="-501639" t="-501639" r="-103279" b="-103279"/>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2" name="文字方塊 1"/>
              <p:cNvSpPr txBox="1"/>
              <p:nvPr/>
            </p:nvSpPr>
            <p:spPr>
              <a:xfrm>
                <a:off x="352425" y="2217187"/>
                <a:ext cx="2595600" cy="37882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𝑖𝑛𝑝𝑢𝑡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𝑖𝑚𝑎𝑔𝑒</m:t>
                      </m:r>
                    </m:oMath>
                  </m:oMathPara>
                </a14:m>
                <a:endParaRPr lang="zh-TW" altLang="en-US" dirty="0"/>
              </a:p>
            </p:txBody>
          </p:sp>
        </mc:Choice>
        <mc:Fallback xmlns="">
          <p:sp>
            <p:nvSpPr>
              <p:cNvPr id="2" name="文字方塊 1"/>
              <p:cNvSpPr txBox="1">
                <a:spLocks noRot="1" noChangeAspect="1" noMove="1" noResize="1" noEditPoints="1" noAdjustHandles="1" noChangeArrowheads="1" noChangeShapeType="1" noTextEdit="1"/>
              </p:cNvSpPr>
              <p:nvPr/>
            </p:nvSpPr>
            <p:spPr>
              <a:xfrm>
                <a:off x="352425" y="2217187"/>
                <a:ext cx="2595600" cy="378823"/>
              </a:xfrm>
              <a:prstGeom prst="rect">
                <a:avLst/>
              </a:prstGeom>
              <a:blipFill>
                <a:blip r:embed="rId4"/>
                <a:stretch>
                  <a:fillRect b="-9677"/>
                </a:stretch>
              </a:blipFill>
            </p:spPr>
            <p:txBody>
              <a:bodyPr/>
              <a:lstStyle/>
              <a:p>
                <a:r>
                  <a:rPr lang="zh-TW" altLang="en-US">
                    <a:noFill/>
                  </a:rPr>
                  <a:t> </a:t>
                </a:r>
              </a:p>
            </p:txBody>
          </p:sp>
        </mc:Fallback>
      </mc:AlternateContent>
      <p:sp>
        <p:nvSpPr>
          <p:cNvPr id="15" name="標題 1"/>
          <p:cNvSpPr>
            <a:spLocks noGrp="1"/>
          </p:cNvSpPr>
          <p:nvPr>
            <p:ph type="title"/>
          </p:nvPr>
        </p:nvSpPr>
        <p:spPr>
          <a:xfrm>
            <a:off x="838200" y="365125"/>
            <a:ext cx="10515600" cy="1325563"/>
          </a:xfrm>
        </p:spPr>
        <p:txBody>
          <a:bodyPr>
            <a:normAutofit/>
          </a:bodyPr>
          <a:lstStyle/>
          <a:p>
            <a:pPr algn="ctr"/>
            <a:r>
              <a:rPr lang="en-US" altLang="zh-TW" dirty="0">
                <a:latin typeface="Cambria Math" panose="02040503050406030204" pitchFamily="18" charset="0"/>
                <a:ea typeface="Cambria Math" panose="02040503050406030204" pitchFamily="18" charset="0"/>
              </a:rPr>
              <a:t>left-right top-bottom scan</a:t>
            </a:r>
          </a:p>
        </p:txBody>
      </p:sp>
      <mc:AlternateContent xmlns:mc="http://schemas.openxmlformats.org/markup-compatibility/2006" xmlns:a14="http://schemas.microsoft.com/office/drawing/2010/main">
        <mc:Choice Requires="a14">
          <p:graphicFrame>
            <p:nvGraphicFramePr>
              <p:cNvPr id="17" name="內容版面配置區 3"/>
              <p:cNvGraphicFramePr>
                <a:graphicFrameLocks/>
              </p:cNvGraphicFramePr>
              <p:nvPr>
                <p:extLst>
                  <p:ext uri="{D42A27DB-BD31-4B8C-83A1-F6EECF244321}">
                    <p14:modId xmlns:p14="http://schemas.microsoft.com/office/powerpoint/2010/main" val="1326874078"/>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00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7" name="內容版面配置區 3"/>
              <p:cNvGraphicFramePr>
                <a:graphicFrameLocks/>
              </p:cNvGraphicFramePr>
              <p:nvPr>
                <p:extLst>
                  <p:ext uri="{D42A27DB-BD31-4B8C-83A1-F6EECF244321}">
                    <p14:modId xmlns:p14="http://schemas.microsoft.com/office/powerpoint/2010/main" val="1326874078"/>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noFill/>
                      </a:tcPr>
                    </a:tc>
                    <a:tc>
                      <a:txBody>
                        <a:bodyPr/>
                        <a:lstStyle/>
                        <a:p>
                          <a:endParaRPr lang="zh-TW"/>
                        </a:p>
                      </a:txBody>
                      <a:tcPr anchor="ctr">
                        <a:blipFill>
                          <a:blip r:embed="rId5"/>
                          <a:stretch>
                            <a:fillRect l="-201639" t="-101639" r="-401639" b="-503279"/>
                          </a:stretch>
                        </a:blipFill>
                      </a:tcPr>
                    </a:tc>
                    <a:tc>
                      <a:txBody>
                        <a:bodyPr/>
                        <a:lstStyle/>
                        <a:p>
                          <a:endParaRPr lang="zh-TW"/>
                        </a:p>
                      </a:txBody>
                      <a:tcPr anchor="ctr">
                        <a:blipFill>
                          <a:blip r:embed="rId5"/>
                          <a:stretch>
                            <a:fillRect l="-306667" t="-101639" r="-308333" b="-503279"/>
                          </a:stretch>
                        </a:blipFill>
                      </a:tcPr>
                    </a:tc>
                    <a:tc>
                      <a:txBody>
                        <a:bodyPr/>
                        <a:lstStyle/>
                        <a:p>
                          <a:endParaRPr lang="zh-TW"/>
                        </a:p>
                      </a:txBody>
                      <a:tcPr anchor="ctr">
                        <a:blipFill>
                          <a:blip r:embed="rId5"/>
                          <a:stretch>
                            <a:fillRect l="-400000" t="-101639" r="-203279" b="-503279"/>
                          </a:stretch>
                        </a:blipFill>
                      </a:tcPr>
                    </a:tc>
                    <a:tc>
                      <a:txBody>
                        <a:bodyPr/>
                        <a:lstStyle/>
                        <a:p>
                          <a:endParaRPr lang="zh-TW"/>
                        </a:p>
                      </a:txBody>
                      <a:tcPr anchor="ctr">
                        <a:blipFill>
                          <a:blip r:embed="rId5"/>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solidFill>
                          <a:srgbClr val="FFC000"/>
                        </a:solidFill>
                      </a:tcPr>
                    </a:tc>
                    <a:tc>
                      <a:txBody>
                        <a:bodyPr/>
                        <a:lstStyle/>
                        <a:p>
                          <a:endParaRPr lang="zh-TW"/>
                        </a:p>
                      </a:txBody>
                      <a:tcPr anchor="ctr">
                        <a:blipFill>
                          <a:blip r:embed="rId5"/>
                          <a:stretch>
                            <a:fillRect l="-201639" t="-201639" r="-401639" b="-403279"/>
                          </a:stretch>
                        </a:blipFill>
                      </a:tcPr>
                    </a:tc>
                    <a:tc>
                      <a:txBody>
                        <a:bodyPr/>
                        <a:lstStyle/>
                        <a:p>
                          <a:endParaRPr lang="zh-TW"/>
                        </a:p>
                      </a:txBody>
                      <a:tcPr anchor="ctr">
                        <a:blipFill>
                          <a:blip r:embed="rId5"/>
                          <a:stretch>
                            <a:fillRect l="-306667" t="-201639" r="-308333" b="-403279"/>
                          </a:stretch>
                        </a:blipFill>
                      </a:tcPr>
                    </a:tc>
                    <a:tc>
                      <a:txBody>
                        <a:bodyPr/>
                        <a:lstStyle/>
                        <a:p>
                          <a:endParaRPr lang="zh-TW"/>
                        </a:p>
                      </a:txBody>
                      <a:tcPr anchor="ctr">
                        <a:blipFill>
                          <a:blip r:embed="rId5"/>
                          <a:stretch>
                            <a:fillRect l="-400000" t="-201639" r="-203279" b="-403279"/>
                          </a:stretch>
                        </a:blipFill>
                      </a:tcPr>
                    </a:tc>
                    <a:tc>
                      <a:txBody>
                        <a:bodyPr/>
                        <a:lstStyle/>
                        <a:p>
                          <a:endParaRPr lang="zh-TW"/>
                        </a:p>
                      </a:txBody>
                      <a:tcPr anchor="ctr">
                        <a:blipFill>
                          <a:blip r:embed="rId5"/>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5"/>
                          <a:stretch>
                            <a:fillRect l="-101639" t="-306667" r="-501639" b="-310000"/>
                          </a:stretch>
                        </a:blipFill>
                      </a:tcPr>
                    </a:tc>
                    <a:tc>
                      <a:txBody>
                        <a:bodyPr/>
                        <a:lstStyle/>
                        <a:p>
                          <a:endParaRPr lang="zh-TW"/>
                        </a:p>
                      </a:txBody>
                      <a:tcPr anchor="ctr">
                        <a:blipFill>
                          <a:blip r:embed="rId5"/>
                          <a:stretch>
                            <a:fillRect l="-201639" t="-306667" r="-401639" b="-310000"/>
                          </a:stretch>
                        </a:blipFill>
                      </a:tcPr>
                    </a:tc>
                    <a:tc>
                      <a:txBody>
                        <a:bodyPr/>
                        <a:lstStyle/>
                        <a:p>
                          <a:endParaRPr lang="zh-TW"/>
                        </a:p>
                      </a:txBody>
                      <a:tcPr anchor="ctr">
                        <a:blipFill>
                          <a:blip r:embed="rId5"/>
                          <a:stretch>
                            <a:fillRect l="-306667" t="-306667" r="-308333" b="-310000"/>
                          </a:stretch>
                        </a:blipFill>
                      </a:tcPr>
                    </a:tc>
                    <a:tc>
                      <a:txBody>
                        <a:bodyPr/>
                        <a:lstStyle/>
                        <a:p>
                          <a:endParaRPr lang="zh-TW"/>
                        </a:p>
                      </a:txBody>
                      <a:tcPr anchor="ctr">
                        <a:blipFill>
                          <a:blip r:embed="rId5"/>
                          <a:stretch>
                            <a:fillRect l="-400000" t="-306667" r="-203279" b="-310000"/>
                          </a:stretch>
                        </a:blipFill>
                      </a:tcPr>
                    </a:tc>
                    <a:tc>
                      <a:txBody>
                        <a:bodyPr/>
                        <a:lstStyle/>
                        <a:p>
                          <a:endParaRPr lang="zh-TW"/>
                        </a:p>
                      </a:txBody>
                      <a:tcPr anchor="ctr">
                        <a:blipFill>
                          <a:blip r:embed="rId5"/>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5"/>
                          <a:stretch>
                            <a:fillRect l="-201639" t="-400000" r="-401639" b="-204918"/>
                          </a:stretch>
                        </a:blipFill>
                      </a:tcPr>
                    </a:tc>
                    <a:tc>
                      <a:txBody>
                        <a:bodyPr/>
                        <a:lstStyle/>
                        <a:p>
                          <a:endParaRPr lang="zh-TW"/>
                        </a:p>
                      </a:txBody>
                      <a:tcPr anchor="ctr">
                        <a:blipFill>
                          <a:blip r:embed="rId5"/>
                          <a:stretch>
                            <a:fillRect l="-306667" t="-400000" r="-308333" b="-204918"/>
                          </a:stretch>
                        </a:blipFill>
                      </a:tcPr>
                    </a:tc>
                    <a:tc>
                      <a:txBody>
                        <a:bodyPr/>
                        <a:lstStyle/>
                        <a:p>
                          <a:endParaRPr lang="zh-TW"/>
                        </a:p>
                      </a:txBody>
                      <a:tcPr anchor="ctr">
                        <a:blipFill>
                          <a:blip r:embed="rId5"/>
                          <a:stretch>
                            <a:fillRect l="-400000" t="-400000" r="-203279" b="-204918"/>
                          </a:stretch>
                        </a:blipFill>
                      </a:tcPr>
                    </a:tc>
                    <a:tc>
                      <a:txBody>
                        <a:bodyPr/>
                        <a:lstStyle/>
                        <a:p>
                          <a:endParaRPr lang="zh-TW"/>
                        </a:p>
                      </a:txBody>
                      <a:tcPr anchor="ctr">
                        <a:blipFill>
                          <a:blip r:embed="rId5"/>
                          <a:stretch>
                            <a:fillRect l="-500000"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5"/>
                          <a:stretch>
                            <a:fillRect l="-201639" t="-500000" r="-401639" b="-104918"/>
                          </a:stretch>
                        </a:blipFill>
                      </a:tcPr>
                    </a:tc>
                    <a:tc>
                      <a:txBody>
                        <a:bodyPr/>
                        <a:lstStyle/>
                        <a:p>
                          <a:endParaRPr lang="zh-TW"/>
                        </a:p>
                      </a:txBody>
                      <a:tcPr anchor="ctr">
                        <a:blipFill>
                          <a:blip r:embed="rId5"/>
                          <a:stretch>
                            <a:fillRect l="-306667" t="-500000" r="-308333" b="-104918"/>
                          </a:stretch>
                        </a:blipFill>
                      </a:tcPr>
                    </a:tc>
                    <a:tc>
                      <a:txBody>
                        <a:bodyPr/>
                        <a:lstStyle/>
                        <a:p>
                          <a:endParaRPr lang="zh-TW"/>
                        </a:p>
                      </a:txBody>
                      <a:tcPr anchor="ctr">
                        <a:blipFill>
                          <a:blip r:embed="rId5"/>
                          <a:stretch>
                            <a:fillRect l="-400000" t="-500000" r="-203279" b="-104918"/>
                          </a:stretch>
                        </a:blipFill>
                      </a:tcPr>
                    </a:tc>
                    <a:tc>
                      <a:txBody>
                        <a:bodyPr/>
                        <a:lstStyle/>
                        <a:p>
                          <a:endParaRPr lang="zh-TW"/>
                        </a:p>
                      </a:txBody>
                      <a:tcPr anchor="ctr">
                        <a:blipFill>
                          <a:blip r:embed="rId5"/>
                          <a:stretch>
                            <a:fillRect l="-500000"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8" name="內容版面配置區 3"/>
              <p:cNvGraphicFramePr>
                <a:graphicFrameLocks/>
              </p:cNvGraphicFramePr>
              <p:nvPr>
                <p:extLst>
                  <p:ext uri="{D42A27DB-BD31-4B8C-83A1-F6EECF244321}">
                    <p14:modId xmlns:p14="http://schemas.microsoft.com/office/powerpoint/2010/main" val="2306806009"/>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0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8" name="內容版面配置區 3"/>
              <p:cNvGraphicFramePr>
                <a:graphicFrameLocks/>
              </p:cNvGraphicFramePr>
              <p:nvPr>
                <p:extLst>
                  <p:ext uri="{D42A27DB-BD31-4B8C-83A1-F6EECF244321}">
                    <p14:modId xmlns:p14="http://schemas.microsoft.com/office/powerpoint/2010/main" val="2306806009"/>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endParaRPr lang="zh-TW"/>
                        </a:p>
                      </a:txBody>
                      <a:tcPr anchor="ctr">
                        <a:blipFill>
                          <a:blip r:embed="rId6"/>
                          <a:stretch>
                            <a:fillRect l="-201639" t="-101639" r="-401639" b="-503279"/>
                          </a:stretch>
                        </a:blipFill>
                      </a:tcPr>
                    </a:tc>
                    <a:tc>
                      <a:txBody>
                        <a:bodyPr/>
                        <a:lstStyle/>
                        <a:p>
                          <a:endParaRPr lang="zh-TW"/>
                        </a:p>
                      </a:txBody>
                      <a:tcPr anchor="ctr">
                        <a:blipFill>
                          <a:blip r:embed="rId6"/>
                          <a:stretch>
                            <a:fillRect l="-306667" t="-101639" r="-308333" b="-503279"/>
                          </a:stretch>
                        </a:blipFill>
                      </a:tcPr>
                    </a:tc>
                    <a:tc>
                      <a:txBody>
                        <a:bodyPr/>
                        <a:lstStyle/>
                        <a:p>
                          <a:endParaRPr lang="zh-TW"/>
                        </a:p>
                      </a:txBody>
                      <a:tcPr anchor="ctr">
                        <a:blipFill>
                          <a:blip r:embed="rId6"/>
                          <a:stretch>
                            <a:fillRect l="-400000" t="-101639" r="-203279" b="-503279"/>
                          </a:stretch>
                        </a:blipFill>
                      </a:tcPr>
                    </a:tc>
                    <a:tc>
                      <a:txBody>
                        <a:bodyPr/>
                        <a:lstStyle/>
                        <a:p>
                          <a:endParaRPr lang="zh-TW"/>
                        </a:p>
                      </a:txBody>
                      <a:tcPr anchor="ctr">
                        <a:blipFill>
                          <a:blip r:embed="rId6"/>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6"/>
                          <a:stretch>
                            <a:fillRect l="-201639" t="-201639" r="-401639" b="-403279"/>
                          </a:stretch>
                        </a:blipFill>
                      </a:tcPr>
                    </a:tc>
                    <a:tc>
                      <a:txBody>
                        <a:bodyPr/>
                        <a:lstStyle/>
                        <a:p>
                          <a:endParaRPr lang="zh-TW"/>
                        </a:p>
                      </a:txBody>
                      <a:tcPr anchor="ctr">
                        <a:blipFill>
                          <a:blip r:embed="rId6"/>
                          <a:stretch>
                            <a:fillRect l="-306667" t="-201639" r="-308333" b="-403279"/>
                          </a:stretch>
                        </a:blipFill>
                      </a:tcPr>
                    </a:tc>
                    <a:tc>
                      <a:txBody>
                        <a:bodyPr/>
                        <a:lstStyle/>
                        <a:p>
                          <a:endParaRPr lang="zh-TW"/>
                        </a:p>
                      </a:txBody>
                      <a:tcPr anchor="ctr">
                        <a:blipFill>
                          <a:blip r:embed="rId6"/>
                          <a:stretch>
                            <a:fillRect l="-400000" t="-201639" r="-203279" b="-403279"/>
                          </a:stretch>
                        </a:blipFill>
                      </a:tcPr>
                    </a:tc>
                    <a:tc>
                      <a:txBody>
                        <a:bodyPr/>
                        <a:lstStyle/>
                        <a:p>
                          <a:endParaRPr lang="zh-TW"/>
                        </a:p>
                      </a:txBody>
                      <a:tcPr anchor="ctr">
                        <a:blipFill>
                          <a:blip r:embed="rId6"/>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6"/>
                          <a:stretch>
                            <a:fillRect l="-101639" t="-306667" r="-501639" b="-310000"/>
                          </a:stretch>
                        </a:blipFill>
                      </a:tcPr>
                    </a:tc>
                    <a:tc>
                      <a:txBody>
                        <a:bodyPr/>
                        <a:lstStyle/>
                        <a:p>
                          <a:endParaRPr lang="zh-TW"/>
                        </a:p>
                      </a:txBody>
                      <a:tcPr anchor="ctr">
                        <a:blipFill>
                          <a:blip r:embed="rId6"/>
                          <a:stretch>
                            <a:fillRect l="-201639" t="-306667" r="-401639" b="-310000"/>
                          </a:stretch>
                        </a:blipFill>
                      </a:tcPr>
                    </a:tc>
                    <a:tc>
                      <a:txBody>
                        <a:bodyPr/>
                        <a:lstStyle/>
                        <a:p>
                          <a:endParaRPr lang="zh-TW"/>
                        </a:p>
                      </a:txBody>
                      <a:tcPr anchor="ctr">
                        <a:blipFill>
                          <a:blip r:embed="rId6"/>
                          <a:stretch>
                            <a:fillRect l="-306667" t="-306667" r="-308333" b="-310000"/>
                          </a:stretch>
                        </a:blipFill>
                      </a:tcPr>
                    </a:tc>
                    <a:tc>
                      <a:txBody>
                        <a:bodyPr/>
                        <a:lstStyle/>
                        <a:p>
                          <a:endParaRPr lang="zh-TW"/>
                        </a:p>
                      </a:txBody>
                      <a:tcPr anchor="ctr">
                        <a:blipFill>
                          <a:blip r:embed="rId6"/>
                          <a:stretch>
                            <a:fillRect l="-400000" t="-306667" r="-203279" b="-310000"/>
                          </a:stretch>
                        </a:blipFill>
                      </a:tcPr>
                    </a:tc>
                    <a:tc>
                      <a:txBody>
                        <a:bodyPr/>
                        <a:lstStyle/>
                        <a:p>
                          <a:endParaRPr lang="zh-TW"/>
                        </a:p>
                      </a:txBody>
                      <a:tcPr anchor="ctr">
                        <a:blipFill>
                          <a:blip r:embed="rId6"/>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6"/>
                          <a:stretch>
                            <a:fillRect l="-201639" t="-400000" r="-401639" b="-204918"/>
                          </a:stretch>
                        </a:blipFill>
                      </a:tcPr>
                    </a:tc>
                    <a:tc>
                      <a:txBody>
                        <a:bodyPr/>
                        <a:lstStyle/>
                        <a:p>
                          <a:endParaRPr lang="zh-TW"/>
                        </a:p>
                      </a:txBody>
                      <a:tcPr anchor="ctr">
                        <a:blipFill>
                          <a:blip r:embed="rId6"/>
                          <a:stretch>
                            <a:fillRect l="-306667" t="-400000" r="-308333" b="-204918"/>
                          </a:stretch>
                        </a:blipFill>
                      </a:tcPr>
                    </a:tc>
                    <a:tc>
                      <a:txBody>
                        <a:bodyPr/>
                        <a:lstStyle/>
                        <a:p>
                          <a:endParaRPr lang="zh-TW"/>
                        </a:p>
                      </a:txBody>
                      <a:tcPr anchor="ctr">
                        <a:blipFill>
                          <a:blip r:embed="rId6"/>
                          <a:stretch>
                            <a:fillRect l="-400000" t="-400000" r="-203279" b="-204918"/>
                          </a:stretch>
                        </a:blipFill>
                      </a:tcPr>
                    </a:tc>
                    <a:tc>
                      <a:txBody>
                        <a:bodyPr/>
                        <a:lstStyle/>
                        <a:p>
                          <a:endParaRPr lang="zh-TW"/>
                        </a:p>
                      </a:txBody>
                      <a:tcPr anchor="ctr">
                        <a:blipFill>
                          <a:blip r:embed="rId6"/>
                          <a:stretch>
                            <a:fillRect l="-500000"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6"/>
                          <a:stretch>
                            <a:fillRect l="-201639" t="-500000" r="-401639" b="-104918"/>
                          </a:stretch>
                        </a:blipFill>
                      </a:tcPr>
                    </a:tc>
                    <a:tc>
                      <a:txBody>
                        <a:bodyPr/>
                        <a:lstStyle/>
                        <a:p>
                          <a:endParaRPr lang="zh-TW"/>
                        </a:p>
                      </a:txBody>
                      <a:tcPr anchor="ctr">
                        <a:blipFill>
                          <a:blip r:embed="rId6"/>
                          <a:stretch>
                            <a:fillRect l="-306667" t="-500000" r="-308333" b="-104918"/>
                          </a:stretch>
                        </a:blipFill>
                      </a:tcPr>
                    </a:tc>
                    <a:tc>
                      <a:txBody>
                        <a:bodyPr/>
                        <a:lstStyle/>
                        <a:p>
                          <a:endParaRPr lang="zh-TW"/>
                        </a:p>
                      </a:txBody>
                      <a:tcPr anchor="ctr">
                        <a:blipFill>
                          <a:blip r:embed="rId6"/>
                          <a:stretch>
                            <a:fillRect l="-400000" t="-500000" r="-203279" b="-104918"/>
                          </a:stretch>
                        </a:blipFill>
                      </a:tcPr>
                    </a:tc>
                    <a:tc>
                      <a:txBody>
                        <a:bodyPr/>
                        <a:lstStyle/>
                        <a:p>
                          <a:endParaRPr lang="zh-TW"/>
                        </a:p>
                      </a:txBody>
                      <a:tcPr anchor="ctr">
                        <a:blipFill>
                          <a:blip r:embed="rId6"/>
                          <a:stretch>
                            <a:fillRect l="-500000"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9" name="內容版面配置區 3"/>
              <p:cNvGraphicFramePr>
                <a:graphicFrameLocks/>
              </p:cNvGraphicFramePr>
              <p:nvPr>
                <p:extLst>
                  <p:ext uri="{D42A27DB-BD31-4B8C-83A1-F6EECF244321}">
                    <p14:modId xmlns:p14="http://schemas.microsoft.com/office/powerpoint/2010/main" val="1445196702"/>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00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9" name="內容版面配置區 3"/>
              <p:cNvGraphicFramePr>
                <a:graphicFrameLocks/>
              </p:cNvGraphicFramePr>
              <p:nvPr>
                <p:extLst>
                  <p:ext uri="{D42A27DB-BD31-4B8C-83A1-F6EECF244321}">
                    <p14:modId xmlns:p14="http://schemas.microsoft.com/office/powerpoint/2010/main" val="1445196702"/>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endParaRPr lang="zh-TW"/>
                        </a:p>
                      </a:txBody>
                      <a:tcPr anchor="ctr">
                        <a:blipFill>
                          <a:blip r:embed="rId7"/>
                          <a:stretch>
                            <a:fillRect l="-201639" t="-101639" r="-403279" b="-503279"/>
                          </a:stretch>
                        </a:blipFill>
                      </a:tcPr>
                    </a:tc>
                    <a:tc>
                      <a:txBody>
                        <a:bodyPr/>
                        <a:lstStyle/>
                        <a:p>
                          <a:endParaRPr lang="zh-TW"/>
                        </a:p>
                      </a:txBody>
                      <a:tcPr anchor="ctr">
                        <a:blipFill>
                          <a:blip r:embed="rId7"/>
                          <a:stretch>
                            <a:fillRect l="-301639" t="-101639" r="-303279" b="-503279"/>
                          </a:stretch>
                        </a:blipFill>
                      </a:tcPr>
                    </a:tc>
                    <a:tc>
                      <a:txBody>
                        <a:bodyPr/>
                        <a:lstStyle/>
                        <a:p>
                          <a:endParaRPr lang="zh-TW"/>
                        </a:p>
                      </a:txBody>
                      <a:tcPr anchor="ctr">
                        <a:blipFill>
                          <a:blip r:embed="rId7"/>
                          <a:stretch>
                            <a:fillRect l="-401639" t="-101639" r="-203279" b="-503279"/>
                          </a:stretch>
                        </a:blipFill>
                      </a:tcPr>
                    </a:tc>
                    <a:tc>
                      <a:txBody>
                        <a:bodyPr/>
                        <a:lstStyle/>
                        <a:p>
                          <a:endParaRPr lang="zh-TW"/>
                        </a:p>
                      </a:txBody>
                      <a:tcPr anchor="ctr">
                        <a:blipFill>
                          <a:blip r:embed="rId7"/>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7"/>
                          <a:stretch>
                            <a:fillRect l="-201639" t="-201639" r="-403279" b="-403279"/>
                          </a:stretch>
                        </a:blipFill>
                      </a:tcPr>
                    </a:tc>
                    <a:tc>
                      <a:txBody>
                        <a:bodyPr/>
                        <a:lstStyle/>
                        <a:p>
                          <a:endParaRPr lang="zh-TW"/>
                        </a:p>
                      </a:txBody>
                      <a:tcPr anchor="ctr">
                        <a:blipFill>
                          <a:blip r:embed="rId7"/>
                          <a:stretch>
                            <a:fillRect l="-301639" t="-201639" r="-303279" b="-403279"/>
                          </a:stretch>
                        </a:blipFill>
                      </a:tcPr>
                    </a:tc>
                    <a:tc>
                      <a:txBody>
                        <a:bodyPr/>
                        <a:lstStyle/>
                        <a:p>
                          <a:endParaRPr lang="zh-TW"/>
                        </a:p>
                      </a:txBody>
                      <a:tcPr anchor="ctr">
                        <a:blipFill>
                          <a:blip r:embed="rId7"/>
                          <a:stretch>
                            <a:fillRect l="-401639" t="-201639" r="-203279" b="-403279"/>
                          </a:stretch>
                        </a:blipFill>
                      </a:tcPr>
                    </a:tc>
                    <a:tc>
                      <a:txBody>
                        <a:bodyPr/>
                        <a:lstStyle/>
                        <a:p>
                          <a:endParaRPr lang="zh-TW"/>
                        </a:p>
                      </a:txBody>
                      <a:tcPr anchor="ctr">
                        <a:blipFill>
                          <a:blip r:embed="rId7"/>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7"/>
                          <a:stretch>
                            <a:fillRect l="-101639" t="-306667" r="-503279" b="-310000"/>
                          </a:stretch>
                        </a:blipFill>
                      </a:tcPr>
                    </a:tc>
                    <a:tc>
                      <a:txBody>
                        <a:bodyPr/>
                        <a:lstStyle/>
                        <a:p>
                          <a:endParaRPr lang="zh-TW"/>
                        </a:p>
                      </a:txBody>
                      <a:tcPr anchor="ctr">
                        <a:blipFill>
                          <a:blip r:embed="rId7"/>
                          <a:stretch>
                            <a:fillRect l="-201639" t="-306667" r="-403279" b="-310000"/>
                          </a:stretch>
                        </a:blipFill>
                      </a:tcPr>
                    </a:tc>
                    <a:tc>
                      <a:txBody>
                        <a:bodyPr/>
                        <a:lstStyle/>
                        <a:p>
                          <a:endParaRPr lang="zh-TW"/>
                        </a:p>
                      </a:txBody>
                      <a:tcPr anchor="ctr">
                        <a:blipFill>
                          <a:blip r:embed="rId7"/>
                          <a:stretch>
                            <a:fillRect l="-301639" t="-306667" r="-303279" b="-310000"/>
                          </a:stretch>
                        </a:blipFill>
                      </a:tcPr>
                    </a:tc>
                    <a:tc>
                      <a:txBody>
                        <a:bodyPr/>
                        <a:lstStyle/>
                        <a:p>
                          <a:endParaRPr lang="zh-TW"/>
                        </a:p>
                      </a:txBody>
                      <a:tcPr anchor="ctr">
                        <a:blipFill>
                          <a:blip r:embed="rId7"/>
                          <a:stretch>
                            <a:fillRect l="-401639" t="-306667" r="-203279" b="-310000"/>
                          </a:stretch>
                        </a:blipFill>
                      </a:tcPr>
                    </a:tc>
                    <a:tc>
                      <a:txBody>
                        <a:bodyPr/>
                        <a:lstStyle/>
                        <a:p>
                          <a:endParaRPr lang="zh-TW"/>
                        </a:p>
                      </a:txBody>
                      <a:tcPr anchor="ctr">
                        <a:blipFill>
                          <a:blip r:embed="rId7"/>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7"/>
                          <a:stretch>
                            <a:fillRect l="-201639" t="-400000" r="-403279" b="-204918"/>
                          </a:stretch>
                        </a:blipFill>
                      </a:tcPr>
                    </a:tc>
                    <a:tc>
                      <a:txBody>
                        <a:bodyPr/>
                        <a:lstStyle/>
                        <a:p>
                          <a:endParaRPr lang="zh-TW"/>
                        </a:p>
                      </a:txBody>
                      <a:tcPr anchor="ctr">
                        <a:blipFill>
                          <a:blip r:embed="rId7"/>
                          <a:stretch>
                            <a:fillRect l="-301639" t="-400000" r="-303279" b="-204918"/>
                          </a:stretch>
                        </a:blipFill>
                      </a:tcPr>
                    </a:tc>
                    <a:tc>
                      <a:txBody>
                        <a:bodyPr/>
                        <a:lstStyle/>
                        <a:p>
                          <a:endParaRPr lang="zh-TW"/>
                        </a:p>
                      </a:txBody>
                      <a:tcPr anchor="ctr">
                        <a:blipFill>
                          <a:blip r:embed="rId7"/>
                          <a:stretch>
                            <a:fillRect l="-401639" t="-400000" r="-203279" b="-204918"/>
                          </a:stretch>
                        </a:blipFill>
                      </a:tcPr>
                    </a:tc>
                    <a:tc>
                      <a:txBody>
                        <a:bodyPr/>
                        <a:lstStyle/>
                        <a:p>
                          <a:endParaRPr lang="zh-TW"/>
                        </a:p>
                      </a:txBody>
                      <a:tcPr anchor="ctr">
                        <a:blipFill>
                          <a:blip r:embed="rId7"/>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7"/>
                          <a:stretch>
                            <a:fillRect l="-201639" t="-500000" r="-403279" b="-104918"/>
                          </a:stretch>
                        </a:blipFill>
                      </a:tcPr>
                    </a:tc>
                    <a:tc>
                      <a:txBody>
                        <a:bodyPr/>
                        <a:lstStyle/>
                        <a:p>
                          <a:endParaRPr lang="zh-TW"/>
                        </a:p>
                      </a:txBody>
                      <a:tcPr anchor="ctr">
                        <a:blipFill>
                          <a:blip r:embed="rId7"/>
                          <a:stretch>
                            <a:fillRect l="-301639" t="-500000" r="-303279" b="-104918"/>
                          </a:stretch>
                        </a:blipFill>
                      </a:tcPr>
                    </a:tc>
                    <a:tc>
                      <a:txBody>
                        <a:bodyPr/>
                        <a:lstStyle/>
                        <a:p>
                          <a:endParaRPr lang="zh-TW"/>
                        </a:p>
                      </a:txBody>
                      <a:tcPr anchor="ctr">
                        <a:blipFill>
                          <a:blip r:embed="rId7"/>
                          <a:stretch>
                            <a:fillRect l="-401639" t="-500000" r="-203279" b="-104918"/>
                          </a:stretch>
                        </a:blipFill>
                      </a:tcPr>
                    </a:tc>
                    <a:tc>
                      <a:txBody>
                        <a:bodyPr/>
                        <a:lstStyle/>
                        <a:p>
                          <a:endParaRPr lang="zh-TW"/>
                        </a:p>
                      </a:txBody>
                      <a:tcPr anchor="ctr">
                        <a:blipFill>
                          <a:blip r:embed="rId7"/>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1" name="內容版面配置區 3"/>
              <p:cNvGraphicFramePr>
                <a:graphicFrameLocks/>
              </p:cNvGraphicFramePr>
              <p:nvPr>
                <p:extLst>
                  <p:ext uri="{D42A27DB-BD31-4B8C-83A1-F6EECF244321}">
                    <p14:modId xmlns:p14="http://schemas.microsoft.com/office/powerpoint/2010/main" val="2272721561"/>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rgbClr val="FF0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1" name="內容版面配置區 3"/>
              <p:cNvGraphicFramePr>
                <a:graphicFrameLocks/>
              </p:cNvGraphicFramePr>
              <p:nvPr>
                <p:extLst>
                  <p:ext uri="{D42A27DB-BD31-4B8C-83A1-F6EECF244321}">
                    <p14:modId xmlns:p14="http://schemas.microsoft.com/office/powerpoint/2010/main" val="2272721561"/>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endParaRPr lang="zh-TW"/>
                        </a:p>
                      </a:txBody>
                      <a:tcPr anchor="ctr">
                        <a:blipFill>
                          <a:blip r:embed="rId8"/>
                          <a:stretch>
                            <a:fillRect l="-201639" t="-101639" r="-403279" b="-503279"/>
                          </a:stretch>
                        </a:blipFill>
                      </a:tcPr>
                    </a:tc>
                    <a:tc>
                      <a:txBody>
                        <a:bodyPr/>
                        <a:lstStyle/>
                        <a:p>
                          <a:endParaRPr lang="zh-TW"/>
                        </a:p>
                      </a:txBody>
                      <a:tcPr anchor="ctr">
                        <a:blipFill>
                          <a:blip r:embed="rId8"/>
                          <a:stretch>
                            <a:fillRect l="-301639" t="-101639" r="-303279" b="-503279"/>
                          </a:stretch>
                        </a:blipFill>
                      </a:tcPr>
                    </a:tc>
                    <a:tc>
                      <a:txBody>
                        <a:bodyPr/>
                        <a:lstStyle/>
                        <a:p>
                          <a:endParaRPr lang="zh-TW"/>
                        </a:p>
                      </a:txBody>
                      <a:tcPr anchor="ctr">
                        <a:blipFill>
                          <a:blip r:embed="rId8"/>
                          <a:stretch>
                            <a:fillRect l="-401639" t="-101639" r="-203279" b="-503279"/>
                          </a:stretch>
                        </a:blipFill>
                      </a:tcPr>
                    </a:tc>
                    <a:tc>
                      <a:txBody>
                        <a:bodyPr/>
                        <a:lstStyle/>
                        <a:p>
                          <a:endParaRPr lang="zh-TW"/>
                        </a:p>
                      </a:txBody>
                      <a:tcPr anchor="ctr">
                        <a:blipFill>
                          <a:blip r:embed="rId8"/>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8"/>
                          <a:stretch>
                            <a:fillRect l="-201639" t="-201639" r="-403279" b="-403279"/>
                          </a:stretch>
                        </a:blipFill>
                      </a:tcPr>
                    </a:tc>
                    <a:tc>
                      <a:txBody>
                        <a:bodyPr/>
                        <a:lstStyle/>
                        <a:p>
                          <a:endParaRPr lang="zh-TW"/>
                        </a:p>
                      </a:txBody>
                      <a:tcPr anchor="ctr">
                        <a:blipFill>
                          <a:blip r:embed="rId8"/>
                          <a:stretch>
                            <a:fillRect l="-301639" t="-201639" r="-303279" b="-403279"/>
                          </a:stretch>
                        </a:blipFill>
                      </a:tcPr>
                    </a:tc>
                    <a:tc>
                      <a:txBody>
                        <a:bodyPr/>
                        <a:lstStyle/>
                        <a:p>
                          <a:endParaRPr lang="zh-TW"/>
                        </a:p>
                      </a:txBody>
                      <a:tcPr anchor="ctr">
                        <a:blipFill>
                          <a:blip r:embed="rId8"/>
                          <a:stretch>
                            <a:fillRect l="-401639" t="-201639" r="-203279" b="-403279"/>
                          </a:stretch>
                        </a:blipFill>
                      </a:tcPr>
                    </a:tc>
                    <a:tc>
                      <a:txBody>
                        <a:bodyPr/>
                        <a:lstStyle/>
                        <a:p>
                          <a:endParaRPr lang="zh-TW"/>
                        </a:p>
                      </a:txBody>
                      <a:tcPr anchor="ctr">
                        <a:blipFill>
                          <a:blip r:embed="rId8"/>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8"/>
                          <a:stretch>
                            <a:fillRect l="-101639" t="-306667" r="-503279" b="-310000"/>
                          </a:stretch>
                        </a:blipFill>
                      </a:tcPr>
                    </a:tc>
                    <a:tc>
                      <a:txBody>
                        <a:bodyPr/>
                        <a:lstStyle/>
                        <a:p>
                          <a:endParaRPr lang="zh-TW"/>
                        </a:p>
                      </a:txBody>
                      <a:tcPr anchor="ctr">
                        <a:blipFill>
                          <a:blip r:embed="rId8"/>
                          <a:stretch>
                            <a:fillRect l="-201639" t="-306667" r="-403279" b="-310000"/>
                          </a:stretch>
                        </a:blipFill>
                      </a:tcPr>
                    </a:tc>
                    <a:tc>
                      <a:txBody>
                        <a:bodyPr/>
                        <a:lstStyle/>
                        <a:p>
                          <a:endParaRPr lang="zh-TW"/>
                        </a:p>
                      </a:txBody>
                      <a:tcPr anchor="ctr">
                        <a:blipFill>
                          <a:blip r:embed="rId8"/>
                          <a:stretch>
                            <a:fillRect l="-301639" t="-306667" r="-303279" b="-310000"/>
                          </a:stretch>
                        </a:blipFill>
                      </a:tcPr>
                    </a:tc>
                    <a:tc>
                      <a:txBody>
                        <a:bodyPr/>
                        <a:lstStyle/>
                        <a:p>
                          <a:endParaRPr lang="zh-TW"/>
                        </a:p>
                      </a:txBody>
                      <a:tcPr anchor="ctr">
                        <a:blipFill>
                          <a:blip r:embed="rId8"/>
                          <a:stretch>
                            <a:fillRect l="-401639" t="-306667" r="-203279" b="-310000"/>
                          </a:stretch>
                        </a:blipFill>
                      </a:tcPr>
                    </a:tc>
                    <a:tc>
                      <a:txBody>
                        <a:bodyPr/>
                        <a:lstStyle/>
                        <a:p>
                          <a:endParaRPr lang="zh-TW"/>
                        </a:p>
                      </a:txBody>
                      <a:tcPr anchor="ctr">
                        <a:blipFill>
                          <a:blip r:embed="rId8"/>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8"/>
                          <a:stretch>
                            <a:fillRect l="-201639" t="-400000" r="-403279" b="-204918"/>
                          </a:stretch>
                        </a:blipFill>
                      </a:tcPr>
                    </a:tc>
                    <a:tc>
                      <a:txBody>
                        <a:bodyPr/>
                        <a:lstStyle/>
                        <a:p>
                          <a:endParaRPr lang="zh-TW"/>
                        </a:p>
                      </a:txBody>
                      <a:tcPr anchor="ctr">
                        <a:blipFill>
                          <a:blip r:embed="rId8"/>
                          <a:stretch>
                            <a:fillRect l="-301639" t="-400000" r="-303279" b="-204918"/>
                          </a:stretch>
                        </a:blipFill>
                      </a:tcPr>
                    </a:tc>
                    <a:tc>
                      <a:txBody>
                        <a:bodyPr/>
                        <a:lstStyle/>
                        <a:p>
                          <a:endParaRPr lang="zh-TW"/>
                        </a:p>
                      </a:txBody>
                      <a:tcPr anchor="ctr">
                        <a:blipFill>
                          <a:blip r:embed="rId8"/>
                          <a:stretch>
                            <a:fillRect l="-401639" t="-400000" r="-203279" b="-204918"/>
                          </a:stretch>
                        </a:blipFill>
                      </a:tcPr>
                    </a:tc>
                    <a:tc>
                      <a:txBody>
                        <a:bodyPr/>
                        <a:lstStyle/>
                        <a:p>
                          <a:endParaRPr lang="zh-TW"/>
                        </a:p>
                      </a:txBody>
                      <a:tcPr anchor="ctr">
                        <a:blipFill>
                          <a:blip r:embed="rId8"/>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8"/>
                          <a:stretch>
                            <a:fillRect l="-201639" t="-500000" r="-403279" b="-104918"/>
                          </a:stretch>
                        </a:blipFill>
                      </a:tcPr>
                    </a:tc>
                    <a:tc>
                      <a:txBody>
                        <a:bodyPr/>
                        <a:lstStyle/>
                        <a:p>
                          <a:endParaRPr lang="zh-TW"/>
                        </a:p>
                      </a:txBody>
                      <a:tcPr anchor="ctr">
                        <a:blipFill>
                          <a:blip r:embed="rId8"/>
                          <a:stretch>
                            <a:fillRect l="-301639" t="-500000" r="-303279" b="-104918"/>
                          </a:stretch>
                        </a:blipFill>
                      </a:tcPr>
                    </a:tc>
                    <a:tc>
                      <a:txBody>
                        <a:bodyPr/>
                        <a:lstStyle/>
                        <a:p>
                          <a:endParaRPr lang="zh-TW"/>
                        </a:p>
                      </a:txBody>
                      <a:tcPr anchor="ctr">
                        <a:blipFill>
                          <a:blip r:embed="rId8"/>
                          <a:stretch>
                            <a:fillRect l="-401639" t="-500000" r="-203279" b="-104918"/>
                          </a:stretch>
                        </a:blipFill>
                      </a:tcPr>
                    </a:tc>
                    <a:tc>
                      <a:txBody>
                        <a:bodyPr/>
                        <a:lstStyle/>
                        <a:p>
                          <a:endParaRPr lang="zh-TW"/>
                        </a:p>
                      </a:txBody>
                      <a:tcPr anchor="ctr">
                        <a:blipFill>
                          <a:blip r:embed="rId8"/>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2" name="內容版面配置區 3"/>
              <p:cNvGraphicFramePr>
                <a:graphicFrameLocks/>
              </p:cNvGraphicFramePr>
              <p:nvPr>
                <p:extLst>
                  <p:ext uri="{D42A27DB-BD31-4B8C-83A1-F6EECF244321}">
                    <p14:modId xmlns:p14="http://schemas.microsoft.com/office/powerpoint/2010/main" val="553689117"/>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C000"/>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00FF00"/>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2" name="內容版面配置區 3"/>
              <p:cNvGraphicFramePr>
                <a:graphicFrameLocks/>
              </p:cNvGraphicFramePr>
              <p:nvPr>
                <p:extLst>
                  <p:ext uri="{D42A27DB-BD31-4B8C-83A1-F6EECF244321}">
                    <p14:modId xmlns:p14="http://schemas.microsoft.com/office/powerpoint/2010/main" val="553689117"/>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endParaRPr lang="zh-TW"/>
                        </a:p>
                      </a:txBody>
                      <a:tcPr anchor="ctr">
                        <a:blipFill>
                          <a:blip r:embed="rId9"/>
                          <a:stretch>
                            <a:fillRect l="-201639" t="-101639" r="-403279" b="-503279"/>
                          </a:stretch>
                        </a:blipFill>
                      </a:tcPr>
                    </a:tc>
                    <a:tc>
                      <a:txBody>
                        <a:bodyPr/>
                        <a:lstStyle/>
                        <a:p>
                          <a:endParaRPr lang="zh-TW"/>
                        </a:p>
                      </a:txBody>
                      <a:tcPr anchor="ctr">
                        <a:blipFill>
                          <a:blip r:embed="rId9"/>
                          <a:stretch>
                            <a:fillRect l="-301639" t="-101639" r="-303279" b="-503279"/>
                          </a:stretch>
                        </a:blipFill>
                      </a:tcPr>
                    </a:tc>
                    <a:tc>
                      <a:txBody>
                        <a:bodyPr/>
                        <a:lstStyle/>
                        <a:p>
                          <a:endParaRPr lang="zh-TW"/>
                        </a:p>
                      </a:txBody>
                      <a:tcPr anchor="ctr">
                        <a:blipFill>
                          <a:blip r:embed="rId9"/>
                          <a:stretch>
                            <a:fillRect l="-401639" t="-101639" r="-203279" b="-503279"/>
                          </a:stretch>
                        </a:blipFill>
                      </a:tcPr>
                    </a:tc>
                    <a:tc>
                      <a:txBody>
                        <a:bodyPr/>
                        <a:lstStyle/>
                        <a:p>
                          <a:endParaRPr lang="zh-TW"/>
                        </a:p>
                      </a:txBody>
                      <a:tcPr anchor="ctr">
                        <a:blipFill>
                          <a:blip r:embed="rId9"/>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9"/>
                          <a:stretch>
                            <a:fillRect l="-201639" t="-201639" r="-403279" b="-403279"/>
                          </a:stretch>
                        </a:blipFill>
                      </a:tcPr>
                    </a:tc>
                    <a:tc>
                      <a:txBody>
                        <a:bodyPr/>
                        <a:lstStyle/>
                        <a:p>
                          <a:endParaRPr lang="zh-TW"/>
                        </a:p>
                      </a:txBody>
                      <a:tcPr anchor="ctr">
                        <a:blipFill>
                          <a:blip r:embed="rId9"/>
                          <a:stretch>
                            <a:fillRect l="-301639" t="-201639" r="-303279" b="-403279"/>
                          </a:stretch>
                        </a:blipFill>
                      </a:tcPr>
                    </a:tc>
                    <a:tc>
                      <a:txBody>
                        <a:bodyPr/>
                        <a:lstStyle/>
                        <a:p>
                          <a:endParaRPr lang="zh-TW"/>
                        </a:p>
                      </a:txBody>
                      <a:tcPr anchor="ctr">
                        <a:blipFill>
                          <a:blip r:embed="rId9"/>
                          <a:stretch>
                            <a:fillRect l="-401639" t="-201639" r="-203279" b="-403279"/>
                          </a:stretch>
                        </a:blipFill>
                      </a:tcPr>
                    </a:tc>
                    <a:tc>
                      <a:txBody>
                        <a:bodyPr/>
                        <a:lstStyle/>
                        <a:p>
                          <a:endParaRPr lang="zh-TW"/>
                        </a:p>
                      </a:txBody>
                      <a:tcPr anchor="ctr">
                        <a:blipFill>
                          <a:blip r:embed="rId9"/>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9"/>
                          <a:stretch>
                            <a:fillRect l="-101639" t="-306667" r="-503279" b="-310000"/>
                          </a:stretch>
                        </a:blipFill>
                      </a:tcPr>
                    </a:tc>
                    <a:tc>
                      <a:txBody>
                        <a:bodyPr/>
                        <a:lstStyle/>
                        <a:p>
                          <a:endParaRPr lang="zh-TW"/>
                        </a:p>
                      </a:txBody>
                      <a:tcPr anchor="ctr">
                        <a:blipFill>
                          <a:blip r:embed="rId9"/>
                          <a:stretch>
                            <a:fillRect l="-201639" t="-306667" r="-403279" b="-310000"/>
                          </a:stretch>
                        </a:blipFill>
                      </a:tcPr>
                    </a:tc>
                    <a:tc>
                      <a:txBody>
                        <a:bodyPr/>
                        <a:lstStyle/>
                        <a:p>
                          <a:endParaRPr lang="zh-TW"/>
                        </a:p>
                      </a:txBody>
                      <a:tcPr anchor="ctr">
                        <a:blipFill>
                          <a:blip r:embed="rId9"/>
                          <a:stretch>
                            <a:fillRect l="-301639" t="-306667" r="-303279" b="-310000"/>
                          </a:stretch>
                        </a:blipFill>
                      </a:tcPr>
                    </a:tc>
                    <a:tc>
                      <a:txBody>
                        <a:bodyPr/>
                        <a:lstStyle/>
                        <a:p>
                          <a:endParaRPr lang="zh-TW"/>
                        </a:p>
                      </a:txBody>
                      <a:tcPr anchor="ctr">
                        <a:blipFill>
                          <a:blip r:embed="rId9"/>
                          <a:stretch>
                            <a:fillRect l="-401639" t="-306667" r="-203279" b="-310000"/>
                          </a:stretch>
                        </a:blipFill>
                      </a:tcPr>
                    </a:tc>
                    <a:tc>
                      <a:txBody>
                        <a:bodyPr/>
                        <a:lstStyle/>
                        <a:p>
                          <a:endParaRPr lang="zh-TW"/>
                        </a:p>
                      </a:txBody>
                      <a:tcPr anchor="ctr">
                        <a:blipFill>
                          <a:blip r:embed="rId9"/>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9"/>
                          <a:stretch>
                            <a:fillRect l="-201639" t="-400000" r="-403279" b="-204918"/>
                          </a:stretch>
                        </a:blipFill>
                      </a:tcPr>
                    </a:tc>
                    <a:tc>
                      <a:txBody>
                        <a:bodyPr/>
                        <a:lstStyle/>
                        <a:p>
                          <a:endParaRPr lang="zh-TW"/>
                        </a:p>
                      </a:txBody>
                      <a:tcPr anchor="ctr">
                        <a:blipFill>
                          <a:blip r:embed="rId9"/>
                          <a:stretch>
                            <a:fillRect l="-301639" t="-400000" r="-303279" b="-204918"/>
                          </a:stretch>
                        </a:blipFill>
                      </a:tcPr>
                    </a:tc>
                    <a:tc>
                      <a:txBody>
                        <a:bodyPr/>
                        <a:lstStyle/>
                        <a:p>
                          <a:endParaRPr lang="zh-TW"/>
                        </a:p>
                      </a:txBody>
                      <a:tcPr anchor="ctr">
                        <a:blipFill>
                          <a:blip r:embed="rId9"/>
                          <a:stretch>
                            <a:fillRect l="-401639" t="-400000" r="-203279" b="-204918"/>
                          </a:stretch>
                        </a:blipFill>
                      </a:tcPr>
                    </a:tc>
                    <a:tc>
                      <a:txBody>
                        <a:bodyPr/>
                        <a:lstStyle/>
                        <a:p>
                          <a:endParaRPr lang="zh-TW"/>
                        </a:p>
                      </a:txBody>
                      <a:tcPr anchor="ctr">
                        <a:blipFill>
                          <a:blip r:embed="rId9"/>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9"/>
                          <a:stretch>
                            <a:fillRect l="-201639" t="-500000" r="-403279" b="-104918"/>
                          </a:stretch>
                        </a:blipFill>
                      </a:tcPr>
                    </a:tc>
                    <a:tc>
                      <a:txBody>
                        <a:bodyPr/>
                        <a:lstStyle/>
                        <a:p>
                          <a:endParaRPr lang="zh-TW"/>
                        </a:p>
                      </a:txBody>
                      <a:tcPr anchor="ctr">
                        <a:blipFill>
                          <a:blip r:embed="rId9"/>
                          <a:stretch>
                            <a:fillRect l="-301639" t="-500000" r="-303279" b="-104918"/>
                          </a:stretch>
                        </a:blipFill>
                      </a:tcPr>
                    </a:tc>
                    <a:tc>
                      <a:txBody>
                        <a:bodyPr/>
                        <a:lstStyle/>
                        <a:p>
                          <a:endParaRPr lang="zh-TW"/>
                        </a:p>
                      </a:txBody>
                      <a:tcPr anchor="ctr">
                        <a:blipFill>
                          <a:blip r:embed="rId9"/>
                          <a:stretch>
                            <a:fillRect l="-401639" t="-500000" r="-203279" b="-104918"/>
                          </a:stretch>
                        </a:blipFill>
                      </a:tcPr>
                    </a:tc>
                    <a:tc>
                      <a:txBody>
                        <a:bodyPr/>
                        <a:lstStyle/>
                        <a:p>
                          <a:endParaRPr lang="zh-TW"/>
                        </a:p>
                      </a:txBody>
                      <a:tcPr anchor="ctr">
                        <a:blipFill>
                          <a:blip r:embed="rId9"/>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3" name="內容版面配置區 3"/>
              <p:cNvGraphicFramePr>
                <a:graphicFrameLocks/>
              </p:cNvGraphicFramePr>
              <p:nvPr>
                <p:extLst>
                  <p:ext uri="{D42A27DB-BD31-4B8C-83A1-F6EECF244321}">
                    <p14:modId xmlns:p14="http://schemas.microsoft.com/office/powerpoint/2010/main" val="3434878022"/>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rgbClr val="FF0000"/>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3" name="內容版面配置區 3"/>
              <p:cNvGraphicFramePr>
                <a:graphicFrameLocks/>
              </p:cNvGraphicFramePr>
              <p:nvPr>
                <p:extLst>
                  <p:ext uri="{D42A27DB-BD31-4B8C-83A1-F6EECF244321}">
                    <p14:modId xmlns:p14="http://schemas.microsoft.com/office/powerpoint/2010/main" val="3434878022"/>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endParaRPr lang="zh-TW"/>
                        </a:p>
                      </a:txBody>
                      <a:tcPr anchor="ctr">
                        <a:blipFill>
                          <a:blip r:embed="rId10"/>
                          <a:stretch>
                            <a:fillRect l="-201639" t="-101639" r="-403279" b="-503279"/>
                          </a:stretch>
                        </a:blipFill>
                      </a:tcPr>
                    </a:tc>
                    <a:tc>
                      <a:txBody>
                        <a:bodyPr/>
                        <a:lstStyle/>
                        <a:p>
                          <a:endParaRPr lang="zh-TW"/>
                        </a:p>
                      </a:txBody>
                      <a:tcPr anchor="ctr">
                        <a:blipFill>
                          <a:blip r:embed="rId10"/>
                          <a:stretch>
                            <a:fillRect l="-301639" t="-101639" r="-303279" b="-503279"/>
                          </a:stretch>
                        </a:blipFill>
                      </a:tcPr>
                    </a:tc>
                    <a:tc>
                      <a:txBody>
                        <a:bodyPr/>
                        <a:lstStyle/>
                        <a:p>
                          <a:endParaRPr lang="zh-TW"/>
                        </a:p>
                      </a:txBody>
                      <a:tcPr anchor="ctr">
                        <a:blipFill>
                          <a:blip r:embed="rId10"/>
                          <a:stretch>
                            <a:fillRect l="-401639" t="-101639" r="-203279" b="-503279"/>
                          </a:stretch>
                        </a:blipFill>
                      </a:tcPr>
                    </a:tc>
                    <a:tc>
                      <a:txBody>
                        <a:bodyPr/>
                        <a:lstStyle/>
                        <a:p>
                          <a:endParaRPr lang="zh-TW"/>
                        </a:p>
                      </a:txBody>
                      <a:tcPr anchor="ctr">
                        <a:blipFill>
                          <a:blip r:embed="rId10"/>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10"/>
                          <a:stretch>
                            <a:fillRect l="-201639" t="-201639" r="-403279" b="-403279"/>
                          </a:stretch>
                        </a:blipFill>
                      </a:tcPr>
                    </a:tc>
                    <a:tc>
                      <a:txBody>
                        <a:bodyPr/>
                        <a:lstStyle/>
                        <a:p>
                          <a:endParaRPr lang="zh-TW"/>
                        </a:p>
                      </a:txBody>
                      <a:tcPr anchor="ctr">
                        <a:blipFill>
                          <a:blip r:embed="rId10"/>
                          <a:stretch>
                            <a:fillRect l="-301639" t="-201639" r="-303279" b="-403279"/>
                          </a:stretch>
                        </a:blipFill>
                      </a:tcPr>
                    </a:tc>
                    <a:tc>
                      <a:txBody>
                        <a:bodyPr/>
                        <a:lstStyle/>
                        <a:p>
                          <a:endParaRPr lang="zh-TW"/>
                        </a:p>
                      </a:txBody>
                      <a:tcPr anchor="ctr">
                        <a:blipFill>
                          <a:blip r:embed="rId10"/>
                          <a:stretch>
                            <a:fillRect l="-401639" t="-201639" r="-203279" b="-403279"/>
                          </a:stretch>
                        </a:blipFill>
                      </a:tcPr>
                    </a:tc>
                    <a:tc>
                      <a:txBody>
                        <a:bodyPr/>
                        <a:lstStyle/>
                        <a:p>
                          <a:endParaRPr lang="zh-TW"/>
                        </a:p>
                      </a:txBody>
                      <a:tcPr anchor="ctr">
                        <a:blipFill>
                          <a:blip r:embed="rId10"/>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10"/>
                          <a:stretch>
                            <a:fillRect l="-101639" t="-306667" r="-503279" b="-310000"/>
                          </a:stretch>
                        </a:blipFill>
                      </a:tcPr>
                    </a:tc>
                    <a:tc>
                      <a:txBody>
                        <a:bodyPr/>
                        <a:lstStyle/>
                        <a:p>
                          <a:endParaRPr lang="zh-TW"/>
                        </a:p>
                      </a:txBody>
                      <a:tcPr anchor="ctr">
                        <a:blipFill>
                          <a:blip r:embed="rId10"/>
                          <a:stretch>
                            <a:fillRect l="-201639" t="-306667" r="-403279" b="-310000"/>
                          </a:stretch>
                        </a:blipFill>
                      </a:tcPr>
                    </a:tc>
                    <a:tc>
                      <a:txBody>
                        <a:bodyPr/>
                        <a:lstStyle/>
                        <a:p>
                          <a:endParaRPr lang="zh-TW"/>
                        </a:p>
                      </a:txBody>
                      <a:tcPr anchor="ctr">
                        <a:blipFill>
                          <a:blip r:embed="rId10"/>
                          <a:stretch>
                            <a:fillRect l="-301639" t="-306667" r="-303279" b="-310000"/>
                          </a:stretch>
                        </a:blipFill>
                      </a:tcPr>
                    </a:tc>
                    <a:tc>
                      <a:txBody>
                        <a:bodyPr/>
                        <a:lstStyle/>
                        <a:p>
                          <a:endParaRPr lang="zh-TW"/>
                        </a:p>
                      </a:txBody>
                      <a:tcPr anchor="ctr">
                        <a:blipFill>
                          <a:blip r:embed="rId10"/>
                          <a:stretch>
                            <a:fillRect l="-401639" t="-306667" r="-203279" b="-310000"/>
                          </a:stretch>
                        </a:blipFill>
                      </a:tcPr>
                    </a:tc>
                    <a:tc>
                      <a:txBody>
                        <a:bodyPr/>
                        <a:lstStyle/>
                        <a:p>
                          <a:endParaRPr lang="zh-TW"/>
                        </a:p>
                      </a:txBody>
                      <a:tcPr anchor="ctr">
                        <a:blipFill>
                          <a:blip r:embed="rId10"/>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10"/>
                          <a:stretch>
                            <a:fillRect l="-201639" t="-400000" r="-403279" b="-204918"/>
                          </a:stretch>
                        </a:blipFill>
                      </a:tcPr>
                    </a:tc>
                    <a:tc>
                      <a:txBody>
                        <a:bodyPr/>
                        <a:lstStyle/>
                        <a:p>
                          <a:endParaRPr lang="zh-TW"/>
                        </a:p>
                      </a:txBody>
                      <a:tcPr anchor="ctr">
                        <a:blipFill>
                          <a:blip r:embed="rId10"/>
                          <a:stretch>
                            <a:fillRect l="-301639" t="-400000" r="-303279" b="-204918"/>
                          </a:stretch>
                        </a:blipFill>
                      </a:tcPr>
                    </a:tc>
                    <a:tc>
                      <a:txBody>
                        <a:bodyPr/>
                        <a:lstStyle/>
                        <a:p>
                          <a:endParaRPr lang="zh-TW"/>
                        </a:p>
                      </a:txBody>
                      <a:tcPr anchor="ctr">
                        <a:blipFill>
                          <a:blip r:embed="rId10"/>
                          <a:stretch>
                            <a:fillRect l="-401639" t="-400000" r="-203279" b="-204918"/>
                          </a:stretch>
                        </a:blipFill>
                      </a:tcPr>
                    </a:tc>
                    <a:tc>
                      <a:txBody>
                        <a:bodyPr/>
                        <a:lstStyle/>
                        <a:p>
                          <a:endParaRPr lang="zh-TW"/>
                        </a:p>
                      </a:txBody>
                      <a:tcPr anchor="ctr">
                        <a:blipFill>
                          <a:blip r:embed="rId10"/>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10"/>
                          <a:stretch>
                            <a:fillRect l="-201639" t="-500000" r="-403279" b="-104918"/>
                          </a:stretch>
                        </a:blipFill>
                      </a:tcPr>
                    </a:tc>
                    <a:tc>
                      <a:txBody>
                        <a:bodyPr/>
                        <a:lstStyle/>
                        <a:p>
                          <a:endParaRPr lang="zh-TW"/>
                        </a:p>
                      </a:txBody>
                      <a:tcPr anchor="ctr">
                        <a:blipFill>
                          <a:blip r:embed="rId10"/>
                          <a:stretch>
                            <a:fillRect l="-301639" t="-500000" r="-303279" b="-104918"/>
                          </a:stretch>
                        </a:blipFill>
                      </a:tcPr>
                    </a:tc>
                    <a:tc>
                      <a:txBody>
                        <a:bodyPr/>
                        <a:lstStyle/>
                        <a:p>
                          <a:endParaRPr lang="zh-TW"/>
                        </a:p>
                      </a:txBody>
                      <a:tcPr anchor="ctr">
                        <a:blipFill>
                          <a:blip r:embed="rId10"/>
                          <a:stretch>
                            <a:fillRect l="-401639" t="-500000" r="-203279" b="-104918"/>
                          </a:stretch>
                        </a:blipFill>
                      </a:tcPr>
                    </a:tc>
                    <a:tc>
                      <a:txBody>
                        <a:bodyPr/>
                        <a:lstStyle/>
                        <a:p>
                          <a:endParaRPr lang="zh-TW"/>
                        </a:p>
                      </a:txBody>
                      <a:tcPr anchor="ctr">
                        <a:blipFill>
                          <a:blip r:embed="rId10"/>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p:sp>
        <p:nvSpPr>
          <p:cNvPr id="6" name="文字方塊 5"/>
          <p:cNvSpPr txBox="1"/>
          <p:nvPr/>
        </p:nvSpPr>
        <p:spPr>
          <a:xfrm>
            <a:off x="8899913" y="3826124"/>
            <a:ext cx="473850" cy="369332"/>
          </a:xfrm>
          <a:prstGeom prst="rect">
            <a:avLst/>
          </a:prstGeom>
          <a:noFill/>
        </p:spPr>
        <p:txBody>
          <a:bodyPr wrap="square" rtlCol="0">
            <a:spAutoFit/>
          </a:bodyPr>
          <a:lstStyle/>
          <a:p>
            <a:r>
              <a:rPr lang="en-US" altLang="zh-TW" dirty="0"/>
              <a:t>…</a:t>
            </a:r>
            <a:endParaRPr lang="zh-TW" altLang="en-US" dirty="0"/>
          </a:p>
        </p:txBody>
      </p:sp>
    </p:spTree>
    <p:extLst>
      <p:ext uri="{BB962C8B-B14F-4D97-AF65-F5344CB8AC3E}">
        <p14:creationId xmlns:p14="http://schemas.microsoft.com/office/powerpoint/2010/main" val="174696943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內容版面配置區 3"/>
              <p:cNvGraphicFramePr>
                <a:graphicFrameLocks noGrp="1"/>
              </p:cNvGraphicFramePr>
              <p:nvPr>
                <p:ph idx="1"/>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4" name="內容版面配置區 3"/>
              <p:cNvGraphicFramePr>
                <a:graphicFrameLocks noGrp="1"/>
              </p:cNvGraphicFramePr>
              <p:nvPr>
                <p:ph idx="1"/>
                <p:extLst/>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101639" r="-403279" b="-503279"/>
                          </a:stretch>
                        </a:blipFill>
                      </a:tcPr>
                    </a:tc>
                    <a:tc>
                      <a:txBody>
                        <a:bodyPr/>
                        <a:lstStyle/>
                        <a:p>
                          <a:endParaRPr lang="zh-TW"/>
                        </a:p>
                      </a:txBody>
                      <a:tcPr anchor="ctr">
                        <a:blipFill>
                          <a:blip r:embed="rId3"/>
                          <a:stretch>
                            <a:fillRect l="-301639" t="-101639" r="-303279" b="-503279"/>
                          </a:stretch>
                        </a:blipFill>
                      </a:tcPr>
                    </a:tc>
                    <a:tc>
                      <a:txBody>
                        <a:bodyPr/>
                        <a:lstStyle/>
                        <a:p>
                          <a:endParaRPr lang="zh-TW"/>
                        </a:p>
                      </a:txBody>
                      <a:tcPr anchor="ctr">
                        <a:blipFill>
                          <a:blip r:embed="rId3"/>
                          <a:stretch>
                            <a:fillRect l="-401639" t="-101639" r="-203279" b="-503279"/>
                          </a:stretch>
                        </a:blipFill>
                      </a:tcPr>
                    </a:tc>
                    <a:tc>
                      <a:txBody>
                        <a:bodyPr/>
                        <a:lstStyle/>
                        <a:p>
                          <a:endParaRPr lang="zh-TW"/>
                        </a:p>
                      </a:txBody>
                      <a:tcPr anchor="ctr">
                        <a:blipFill>
                          <a:blip r:embed="rId3"/>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201639" r="-403279" b="-403279"/>
                          </a:stretch>
                        </a:blipFill>
                      </a:tcPr>
                    </a:tc>
                    <a:tc>
                      <a:txBody>
                        <a:bodyPr/>
                        <a:lstStyle/>
                        <a:p>
                          <a:endParaRPr lang="zh-TW"/>
                        </a:p>
                      </a:txBody>
                      <a:tcPr anchor="ctr">
                        <a:blipFill>
                          <a:blip r:embed="rId3"/>
                          <a:stretch>
                            <a:fillRect l="-301639" t="-201639" r="-303279" b="-403279"/>
                          </a:stretch>
                        </a:blipFill>
                      </a:tcPr>
                    </a:tc>
                    <a:tc>
                      <a:txBody>
                        <a:bodyPr/>
                        <a:lstStyle/>
                        <a:p>
                          <a:endParaRPr lang="zh-TW"/>
                        </a:p>
                      </a:txBody>
                      <a:tcPr anchor="ctr">
                        <a:blipFill>
                          <a:blip r:embed="rId3"/>
                          <a:stretch>
                            <a:fillRect l="-401639" t="-201639" r="-203279" b="-403279"/>
                          </a:stretch>
                        </a:blipFill>
                      </a:tcPr>
                    </a:tc>
                    <a:tc>
                      <a:txBody>
                        <a:bodyPr/>
                        <a:lstStyle/>
                        <a:p>
                          <a:endParaRPr lang="zh-TW"/>
                        </a:p>
                      </a:txBody>
                      <a:tcPr anchor="ctr">
                        <a:blipFill>
                          <a:blip r:embed="rId3"/>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3"/>
                          <a:stretch>
                            <a:fillRect l="-101639" t="-301639" r="-503279" b="-303279"/>
                          </a:stretch>
                        </a:blipFill>
                      </a:tcPr>
                    </a:tc>
                    <a:tc>
                      <a:txBody>
                        <a:bodyPr/>
                        <a:lstStyle/>
                        <a:p>
                          <a:endParaRPr lang="zh-TW"/>
                        </a:p>
                      </a:txBody>
                      <a:tcPr anchor="ctr">
                        <a:blipFill>
                          <a:blip r:embed="rId3"/>
                          <a:stretch>
                            <a:fillRect l="-201639" t="-301639" r="-403279" b="-303279"/>
                          </a:stretch>
                        </a:blipFill>
                      </a:tcPr>
                    </a:tc>
                    <a:tc>
                      <a:txBody>
                        <a:bodyPr/>
                        <a:lstStyle/>
                        <a:p>
                          <a:endParaRPr lang="zh-TW"/>
                        </a:p>
                      </a:txBody>
                      <a:tcPr anchor="ctr">
                        <a:blipFill>
                          <a:blip r:embed="rId3"/>
                          <a:stretch>
                            <a:fillRect l="-301639" t="-301639" r="-303279" b="-303279"/>
                          </a:stretch>
                        </a:blipFill>
                      </a:tcPr>
                    </a:tc>
                    <a:tc>
                      <a:txBody>
                        <a:bodyPr/>
                        <a:lstStyle/>
                        <a:p>
                          <a:endParaRPr lang="zh-TW"/>
                        </a:p>
                      </a:txBody>
                      <a:tcPr anchor="ctr">
                        <a:blipFill>
                          <a:blip r:embed="rId3"/>
                          <a:stretch>
                            <a:fillRect l="-401639" t="-301639" r="-203279" b="-303279"/>
                          </a:stretch>
                        </a:blipFill>
                      </a:tcPr>
                    </a:tc>
                    <a:tc>
                      <a:txBody>
                        <a:bodyPr/>
                        <a:lstStyle/>
                        <a:p>
                          <a:endParaRPr lang="zh-TW"/>
                        </a:p>
                      </a:txBody>
                      <a:tcPr anchor="ctr">
                        <a:blipFill>
                          <a:blip r:embed="rId3"/>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401639" r="-403279" b="-203279"/>
                          </a:stretch>
                        </a:blipFill>
                      </a:tcPr>
                    </a:tc>
                    <a:tc>
                      <a:txBody>
                        <a:bodyPr/>
                        <a:lstStyle/>
                        <a:p>
                          <a:endParaRPr lang="zh-TW"/>
                        </a:p>
                      </a:txBody>
                      <a:tcPr anchor="ctr">
                        <a:blipFill>
                          <a:blip r:embed="rId3"/>
                          <a:stretch>
                            <a:fillRect l="-301639" t="-401639" r="-303279" b="-203279"/>
                          </a:stretch>
                        </a:blipFill>
                      </a:tcPr>
                    </a:tc>
                    <a:tc>
                      <a:txBody>
                        <a:bodyPr/>
                        <a:lstStyle/>
                        <a:p>
                          <a:endParaRPr lang="zh-TW"/>
                        </a:p>
                      </a:txBody>
                      <a:tcPr anchor="ctr">
                        <a:blipFill>
                          <a:blip r:embed="rId3"/>
                          <a:stretch>
                            <a:fillRect l="-401639" t="-401639" r="-203279" b="-203279"/>
                          </a:stretch>
                        </a:blipFill>
                      </a:tcPr>
                    </a:tc>
                    <a:tc>
                      <a:txBody>
                        <a:bodyPr/>
                        <a:lstStyle/>
                        <a:p>
                          <a:endParaRPr lang="zh-TW"/>
                        </a:p>
                      </a:txBody>
                      <a:tcPr anchor="ctr">
                        <a:blipFill>
                          <a:blip r:embed="rId3"/>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501639" r="-403279" b="-103279"/>
                          </a:stretch>
                        </a:blipFill>
                      </a:tcPr>
                    </a:tc>
                    <a:tc>
                      <a:txBody>
                        <a:bodyPr/>
                        <a:lstStyle/>
                        <a:p>
                          <a:endParaRPr lang="zh-TW"/>
                        </a:p>
                      </a:txBody>
                      <a:tcPr anchor="ctr">
                        <a:blipFill>
                          <a:blip r:embed="rId3"/>
                          <a:stretch>
                            <a:fillRect l="-301639" t="-501639" r="-303279" b="-103279"/>
                          </a:stretch>
                        </a:blipFill>
                      </a:tcPr>
                    </a:tc>
                    <a:tc>
                      <a:txBody>
                        <a:bodyPr/>
                        <a:lstStyle/>
                        <a:p>
                          <a:endParaRPr lang="zh-TW"/>
                        </a:p>
                      </a:txBody>
                      <a:tcPr anchor="ctr">
                        <a:blipFill>
                          <a:blip r:embed="rId3"/>
                          <a:stretch>
                            <a:fillRect l="-401639" t="-501639" r="-203279" b="-103279"/>
                          </a:stretch>
                        </a:blipFill>
                      </a:tcPr>
                    </a:tc>
                    <a:tc>
                      <a:txBody>
                        <a:bodyPr/>
                        <a:lstStyle/>
                        <a:p>
                          <a:endParaRPr lang="zh-TW"/>
                        </a:p>
                      </a:txBody>
                      <a:tcPr anchor="ctr">
                        <a:blipFill>
                          <a:blip r:embed="rId3"/>
                          <a:stretch>
                            <a:fillRect l="-501639" t="-501639" r="-103279" b="-103279"/>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2" name="文字方塊 1"/>
              <p:cNvSpPr txBox="1"/>
              <p:nvPr/>
            </p:nvSpPr>
            <p:spPr>
              <a:xfrm>
                <a:off x="352425" y="2217187"/>
                <a:ext cx="2595600" cy="37882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𝑖𝑛𝑝𝑢𝑡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𝑖𝑚𝑎𝑔𝑒</m:t>
                      </m:r>
                    </m:oMath>
                  </m:oMathPara>
                </a14:m>
                <a:endParaRPr lang="zh-TW" altLang="en-US" dirty="0"/>
              </a:p>
            </p:txBody>
          </p:sp>
        </mc:Choice>
        <mc:Fallback xmlns="">
          <p:sp>
            <p:nvSpPr>
              <p:cNvPr id="2" name="文字方塊 1"/>
              <p:cNvSpPr txBox="1">
                <a:spLocks noRot="1" noChangeAspect="1" noMove="1" noResize="1" noEditPoints="1" noAdjustHandles="1" noChangeArrowheads="1" noChangeShapeType="1" noTextEdit="1"/>
              </p:cNvSpPr>
              <p:nvPr/>
            </p:nvSpPr>
            <p:spPr>
              <a:xfrm>
                <a:off x="352425" y="2217187"/>
                <a:ext cx="2595600" cy="378823"/>
              </a:xfrm>
              <a:prstGeom prst="rect">
                <a:avLst/>
              </a:prstGeom>
              <a:blipFill>
                <a:blip r:embed="rId4"/>
                <a:stretch>
                  <a:fillRect b="-9677"/>
                </a:stretch>
              </a:blipFill>
            </p:spPr>
            <p:txBody>
              <a:bodyPr/>
              <a:lstStyle/>
              <a:p>
                <a:r>
                  <a:rPr lang="zh-TW" altLang="en-US">
                    <a:noFill/>
                  </a:rPr>
                  <a:t> </a:t>
                </a:r>
              </a:p>
            </p:txBody>
          </p:sp>
        </mc:Fallback>
      </mc:AlternateContent>
      <p:sp>
        <p:nvSpPr>
          <p:cNvPr id="15" name="標題 1"/>
          <p:cNvSpPr>
            <a:spLocks noGrp="1"/>
          </p:cNvSpPr>
          <p:nvPr>
            <p:ph type="title"/>
          </p:nvPr>
        </p:nvSpPr>
        <p:spPr>
          <a:xfrm>
            <a:off x="838200" y="365125"/>
            <a:ext cx="10515600" cy="1325563"/>
          </a:xfrm>
        </p:spPr>
        <p:txBody>
          <a:bodyPr>
            <a:normAutofit/>
          </a:bodyPr>
          <a:lstStyle/>
          <a:p>
            <a:pPr algn="ctr"/>
            <a:r>
              <a:rPr lang="en-US" altLang="zh-TW" dirty="0">
                <a:latin typeface="Cambria Math" panose="02040503050406030204" pitchFamily="18" charset="0"/>
                <a:ea typeface="Cambria Math" panose="02040503050406030204" pitchFamily="18" charset="0"/>
              </a:rPr>
              <a:t>left-right top-bottom scan</a:t>
            </a:r>
          </a:p>
        </p:txBody>
      </p:sp>
      <mc:AlternateContent xmlns:mc="http://schemas.openxmlformats.org/markup-compatibility/2006" xmlns:a14="http://schemas.microsoft.com/office/drawing/2010/main">
        <mc:Choice Requires="a14">
          <p:graphicFrame>
            <p:nvGraphicFramePr>
              <p:cNvPr id="17" name="內容版面配置區 3"/>
              <p:cNvGraphicFramePr>
                <a:graphicFrameLocks/>
              </p:cNvGraphicFramePr>
              <p:nvPr>
                <p:extLst>
                  <p:ext uri="{D42A27DB-BD31-4B8C-83A1-F6EECF244321}">
                    <p14:modId xmlns:p14="http://schemas.microsoft.com/office/powerpoint/2010/main" val="3095335343"/>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00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7" name="內容版面配置區 3"/>
              <p:cNvGraphicFramePr>
                <a:graphicFrameLocks/>
              </p:cNvGraphicFramePr>
              <p:nvPr>
                <p:extLst>
                  <p:ext uri="{D42A27DB-BD31-4B8C-83A1-F6EECF244321}">
                    <p14:modId xmlns:p14="http://schemas.microsoft.com/office/powerpoint/2010/main" val="3095335343"/>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noFill/>
                      </a:tcPr>
                    </a:tc>
                    <a:tc>
                      <a:txBody>
                        <a:bodyPr/>
                        <a:lstStyle/>
                        <a:p>
                          <a:endParaRPr lang="zh-TW"/>
                        </a:p>
                      </a:txBody>
                      <a:tcPr anchor="ctr">
                        <a:blipFill>
                          <a:blip r:embed="rId5"/>
                          <a:stretch>
                            <a:fillRect l="-201639" t="-101639" r="-401639" b="-503279"/>
                          </a:stretch>
                        </a:blipFill>
                      </a:tcPr>
                    </a:tc>
                    <a:tc>
                      <a:txBody>
                        <a:bodyPr/>
                        <a:lstStyle/>
                        <a:p>
                          <a:endParaRPr lang="zh-TW"/>
                        </a:p>
                      </a:txBody>
                      <a:tcPr anchor="ctr">
                        <a:blipFill>
                          <a:blip r:embed="rId5"/>
                          <a:stretch>
                            <a:fillRect l="-306667" t="-101639" r="-308333" b="-503279"/>
                          </a:stretch>
                        </a:blipFill>
                      </a:tcPr>
                    </a:tc>
                    <a:tc>
                      <a:txBody>
                        <a:bodyPr/>
                        <a:lstStyle/>
                        <a:p>
                          <a:endParaRPr lang="zh-TW"/>
                        </a:p>
                      </a:txBody>
                      <a:tcPr anchor="ctr">
                        <a:blipFill>
                          <a:blip r:embed="rId5"/>
                          <a:stretch>
                            <a:fillRect l="-400000" t="-101639" r="-203279" b="-503279"/>
                          </a:stretch>
                        </a:blipFill>
                      </a:tcPr>
                    </a:tc>
                    <a:tc>
                      <a:txBody>
                        <a:bodyPr/>
                        <a:lstStyle/>
                        <a:p>
                          <a:endParaRPr lang="zh-TW"/>
                        </a:p>
                      </a:txBody>
                      <a:tcPr anchor="ctr">
                        <a:blipFill>
                          <a:blip r:embed="rId5"/>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solidFill>
                          <a:srgbClr val="FFC000"/>
                        </a:solidFill>
                      </a:tcPr>
                    </a:tc>
                    <a:tc>
                      <a:txBody>
                        <a:bodyPr/>
                        <a:lstStyle/>
                        <a:p>
                          <a:endParaRPr lang="zh-TW"/>
                        </a:p>
                      </a:txBody>
                      <a:tcPr anchor="ctr">
                        <a:blipFill>
                          <a:blip r:embed="rId5"/>
                          <a:stretch>
                            <a:fillRect l="-201639" t="-201639" r="-401639" b="-403279"/>
                          </a:stretch>
                        </a:blipFill>
                      </a:tcPr>
                    </a:tc>
                    <a:tc>
                      <a:txBody>
                        <a:bodyPr/>
                        <a:lstStyle/>
                        <a:p>
                          <a:endParaRPr lang="zh-TW"/>
                        </a:p>
                      </a:txBody>
                      <a:tcPr anchor="ctr">
                        <a:blipFill>
                          <a:blip r:embed="rId5"/>
                          <a:stretch>
                            <a:fillRect l="-306667" t="-201639" r="-308333" b="-403279"/>
                          </a:stretch>
                        </a:blipFill>
                      </a:tcPr>
                    </a:tc>
                    <a:tc>
                      <a:txBody>
                        <a:bodyPr/>
                        <a:lstStyle/>
                        <a:p>
                          <a:endParaRPr lang="zh-TW"/>
                        </a:p>
                      </a:txBody>
                      <a:tcPr anchor="ctr">
                        <a:blipFill>
                          <a:blip r:embed="rId5"/>
                          <a:stretch>
                            <a:fillRect l="-400000" t="-201639" r="-203279" b="-403279"/>
                          </a:stretch>
                        </a:blipFill>
                      </a:tcPr>
                    </a:tc>
                    <a:tc>
                      <a:txBody>
                        <a:bodyPr/>
                        <a:lstStyle/>
                        <a:p>
                          <a:endParaRPr lang="zh-TW"/>
                        </a:p>
                      </a:txBody>
                      <a:tcPr anchor="ctr">
                        <a:blipFill>
                          <a:blip r:embed="rId5"/>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solidFill>
                          <a:srgbClr val="FFC000"/>
                        </a:solidFill>
                      </a:tcPr>
                    </a:tc>
                    <a:tc>
                      <a:txBody>
                        <a:bodyPr/>
                        <a:lstStyle/>
                        <a:p>
                          <a:endParaRPr lang="zh-TW"/>
                        </a:p>
                      </a:txBody>
                      <a:tcPr anchor="ctr">
                        <a:blipFill>
                          <a:blip r:embed="rId5"/>
                          <a:stretch>
                            <a:fillRect l="-101639" t="-306667" r="-501639" b="-310000"/>
                          </a:stretch>
                        </a:blipFill>
                      </a:tcPr>
                    </a:tc>
                    <a:tc>
                      <a:txBody>
                        <a:bodyPr/>
                        <a:lstStyle/>
                        <a:p>
                          <a:endParaRPr lang="zh-TW"/>
                        </a:p>
                      </a:txBody>
                      <a:tcPr anchor="ctr">
                        <a:blipFill>
                          <a:blip r:embed="rId5"/>
                          <a:stretch>
                            <a:fillRect l="-201639" t="-306667" r="-401639" b="-310000"/>
                          </a:stretch>
                        </a:blipFill>
                      </a:tcPr>
                    </a:tc>
                    <a:tc>
                      <a:txBody>
                        <a:bodyPr/>
                        <a:lstStyle/>
                        <a:p>
                          <a:endParaRPr lang="zh-TW"/>
                        </a:p>
                      </a:txBody>
                      <a:tcPr anchor="ctr">
                        <a:blipFill>
                          <a:blip r:embed="rId5"/>
                          <a:stretch>
                            <a:fillRect l="-306667" t="-306667" r="-308333" b="-310000"/>
                          </a:stretch>
                        </a:blipFill>
                      </a:tcPr>
                    </a:tc>
                    <a:tc>
                      <a:txBody>
                        <a:bodyPr/>
                        <a:lstStyle/>
                        <a:p>
                          <a:endParaRPr lang="zh-TW"/>
                        </a:p>
                      </a:txBody>
                      <a:tcPr anchor="ctr">
                        <a:blipFill>
                          <a:blip r:embed="rId5"/>
                          <a:stretch>
                            <a:fillRect l="-400000" t="-306667" r="-203279" b="-310000"/>
                          </a:stretch>
                        </a:blipFill>
                      </a:tcPr>
                    </a:tc>
                    <a:tc>
                      <a:txBody>
                        <a:bodyPr/>
                        <a:lstStyle/>
                        <a:p>
                          <a:endParaRPr lang="zh-TW"/>
                        </a:p>
                      </a:txBody>
                      <a:tcPr anchor="ctr">
                        <a:blipFill>
                          <a:blip r:embed="rId5"/>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5"/>
                          <a:stretch>
                            <a:fillRect l="-201639" t="-400000" r="-401639" b="-204918"/>
                          </a:stretch>
                        </a:blipFill>
                      </a:tcPr>
                    </a:tc>
                    <a:tc>
                      <a:txBody>
                        <a:bodyPr/>
                        <a:lstStyle/>
                        <a:p>
                          <a:endParaRPr lang="zh-TW"/>
                        </a:p>
                      </a:txBody>
                      <a:tcPr anchor="ctr">
                        <a:blipFill>
                          <a:blip r:embed="rId5"/>
                          <a:stretch>
                            <a:fillRect l="-306667" t="-400000" r="-308333" b="-204918"/>
                          </a:stretch>
                        </a:blipFill>
                      </a:tcPr>
                    </a:tc>
                    <a:tc>
                      <a:txBody>
                        <a:bodyPr/>
                        <a:lstStyle/>
                        <a:p>
                          <a:endParaRPr lang="zh-TW"/>
                        </a:p>
                      </a:txBody>
                      <a:tcPr anchor="ctr">
                        <a:blipFill>
                          <a:blip r:embed="rId5"/>
                          <a:stretch>
                            <a:fillRect l="-400000" t="-400000" r="-203279" b="-204918"/>
                          </a:stretch>
                        </a:blipFill>
                      </a:tcPr>
                    </a:tc>
                    <a:tc>
                      <a:txBody>
                        <a:bodyPr/>
                        <a:lstStyle/>
                        <a:p>
                          <a:endParaRPr lang="zh-TW"/>
                        </a:p>
                      </a:txBody>
                      <a:tcPr anchor="ctr">
                        <a:blipFill>
                          <a:blip r:embed="rId5"/>
                          <a:stretch>
                            <a:fillRect l="-500000"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5"/>
                          <a:stretch>
                            <a:fillRect l="-201639" t="-500000" r="-401639" b="-104918"/>
                          </a:stretch>
                        </a:blipFill>
                      </a:tcPr>
                    </a:tc>
                    <a:tc>
                      <a:txBody>
                        <a:bodyPr/>
                        <a:lstStyle/>
                        <a:p>
                          <a:endParaRPr lang="zh-TW"/>
                        </a:p>
                      </a:txBody>
                      <a:tcPr anchor="ctr">
                        <a:blipFill>
                          <a:blip r:embed="rId5"/>
                          <a:stretch>
                            <a:fillRect l="-306667" t="-500000" r="-308333" b="-104918"/>
                          </a:stretch>
                        </a:blipFill>
                      </a:tcPr>
                    </a:tc>
                    <a:tc>
                      <a:txBody>
                        <a:bodyPr/>
                        <a:lstStyle/>
                        <a:p>
                          <a:endParaRPr lang="zh-TW"/>
                        </a:p>
                      </a:txBody>
                      <a:tcPr anchor="ctr">
                        <a:blipFill>
                          <a:blip r:embed="rId5"/>
                          <a:stretch>
                            <a:fillRect l="-400000" t="-500000" r="-203279" b="-104918"/>
                          </a:stretch>
                        </a:blipFill>
                      </a:tcPr>
                    </a:tc>
                    <a:tc>
                      <a:txBody>
                        <a:bodyPr/>
                        <a:lstStyle/>
                        <a:p>
                          <a:endParaRPr lang="zh-TW"/>
                        </a:p>
                      </a:txBody>
                      <a:tcPr anchor="ctr">
                        <a:blipFill>
                          <a:blip r:embed="rId5"/>
                          <a:stretch>
                            <a:fillRect l="-500000"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8" name="內容版面配置區 3"/>
              <p:cNvGraphicFramePr>
                <a:graphicFrameLocks/>
              </p:cNvGraphicFramePr>
              <p:nvPr>
                <p:extLst>
                  <p:ext uri="{D42A27DB-BD31-4B8C-83A1-F6EECF244321}">
                    <p14:modId xmlns:p14="http://schemas.microsoft.com/office/powerpoint/2010/main" val="514071202"/>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0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8" name="內容版面配置區 3"/>
              <p:cNvGraphicFramePr>
                <a:graphicFrameLocks/>
              </p:cNvGraphicFramePr>
              <p:nvPr>
                <p:extLst>
                  <p:ext uri="{D42A27DB-BD31-4B8C-83A1-F6EECF244321}">
                    <p14:modId xmlns:p14="http://schemas.microsoft.com/office/powerpoint/2010/main" val="514071202"/>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endParaRPr lang="zh-TW"/>
                        </a:p>
                      </a:txBody>
                      <a:tcPr anchor="ctr">
                        <a:blipFill>
                          <a:blip r:embed="rId6"/>
                          <a:stretch>
                            <a:fillRect l="-201639" t="-101639" r="-401639" b="-503279"/>
                          </a:stretch>
                        </a:blipFill>
                      </a:tcPr>
                    </a:tc>
                    <a:tc>
                      <a:txBody>
                        <a:bodyPr/>
                        <a:lstStyle/>
                        <a:p>
                          <a:endParaRPr lang="zh-TW"/>
                        </a:p>
                      </a:txBody>
                      <a:tcPr anchor="ctr">
                        <a:blipFill>
                          <a:blip r:embed="rId6"/>
                          <a:stretch>
                            <a:fillRect l="-306667" t="-101639" r="-308333" b="-503279"/>
                          </a:stretch>
                        </a:blipFill>
                      </a:tcPr>
                    </a:tc>
                    <a:tc>
                      <a:txBody>
                        <a:bodyPr/>
                        <a:lstStyle/>
                        <a:p>
                          <a:endParaRPr lang="zh-TW"/>
                        </a:p>
                      </a:txBody>
                      <a:tcPr anchor="ctr">
                        <a:blipFill>
                          <a:blip r:embed="rId6"/>
                          <a:stretch>
                            <a:fillRect l="-400000" t="-101639" r="-203279" b="-503279"/>
                          </a:stretch>
                        </a:blipFill>
                      </a:tcPr>
                    </a:tc>
                    <a:tc>
                      <a:txBody>
                        <a:bodyPr/>
                        <a:lstStyle/>
                        <a:p>
                          <a:endParaRPr lang="zh-TW"/>
                        </a:p>
                      </a:txBody>
                      <a:tcPr anchor="ctr">
                        <a:blipFill>
                          <a:blip r:embed="rId6"/>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6"/>
                          <a:stretch>
                            <a:fillRect l="-201639" t="-201639" r="-401639" b="-403279"/>
                          </a:stretch>
                        </a:blipFill>
                      </a:tcPr>
                    </a:tc>
                    <a:tc>
                      <a:txBody>
                        <a:bodyPr/>
                        <a:lstStyle/>
                        <a:p>
                          <a:endParaRPr lang="zh-TW"/>
                        </a:p>
                      </a:txBody>
                      <a:tcPr anchor="ctr">
                        <a:blipFill>
                          <a:blip r:embed="rId6"/>
                          <a:stretch>
                            <a:fillRect l="-306667" t="-201639" r="-308333" b="-403279"/>
                          </a:stretch>
                        </a:blipFill>
                      </a:tcPr>
                    </a:tc>
                    <a:tc>
                      <a:txBody>
                        <a:bodyPr/>
                        <a:lstStyle/>
                        <a:p>
                          <a:endParaRPr lang="zh-TW"/>
                        </a:p>
                      </a:txBody>
                      <a:tcPr anchor="ctr">
                        <a:blipFill>
                          <a:blip r:embed="rId6"/>
                          <a:stretch>
                            <a:fillRect l="-400000" t="-201639" r="-203279" b="-403279"/>
                          </a:stretch>
                        </a:blipFill>
                      </a:tcPr>
                    </a:tc>
                    <a:tc>
                      <a:txBody>
                        <a:bodyPr/>
                        <a:lstStyle/>
                        <a:p>
                          <a:endParaRPr lang="zh-TW"/>
                        </a:p>
                      </a:txBody>
                      <a:tcPr anchor="ctr">
                        <a:blipFill>
                          <a:blip r:embed="rId6"/>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6"/>
                          <a:stretch>
                            <a:fillRect l="-101639" t="-306667" r="-501639" b="-310000"/>
                          </a:stretch>
                        </a:blipFill>
                      </a:tcPr>
                    </a:tc>
                    <a:tc>
                      <a:txBody>
                        <a:bodyPr/>
                        <a:lstStyle/>
                        <a:p>
                          <a:endParaRPr lang="zh-TW"/>
                        </a:p>
                      </a:txBody>
                      <a:tcPr anchor="ctr">
                        <a:blipFill>
                          <a:blip r:embed="rId6"/>
                          <a:stretch>
                            <a:fillRect l="-201639" t="-306667" r="-401639" b="-310000"/>
                          </a:stretch>
                        </a:blipFill>
                      </a:tcPr>
                    </a:tc>
                    <a:tc>
                      <a:txBody>
                        <a:bodyPr/>
                        <a:lstStyle/>
                        <a:p>
                          <a:endParaRPr lang="zh-TW"/>
                        </a:p>
                      </a:txBody>
                      <a:tcPr anchor="ctr">
                        <a:blipFill>
                          <a:blip r:embed="rId6"/>
                          <a:stretch>
                            <a:fillRect l="-306667" t="-306667" r="-308333" b="-310000"/>
                          </a:stretch>
                        </a:blipFill>
                      </a:tcPr>
                    </a:tc>
                    <a:tc>
                      <a:txBody>
                        <a:bodyPr/>
                        <a:lstStyle/>
                        <a:p>
                          <a:endParaRPr lang="zh-TW"/>
                        </a:p>
                      </a:txBody>
                      <a:tcPr anchor="ctr">
                        <a:blipFill>
                          <a:blip r:embed="rId6"/>
                          <a:stretch>
                            <a:fillRect l="-400000" t="-306667" r="-203279" b="-310000"/>
                          </a:stretch>
                        </a:blipFill>
                      </a:tcPr>
                    </a:tc>
                    <a:tc>
                      <a:txBody>
                        <a:bodyPr/>
                        <a:lstStyle/>
                        <a:p>
                          <a:endParaRPr lang="zh-TW"/>
                        </a:p>
                      </a:txBody>
                      <a:tcPr anchor="ctr">
                        <a:blipFill>
                          <a:blip r:embed="rId6"/>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6"/>
                          <a:stretch>
                            <a:fillRect l="-201639" t="-400000" r="-401639" b="-204918"/>
                          </a:stretch>
                        </a:blipFill>
                      </a:tcPr>
                    </a:tc>
                    <a:tc>
                      <a:txBody>
                        <a:bodyPr/>
                        <a:lstStyle/>
                        <a:p>
                          <a:endParaRPr lang="zh-TW"/>
                        </a:p>
                      </a:txBody>
                      <a:tcPr anchor="ctr">
                        <a:blipFill>
                          <a:blip r:embed="rId6"/>
                          <a:stretch>
                            <a:fillRect l="-306667" t="-400000" r="-308333" b="-204918"/>
                          </a:stretch>
                        </a:blipFill>
                      </a:tcPr>
                    </a:tc>
                    <a:tc>
                      <a:txBody>
                        <a:bodyPr/>
                        <a:lstStyle/>
                        <a:p>
                          <a:endParaRPr lang="zh-TW"/>
                        </a:p>
                      </a:txBody>
                      <a:tcPr anchor="ctr">
                        <a:blipFill>
                          <a:blip r:embed="rId6"/>
                          <a:stretch>
                            <a:fillRect l="-400000" t="-400000" r="-203279" b="-204918"/>
                          </a:stretch>
                        </a:blipFill>
                      </a:tcPr>
                    </a:tc>
                    <a:tc>
                      <a:txBody>
                        <a:bodyPr/>
                        <a:lstStyle/>
                        <a:p>
                          <a:endParaRPr lang="zh-TW"/>
                        </a:p>
                      </a:txBody>
                      <a:tcPr anchor="ctr">
                        <a:blipFill>
                          <a:blip r:embed="rId6"/>
                          <a:stretch>
                            <a:fillRect l="-500000"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6"/>
                          <a:stretch>
                            <a:fillRect l="-201639" t="-500000" r="-401639" b="-104918"/>
                          </a:stretch>
                        </a:blipFill>
                      </a:tcPr>
                    </a:tc>
                    <a:tc>
                      <a:txBody>
                        <a:bodyPr/>
                        <a:lstStyle/>
                        <a:p>
                          <a:endParaRPr lang="zh-TW"/>
                        </a:p>
                      </a:txBody>
                      <a:tcPr anchor="ctr">
                        <a:blipFill>
                          <a:blip r:embed="rId6"/>
                          <a:stretch>
                            <a:fillRect l="-306667" t="-500000" r="-308333" b="-104918"/>
                          </a:stretch>
                        </a:blipFill>
                      </a:tcPr>
                    </a:tc>
                    <a:tc>
                      <a:txBody>
                        <a:bodyPr/>
                        <a:lstStyle/>
                        <a:p>
                          <a:endParaRPr lang="zh-TW"/>
                        </a:p>
                      </a:txBody>
                      <a:tcPr anchor="ctr">
                        <a:blipFill>
                          <a:blip r:embed="rId6"/>
                          <a:stretch>
                            <a:fillRect l="-400000" t="-500000" r="-203279" b="-104918"/>
                          </a:stretch>
                        </a:blipFill>
                      </a:tcPr>
                    </a:tc>
                    <a:tc>
                      <a:txBody>
                        <a:bodyPr/>
                        <a:lstStyle/>
                        <a:p>
                          <a:endParaRPr lang="zh-TW"/>
                        </a:p>
                      </a:txBody>
                      <a:tcPr anchor="ctr">
                        <a:blipFill>
                          <a:blip r:embed="rId6"/>
                          <a:stretch>
                            <a:fillRect l="-500000"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9" name="內容版面配置區 3"/>
              <p:cNvGraphicFramePr>
                <a:graphicFrameLocks/>
              </p:cNvGraphicFramePr>
              <p:nvPr>
                <p:extLst>
                  <p:ext uri="{D42A27DB-BD31-4B8C-83A1-F6EECF244321}">
                    <p14:modId xmlns:p14="http://schemas.microsoft.com/office/powerpoint/2010/main" val="3330193691"/>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TW"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oMath>
                            </m:oMathPara>
                          </a14:m>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TW"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oMath>
                            </m:oMathPara>
                          </a14:m>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TW"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oMath>
                            </m:oMathPara>
                          </a14:m>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00FF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9" name="內容版面配置區 3"/>
              <p:cNvGraphicFramePr>
                <a:graphicFrameLocks/>
              </p:cNvGraphicFramePr>
              <p:nvPr>
                <p:extLst>
                  <p:ext uri="{D42A27DB-BD31-4B8C-83A1-F6EECF244321}">
                    <p14:modId xmlns:p14="http://schemas.microsoft.com/office/powerpoint/2010/main" val="3330193691"/>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endParaRPr lang="zh-TW"/>
                        </a:p>
                      </a:txBody>
                      <a:tcPr anchor="ctr">
                        <a:blipFill>
                          <a:blip r:embed="rId7"/>
                          <a:stretch>
                            <a:fillRect l="-201639" t="-101639" r="-403279" b="-503279"/>
                          </a:stretch>
                        </a:blipFill>
                      </a:tcPr>
                    </a:tc>
                    <a:tc>
                      <a:txBody>
                        <a:bodyPr/>
                        <a:lstStyle/>
                        <a:p>
                          <a:endParaRPr lang="zh-TW"/>
                        </a:p>
                      </a:txBody>
                      <a:tcPr anchor="ctr">
                        <a:blipFill>
                          <a:blip r:embed="rId7"/>
                          <a:stretch>
                            <a:fillRect l="-301639" t="-101639" r="-303279" b="-503279"/>
                          </a:stretch>
                        </a:blipFill>
                      </a:tcPr>
                    </a:tc>
                    <a:tc>
                      <a:txBody>
                        <a:bodyPr/>
                        <a:lstStyle/>
                        <a:p>
                          <a:endParaRPr lang="zh-TW"/>
                        </a:p>
                      </a:txBody>
                      <a:tcPr anchor="ctr">
                        <a:blipFill>
                          <a:blip r:embed="rId7"/>
                          <a:stretch>
                            <a:fillRect l="-401639" t="-101639" r="-203279" b="-503279"/>
                          </a:stretch>
                        </a:blipFill>
                      </a:tcPr>
                    </a:tc>
                    <a:tc>
                      <a:txBody>
                        <a:bodyPr/>
                        <a:lstStyle/>
                        <a:p>
                          <a:endParaRPr lang="zh-TW"/>
                        </a:p>
                      </a:txBody>
                      <a:tcPr anchor="ctr">
                        <a:blipFill>
                          <a:blip r:embed="rId7"/>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7"/>
                          <a:stretch>
                            <a:fillRect l="-201639" t="-201639" r="-403279" b="-403279"/>
                          </a:stretch>
                        </a:blipFill>
                      </a:tcPr>
                    </a:tc>
                    <a:tc>
                      <a:txBody>
                        <a:bodyPr/>
                        <a:lstStyle/>
                        <a:p>
                          <a:endParaRPr lang="zh-TW"/>
                        </a:p>
                      </a:txBody>
                      <a:tcPr anchor="ctr">
                        <a:blipFill>
                          <a:blip r:embed="rId7"/>
                          <a:stretch>
                            <a:fillRect l="-301639" t="-201639" r="-303279" b="-403279"/>
                          </a:stretch>
                        </a:blipFill>
                      </a:tcPr>
                    </a:tc>
                    <a:tc>
                      <a:txBody>
                        <a:bodyPr/>
                        <a:lstStyle/>
                        <a:p>
                          <a:endParaRPr lang="zh-TW"/>
                        </a:p>
                      </a:txBody>
                      <a:tcPr anchor="ctr">
                        <a:blipFill>
                          <a:blip r:embed="rId7"/>
                          <a:stretch>
                            <a:fillRect l="-401639" t="-201639" r="-203279" b="-403279"/>
                          </a:stretch>
                        </a:blipFill>
                      </a:tcPr>
                    </a:tc>
                    <a:tc>
                      <a:txBody>
                        <a:bodyPr/>
                        <a:lstStyle/>
                        <a:p>
                          <a:endParaRPr lang="zh-TW"/>
                        </a:p>
                      </a:txBody>
                      <a:tcPr anchor="ctr">
                        <a:blipFill>
                          <a:blip r:embed="rId7"/>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7"/>
                          <a:stretch>
                            <a:fillRect l="-101639" t="-306667" r="-503279" b="-310000"/>
                          </a:stretch>
                        </a:blipFill>
                      </a:tcPr>
                    </a:tc>
                    <a:tc>
                      <a:txBody>
                        <a:bodyPr/>
                        <a:lstStyle/>
                        <a:p>
                          <a:endParaRPr lang="zh-TW"/>
                        </a:p>
                      </a:txBody>
                      <a:tcPr anchor="ctr">
                        <a:blipFill>
                          <a:blip r:embed="rId7"/>
                          <a:stretch>
                            <a:fillRect l="-201639" t="-306667" r="-403279" b="-310000"/>
                          </a:stretch>
                        </a:blipFill>
                      </a:tcPr>
                    </a:tc>
                    <a:tc>
                      <a:txBody>
                        <a:bodyPr/>
                        <a:lstStyle/>
                        <a:p>
                          <a:endParaRPr lang="zh-TW"/>
                        </a:p>
                      </a:txBody>
                      <a:tcPr anchor="ctr">
                        <a:blipFill>
                          <a:blip r:embed="rId7"/>
                          <a:stretch>
                            <a:fillRect l="-301639" t="-306667" r="-303279" b="-310000"/>
                          </a:stretch>
                        </a:blipFill>
                      </a:tcPr>
                    </a:tc>
                    <a:tc>
                      <a:txBody>
                        <a:bodyPr/>
                        <a:lstStyle/>
                        <a:p>
                          <a:endParaRPr lang="zh-TW"/>
                        </a:p>
                      </a:txBody>
                      <a:tcPr anchor="ctr">
                        <a:blipFill>
                          <a:blip r:embed="rId7"/>
                          <a:stretch>
                            <a:fillRect l="-401639" t="-306667" r="-203279" b="-310000"/>
                          </a:stretch>
                        </a:blipFill>
                      </a:tcPr>
                    </a:tc>
                    <a:tc>
                      <a:txBody>
                        <a:bodyPr/>
                        <a:lstStyle/>
                        <a:p>
                          <a:endParaRPr lang="zh-TW"/>
                        </a:p>
                      </a:txBody>
                      <a:tcPr anchor="ctr">
                        <a:blipFill>
                          <a:blip r:embed="rId7"/>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7"/>
                          <a:stretch>
                            <a:fillRect l="-201639" t="-400000" r="-403279" b="-204918"/>
                          </a:stretch>
                        </a:blipFill>
                      </a:tcPr>
                    </a:tc>
                    <a:tc>
                      <a:txBody>
                        <a:bodyPr/>
                        <a:lstStyle/>
                        <a:p>
                          <a:endParaRPr lang="zh-TW"/>
                        </a:p>
                      </a:txBody>
                      <a:tcPr anchor="ctr">
                        <a:blipFill>
                          <a:blip r:embed="rId7"/>
                          <a:stretch>
                            <a:fillRect l="-301639" t="-400000" r="-303279" b="-204918"/>
                          </a:stretch>
                        </a:blipFill>
                      </a:tcPr>
                    </a:tc>
                    <a:tc>
                      <a:txBody>
                        <a:bodyPr/>
                        <a:lstStyle/>
                        <a:p>
                          <a:endParaRPr lang="zh-TW"/>
                        </a:p>
                      </a:txBody>
                      <a:tcPr anchor="ctr">
                        <a:blipFill>
                          <a:blip r:embed="rId7"/>
                          <a:stretch>
                            <a:fillRect l="-401639" t="-400000" r="-203279" b="-204918"/>
                          </a:stretch>
                        </a:blipFill>
                      </a:tcPr>
                    </a:tc>
                    <a:tc>
                      <a:txBody>
                        <a:bodyPr/>
                        <a:lstStyle/>
                        <a:p>
                          <a:endParaRPr lang="zh-TW"/>
                        </a:p>
                      </a:txBody>
                      <a:tcPr anchor="ctr">
                        <a:blipFill>
                          <a:blip r:embed="rId7"/>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7"/>
                          <a:stretch>
                            <a:fillRect l="-201639" t="-500000" r="-403279" b="-104918"/>
                          </a:stretch>
                        </a:blipFill>
                      </a:tcPr>
                    </a:tc>
                    <a:tc>
                      <a:txBody>
                        <a:bodyPr/>
                        <a:lstStyle/>
                        <a:p>
                          <a:endParaRPr lang="zh-TW"/>
                        </a:p>
                      </a:txBody>
                      <a:tcPr anchor="ctr">
                        <a:blipFill>
                          <a:blip r:embed="rId7"/>
                          <a:stretch>
                            <a:fillRect l="-301639" t="-500000" r="-303279" b="-104918"/>
                          </a:stretch>
                        </a:blipFill>
                      </a:tcPr>
                    </a:tc>
                    <a:tc>
                      <a:txBody>
                        <a:bodyPr/>
                        <a:lstStyle/>
                        <a:p>
                          <a:endParaRPr lang="zh-TW"/>
                        </a:p>
                      </a:txBody>
                      <a:tcPr anchor="ctr">
                        <a:blipFill>
                          <a:blip r:embed="rId7"/>
                          <a:stretch>
                            <a:fillRect l="-401639" t="-500000" r="-203279" b="-104918"/>
                          </a:stretch>
                        </a:blipFill>
                      </a:tcPr>
                    </a:tc>
                    <a:tc>
                      <a:txBody>
                        <a:bodyPr/>
                        <a:lstStyle/>
                        <a:p>
                          <a:endParaRPr lang="zh-TW"/>
                        </a:p>
                      </a:txBody>
                      <a:tcPr anchor="ctr">
                        <a:blipFill>
                          <a:blip r:embed="rId7"/>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1" name="內容版面配置區 3"/>
              <p:cNvGraphicFramePr>
                <a:graphicFrameLocks/>
              </p:cNvGraphicFramePr>
              <p:nvPr>
                <p:extLst>
                  <p:ext uri="{D42A27DB-BD31-4B8C-83A1-F6EECF244321}">
                    <p14:modId xmlns:p14="http://schemas.microsoft.com/office/powerpoint/2010/main" val="2110554356"/>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rgbClr val="FF0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1" name="內容版面配置區 3"/>
              <p:cNvGraphicFramePr>
                <a:graphicFrameLocks/>
              </p:cNvGraphicFramePr>
              <p:nvPr>
                <p:extLst>
                  <p:ext uri="{D42A27DB-BD31-4B8C-83A1-F6EECF244321}">
                    <p14:modId xmlns:p14="http://schemas.microsoft.com/office/powerpoint/2010/main" val="2110554356"/>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endParaRPr lang="zh-TW"/>
                        </a:p>
                      </a:txBody>
                      <a:tcPr anchor="ctr">
                        <a:blipFill>
                          <a:blip r:embed="rId8"/>
                          <a:stretch>
                            <a:fillRect l="-201639" t="-101639" r="-403279" b="-503279"/>
                          </a:stretch>
                        </a:blipFill>
                      </a:tcPr>
                    </a:tc>
                    <a:tc>
                      <a:txBody>
                        <a:bodyPr/>
                        <a:lstStyle/>
                        <a:p>
                          <a:endParaRPr lang="zh-TW"/>
                        </a:p>
                      </a:txBody>
                      <a:tcPr anchor="ctr">
                        <a:blipFill>
                          <a:blip r:embed="rId8"/>
                          <a:stretch>
                            <a:fillRect l="-301639" t="-101639" r="-303279" b="-503279"/>
                          </a:stretch>
                        </a:blipFill>
                      </a:tcPr>
                    </a:tc>
                    <a:tc>
                      <a:txBody>
                        <a:bodyPr/>
                        <a:lstStyle/>
                        <a:p>
                          <a:endParaRPr lang="zh-TW"/>
                        </a:p>
                      </a:txBody>
                      <a:tcPr anchor="ctr">
                        <a:blipFill>
                          <a:blip r:embed="rId8"/>
                          <a:stretch>
                            <a:fillRect l="-401639" t="-101639" r="-203279" b="-503279"/>
                          </a:stretch>
                        </a:blipFill>
                      </a:tcPr>
                    </a:tc>
                    <a:tc>
                      <a:txBody>
                        <a:bodyPr/>
                        <a:lstStyle/>
                        <a:p>
                          <a:endParaRPr lang="zh-TW"/>
                        </a:p>
                      </a:txBody>
                      <a:tcPr anchor="ctr">
                        <a:blipFill>
                          <a:blip r:embed="rId8"/>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8"/>
                          <a:stretch>
                            <a:fillRect l="-201639" t="-201639" r="-403279" b="-403279"/>
                          </a:stretch>
                        </a:blipFill>
                      </a:tcPr>
                    </a:tc>
                    <a:tc>
                      <a:txBody>
                        <a:bodyPr/>
                        <a:lstStyle/>
                        <a:p>
                          <a:endParaRPr lang="zh-TW"/>
                        </a:p>
                      </a:txBody>
                      <a:tcPr anchor="ctr">
                        <a:blipFill>
                          <a:blip r:embed="rId8"/>
                          <a:stretch>
                            <a:fillRect l="-301639" t="-201639" r="-303279" b="-403279"/>
                          </a:stretch>
                        </a:blipFill>
                      </a:tcPr>
                    </a:tc>
                    <a:tc>
                      <a:txBody>
                        <a:bodyPr/>
                        <a:lstStyle/>
                        <a:p>
                          <a:endParaRPr lang="zh-TW"/>
                        </a:p>
                      </a:txBody>
                      <a:tcPr anchor="ctr">
                        <a:blipFill>
                          <a:blip r:embed="rId8"/>
                          <a:stretch>
                            <a:fillRect l="-401639" t="-201639" r="-203279" b="-403279"/>
                          </a:stretch>
                        </a:blipFill>
                      </a:tcPr>
                    </a:tc>
                    <a:tc>
                      <a:txBody>
                        <a:bodyPr/>
                        <a:lstStyle/>
                        <a:p>
                          <a:endParaRPr lang="zh-TW"/>
                        </a:p>
                      </a:txBody>
                      <a:tcPr anchor="ctr">
                        <a:blipFill>
                          <a:blip r:embed="rId8"/>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8"/>
                          <a:stretch>
                            <a:fillRect l="-101639" t="-306667" r="-503279" b="-310000"/>
                          </a:stretch>
                        </a:blipFill>
                      </a:tcPr>
                    </a:tc>
                    <a:tc>
                      <a:txBody>
                        <a:bodyPr/>
                        <a:lstStyle/>
                        <a:p>
                          <a:endParaRPr lang="zh-TW"/>
                        </a:p>
                      </a:txBody>
                      <a:tcPr anchor="ctr">
                        <a:blipFill>
                          <a:blip r:embed="rId8"/>
                          <a:stretch>
                            <a:fillRect l="-201639" t="-306667" r="-403279" b="-310000"/>
                          </a:stretch>
                        </a:blipFill>
                      </a:tcPr>
                    </a:tc>
                    <a:tc>
                      <a:txBody>
                        <a:bodyPr/>
                        <a:lstStyle/>
                        <a:p>
                          <a:endParaRPr lang="zh-TW"/>
                        </a:p>
                      </a:txBody>
                      <a:tcPr anchor="ctr">
                        <a:blipFill>
                          <a:blip r:embed="rId8"/>
                          <a:stretch>
                            <a:fillRect l="-301639" t="-306667" r="-303279" b="-310000"/>
                          </a:stretch>
                        </a:blipFill>
                      </a:tcPr>
                    </a:tc>
                    <a:tc>
                      <a:txBody>
                        <a:bodyPr/>
                        <a:lstStyle/>
                        <a:p>
                          <a:endParaRPr lang="zh-TW"/>
                        </a:p>
                      </a:txBody>
                      <a:tcPr anchor="ctr">
                        <a:blipFill>
                          <a:blip r:embed="rId8"/>
                          <a:stretch>
                            <a:fillRect l="-401639" t="-306667" r="-203279" b="-310000"/>
                          </a:stretch>
                        </a:blipFill>
                      </a:tcPr>
                    </a:tc>
                    <a:tc>
                      <a:txBody>
                        <a:bodyPr/>
                        <a:lstStyle/>
                        <a:p>
                          <a:endParaRPr lang="zh-TW"/>
                        </a:p>
                      </a:txBody>
                      <a:tcPr anchor="ctr">
                        <a:blipFill>
                          <a:blip r:embed="rId8"/>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8"/>
                          <a:stretch>
                            <a:fillRect l="-201639" t="-400000" r="-403279" b="-204918"/>
                          </a:stretch>
                        </a:blipFill>
                      </a:tcPr>
                    </a:tc>
                    <a:tc>
                      <a:txBody>
                        <a:bodyPr/>
                        <a:lstStyle/>
                        <a:p>
                          <a:endParaRPr lang="zh-TW"/>
                        </a:p>
                      </a:txBody>
                      <a:tcPr anchor="ctr">
                        <a:blipFill>
                          <a:blip r:embed="rId8"/>
                          <a:stretch>
                            <a:fillRect l="-301639" t="-400000" r="-303279" b="-204918"/>
                          </a:stretch>
                        </a:blipFill>
                      </a:tcPr>
                    </a:tc>
                    <a:tc>
                      <a:txBody>
                        <a:bodyPr/>
                        <a:lstStyle/>
                        <a:p>
                          <a:endParaRPr lang="zh-TW"/>
                        </a:p>
                      </a:txBody>
                      <a:tcPr anchor="ctr">
                        <a:blipFill>
                          <a:blip r:embed="rId8"/>
                          <a:stretch>
                            <a:fillRect l="-401639" t="-400000" r="-203279" b="-204918"/>
                          </a:stretch>
                        </a:blipFill>
                      </a:tcPr>
                    </a:tc>
                    <a:tc>
                      <a:txBody>
                        <a:bodyPr/>
                        <a:lstStyle/>
                        <a:p>
                          <a:endParaRPr lang="zh-TW"/>
                        </a:p>
                      </a:txBody>
                      <a:tcPr anchor="ctr">
                        <a:blipFill>
                          <a:blip r:embed="rId8"/>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8"/>
                          <a:stretch>
                            <a:fillRect l="-201639" t="-500000" r="-403279" b="-104918"/>
                          </a:stretch>
                        </a:blipFill>
                      </a:tcPr>
                    </a:tc>
                    <a:tc>
                      <a:txBody>
                        <a:bodyPr/>
                        <a:lstStyle/>
                        <a:p>
                          <a:endParaRPr lang="zh-TW"/>
                        </a:p>
                      </a:txBody>
                      <a:tcPr anchor="ctr">
                        <a:blipFill>
                          <a:blip r:embed="rId8"/>
                          <a:stretch>
                            <a:fillRect l="-301639" t="-500000" r="-303279" b="-104918"/>
                          </a:stretch>
                        </a:blipFill>
                      </a:tcPr>
                    </a:tc>
                    <a:tc>
                      <a:txBody>
                        <a:bodyPr/>
                        <a:lstStyle/>
                        <a:p>
                          <a:endParaRPr lang="zh-TW"/>
                        </a:p>
                      </a:txBody>
                      <a:tcPr anchor="ctr">
                        <a:blipFill>
                          <a:blip r:embed="rId8"/>
                          <a:stretch>
                            <a:fillRect l="-401639" t="-500000" r="-203279" b="-104918"/>
                          </a:stretch>
                        </a:blipFill>
                      </a:tcPr>
                    </a:tc>
                    <a:tc>
                      <a:txBody>
                        <a:bodyPr/>
                        <a:lstStyle/>
                        <a:p>
                          <a:endParaRPr lang="zh-TW"/>
                        </a:p>
                      </a:txBody>
                      <a:tcPr anchor="ctr">
                        <a:blipFill>
                          <a:blip r:embed="rId8"/>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2" name="內容版面配置區 3"/>
              <p:cNvGraphicFramePr>
                <a:graphicFrameLocks/>
              </p:cNvGraphicFramePr>
              <p:nvPr>
                <p:extLst>
                  <p:ext uri="{D42A27DB-BD31-4B8C-83A1-F6EECF244321}">
                    <p14:modId xmlns:p14="http://schemas.microsoft.com/office/powerpoint/2010/main" val="3751446975"/>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TW"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oMath>
                            </m:oMathPara>
                          </a14:m>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TW"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oMath>
                            </m:oMathPara>
                          </a14:m>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a:txBody>
                      <a:tcPr anchor="c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TW"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oMath>
                            </m:oMathPara>
                          </a14:m>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a:txBody>
                      <a:tcPr anchor="ctr">
                        <a:solidFill>
                          <a:srgbClr val="FFC000"/>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3</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zh-TW" altLang="en-US" dirty="0"/>
                        </a:p>
                      </a:txBody>
                      <a:tcPr anchor="ctr">
                        <a:solidFill>
                          <a:srgbClr val="FFC000"/>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rgbClr val="00FF00"/>
                        </a:solid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2" name="內容版面配置區 3"/>
              <p:cNvGraphicFramePr>
                <a:graphicFrameLocks/>
              </p:cNvGraphicFramePr>
              <p:nvPr>
                <p:extLst>
                  <p:ext uri="{D42A27DB-BD31-4B8C-83A1-F6EECF244321}">
                    <p14:modId xmlns:p14="http://schemas.microsoft.com/office/powerpoint/2010/main" val="3751446975"/>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endParaRPr lang="zh-TW"/>
                        </a:p>
                      </a:txBody>
                      <a:tcPr anchor="ctr">
                        <a:blipFill>
                          <a:blip r:embed="rId9"/>
                          <a:stretch>
                            <a:fillRect l="-201639" t="-101639" r="-403279" b="-503279"/>
                          </a:stretch>
                        </a:blipFill>
                      </a:tcPr>
                    </a:tc>
                    <a:tc>
                      <a:txBody>
                        <a:bodyPr/>
                        <a:lstStyle/>
                        <a:p>
                          <a:endParaRPr lang="zh-TW"/>
                        </a:p>
                      </a:txBody>
                      <a:tcPr anchor="ctr">
                        <a:blipFill>
                          <a:blip r:embed="rId9"/>
                          <a:stretch>
                            <a:fillRect l="-301639" t="-101639" r="-303279" b="-503279"/>
                          </a:stretch>
                        </a:blipFill>
                      </a:tcPr>
                    </a:tc>
                    <a:tc>
                      <a:txBody>
                        <a:bodyPr/>
                        <a:lstStyle/>
                        <a:p>
                          <a:endParaRPr lang="zh-TW"/>
                        </a:p>
                      </a:txBody>
                      <a:tcPr anchor="ctr">
                        <a:blipFill>
                          <a:blip r:embed="rId9"/>
                          <a:stretch>
                            <a:fillRect l="-401639" t="-101639" r="-203279" b="-503279"/>
                          </a:stretch>
                        </a:blipFill>
                      </a:tcPr>
                    </a:tc>
                    <a:tc>
                      <a:txBody>
                        <a:bodyPr/>
                        <a:lstStyle/>
                        <a:p>
                          <a:endParaRPr lang="zh-TW"/>
                        </a:p>
                      </a:txBody>
                      <a:tcPr anchor="ctr">
                        <a:blipFill>
                          <a:blip r:embed="rId9"/>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9"/>
                          <a:stretch>
                            <a:fillRect l="-201639" t="-201639" r="-403279" b="-403279"/>
                          </a:stretch>
                        </a:blipFill>
                      </a:tcPr>
                    </a:tc>
                    <a:tc>
                      <a:txBody>
                        <a:bodyPr/>
                        <a:lstStyle/>
                        <a:p>
                          <a:endParaRPr lang="zh-TW"/>
                        </a:p>
                      </a:txBody>
                      <a:tcPr anchor="ctr">
                        <a:blipFill>
                          <a:blip r:embed="rId9"/>
                          <a:stretch>
                            <a:fillRect l="-301639" t="-201639" r="-303279" b="-403279"/>
                          </a:stretch>
                        </a:blipFill>
                      </a:tcPr>
                    </a:tc>
                    <a:tc>
                      <a:txBody>
                        <a:bodyPr/>
                        <a:lstStyle/>
                        <a:p>
                          <a:endParaRPr lang="zh-TW"/>
                        </a:p>
                      </a:txBody>
                      <a:tcPr anchor="ctr">
                        <a:blipFill>
                          <a:blip r:embed="rId9"/>
                          <a:stretch>
                            <a:fillRect l="-401639" t="-201639" r="-203279" b="-403279"/>
                          </a:stretch>
                        </a:blipFill>
                      </a:tcPr>
                    </a:tc>
                    <a:tc>
                      <a:txBody>
                        <a:bodyPr/>
                        <a:lstStyle/>
                        <a:p>
                          <a:endParaRPr lang="zh-TW"/>
                        </a:p>
                      </a:txBody>
                      <a:tcPr anchor="ctr">
                        <a:blipFill>
                          <a:blip r:embed="rId9"/>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9"/>
                          <a:stretch>
                            <a:fillRect l="-101639" t="-306667" r="-503279" b="-310000"/>
                          </a:stretch>
                        </a:blipFill>
                      </a:tcPr>
                    </a:tc>
                    <a:tc>
                      <a:txBody>
                        <a:bodyPr/>
                        <a:lstStyle/>
                        <a:p>
                          <a:endParaRPr lang="zh-TW"/>
                        </a:p>
                      </a:txBody>
                      <a:tcPr anchor="ctr">
                        <a:blipFill>
                          <a:blip r:embed="rId9"/>
                          <a:stretch>
                            <a:fillRect l="-201639" t="-306667" r="-403279" b="-310000"/>
                          </a:stretch>
                        </a:blipFill>
                      </a:tcPr>
                    </a:tc>
                    <a:tc>
                      <a:txBody>
                        <a:bodyPr/>
                        <a:lstStyle/>
                        <a:p>
                          <a:endParaRPr lang="zh-TW"/>
                        </a:p>
                      </a:txBody>
                      <a:tcPr anchor="ctr">
                        <a:blipFill>
                          <a:blip r:embed="rId9"/>
                          <a:stretch>
                            <a:fillRect l="-301639" t="-306667" r="-303279" b="-310000"/>
                          </a:stretch>
                        </a:blipFill>
                      </a:tcPr>
                    </a:tc>
                    <a:tc>
                      <a:txBody>
                        <a:bodyPr/>
                        <a:lstStyle/>
                        <a:p>
                          <a:endParaRPr lang="zh-TW"/>
                        </a:p>
                      </a:txBody>
                      <a:tcPr anchor="ctr">
                        <a:blipFill>
                          <a:blip r:embed="rId9"/>
                          <a:stretch>
                            <a:fillRect l="-401639" t="-306667" r="-203279" b="-310000"/>
                          </a:stretch>
                        </a:blipFill>
                      </a:tcPr>
                    </a:tc>
                    <a:tc>
                      <a:txBody>
                        <a:bodyPr/>
                        <a:lstStyle/>
                        <a:p>
                          <a:endParaRPr lang="zh-TW"/>
                        </a:p>
                      </a:txBody>
                      <a:tcPr anchor="ctr">
                        <a:blipFill>
                          <a:blip r:embed="rId9"/>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9"/>
                          <a:stretch>
                            <a:fillRect l="-201639" t="-400000" r="-403279" b="-204918"/>
                          </a:stretch>
                        </a:blipFill>
                      </a:tcPr>
                    </a:tc>
                    <a:tc>
                      <a:txBody>
                        <a:bodyPr/>
                        <a:lstStyle/>
                        <a:p>
                          <a:endParaRPr lang="zh-TW"/>
                        </a:p>
                      </a:txBody>
                      <a:tcPr anchor="ctr">
                        <a:blipFill>
                          <a:blip r:embed="rId9"/>
                          <a:stretch>
                            <a:fillRect l="-301639" t="-400000" r="-303279" b="-204918"/>
                          </a:stretch>
                        </a:blipFill>
                      </a:tcPr>
                    </a:tc>
                    <a:tc>
                      <a:txBody>
                        <a:bodyPr/>
                        <a:lstStyle/>
                        <a:p>
                          <a:endParaRPr lang="zh-TW"/>
                        </a:p>
                      </a:txBody>
                      <a:tcPr anchor="ctr">
                        <a:blipFill>
                          <a:blip r:embed="rId9"/>
                          <a:stretch>
                            <a:fillRect l="-401639" t="-400000" r="-203279" b="-204918"/>
                          </a:stretch>
                        </a:blipFill>
                      </a:tcPr>
                    </a:tc>
                    <a:tc>
                      <a:txBody>
                        <a:bodyPr/>
                        <a:lstStyle/>
                        <a:p>
                          <a:endParaRPr lang="zh-TW"/>
                        </a:p>
                      </a:txBody>
                      <a:tcPr anchor="ctr">
                        <a:blipFill>
                          <a:blip r:embed="rId9"/>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9"/>
                          <a:stretch>
                            <a:fillRect l="-201639" t="-500000" r="-403279" b="-104918"/>
                          </a:stretch>
                        </a:blipFill>
                      </a:tcPr>
                    </a:tc>
                    <a:tc>
                      <a:txBody>
                        <a:bodyPr/>
                        <a:lstStyle/>
                        <a:p>
                          <a:endParaRPr lang="zh-TW"/>
                        </a:p>
                      </a:txBody>
                      <a:tcPr anchor="ctr">
                        <a:blipFill>
                          <a:blip r:embed="rId9"/>
                          <a:stretch>
                            <a:fillRect l="-301639" t="-500000" r="-303279" b="-104918"/>
                          </a:stretch>
                        </a:blipFill>
                      </a:tcPr>
                    </a:tc>
                    <a:tc>
                      <a:txBody>
                        <a:bodyPr/>
                        <a:lstStyle/>
                        <a:p>
                          <a:endParaRPr lang="zh-TW"/>
                        </a:p>
                      </a:txBody>
                      <a:tcPr anchor="ctr">
                        <a:blipFill>
                          <a:blip r:embed="rId9"/>
                          <a:stretch>
                            <a:fillRect l="-401639" t="-500000" r="-203279" b="-104918"/>
                          </a:stretch>
                        </a:blipFill>
                      </a:tcPr>
                    </a:tc>
                    <a:tc>
                      <a:txBody>
                        <a:bodyPr/>
                        <a:lstStyle/>
                        <a:p>
                          <a:endParaRPr lang="zh-TW"/>
                        </a:p>
                      </a:txBody>
                      <a:tcPr anchor="ctr">
                        <a:blipFill>
                          <a:blip r:embed="rId9"/>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3" name="內容版面配置區 3"/>
              <p:cNvGraphicFramePr>
                <a:graphicFrameLocks/>
              </p:cNvGraphicFramePr>
              <p:nvPr>
                <p:extLst>
                  <p:ext uri="{D42A27DB-BD31-4B8C-83A1-F6EECF244321}">
                    <p14:modId xmlns:p14="http://schemas.microsoft.com/office/powerpoint/2010/main" val="1495529827"/>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2</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3</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zh-TW" altLang="en-US" dirty="0"/>
                        </a:p>
                      </a:txBody>
                      <a:tcPr anchor="ctr">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zh-TW" altLang="en-US" dirty="0"/>
                        </a:p>
                      </a:txBody>
                      <a:tcPr anchor="ctr">
                        <a:solidFill>
                          <a:srgbClr val="FF0000"/>
                        </a:solid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3" name="內容版面配置區 3"/>
              <p:cNvGraphicFramePr>
                <a:graphicFrameLocks/>
              </p:cNvGraphicFramePr>
              <p:nvPr>
                <p:extLst>
                  <p:ext uri="{D42A27DB-BD31-4B8C-83A1-F6EECF244321}">
                    <p14:modId xmlns:p14="http://schemas.microsoft.com/office/powerpoint/2010/main" val="1495529827"/>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chemeClr val="bg1"/>
                        </a:solidFill>
                      </a:tcPr>
                    </a:tc>
                    <a:tc>
                      <a:txBody>
                        <a:bodyPr/>
                        <a:lstStyle/>
                        <a:p>
                          <a:pPr algn="ctr"/>
                          <a:endParaRPr lang="zh-TW" altLang="en-US" dirty="0"/>
                        </a:p>
                      </a:txBody>
                      <a:tcPr anchor="ctr">
                        <a:solidFill>
                          <a:schemeClr val="bg1"/>
                        </a:solidFill>
                      </a:tcPr>
                    </a:tc>
                    <a:tc>
                      <a:txBody>
                        <a:bodyPr/>
                        <a:lstStyle/>
                        <a:p>
                          <a:endParaRPr lang="zh-TW"/>
                        </a:p>
                      </a:txBody>
                      <a:tcPr anchor="ctr">
                        <a:blipFill>
                          <a:blip r:embed="rId10"/>
                          <a:stretch>
                            <a:fillRect l="-201639" t="-101639" r="-403279" b="-503279"/>
                          </a:stretch>
                        </a:blipFill>
                      </a:tcPr>
                    </a:tc>
                    <a:tc>
                      <a:txBody>
                        <a:bodyPr/>
                        <a:lstStyle/>
                        <a:p>
                          <a:endParaRPr lang="zh-TW"/>
                        </a:p>
                      </a:txBody>
                      <a:tcPr anchor="ctr">
                        <a:blipFill>
                          <a:blip r:embed="rId10"/>
                          <a:stretch>
                            <a:fillRect l="-301639" t="-101639" r="-303279" b="-503279"/>
                          </a:stretch>
                        </a:blipFill>
                      </a:tcPr>
                    </a:tc>
                    <a:tc>
                      <a:txBody>
                        <a:bodyPr/>
                        <a:lstStyle/>
                        <a:p>
                          <a:endParaRPr lang="zh-TW"/>
                        </a:p>
                      </a:txBody>
                      <a:tcPr anchor="ctr">
                        <a:blipFill>
                          <a:blip r:embed="rId10"/>
                          <a:stretch>
                            <a:fillRect l="-401639" t="-101639" r="-203279" b="-503279"/>
                          </a:stretch>
                        </a:blipFill>
                      </a:tcPr>
                    </a:tc>
                    <a:tc>
                      <a:txBody>
                        <a:bodyPr/>
                        <a:lstStyle/>
                        <a:p>
                          <a:endParaRPr lang="zh-TW"/>
                        </a:p>
                      </a:txBody>
                      <a:tcPr anchor="ctr">
                        <a:blipFill>
                          <a:blip r:embed="rId10"/>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10"/>
                          <a:stretch>
                            <a:fillRect l="-201639" t="-201639" r="-403279" b="-403279"/>
                          </a:stretch>
                        </a:blipFill>
                      </a:tcPr>
                    </a:tc>
                    <a:tc>
                      <a:txBody>
                        <a:bodyPr/>
                        <a:lstStyle/>
                        <a:p>
                          <a:endParaRPr lang="zh-TW"/>
                        </a:p>
                      </a:txBody>
                      <a:tcPr anchor="ctr">
                        <a:blipFill>
                          <a:blip r:embed="rId10"/>
                          <a:stretch>
                            <a:fillRect l="-301639" t="-201639" r="-303279" b="-403279"/>
                          </a:stretch>
                        </a:blipFill>
                      </a:tcPr>
                    </a:tc>
                    <a:tc>
                      <a:txBody>
                        <a:bodyPr/>
                        <a:lstStyle/>
                        <a:p>
                          <a:endParaRPr lang="zh-TW"/>
                        </a:p>
                      </a:txBody>
                      <a:tcPr anchor="ctr">
                        <a:blipFill>
                          <a:blip r:embed="rId10"/>
                          <a:stretch>
                            <a:fillRect l="-401639" t="-201639" r="-203279" b="-403279"/>
                          </a:stretch>
                        </a:blipFill>
                      </a:tcPr>
                    </a:tc>
                    <a:tc>
                      <a:txBody>
                        <a:bodyPr/>
                        <a:lstStyle/>
                        <a:p>
                          <a:endParaRPr lang="zh-TW"/>
                        </a:p>
                      </a:txBody>
                      <a:tcPr anchor="ctr">
                        <a:blipFill>
                          <a:blip r:embed="rId10"/>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10"/>
                          <a:stretch>
                            <a:fillRect l="-101639" t="-306667" r="-503279" b="-310000"/>
                          </a:stretch>
                        </a:blipFill>
                      </a:tcPr>
                    </a:tc>
                    <a:tc>
                      <a:txBody>
                        <a:bodyPr/>
                        <a:lstStyle/>
                        <a:p>
                          <a:endParaRPr lang="zh-TW"/>
                        </a:p>
                      </a:txBody>
                      <a:tcPr anchor="ctr">
                        <a:blipFill>
                          <a:blip r:embed="rId10"/>
                          <a:stretch>
                            <a:fillRect l="-201639" t="-306667" r="-403279" b="-310000"/>
                          </a:stretch>
                        </a:blipFill>
                      </a:tcPr>
                    </a:tc>
                    <a:tc>
                      <a:txBody>
                        <a:bodyPr/>
                        <a:lstStyle/>
                        <a:p>
                          <a:endParaRPr lang="zh-TW"/>
                        </a:p>
                      </a:txBody>
                      <a:tcPr anchor="ctr">
                        <a:blipFill>
                          <a:blip r:embed="rId10"/>
                          <a:stretch>
                            <a:fillRect l="-301639" t="-306667" r="-303279" b="-310000"/>
                          </a:stretch>
                        </a:blipFill>
                      </a:tcPr>
                    </a:tc>
                    <a:tc>
                      <a:txBody>
                        <a:bodyPr/>
                        <a:lstStyle/>
                        <a:p>
                          <a:endParaRPr lang="zh-TW"/>
                        </a:p>
                      </a:txBody>
                      <a:tcPr anchor="ctr">
                        <a:blipFill>
                          <a:blip r:embed="rId10"/>
                          <a:stretch>
                            <a:fillRect l="-401639" t="-306667" r="-203279" b="-310000"/>
                          </a:stretch>
                        </a:blipFill>
                      </a:tcPr>
                    </a:tc>
                    <a:tc>
                      <a:txBody>
                        <a:bodyPr/>
                        <a:lstStyle/>
                        <a:p>
                          <a:endParaRPr lang="zh-TW"/>
                        </a:p>
                      </a:txBody>
                      <a:tcPr anchor="ctr">
                        <a:blipFill>
                          <a:blip r:embed="rId10"/>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10"/>
                          <a:stretch>
                            <a:fillRect l="-201639" t="-400000" r="-403279" b="-204918"/>
                          </a:stretch>
                        </a:blipFill>
                      </a:tcPr>
                    </a:tc>
                    <a:tc>
                      <a:txBody>
                        <a:bodyPr/>
                        <a:lstStyle/>
                        <a:p>
                          <a:endParaRPr lang="zh-TW"/>
                        </a:p>
                      </a:txBody>
                      <a:tcPr anchor="ctr">
                        <a:blipFill>
                          <a:blip r:embed="rId10"/>
                          <a:stretch>
                            <a:fillRect l="-301639" t="-400000" r="-303279" b="-204918"/>
                          </a:stretch>
                        </a:blipFill>
                      </a:tcPr>
                    </a:tc>
                    <a:tc>
                      <a:txBody>
                        <a:bodyPr/>
                        <a:lstStyle/>
                        <a:p>
                          <a:endParaRPr lang="zh-TW"/>
                        </a:p>
                      </a:txBody>
                      <a:tcPr anchor="ctr">
                        <a:blipFill>
                          <a:blip r:embed="rId10"/>
                          <a:stretch>
                            <a:fillRect l="-401639" t="-400000" r="-203279" b="-204918"/>
                          </a:stretch>
                        </a:blipFill>
                      </a:tcPr>
                    </a:tc>
                    <a:tc>
                      <a:txBody>
                        <a:bodyPr/>
                        <a:lstStyle/>
                        <a:p>
                          <a:endParaRPr lang="zh-TW"/>
                        </a:p>
                      </a:txBody>
                      <a:tcPr anchor="ctr">
                        <a:blipFill>
                          <a:blip r:embed="rId10"/>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10"/>
                          <a:stretch>
                            <a:fillRect l="-201639" t="-500000" r="-403279" b="-104918"/>
                          </a:stretch>
                        </a:blipFill>
                      </a:tcPr>
                    </a:tc>
                    <a:tc>
                      <a:txBody>
                        <a:bodyPr/>
                        <a:lstStyle/>
                        <a:p>
                          <a:endParaRPr lang="zh-TW"/>
                        </a:p>
                      </a:txBody>
                      <a:tcPr anchor="ctr">
                        <a:blipFill>
                          <a:blip r:embed="rId10"/>
                          <a:stretch>
                            <a:fillRect l="-301639" t="-500000" r="-303279" b="-104918"/>
                          </a:stretch>
                        </a:blipFill>
                      </a:tcPr>
                    </a:tc>
                    <a:tc>
                      <a:txBody>
                        <a:bodyPr/>
                        <a:lstStyle/>
                        <a:p>
                          <a:endParaRPr lang="zh-TW"/>
                        </a:p>
                      </a:txBody>
                      <a:tcPr anchor="ctr">
                        <a:blipFill>
                          <a:blip r:embed="rId10"/>
                          <a:stretch>
                            <a:fillRect l="-401639" t="-500000" r="-203279" b="-104918"/>
                          </a:stretch>
                        </a:blipFill>
                      </a:tcPr>
                    </a:tc>
                    <a:tc>
                      <a:txBody>
                        <a:bodyPr/>
                        <a:lstStyle/>
                        <a:p>
                          <a:endParaRPr lang="zh-TW"/>
                        </a:p>
                      </a:txBody>
                      <a:tcPr anchor="ctr">
                        <a:blipFill>
                          <a:blip r:embed="rId10"/>
                          <a:stretch>
                            <a:fillRect l="-501639" t="-500000" r="-103279" b="-104918"/>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p:sp>
        <p:nvSpPr>
          <p:cNvPr id="6" name="文字方塊 5"/>
          <p:cNvSpPr txBox="1"/>
          <p:nvPr/>
        </p:nvSpPr>
        <p:spPr>
          <a:xfrm>
            <a:off x="8899913" y="3826124"/>
            <a:ext cx="473850" cy="369332"/>
          </a:xfrm>
          <a:prstGeom prst="rect">
            <a:avLst/>
          </a:prstGeom>
          <a:noFill/>
        </p:spPr>
        <p:txBody>
          <a:bodyPr wrap="square" rtlCol="0">
            <a:spAutoFit/>
          </a:bodyPr>
          <a:lstStyle/>
          <a:p>
            <a:r>
              <a:rPr lang="en-US" altLang="zh-TW" dirty="0"/>
              <a:t>…</a:t>
            </a:r>
            <a:endParaRPr lang="zh-TW" altLang="en-US" dirty="0"/>
          </a:p>
        </p:txBody>
      </p:sp>
    </p:spTree>
    <p:extLst>
      <p:ext uri="{BB962C8B-B14F-4D97-AF65-F5344CB8AC3E}">
        <p14:creationId xmlns:p14="http://schemas.microsoft.com/office/powerpoint/2010/main" val="365614732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內容版面配置區 3"/>
              <p:cNvGraphicFramePr>
                <a:graphicFrameLocks noGrp="1"/>
              </p:cNvGraphicFramePr>
              <p:nvPr>
                <p:ph idx="1"/>
                <p:extLst>
                  <p:ext uri="{D42A27DB-BD31-4B8C-83A1-F6EECF244321}">
                    <p14:modId xmlns:p14="http://schemas.microsoft.com/office/powerpoint/2010/main" val="3629092279"/>
                  </p:ext>
                </p:extLst>
              </p:nvPr>
            </p:nvGraphicFramePr>
            <p:xfrm>
              <a:off x="3044825" y="25865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4" name="內容版面配置區 3"/>
              <p:cNvGraphicFramePr>
                <a:graphicFrameLocks noGrp="1"/>
              </p:cNvGraphicFramePr>
              <p:nvPr>
                <p:ph idx="1"/>
                <p:extLst>
                  <p:ext uri="{D42A27DB-BD31-4B8C-83A1-F6EECF244321}">
                    <p14:modId xmlns:p14="http://schemas.microsoft.com/office/powerpoint/2010/main" val="3629092279"/>
                  </p:ext>
                </p:extLst>
              </p:nvPr>
            </p:nvGraphicFramePr>
            <p:xfrm>
              <a:off x="3044825" y="25865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101639" r="-403279" b="-503279"/>
                          </a:stretch>
                        </a:blipFill>
                      </a:tcPr>
                    </a:tc>
                    <a:tc>
                      <a:txBody>
                        <a:bodyPr/>
                        <a:lstStyle/>
                        <a:p>
                          <a:endParaRPr lang="zh-TW"/>
                        </a:p>
                      </a:txBody>
                      <a:tcPr anchor="ctr">
                        <a:blipFill>
                          <a:blip r:embed="rId3"/>
                          <a:stretch>
                            <a:fillRect l="-301639" t="-101639" r="-303279" b="-503279"/>
                          </a:stretch>
                        </a:blipFill>
                      </a:tcPr>
                    </a:tc>
                    <a:tc>
                      <a:txBody>
                        <a:bodyPr/>
                        <a:lstStyle/>
                        <a:p>
                          <a:endParaRPr lang="zh-TW"/>
                        </a:p>
                      </a:txBody>
                      <a:tcPr anchor="ctr">
                        <a:blipFill>
                          <a:blip r:embed="rId3"/>
                          <a:stretch>
                            <a:fillRect l="-401639" t="-101639" r="-203279" b="-503279"/>
                          </a:stretch>
                        </a:blipFill>
                      </a:tcPr>
                    </a:tc>
                    <a:tc>
                      <a:txBody>
                        <a:bodyPr/>
                        <a:lstStyle/>
                        <a:p>
                          <a:endParaRPr lang="zh-TW"/>
                        </a:p>
                      </a:txBody>
                      <a:tcPr anchor="ctr">
                        <a:blipFill>
                          <a:blip r:embed="rId3"/>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201639" r="-403279" b="-403279"/>
                          </a:stretch>
                        </a:blipFill>
                      </a:tcPr>
                    </a:tc>
                    <a:tc>
                      <a:txBody>
                        <a:bodyPr/>
                        <a:lstStyle/>
                        <a:p>
                          <a:endParaRPr lang="zh-TW"/>
                        </a:p>
                      </a:txBody>
                      <a:tcPr anchor="ctr">
                        <a:blipFill>
                          <a:blip r:embed="rId3"/>
                          <a:stretch>
                            <a:fillRect l="-301639" t="-201639" r="-303279" b="-403279"/>
                          </a:stretch>
                        </a:blipFill>
                      </a:tcPr>
                    </a:tc>
                    <a:tc>
                      <a:txBody>
                        <a:bodyPr/>
                        <a:lstStyle/>
                        <a:p>
                          <a:endParaRPr lang="zh-TW"/>
                        </a:p>
                      </a:txBody>
                      <a:tcPr anchor="ctr">
                        <a:blipFill>
                          <a:blip r:embed="rId3"/>
                          <a:stretch>
                            <a:fillRect l="-401639" t="-201639" r="-203279" b="-403279"/>
                          </a:stretch>
                        </a:blipFill>
                      </a:tcPr>
                    </a:tc>
                    <a:tc>
                      <a:txBody>
                        <a:bodyPr/>
                        <a:lstStyle/>
                        <a:p>
                          <a:endParaRPr lang="zh-TW"/>
                        </a:p>
                      </a:txBody>
                      <a:tcPr anchor="ctr">
                        <a:blipFill>
                          <a:blip r:embed="rId3"/>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3"/>
                          <a:stretch>
                            <a:fillRect l="-101639" t="-301639" r="-503279" b="-303279"/>
                          </a:stretch>
                        </a:blipFill>
                      </a:tcPr>
                    </a:tc>
                    <a:tc>
                      <a:txBody>
                        <a:bodyPr/>
                        <a:lstStyle/>
                        <a:p>
                          <a:endParaRPr lang="zh-TW"/>
                        </a:p>
                      </a:txBody>
                      <a:tcPr anchor="ctr">
                        <a:blipFill>
                          <a:blip r:embed="rId3"/>
                          <a:stretch>
                            <a:fillRect l="-201639" t="-301639" r="-403279" b="-303279"/>
                          </a:stretch>
                        </a:blipFill>
                      </a:tcPr>
                    </a:tc>
                    <a:tc>
                      <a:txBody>
                        <a:bodyPr/>
                        <a:lstStyle/>
                        <a:p>
                          <a:endParaRPr lang="zh-TW"/>
                        </a:p>
                      </a:txBody>
                      <a:tcPr anchor="ctr">
                        <a:blipFill>
                          <a:blip r:embed="rId3"/>
                          <a:stretch>
                            <a:fillRect l="-301639" t="-301639" r="-303279" b="-303279"/>
                          </a:stretch>
                        </a:blipFill>
                      </a:tcPr>
                    </a:tc>
                    <a:tc>
                      <a:txBody>
                        <a:bodyPr/>
                        <a:lstStyle/>
                        <a:p>
                          <a:endParaRPr lang="zh-TW"/>
                        </a:p>
                      </a:txBody>
                      <a:tcPr anchor="ctr">
                        <a:blipFill>
                          <a:blip r:embed="rId3"/>
                          <a:stretch>
                            <a:fillRect l="-401639" t="-301639" r="-203279" b="-303279"/>
                          </a:stretch>
                        </a:blipFill>
                      </a:tcPr>
                    </a:tc>
                    <a:tc>
                      <a:txBody>
                        <a:bodyPr/>
                        <a:lstStyle/>
                        <a:p>
                          <a:endParaRPr lang="zh-TW"/>
                        </a:p>
                      </a:txBody>
                      <a:tcPr anchor="ctr">
                        <a:blipFill>
                          <a:blip r:embed="rId3"/>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401639" r="-403279" b="-203279"/>
                          </a:stretch>
                        </a:blipFill>
                      </a:tcPr>
                    </a:tc>
                    <a:tc>
                      <a:txBody>
                        <a:bodyPr/>
                        <a:lstStyle/>
                        <a:p>
                          <a:endParaRPr lang="zh-TW"/>
                        </a:p>
                      </a:txBody>
                      <a:tcPr anchor="ctr">
                        <a:blipFill>
                          <a:blip r:embed="rId3"/>
                          <a:stretch>
                            <a:fillRect l="-301639" t="-401639" r="-303279" b="-203279"/>
                          </a:stretch>
                        </a:blipFill>
                      </a:tcPr>
                    </a:tc>
                    <a:tc>
                      <a:txBody>
                        <a:bodyPr/>
                        <a:lstStyle/>
                        <a:p>
                          <a:endParaRPr lang="zh-TW"/>
                        </a:p>
                      </a:txBody>
                      <a:tcPr anchor="ctr">
                        <a:blipFill>
                          <a:blip r:embed="rId3"/>
                          <a:stretch>
                            <a:fillRect l="-401639" t="-401639" r="-203279" b="-203279"/>
                          </a:stretch>
                        </a:blipFill>
                      </a:tcPr>
                    </a:tc>
                    <a:tc>
                      <a:txBody>
                        <a:bodyPr/>
                        <a:lstStyle/>
                        <a:p>
                          <a:endParaRPr lang="zh-TW"/>
                        </a:p>
                      </a:txBody>
                      <a:tcPr anchor="ctr">
                        <a:blipFill>
                          <a:blip r:embed="rId3"/>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501639" r="-403279" b="-103279"/>
                          </a:stretch>
                        </a:blipFill>
                      </a:tcPr>
                    </a:tc>
                    <a:tc>
                      <a:txBody>
                        <a:bodyPr/>
                        <a:lstStyle/>
                        <a:p>
                          <a:endParaRPr lang="zh-TW"/>
                        </a:p>
                      </a:txBody>
                      <a:tcPr anchor="ctr">
                        <a:blipFill>
                          <a:blip r:embed="rId3"/>
                          <a:stretch>
                            <a:fillRect l="-301639" t="-501639" r="-303279" b="-103279"/>
                          </a:stretch>
                        </a:blipFill>
                      </a:tcPr>
                    </a:tc>
                    <a:tc>
                      <a:txBody>
                        <a:bodyPr/>
                        <a:lstStyle/>
                        <a:p>
                          <a:endParaRPr lang="zh-TW"/>
                        </a:p>
                      </a:txBody>
                      <a:tcPr anchor="ctr">
                        <a:blipFill>
                          <a:blip r:embed="rId3"/>
                          <a:stretch>
                            <a:fillRect l="-401639" t="-501639" r="-203279" b="-103279"/>
                          </a:stretch>
                        </a:blipFill>
                      </a:tcPr>
                    </a:tc>
                    <a:tc>
                      <a:txBody>
                        <a:bodyPr/>
                        <a:lstStyle/>
                        <a:p>
                          <a:endParaRPr lang="zh-TW"/>
                        </a:p>
                      </a:txBody>
                      <a:tcPr anchor="ctr">
                        <a:blipFill>
                          <a:blip r:embed="rId3"/>
                          <a:stretch>
                            <a:fillRect l="-501639" t="-501639" r="-103279" b="-103279"/>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2" name="文字方塊 1"/>
              <p:cNvSpPr txBox="1"/>
              <p:nvPr/>
            </p:nvSpPr>
            <p:spPr>
              <a:xfrm>
                <a:off x="3044825" y="2207696"/>
                <a:ext cx="2595600" cy="37882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𝑖𝑛𝑝𝑢𝑡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𝑖𝑚𝑎𝑔𝑒</m:t>
                      </m:r>
                    </m:oMath>
                  </m:oMathPara>
                </a14:m>
                <a:endParaRPr lang="zh-TW" altLang="en-US" dirty="0"/>
              </a:p>
            </p:txBody>
          </p:sp>
        </mc:Choice>
        <mc:Fallback xmlns="">
          <p:sp>
            <p:nvSpPr>
              <p:cNvPr id="2" name="文字方塊 1"/>
              <p:cNvSpPr txBox="1">
                <a:spLocks noRot="1" noChangeAspect="1" noMove="1" noResize="1" noEditPoints="1" noAdjustHandles="1" noChangeArrowheads="1" noChangeShapeType="1" noTextEdit="1"/>
              </p:cNvSpPr>
              <p:nvPr/>
            </p:nvSpPr>
            <p:spPr>
              <a:xfrm>
                <a:off x="3044825" y="2207696"/>
                <a:ext cx="2595600" cy="378823"/>
              </a:xfrm>
              <a:prstGeom prst="rect">
                <a:avLst/>
              </a:prstGeom>
              <a:blipFill>
                <a:blip r:embed="rId4"/>
                <a:stretch>
                  <a:fillRect b="-11290"/>
                </a:stretch>
              </a:blipFill>
            </p:spPr>
            <p:txBody>
              <a:bodyPr/>
              <a:lstStyle/>
              <a:p>
                <a:r>
                  <a:rPr lang="zh-TW" altLang="en-US">
                    <a:noFill/>
                  </a:rPr>
                  <a:t> </a:t>
                </a:r>
              </a:p>
            </p:txBody>
          </p:sp>
        </mc:Fallback>
      </mc:AlternateContent>
      <p:sp>
        <p:nvSpPr>
          <p:cNvPr id="15" name="標題 1"/>
          <p:cNvSpPr>
            <a:spLocks noGrp="1"/>
          </p:cNvSpPr>
          <p:nvPr>
            <p:ph type="title"/>
          </p:nvPr>
        </p:nvSpPr>
        <p:spPr>
          <a:xfrm>
            <a:off x="838200" y="365125"/>
            <a:ext cx="10515600" cy="1325563"/>
          </a:xfrm>
        </p:spPr>
        <p:txBody>
          <a:bodyPr>
            <a:normAutofit/>
          </a:bodyPr>
          <a:lstStyle/>
          <a:p>
            <a:pPr algn="ctr"/>
            <a:r>
              <a:rPr lang="en-US" altLang="zh-TW" dirty="0">
                <a:latin typeface="Cambria Math" panose="02040503050406030204" pitchFamily="18" charset="0"/>
                <a:ea typeface="Cambria Math" panose="02040503050406030204" pitchFamily="18" charset="0"/>
              </a:rPr>
              <a:t>left-right top-bottom scan</a:t>
            </a:r>
          </a:p>
        </p:txBody>
      </p:sp>
      <mc:AlternateContent xmlns:mc="http://schemas.openxmlformats.org/markup-compatibility/2006" xmlns:a14="http://schemas.microsoft.com/office/drawing/2010/main">
        <mc:Choice Requires="a14">
          <p:graphicFrame>
            <p:nvGraphicFramePr>
              <p:cNvPr id="12" name="內容版面配置區 3"/>
              <p:cNvGraphicFramePr>
                <a:graphicFrameLocks/>
              </p:cNvGraphicFramePr>
              <p:nvPr>
                <p:extLst>
                  <p:ext uri="{D42A27DB-BD31-4B8C-83A1-F6EECF244321}">
                    <p14:modId xmlns:p14="http://schemas.microsoft.com/office/powerpoint/2010/main" val="4110789207"/>
                  </p:ext>
                </p:extLst>
              </p:nvPr>
            </p:nvGraphicFramePr>
            <p:xfrm>
              <a:off x="6611900" y="25865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2" name="內容版面配置區 3"/>
              <p:cNvGraphicFramePr>
                <a:graphicFrameLocks/>
              </p:cNvGraphicFramePr>
              <p:nvPr>
                <p:extLst>
                  <p:ext uri="{D42A27DB-BD31-4B8C-83A1-F6EECF244321}">
                    <p14:modId xmlns:p14="http://schemas.microsoft.com/office/powerpoint/2010/main" val="4110789207"/>
                  </p:ext>
                </p:extLst>
              </p:nvPr>
            </p:nvGraphicFramePr>
            <p:xfrm>
              <a:off x="6611900" y="25865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101639" r="-403279" b="-503279"/>
                          </a:stretch>
                        </a:blipFill>
                      </a:tcPr>
                    </a:tc>
                    <a:tc>
                      <a:txBody>
                        <a:bodyPr/>
                        <a:lstStyle/>
                        <a:p>
                          <a:endParaRPr lang="zh-TW"/>
                        </a:p>
                      </a:txBody>
                      <a:tcPr anchor="ctr">
                        <a:blipFill>
                          <a:blip r:embed="rId5"/>
                          <a:stretch>
                            <a:fillRect l="-301639" t="-101639" r="-303279" b="-503279"/>
                          </a:stretch>
                        </a:blipFill>
                      </a:tcPr>
                    </a:tc>
                    <a:tc>
                      <a:txBody>
                        <a:bodyPr/>
                        <a:lstStyle/>
                        <a:p>
                          <a:endParaRPr lang="zh-TW"/>
                        </a:p>
                      </a:txBody>
                      <a:tcPr anchor="ctr">
                        <a:blipFill>
                          <a:blip r:embed="rId5"/>
                          <a:stretch>
                            <a:fillRect l="-401639" t="-101639" r="-203279" b="-503279"/>
                          </a:stretch>
                        </a:blipFill>
                      </a:tcPr>
                    </a:tc>
                    <a:tc>
                      <a:txBody>
                        <a:bodyPr/>
                        <a:lstStyle/>
                        <a:p>
                          <a:endParaRPr lang="zh-TW"/>
                        </a:p>
                      </a:txBody>
                      <a:tcPr anchor="ctr">
                        <a:blipFill>
                          <a:blip r:embed="rId5"/>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201639" r="-403279" b="-403279"/>
                          </a:stretch>
                        </a:blipFill>
                      </a:tcPr>
                    </a:tc>
                    <a:tc>
                      <a:txBody>
                        <a:bodyPr/>
                        <a:lstStyle/>
                        <a:p>
                          <a:endParaRPr lang="zh-TW"/>
                        </a:p>
                      </a:txBody>
                      <a:tcPr anchor="ctr">
                        <a:blipFill>
                          <a:blip r:embed="rId5"/>
                          <a:stretch>
                            <a:fillRect l="-301639" t="-201639" r="-303279" b="-403279"/>
                          </a:stretch>
                        </a:blipFill>
                      </a:tcPr>
                    </a:tc>
                    <a:tc>
                      <a:txBody>
                        <a:bodyPr/>
                        <a:lstStyle/>
                        <a:p>
                          <a:endParaRPr lang="zh-TW"/>
                        </a:p>
                      </a:txBody>
                      <a:tcPr anchor="ctr">
                        <a:blipFill>
                          <a:blip r:embed="rId5"/>
                          <a:stretch>
                            <a:fillRect l="-401639" t="-201639" r="-203279" b="-403279"/>
                          </a:stretch>
                        </a:blipFill>
                      </a:tcPr>
                    </a:tc>
                    <a:tc>
                      <a:txBody>
                        <a:bodyPr/>
                        <a:lstStyle/>
                        <a:p>
                          <a:endParaRPr lang="zh-TW"/>
                        </a:p>
                      </a:txBody>
                      <a:tcPr anchor="ctr">
                        <a:blipFill>
                          <a:blip r:embed="rId5"/>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5"/>
                          <a:stretch>
                            <a:fillRect l="-101639" t="-301639" r="-503279" b="-303279"/>
                          </a:stretch>
                        </a:blipFill>
                      </a:tcPr>
                    </a:tc>
                    <a:tc>
                      <a:txBody>
                        <a:bodyPr/>
                        <a:lstStyle/>
                        <a:p>
                          <a:endParaRPr lang="zh-TW"/>
                        </a:p>
                      </a:txBody>
                      <a:tcPr anchor="ctr">
                        <a:blipFill>
                          <a:blip r:embed="rId5"/>
                          <a:stretch>
                            <a:fillRect l="-201639" t="-301639" r="-403279" b="-303279"/>
                          </a:stretch>
                        </a:blipFill>
                      </a:tcPr>
                    </a:tc>
                    <a:tc>
                      <a:txBody>
                        <a:bodyPr/>
                        <a:lstStyle/>
                        <a:p>
                          <a:endParaRPr lang="zh-TW"/>
                        </a:p>
                      </a:txBody>
                      <a:tcPr anchor="ctr">
                        <a:blipFill>
                          <a:blip r:embed="rId5"/>
                          <a:stretch>
                            <a:fillRect l="-301639" t="-301639" r="-303279" b="-303279"/>
                          </a:stretch>
                        </a:blipFill>
                      </a:tcPr>
                    </a:tc>
                    <a:tc>
                      <a:txBody>
                        <a:bodyPr/>
                        <a:lstStyle/>
                        <a:p>
                          <a:endParaRPr lang="zh-TW"/>
                        </a:p>
                      </a:txBody>
                      <a:tcPr anchor="ctr">
                        <a:blipFill>
                          <a:blip r:embed="rId5"/>
                          <a:stretch>
                            <a:fillRect l="-401639" t="-301639" r="-203279" b="-303279"/>
                          </a:stretch>
                        </a:blipFill>
                      </a:tcPr>
                    </a:tc>
                    <a:tc>
                      <a:txBody>
                        <a:bodyPr/>
                        <a:lstStyle/>
                        <a:p>
                          <a:endParaRPr lang="zh-TW"/>
                        </a:p>
                      </a:txBody>
                      <a:tcPr anchor="ctr">
                        <a:blipFill>
                          <a:blip r:embed="rId5"/>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401639" r="-403279" b="-203279"/>
                          </a:stretch>
                        </a:blipFill>
                      </a:tcPr>
                    </a:tc>
                    <a:tc>
                      <a:txBody>
                        <a:bodyPr/>
                        <a:lstStyle/>
                        <a:p>
                          <a:endParaRPr lang="zh-TW"/>
                        </a:p>
                      </a:txBody>
                      <a:tcPr anchor="ctr">
                        <a:blipFill>
                          <a:blip r:embed="rId5"/>
                          <a:stretch>
                            <a:fillRect l="-301639" t="-401639" r="-303279" b="-203279"/>
                          </a:stretch>
                        </a:blipFill>
                      </a:tcPr>
                    </a:tc>
                    <a:tc>
                      <a:txBody>
                        <a:bodyPr/>
                        <a:lstStyle/>
                        <a:p>
                          <a:endParaRPr lang="zh-TW"/>
                        </a:p>
                      </a:txBody>
                      <a:tcPr anchor="ctr">
                        <a:blipFill>
                          <a:blip r:embed="rId5"/>
                          <a:stretch>
                            <a:fillRect l="-401639" t="-401639" r="-203279" b="-203279"/>
                          </a:stretch>
                        </a:blipFill>
                      </a:tcPr>
                    </a:tc>
                    <a:tc>
                      <a:txBody>
                        <a:bodyPr/>
                        <a:lstStyle/>
                        <a:p>
                          <a:endParaRPr lang="zh-TW"/>
                        </a:p>
                      </a:txBody>
                      <a:tcPr anchor="ctr">
                        <a:blipFill>
                          <a:blip r:embed="rId5"/>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501639" r="-403279" b="-103279"/>
                          </a:stretch>
                        </a:blipFill>
                      </a:tcPr>
                    </a:tc>
                    <a:tc>
                      <a:txBody>
                        <a:bodyPr/>
                        <a:lstStyle/>
                        <a:p>
                          <a:endParaRPr lang="zh-TW"/>
                        </a:p>
                      </a:txBody>
                      <a:tcPr anchor="ctr">
                        <a:blipFill>
                          <a:blip r:embed="rId5"/>
                          <a:stretch>
                            <a:fillRect l="-301639" t="-501639" r="-303279" b="-103279"/>
                          </a:stretch>
                        </a:blipFill>
                      </a:tcPr>
                    </a:tc>
                    <a:tc>
                      <a:txBody>
                        <a:bodyPr/>
                        <a:lstStyle/>
                        <a:p>
                          <a:endParaRPr lang="zh-TW"/>
                        </a:p>
                      </a:txBody>
                      <a:tcPr anchor="ctr">
                        <a:blipFill>
                          <a:blip r:embed="rId5"/>
                          <a:stretch>
                            <a:fillRect l="-401639" t="-501639" r="-203279" b="-103279"/>
                          </a:stretch>
                        </a:blipFill>
                      </a:tcPr>
                    </a:tc>
                    <a:tc>
                      <a:txBody>
                        <a:bodyPr/>
                        <a:lstStyle/>
                        <a:p>
                          <a:endParaRPr lang="zh-TW"/>
                        </a:p>
                      </a:txBody>
                      <a:tcPr anchor="ctr">
                        <a:blipFill>
                          <a:blip r:embed="rId5"/>
                          <a:stretch>
                            <a:fillRect l="-501639" t="-501639" r="-103279" b="-103279"/>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13" name="文字方塊 12"/>
              <p:cNvSpPr txBox="1"/>
              <p:nvPr/>
            </p:nvSpPr>
            <p:spPr>
              <a:xfrm>
                <a:off x="6611900" y="2207696"/>
                <a:ext cx="25956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𝑙𝑒𝑓𝑡</m:t>
                      </m:r>
                      <m:r>
                        <m:rPr>
                          <m:nor/>
                        </m:rPr>
                        <a:rPr lang="en-US" altLang="zh-TW" i="0" dirty="0" smtClean="0">
                          <a:latin typeface="Cambria Math" panose="02040503050406030204" pitchFamily="18" charset="0"/>
                        </a:rPr>
                        <m:t>−</m:t>
                      </m:r>
                      <m:r>
                        <a:rPr lang="en-US" altLang="zh-TW" i="1" dirty="0" smtClean="0">
                          <a:latin typeface="Cambria Math" panose="02040503050406030204" pitchFamily="18" charset="0"/>
                        </a:rPr>
                        <m:t>𝑟𝑖𝑔h𝑡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𝑡𝑜𝑝</m:t>
                      </m:r>
                      <m:r>
                        <m:rPr>
                          <m:nor/>
                        </m:rPr>
                        <a:rPr lang="en-US" altLang="zh-TW" i="0" dirty="0" smtClean="0">
                          <a:latin typeface="Cambria Math" panose="02040503050406030204" pitchFamily="18" charset="0"/>
                        </a:rPr>
                        <m:t>−</m:t>
                      </m:r>
                      <m:r>
                        <a:rPr lang="en-US" altLang="zh-TW" i="1" dirty="0" smtClean="0">
                          <a:latin typeface="Cambria Math" panose="02040503050406030204" pitchFamily="18" charset="0"/>
                        </a:rPr>
                        <m:t>𝑏𝑜𝑡𝑡𝑜𝑚</m:t>
                      </m:r>
                      <m:r>
                        <a:rPr lang="en-US" altLang="zh-TW" b="0" i="1" dirty="0" smtClean="0">
                          <a:latin typeface="Cambria Math" panose="02040503050406030204" pitchFamily="18" charset="0"/>
                        </a:rPr>
                        <m:t> </m:t>
                      </m:r>
                      <m:r>
                        <a:rPr lang="en-US" altLang="zh-TW" b="0" i="1" dirty="0" smtClean="0">
                          <a:latin typeface="Cambria Math" panose="02040503050406030204" pitchFamily="18" charset="0"/>
                        </a:rPr>
                        <m:t>𝑟𝑒𝑠𝑢𝑙𝑡</m:t>
                      </m:r>
                    </m:oMath>
                  </m:oMathPara>
                </a14:m>
                <a:endParaRPr lang="zh-TW" altLang="en-US"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6611900" y="2207696"/>
                <a:ext cx="2595600" cy="369332"/>
              </a:xfrm>
              <a:prstGeom prst="rect">
                <a:avLst/>
              </a:prstGeom>
              <a:blipFill>
                <a:blip r:embed="rId6"/>
                <a:stretch>
                  <a:fillRect l="-15059" r="-12235" b="-13115"/>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53303801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內容版面配置區 3"/>
              <p:cNvGraphicFramePr>
                <a:graphicFrameLocks noGrp="1"/>
              </p:cNvGraphicFramePr>
              <p:nvPr>
                <p:ph idx="1"/>
                <p:extLst>
                  <p:ext uri="{D42A27DB-BD31-4B8C-83A1-F6EECF244321}">
                    <p14:modId xmlns:p14="http://schemas.microsoft.com/office/powerpoint/2010/main" val="2491289951"/>
                  </p:ext>
                </p:extLst>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4" name="內容版面配置區 3"/>
              <p:cNvGraphicFramePr>
                <a:graphicFrameLocks noGrp="1"/>
              </p:cNvGraphicFramePr>
              <p:nvPr>
                <p:ph idx="1"/>
                <p:extLst>
                  <p:ext uri="{D42A27DB-BD31-4B8C-83A1-F6EECF244321}">
                    <p14:modId xmlns:p14="http://schemas.microsoft.com/office/powerpoint/2010/main" val="2491289951"/>
                  </p:ext>
                </p:extLst>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3"/>
                          <a:stretch>
                            <a:fillRect l="-201639" t="-101639" r="-403279" b="-503279"/>
                          </a:stretch>
                        </a:blipFill>
                      </a:tcPr>
                    </a:tc>
                    <a:tc>
                      <a:txBody>
                        <a:bodyPr/>
                        <a:lstStyle/>
                        <a:p>
                          <a:endParaRPr lang="zh-TW"/>
                        </a:p>
                      </a:txBody>
                      <a:tcPr anchor="ctr">
                        <a:blipFill>
                          <a:blip r:embed="rId3"/>
                          <a:stretch>
                            <a:fillRect l="-301639" t="-101639" r="-303279" b="-503279"/>
                          </a:stretch>
                        </a:blipFill>
                      </a:tcPr>
                    </a:tc>
                    <a:tc>
                      <a:txBody>
                        <a:bodyPr/>
                        <a:lstStyle/>
                        <a:p>
                          <a:endParaRPr lang="zh-TW"/>
                        </a:p>
                      </a:txBody>
                      <a:tcPr anchor="ctr">
                        <a:blipFill>
                          <a:blip r:embed="rId3"/>
                          <a:stretch>
                            <a:fillRect l="-401639" t="-101639" r="-203279" b="-503279"/>
                          </a:stretch>
                        </a:blipFill>
                      </a:tcPr>
                    </a:tc>
                    <a:tc>
                      <a:txBody>
                        <a:bodyPr/>
                        <a:lstStyle/>
                        <a:p>
                          <a:endParaRPr lang="zh-TW"/>
                        </a:p>
                      </a:txBody>
                      <a:tcPr anchor="ctr">
                        <a:blipFill>
                          <a:blip r:embed="rId3"/>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3"/>
                          <a:stretch>
                            <a:fillRect l="-201639" t="-201639" r="-403279" b="-403279"/>
                          </a:stretch>
                        </a:blipFill>
                      </a:tcPr>
                    </a:tc>
                    <a:tc>
                      <a:txBody>
                        <a:bodyPr/>
                        <a:lstStyle/>
                        <a:p>
                          <a:endParaRPr lang="zh-TW"/>
                        </a:p>
                      </a:txBody>
                      <a:tcPr anchor="ctr">
                        <a:blipFill>
                          <a:blip r:embed="rId3"/>
                          <a:stretch>
                            <a:fillRect l="-301639" t="-201639" r="-303279" b="-403279"/>
                          </a:stretch>
                        </a:blipFill>
                      </a:tcPr>
                    </a:tc>
                    <a:tc>
                      <a:txBody>
                        <a:bodyPr/>
                        <a:lstStyle/>
                        <a:p>
                          <a:endParaRPr lang="zh-TW"/>
                        </a:p>
                      </a:txBody>
                      <a:tcPr anchor="ctr">
                        <a:blipFill>
                          <a:blip r:embed="rId3"/>
                          <a:stretch>
                            <a:fillRect l="-401639" t="-201639" r="-203279" b="-403279"/>
                          </a:stretch>
                        </a:blipFill>
                      </a:tcPr>
                    </a:tc>
                    <a:tc>
                      <a:txBody>
                        <a:bodyPr/>
                        <a:lstStyle/>
                        <a:p>
                          <a:endParaRPr lang="zh-TW"/>
                        </a:p>
                      </a:txBody>
                      <a:tcPr anchor="ctr">
                        <a:blipFill>
                          <a:blip r:embed="rId3"/>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3"/>
                          <a:stretch>
                            <a:fillRect l="-101639" t="-301639" r="-503279" b="-303279"/>
                          </a:stretch>
                        </a:blipFill>
                      </a:tcPr>
                    </a:tc>
                    <a:tc>
                      <a:txBody>
                        <a:bodyPr/>
                        <a:lstStyle/>
                        <a:p>
                          <a:endParaRPr lang="zh-TW"/>
                        </a:p>
                      </a:txBody>
                      <a:tcPr anchor="ctr">
                        <a:blipFill>
                          <a:blip r:embed="rId3"/>
                          <a:stretch>
                            <a:fillRect l="-201639" t="-301639" r="-403279" b="-303279"/>
                          </a:stretch>
                        </a:blipFill>
                      </a:tcPr>
                    </a:tc>
                    <a:tc>
                      <a:txBody>
                        <a:bodyPr/>
                        <a:lstStyle/>
                        <a:p>
                          <a:endParaRPr lang="zh-TW"/>
                        </a:p>
                      </a:txBody>
                      <a:tcPr anchor="ctr">
                        <a:blipFill>
                          <a:blip r:embed="rId3"/>
                          <a:stretch>
                            <a:fillRect l="-301639" t="-301639" r="-303279" b="-303279"/>
                          </a:stretch>
                        </a:blipFill>
                      </a:tcPr>
                    </a:tc>
                    <a:tc>
                      <a:txBody>
                        <a:bodyPr/>
                        <a:lstStyle/>
                        <a:p>
                          <a:endParaRPr lang="zh-TW"/>
                        </a:p>
                      </a:txBody>
                      <a:tcPr anchor="ctr">
                        <a:blipFill>
                          <a:blip r:embed="rId3"/>
                          <a:stretch>
                            <a:fillRect l="-401639" t="-301639" r="-203279" b="-303279"/>
                          </a:stretch>
                        </a:blipFill>
                      </a:tcPr>
                    </a:tc>
                    <a:tc>
                      <a:txBody>
                        <a:bodyPr/>
                        <a:lstStyle/>
                        <a:p>
                          <a:endParaRPr lang="zh-TW"/>
                        </a:p>
                      </a:txBody>
                      <a:tcPr anchor="ctr">
                        <a:blipFill>
                          <a:blip r:embed="rId3"/>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3"/>
                          <a:stretch>
                            <a:fillRect l="-201639" t="-401639" r="-403279" b="-203279"/>
                          </a:stretch>
                        </a:blipFill>
                      </a:tcPr>
                    </a:tc>
                    <a:tc>
                      <a:txBody>
                        <a:bodyPr/>
                        <a:lstStyle/>
                        <a:p>
                          <a:endParaRPr lang="zh-TW"/>
                        </a:p>
                      </a:txBody>
                      <a:tcPr anchor="ctr">
                        <a:blipFill>
                          <a:blip r:embed="rId3"/>
                          <a:stretch>
                            <a:fillRect l="-301639" t="-401639" r="-303279" b="-203279"/>
                          </a:stretch>
                        </a:blipFill>
                      </a:tcPr>
                    </a:tc>
                    <a:tc>
                      <a:txBody>
                        <a:bodyPr/>
                        <a:lstStyle/>
                        <a:p>
                          <a:endParaRPr lang="zh-TW"/>
                        </a:p>
                      </a:txBody>
                      <a:tcPr anchor="ctr">
                        <a:blipFill>
                          <a:blip r:embed="rId3"/>
                          <a:stretch>
                            <a:fillRect l="-401639" t="-401639" r="-203279" b="-203279"/>
                          </a:stretch>
                        </a:blipFill>
                      </a:tcPr>
                    </a:tc>
                    <a:tc>
                      <a:txBody>
                        <a:bodyPr/>
                        <a:lstStyle/>
                        <a:p>
                          <a:endParaRPr lang="zh-TW"/>
                        </a:p>
                      </a:txBody>
                      <a:tcPr anchor="ctr">
                        <a:blipFill>
                          <a:blip r:embed="rId3"/>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3"/>
                          <a:stretch>
                            <a:fillRect l="-201639" t="-501639" r="-403279" b="-103279"/>
                          </a:stretch>
                        </a:blipFill>
                      </a:tcPr>
                    </a:tc>
                    <a:tc>
                      <a:txBody>
                        <a:bodyPr/>
                        <a:lstStyle/>
                        <a:p>
                          <a:endParaRPr lang="zh-TW"/>
                        </a:p>
                      </a:txBody>
                      <a:tcPr anchor="ctr">
                        <a:blipFill>
                          <a:blip r:embed="rId3"/>
                          <a:stretch>
                            <a:fillRect l="-301639" t="-501639" r="-303279" b="-103279"/>
                          </a:stretch>
                        </a:blipFill>
                      </a:tcPr>
                    </a:tc>
                    <a:tc>
                      <a:txBody>
                        <a:bodyPr/>
                        <a:lstStyle/>
                        <a:p>
                          <a:endParaRPr lang="zh-TW"/>
                        </a:p>
                      </a:txBody>
                      <a:tcPr anchor="ctr">
                        <a:blipFill>
                          <a:blip r:embed="rId3"/>
                          <a:stretch>
                            <a:fillRect l="-401639" t="-501639" r="-203279" b="-103279"/>
                          </a:stretch>
                        </a:blipFill>
                      </a:tcPr>
                    </a:tc>
                    <a:tc>
                      <a:txBody>
                        <a:bodyPr/>
                        <a:lstStyle/>
                        <a:p>
                          <a:endParaRPr lang="zh-TW"/>
                        </a:p>
                      </a:txBody>
                      <a:tcPr anchor="ctr">
                        <a:blipFill>
                          <a:blip r:embed="rId3"/>
                          <a:stretch>
                            <a:fillRect l="-501639" t="-501639" r="-103279" b="-103279"/>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2" name="文字方塊 1"/>
              <p:cNvSpPr txBox="1"/>
              <p:nvPr/>
            </p:nvSpPr>
            <p:spPr>
              <a:xfrm>
                <a:off x="352425" y="2217187"/>
                <a:ext cx="2595600" cy="37882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a:latin typeface="Cambria Math" panose="02040503050406030204" pitchFamily="18" charset="0"/>
                        </a:rPr>
                        <m:t>𝑙𝑒𝑓𝑡</m:t>
                      </m:r>
                      <m:r>
                        <m:rPr>
                          <m:nor/>
                        </m:rPr>
                        <a:rPr lang="en-US" altLang="zh-TW" dirty="0">
                          <a:latin typeface="Cambria Math" panose="02040503050406030204" pitchFamily="18" charset="0"/>
                        </a:rPr>
                        <m:t>−</m:t>
                      </m:r>
                      <m:r>
                        <a:rPr lang="en-US" altLang="zh-TW" i="1" dirty="0">
                          <a:latin typeface="Cambria Math" panose="02040503050406030204" pitchFamily="18" charset="0"/>
                        </a:rPr>
                        <m:t>𝑟𝑖𝑔h𝑡</m:t>
                      </m:r>
                      <m:r>
                        <a:rPr lang="en-US" altLang="zh-TW" i="1" dirty="0">
                          <a:latin typeface="Cambria Math" panose="02040503050406030204" pitchFamily="18" charset="0"/>
                        </a:rPr>
                        <m:t> </m:t>
                      </m:r>
                      <m:r>
                        <a:rPr lang="en-US" altLang="zh-TW" i="1" dirty="0">
                          <a:latin typeface="Cambria Math" panose="02040503050406030204" pitchFamily="18" charset="0"/>
                        </a:rPr>
                        <m:t>𝑡𝑜𝑝</m:t>
                      </m:r>
                      <m:r>
                        <m:rPr>
                          <m:nor/>
                        </m:rPr>
                        <a:rPr lang="en-US" altLang="zh-TW" dirty="0">
                          <a:latin typeface="Cambria Math" panose="02040503050406030204" pitchFamily="18" charset="0"/>
                        </a:rPr>
                        <m:t>−</m:t>
                      </m:r>
                      <m:r>
                        <a:rPr lang="en-US" altLang="zh-TW" i="1" dirty="0">
                          <a:latin typeface="Cambria Math" panose="02040503050406030204" pitchFamily="18" charset="0"/>
                        </a:rPr>
                        <m:t>𝑏𝑜𝑡𝑡𝑜𝑚</m:t>
                      </m:r>
                      <m:r>
                        <a:rPr lang="en-US" altLang="zh-TW" i="1" dirty="0">
                          <a:latin typeface="Cambria Math" panose="02040503050406030204" pitchFamily="18" charset="0"/>
                        </a:rPr>
                        <m:t> </m:t>
                      </m:r>
                      <m:r>
                        <a:rPr lang="en-US" altLang="zh-TW" i="1" dirty="0">
                          <a:latin typeface="Cambria Math" panose="02040503050406030204" pitchFamily="18" charset="0"/>
                        </a:rPr>
                        <m:t>𝑟𝑒𝑠𝑢𝑙𝑡</m:t>
                      </m:r>
                    </m:oMath>
                  </m:oMathPara>
                </a14:m>
                <a:endParaRPr lang="zh-TW" altLang="en-US" dirty="0"/>
              </a:p>
            </p:txBody>
          </p:sp>
        </mc:Choice>
        <mc:Fallback xmlns="">
          <p:sp>
            <p:nvSpPr>
              <p:cNvPr id="2" name="文字方塊 1"/>
              <p:cNvSpPr txBox="1">
                <a:spLocks noRot="1" noChangeAspect="1" noMove="1" noResize="1" noEditPoints="1" noAdjustHandles="1" noChangeArrowheads="1" noChangeShapeType="1" noTextEdit="1"/>
              </p:cNvSpPr>
              <p:nvPr/>
            </p:nvSpPr>
            <p:spPr>
              <a:xfrm>
                <a:off x="352425" y="2217187"/>
                <a:ext cx="2595600" cy="378823"/>
              </a:xfrm>
              <a:prstGeom prst="rect">
                <a:avLst/>
              </a:prstGeom>
              <a:blipFill>
                <a:blip r:embed="rId4"/>
                <a:stretch>
                  <a:fillRect l="-15023" r="-11972" b="-9677"/>
                </a:stretch>
              </a:blipFill>
            </p:spPr>
            <p:txBody>
              <a:bodyPr/>
              <a:lstStyle/>
              <a:p>
                <a:r>
                  <a:rPr lang="zh-TW" altLang="en-US">
                    <a:noFill/>
                  </a:rPr>
                  <a:t> </a:t>
                </a:r>
              </a:p>
            </p:txBody>
          </p:sp>
        </mc:Fallback>
      </mc:AlternateContent>
      <p:sp>
        <p:nvSpPr>
          <p:cNvPr id="15" name="標題 1"/>
          <p:cNvSpPr>
            <a:spLocks noGrp="1"/>
          </p:cNvSpPr>
          <p:nvPr>
            <p:ph type="title"/>
          </p:nvPr>
        </p:nvSpPr>
        <p:spPr>
          <a:xfrm>
            <a:off x="838200" y="365125"/>
            <a:ext cx="10515600" cy="1325563"/>
          </a:xfrm>
        </p:spPr>
        <p:txBody>
          <a:bodyPr>
            <a:normAutofit/>
          </a:bodyPr>
          <a:lstStyle/>
          <a:p>
            <a:pPr algn="ctr"/>
            <a:r>
              <a:rPr lang="en-US" altLang="zh-TW" dirty="0">
                <a:latin typeface="Cambria Math" panose="02040503050406030204" pitchFamily="18" charset="0"/>
                <a:ea typeface="Cambria Math" panose="02040503050406030204" pitchFamily="18" charset="0"/>
              </a:rPr>
              <a:t>right-left bottom-top scan</a:t>
            </a:r>
          </a:p>
        </p:txBody>
      </p:sp>
      <mc:AlternateContent xmlns:mc="http://schemas.openxmlformats.org/markup-compatibility/2006" xmlns:a14="http://schemas.microsoft.com/office/drawing/2010/main">
        <mc:Choice Requires="a14">
          <p:graphicFrame>
            <p:nvGraphicFramePr>
              <p:cNvPr id="17" name="內容版面配置區 3"/>
              <p:cNvGraphicFramePr>
                <a:graphicFrameLocks/>
              </p:cNvGraphicFramePr>
              <p:nvPr>
                <p:extLst>
                  <p:ext uri="{D42A27DB-BD31-4B8C-83A1-F6EECF244321}">
                    <p14:modId xmlns:p14="http://schemas.microsoft.com/office/powerpoint/2010/main" val="2482839057"/>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solidFill>
                          <a:srgbClr val="00FF00"/>
                        </a:solidFill>
                      </a:tcPr>
                    </a:tc>
                    <a:tc>
                      <a:txBody>
                        <a:bodyPr/>
                        <a:lstStyle/>
                        <a:p>
                          <a:pPr algn="ctr"/>
                          <a:endParaRPr lang="zh-TW" altLang="en-US" dirty="0"/>
                        </a:p>
                      </a:txBody>
                      <a:tcPr anchor="ctr">
                        <a:solidFill>
                          <a:srgbClr val="FFC000"/>
                        </a:solidFill>
                      </a:tcP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solidFill>
                          <a:srgbClr val="FFC000"/>
                        </a:solidFill>
                      </a:tcP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7" name="內容版面配置區 3"/>
              <p:cNvGraphicFramePr>
                <a:graphicFrameLocks/>
              </p:cNvGraphicFramePr>
              <p:nvPr>
                <p:extLst>
                  <p:ext uri="{D42A27DB-BD31-4B8C-83A1-F6EECF244321}">
                    <p14:modId xmlns:p14="http://schemas.microsoft.com/office/powerpoint/2010/main" val="2482839057"/>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noFill/>
                      </a:tcPr>
                    </a:tc>
                    <a:tc>
                      <a:txBody>
                        <a:bodyPr/>
                        <a:lstStyle/>
                        <a:p>
                          <a:endParaRPr lang="zh-TW"/>
                        </a:p>
                      </a:txBody>
                      <a:tcPr anchor="ctr">
                        <a:blipFill>
                          <a:blip r:embed="rId5"/>
                          <a:stretch>
                            <a:fillRect l="-201639" t="-101639" r="-401639" b="-503279"/>
                          </a:stretch>
                        </a:blipFill>
                      </a:tcPr>
                    </a:tc>
                    <a:tc>
                      <a:txBody>
                        <a:bodyPr/>
                        <a:lstStyle/>
                        <a:p>
                          <a:endParaRPr lang="zh-TW"/>
                        </a:p>
                      </a:txBody>
                      <a:tcPr anchor="ctr">
                        <a:blipFill>
                          <a:blip r:embed="rId5"/>
                          <a:stretch>
                            <a:fillRect l="-306667" t="-101639" r="-308333" b="-503279"/>
                          </a:stretch>
                        </a:blipFill>
                      </a:tcPr>
                    </a:tc>
                    <a:tc>
                      <a:txBody>
                        <a:bodyPr/>
                        <a:lstStyle/>
                        <a:p>
                          <a:endParaRPr lang="zh-TW"/>
                        </a:p>
                      </a:txBody>
                      <a:tcPr anchor="ctr">
                        <a:blipFill>
                          <a:blip r:embed="rId5"/>
                          <a:stretch>
                            <a:fillRect l="-400000" t="-101639" r="-203279" b="-503279"/>
                          </a:stretch>
                        </a:blipFill>
                      </a:tcPr>
                    </a:tc>
                    <a:tc>
                      <a:txBody>
                        <a:bodyPr/>
                        <a:lstStyle/>
                        <a:p>
                          <a:endParaRPr lang="zh-TW"/>
                        </a:p>
                      </a:txBody>
                      <a:tcPr anchor="ctr">
                        <a:blipFill>
                          <a:blip r:embed="rId5"/>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noFill/>
                      </a:tcPr>
                    </a:tc>
                    <a:tc>
                      <a:txBody>
                        <a:bodyPr/>
                        <a:lstStyle/>
                        <a:p>
                          <a:endParaRPr lang="zh-TW"/>
                        </a:p>
                      </a:txBody>
                      <a:tcPr anchor="ctr">
                        <a:blipFill>
                          <a:blip r:embed="rId5"/>
                          <a:stretch>
                            <a:fillRect l="-201639" t="-201639" r="-401639" b="-403279"/>
                          </a:stretch>
                        </a:blipFill>
                      </a:tcPr>
                    </a:tc>
                    <a:tc>
                      <a:txBody>
                        <a:bodyPr/>
                        <a:lstStyle/>
                        <a:p>
                          <a:endParaRPr lang="zh-TW"/>
                        </a:p>
                      </a:txBody>
                      <a:tcPr anchor="ctr">
                        <a:blipFill>
                          <a:blip r:embed="rId5"/>
                          <a:stretch>
                            <a:fillRect l="-306667" t="-201639" r="-308333" b="-403279"/>
                          </a:stretch>
                        </a:blipFill>
                      </a:tcPr>
                    </a:tc>
                    <a:tc>
                      <a:txBody>
                        <a:bodyPr/>
                        <a:lstStyle/>
                        <a:p>
                          <a:endParaRPr lang="zh-TW"/>
                        </a:p>
                      </a:txBody>
                      <a:tcPr anchor="ctr">
                        <a:blipFill>
                          <a:blip r:embed="rId5"/>
                          <a:stretch>
                            <a:fillRect l="-400000" t="-201639" r="-203279" b="-403279"/>
                          </a:stretch>
                        </a:blipFill>
                      </a:tcPr>
                    </a:tc>
                    <a:tc>
                      <a:txBody>
                        <a:bodyPr/>
                        <a:lstStyle/>
                        <a:p>
                          <a:endParaRPr lang="zh-TW"/>
                        </a:p>
                      </a:txBody>
                      <a:tcPr anchor="ctr">
                        <a:blipFill>
                          <a:blip r:embed="rId5"/>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noFill/>
                      </a:tcPr>
                    </a:tc>
                    <a:tc>
                      <a:txBody>
                        <a:bodyPr/>
                        <a:lstStyle/>
                        <a:p>
                          <a:endParaRPr lang="zh-TW"/>
                        </a:p>
                      </a:txBody>
                      <a:tcPr anchor="ctr">
                        <a:blipFill>
                          <a:blip r:embed="rId5"/>
                          <a:stretch>
                            <a:fillRect l="-101639" t="-306667" r="-501639" b="-310000"/>
                          </a:stretch>
                        </a:blipFill>
                      </a:tcPr>
                    </a:tc>
                    <a:tc>
                      <a:txBody>
                        <a:bodyPr/>
                        <a:lstStyle/>
                        <a:p>
                          <a:endParaRPr lang="zh-TW"/>
                        </a:p>
                      </a:txBody>
                      <a:tcPr anchor="ctr">
                        <a:blipFill>
                          <a:blip r:embed="rId5"/>
                          <a:stretch>
                            <a:fillRect l="-201639" t="-306667" r="-401639" b="-310000"/>
                          </a:stretch>
                        </a:blipFill>
                      </a:tcPr>
                    </a:tc>
                    <a:tc>
                      <a:txBody>
                        <a:bodyPr/>
                        <a:lstStyle/>
                        <a:p>
                          <a:endParaRPr lang="zh-TW"/>
                        </a:p>
                      </a:txBody>
                      <a:tcPr anchor="ctr">
                        <a:blipFill>
                          <a:blip r:embed="rId5"/>
                          <a:stretch>
                            <a:fillRect l="-306667" t="-306667" r="-308333" b="-310000"/>
                          </a:stretch>
                        </a:blipFill>
                      </a:tcPr>
                    </a:tc>
                    <a:tc>
                      <a:txBody>
                        <a:bodyPr/>
                        <a:lstStyle/>
                        <a:p>
                          <a:endParaRPr lang="zh-TW"/>
                        </a:p>
                      </a:txBody>
                      <a:tcPr anchor="ctr">
                        <a:blipFill>
                          <a:blip r:embed="rId5"/>
                          <a:stretch>
                            <a:fillRect l="-400000" t="-306667" r="-203279" b="-310000"/>
                          </a:stretch>
                        </a:blipFill>
                      </a:tcPr>
                    </a:tc>
                    <a:tc>
                      <a:txBody>
                        <a:bodyPr/>
                        <a:lstStyle/>
                        <a:p>
                          <a:endParaRPr lang="zh-TW"/>
                        </a:p>
                      </a:txBody>
                      <a:tcPr anchor="ctr">
                        <a:blipFill>
                          <a:blip r:embed="rId5"/>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400000" r="-401639" b="-204918"/>
                          </a:stretch>
                        </a:blipFill>
                      </a:tcPr>
                    </a:tc>
                    <a:tc>
                      <a:txBody>
                        <a:bodyPr/>
                        <a:lstStyle/>
                        <a:p>
                          <a:endParaRPr lang="zh-TW"/>
                        </a:p>
                      </a:txBody>
                      <a:tcPr anchor="ctr">
                        <a:blipFill>
                          <a:blip r:embed="rId5"/>
                          <a:stretch>
                            <a:fillRect l="-306667" t="-400000" r="-308333" b="-204918"/>
                          </a:stretch>
                        </a:blipFill>
                      </a:tcPr>
                    </a:tc>
                    <a:tc>
                      <a:txBody>
                        <a:bodyPr/>
                        <a:lstStyle/>
                        <a:p>
                          <a:endParaRPr lang="zh-TW"/>
                        </a:p>
                      </a:txBody>
                      <a:tcPr anchor="ctr">
                        <a:blipFill>
                          <a:blip r:embed="rId5"/>
                          <a:stretch>
                            <a:fillRect l="-400000" t="-400000" r="-203279" b="-204918"/>
                          </a:stretch>
                        </a:blipFill>
                      </a:tcPr>
                    </a:tc>
                    <a:tc>
                      <a:txBody>
                        <a:bodyPr/>
                        <a:lstStyle/>
                        <a:p>
                          <a:endParaRPr lang="zh-TW"/>
                        </a:p>
                      </a:txBody>
                      <a:tcPr anchor="ctr">
                        <a:blipFill>
                          <a:blip r:embed="rId5"/>
                          <a:stretch>
                            <a:fillRect l="-500000"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500000" r="-401639" b="-104918"/>
                          </a:stretch>
                        </a:blipFill>
                      </a:tcPr>
                    </a:tc>
                    <a:tc>
                      <a:txBody>
                        <a:bodyPr/>
                        <a:lstStyle/>
                        <a:p>
                          <a:endParaRPr lang="zh-TW"/>
                        </a:p>
                      </a:txBody>
                      <a:tcPr anchor="ctr">
                        <a:blipFill>
                          <a:blip r:embed="rId5"/>
                          <a:stretch>
                            <a:fillRect l="-306667" t="-500000" r="-308333" b="-104918"/>
                          </a:stretch>
                        </a:blipFill>
                      </a:tcPr>
                    </a:tc>
                    <a:tc>
                      <a:txBody>
                        <a:bodyPr/>
                        <a:lstStyle/>
                        <a:p>
                          <a:endParaRPr lang="zh-TW"/>
                        </a:p>
                      </a:txBody>
                      <a:tcPr anchor="ctr">
                        <a:blipFill>
                          <a:blip r:embed="rId5"/>
                          <a:stretch>
                            <a:fillRect l="-400000" t="-500000" r="-203279" b="-104918"/>
                          </a:stretch>
                        </a:blipFill>
                      </a:tcPr>
                    </a:tc>
                    <a:tc>
                      <a:txBody>
                        <a:bodyPr/>
                        <a:lstStyle/>
                        <a:p>
                          <a:endParaRPr lang="zh-TW"/>
                        </a:p>
                      </a:txBody>
                      <a:tcPr anchor="ctr">
                        <a:blipFill>
                          <a:blip r:embed="rId5"/>
                          <a:stretch>
                            <a:fillRect l="-500000" t="-500000" r="-103279" b="-104918"/>
                          </a:stretch>
                        </a:blipFill>
                      </a:tcPr>
                    </a:tc>
                    <a:tc>
                      <a:txBody>
                        <a:bodyPr/>
                        <a:lstStyle/>
                        <a:p>
                          <a:pPr algn="ctr"/>
                          <a:endParaRPr lang="zh-TW" altLang="en-US" dirty="0"/>
                        </a:p>
                      </a:txBody>
                      <a:tcPr anchor="ctr">
                        <a:solidFill>
                          <a:srgbClr val="FFC000"/>
                        </a:solidFill>
                      </a:tcP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solidFill>
                          <a:srgbClr val="FFC000"/>
                        </a:solidFill>
                      </a:tcP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8" name="內容版面配置區 3"/>
              <p:cNvGraphicFramePr>
                <a:graphicFrameLocks/>
              </p:cNvGraphicFramePr>
              <p:nvPr>
                <p:extLst>
                  <p:ext uri="{D42A27DB-BD31-4B8C-83A1-F6EECF244321}">
                    <p14:modId xmlns:p14="http://schemas.microsoft.com/office/powerpoint/2010/main" val="1309539590"/>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0000"/>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8" name="內容版面配置區 3"/>
              <p:cNvGraphicFramePr>
                <a:graphicFrameLocks/>
              </p:cNvGraphicFramePr>
              <p:nvPr>
                <p:extLst>
                  <p:ext uri="{D42A27DB-BD31-4B8C-83A1-F6EECF244321}">
                    <p14:modId xmlns:p14="http://schemas.microsoft.com/office/powerpoint/2010/main" val="1309539590"/>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6"/>
                          <a:stretch>
                            <a:fillRect l="-201639" t="-101639" r="-401639" b="-503279"/>
                          </a:stretch>
                        </a:blipFill>
                      </a:tcPr>
                    </a:tc>
                    <a:tc>
                      <a:txBody>
                        <a:bodyPr/>
                        <a:lstStyle/>
                        <a:p>
                          <a:endParaRPr lang="zh-TW"/>
                        </a:p>
                      </a:txBody>
                      <a:tcPr anchor="ctr">
                        <a:blipFill>
                          <a:blip r:embed="rId6"/>
                          <a:stretch>
                            <a:fillRect l="-306667" t="-101639" r="-308333" b="-503279"/>
                          </a:stretch>
                        </a:blipFill>
                      </a:tcPr>
                    </a:tc>
                    <a:tc>
                      <a:txBody>
                        <a:bodyPr/>
                        <a:lstStyle/>
                        <a:p>
                          <a:endParaRPr lang="zh-TW"/>
                        </a:p>
                      </a:txBody>
                      <a:tcPr anchor="ctr">
                        <a:blipFill>
                          <a:blip r:embed="rId6"/>
                          <a:stretch>
                            <a:fillRect l="-400000" t="-101639" r="-203279" b="-503279"/>
                          </a:stretch>
                        </a:blipFill>
                      </a:tcPr>
                    </a:tc>
                    <a:tc>
                      <a:txBody>
                        <a:bodyPr/>
                        <a:lstStyle/>
                        <a:p>
                          <a:endParaRPr lang="zh-TW"/>
                        </a:p>
                      </a:txBody>
                      <a:tcPr anchor="ctr">
                        <a:blipFill>
                          <a:blip r:embed="rId6"/>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6"/>
                          <a:stretch>
                            <a:fillRect l="-201639" t="-201639" r="-401639" b="-403279"/>
                          </a:stretch>
                        </a:blipFill>
                      </a:tcPr>
                    </a:tc>
                    <a:tc>
                      <a:txBody>
                        <a:bodyPr/>
                        <a:lstStyle/>
                        <a:p>
                          <a:endParaRPr lang="zh-TW"/>
                        </a:p>
                      </a:txBody>
                      <a:tcPr anchor="ctr">
                        <a:blipFill>
                          <a:blip r:embed="rId6"/>
                          <a:stretch>
                            <a:fillRect l="-306667" t="-201639" r="-308333" b="-403279"/>
                          </a:stretch>
                        </a:blipFill>
                      </a:tcPr>
                    </a:tc>
                    <a:tc>
                      <a:txBody>
                        <a:bodyPr/>
                        <a:lstStyle/>
                        <a:p>
                          <a:endParaRPr lang="zh-TW"/>
                        </a:p>
                      </a:txBody>
                      <a:tcPr anchor="ctr">
                        <a:blipFill>
                          <a:blip r:embed="rId6"/>
                          <a:stretch>
                            <a:fillRect l="-400000" t="-201639" r="-203279" b="-403279"/>
                          </a:stretch>
                        </a:blipFill>
                      </a:tcPr>
                    </a:tc>
                    <a:tc>
                      <a:txBody>
                        <a:bodyPr/>
                        <a:lstStyle/>
                        <a:p>
                          <a:endParaRPr lang="zh-TW"/>
                        </a:p>
                      </a:txBody>
                      <a:tcPr anchor="ctr">
                        <a:blipFill>
                          <a:blip r:embed="rId6"/>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6"/>
                          <a:stretch>
                            <a:fillRect l="-101639" t="-306667" r="-501639" b="-310000"/>
                          </a:stretch>
                        </a:blipFill>
                      </a:tcPr>
                    </a:tc>
                    <a:tc>
                      <a:txBody>
                        <a:bodyPr/>
                        <a:lstStyle/>
                        <a:p>
                          <a:endParaRPr lang="zh-TW"/>
                        </a:p>
                      </a:txBody>
                      <a:tcPr anchor="ctr">
                        <a:blipFill>
                          <a:blip r:embed="rId6"/>
                          <a:stretch>
                            <a:fillRect l="-201639" t="-306667" r="-401639" b="-310000"/>
                          </a:stretch>
                        </a:blipFill>
                      </a:tcPr>
                    </a:tc>
                    <a:tc>
                      <a:txBody>
                        <a:bodyPr/>
                        <a:lstStyle/>
                        <a:p>
                          <a:endParaRPr lang="zh-TW"/>
                        </a:p>
                      </a:txBody>
                      <a:tcPr anchor="ctr">
                        <a:blipFill>
                          <a:blip r:embed="rId6"/>
                          <a:stretch>
                            <a:fillRect l="-306667" t="-306667" r="-308333" b="-310000"/>
                          </a:stretch>
                        </a:blipFill>
                      </a:tcPr>
                    </a:tc>
                    <a:tc>
                      <a:txBody>
                        <a:bodyPr/>
                        <a:lstStyle/>
                        <a:p>
                          <a:endParaRPr lang="zh-TW"/>
                        </a:p>
                      </a:txBody>
                      <a:tcPr anchor="ctr">
                        <a:blipFill>
                          <a:blip r:embed="rId6"/>
                          <a:stretch>
                            <a:fillRect l="-400000" t="-306667" r="-203279" b="-310000"/>
                          </a:stretch>
                        </a:blipFill>
                      </a:tcPr>
                    </a:tc>
                    <a:tc>
                      <a:txBody>
                        <a:bodyPr/>
                        <a:lstStyle/>
                        <a:p>
                          <a:endParaRPr lang="zh-TW"/>
                        </a:p>
                      </a:txBody>
                      <a:tcPr anchor="ctr">
                        <a:blipFill>
                          <a:blip r:embed="rId6"/>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6"/>
                          <a:stretch>
                            <a:fillRect l="-201639" t="-400000" r="-401639" b="-204918"/>
                          </a:stretch>
                        </a:blipFill>
                      </a:tcPr>
                    </a:tc>
                    <a:tc>
                      <a:txBody>
                        <a:bodyPr/>
                        <a:lstStyle/>
                        <a:p>
                          <a:endParaRPr lang="zh-TW"/>
                        </a:p>
                      </a:txBody>
                      <a:tcPr anchor="ctr">
                        <a:blipFill>
                          <a:blip r:embed="rId6"/>
                          <a:stretch>
                            <a:fillRect l="-306667" t="-400000" r="-308333" b="-204918"/>
                          </a:stretch>
                        </a:blipFill>
                      </a:tcPr>
                    </a:tc>
                    <a:tc>
                      <a:txBody>
                        <a:bodyPr/>
                        <a:lstStyle/>
                        <a:p>
                          <a:endParaRPr lang="zh-TW"/>
                        </a:p>
                      </a:txBody>
                      <a:tcPr anchor="ctr">
                        <a:blipFill>
                          <a:blip r:embed="rId6"/>
                          <a:stretch>
                            <a:fillRect l="-400000" t="-400000" r="-203279" b="-204918"/>
                          </a:stretch>
                        </a:blipFill>
                      </a:tcPr>
                    </a:tc>
                    <a:tc>
                      <a:txBody>
                        <a:bodyPr/>
                        <a:lstStyle/>
                        <a:p>
                          <a:endParaRPr lang="zh-TW"/>
                        </a:p>
                      </a:txBody>
                      <a:tcPr anchor="ctr">
                        <a:blipFill>
                          <a:blip r:embed="rId6"/>
                          <a:stretch>
                            <a:fillRect l="-500000"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6"/>
                          <a:stretch>
                            <a:fillRect l="-201639" t="-500000" r="-401639" b="-104918"/>
                          </a:stretch>
                        </a:blipFill>
                      </a:tcPr>
                    </a:tc>
                    <a:tc>
                      <a:txBody>
                        <a:bodyPr/>
                        <a:lstStyle/>
                        <a:p>
                          <a:endParaRPr lang="zh-TW"/>
                        </a:p>
                      </a:txBody>
                      <a:tcPr anchor="ctr">
                        <a:blipFill>
                          <a:blip r:embed="rId6"/>
                          <a:stretch>
                            <a:fillRect l="-306667" t="-500000" r="-308333" b="-104918"/>
                          </a:stretch>
                        </a:blipFill>
                      </a:tcPr>
                    </a:tc>
                    <a:tc>
                      <a:txBody>
                        <a:bodyPr/>
                        <a:lstStyle/>
                        <a:p>
                          <a:endParaRPr lang="zh-TW"/>
                        </a:p>
                      </a:txBody>
                      <a:tcPr anchor="ctr">
                        <a:blipFill>
                          <a:blip r:embed="rId6"/>
                          <a:stretch>
                            <a:fillRect l="-400000" t="-500000" r="-203279" b="-104918"/>
                          </a:stretch>
                        </a:blipFill>
                      </a:tcPr>
                    </a:tc>
                    <a:tc>
                      <a:txBody>
                        <a:bodyPr/>
                        <a:lstStyle/>
                        <a:p>
                          <a:endParaRPr lang="zh-TW"/>
                        </a:p>
                      </a:txBody>
                      <a:tcPr anchor="ctr">
                        <a:blipFill>
                          <a:blip r:embed="rId6"/>
                          <a:stretch>
                            <a:fillRect l="-500000"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9" name="內容版面配置區 3"/>
              <p:cNvGraphicFramePr>
                <a:graphicFrameLocks/>
              </p:cNvGraphicFramePr>
              <p:nvPr>
                <p:extLst>
                  <p:ext uri="{D42A27DB-BD31-4B8C-83A1-F6EECF244321}">
                    <p14:modId xmlns:p14="http://schemas.microsoft.com/office/powerpoint/2010/main" val="3492069312"/>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no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C000"/>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solidFill>
                          <a:srgbClr val="FFC000"/>
                        </a:solidFill>
                      </a:tcP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9" name="內容版面配置區 3"/>
              <p:cNvGraphicFramePr>
                <a:graphicFrameLocks/>
              </p:cNvGraphicFramePr>
              <p:nvPr>
                <p:extLst>
                  <p:ext uri="{D42A27DB-BD31-4B8C-83A1-F6EECF244321}">
                    <p14:modId xmlns:p14="http://schemas.microsoft.com/office/powerpoint/2010/main" val="3492069312"/>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no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7"/>
                          <a:stretch>
                            <a:fillRect l="-201639" t="-101639" r="-403279" b="-503279"/>
                          </a:stretch>
                        </a:blipFill>
                      </a:tcPr>
                    </a:tc>
                    <a:tc>
                      <a:txBody>
                        <a:bodyPr/>
                        <a:lstStyle/>
                        <a:p>
                          <a:endParaRPr lang="zh-TW"/>
                        </a:p>
                      </a:txBody>
                      <a:tcPr anchor="ctr">
                        <a:blipFill>
                          <a:blip r:embed="rId7"/>
                          <a:stretch>
                            <a:fillRect l="-301639" t="-101639" r="-303279" b="-503279"/>
                          </a:stretch>
                        </a:blipFill>
                      </a:tcPr>
                    </a:tc>
                    <a:tc>
                      <a:txBody>
                        <a:bodyPr/>
                        <a:lstStyle/>
                        <a:p>
                          <a:endParaRPr lang="zh-TW"/>
                        </a:p>
                      </a:txBody>
                      <a:tcPr anchor="ctr">
                        <a:blipFill>
                          <a:blip r:embed="rId7"/>
                          <a:stretch>
                            <a:fillRect l="-401639" t="-101639" r="-203279" b="-503279"/>
                          </a:stretch>
                        </a:blipFill>
                      </a:tcPr>
                    </a:tc>
                    <a:tc>
                      <a:txBody>
                        <a:bodyPr/>
                        <a:lstStyle/>
                        <a:p>
                          <a:endParaRPr lang="zh-TW"/>
                        </a:p>
                      </a:txBody>
                      <a:tcPr anchor="ctr">
                        <a:blipFill>
                          <a:blip r:embed="rId7"/>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201639" r="-403279" b="-403279"/>
                          </a:stretch>
                        </a:blipFill>
                      </a:tcPr>
                    </a:tc>
                    <a:tc>
                      <a:txBody>
                        <a:bodyPr/>
                        <a:lstStyle/>
                        <a:p>
                          <a:endParaRPr lang="zh-TW"/>
                        </a:p>
                      </a:txBody>
                      <a:tcPr anchor="ctr">
                        <a:blipFill>
                          <a:blip r:embed="rId7"/>
                          <a:stretch>
                            <a:fillRect l="-301639" t="-201639" r="-303279" b="-403279"/>
                          </a:stretch>
                        </a:blipFill>
                      </a:tcPr>
                    </a:tc>
                    <a:tc>
                      <a:txBody>
                        <a:bodyPr/>
                        <a:lstStyle/>
                        <a:p>
                          <a:endParaRPr lang="zh-TW"/>
                        </a:p>
                      </a:txBody>
                      <a:tcPr anchor="ctr">
                        <a:blipFill>
                          <a:blip r:embed="rId7"/>
                          <a:stretch>
                            <a:fillRect l="-401639" t="-201639" r="-203279" b="-403279"/>
                          </a:stretch>
                        </a:blipFill>
                      </a:tcPr>
                    </a:tc>
                    <a:tc>
                      <a:txBody>
                        <a:bodyPr/>
                        <a:lstStyle/>
                        <a:p>
                          <a:endParaRPr lang="zh-TW"/>
                        </a:p>
                      </a:txBody>
                      <a:tcPr anchor="ctr">
                        <a:blipFill>
                          <a:blip r:embed="rId7"/>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7"/>
                          <a:stretch>
                            <a:fillRect l="-101639" t="-306667" r="-503279" b="-310000"/>
                          </a:stretch>
                        </a:blipFill>
                      </a:tcPr>
                    </a:tc>
                    <a:tc>
                      <a:txBody>
                        <a:bodyPr/>
                        <a:lstStyle/>
                        <a:p>
                          <a:endParaRPr lang="zh-TW"/>
                        </a:p>
                      </a:txBody>
                      <a:tcPr anchor="ctr">
                        <a:blipFill>
                          <a:blip r:embed="rId7"/>
                          <a:stretch>
                            <a:fillRect l="-201639" t="-306667" r="-403279" b="-310000"/>
                          </a:stretch>
                        </a:blipFill>
                      </a:tcPr>
                    </a:tc>
                    <a:tc>
                      <a:txBody>
                        <a:bodyPr/>
                        <a:lstStyle/>
                        <a:p>
                          <a:endParaRPr lang="zh-TW"/>
                        </a:p>
                      </a:txBody>
                      <a:tcPr anchor="ctr">
                        <a:blipFill>
                          <a:blip r:embed="rId7"/>
                          <a:stretch>
                            <a:fillRect l="-301639" t="-306667" r="-303279" b="-310000"/>
                          </a:stretch>
                        </a:blipFill>
                      </a:tcPr>
                    </a:tc>
                    <a:tc>
                      <a:txBody>
                        <a:bodyPr/>
                        <a:lstStyle/>
                        <a:p>
                          <a:endParaRPr lang="zh-TW"/>
                        </a:p>
                      </a:txBody>
                      <a:tcPr anchor="ctr">
                        <a:blipFill>
                          <a:blip r:embed="rId7"/>
                          <a:stretch>
                            <a:fillRect l="-401639" t="-306667" r="-203279" b="-310000"/>
                          </a:stretch>
                        </a:blipFill>
                      </a:tcPr>
                    </a:tc>
                    <a:tc>
                      <a:txBody>
                        <a:bodyPr/>
                        <a:lstStyle/>
                        <a:p>
                          <a:endParaRPr lang="zh-TW"/>
                        </a:p>
                      </a:txBody>
                      <a:tcPr anchor="ctr">
                        <a:blipFill>
                          <a:blip r:embed="rId7"/>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400000" r="-403279" b="-204918"/>
                          </a:stretch>
                        </a:blipFill>
                      </a:tcPr>
                    </a:tc>
                    <a:tc>
                      <a:txBody>
                        <a:bodyPr/>
                        <a:lstStyle/>
                        <a:p>
                          <a:endParaRPr lang="zh-TW"/>
                        </a:p>
                      </a:txBody>
                      <a:tcPr anchor="ctr">
                        <a:blipFill>
                          <a:blip r:embed="rId7"/>
                          <a:stretch>
                            <a:fillRect l="-301639" t="-400000" r="-303279" b="-204918"/>
                          </a:stretch>
                        </a:blipFill>
                      </a:tcPr>
                    </a:tc>
                    <a:tc>
                      <a:txBody>
                        <a:bodyPr/>
                        <a:lstStyle/>
                        <a:p>
                          <a:endParaRPr lang="zh-TW"/>
                        </a:p>
                      </a:txBody>
                      <a:tcPr anchor="ctr">
                        <a:blipFill>
                          <a:blip r:embed="rId7"/>
                          <a:stretch>
                            <a:fillRect l="-401639" t="-400000" r="-203279" b="-204918"/>
                          </a:stretch>
                        </a:blipFill>
                      </a:tcPr>
                    </a:tc>
                    <a:tc>
                      <a:txBody>
                        <a:bodyPr/>
                        <a:lstStyle/>
                        <a:p>
                          <a:endParaRPr lang="zh-TW"/>
                        </a:p>
                      </a:txBody>
                      <a:tcPr anchor="ctr">
                        <a:blipFill>
                          <a:blip r:embed="rId7"/>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500000" r="-403279" b="-104918"/>
                          </a:stretch>
                        </a:blipFill>
                      </a:tcPr>
                    </a:tc>
                    <a:tc>
                      <a:txBody>
                        <a:bodyPr/>
                        <a:lstStyle/>
                        <a:p>
                          <a:endParaRPr lang="zh-TW"/>
                        </a:p>
                      </a:txBody>
                      <a:tcPr anchor="ctr">
                        <a:blipFill>
                          <a:blip r:embed="rId7"/>
                          <a:stretch>
                            <a:fillRect l="-301639" t="-500000" r="-303279" b="-104918"/>
                          </a:stretch>
                        </a:blipFill>
                      </a:tcPr>
                    </a:tc>
                    <a:tc>
                      <a:txBody>
                        <a:bodyPr/>
                        <a:lstStyle/>
                        <a:p>
                          <a:endParaRPr lang="zh-TW"/>
                        </a:p>
                      </a:txBody>
                      <a:tcPr anchor="ctr">
                        <a:blipFill>
                          <a:blip r:embed="rId7"/>
                          <a:stretch>
                            <a:fillRect l="-401639" t="-500000" r="-203279" b="-104918"/>
                          </a:stretch>
                        </a:blipFill>
                      </a:tcPr>
                    </a:tc>
                    <a:tc>
                      <a:txBody>
                        <a:bodyPr/>
                        <a:lstStyle/>
                        <a:p>
                          <a:endParaRPr lang="zh-TW"/>
                        </a:p>
                      </a:txBody>
                      <a:tcPr anchor="ctr">
                        <a:blipFill>
                          <a:blip r:embed="rId7"/>
                          <a:stretch>
                            <a:fillRect l="-501639"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solidFill>
                          <a:srgbClr val="FFC000"/>
                        </a:solidFill>
                      </a:tcP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1" name="內容版面配置區 3"/>
              <p:cNvGraphicFramePr>
                <a:graphicFrameLocks/>
              </p:cNvGraphicFramePr>
              <p:nvPr>
                <p:extLst>
                  <p:ext uri="{D42A27DB-BD31-4B8C-83A1-F6EECF244321}">
                    <p14:modId xmlns:p14="http://schemas.microsoft.com/office/powerpoint/2010/main" val="4142382237"/>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0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1" name="內容版面配置區 3"/>
              <p:cNvGraphicFramePr>
                <a:graphicFrameLocks/>
              </p:cNvGraphicFramePr>
              <p:nvPr>
                <p:extLst>
                  <p:ext uri="{D42A27DB-BD31-4B8C-83A1-F6EECF244321}">
                    <p14:modId xmlns:p14="http://schemas.microsoft.com/office/powerpoint/2010/main" val="4142382237"/>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8"/>
                          <a:stretch>
                            <a:fillRect l="-201639" t="-101639" r="-403279" b="-503279"/>
                          </a:stretch>
                        </a:blipFill>
                      </a:tcPr>
                    </a:tc>
                    <a:tc>
                      <a:txBody>
                        <a:bodyPr/>
                        <a:lstStyle/>
                        <a:p>
                          <a:endParaRPr lang="zh-TW"/>
                        </a:p>
                      </a:txBody>
                      <a:tcPr anchor="ctr">
                        <a:blipFill>
                          <a:blip r:embed="rId8"/>
                          <a:stretch>
                            <a:fillRect l="-301639" t="-101639" r="-303279" b="-503279"/>
                          </a:stretch>
                        </a:blipFill>
                      </a:tcPr>
                    </a:tc>
                    <a:tc>
                      <a:txBody>
                        <a:bodyPr/>
                        <a:lstStyle/>
                        <a:p>
                          <a:endParaRPr lang="zh-TW"/>
                        </a:p>
                      </a:txBody>
                      <a:tcPr anchor="ctr">
                        <a:blipFill>
                          <a:blip r:embed="rId8"/>
                          <a:stretch>
                            <a:fillRect l="-401639" t="-101639" r="-203279" b="-503279"/>
                          </a:stretch>
                        </a:blipFill>
                      </a:tcPr>
                    </a:tc>
                    <a:tc>
                      <a:txBody>
                        <a:bodyPr/>
                        <a:lstStyle/>
                        <a:p>
                          <a:endParaRPr lang="zh-TW"/>
                        </a:p>
                      </a:txBody>
                      <a:tcPr anchor="ctr">
                        <a:blipFill>
                          <a:blip r:embed="rId8"/>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8"/>
                          <a:stretch>
                            <a:fillRect l="-201639" t="-201639" r="-403279" b="-403279"/>
                          </a:stretch>
                        </a:blipFill>
                      </a:tcPr>
                    </a:tc>
                    <a:tc>
                      <a:txBody>
                        <a:bodyPr/>
                        <a:lstStyle/>
                        <a:p>
                          <a:endParaRPr lang="zh-TW"/>
                        </a:p>
                      </a:txBody>
                      <a:tcPr anchor="ctr">
                        <a:blipFill>
                          <a:blip r:embed="rId8"/>
                          <a:stretch>
                            <a:fillRect l="-301639" t="-201639" r="-303279" b="-403279"/>
                          </a:stretch>
                        </a:blipFill>
                      </a:tcPr>
                    </a:tc>
                    <a:tc>
                      <a:txBody>
                        <a:bodyPr/>
                        <a:lstStyle/>
                        <a:p>
                          <a:endParaRPr lang="zh-TW"/>
                        </a:p>
                      </a:txBody>
                      <a:tcPr anchor="ctr">
                        <a:blipFill>
                          <a:blip r:embed="rId8"/>
                          <a:stretch>
                            <a:fillRect l="-401639" t="-201639" r="-203279" b="-403279"/>
                          </a:stretch>
                        </a:blipFill>
                      </a:tcPr>
                    </a:tc>
                    <a:tc>
                      <a:txBody>
                        <a:bodyPr/>
                        <a:lstStyle/>
                        <a:p>
                          <a:endParaRPr lang="zh-TW"/>
                        </a:p>
                      </a:txBody>
                      <a:tcPr anchor="ctr">
                        <a:blipFill>
                          <a:blip r:embed="rId8"/>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8"/>
                          <a:stretch>
                            <a:fillRect l="-101639" t="-306667" r="-503279" b="-310000"/>
                          </a:stretch>
                        </a:blipFill>
                      </a:tcPr>
                    </a:tc>
                    <a:tc>
                      <a:txBody>
                        <a:bodyPr/>
                        <a:lstStyle/>
                        <a:p>
                          <a:endParaRPr lang="zh-TW"/>
                        </a:p>
                      </a:txBody>
                      <a:tcPr anchor="ctr">
                        <a:blipFill>
                          <a:blip r:embed="rId8"/>
                          <a:stretch>
                            <a:fillRect l="-201639" t="-306667" r="-403279" b="-310000"/>
                          </a:stretch>
                        </a:blipFill>
                      </a:tcPr>
                    </a:tc>
                    <a:tc>
                      <a:txBody>
                        <a:bodyPr/>
                        <a:lstStyle/>
                        <a:p>
                          <a:endParaRPr lang="zh-TW"/>
                        </a:p>
                      </a:txBody>
                      <a:tcPr anchor="ctr">
                        <a:blipFill>
                          <a:blip r:embed="rId8"/>
                          <a:stretch>
                            <a:fillRect l="-301639" t="-306667" r="-303279" b="-310000"/>
                          </a:stretch>
                        </a:blipFill>
                      </a:tcPr>
                    </a:tc>
                    <a:tc>
                      <a:txBody>
                        <a:bodyPr/>
                        <a:lstStyle/>
                        <a:p>
                          <a:endParaRPr lang="zh-TW"/>
                        </a:p>
                      </a:txBody>
                      <a:tcPr anchor="ctr">
                        <a:blipFill>
                          <a:blip r:embed="rId8"/>
                          <a:stretch>
                            <a:fillRect l="-401639" t="-306667" r="-203279" b="-310000"/>
                          </a:stretch>
                        </a:blipFill>
                      </a:tcPr>
                    </a:tc>
                    <a:tc>
                      <a:txBody>
                        <a:bodyPr/>
                        <a:lstStyle/>
                        <a:p>
                          <a:endParaRPr lang="zh-TW"/>
                        </a:p>
                      </a:txBody>
                      <a:tcPr anchor="ctr">
                        <a:blipFill>
                          <a:blip r:embed="rId8"/>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8"/>
                          <a:stretch>
                            <a:fillRect l="-201639" t="-400000" r="-403279" b="-204918"/>
                          </a:stretch>
                        </a:blipFill>
                      </a:tcPr>
                    </a:tc>
                    <a:tc>
                      <a:txBody>
                        <a:bodyPr/>
                        <a:lstStyle/>
                        <a:p>
                          <a:endParaRPr lang="zh-TW"/>
                        </a:p>
                      </a:txBody>
                      <a:tcPr anchor="ctr">
                        <a:blipFill>
                          <a:blip r:embed="rId8"/>
                          <a:stretch>
                            <a:fillRect l="-301639" t="-400000" r="-303279" b="-204918"/>
                          </a:stretch>
                        </a:blipFill>
                      </a:tcPr>
                    </a:tc>
                    <a:tc>
                      <a:txBody>
                        <a:bodyPr/>
                        <a:lstStyle/>
                        <a:p>
                          <a:endParaRPr lang="zh-TW"/>
                        </a:p>
                      </a:txBody>
                      <a:tcPr anchor="ctr">
                        <a:blipFill>
                          <a:blip r:embed="rId8"/>
                          <a:stretch>
                            <a:fillRect l="-401639" t="-400000" r="-203279" b="-204918"/>
                          </a:stretch>
                        </a:blipFill>
                      </a:tcPr>
                    </a:tc>
                    <a:tc>
                      <a:txBody>
                        <a:bodyPr/>
                        <a:lstStyle/>
                        <a:p>
                          <a:endParaRPr lang="zh-TW"/>
                        </a:p>
                      </a:txBody>
                      <a:tcPr anchor="ctr">
                        <a:blipFill>
                          <a:blip r:embed="rId8"/>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8"/>
                          <a:stretch>
                            <a:fillRect l="-201639" t="-500000" r="-403279" b="-104918"/>
                          </a:stretch>
                        </a:blipFill>
                      </a:tcPr>
                    </a:tc>
                    <a:tc>
                      <a:txBody>
                        <a:bodyPr/>
                        <a:lstStyle/>
                        <a:p>
                          <a:endParaRPr lang="zh-TW"/>
                        </a:p>
                      </a:txBody>
                      <a:tcPr anchor="ctr">
                        <a:blipFill>
                          <a:blip r:embed="rId8"/>
                          <a:stretch>
                            <a:fillRect l="-301639" t="-500000" r="-303279" b="-104918"/>
                          </a:stretch>
                        </a:blipFill>
                      </a:tcPr>
                    </a:tc>
                    <a:tc>
                      <a:txBody>
                        <a:bodyPr/>
                        <a:lstStyle/>
                        <a:p>
                          <a:endParaRPr lang="zh-TW"/>
                        </a:p>
                      </a:txBody>
                      <a:tcPr anchor="ctr">
                        <a:blipFill>
                          <a:blip r:embed="rId8"/>
                          <a:stretch>
                            <a:fillRect l="-401639" t="-500000" r="-203279" b="-104918"/>
                          </a:stretch>
                        </a:blipFill>
                      </a:tcPr>
                    </a:tc>
                    <a:tc>
                      <a:txBody>
                        <a:bodyPr/>
                        <a:lstStyle/>
                        <a:p>
                          <a:endParaRPr lang="zh-TW"/>
                        </a:p>
                      </a:txBody>
                      <a:tcPr anchor="ctr">
                        <a:blipFill>
                          <a:blip r:embed="rId8"/>
                          <a:stretch>
                            <a:fillRect l="-501639"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2" name="內容版面配置區 3"/>
              <p:cNvGraphicFramePr>
                <a:graphicFrameLocks/>
              </p:cNvGraphicFramePr>
              <p:nvPr>
                <p:extLst>
                  <p:ext uri="{D42A27DB-BD31-4B8C-83A1-F6EECF244321}">
                    <p14:modId xmlns:p14="http://schemas.microsoft.com/office/powerpoint/2010/main" val="3180460535"/>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00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solidFill>
                          <a:srgbClr val="FFC000"/>
                        </a:solidFill>
                      </a:tcP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2" name="內容版面配置區 3"/>
              <p:cNvGraphicFramePr>
                <a:graphicFrameLocks/>
              </p:cNvGraphicFramePr>
              <p:nvPr>
                <p:extLst>
                  <p:ext uri="{D42A27DB-BD31-4B8C-83A1-F6EECF244321}">
                    <p14:modId xmlns:p14="http://schemas.microsoft.com/office/powerpoint/2010/main" val="3180460535"/>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9"/>
                          <a:stretch>
                            <a:fillRect l="-201639" t="-101639" r="-403279" b="-503279"/>
                          </a:stretch>
                        </a:blipFill>
                      </a:tcPr>
                    </a:tc>
                    <a:tc>
                      <a:txBody>
                        <a:bodyPr/>
                        <a:lstStyle/>
                        <a:p>
                          <a:endParaRPr lang="zh-TW"/>
                        </a:p>
                      </a:txBody>
                      <a:tcPr anchor="ctr">
                        <a:blipFill>
                          <a:blip r:embed="rId9"/>
                          <a:stretch>
                            <a:fillRect l="-301639" t="-101639" r="-303279" b="-503279"/>
                          </a:stretch>
                        </a:blipFill>
                      </a:tcPr>
                    </a:tc>
                    <a:tc>
                      <a:txBody>
                        <a:bodyPr/>
                        <a:lstStyle/>
                        <a:p>
                          <a:endParaRPr lang="zh-TW"/>
                        </a:p>
                      </a:txBody>
                      <a:tcPr anchor="ctr">
                        <a:blipFill>
                          <a:blip r:embed="rId9"/>
                          <a:stretch>
                            <a:fillRect l="-401639" t="-101639" r="-203279" b="-503279"/>
                          </a:stretch>
                        </a:blipFill>
                      </a:tcPr>
                    </a:tc>
                    <a:tc>
                      <a:txBody>
                        <a:bodyPr/>
                        <a:lstStyle/>
                        <a:p>
                          <a:endParaRPr lang="zh-TW"/>
                        </a:p>
                      </a:txBody>
                      <a:tcPr anchor="ctr">
                        <a:blipFill>
                          <a:blip r:embed="rId9"/>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9"/>
                          <a:stretch>
                            <a:fillRect l="-201639" t="-201639" r="-403279" b="-403279"/>
                          </a:stretch>
                        </a:blipFill>
                      </a:tcPr>
                    </a:tc>
                    <a:tc>
                      <a:txBody>
                        <a:bodyPr/>
                        <a:lstStyle/>
                        <a:p>
                          <a:endParaRPr lang="zh-TW"/>
                        </a:p>
                      </a:txBody>
                      <a:tcPr anchor="ctr">
                        <a:blipFill>
                          <a:blip r:embed="rId9"/>
                          <a:stretch>
                            <a:fillRect l="-301639" t="-201639" r="-303279" b="-403279"/>
                          </a:stretch>
                        </a:blipFill>
                      </a:tcPr>
                    </a:tc>
                    <a:tc>
                      <a:txBody>
                        <a:bodyPr/>
                        <a:lstStyle/>
                        <a:p>
                          <a:endParaRPr lang="zh-TW"/>
                        </a:p>
                      </a:txBody>
                      <a:tcPr anchor="ctr">
                        <a:blipFill>
                          <a:blip r:embed="rId9"/>
                          <a:stretch>
                            <a:fillRect l="-401639" t="-201639" r="-203279" b="-403279"/>
                          </a:stretch>
                        </a:blipFill>
                      </a:tcPr>
                    </a:tc>
                    <a:tc>
                      <a:txBody>
                        <a:bodyPr/>
                        <a:lstStyle/>
                        <a:p>
                          <a:endParaRPr lang="zh-TW"/>
                        </a:p>
                      </a:txBody>
                      <a:tcPr anchor="ctr">
                        <a:blipFill>
                          <a:blip r:embed="rId9"/>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9"/>
                          <a:stretch>
                            <a:fillRect l="-101639" t="-306667" r="-503279" b="-310000"/>
                          </a:stretch>
                        </a:blipFill>
                      </a:tcPr>
                    </a:tc>
                    <a:tc>
                      <a:txBody>
                        <a:bodyPr/>
                        <a:lstStyle/>
                        <a:p>
                          <a:endParaRPr lang="zh-TW"/>
                        </a:p>
                      </a:txBody>
                      <a:tcPr anchor="ctr">
                        <a:blipFill>
                          <a:blip r:embed="rId9"/>
                          <a:stretch>
                            <a:fillRect l="-201639" t="-306667" r="-403279" b="-310000"/>
                          </a:stretch>
                        </a:blipFill>
                      </a:tcPr>
                    </a:tc>
                    <a:tc>
                      <a:txBody>
                        <a:bodyPr/>
                        <a:lstStyle/>
                        <a:p>
                          <a:endParaRPr lang="zh-TW"/>
                        </a:p>
                      </a:txBody>
                      <a:tcPr anchor="ctr">
                        <a:blipFill>
                          <a:blip r:embed="rId9"/>
                          <a:stretch>
                            <a:fillRect l="-301639" t="-306667" r="-303279" b="-310000"/>
                          </a:stretch>
                        </a:blipFill>
                      </a:tcPr>
                    </a:tc>
                    <a:tc>
                      <a:txBody>
                        <a:bodyPr/>
                        <a:lstStyle/>
                        <a:p>
                          <a:endParaRPr lang="zh-TW"/>
                        </a:p>
                      </a:txBody>
                      <a:tcPr anchor="ctr">
                        <a:blipFill>
                          <a:blip r:embed="rId9"/>
                          <a:stretch>
                            <a:fillRect l="-401639" t="-306667" r="-203279" b="-310000"/>
                          </a:stretch>
                        </a:blipFill>
                      </a:tcPr>
                    </a:tc>
                    <a:tc>
                      <a:txBody>
                        <a:bodyPr/>
                        <a:lstStyle/>
                        <a:p>
                          <a:endParaRPr lang="zh-TW"/>
                        </a:p>
                      </a:txBody>
                      <a:tcPr anchor="ctr">
                        <a:blipFill>
                          <a:blip r:embed="rId9"/>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9"/>
                          <a:stretch>
                            <a:fillRect l="-201639" t="-400000" r="-403279" b="-204918"/>
                          </a:stretch>
                        </a:blipFill>
                      </a:tcPr>
                    </a:tc>
                    <a:tc>
                      <a:txBody>
                        <a:bodyPr/>
                        <a:lstStyle/>
                        <a:p>
                          <a:endParaRPr lang="zh-TW"/>
                        </a:p>
                      </a:txBody>
                      <a:tcPr anchor="ctr">
                        <a:blipFill>
                          <a:blip r:embed="rId9"/>
                          <a:stretch>
                            <a:fillRect l="-301639" t="-400000" r="-303279" b="-204918"/>
                          </a:stretch>
                        </a:blipFill>
                      </a:tcPr>
                    </a:tc>
                    <a:tc>
                      <a:txBody>
                        <a:bodyPr/>
                        <a:lstStyle/>
                        <a:p>
                          <a:endParaRPr lang="zh-TW"/>
                        </a:p>
                      </a:txBody>
                      <a:tcPr anchor="ctr">
                        <a:blipFill>
                          <a:blip r:embed="rId9"/>
                          <a:stretch>
                            <a:fillRect l="-401639" t="-400000" r="-203279" b="-204918"/>
                          </a:stretch>
                        </a:blipFill>
                      </a:tcPr>
                    </a:tc>
                    <a:tc>
                      <a:txBody>
                        <a:bodyPr/>
                        <a:lstStyle/>
                        <a:p>
                          <a:endParaRPr lang="zh-TW"/>
                        </a:p>
                      </a:txBody>
                      <a:tcPr anchor="ctr">
                        <a:blipFill>
                          <a:blip r:embed="rId9"/>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9"/>
                          <a:stretch>
                            <a:fillRect l="-201639" t="-500000" r="-403279" b="-104918"/>
                          </a:stretch>
                        </a:blipFill>
                      </a:tcPr>
                    </a:tc>
                    <a:tc>
                      <a:txBody>
                        <a:bodyPr/>
                        <a:lstStyle/>
                        <a:p>
                          <a:endParaRPr lang="zh-TW"/>
                        </a:p>
                      </a:txBody>
                      <a:tcPr anchor="ctr">
                        <a:blipFill>
                          <a:blip r:embed="rId9"/>
                          <a:stretch>
                            <a:fillRect l="-301639" t="-500000" r="-303279" b="-104918"/>
                          </a:stretch>
                        </a:blipFill>
                      </a:tcPr>
                    </a:tc>
                    <a:tc>
                      <a:txBody>
                        <a:bodyPr/>
                        <a:lstStyle/>
                        <a:p>
                          <a:endParaRPr lang="zh-TW"/>
                        </a:p>
                      </a:txBody>
                      <a:tcPr anchor="ctr">
                        <a:blipFill>
                          <a:blip r:embed="rId9"/>
                          <a:stretch>
                            <a:fillRect l="-401639" t="-500000" r="-203279" b="-104918"/>
                          </a:stretch>
                        </a:blipFill>
                      </a:tcPr>
                    </a:tc>
                    <a:tc>
                      <a:txBody>
                        <a:bodyPr/>
                        <a:lstStyle/>
                        <a:p>
                          <a:endParaRPr lang="zh-TW"/>
                        </a:p>
                      </a:txBody>
                      <a:tcPr anchor="ctr">
                        <a:blipFill>
                          <a:blip r:embed="rId9"/>
                          <a:stretch>
                            <a:fillRect l="-501639"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solidFill>
                          <a:srgbClr val="FFC000"/>
                        </a:solidFill>
                      </a:tcP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3" name="內容版面配置區 3"/>
              <p:cNvGraphicFramePr>
                <a:graphicFrameLocks/>
              </p:cNvGraphicFramePr>
              <p:nvPr>
                <p:extLst>
                  <p:ext uri="{D42A27DB-BD31-4B8C-83A1-F6EECF244321}">
                    <p14:modId xmlns:p14="http://schemas.microsoft.com/office/powerpoint/2010/main" val="704325960"/>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0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3" name="內容版面配置區 3"/>
              <p:cNvGraphicFramePr>
                <a:graphicFrameLocks/>
              </p:cNvGraphicFramePr>
              <p:nvPr>
                <p:extLst>
                  <p:ext uri="{D42A27DB-BD31-4B8C-83A1-F6EECF244321}">
                    <p14:modId xmlns:p14="http://schemas.microsoft.com/office/powerpoint/2010/main" val="704325960"/>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10"/>
                          <a:stretch>
                            <a:fillRect l="-201639" t="-101639" r="-403279" b="-503279"/>
                          </a:stretch>
                        </a:blipFill>
                      </a:tcPr>
                    </a:tc>
                    <a:tc>
                      <a:txBody>
                        <a:bodyPr/>
                        <a:lstStyle/>
                        <a:p>
                          <a:endParaRPr lang="zh-TW"/>
                        </a:p>
                      </a:txBody>
                      <a:tcPr anchor="ctr">
                        <a:blipFill>
                          <a:blip r:embed="rId10"/>
                          <a:stretch>
                            <a:fillRect l="-301639" t="-101639" r="-303279" b="-503279"/>
                          </a:stretch>
                        </a:blipFill>
                      </a:tcPr>
                    </a:tc>
                    <a:tc>
                      <a:txBody>
                        <a:bodyPr/>
                        <a:lstStyle/>
                        <a:p>
                          <a:endParaRPr lang="zh-TW"/>
                        </a:p>
                      </a:txBody>
                      <a:tcPr anchor="ctr">
                        <a:blipFill>
                          <a:blip r:embed="rId10"/>
                          <a:stretch>
                            <a:fillRect l="-401639" t="-101639" r="-203279" b="-503279"/>
                          </a:stretch>
                        </a:blipFill>
                      </a:tcPr>
                    </a:tc>
                    <a:tc>
                      <a:txBody>
                        <a:bodyPr/>
                        <a:lstStyle/>
                        <a:p>
                          <a:endParaRPr lang="zh-TW"/>
                        </a:p>
                      </a:txBody>
                      <a:tcPr anchor="ctr">
                        <a:blipFill>
                          <a:blip r:embed="rId10"/>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10"/>
                          <a:stretch>
                            <a:fillRect l="-201639" t="-201639" r="-403279" b="-403279"/>
                          </a:stretch>
                        </a:blipFill>
                      </a:tcPr>
                    </a:tc>
                    <a:tc>
                      <a:txBody>
                        <a:bodyPr/>
                        <a:lstStyle/>
                        <a:p>
                          <a:endParaRPr lang="zh-TW"/>
                        </a:p>
                      </a:txBody>
                      <a:tcPr anchor="ctr">
                        <a:blipFill>
                          <a:blip r:embed="rId10"/>
                          <a:stretch>
                            <a:fillRect l="-301639" t="-201639" r="-303279" b="-403279"/>
                          </a:stretch>
                        </a:blipFill>
                      </a:tcPr>
                    </a:tc>
                    <a:tc>
                      <a:txBody>
                        <a:bodyPr/>
                        <a:lstStyle/>
                        <a:p>
                          <a:endParaRPr lang="zh-TW"/>
                        </a:p>
                      </a:txBody>
                      <a:tcPr anchor="ctr">
                        <a:blipFill>
                          <a:blip r:embed="rId10"/>
                          <a:stretch>
                            <a:fillRect l="-401639" t="-201639" r="-203279" b="-403279"/>
                          </a:stretch>
                        </a:blipFill>
                      </a:tcPr>
                    </a:tc>
                    <a:tc>
                      <a:txBody>
                        <a:bodyPr/>
                        <a:lstStyle/>
                        <a:p>
                          <a:endParaRPr lang="zh-TW"/>
                        </a:p>
                      </a:txBody>
                      <a:tcPr anchor="ctr">
                        <a:blipFill>
                          <a:blip r:embed="rId10"/>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10"/>
                          <a:stretch>
                            <a:fillRect l="-101639" t="-306667" r="-503279" b="-310000"/>
                          </a:stretch>
                        </a:blipFill>
                      </a:tcPr>
                    </a:tc>
                    <a:tc>
                      <a:txBody>
                        <a:bodyPr/>
                        <a:lstStyle/>
                        <a:p>
                          <a:endParaRPr lang="zh-TW"/>
                        </a:p>
                      </a:txBody>
                      <a:tcPr anchor="ctr">
                        <a:blipFill>
                          <a:blip r:embed="rId10"/>
                          <a:stretch>
                            <a:fillRect l="-201639" t="-306667" r="-403279" b="-310000"/>
                          </a:stretch>
                        </a:blipFill>
                      </a:tcPr>
                    </a:tc>
                    <a:tc>
                      <a:txBody>
                        <a:bodyPr/>
                        <a:lstStyle/>
                        <a:p>
                          <a:endParaRPr lang="zh-TW"/>
                        </a:p>
                      </a:txBody>
                      <a:tcPr anchor="ctr">
                        <a:blipFill>
                          <a:blip r:embed="rId10"/>
                          <a:stretch>
                            <a:fillRect l="-301639" t="-306667" r="-303279" b="-310000"/>
                          </a:stretch>
                        </a:blipFill>
                      </a:tcPr>
                    </a:tc>
                    <a:tc>
                      <a:txBody>
                        <a:bodyPr/>
                        <a:lstStyle/>
                        <a:p>
                          <a:endParaRPr lang="zh-TW"/>
                        </a:p>
                      </a:txBody>
                      <a:tcPr anchor="ctr">
                        <a:blipFill>
                          <a:blip r:embed="rId10"/>
                          <a:stretch>
                            <a:fillRect l="-401639" t="-306667" r="-203279" b="-310000"/>
                          </a:stretch>
                        </a:blipFill>
                      </a:tcPr>
                    </a:tc>
                    <a:tc>
                      <a:txBody>
                        <a:bodyPr/>
                        <a:lstStyle/>
                        <a:p>
                          <a:endParaRPr lang="zh-TW"/>
                        </a:p>
                      </a:txBody>
                      <a:tcPr anchor="ctr">
                        <a:blipFill>
                          <a:blip r:embed="rId10"/>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10"/>
                          <a:stretch>
                            <a:fillRect l="-201639" t="-400000" r="-403279" b="-204918"/>
                          </a:stretch>
                        </a:blipFill>
                      </a:tcPr>
                    </a:tc>
                    <a:tc>
                      <a:txBody>
                        <a:bodyPr/>
                        <a:lstStyle/>
                        <a:p>
                          <a:endParaRPr lang="zh-TW"/>
                        </a:p>
                      </a:txBody>
                      <a:tcPr anchor="ctr">
                        <a:blipFill>
                          <a:blip r:embed="rId10"/>
                          <a:stretch>
                            <a:fillRect l="-301639" t="-400000" r="-303279" b="-204918"/>
                          </a:stretch>
                        </a:blipFill>
                      </a:tcPr>
                    </a:tc>
                    <a:tc>
                      <a:txBody>
                        <a:bodyPr/>
                        <a:lstStyle/>
                        <a:p>
                          <a:endParaRPr lang="zh-TW"/>
                        </a:p>
                      </a:txBody>
                      <a:tcPr anchor="ctr">
                        <a:blipFill>
                          <a:blip r:embed="rId10"/>
                          <a:stretch>
                            <a:fillRect l="-401639" t="-400000" r="-203279" b="-204918"/>
                          </a:stretch>
                        </a:blipFill>
                      </a:tcPr>
                    </a:tc>
                    <a:tc>
                      <a:txBody>
                        <a:bodyPr/>
                        <a:lstStyle/>
                        <a:p>
                          <a:endParaRPr lang="zh-TW"/>
                        </a:p>
                      </a:txBody>
                      <a:tcPr anchor="ctr">
                        <a:blipFill>
                          <a:blip r:embed="rId10"/>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10"/>
                          <a:stretch>
                            <a:fillRect l="-201639" t="-500000" r="-403279" b="-104918"/>
                          </a:stretch>
                        </a:blipFill>
                      </a:tcPr>
                    </a:tc>
                    <a:tc>
                      <a:txBody>
                        <a:bodyPr/>
                        <a:lstStyle/>
                        <a:p>
                          <a:endParaRPr lang="zh-TW"/>
                        </a:p>
                      </a:txBody>
                      <a:tcPr anchor="ctr">
                        <a:blipFill>
                          <a:blip r:embed="rId10"/>
                          <a:stretch>
                            <a:fillRect l="-301639" t="-500000" r="-303279" b="-104918"/>
                          </a:stretch>
                        </a:blipFill>
                      </a:tcPr>
                    </a:tc>
                    <a:tc>
                      <a:txBody>
                        <a:bodyPr/>
                        <a:lstStyle/>
                        <a:p>
                          <a:endParaRPr lang="zh-TW"/>
                        </a:p>
                      </a:txBody>
                      <a:tcPr anchor="ctr">
                        <a:blipFill>
                          <a:blip r:embed="rId10"/>
                          <a:stretch>
                            <a:fillRect l="-401639" t="-500000" r="-203279" b="-104918"/>
                          </a:stretch>
                        </a:blipFill>
                      </a:tcPr>
                    </a:tc>
                    <a:tc>
                      <a:txBody>
                        <a:bodyPr/>
                        <a:lstStyle/>
                        <a:p>
                          <a:endParaRPr lang="zh-TW"/>
                        </a:p>
                      </a:txBody>
                      <a:tcPr anchor="ctr">
                        <a:blipFill>
                          <a:blip r:embed="rId10"/>
                          <a:stretch>
                            <a:fillRect l="-501639"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p:sp>
        <p:nvSpPr>
          <p:cNvPr id="6" name="文字方塊 5"/>
          <p:cNvSpPr txBox="1"/>
          <p:nvPr/>
        </p:nvSpPr>
        <p:spPr>
          <a:xfrm>
            <a:off x="8899913" y="3826124"/>
            <a:ext cx="473850" cy="369332"/>
          </a:xfrm>
          <a:prstGeom prst="rect">
            <a:avLst/>
          </a:prstGeom>
          <a:noFill/>
        </p:spPr>
        <p:txBody>
          <a:bodyPr wrap="square" rtlCol="0">
            <a:spAutoFit/>
          </a:bodyPr>
          <a:lstStyle/>
          <a:p>
            <a:r>
              <a:rPr lang="en-US" altLang="zh-TW" dirty="0"/>
              <a:t>…</a:t>
            </a:r>
            <a:endParaRPr lang="zh-TW" altLang="en-US" dirty="0"/>
          </a:p>
        </p:txBody>
      </p:sp>
    </p:spTree>
    <p:extLst>
      <p:ext uri="{BB962C8B-B14F-4D97-AF65-F5344CB8AC3E}">
        <p14:creationId xmlns:p14="http://schemas.microsoft.com/office/powerpoint/2010/main" val="273155620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內容版面配置區 3"/>
              <p:cNvGraphicFramePr>
                <a:graphicFrameLocks noGrp="1"/>
              </p:cNvGraphicFramePr>
              <p:nvPr>
                <p:ph idx="1"/>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4" name="內容版面配置區 3"/>
              <p:cNvGraphicFramePr>
                <a:graphicFrameLocks noGrp="1"/>
              </p:cNvGraphicFramePr>
              <p:nvPr>
                <p:ph idx="1"/>
                <p:extLst/>
              </p:nvPr>
            </p:nvGraphicFramePr>
            <p:xfrm>
              <a:off x="352425" y="25960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3"/>
                          <a:stretch>
                            <a:fillRect l="-201639" t="-101639" r="-403279" b="-503279"/>
                          </a:stretch>
                        </a:blipFill>
                      </a:tcPr>
                    </a:tc>
                    <a:tc>
                      <a:txBody>
                        <a:bodyPr/>
                        <a:lstStyle/>
                        <a:p>
                          <a:endParaRPr lang="zh-TW"/>
                        </a:p>
                      </a:txBody>
                      <a:tcPr anchor="ctr">
                        <a:blipFill>
                          <a:blip r:embed="rId3"/>
                          <a:stretch>
                            <a:fillRect l="-301639" t="-101639" r="-303279" b="-503279"/>
                          </a:stretch>
                        </a:blipFill>
                      </a:tcPr>
                    </a:tc>
                    <a:tc>
                      <a:txBody>
                        <a:bodyPr/>
                        <a:lstStyle/>
                        <a:p>
                          <a:endParaRPr lang="zh-TW"/>
                        </a:p>
                      </a:txBody>
                      <a:tcPr anchor="ctr">
                        <a:blipFill>
                          <a:blip r:embed="rId3"/>
                          <a:stretch>
                            <a:fillRect l="-401639" t="-101639" r="-203279" b="-503279"/>
                          </a:stretch>
                        </a:blipFill>
                      </a:tcPr>
                    </a:tc>
                    <a:tc>
                      <a:txBody>
                        <a:bodyPr/>
                        <a:lstStyle/>
                        <a:p>
                          <a:endParaRPr lang="zh-TW"/>
                        </a:p>
                      </a:txBody>
                      <a:tcPr anchor="ctr">
                        <a:blipFill>
                          <a:blip r:embed="rId3"/>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3"/>
                          <a:stretch>
                            <a:fillRect l="-201639" t="-201639" r="-403279" b="-403279"/>
                          </a:stretch>
                        </a:blipFill>
                      </a:tcPr>
                    </a:tc>
                    <a:tc>
                      <a:txBody>
                        <a:bodyPr/>
                        <a:lstStyle/>
                        <a:p>
                          <a:endParaRPr lang="zh-TW"/>
                        </a:p>
                      </a:txBody>
                      <a:tcPr anchor="ctr">
                        <a:blipFill>
                          <a:blip r:embed="rId3"/>
                          <a:stretch>
                            <a:fillRect l="-301639" t="-201639" r="-303279" b="-403279"/>
                          </a:stretch>
                        </a:blipFill>
                      </a:tcPr>
                    </a:tc>
                    <a:tc>
                      <a:txBody>
                        <a:bodyPr/>
                        <a:lstStyle/>
                        <a:p>
                          <a:endParaRPr lang="zh-TW"/>
                        </a:p>
                      </a:txBody>
                      <a:tcPr anchor="ctr">
                        <a:blipFill>
                          <a:blip r:embed="rId3"/>
                          <a:stretch>
                            <a:fillRect l="-401639" t="-201639" r="-203279" b="-403279"/>
                          </a:stretch>
                        </a:blipFill>
                      </a:tcPr>
                    </a:tc>
                    <a:tc>
                      <a:txBody>
                        <a:bodyPr/>
                        <a:lstStyle/>
                        <a:p>
                          <a:endParaRPr lang="zh-TW"/>
                        </a:p>
                      </a:txBody>
                      <a:tcPr anchor="ctr">
                        <a:blipFill>
                          <a:blip r:embed="rId3"/>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3"/>
                          <a:stretch>
                            <a:fillRect l="-101639" t="-301639" r="-503279" b="-303279"/>
                          </a:stretch>
                        </a:blipFill>
                      </a:tcPr>
                    </a:tc>
                    <a:tc>
                      <a:txBody>
                        <a:bodyPr/>
                        <a:lstStyle/>
                        <a:p>
                          <a:endParaRPr lang="zh-TW"/>
                        </a:p>
                      </a:txBody>
                      <a:tcPr anchor="ctr">
                        <a:blipFill>
                          <a:blip r:embed="rId3"/>
                          <a:stretch>
                            <a:fillRect l="-201639" t="-301639" r="-403279" b="-303279"/>
                          </a:stretch>
                        </a:blipFill>
                      </a:tcPr>
                    </a:tc>
                    <a:tc>
                      <a:txBody>
                        <a:bodyPr/>
                        <a:lstStyle/>
                        <a:p>
                          <a:endParaRPr lang="zh-TW"/>
                        </a:p>
                      </a:txBody>
                      <a:tcPr anchor="ctr">
                        <a:blipFill>
                          <a:blip r:embed="rId3"/>
                          <a:stretch>
                            <a:fillRect l="-301639" t="-301639" r="-303279" b="-303279"/>
                          </a:stretch>
                        </a:blipFill>
                      </a:tcPr>
                    </a:tc>
                    <a:tc>
                      <a:txBody>
                        <a:bodyPr/>
                        <a:lstStyle/>
                        <a:p>
                          <a:endParaRPr lang="zh-TW"/>
                        </a:p>
                      </a:txBody>
                      <a:tcPr anchor="ctr">
                        <a:blipFill>
                          <a:blip r:embed="rId3"/>
                          <a:stretch>
                            <a:fillRect l="-401639" t="-301639" r="-203279" b="-303279"/>
                          </a:stretch>
                        </a:blipFill>
                      </a:tcPr>
                    </a:tc>
                    <a:tc>
                      <a:txBody>
                        <a:bodyPr/>
                        <a:lstStyle/>
                        <a:p>
                          <a:endParaRPr lang="zh-TW"/>
                        </a:p>
                      </a:txBody>
                      <a:tcPr anchor="ctr">
                        <a:blipFill>
                          <a:blip r:embed="rId3"/>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3"/>
                          <a:stretch>
                            <a:fillRect l="-201639" t="-401639" r="-403279" b="-203279"/>
                          </a:stretch>
                        </a:blipFill>
                      </a:tcPr>
                    </a:tc>
                    <a:tc>
                      <a:txBody>
                        <a:bodyPr/>
                        <a:lstStyle/>
                        <a:p>
                          <a:endParaRPr lang="zh-TW"/>
                        </a:p>
                      </a:txBody>
                      <a:tcPr anchor="ctr">
                        <a:blipFill>
                          <a:blip r:embed="rId3"/>
                          <a:stretch>
                            <a:fillRect l="-301639" t="-401639" r="-303279" b="-203279"/>
                          </a:stretch>
                        </a:blipFill>
                      </a:tcPr>
                    </a:tc>
                    <a:tc>
                      <a:txBody>
                        <a:bodyPr/>
                        <a:lstStyle/>
                        <a:p>
                          <a:endParaRPr lang="zh-TW"/>
                        </a:p>
                      </a:txBody>
                      <a:tcPr anchor="ctr">
                        <a:blipFill>
                          <a:blip r:embed="rId3"/>
                          <a:stretch>
                            <a:fillRect l="-401639" t="-401639" r="-203279" b="-203279"/>
                          </a:stretch>
                        </a:blipFill>
                      </a:tcPr>
                    </a:tc>
                    <a:tc>
                      <a:txBody>
                        <a:bodyPr/>
                        <a:lstStyle/>
                        <a:p>
                          <a:endParaRPr lang="zh-TW"/>
                        </a:p>
                      </a:txBody>
                      <a:tcPr anchor="ctr">
                        <a:blipFill>
                          <a:blip r:embed="rId3"/>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3"/>
                          <a:stretch>
                            <a:fillRect l="-201639" t="-501639" r="-403279" b="-103279"/>
                          </a:stretch>
                        </a:blipFill>
                      </a:tcPr>
                    </a:tc>
                    <a:tc>
                      <a:txBody>
                        <a:bodyPr/>
                        <a:lstStyle/>
                        <a:p>
                          <a:endParaRPr lang="zh-TW"/>
                        </a:p>
                      </a:txBody>
                      <a:tcPr anchor="ctr">
                        <a:blipFill>
                          <a:blip r:embed="rId3"/>
                          <a:stretch>
                            <a:fillRect l="-301639" t="-501639" r="-303279" b="-103279"/>
                          </a:stretch>
                        </a:blipFill>
                      </a:tcPr>
                    </a:tc>
                    <a:tc>
                      <a:txBody>
                        <a:bodyPr/>
                        <a:lstStyle/>
                        <a:p>
                          <a:endParaRPr lang="zh-TW"/>
                        </a:p>
                      </a:txBody>
                      <a:tcPr anchor="ctr">
                        <a:blipFill>
                          <a:blip r:embed="rId3"/>
                          <a:stretch>
                            <a:fillRect l="-401639" t="-501639" r="-203279" b="-103279"/>
                          </a:stretch>
                        </a:blipFill>
                      </a:tcPr>
                    </a:tc>
                    <a:tc>
                      <a:txBody>
                        <a:bodyPr/>
                        <a:lstStyle/>
                        <a:p>
                          <a:endParaRPr lang="zh-TW"/>
                        </a:p>
                      </a:txBody>
                      <a:tcPr anchor="ctr">
                        <a:blipFill>
                          <a:blip r:embed="rId3"/>
                          <a:stretch>
                            <a:fillRect l="-501639" t="-501639" r="-103279" b="-103279"/>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2" name="文字方塊 1"/>
              <p:cNvSpPr txBox="1"/>
              <p:nvPr/>
            </p:nvSpPr>
            <p:spPr>
              <a:xfrm>
                <a:off x="352425" y="2217187"/>
                <a:ext cx="2595600" cy="37882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a:latin typeface="Cambria Math" panose="02040503050406030204" pitchFamily="18" charset="0"/>
                        </a:rPr>
                        <m:t>𝑙𝑒𝑓𝑡</m:t>
                      </m:r>
                      <m:r>
                        <m:rPr>
                          <m:nor/>
                        </m:rPr>
                        <a:rPr lang="en-US" altLang="zh-TW" dirty="0">
                          <a:latin typeface="Cambria Math" panose="02040503050406030204" pitchFamily="18" charset="0"/>
                        </a:rPr>
                        <m:t>−</m:t>
                      </m:r>
                      <m:r>
                        <a:rPr lang="en-US" altLang="zh-TW" i="1" dirty="0">
                          <a:latin typeface="Cambria Math" panose="02040503050406030204" pitchFamily="18" charset="0"/>
                        </a:rPr>
                        <m:t>𝑟𝑖𝑔h𝑡</m:t>
                      </m:r>
                      <m:r>
                        <a:rPr lang="en-US" altLang="zh-TW" i="1" dirty="0">
                          <a:latin typeface="Cambria Math" panose="02040503050406030204" pitchFamily="18" charset="0"/>
                        </a:rPr>
                        <m:t> </m:t>
                      </m:r>
                      <m:r>
                        <a:rPr lang="en-US" altLang="zh-TW" i="1" dirty="0">
                          <a:latin typeface="Cambria Math" panose="02040503050406030204" pitchFamily="18" charset="0"/>
                        </a:rPr>
                        <m:t>𝑡𝑜𝑝</m:t>
                      </m:r>
                      <m:r>
                        <m:rPr>
                          <m:nor/>
                        </m:rPr>
                        <a:rPr lang="en-US" altLang="zh-TW" dirty="0">
                          <a:latin typeface="Cambria Math" panose="02040503050406030204" pitchFamily="18" charset="0"/>
                        </a:rPr>
                        <m:t>−</m:t>
                      </m:r>
                      <m:r>
                        <a:rPr lang="en-US" altLang="zh-TW" i="1" dirty="0">
                          <a:latin typeface="Cambria Math" panose="02040503050406030204" pitchFamily="18" charset="0"/>
                        </a:rPr>
                        <m:t>𝑏𝑜𝑡𝑡𝑜𝑚</m:t>
                      </m:r>
                      <m:r>
                        <a:rPr lang="en-US" altLang="zh-TW" i="1" dirty="0">
                          <a:latin typeface="Cambria Math" panose="02040503050406030204" pitchFamily="18" charset="0"/>
                        </a:rPr>
                        <m:t> </m:t>
                      </m:r>
                      <m:r>
                        <a:rPr lang="en-US" altLang="zh-TW" i="1" dirty="0">
                          <a:latin typeface="Cambria Math" panose="02040503050406030204" pitchFamily="18" charset="0"/>
                        </a:rPr>
                        <m:t>𝑟𝑒𝑠𝑢𝑙𝑡</m:t>
                      </m:r>
                    </m:oMath>
                  </m:oMathPara>
                </a14:m>
                <a:endParaRPr lang="zh-TW" altLang="en-US" dirty="0"/>
              </a:p>
            </p:txBody>
          </p:sp>
        </mc:Choice>
        <mc:Fallback xmlns="">
          <p:sp>
            <p:nvSpPr>
              <p:cNvPr id="2" name="文字方塊 1"/>
              <p:cNvSpPr txBox="1">
                <a:spLocks noRot="1" noChangeAspect="1" noMove="1" noResize="1" noEditPoints="1" noAdjustHandles="1" noChangeArrowheads="1" noChangeShapeType="1" noTextEdit="1"/>
              </p:cNvSpPr>
              <p:nvPr/>
            </p:nvSpPr>
            <p:spPr>
              <a:xfrm>
                <a:off x="352425" y="2217187"/>
                <a:ext cx="2595600" cy="378823"/>
              </a:xfrm>
              <a:prstGeom prst="rect">
                <a:avLst/>
              </a:prstGeom>
              <a:blipFill>
                <a:blip r:embed="rId4"/>
                <a:stretch>
                  <a:fillRect l="-15023" r="-11972" b="-9677"/>
                </a:stretch>
              </a:blipFill>
            </p:spPr>
            <p:txBody>
              <a:bodyPr/>
              <a:lstStyle/>
              <a:p>
                <a:r>
                  <a:rPr lang="zh-TW" altLang="en-US">
                    <a:noFill/>
                  </a:rPr>
                  <a:t> </a:t>
                </a:r>
              </a:p>
            </p:txBody>
          </p:sp>
        </mc:Fallback>
      </mc:AlternateContent>
      <p:sp>
        <p:nvSpPr>
          <p:cNvPr id="15" name="標題 1"/>
          <p:cNvSpPr>
            <a:spLocks noGrp="1"/>
          </p:cNvSpPr>
          <p:nvPr>
            <p:ph type="title"/>
          </p:nvPr>
        </p:nvSpPr>
        <p:spPr>
          <a:xfrm>
            <a:off x="838200" y="365125"/>
            <a:ext cx="10515600" cy="1325563"/>
          </a:xfrm>
        </p:spPr>
        <p:txBody>
          <a:bodyPr>
            <a:normAutofit/>
          </a:bodyPr>
          <a:lstStyle/>
          <a:p>
            <a:pPr algn="ctr"/>
            <a:r>
              <a:rPr lang="en-US" altLang="zh-TW" dirty="0">
                <a:latin typeface="Cambria Math" panose="02040503050406030204" pitchFamily="18" charset="0"/>
                <a:ea typeface="Cambria Math" panose="02040503050406030204" pitchFamily="18" charset="0"/>
              </a:rPr>
              <a:t>right-left bottom-top scan</a:t>
            </a:r>
          </a:p>
        </p:txBody>
      </p:sp>
      <mc:AlternateContent xmlns:mc="http://schemas.openxmlformats.org/markup-compatibility/2006" xmlns:a14="http://schemas.microsoft.com/office/drawing/2010/main">
        <mc:Choice Requires="a14">
          <p:graphicFrame>
            <p:nvGraphicFramePr>
              <p:cNvPr id="17" name="內容版面配置區 3"/>
              <p:cNvGraphicFramePr>
                <a:graphicFrameLocks/>
              </p:cNvGraphicFramePr>
              <p:nvPr>
                <p:extLst>
                  <p:ext uri="{D42A27DB-BD31-4B8C-83A1-F6EECF244321}">
                    <p14:modId xmlns:p14="http://schemas.microsoft.com/office/powerpoint/2010/main" val="187481010"/>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solidFill>
                          <a:srgbClr val="00FF00"/>
                        </a:solidFill>
                      </a:tcPr>
                    </a:tc>
                    <a:tc>
                      <a:txBody>
                        <a:bodyPr/>
                        <a:lstStyle/>
                        <a:p>
                          <a:pPr algn="ctr"/>
                          <a:endParaRPr lang="zh-TW" altLang="en-US" dirty="0"/>
                        </a:p>
                      </a:txBody>
                      <a:tcPr anchor="ctr">
                        <a:solidFill>
                          <a:srgbClr val="FFC000"/>
                        </a:solidFill>
                      </a:tcP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C000"/>
                        </a:solidFill>
                      </a:tcPr>
                    </a:tc>
                    <a:tc>
                      <a:txBody>
                        <a:bodyPr/>
                        <a:lstStyle/>
                        <a:p>
                          <a:pPr algn="ctr"/>
                          <a:endParaRPr lang="zh-TW" altLang="en-US" dirty="0"/>
                        </a:p>
                      </a:txBody>
                      <a:tcPr anchor="ctr">
                        <a:noFill/>
                      </a:tcP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7" name="內容版面配置區 3"/>
              <p:cNvGraphicFramePr>
                <a:graphicFrameLocks/>
              </p:cNvGraphicFramePr>
              <p:nvPr>
                <p:extLst>
                  <p:ext uri="{D42A27DB-BD31-4B8C-83A1-F6EECF244321}">
                    <p14:modId xmlns:p14="http://schemas.microsoft.com/office/powerpoint/2010/main" val="187481010"/>
                  </p:ext>
                </p:extLst>
              </p:nvPr>
            </p:nvGraphicFramePr>
            <p:xfrm>
              <a:off x="334087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noFill/>
                      </a:tcPr>
                    </a:tc>
                    <a:tc>
                      <a:txBody>
                        <a:bodyPr/>
                        <a:lstStyle/>
                        <a:p>
                          <a:endParaRPr lang="zh-TW"/>
                        </a:p>
                      </a:txBody>
                      <a:tcPr anchor="ctr">
                        <a:blipFill>
                          <a:blip r:embed="rId5"/>
                          <a:stretch>
                            <a:fillRect l="-201639" t="-101639" r="-401639" b="-503279"/>
                          </a:stretch>
                        </a:blipFill>
                      </a:tcPr>
                    </a:tc>
                    <a:tc>
                      <a:txBody>
                        <a:bodyPr/>
                        <a:lstStyle/>
                        <a:p>
                          <a:endParaRPr lang="zh-TW"/>
                        </a:p>
                      </a:txBody>
                      <a:tcPr anchor="ctr">
                        <a:blipFill>
                          <a:blip r:embed="rId5"/>
                          <a:stretch>
                            <a:fillRect l="-306667" t="-101639" r="-308333" b="-503279"/>
                          </a:stretch>
                        </a:blipFill>
                      </a:tcPr>
                    </a:tc>
                    <a:tc>
                      <a:txBody>
                        <a:bodyPr/>
                        <a:lstStyle/>
                        <a:p>
                          <a:endParaRPr lang="zh-TW"/>
                        </a:p>
                      </a:txBody>
                      <a:tcPr anchor="ctr">
                        <a:blipFill>
                          <a:blip r:embed="rId5"/>
                          <a:stretch>
                            <a:fillRect l="-400000" t="-101639" r="-203279" b="-503279"/>
                          </a:stretch>
                        </a:blipFill>
                      </a:tcPr>
                    </a:tc>
                    <a:tc>
                      <a:txBody>
                        <a:bodyPr/>
                        <a:lstStyle/>
                        <a:p>
                          <a:endParaRPr lang="zh-TW"/>
                        </a:p>
                      </a:txBody>
                      <a:tcPr anchor="ctr">
                        <a:blipFill>
                          <a:blip r:embed="rId5"/>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noFill/>
                      </a:tcPr>
                    </a:tc>
                    <a:tc>
                      <a:txBody>
                        <a:bodyPr/>
                        <a:lstStyle/>
                        <a:p>
                          <a:endParaRPr lang="zh-TW"/>
                        </a:p>
                      </a:txBody>
                      <a:tcPr anchor="ctr">
                        <a:blipFill>
                          <a:blip r:embed="rId5"/>
                          <a:stretch>
                            <a:fillRect l="-201639" t="-201639" r="-401639" b="-403279"/>
                          </a:stretch>
                        </a:blipFill>
                      </a:tcPr>
                    </a:tc>
                    <a:tc>
                      <a:txBody>
                        <a:bodyPr/>
                        <a:lstStyle/>
                        <a:p>
                          <a:endParaRPr lang="zh-TW"/>
                        </a:p>
                      </a:txBody>
                      <a:tcPr anchor="ctr">
                        <a:blipFill>
                          <a:blip r:embed="rId5"/>
                          <a:stretch>
                            <a:fillRect l="-306667" t="-201639" r="-308333" b="-403279"/>
                          </a:stretch>
                        </a:blipFill>
                      </a:tcPr>
                    </a:tc>
                    <a:tc>
                      <a:txBody>
                        <a:bodyPr/>
                        <a:lstStyle/>
                        <a:p>
                          <a:endParaRPr lang="zh-TW"/>
                        </a:p>
                      </a:txBody>
                      <a:tcPr anchor="ctr">
                        <a:blipFill>
                          <a:blip r:embed="rId5"/>
                          <a:stretch>
                            <a:fillRect l="-400000" t="-201639" r="-203279" b="-403279"/>
                          </a:stretch>
                        </a:blipFill>
                      </a:tcPr>
                    </a:tc>
                    <a:tc>
                      <a:txBody>
                        <a:bodyPr/>
                        <a:lstStyle/>
                        <a:p>
                          <a:endParaRPr lang="zh-TW"/>
                        </a:p>
                      </a:txBody>
                      <a:tcPr anchor="ctr">
                        <a:blipFill>
                          <a:blip r:embed="rId5"/>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noFill/>
                      </a:tcPr>
                    </a:tc>
                    <a:tc>
                      <a:txBody>
                        <a:bodyPr/>
                        <a:lstStyle/>
                        <a:p>
                          <a:endParaRPr lang="zh-TW"/>
                        </a:p>
                      </a:txBody>
                      <a:tcPr anchor="ctr">
                        <a:blipFill>
                          <a:blip r:embed="rId5"/>
                          <a:stretch>
                            <a:fillRect l="-101639" t="-306667" r="-501639" b="-310000"/>
                          </a:stretch>
                        </a:blipFill>
                      </a:tcPr>
                    </a:tc>
                    <a:tc>
                      <a:txBody>
                        <a:bodyPr/>
                        <a:lstStyle/>
                        <a:p>
                          <a:endParaRPr lang="zh-TW"/>
                        </a:p>
                      </a:txBody>
                      <a:tcPr anchor="ctr">
                        <a:blipFill>
                          <a:blip r:embed="rId5"/>
                          <a:stretch>
                            <a:fillRect l="-201639" t="-306667" r="-401639" b="-310000"/>
                          </a:stretch>
                        </a:blipFill>
                      </a:tcPr>
                    </a:tc>
                    <a:tc>
                      <a:txBody>
                        <a:bodyPr/>
                        <a:lstStyle/>
                        <a:p>
                          <a:endParaRPr lang="zh-TW"/>
                        </a:p>
                      </a:txBody>
                      <a:tcPr anchor="ctr">
                        <a:blipFill>
                          <a:blip r:embed="rId5"/>
                          <a:stretch>
                            <a:fillRect l="-306667" t="-306667" r="-308333" b="-310000"/>
                          </a:stretch>
                        </a:blipFill>
                      </a:tcPr>
                    </a:tc>
                    <a:tc>
                      <a:txBody>
                        <a:bodyPr/>
                        <a:lstStyle/>
                        <a:p>
                          <a:endParaRPr lang="zh-TW"/>
                        </a:p>
                      </a:txBody>
                      <a:tcPr anchor="ctr">
                        <a:blipFill>
                          <a:blip r:embed="rId5"/>
                          <a:stretch>
                            <a:fillRect l="-400000" t="-306667" r="-203279" b="-310000"/>
                          </a:stretch>
                        </a:blipFill>
                      </a:tcPr>
                    </a:tc>
                    <a:tc>
                      <a:txBody>
                        <a:bodyPr/>
                        <a:lstStyle/>
                        <a:p>
                          <a:endParaRPr lang="zh-TW"/>
                        </a:p>
                      </a:txBody>
                      <a:tcPr anchor="ctr">
                        <a:blipFill>
                          <a:blip r:embed="rId5"/>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400000" r="-401639" b="-204918"/>
                          </a:stretch>
                        </a:blipFill>
                      </a:tcPr>
                    </a:tc>
                    <a:tc>
                      <a:txBody>
                        <a:bodyPr/>
                        <a:lstStyle/>
                        <a:p>
                          <a:endParaRPr lang="zh-TW"/>
                        </a:p>
                      </a:txBody>
                      <a:tcPr anchor="ctr">
                        <a:blipFill>
                          <a:blip r:embed="rId5"/>
                          <a:stretch>
                            <a:fillRect l="-306667" t="-400000" r="-308333" b="-204918"/>
                          </a:stretch>
                        </a:blipFill>
                      </a:tcPr>
                    </a:tc>
                    <a:tc>
                      <a:txBody>
                        <a:bodyPr/>
                        <a:lstStyle/>
                        <a:p>
                          <a:endParaRPr lang="zh-TW"/>
                        </a:p>
                      </a:txBody>
                      <a:tcPr anchor="ctr">
                        <a:blipFill>
                          <a:blip r:embed="rId5"/>
                          <a:stretch>
                            <a:fillRect l="-400000" t="-400000" r="-203279" b="-204918"/>
                          </a:stretch>
                        </a:blipFill>
                      </a:tcPr>
                    </a:tc>
                    <a:tc>
                      <a:txBody>
                        <a:bodyPr/>
                        <a:lstStyle/>
                        <a:p>
                          <a:endParaRPr lang="zh-TW"/>
                        </a:p>
                      </a:txBody>
                      <a:tcPr anchor="ctr">
                        <a:blipFill>
                          <a:blip r:embed="rId5"/>
                          <a:stretch>
                            <a:fillRect l="-500000" t="-400000" r="-103279" b="-204918"/>
                          </a:stretch>
                        </a:blipFill>
                      </a:tcPr>
                    </a:tc>
                    <a:tc>
                      <a:txBody>
                        <a:bodyPr/>
                        <a:lstStyle/>
                        <a:p>
                          <a:pPr algn="ctr"/>
                          <a:endParaRPr lang="zh-TW" altLang="en-US" dirty="0"/>
                        </a:p>
                      </a:txBody>
                      <a:tcPr anchor="ctr">
                        <a:solidFill>
                          <a:srgbClr val="FFC000"/>
                        </a:solidFill>
                      </a:tcP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500000" r="-401639" b="-104918"/>
                          </a:stretch>
                        </a:blipFill>
                      </a:tcPr>
                    </a:tc>
                    <a:tc>
                      <a:txBody>
                        <a:bodyPr/>
                        <a:lstStyle/>
                        <a:p>
                          <a:endParaRPr lang="zh-TW"/>
                        </a:p>
                      </a:txBody>
                      <a:tcPr anchor="ctr">
                        <a:blipFill>
                          <a:blip r:embed="rId5"/>
                          <a:stretch>
                            <a:fillRect l="-306667" t="-500000" r="-308333" b="-104918"/>
                          </a:stretch>
                        </a:blipFill>
                      </a:tcPr>
                    </a:tc>
                    <a:tc>
                      <a:txBody>
                        <a:bodyPr/>
                        <a:lstStyle/>
                        <a:p>
                          <a:endParaRPr lang="zh-TW"/>
                        </a:p>
                      </a:txBody>
                      <a:tcPr anchor="ctr">
                        <a:blipFill>
                          <a:blip r:embed="rId5"/>
                          <a:stretch>
                            <a:fillRect l="-400000" t="-500000" r="-203279" b="-104918"/>
                          </a:stretch>
                        </a:blipFill>
                      </a:tcPr>
                    </a:tc>
                    <a:tc>
                      <a:txBody>
                        <a:bodyPr/>
                        <a:lstStyle/>
                        <a:p>
                          <a:endParaRPr lang="zh-TW"/>
                        </a:p>
                      </a:txBody>
                      <a:tcPr anchor="ctr">
                        <a:blipFill>
                          <a:blip r:embed="rId5"/>
                          <a:stretch>
                            <a:fillRect l="-500000" t="-500000" r="-103279" b="-104918"/>
                          </a:stretch>
                        </a:blipFill>
                      </a:tcPr>
                    </a:tc>
                    <a:tc>
                      <a:txBody>
                        <a:bodyPr/>
                        <a:lstStyle/>
                        <a:p>
                          <a:pPr algn="ctr"/>
                          <a:endParaRPr lang="zh-TW" altLang="en-US" dirty="0"/>
                        </a:p>
                      </a:txBody>
                      <a:tcPr anchor="ctr">
                        <a:noFill/>
                      </a:tcP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8" name="內容版面配置區 3"/>
              <p:cNvGraphicFramePr>
                <a:graphicFrameLocks/>
              </p:cNvGraphicFramePr>
              <p:nvPr>
                <p:extLst>
                  <p:ext uri="{D42A27DB-BD31-4B8C-83A1-F6EECF244321}">
                    <p14:modId xmlns:p14="http://schemas.microsoft.com/office/powerpoint/2010/main" val="1273708850"/>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0000"/>
                        </a:solid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8" name="內容版面配置區 3"/>
              <p:cNvGraphicFramePr>
                <a:graphicFrameLocks/>
              </p:cNvGraphicFramePr>
              <p:nvPr>
                <p:extLst>
                  <p:ext uri="{D42A27DB-BD31-4B8C-83A1-F6EECF244321}">
                    <p14:modId xmlns:p14="http://schemas.microsoft.com/office/powerpoint/2010/main" val="1273708850"/>
                  </p:ext>
                </p:extLst>
              </p:nvPr>
            </p:nvGraphicFramePr>
            <p:xfrm>
              <a:off x="334087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6"/>
                          <a:stretch>
                            <a:fillRect l="-201639" t="-101639" r="-401639" b="-503279"/>
                          </a:stretch>
                        </a:blipFill>
                      </a:tcPr>
                    </a:tc>
                    <a:tc>
                      <a:txBody>
                        <a:bodyPr/>
                        <a:lstStyle/>
                        <a:p>
                          <a:endParaRPr lang="zh-TW"/>
                        </a:p>
                      </a:txBody>
                      <a:tcPr anchor="ctr">
                        <a:blipFill>
                          <a:blip r:embed="rId6"/>
                          <a:stretch>
                            <a:fillRect l="-306667" t="-101639" r="-308333" b="-503279"/>
                          </a:stretch>
                        </a:blipFill>
                      </a:tcPr>
                    </a:tc>
                    <a:tc>
                      <a:txBody>
                        <a:bodyPr/>
                        <a:lstStyle/>
                        <a:p>
                          <a:endParaRPr lang="zh-TW"/>
                        </a:p>
                      </a:txBody>
                      <a:tcPr anchor="ctr">
                        <a:blipFill>
                          <a:blip r:embed="rId6"/>
                          <a:stretch>
                            <a:fillRect l="-400000" t="-101639" r="-203279" b="-503279"/>
                          </a:stretch>
                        </a:blipFill>
                      </a:tcPr>
                    </a:tc>
                    <a:tc>
                      <a:txBody>
                        <a:bodyPr/>
                        <a:lstStyle/>
                        <a:p>
                          <a:endParaRPr lang="zh-TW"/>
                        </a:p>
                      </a:txBody>
                      <a:tcPr anchor="ctr">
                        <a:blipFill>
                          <a:blip r:embed="rId6"/>
                          <a:stretch>
                            <a:fillRect l="-500000"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6"/>
                          <a:stretch>
                            <a:fillRect l="-201639" t="-201639" r="-401639" b="-403279"/>
                          </a:stretch>
                        </a:blipFill>
                      </a:tcPr>
                    </a:tc>
                    <a:tc>
                      <a:txBody>
                        <a:bodyPr/>
                        <a:lstStyle/>
                        <a:p>
                          <a:endParaRPr lang="zh-TW"/>
                        </a:p>
                      </a:txBody>
                      <a:tcPr anchor="ctr">
                        <a:blipFill>
                          <a:blip r:embed="rId6"/>
                          <a:stretch>
                            <a:fillRect l="-306667" t="-201639" r="-308333" b="-403279"/>
                          </a:stretch>
                        </a:blipFill>
                      </a:tcPr>
                    </a:tc>
                    <a:tc>
                      <a:txBody>
                        <a:bodyPr/>
                        <a:lstStyle/>
                        <a:p>
                          <a:endParaRPr lang="zh-TW"/>
                        </a:p>
                      </a:txBody>
                      <a:tcPr anchor="ctr">
                        <a:blipFill>
                          <a:blip r:embed="rId6"/>
                          <a:stretch>
                            <a:fillRect l="-400000" t="-201639" r="-203279" b="-403279"/>
                          </a:stretch>
                        </a:blipFill>
                      </a:tcPr>
                    </a:tc>
                    <a:tc>
                      <a:txBody>
                        <a:bodyPr/>
                        <a:lstStyle/>
                        <a:p>
                          <a:endParaRPr lang="zh-TW"/>
                        </a:p>
                      </a:txBody>
                      <a:tcPr anchor="ctr">
                        <a:blipFill>
                          <a:blip r:embed="rId6"/>
                          <a:stretch>
                            <a:fillRect l="-500000"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6"/>
                          <a:stretch>
                            <a:fillRect l="-101639" t="-306667" r="-501639" b="-310000"/>
                          </a:stretch>
                        </a:blipFill>
                      </a:tcPr>
                    </a:tc>
                    <a:tc>
                      <a:txBody>
                        <a:bodyPr/>
                        <a:lstStyle/>
                        <a:p>
                          <a:endParaRPr lang="zh-TW"/>
                        </a:p>
                      </a:txBody>
                      <a:tcPr anchor="ctr">
                        <a:blipFill>
                          <a:blip r:embed="rId6"/>
                          <a:stretch>
                            <a:fillRect l="-201639" t="-306667" r="-401639" b="-310000"/>
                          </a:stretch>
                        </a:blipFill>
                      </a:tcPr>
                    </a:tc>
                    <a:tc>
                      <a:txBody>
                        <a:bodyPr/>
                        <a:lstStyle/>
                        <a:p>
                          <a:endParaRPr lang="zh-TW"/>
                        </a:p>
                      </a:txBody>
                      <a:tcPr anchor="ctr">
                        <a:blipFill>
                          <a:blip r:embed="rId6"/>
                          <a:stretch>
                            <a:fillRect l="-306667" t="-306667" r="-308333" b="-310000"/>
                          </a:stretch>
                        </a:blipFill>
                      </a:tcPr>
                    </a:tc>
                    <a:tc>
                      <a:txBody>
                        <a:bodyPr/>
                        <a:lstStyle/>
                        <a:p>
                          <a:endParaRPr lang="zh-TW"/>
                        </a:p>
                      </a:txBody>
                      <a:tcPr anchor="ctr">
                        <a:blipFill>
                          <a:blip r:embed="rId6"/>
                          <a:stretch>
                            <a:fillRect l="-400000" t="-306667" r="-203279" b="-310000"/>
                          </a:stretch>
                        </a:blipFill>
                      </a:tcPr>
                    </a:tc>
                    <a:tc>
                      <a:txBody>
                        <a:bodyPr/>
                        <a:lstStyle/>
                        <a:p>
                          <a:endParaRPr lang="zh-TW"/>
                        </a:p>
                      </a:txBody>
                      <a:tcPr anchor="ctr">
                        <a:blipFill>
                          <a:blip r:embed="rId6"/>
                          <a:stretch>
                            <a:fillRect l="-500000"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6"/>
                          <a:stretch>
                            <a:fillRect l="-201639" t="-400000" r="-401639" b="-204918"/>
                          </a:stretch>
                        </a:blipFill>
                      </a:tcPr>
                    </a:tc>
                    <a:tc>
                      <a:txBody>
                        <a:bodyPr/>
                        <a:lstStyle/>
                        <a:p>
                          <a:endParaRPr lang="zh-TW"/>
                        </a:p>
                      </a:txBody>
                      <a:tcPr anchor="ctr">
                        <a:blipFill>
                          <a:blip r:embed="rId6"/>
                          <a:stretch>
                            <a:fillRect l="-306667" t="-400000" r="-308333" b="-204918"/>
                          </a:stretch>
                        </a:blipFill>
                      </a:tcPr>
                    </a:tc>
                    <a:tc>
                      <a:txBody>
                        <a:bodyPr/>
                        <a:lstStyle/>
                        <a:p>
                          <a:endParaRPr lang="zh-TW"/>
                        </a:p>
                      </a:txBody>
                      <a:tcPr anchor="ctr">
                        <a:blipFill>
                          <a:blip r:embed="rId6"/>
                          <a:stretch>
                            <a:fillRect l="-400000" t="-400000" r="-203279" b="-204918"/>
                          </a:stretch>
                        </a:blipFill>
                      </a:tcPr>
                    </a:tc>
                    <a:tc>
                      <a:txBody>
                        <a:bodyPr/>
                        <a:lstStyle/>
                        <a:p>
                          <a:endParaRPr lang="zh-TW"/>
                        </a:p>
                      </a:txBody>
                      <a:tcPr anchor="ctr">
                        <a:blipFill>
                          <a:blip r:embed="rId6"/>
                          <a:stretch>
                            <a:fillRect l="-500000"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6"/>
                          <a:stretch>
                            <a:fillRect l="-201639" t="-500000" r="-401639" b="-104918"/>
                          </a:stretch>
                        </a:blipFill>
                      </a:tcPr>
                    </a:tc>
                    <a:tc>
                      <a:txBody>
                        <a:bodyPr/>
                        <a:lstStyle/>
                        <a:p>
                          <a:endParaRPr lang="zh-TW"/>
                        </a:p>
                      </a:txBody>
                      <a:tcPr anchor="ctr">
                        <a:blipFill>
                          <a:blip r:embed="rId6"/>
                          <a:stretch>
                            <a:fillRect l="-306667" t="-500000" r="-308333" b="-104918"/>
                          </a:stretch>
                        </a:blipFill>
                      </a:tcPr>
                    </a:tc>
                    <a:tc>
                      <a:txBody>
                        <a:bodyPr/>
                        <a:lstStyle/>
                        <a:p>
                          <a:endParaRPr lang="zh-TW"/>
                        </a:p>
                      </a:txBody>
                      <a:tcPr anchor="ctr">
                        <a:blipFill>
                          <a:blip r:embed="rId6"/>
                          <a:stretch>
                            <a:fillRect l="-400000" t="-500000" r="-203279" b="-104918"/>
                          </a:stretch>
                        </a:blipFill>
                      </a:tcPr>
                    </a:tc>
                    <a:tc>
                      <a:txBody>
                        <a:bodyPr/>
                        <a:lstStyle/>
                        <a:p>
                          <a:endParaRPr lang="zh-TW"/>
                        </a:p>
                      </a:txBody>
                      <a:tcPr anchor="ctr">
                        <a:blipFill>
                          <a:blip r:embed="rId6"/>
                          <a:stretch>
                            <a:fillRect l="-500000"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19" name="內容版面配置區 3"/>
              <p:cNvGraphicFramePr>
                <a:graphicFrameLocks/>
              </p:cNvGraphicFramePr>
              <p:nvPr>
                <p:extLst>
                  <p:ext uri="{D42A27DB-BD31-4B8C-83A1-F6EECF244321}">
                    <p14:modId xmlns:p14="http://schemas.microsoft.com/office/powerpoint/2010/main" val="616875152"/>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no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solidFill>
                          <a:srgbClr val="00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C000"/>
                        </a:solid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noFill/>
                      </a:tcP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9" name="內容版面配置區 3"/>
              <p:cNvGraphicFramePr>
                <a:graphicFrameLocks/>
              </p:cNvGraphicFramePr>
              <p:nvPr>
                <p:extLst>
                  <p:ext uri="{D42A27DB-BD31-4B8C-83A1-F6EECF244321}">
                    <p14:modId xmlns:p14="http://schemas.microsoft.com/office/powerpoint/2010/main" val="616875152"/>
                  </p:ext>
                </p:extLst>
              </p:nvPr>
            </p:nvGraphicFramePr>
            <p:xfrm>
              <a:off x="6303150"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noFill/>
                      </a:tcP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7"/>
                          <a:stretch>
                            <a:fillRect l="-201639" t="-101639" r="-403279" b="-503279"/>
                          </a:stretch>
                        </a:blipFill>
                      </a:tcPr>
                    </a:tc>
                    <a:tc>
                      <a:txBody>
                        <a:bodyPr/>
                        <a:lstStyle/>
                        <a:p>
                          <a:endParaRPr lang="zh-TW"/>
                        </a:p>
                      </a:txBody>
                      <a:tcPr anchor="ctr">
                        <a:blipFill>
                          <a:blip r:embed="rId7"/>
                          <a:stretch>
                            <a:fillRect l="-301639" t="-101639" r="-303279" b="-503279"/>
                          </a:stretch>
                        </a:blipFill>
                      </a:tcPr>
                    </a:tc>
                    <a:tc>
                      <a:txBody>
                        <a:bodyPr/>
                        <a:lstStyle/>
                        <a:p>
                          <a:endParaRPr lang="zh-TW"/>
                        </a:p>
                      </a:txBody>
                      <a:tcPr anchor="ctr">
                        <a:blipFill>
                          <a:blip r:embed="rId7"/>
                          <a:stretch>
                            <a:fillRect l="-401639" t="-101639" r="-203279" b="-503279"/>
                          </a:stretch>
                        </a:blipFill>
                      </a:tcPr>
                    </a:tc>
                    <a:tc>
                      <a:txBody>
                        <a:bodyPr/>
                        <a:lstStyle/>
                        <a:p>
                          <a:endParaRPr lang="zh-TW"/>
                        </a:p>
                      </a:txBody>
                      <a:tcPr anchor="ctr">
                        <a:blipFill>
                          <a:blip r:embed="rId7"/>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201639" r="-403279" b="-403279"/>
                          </a:stretch>
                        </a:blipFill>
                      </a:tcPr>
                    </a:tc>
                    <a:tc>
                      <a:txBody>
                        <a:bodyPr/>
                        <a:lstStyle/>
                        <a:p>
                          <a:endParaRPr lang="zh-TW"/>
                        </a:p>
                      </a:txBody>
                      <a:tcPr anchor="ctr">
                        <a:blipFill>
                          <a:blip r:embed="rId7"/>
                          <a:stretch>
                            <a:fillRect l="-301639" t="-201639" r="-303279" b="-403279"/>
                          </a:stretch>
                        </a:blipFill>
                      </a:tcPr>
                    </a:tc>
                    <a:tc>
                      <a:txBody>
                        <a:bodyPr/>
                        <a:lstStyle/>
                        <a:p>
                          <a:endParaRPr lang="zh-TW"/>
                        </a:p>
                      </a:txBody>
                      <a:tcPr anchor="ctr">
                        <a:blipFill>
                          <a:blip r:embed="rId7"/>
                          <a:stretch>
                            <a:fillRect l="-401639" t="-201639" r="-203279" b="-403279"/>
                          </a:stretch>
                        </a:blipFill>
                      </a:tcPr>
                    </a:tc>
                    <a:tc>
                      <a:txBody>
                        <a:bodyPr/>
                        <a:lstStyle/>
                        <a:p>
                          <a:endParaRPr lang="zh-TW"/>
                        </a:p>
                      </a:txBody>
                      <a:tcPr anchor="ctr">
                        <a:blipFill>
                          <a:blip r:embed="rId7"/>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7"/>
                          <a:stretch>
                            <a:fillRect l="-101639" t="-306667" r="-503279" b="-310000"/>
                          </a:stretch>
                        </a:blipFill>
                      </a:tcPr>
                    </a:tc>
                    <a:tc>
                      <a:txBody>
                        <a:bodyPr/>
                        <a:lstStyle/>
                        <a:p>
                          <a:endParaRPr lang="zh-TW"/>
                        </a:p>
                      </a:txBody>
                      <a:tcPr anchor="ctr">
                        <a:blipFill>
                          <a:blip r:embed="rId7"/>
                          <a:stretch>
                            <a:fillRect l="-201639" t="-306667" r="-403279" b="-310000"/>
                          </a:stretch>
                        </a:blipFill>
                      </a:tcPr>
                    </a:tc>
                    <a:tc>
                      <a:txBody>
                        <a:bodyPr/>
                        <a:lstStyle/>
                        <a:p>
                          <a:endParaRPr lang="zh-TW"/>
                        </a:p>
                      </a:txBody>
                      <a:tcPr anchor="ctr">
                        <a:blipFill>
                          <a:blip r:embed="rId7"/>
                          <a:stretch>
                            <a:fillRect l="-301639" t="-306667" r="-303279" b="-310000"/>
                          </a:stretch>
                        </a:blipFill>
                      </a:tcPr>
                    </a:tc>
                    <a:tc>
                      <a:txBody>
                        <a:bodyPr/>
                        <a:lstStyle/>
                        <a:p>
                          <a:endParaRPr lang="zh-TW"/>
                        </a:p>
                      </a:txBody>
                      <a:tcPr anchor="ctr">
                        <a:blipFill>
                          <a:blip r:embed="rId7"/>
                          <a:stretch>
                            <a:fillRect l="-401639" t="-306667" r="-203279" b="-310000"/>
                          </a:stretch>
                        </a:blipFill>
                      </a:tcPr>
                    </a:tc>
                    <a:tc>
                      <a:txBody>
                        <a:bodyPr/>
                        <a:lstStyle/>
                        <a:p>
                          <a:endParaRPr lang="zh-TW"/>
                        </a:p>
                      </a:txBody>
                      <a:tcPr anchor="ctr">
                        <a:blipFill>
                          <a:blip r:embed="rId7"/>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400000" r="-403279" b="-204918"/>
                          </a:stretch>
                        </a:blipFill>
                      </a:tcPr>
                    </a:tc>
                    <a:tc>
                      <a:txBody>
                        <a:bodyPr/>
                        <a:lstStyle/>
                        <a:p>
                          <a:endParaRPr lang="zh-TW"/>
                        </a:p>
                      </a:txBody>
                      <a:tcPr anchor="ctr">
                        <a:blipFill>
                          <a:blip r:embed="rId7"/>
                          <a:stretch>
                            <a:fillRect l="-301639" t="-400000" r="-303279" b="-204918"/>
                          </a:stretch>
                        </a:blipFill>
                      </a:tcPr>
                    </a:tc>
                    <a:tc>
                      <a:txBody>
                        <a:bodyPr/>
                        <a:lstStyle/>
                        <a:p>
                          <a:endParaRPr lang="zh-TW"/>
                        </a:p>
                      </a:txBody>
                      <a:tcPr anchor="ctr">
                        <a:blipFill>
                          <a:blip r:embed="rId7"/>
                          <a:stretch>
                            <a:fillRect l="-401639" t="-400000" r="-203279" b="-204918"/>
                          </a:stretch>
                        </a:blipFill>
                      </a:tcPr>
                    </a:tc>
                    <a:tc>
                      <a:txBody>
                        <a:bodyPr/>
                        <a:lstStyle/>
                        <a:p>
                          <a:endParaRPr lang="zh-TW"/>
                        </a:p>
                      </a:txBody>
                      <a:tcPr anchor="ctr">
                        <a:blipFill>
                          <a:blip r:embed="rId7"/>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500000" r="-403279" b="-104918"/>
                          </a:stretch>
                        </a:blipFill>
                      </a:tcPr>
                    </a:tc>
                    <a:tc>
                      <a:txBody>
                        <a:bodyPr/>
                        <a:lstStyle/>
                        <a:p>
                          <a:endParaRPr lang="zh-TW"/>
                        </a:p>
                      </a:txBody>
                      <a:tcPr anchor="ctr">
                        <a:blipFill>
                          <a:blip r:embed="rId7"/>
                          <a:stretch>
                            <a:fillRect l="-301639" t="-500000" r="-303279" b="-104918"/>
                          </a:stretch>
                        </a:blipFill>
                      </a:tcPr>
                    </a:tc>
                    <a:tc>
                      <a:txBody>
                        <a:bodyPr/>
                        <a:lstStyle/>
                        <a:p>
                          <a:endParaRPr lang="zh-TW"/>
                        </a:p>
                      </a:txBody>
                      <a:tcPr anchor="ctr">
                        <a:blipFill>
                          <a:blip r:embed="rId7"/>
                          <a:stretch>
                            <a:fillRect l="-401639" t="-500000" r="-203279" b="-104918"/>
                          </a:stretch>
                        </a:blipFill>
                      </a:tcPr>
                    </a:tc>
                    <a:tc>
                      <a:txBody>
                        <a:bodyPr/>
                        <a:lstStyle/>
                        <a:p>
                          <a:endParaRPr lang="zh-TW"/>
                        </a:p>
                      </a:txBody>
                      <a:tcPr anchor="ctr">
                        <a:blipFill>
                          <a:blip r:embed="rId7"/>
                          <a:stretch>
                            <a:fillRect l="-501639"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noFill/>
                      </a:tcP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1" name="內容版面配置區 3"/>
              <p:cNvGraphicFramePr>
                <a:graphicFrameLocks/>
              </p:cNvGraphicFramePr>
              <p:nvPr>
                <p:extLst>
                  <p:ext uri="{D42A27DB-BD31-4B8C-83A1-F6EECF244321}">
                    <p14:modId xmlns:p14="http://schemas.microsoft.com/office/powerpoint/2010/main" val="3064099692"/>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solidFill>
                          <a:srgbClr val="FF0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1" name="內容版面配置區 3"/>
              <p:cNvGraphicFramePr>
                <a:graphicFrameLocks/>
              </p:cNvGraphicFramePr>
              <p:nvPr>
                <p:extLst>
                  <p:ext uri="{D42A27DB-BD31-4B8C-83A1-F6EECF244321}">
                    <p14:modId xmlns:p14="http://schemas.microsoft.com/office/powerpoint/2010/main" val="3064099692"/>
                  </p:ext>
                </p:extLst>
              </p:nvPr>
            </p:nvGraphicFramePr>
            <p:xfrm>
              <a:off x="6303150"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8"/>
                          <a:stretch>
                            <a:fillRect l="-201639" t="-101639" r="-403279" b="-503279"/>
                          </a:stretch>
                        </a:blipFill>
                      </a:tcPr>
                    </a:tc>
                    <a:tc>
                      <a:txBody>
                        <a:bodyPr/>
                        <a:lstStyle/>
                        <a:p>
                          <a:endParaRPr lang="zh-TW"/>
                        </a:p>
                      </a:txBody>
                      <a:tcPr anchor="ctr">
                        <a:blipFill>
                          <a:blip r:embed="rId8"/>
                          <a:stretch>
                            <a:fillRect l="-301639" t="-101639" r="-303279" b="-503279"/>
                          </a:stretch>
                        </a:blipFill>
                      </a:tcPr>
                    </a:tc>
                    <a:tc>
                      <a:txBody>
                        <a:bodyPr/>
                        <a:lstStyle/>
                        <a:p>
                          <a:endParaRPr lang="zh-TW"/>
                        </a:p>
                      </a:txBody>
                      <a:tcPr anchor="ctr">
                        <a:blipFill>
                          <a:blip r:embed="rId8"/>
                          <a:stretch>
                            <a:fillRect l="-401639" t="-101639" r="-203279" b="-503279"/>
                          </a:stretch>
                        </a:blipFill>
                      </a:tcPr>
                    </a:tc>
                    <a:tc>
                      <a:txBody>
                        <a:bodyPr/>
                        <a:lstStyle/>
                        <a:p>
                          <a:endParaRPr lang="zh-TW"/>
                        </a:p>
                      </a:txBody>
                      <a:tcPr anchor="ctr">
                        <a:blipFill>
                          <a:blip r:embed="rId8"/>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8"/>
                          <a:stretch>
                            <a:fillRect l="-201639" t="-201639" r="-403279" b="-403279"/>
                          </a:stretch>
                        </a:blipFill>
                      </a:tcPr>
                    </a:tc>
                    <a:tc>
                      <a:txBody>
                        <a:bodyPr/>
                        <a:lstStyle/>
                        <a:p>
                          <a:endParaRPr lang="zh-TW"/>
                        </a:p>
                      </a:txBody>
                      <a:tcPr anchor="ctr">
                        <a:blipFill>
                          <a:blip r:embed="rId8"/>
                          <a:stretch>
                            <a:fillRect l="-301639" t="-201639" r="-303279" b="-403279"/>
                          </a:stretch>
                        </a:blipFill>
                      </a:tcPr>
                    </a:tc>
                    <a:tc>
                      <a:txBody>
                        <a:bodyPr/>
                        <a:lstStyle/>
                        <a:p>
                          <a:endParaRPr lang="zh-TW"/>
                        </a:p>
                      </a:txBody>
                      <a:tcPr anchor="ctr">
                        <a:blipFill>
                          <a:blip r:embed="rId8"/>
                          <a:stretch>
                            <a:fillRect l="-401639" t="-201639" r="-203279" b="-403279"/>
                          </a:stretch>
                        </a:blipFill>
                      </a:tcPr>
                    </a:tc>
                    <a:tc>
                      <a:txBody>
                        <a:bodyPr/>
                        <a:lstStyle/>
                        <a:p>
                          <a:endParaRPr lang="zh-TW"/>
                        </a:p>
                      </a:txBody>
                      <a:tcPr anchor="ctr">
                        <a:blipFill>
                          <a:blip r:embed="rId8"/>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8"/>
                          <a:stretch>
                            <a:fillRect l="-101639" t="-306667" r="-503279" b="-310000"/>
                          </a:stretch>
                        </a:blipFill>
                      </a:tcPr>
                    </a:tc>
                    <a:tc>
                      <a:txBody>
                        <a:bodyPr/>
                        <a:lstStyle/>
                        <a:p>
                          <a:endParaRPr lang="zh-TW"/>
                        </a:p>
                      </a:txBody>
                      <a:tcPr anchor="ctr">
                        <a:blipFill>
                          <a:blip r:embed="rId8"/>
                          <a:stretch>
                            <a:fillRect l="-201639" t="-306667" r="-403279" b="-310000"/>
                          </a:stretch>
                        </a:blipFill>
                      </a:tcPr>
                    </a:tc>
                    <a:tc>
                      <a:txBody>
                        <a:bodyPr/>
                        <a:lstStyle/>
                        <a:p>
                          <a:endParaRPr lang="zh-TW"/>
                        </a:p>
                      </a:txBody>
                      <a:tcPr anchor="ctr">
                        <a:blipFill>
                          <a:blip r:embed="rId8"/>
                          <a:stretch>
                            <a:fillRect l="-301639" t="-306667" r="-303279" b="-310000"/>
                          </a:stretch>
                        </a:blipFill>
                      </a:tcPr>
                    </a:tc>
                    <a:tc>
                      <a:txBody>
                        <a:bodyPr/>
                        <a:lstStyle/>
                        <a:p>
                          <a:endParaRPr lang="zh-TW"/>
                        </a:p>
                      </a:txBody>
                      <a:tcPr anchor="ctr">
                        <a:blipFill>
                          <a:blip r:embed="rId8"/>
                          <a:stretch>
                            <a:fillRect l="-401639" t="-306667" r="-203279" b="-310000"/>
                          </a:stretch>
                        </a:blipFill>
                      </a:tcPr>
                    </a:tc>
                    <a:tc>
                      <a:txBody>
                        <a:bodyPr/>
                        <a:lstStyle/>
                        <a:p>
                          <a:endParaRPr lang="zh-TW"/>
                        </a:p>
                      </a:txBody>
                      <a:tcPr anchor="ctr">
                        <a:blipFill>
                          <a:blip r:embed="rId8"/>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8"/>
                          <a:stretch>
                            <a:fillRect l="-201639" t="-400000" r="-403279" b="-204918"/>
                          </a:stretch>
                        </a:blipFill>
                      </a:tcPr>
                    </a:tc>
                    <a:tc>
                      <a:txBody>
                        <a:bodyPr/>
                        <a:lstStyle/>
                        <a:p>
                          <a:endParaRPr lang="zh-TW"/>
                        </a:p>
                      </a:txBody>
                      <a:tcPr anchor="ctr">
                        <a:blipFill>
                          <a:blip r:embed="rId8"/>
                          <a:stretch>
                            <a:fillRect l="-301639" t="-400000" r="-303279" b="-204918"/>
                          </a:stretch>
                        </a:blipFill>
                      </a:tcPr>
                    </a:tc>
                    <a:tc>
                      <a:txBody>
                        <a:bodyPr/>
                        <a:lstStyle/>
                        <a:p>
                          <a:endParaRPr lang="zh-TW"/>
                        </a:p>
                      </a:txBody>
                      <a:tcPr anchor="ctr">
                        <a:blipFill>
                          <a:blip r:embed="rId8"/>
                          <a:stretch>
                            <a:fillRect l="-401639" t="-400000" r="-203279" b="-204918"/>
                          </a:stretch>
                        </a:blipFill>
                      </a:tcPr>
                    </a:tc>
                    <a:tc>
                      <a:txBody>
                        <a:bodyPr/>
                        <a:lstStyle/>
                        <a:p>
                          <a:endParaRPr lang="zh-TW"/>
                        </a:p>
                      </a:txBody>
                      <a:tcPr anchor="ctr">
                        <a:blipFill>
                          <a:blip r:embed="rId8"/>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8"/>
                          <a:stretch>
                            <a:fillRect l="-201639" t="-500000" r="-403279" b="-104918"/>
                          </a:stretch>
                        </a:blipFill>
                      </a:tcPr>
                    </a:tc>
                    <a:tc>
                      <a:txBody>
                        <a:bodyPr/>
                        <a:lstStyle/>
                        <a:p>
                          <a:endParaRPr lang="zh-TW"/>
                        </a:p>
                      </a:txBody>
                      <a:tcPr anchor="ctr">
                        <a:blipFill>
                          <a:blip r:embed="rId8"/>
                          <a:stretch>
                            <a:fillRect l="-301639" t="-500000" r="-303279" b="-104918"/>
                          </a:stretch>
                        </a:blipFill>
                      </a:tcPr>
                    </a:tc>
                    <a:tc>
                      <a:txBody>
                        <a:bodyPr/>
                        <a:lstStyle/>
                        <a:p>
                          <a:endParaRPr lang="zh-TW"/>
                        </a:p>
                      </a:txBody>
                      <a:tcPr anchor="ctr">
                        <a:blipFill>
                          <a:blip r:embed="rId8"/>
                          <a:stretch>
                            <a:fillRect l="-401639" t="-500000" r="-203279" b="-104918"/>
                          </a:stretch>
                        </a:blipFill>
                      </a:tcPr>
                    </a:tc>
                    <a:tc>
                      <a:txBody>
                        <a:bodyPr/>
                        <a:lstStyle/>
                        <a:p>
                          <a:endParaRPr lang="zh-TW"/>
                        </a:p>
                      </a:txBody>
                      <a:tcPr anchor="ctr">
                        <a:blipFill>
                          <a:blip r:embed="rId8"/>
                          <a:stretch>
                            <a:fillRect l="-501639"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2" name="內容版面配置區 3"/>
              <p:cNvGraphicFramePr>
                <a:graphicFrameLocks/>
              </p:cNvGraphicFramePr>
              <p:nvPr>
                <p:extLst>
                  <p:ext uri="{D42A27DB-BD31-4B8C-83A1-F6EECF244321}">
                    <p14:modId xmlns:p14="http://schemas.microsoft.com/office/powerpoint/2010/main" val="3593315394"/>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00FF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2" name="內容版面配置區 3"/>
              <p:cNvGraphicFramePr>
                <a:graphicFrameLocks/>
              </p:cNvGraphicFramePr>
              <p:nvPr>
                <p:extLst>
                  <p:ext uri="{D42A27DB-BD31-4B8C-83A1-F6EECF244321}">
                    <p14:modId xmlns:p14="http://schemas.microsoft.com/office/powerpoint/2010/main" val="3593315394"/>
                  </p:ext>
                </p:extLst>
              </p:nvPr>
            </p:nvGraphicFramePr>
            <p:xfrm>
              <a:off x="9265425" y="14149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9"/>
                          <a:stretch>
                            <a:fillRect l="-201639" t="-101639" r="-403279" b="-503279"/>
                          </a:stretch>
                        </a:blipFill>
                      </a:tcPr>
                    </a:tc>
                    <a:tc>
                      <a:txBody>
                        <a:bodyPr/>
                        <a:lstStyle/>
                        <a:p>
                          <a:endParaRPr lang="zh-TW"/>
                        </a:p>
                      </a:txBody>
                      <a:tcPr anchor="ctr">
                        <a:blipFill>
                          <a:blip r:embed="rId9"/>
                          <a:stretch>
                            <a:fillRect l="-301639" t="-101639" r="-303279" b="-503279"/>
                          </a:stretch>
                        </a:blipFill>
                      </a:tcPr>
                    </a:tc>
                    <a:tc>
                      <a:txBody>
                        <a:bodyPr/>
                        <a:lstStyle/>
                        <a:p>
                          <a:endParaRPr lang="zh-TW"/>
                        </a:p>
                      </a:txBody>
                      <a:tcPr anchor="ctr">
                        <a:blipFill>
                          <a:blip r:embed="rId9"/>
                          <a:stretch>
                            <a:fillRect l="-401639" t="-101639" r="-203279" b="-503279"/>
                          </a:stretch>
                        </a:blipFill>
                      </a:tcPr>
                    </a:tc>
                    <a:tc>
                      <a:txBody>
                        <a:bodyPr/>
                        <a:lstStyle/>
                        <a:p>
                          <a:endParaRPr lang="zh-TW"/>
                        </a:p>
                      </a:txBody>
                      <a:tcPr anchor="ctr">
                        <a:blipFill>
                          <a:blip r:embed="rId9"/>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9"/>
                          <a:stretch>
                            <a:fillRect l="-201639" t="-201639" r="-403279" b="-403279"/>
                          </a:stretch>
                        </a:blipFill>
                      </a:tcPr>
                    </a:tc>
                    <a:tc>
                      <a:txBody>
                        <a:bodyPr/>
                        <a:lstStyle/>
                        <a:p>
                          <a:endParaRPr lang="zh-TW"/>
                        </a:p>
                      </a:txBody>
                      <a:tcPr anchor="ctr">
                        <a:blipFill>
                          <a:blip r:embed="rId9"/>
                          <a:stretch>
                            <a:fillRect l="-301639" t="-201639" r="-303279" b="-403279"/>
                          </a:stretch>
                        </a:blipFill>
                      </a:tcPr>
                    </a:tc>
                    <a:tc>
                      <a:txBody>
                        <a:bodyPr/>
                        <a:lstStyle/>
                        <a:p>
                          <a:endParaRPr lang="zh-TW"/>
                        </a:p>
                      </a:txBody>
                      <a:tcPr anchor="ctr">
                        <a:blipFill>
                          <a:blip r:embed="rId9"/>
                          <a:stretch>
                            <a:fillRect l="-401639" t="-201639" r="-203279" b="-403279"/>
                          </a:stretch>
                        </a:blipFill>
                      </a:tcPr>
                    </a:tc>
                    <a:tc>
                      <a:txBody>
                        <a:bodyPr/>
                        <a:lstStyle/>
                        <a:p>
                          <a:endParaRPr lang="zh-TW"/>
                        </a:p>
                      </a:txBody>
                      <a:tcPr anchor="ctr">
                        <a:blipFill>
                          <a:blip r:embed="rId9"/>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9"/>
                          <a:stretch>
                            <a:fillRect l="-101639" t="-306667" r="-503279" b="-310000"/>
                          </a:stretch>
                        </a:blipFill>
                      </a:tcPr>
                    </a:tc>
                    <a:tc>
                      <a:txBody>
                        <a:bodyPr/>
                        <a:lstStyle/>
                        <a:p>
                          <a:endParaRPr lang="zh-TW"/>
                        </a:p>
                      </a:txBody>
                      <a:tcPr anchor="ctr">
                        <a:blipFill>
                          <a:blip r:embed="rId9"/>
                          <a:stretch>
                            <a:fillRect l="-201639" t="-306667" r="-403279" b="-310000"/>
                          </a:stretch>
                        </a:blipFill>
                      </a:tcPr>
                    </a:tc>
                    <a:tc>
                      <a:txBody>
                        <a:bodyPr/>
                        <a:lstStyle/>
                        <a:p>
                          <a:endParaRPr lang="zh-TW"/>
                        </a:p>
                      </a:txBody>
                      <a:tcPr anchor="ctr">
                        <a:blipFill>
                          <a:blip r:embed="rId9"/>
                          <a:stretch>
                            <a:fillRect l="-301639" t="-306667" r="-303279" b="-310000"/>
                          </a:stretch>
                        </a:blipFill>
                      </a:tcPr>
                    </a:tc>
                    <a:tc>
                      <a:txBody>
                        <a:bodyPr/>
                        <a:lstStyle/>
                        <a:p>
                          <a:endParaRPr lang="zh-TW"/>
                        </a:p>
                      </a:txBody>
                      <a:tcPr anchor="ctr">
                        <a:blipFill>
                          <a:blip r:embed="rId9"/>
                          <a:stretch>
                            <a:fillRect l="-401639" t="-306667" r="-203279" b="-310000"/>
                          </a:stretch>
                        </a:blipFill>
                      </a:tcPr>
                    </a:tc>
                    <a:tc>
                      <a:txBody>
                        <a:bodyPr/>
                        <a:lstStyle/>
                        <a:p>
                          <a:endParaRPr lang="zh-TW"/>
                        </a:p>
                      </a:txBody>
                      <a:tcPr anchor="ctr">
                        <a:blipFill>
                          <a:blip r:embed="rId9"/>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9"/>
                          <a:stretch>
                            <a:fillRect l="-201639" t="-400000" r="-403279" b="-204918"/>
                          </a:stretch>
                        </a:blipFill>
                      </a:tcPr>
                    </a:tc>
                    <a:tc>
                      <a:txBody>
                        <a:bodyPr/>
                        <a:lstStyle/>
                        <a:p>
                          <a:endParaRPr lang="zh-TW"/>
                        </a:p>
                      </a:txBody>
                      <a:tcPr anchor="ctr">
                        <a:blipFill>
                          <a:blip r:embed="rId9"/>
                          <a:stretch>
                            <a:fillRect l="-301639" t="-400000" r="-303279" b="-204918"/>
                          </a:stretch>
                        </a:blipFill>
                      </a:tcPr>
                    </a:tc>
                    <a:tc>
                      <a:txBody>
                        <a:bodyPr/>
                        <a:lstStyle/>
                        <a:p>
                          <a:endParaRPr lang="zh-TW"/>
                        </a:p>
                      </a:txBody>
                      <a:tcPr anchor="ctr">
                        <a:blipFill>
                          <a:blip r:embed="rId9"/>
                          <a:stretch>
                            <a:fillRect l="-401639" t="-400000" r="-203279" b="-204918"/>
                          </a:stretch>
                        </a:blipFill>
                      </a:tcPr>
                    </a:tc>
                    <a:tc>
                      <a:txBody>
                        <a:bodyPr/>
                        <a:lstStyle/>
                        <a:p>
                          <a:endParaRPr lang="zh-TW"/>
                        </a:p>
                      </a:txBody>
                      <a:tcPr anchor="ctr">
                        <a:blipFill>
                          <a:blip r:embed="rId9"/>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9"/>
                          <a:stretch>
                            <a:fillRect l="-201639" t="-500000" r="-403279" b="-104918"/>
                          </a:stretch>
                        </a:blipFill>
                      </a:tcPr>
                    </a:tc>
                    <a:tc>
                      <a:txBody>
                        <a:bodyPr/>
                        <a:lstStyle/>
                        <a:p>
                          <a:endParaRPr lang="zh-TW"/>
                        </a:p>
                      </a:txBody>
                      <a:tcPr anchor="ctr">
                        <a:blipFill>
                          <a:blip r:embed="rId9"/>
                          <a:stretch>
                            <a:fillRect l="-301639" t="-500000" r="-303279" b="-104918"/>
                          </a:stretch>
                        </a:blipFill>
                      </a:tcPr>
                    </a:tc>
                    <a:tc>
                      <a:txBody>
                        <a:bodyPr/>
                        <a:lstStyle/>
                        <a:p>
                          <a:endParaRPr lang="zh-TW"/>
                        </a:p>
                      </a:txBody>
                      <a:tcPr anchor="ctr">
                        <a:blipFill>
                          <a:blip r:embed="rId9"/>
                          <a:stretch>
                            <a:fillRect l="-401639" t="-500000" r="-203279" b="-104918"/>
                          </a:stretch>
                        </a:blipFill>
                      </a:tcPr>
                    </a:tc>
                    <a:tc>
                      <a:txBody>
                        <a:bodyPr/>
                        <a:lstStyle/>
                        <a:p>
                          <a:endParaRPr lang="zh-TW"/>
                        </a:p>
                      </a:txBody>
                      <a:tcPr anchor="ctr">
                        <a:blipFill>
                          <a:blip r:embed="rId9"/>
                          <a:stretch>
                            <a:fillRect l="-501639"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noFill/>
                      </a:tcP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23" name="內容版面配置區 3"/>
              <p:cNvGraphicFramePr>
                <a:graphicFrameLocks/>
              </p:cNvGraphicFramePr>
              <p:nvPr>
                <p:extLst>
                  <p:ext uri="{D42A27DB-BD31-4B8C-83A1-F6EECF244321}">
                    <p14:modId xmlns:p14="http://schemas.microsoft.com/office/powerpoint/2010/main" val="3490436375"/>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rgbClr val="FF0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solidFill>
                          <a:schemeClr val="accent2">
                            <a:lumMod val="20000"/>
                            <a:lumOff val="80000"/>
                          </a:schemeClr>
                        </a:solid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23" name="內容版面配置區 3"/>
              <p:cNvGraphicFramePr>
                <a:graphicFrameLocks/>
              </p:cNvGraphicFramePr>
              <p:nvPr>
                <p:extLst>
                  <p:ext uri="{D42A27DB-BD31-4B8C-83A1-F6EECF244321}">
                    <p14:modId xmlns:p14="http://schemas.microsoft.com/office/powerpoint/2010/main" val="3490436375"/>
                  </p:ext>
                </p:extLst>
              </p:nvPr>
            </p:nvGraphicFramePr>
            <p:xfrm>
              <a:off x="9265425" y="4158110"/>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noFill/>
                      </a:tcPr>
                    </a:tc>
                    <a:tc>
                      <a:txBody>
                        <a:bodyPr/>
                        <a:lstStyle/>
                        <a:p>
                          <a:pPr algn="ctr"/>
                          <a:endParaRPr lang="zh-TW" altLang="en-US" dirty="0"/>
                        </a:p>
                      </a:txBody>
                      <a:tcPr anchor="ctr">
                        <a:noFill/>
                      </a:tcPr>
                    </a:tc>
                    <a:tc>
                      <a:txBody>
                        <a:bodyPr/>
                        <a:lstStyle/>
                        <a:p>
                          <a:pPr algn="ctr"/>
                          <a:endParaRPr lang="zh-TW" altLang="en-US"/>
                        </a:p>
                      </a:txBody>
                      <a:tcPr anchor="ctr">
                        <a:noFill/>
                      </a:tcP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noFill/>
                      </a:tcPr>
                    </a:tc>
                    <a:tc>
                      <a:txBody>
                        <a:bodyPr/>
                        <a:lstStyle/>
                        <a:p>
                          <a:endParaRPr lang="zh-TW" altLang="en-US" dirty="0"/>
                        </a:p>
                      </a:txBody>
                      <a:tcPr anchor="ctr">
                        <a:noFill/>
                      </a:tcPr>
                    </a:tc>
                    <a:tc>
                      <a:txBody>
                        <a:bodyPr/>
                        <a:lstStyle/>
                        <a:p>
                          <a:endParaRPr lang="zh-TW"/>
                        </a:p>
                      </a:txBody>
                      <a:tcPr anchor="ctr">
                        <a:blipFill>
                          <a:blip r:embed="rId10"/>
                          <a:stretch>
                            <a:fillRect l="-201639" t="-101639" r="-403279" b="-503279"/>
                          </a:stretch>
                        </a:blipFill>
                      </a:tcPr>
                    </a:tc>
                    <a:tc>
                      <a:txBody>
                        <a:bodyPr/>
                        <a:lstStyle/>
                        <a:p>
                          <a:endParaRPr lang="zh-TW"/>
                        </a:p>
                      </a:txBody>
                      <a:tcPr anchor="ctr">
                        <a:blipFill>
                          <a:blip r:embed="rId10"/>
                          <a:stretch>
                            <a:fillRect l="-301639" t="-101639" r="-303279" b="-503279"/>
                          </a:stretch>
                        </a:blipFill>
                      </a:tcPr>
                    </a:tc>
                    <a:tc>
                      <a:txBody>
                        <a:bodyPr/>
                        <a:lstStyle/>
                        <a:p>
                          <a:endParaRPr lang="zh-TW"/>
                        </a:p>
                      </a:txBody>
                      <a:tcPr anchor="ctr">
                        <a:blipFill>
                          <a:blip r:embed="rId10"/>
                          <a:stretch>
                            <a:fillRect l="-401639" t="-101639" r="-203279" b="-503279"/>
                          </a:stretch>
                        </a:blipFill>
                      </a:tcPr>
                    </a:tc>
                    <a:tc>
                      <a:txBody>
                        <a:bodyPr/>
                        <a:lstStyle/>
                        <a:p>
                          <a:endParaRPr lang="zh-TW"/>
                        </a:p>
                      </a:txBody>
                      <a:tcPr anchor="ctr">
                        <a:blipFill>
                          <a:blip r:embed="rId10"/>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10"/>
                          <a:stretch>
                            <a:fillRect l="-201639" t="-201639" r="-403279" b="-403279"/>
                          </a:stretch>
                        </a:blipFill>
                      </a:tcPr>
                    </a:tc>
                    <a:tc>
                      <a:txBody>
                        <a:bodyPr/>
                        <a:lstStyle/>
                        <a:p>
                          <a:endParaRPr lang="zh-TW"/>
                        </a:p>
                      </a:txBody>
                      <a:tcPr anchor="ctr">
                        <a:blipFill>
                          <a:blip r:embed="rId10"/>
                          <a:stretch>
                            <a:fillRect l="-301639" t="-201639" r="-303279" b="-403279"/>
                          </a:stretch>
                        </a:blipFill>
                      </a:tcPr>
                    </a:tc>
                    <a:tc>
                      <a:txBody>
                        <a:bodyPr/>
                        <a:lstStyle/>
                        <a:p>
                          <a:endParaRPr lang="zh-TW"/>
                        </a:p>
                      </a:txBody>
                      <a:tcPr anchor="ctr">
                        <a:blipFill>
                          <a:blip r:embed="rId10"/>
                          <a:stretch>
                            <a:fillRect l="-401639" t="-201639" r="-203279" b="-403279"/>
                          </a:stretch>
                        </a:blipFill>
                      </a:tcPr>
                    </a:tc>
                    <a:tc>
                      <a:txBody>
                        <a:bodyPr/>
                        <a:lstStyle/>
                        <a:p>
                          <a:endParaRPr lang="zh-TW"/>
                        </a:p>
                      </a:txBody>
                      <a:tcPr anchor="ctr">
                        <a:blipFill>
                          <a:blip r:embed="rId10"/>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10"/>
                          <a:stretch>
                            <a:fillRect l="-101639" t="-306667" r="-503279" b="-310000"/>
                          </a:stretch>
                        </a:blipFill>
                      </a:tcPr>
                    </a:tc>
                    <a:tc>
                      <a:txBody>
                        <a:bodyPr/>
                        <a:lstStyle/>
                        <a:p>
                          <a:endParaRPr lang="zh-TW"/>
                        </a:p>
                      </a:txBody>
                      <a:tcPr anchor="ctr">
                        <a:blipFill>
                          <a:blip r:embed="rId10"/>
                          <a:stretch>
                            <a:fillRect l="-201639" t="-306667" r="-403279" b="-310000"/>
                          </a:stretch>
                        </a:blipFill>
                      </a:tcPr>
                    </a:tc>
                    <a:tc>
                      <a:txBody>
                        <a:bodyPr/>
                        <a:lstStyle/>
                        <a:p>
                          <a:endParaRPr lang="zh-TW"/>
                        </a:p>
                      </a:txBody>
                      <a:tcPr anchor="ctr">
                        <a:blipFill>
                          <a:blip r:embed="rId10"/>
                          <a:stretch>
                            <a:fillRect l="-301639" t="-306667" r="-303279" b="-310000"/>
                          </a:stretch>
                        </a:blipFill>
                      </a:tcPr>
                    </a:tc>
                    <a:tc>
                      <a:txBody>
                        <a:bodyPr/>
                        <a:lstStyle/>
                        <a:p>
                          <a:endParaRPr lang="zh-TW"/>
                        </a:p>
                      </a:txBody>
                      <a:tcPr anchor="ctr">
                        <a:blipFill>
                          <a:blip r:embed="rId10"/>
                          <a:stretch>
                            <a:fillRect l="-401639" t="-306667" r="-203279" b="-310000"/>
                          </a:stretch>
                        </a:blipFill>
                      </a:tcPr>
                    </a:tc>
                    <a:tc>
                      <a:txBody>
                        <a:bodyPr/>
                        <a:lstStyle/>
                        <a:p>
                          <a:endParaRPr lang="zh-TW"/>
                        </a:p>
                      </a:txBody>
                      <a:tcPr anchor="ctr">
                        <a:blipFill>
                          <a:blip r:embed="rId10"/>
                          <a:stretch>
                            <a:fillRect l="-501639" t="-306667" r="-103279" b="-310000"/>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10"/>
                          <a:stretch>
                            <a:fillRect l="-201639" t="-400000" r="-403279" b="-204918"/>
                          </a:stretch>
                        </a:blipFill>
                      </a:tcPr>
                    </a:tc>
                    <a:tc>
                      <a:txBody>
                        <a:bodyPr/>
                        <a:lstStyle/>
                        <a:p>
                          <a:endParaRPr lang="zh-TW"/>
                        </a:p>
                      </a:txBody>
                      <a:tcPr anchor="ctr">
                        <a:blipFill>
                          <a:blip r:embed="rId10"/>
                          <a:stretch>
                            <a:fillRect l="-301639" t="-400000" r="-303279" b="-204918"/>
                          </a:stretch>
                        </a:blipFill>
                      </a:tcPr>
                    </a:tc>
                    <a:tc>
                      <a:txBody>
                        <a:bodyPr/>
                        <a:lstStyle/>
                        <a:p>
                          <a:endParaRPr lang="zh-TW"/>
                        </a:p>
                      </a:txBody>
                      <a:tcPr anchor="ctr">
                        <a:blipFill>
                          <a:blip r:embed="rId10"/>
                          <a:stretch>
                            <a:fillRect l="-401639" t="-400000" r="-203279" b="-204918"/>
                          </a:stretch>
                        </a:blipFill>
                      </a:tcPr>
                    </a:tc>
                    <a:tc>
                      <a:txBody>
                        <a:bodyPr/>
                        <a:lstStyle/>
                        <a:p>
                          <a:endParaRPr lang="zh-TW"/>
                        </a:p>
                      </a:txBody>
                      <a:tcPr anchor="ctr">
                        <a:blipFill>
                          <a:blip r:embed="rId10"/>
                          <a:stretch>
                            <a:fillRect l="-501639" t="-400000" r="-103279" b="-204918"/>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10"/>
                          <a:stretch>
                            <a:fillRect l="-201639" t="-500000" r="-403279" b="-104918"/>
                          </a:stretch>
                        </a:blipFill>
                      </a:tcPr>
                    </a:tc>
                    <a:tc>
                      <a:txBody>
                        <a:bodyPr/>
                        <a:lstStyle/>
                        <a:p>
                          <a:endParaRPr lang="zh-TW"/>
                        </a:p>
                      </a:txBody>
                      <a:tcPr anchor="ctr">
                        <a:blipFill>
                          <a:blip r:embed="rId10"/>
                          <a:stretch>
                            <a:fillRect l="-301639" t="-500000" r="-303279" b="-104918"/>
                          </a:stretch>
                        </a:blipFill>
                      </a:tcPr>
                    </a:tc>
                    <a:tc>
                      <a:txBody>
                        <a:bodyPr/>
                        <a:lstStyle/>
                        <a:p>
                          <a:endParaRPr lang="zh-TW"/>
                        </a:p>
                      </a:txBody>
                      <a:tcPr anchor="ctr">
                        <a:blipFill>
                          <a:blip r:embed="rId10"/>
                          <a:stretch>
                            <a:fillRect l="-401639" t="-500000" r="-203279" b="-104918"/>
                          </a:stretch>
                        </a:blipFill>
                      </a:tcPr>
                    </a:tc>
                    <a:tc>
                      <a:txBody>
                        <a:bodyPr/>
                        <a:lstStyle/>
                        <a:p>
                          <a:endParaRPr lang="zh-TW"/>
                        </a:p>
                      </a:txBody>
                      <a:tcPr anchor="ctr">
                        <a:blipFill>
                          <a:blip r:embed="rId10"/>
                          <a:stretch>
                            <a:fillRect l="-501639" t="-500000" r="-103279" b="-104918"/>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p:sp>
        <p:nvSpPr>
          <p:cNvPr id="6" name="文字方塊 5"/>
          <p:cNvSpPr txBox="1"/>
          <p:nvPr/>
        </p:nvSpPr>
        <p:spPr>
          <a:xfrm>
            <a:off x="8899913" y="3826124"/>
            <a:ext cx="473850" cy="369332"/>
          </a:xfrm>
          <a:prstGeom prst="rect">
            <a:avLst/>
          </a:prstGeom>
          <a:noFill/>
        </p:spPr>
        <p:txBody>
          <a:bodyPr wrap="square" rtlCol="0">
            <a:spAutoFit/>
          </a:bodyPr>
          <a:lstStyle/>
          <a:p>
            <a:r>
              <a:rPr lang="en-US" altLang="zh-TW" dirty="0"/>
              <a:t>…</a:t>
            </a:r>
            <a:endParaRPr lang="zh-TW" altLang="en-US" dirty="0"/>
          </a:p>
        </p:txBody>
      </p:sp>
    </p:spTree>
    <p:extLst>
      <p:ext uri="{BB962C8B-B14F-4D97-AF65-F5344CB8AC3E}">
        <p14:creationId xmlns:p14="http://schemas.microsoft.com/office/powerpoint/2010/main" val="150544665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內容版面配置區 3"/>
              <p:cNvGraphicFramePr>
                <a:graphicFrameLocks noGrp="1"/>
              </p:cNvGraphicFramePr>
              <p:nvPr>
                <p:ph idx="1"/>
                <p:extLst>
                  <p:ext uri="{D42A27DB-BD31-4B8C-83A1-F6EECF244321}">
                    <p14:modId xmlns:p14="http://schemas.microsoft.com/office/powerpoint/2010/main" val="779719850"/>
                  </p:ext>
                </p:extLst>
              </p:nvPr>
            </p:nvGraphicFramePr>
            <p:xfrm>
              <a:off x="1308100" y="26373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1</m:t>
                                </m:r>
                              </m:oMath>
                            </m:oMathPara>
                          </a14:m>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4" name="內容版面配置區 3"/>
              <p:cNvGraphicFramePr>
                <a:graphicFrameLocks noGrp="1"/>
              </p:cNvGraphicFramePr>
              <p:nvPr>
                <p:ph idx="1"/>
                <p:extLst>
                  <p:ext uri="{D42A27DB-BD31-4B8C-83A1-F6EECF244321}">
                    <p14:modId xmlns:p14="http://schemas.microsoft.com/office/powerpoint/2010/main" val="779719850"/>
                  </p:ext>
                </p:extLst>
              </p:nvPr>
            </p:nvGraphicFramePr>
            <p:xfrm>
              <a:off x="1308100" y="26373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101639" r="-403279" b="-503279"/>
                          </a:stretch>
                        </a:blipFill>
                      </a:tcPr>
                    </a:tc>
                    <a:tc>
                      <a:txBody>
                        <a:bodyPr/>
                        <a:lstStyle/>
                        <a:p>
                          <a:endParaRPr lang="zh-TW"/>
                        </a:p>
                      </a:txBody>
                      <a:tcPr anchor="ctr">
                        <a:blipFill>
                          <a:blip r:embed="rId3"/>
                          <a:stretch>
                            <a:fillRect l="-301639" t="-101639" r="-303279" b="-503279"/>
                          </a:stretch>
                        </a:blipFill>
                      </a:tcPr>
                    </a:tc>
                    <a:tc>
                      <a:txBody>
                        <a:bodyPr/>
                        <a:lstStyle/>
                        <a:p>
                          <a:endParaRPr lang="zh-TW"/>
                        </a:p>
                      </a:txBody>
                      <a:tcPr anchor="ctr">
                        <a:blipFill>
                          <a:blip r:embed="rId3"/>
                          <a:stretch>
                            <a:fillRect l="-401639" t="-101639" r="-203279" b="-503279"/>
                          </a:stretch>
                        </a:blipFill>
                      </a:tcPr>
                    </a:tc>
                    <a:tc>
                      <a:txBody>
                        <a:bodyPr/>
                        <a:lstStyle/>
                        <a:p>
                          <a:endParaRPr lang="zh-TW"/>
                        </a:p>
                      </a:txBody>
                      <a:tcPr anchor="ctr">
                        <a:blipFill>
                          <a:blip r:embed="rId3"/>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201639" r="-403279" b="-403279"/>
                          </a:stretch>
                        </a:blipFill>
                      </a:tcPr>
                    </a:tc>
                    <a:tc>
                      <a:txBody>
                        <a:bodyPr/>
                        <a:lstStyle/>
                        <a:p>
                          <a:endParaRPr lang="zh-TW"/>
                        </a:p>
                      </a:txBody>
                      <a:tcPr anchor="ctr">
                        <a:blipFill>
                          <a:blip r:embed="rId3"/>
                          <a:stretch>
                            <a:fillRect l="-301639" t="-201639" r="-303279" b="-403279"/>
                          </a:stretch>
                        </a:blipFill>
                      </a:tcPr>
                    </a:tc>
                    <a:tc>
                      <a:txBody>
                        <a:bodyPr/>
                        <a:lstStyle/>
                        <a:p>
                          <a:endParaRPr lang="zh-TW"/>
                        </a:p>
                      </a:txBody>
                      <a:tcPr anchor="ctr">
                        <a:blipFill>
                          <a:blip r:embed="rId3"/>
                          <a:stretch>
                            <a:fillRect l="-401639" t="-201639" r="-203279" b="-403279"/>
                          </a:stretch>
                        </a:blipFill>
                      </a:tcPr>
                    </a:tc>
                    <a:tc>
                      <a:txBody>
                        <a:bodyPr/>
                        <a:lstStyle/>
                        <a:p>
                          <a:endParaRPr lang="zh-TW"/>
                        </a:p>
                      </a:txBody>
                      <a:tcPr anchor="ctr">
                        <a:blipFill>
                          <a:blip r:embed="rId3"/>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3"/>
                          <a:stretch>
                            <a:fillRect l="-101639" t="-301639" r="-503279" b="-303279"/>
                          </a:stretch>
                        </a:blipFill>
                      </a:tcPr>
                    </a:tc>
                    <a:tc>
                      <a:txBody>
                        <a:bodyPr/>
                        <a:lstStyle/>
                        <a:p>
                          <a:endParaRPr lang="zh-TW"/>
                        </a:p>
                      </a:txBody>
                      <a:tcPr anchor="ctr">
                        <a:blipFill>
                          <a:blip r:embed="rId3"/>
                          <a:stretch>
                            <a:fillRect l="-201639" t="-301639" r="-403279" b="-303279"/>
                          </a:stretch>
                        </a:blipFill>
                      </a:tcPr>
                    </a:tc>
                    <a:tc>
                      <a:txBody>
                        <a:bodyPr/>
                        <a:lstStyle/>
                        <a:p>
                          <a:endParaRPr lang="zh-TW"/>
                        </a:p>
                      </a:txBody>
                      <a:tcPr anchor="ctr">
                        <a:blipFill>
                          <a:blip r:embed="rId3"/>
                          <a:stretch>
                            <a:fillRect l="-301639" t="-301639" r="-303279" b="-303279"/>
                          </a:stretch>
                        </a:blipFill>
                      </a:tcPr>
                    </a:tc>
                    <a:tc>
                      <a:txBody>
                        <a:bodyPr/>
                        <a:lstStyle/>
                        <a:p>
                          <a:endParaRPr lang="zh-TW"/>
                        </a:p>
                      </a:txBody>
                      <a:tcPr anchor="ctr">
                        <a:blipFill>
                          <a:blip r:embed="rId3"/>
                          <a:stretch>
                            <a:fillRect l="-401639" t="-301639" r="-203279" b="-303279"/>
                          </a:stretch>
                        </a:blipFill>
                      </a:tcPr>
                    </a:tc>
                    <a:tc>
                      <a:txBody>
                        <a:bodyPr/>
                        <a:lstStyle/>
                        <a:p>
                          <a:endParaRPr lang="zh-TW"/>
                        </a:p>
                      </a:txBody>
                      <a:tcPr anchor="ctr">
                        <a:blipFill>
                          <a:blip r:embed="rId3"/>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401639" r="-403279" b="-203279"/>
                          </a:stretch>
                        </a:blipFill>
                      </a:tcPr>
                    </a:tc>
                    <a:tc>
                      <a:txBody>
                        <a:bodyPr/>
                        <a:lstStyle/>
                        <a:p>
                          <a:endParaRPr lang="zh-TW"/>
                        </a:p>
                      </a:txBody>
                      <a:tcPr anchor="ctr">
                        <a:blipFill>
                          <a:blip r:embed="rId3"/>
                          <a:stretch>
                            <a:fillRect l="-301639" t="-401639" r="-303279" b="-203279"/>
                          </a:stretch>
                        </a:blipFill>
                      </a:tcPr>
                    </a:tc>
                    <a:tc>
                      <a:txBody>
                        <a:bodyPr/>
                        <a:lstStyle/>
                        <a:p>
                          <a:endParaRPr lang="zh-TW"/>
                        </a:p>
                      </a:txBody>
                      <a:tcPr anchor="ctr">
                        <a:blipFill>
                          <a:blip r:embed="rId3"/>
                          <a:stretch>
                            <a:fillRect l="-401639" t="-401639" r="-203279" b="-203279"/>
                          </a:stretch>
                        </a:blipFill>
                      </a:tcPr>
                    </a:tc>
                    <a:tc>
                      <a:txBody>
                        <a:bodyPr/>
                        <a:lstStyle/>
                        <a:p>
                          <a:endParaRPr lang="zh-TW"/>
                        </a:p>
                      </a:txBody>
                      <a:tcPr anchor="ctr">
                        <a:blipFill>
                          <a:blip r:embed="rId3"/>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endParaRPr lang="zh-TW"/>
                        </a:p>
                      </a:txBody>
                      <a:tcPr anchor="ctr">
                        <a:blipFill>
                          <a:blip r:embed="rId3"/>
                          <a:stretch>
                            <a:fillRect l="-201639" t="-501639" r="-403279" b="-103279"/>
                          </a:stretch>
                        </a:blipFill>
                      </a:tcPr>
                    </a:tc>
                    <a:tc>
                      <a:txBody>
                        <a:bodyPr/>
                        <a:lstStyle/>
                        <a:p>
                          <a:endParaRPr lang="zh-TW"/>
                        </a:p>
                      </a:txBody>
                      <a:tcPr anchor="ctr">
                        <a:blipFill>
                          <a:blip r:embed="rId3"/>
                          <a:stretch>
                            <a:fillRect l="-301639" t="-501639" r="-303279" b="-103279"/>
                          </a:stretch>
                        </a:blipFill>
                      </a:tcPr>
                    </a:tc>
                    <a:tc>
                      <a:txBody>
                        <a:bodyPr/>
                        <a:lstStyle/>
                        <a:p>
                          <a:endParaRPr lang="zh-TW"/>
                        </a:p>
                      </a:txBody>
                      <a:tcPr anchor="ctr">
                        <a:blipFill>
                          <a:blip r:embed="rId3"/>
                          <a:stretch>
                            <a:fillRect l="-401639" t="-501639" r="-203279" b="-103279"/>
                          </a:stretch>
                        </a:blipFill>
                      </a:tcPr>
                    </a:tc>
                    <a:tc>
                      <a:txBody>
                        <a:bodyPr/>
                        <a:lstStyle/>
                        <a:p>
                          <a:endParaRPr lang="zh-TW"/>
                        </a:p>
                      </a:txBody>
                      <a:tcPr anchor="ctr">
                        <a:blipFill>
                          <a:blip r:embed="rId3"/>
                          <a:stretch>
                            <a:fillRect l="-501639" t="-501639" r="-103279" b="-103279"/>
                          </a:stretch>
                        </a:blipFill>
                      </a:tcPr>
                    </a:tc>
                    <a:tc>
                      <a:txBody>
                        <a:bodyPr/>
                        <a:lstStyle/>
                        <a:p>
                          <a:pPr algn="ctr"/>
                          <a:endParaRPr lang="zh-TW" altLang="en-US"/>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2" name="文字方塊 1"/>
              <p:cNvSpPr txBox="1"/>
              <p:nvPr/>
            </p:nvSpPr>
            <p:spPr>
              <a:xfrm>
                <a:off x="1308100" y="2258496"/>
                <a:ext cx="2595600" cy="378823"/>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𝑖𝑛𝑝𝑢𝑡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𝑖𝑚𝑎𝑔𝑒</m:t>
                      </m:r>
                    </m:oMath>
                  </m:oMathPara>
                </a14:m>
                <a:endParaRPr lang="zh-TW" altLang="en-US" dirty="0"/>
              </a:p>
            </p:txBody>
          </p:sp>
        </mc:Choice>
        <mc:Fallback xmlns="">
          <p:sp>
            <p:nvSpPr>
              <p:cNvPr id="2" name="文字方塊 1"/>
              <p:cNvSpPr txBox="1">
                <a:spLocks noRot="1" noChangeAspect="1" noMove="1" noResize="1" noEditPoints="1" noAdjustHandles="1" noChangeArrowheads="1" noChangeShapeType="1" noTextEdit="1"/>
              </p:cNvSpPr>
              <p:nvPr/>
            </p:nvSpPr>
            <p:spPr>
              <a:xfrm>
                <a:off x="1308100" y="2258496"/>
                <a:ext cx="2595600" cy="378823"/>
              </a:xfrm>
              <a:prstGeom prst="rect">
                <a:avLst/>
              </a:prstGeom>
              <a:blipFill>
                <a:blip r:embed="rId4"/>
                <a:stretch>
                  <a:fillRect b="-9524"/>
                </a:stretch>
              </a:blipFill>
            </p:spPr>
            <p:txBody>
              <a:bodyPr/>
              <a:lstStyle/>
              <a:p>
                <a:r>
                  <a:rPr lang="zh-TW" altLang="en-US">
                    <a:noFill/>
                  </a:rPr>
                  <a:t> </a:t>
                </a:r>
              </a:p>
            </p:txBody>
          </p:sp>
        </mc:Fallback>
      </mc:AlternateContent>
      <p:sp>
        <p:nvSpPr>
          <p:cNvPr id="15" name="標題 1"/>
          <p:cNvSpPr>
            <a:spLocks noGrp="1"/>
          </p:cNvSpPr>
          <p:nvPr>
            <p:ph type="title"/>
          </p:nvPr>
        </p:nvSpPr>
        <p:spPr>
          <a:xfrm>
            <a:off x="838200" y="365125"/>
            <a:ext cx="10515600" cy="1325563"/>
          </a:xfrm>
        </p:spPr>
        <p:txBody>
          <a:bodyPr>
            <a:normAutofit/>
          </a:bodyPr>
          <a:lstStyle/>
          <a:p>
            <a:pPr algn="ctr"/>
            <a:r>
              <a:rPr lang="en-US" altLang="zh-TW" dirty="0">
                <a:latin typeface="Cambria Math" panose="02040503050406030204" pitchFamily="18" charset="0"/>
                <a:ea typeface="Cambria Math" panose="02040503050406030204" pitchFamily="18" charset="0"/>
              </a:rPr>
              <a:t>right-left bottom-top scan</a:t>
            </a:r>
          </a:p>
        </p:txBody>
      </p:sp>
      <mc:AlternateContent xmlns:mc="http://schemas.openxmlformats.org/markup-compatibility/2006" xmlns:a14="http://schemas.microsoft.com/office/drawing/2010/main">
        <mc:Choice Requires="a14">
          <p:graphicFrame>
            <p:nvGraphicFramePr>
              <p:cNvPr id="12" name="內容版面配置區 3"/>
              <p:cNvGraphicFramePr>
                <a:graphicFrameLocks/>
              </p:cNvGraphicFramePr>
              <p:nvPr>
                <p:extLst>
                  <p:ext uri="{D42A27DB-BD31-4B8C-83A1-F6EECF244321}">
                    <p14:modId xmlns:p14="http://schemas.microsoft.com/office/powerpoint/2010/main" val="141555393"/>
                  </p:ext>
                </p:extLst>
              </p:nvPr>
            </p:nvGraphicFramePr>
            <p:xfrm>
              <a:off x="4875175" y="26373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4</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12" name="內容版面配置區 3"/>
              <p:cNvGraphicFramePr>
                <a:graphicFrameLocks/>
              </p:cNvGraphicFramePr>
              <p:nvPr>
                <p:extLst>
                  <p:ext uri="{D42A27DB-BD31-4B8C-83A1-F6EECF244321}">
                    <p14:modId xmlns:p14="http://schemas.microsoft.com/office/powerpoint/2010/main" val="141555393"/>
                  </p:ext>
                </p:extLst>
              </p:nvPr>
            </p:nvGraphicFramePr>
            <p:xfrm>
              <a:off x="4875175" y="26373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101639" r="-403279" b="-503279"/>
                          </a:stretch>
                        </a:blipFill>
                      </a:tcPr>
                    </a:tc>
                    <a:tc>
                      <a:txBody>
                        <a:bodyPr/>
                        <a:lstStyle/>
                        <a:p>
                          <a:endParaRPr lang="zh-TW"/>
                        </a:p>
                      </a:txBody>
                      <a:tcPr anchor="ctr">
                        <a:blipFill>
                          <a:blip r:embed="rId5"/>
                          <a:stretch>
                            <a:fillRect l="-301639" t="-101639" r="-303279" b="-503279"/>
                          </a:stretch>
                        </a:blipFill>
                      </a:tcPr>
                    </a:tc>
                    <a:tc>
                      <a:txBody>
                        <a:bodyPr/>
                        <a:lstStyle/>
                        <a:p>
                          <a:endParaRPr lang="zh-TW"/>
                        </a:p>
                      </a:txBody>
                      <a:tcPr anchor="ctr">
                        <a:blipFill>
                          <a:blip r:embed="rId5"/>
                          <a:stretch>
                            <a:fillRect l="-401639" t="-101639" r="-203279" b="-503279"/>
                          </a:stretch>
                        </a:blipFill>
                      </a:tcPr>
                    </a:tc>
                    <a:tc>
                      <a:txBody>
                        <a:bodyPr/>
                        <a:lstStyle/>
                        <a:p>
                          <a:endParaRPr lang="zh-TW"/>
                        </a:p>
                      </a:txBody>
                      <a:tcPr anchor="ctr">
                        <a:blipFill>
                          <a:blip r:embed="rId5"/>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201639" r="-403279" b="-403279"/>
                          </a:stretch>
                        </a:blipFill>
                      </a:tcPr>
                    </a:tc>
                    <a:tc>
                      <a:txBody>
                        <a:bodyPr/>
                        <a:lstStyle/>
                        <a:p>
                          <a:endParaRPr lang="zh-TW"/>
                        </a:p>
                      </a:txBody>
                      <a:tcPr anchor="ctr">
                        <a:blipFill>
                          <a:blip r:embed="rId5"/>
                          <a:stretch>
                            <a:fillRect l="-301639" t="-201639" r="-303279" b="-403279"/>
                          </a:stretch>
                        </a:blipFill>
                      </a:tcPr>
                    </a:tc>
                    <a:tc>
                      <a:txBody>
                        <a:bodyPr/>
                        <a:lstStyle/>
                        <a:p>
                          <a:endParaRPr lang="zh-TW"/>
                        </a:p>
                      </a:txBody>
                      <a:tcPr anchor="ctr">
                        <a:blipFill>
                          <a:blip r:embed="rId5"/>
                          <a:stretch>
                            <a:fillRect l="-401639" t="-201639" r="-203279" b="-403279"/>
                          </a:stretch>
                        </a:blipFill>
                      </a:tcPr>
                    </a:tc>
                    <a:tc>
                      <a:txBody>
                        <a:bodyPr/>
                        <a:lstStyle/>
                        <a:p>
                          <a:endParaRPr lang="zh-TW"/>
                        </a:p>
                      </a:txBody>
                      <a:tcPr anchor="ctr">
                        <a:blipFill>
                          <a:blip r:embed="rId5"/>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5"/>
                          <a:stretch>
                            <a:fillRect l="-101639" t="-301639" r="-503279" b="-303279"/>
                          </a:stretch>
                        </a:blipFill>
                      </a:tcPr>
                    </a:tc>
                    <a:tc>
                      <a:txBody>
                        <a:bodyPr/>
                        <a:lstStyle/>
                        <a:p>
                          <a:endParaRPr lang="zh-TW"/>
                        </a:p>
                      </a:txBody>
                      <a:tcPr anchor="ctr">
                        <a:blipFill>
                          <a:blip r:embed="rId5"/>
                          <a:stretch>
                            <a:fillRect l="-201639" t="-301639" r="-403279" b="-303279"/>
                          </a:stretch>
                        </a:blipFill>
                      </a:tcPr>
                    </a:tc>
                    <a:tc>
                      <a:txBody>
                        <a:bodyPr/>
                        <a:lstStyle/>
                        <a:p>
                          <a:endParaRPr lang="zh-TW"/>
                        </a:p>
                      </a:txBody>
                      <a:tcPr anchor="ctr">
                        <a:blipFill>
                          <a:blip r:embed="rId5"/>
                          <a:stretch>
                            <a:fillRect l="-301639" t="-301639" r="-303279" b="-303279"/>
                          </a:stretch>
                        </a:blipFill>
                      </a:tcPr>
                    </a:tc>
                    <a:tc>
                      <a:txBody>
                        <a:bodyPr/>
                        <a:lstStyle/>
                        <a:p>
                          <a:endParaRPr lang="zh-TW"/>
                        </a:p>
                      </a:txBody>
                      <a:tcPr anchor="ctr">
                        <a:blipFill>
                          <a:blip r:embed="rId5"/>
                          <a:stretch>
                            <a:fillRect l="-401639" t="-301639" r="-203279" b="-303279"/>
                          </a:stretch>
                        </a:blipFill>
                      </a:tcPr>
                    </a:tc>
                    <a:tc>
                      <a:txBody>
                        <a:bodyPr/>
                        <a:lstStyle/>
                        <a:p>
                          <a:endParaRPr lang="zh-TW"/>
                        </a:p>
                      </a:txBody>
                      <a:tcPr anchor="ctr">
                        <a:blipFill>
                          <a:blip r:embed="rId5"/>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401639" r="-403279" b="-203279"/>
                          </a:stretch>
                        </a:blipFill>
                      </a:tcPr>
                    </a:tc>
                    <a:tc>
                      <a:txBody>
                        <a:bodyPr/>
                        <a:lstStyle/>
                        <a:p>
                          <a:endParaRPr lang="zh-TW"/>
                        </a:p>
                      </a:txBody>
                      <a:tcPr anchor="ctr">
                        <a:blipFill>
                          <a:blip r:embed="rId5"/>
                          <a:stretch>
                            <a:fillRect l="-301639" t="-401639" r="-303279" b="-203279"/>
                          </a:stretch>
                        </a:blipFill>
                      </a:tcPr>
                    </a:tc>
                    <a:tc>
                      <a:txBody>
                        <a:bodyPr/>
                        <a:lstStyle/>
                        <a:p>
                          <a:endParaRPr lang="zh-TW"/>
                        </a:p>
                      </a:txBody>
                      <a:tcPr anchor="ctr">
                        <a:blipFill>
                          <a:blip r:embed="rId5"/>
                          <a:stretch>
                            <a:fillRect l="-401639" t="-401639" r="-203279" b="-203279"/>
                          </a:stretch>
                        </a:blipFill>
                      </a:tcPr>
                    </a:tc>
                    <a:tc>
                      <a:txBody>
                        <a:bodyPr/>
                        <a:lstStyle/>
                        <a:p>
                          <a:endParaRPr lang="zh-TW"/>
                        </a:p>
                      </a:txBody>
                      <a:tcPr anchor="ctr">
                        <a:blipFill>
                          <a:blip r:embed="rId5"/>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5"/>
                          <a:stretch>
                            <a:fillRect l="-201639" t="-501639" r="-403279" b="-103279"/>
                          </a:stretch>
                        </a:blipFill>
                      </a:tcPr>
                    </a:tc>
                    <a:tc>
                      <a:txBody>
                        <a:bodyPr/>
                        <a:lstStyle/>
                        <a:p>
                          <a:endParaRPr lang="zh-TW"/>
                        </a:p>
                      </a:txBody>
                      <a:tcPr anchor="ctr">
                        <a:blipFill>
                          <a:blip r:embed="rId5"/>
                          <a:stretch>
                            <a:fillRect l="-301639" t="-501639" r="-303279" b="-103279"/>
                          </a:stretch>
                        </a:blipFill>
                      </a:tcPr>
                    </a:tc>
                    <a:tc>
                      <a:txBody>
                        <a:bodyPr/>
                        <a:lstStyle/>
                        <a:p>
                          <a:endParaRPr lang="zh-TW"/>
                        </a:p>
                      </a:txBody>
                      <a:tcPr anchor="ctr">
                        <a:blipFill>
                          <a:blip r:embed="rId5"/>
                          <a:stretch>
                            <a:fillRect l="-401639" t="-501639" r="-203279" b="-103279"/>
                          </a:stretch>
                        </a:blipFill>
                      </a:tcPr>
                    </a:tc>
                    <a:tc>
                      <a:txBody>
                        <a:bodyPr/>
                        <a:lstStyle/>
                        <a:p>
                          <a:endParaRPr lang="zh-TW"/>
                        </a:p>
                      </a:txBody>
                      <a:tcPr anchor="ctr">
                        <a:blipFill>
                          <a:blip r:embed="rId5"/>
                          <a:stretch>
                            <a:fillRect l="-501639" t="-501639" r="-103279" b="-103279"/>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13" name="文字方塊 12"/>
              <p:cNvSpPr txBox="1"/>
              <p:nvPr/>
            </p:nvSpPr>
            <p:spPr>
              <a:xfrm>
                <a:off x="4875175" y="2258496"/>
                <a:ext cx="25956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𝑙𝑒𝑓𝑡</m:t>
                      </m:r>
                      <m:r>
                        <m:rPr>
                          <m:nor/>
                        </m:rPr>
                        <a:rPr lang="en-US" altLang="zh-TW" i="0" dirty="0" smtClean="0">
                          <a:latin typeface="Cambria Math" panose="02040503050406030204" pitchFamily="18" charset="0"/>
                        </a:rPr>
                        <m:t>−</m:t>
                      </m:r>
                      <m:r>
                        <a:rPr lang="en-US" altLang="zh-TW" i="1" dirty="0" smtClean="0">
                          <a:latin typeface="Cambria Math" panose="02040503050406030204" pitchFamily="18" charset="0"/>
                        </a:rPr>
                        <m:t>𝑟𝑖𝑔h𝑡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𝑡𝑜𝑝</m:t>
                      </m:r>
                      <m:r>
                        <m:rPr>
                          <m:nor/>
                        </m:rPr>
                        <a:rPr lang="en-US" altLang="zh-TW" i="0" dirty="0" smtClean="0">
                          <a:latin typeface="Cambria Math" panose="02040503050406030204" pitchFamily="18" charset="0"/>
                        </a:rPr>
                        <m:t>−</m:t>
                      </m:r>
                      <m:r>
                        <a:rPr lang="en-US" altLang="zh-TW" i="1" dirty="0" smtClean="0">
                          <a:latin typeface="Cambria Math" panose="02040503050406030204" pitchFamily="18" charset="0"/>
                        </a:rPr>
                        <m:t>𝑏𝑜𝑡𝑡𝑜𝑚</m:t>
                      </m:r>
                      <m:r>
                        <a:rPr lang="en-US" altLang="zh-TW" b="0" i="1" dirty="0" smtClean="0">
                          <a:latin typeface="Cambria Math" panose="02040503050406030204" pitchFamily="18" charset="0"/>
                        </a:rPr>
                        <m:t> </m:t>
                      </m:r>
                      <m:r>
                        <a:rPr lang="en-US" altLang="zh-TW" b="0" i="1" dirty="0" smtClean="0">
                          <a:latin typeface="Cambria Math" panose="02040503050406030204" pitchFamily="18" charset="0"/>
                        </a:rPr>
                        <m:t>𝑟𝑒𝑠𝑢𝑙𝑡</m:t>
                      </m:r>
                    </m:oMath>
                  </m:oMathPara>
                </a14:m>
                <a:endParaRPr lang="zh-TW" altLang="en-US"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4875175" y="2258496"/>
                <a:ext cx="2595600" cy="369332"/>
              </a:xfrm>
              <a:prstGeom prst="rect">
                <a:avLst/>
              </a:prstGeom>
              <a:blipFill>
                <a:blip r:embed="rId6"/>
                <a:stretch>
                  <a:fillRect l="-15023" r="-11972" b="-13115"/>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graphicFrame>
            <p:nvGraphicFramePr>
              <p:cNvPr id="7" name="內容版面配置區 3"/>
              <p:cNvGraphicFramePr>
                <a:graphicFrameLocks/>
              </p:cNvGraphicFramePr>
              <p:nvPr>
                <p:extLst>
                  <p:ext uri="{D42A27DB-BD31-4B8C-83A1-F6EECF244321}">
                    <p14:modId xmlns:p14="http://schemas.microsoft.com/office/powerpoint/2010/main" val="3947209640"/>
                  </p:ext>
                </p:extLst>
              </p:nvPr>
            </p:nvGraphicFramePr>
            <p:xfrm>
              <a:off x="8337344" y="26373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3</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2</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TW" b="0" i="1" smtClean="0">
                                    <a:latin typeface="Cambria Math" panose="02040503050406030204" pitchFamily="18" charset="0"/>
                                  </a:rPr>
                                  <m:t>1</m:t>
                                </m:r>
                              </m:oMath>
                            </m:oMathPara>
                          </a14:m>
                          <a:endParaRPr lang="en-US" altLang="zh-TW" b="0"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Choice>
        <mc:Fallback xmlns="">
          <p:graphicFrame>
            <p:nvGraphicFramePr>
              <p:cNvPr id="7" name="內容版面配置區 3"/>
              <p:cNvGraphicFramePr>
                <a:graphicFrameLocks/>
              </p:cNvGraphicFramePr>
              <p:nvPr>
                <p:extLst>
                  <p:ext uri="{D42A27DB-BD31-4B8C-83A1-F6EECF244321}">
                    <p14:modId xmlns:p14="http://schemas.microsoft.com/office/powerpoint/2010/main" val="3947209640"/>
                  </p:ext>
                </p:extLst>
              </p:nvPr>
            </p:nvGraphicFramePr>
            <p:xfrm>
              <a:off x="8337344" y="2637319"/>
              <a:ext cx="2595600" cy="259588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tblGrid>
                  <a:tr h="370840">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101639" r="-403279" b="-503279"/>
                          </a:stretch>
                        </a:blipFill>
                      </a:tcPr>
                    </a:tc>
                    <a:tc>
                      <a:txBody>
                        <a:bodyPr/>
                        <a:lstStyle/>
                        <a:p>
                          <a:endParaRPr lang="zh-TW"/>
                        </a:p>
                      </a:txBody>
                      <a:tcPr anchor="ctr">
                        <a:blipFill>
                          <a:blip r:embed="rId7"/>
                          <a:stretch>
                            <a:fillRect l="-301639" t="-101639" r="-303279" b="-503279"/>
                          </a:stretch>
                        </a:blipFill>
                      </a:tcPr>
                    </a:tc>
                    <a:tc>
                      <a:txBody>
                        <a:bodyPr/>
                        <a:lstStyle/>
                        <a:p>
                          <a:endParaRPr lang="zh-TW"/>
                        </a:p>
                      </a:txBody>
                      <a:tcPr anchor="ctr">
                        <a:blipFill>
                          <a:blip r:embed="rId7"/>
                          <a:stretch>
                            <a:fillRect l="-401639" t="-101639" r="-203279" b="-503279"/>
                          </a:stretch>
                        </a:blipFill>
                      </a:tcPr>
                    </a:tc>
                    <a:tc>
                      <a:txBody>
                        <a:bodyPr/>
                        <a:lstStyle/>
                        <a:p>
                          <a:endParaRPr lang="zh-TW"/>
                        </a:p>
                      </a:txBody>
                      <a:tcPr anchor="ctr">
                        <a:blipFill>
                          <a:blip r:embed="rId7"/>
                          <a:stretch>
                            <a:fillRect l="-501639" t="-101639" r="-103279" b="-503279"/>
                          </a:stretch>
                        </a:blipFill>
                      </a:tcP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201639" r="-403279" b="-403279"/>
                          </a:stretch>
                        </a:blipFill>
                      </a:tcPr>
                    </a:tc>
                    <a:tc>
                      <a:txBody>
                        <a:bodyPr/>
                        <a:lstStyle/>
                        <a:p>
                          <a:endParaRPr lang="zh-TW"/>
                        </a:p>
                      </a:txBody>
                      <a:tcPr anchor="ctr">
                        <a:blipFill>
                          <a:blip r:embed="rId7"/>
                          <a:stretch>
                            <a:fillRect l="-301639" t="-201639" r="-303279" b="-403279"/>
                          </a:stretch>
                        </a:blipFill>
                      </a:tcPr>
                    </a:tc>
                    <a:tc>
                      <a:txBody>
                        <a:bodyPr/>
                        <a:lstStyle/>
                        <a:p>
                          <a:endParaRPr lang="zh-TW"/>
                        </a:p>
                      </a:txBody>
                      <a:tcPr anchor="ctr">
                        <a:blipFill>
                          <a:blip r:embed="rId7"/>
                          <a:stretch>
                            <a:fillRect l="-401639" t="-201639" r="-203279" b="-403279"/>
                          </a:stretch>
                        </a:blipFill>
                      </a:tcPr>
                    </a:tc>
                    <a:tc>
                      <a:txBody>
                        <a:bodyPr/>
                        <a:lstStyle/>
                        <a:p>
                          <a:endParaRPr lang="zh-TW"/>
                        </a:p>
                      </a:txBody>
                      <a:tcPr anchor="ctr">
                        <a:blipFill>
                          <a:blip r:embed="rId7"/>
                          <a:stretch>
                            <a:fillRect l="-501639" t="-201639" r="-103279" b="-403279"/>
                          </a:stretch>
                        </a:blip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endParaRPr lang="zh-TW"/>
                        </a:p>
                      </a:txBody>
                      <a:tcPr anchor="ctr">
                        <a:blipFill>
                          <a:blip r:embed="rId7"/>
                          <a:stretch>
                            <a:fillRect l="-101639" t="-301639" r="-503279" b="-303279"/>
                          </a:stretch>
                        </a:blipFill>
                      </a:tcPr>
                    </a:tc>
                    <a:tc>
                      <a:txBody>
                        <a:bodyPr/>
                        <a:lstStyle/>
                        <a:p>
                          <a:endParaRPr lang="zh-TW"/>
                        </a:p>
                      </a:txBody>
                      <a:tcPr anchor="ctr">
                        <a:blipFill>
                          <a:blip r:embed="rId7"/>
                          <a:stretch>
                            <a:fillRect l="-201639" t="-301639" r="-403279" b="-303279"/>
                          </a:stretch>
                        </a:blipFill>
                      </a:tcPr>
                    </a:tc>
                    <a:tc>
                      <a:txBody>
                        <a:bodyPr/>
                        <a:lstStyle/>
                        <a:p>
                          <a:endParaRPr lang="zh-TW"/>
                        </a:p>
                      </a:txBody>
                      <a:tcPr anchor="ctr">
                        <a:blipFill>
                          <a:blip r:embed="rId7"/>
                          <a:stretch>
                            <a:fillRect l="-301639" t="-301639" r="-303279" b="-303279"/>
                          </a:stretch>
                        </a:blipFill>
                      </a:tcPr>
                    </a:tc>
                    <a:tc>
                      <a:txBody>
                        <a:bodyPr/>
                        <a:lstStyle/>
                        <a:p>
                          <a:endParaRPr lang="zh-TW"/>
                        </a:p>
                      </a:txBody>
                      <a:tcPr anchor="ctr">
                        <a:blipFill>
                          <a:blip r:embed="rId7"/>
                          <a:stretch>
                            <a:fillRect l="-401639" t="-301639" r="-203279" b="-303279"/>
                          </a:stretch>
                        </a:blipFill>
                      </a:tcPr>
                    </a:tc>
                    <a:tc>
                      <a:txBody>
                        <a:bodyPr/>
                        <a:lstStyle/>
                        <a:p>
                          <a:endParaRPr lang="zh-TW"/>
                        </a:p>
                      </a:txBody>
                      <a:tcPr anchor="ctr">
                        <a:blipFill>
                          <a:blip r:embed="rId7"/>
                          <a:stretch>
                            <a:fillRect l="-501639" t="-301639" r="-103279" b="-303279"/>
                          </a:stretch>
                        </a:blipFill>
                      </a:tcP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401639" r="-403279" b="-203279"/>
                          </a:stretch>
                        </a:blipFill>
                      </a:tcPr>
                    </a:tc>
                    <a:tc>
                      <a:txBody>
                        <a:bodyPr/>
                        <a:lstStyle/>
                        <a:p>
                          <a:endParaRPr lang="zh-TW"/>
                        </a:p>
                      </a:txBody>
                      <a:tcPr anchor="ctr">
                        <a:blipFill>
                          <a:blip r:embed="rId7"/>
                          <a:stretch>
                            <a:fillRect l="-301639" t="-401639" r="-303279" b="-203279"/>
                          </a:stretch>
                        </a:blipFill>
                      </a:tcPr>
                    </a:tc>
                    <a:tc>
                      <a:txBody>
                        <a:bodyPr/>
                        <a:lstStyle/>
                        <a:p>
                          <a:endParaRPr lang="zh-TW"/>
                        </a:p>
                      </a:txBody>
                      <a:tcPr anchor="ctr">
                        <a:blipFill>
                          <a:blip r:embed="rId7"/>
                          <a:stretch>
                            <a:fillRect l="-401639" t="-401639" r="-203279" b="-203279"/>
                          </a:stretch>
                        </a:blipFill>
                      </a:tcPr>
                    </a:tc>
                    <a:tc>
                      <a:txBody>
                        <a:bodyPr/>
                        <a:lstStyle/>
                        <a:p>
                          <a:endParaRPr lang="zh-TW"/>
                        </a:p>
                      </a:txBody>
                      <a:tcPr anchor="ctr">
                        <a:blipFill>
                          <a:blip r:embed="rId7"/>
                          <a:stretch>
                            <a:fillRect l="-501639" t="-401639" r="-103279" b="-203279"/>
                          </a:stretch>
                        </a:blipFill>
                      </a:tcP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endParaRPr lang="zh-TW" altLang="en-US" dirty="0"/>
                        </a:p>
                      </a:txBody>
                      <a:tcPr anchor="ctr"/>
                    </a:tc>
                    <a:tc>
                      <a:txBody>
                        <a:bodyPr/>
                        <a:lstStyle/>
                        <a:p>
                          <a:endParaRPr lang="zh-TW"/>
                        </a:p>
                      </a:txBody>
                      <a:tcPr anchor="ctr">
                        <a:blipFill>
                          <a:blip r:embed="rId7"/>
                          <a:stretch>
                            <a:fillRect l="-201639" t="-501639" r="-403279" b="-103279"/>
                          </a:stretch>
                        </a:blipFill>
                      </a:tcPr>
                    </a:tc>
                    <a:tc>
                      <a:txBody>
                        <a:bodyPr/>
                        <a:lstStyle/>
                        <a:p>
                          <a:endParaRPr lang="zh-TW"/>
                        </a:p>
                      </a:txBody>
                      <a:tcPr anchor="ctr">
                        <a:blipFill>
                          <a:blip r:embed="rId7"/>
                          <a:stretch>
                            <a:fillRect l="-301639" t="-501639" r="-303279" b="-103279"/>
                          </a:stretch>
                        </a:blipFill>
                      </a:tcPr>
                    </a:tc>
                    <a:tc>
                      <a:txBody>
                        <a:bodyPr/>
                        <a:lstStyle/>
                        <a:p>
                          <a:endParaRPr lang="zh-TW"/>
                        </a:p>
                      </a:txBody>
                      <a:tcPr anchor="ctr">
                        <a:blipFill>
                          <a:blip r:embed="rId7"/>
                          <a:stretch>
                            <a:fillRect l="-401639" t="-501639" r="-203279" b="-103279"/>
                          </a:stretch>
                        </a:blipFill>
                      </a:tcPr>
                    </a:tc>
                    <a:tc>
                      <a:txBody>
                        <a:bodyPr/>
                        <a:lstStyle/>
                        <a:p>
                          <a:endParaRPr lang="zh-TW"/>
                        </a:p>
                      </a:txBody>
                      <a:tcPr anchor="ctr">
                        <a:blipFill>
                          <a:blip r:embed="rId7"/>
                          <a:stretch>
                            <a:fillRect l="-501639" t="-501639" r="-103279" b="-103279"/>
                          </a:stretch>
                        </a:blipFill>
                      </a:tcPr>
                    </a:tc>
                    <a:tc>
                      <a:txBody>
                        <a:bodyPr/>
                        <a:lstStyle/>
                        <a:p>
                          <a:pPr algn="ctr"/>
                          <a:endParaRPr lang="zh-TW" altLang="en-US" dirty="0"/>
                        </a:p>
                      </a:txBody>
                      <a:tcPr anchor="ctr"/>
                    </a:tc>
                    <a:extLst>
                      <a:ext uri="{0D108BD9-81ED-4DB2-BD59-A6C34878D82A}">
                        <a16:rowId xmlns:a16="http://schemas.microsoft.com/office/drawing/2014/main" val="10005"/>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6"/>
                      </a:ext>
                    </a:extLst>
                  </a:tr>
                </a:tbl>
              </a:graphicData>
            </a:graphic>
          </p:graphicFrame>
        </mc:Fallback>
      </mc:AlternateContent>
      <mc:AlternateContent xmlns:mc="http://schemas.openxmlformats.org/markup-compatibility/2006" xmlns:a14="http://schemas.microsoft.com/office/drawing/2010/main">
        <mc:Choice Requires="a14">
          <p:sp>
            <p:nvSpPr>
              <p:cNvPr id="8" name="文字方塊 7"/>
              <p:cNvSpPr txBox="1"/>
              <p:nvPr/>
            </p:nvSpPr>
            <p:spPr>
              <a:xfrm>
                <a:off x="8337344" y="1999081"/>
                <a:ext cx="2595600" cy="369332"/>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𝑟𝑖𝑔h𝑡</m:t>
                      </m:r>
                      <m:r>
                        <a:rPr lang="en-US" altLang="zh-TW" i="1" dirty="0" smtClean="0">
                          <a:latin typeface="Cambria Math" panose="02040503050406030204" pitchFamily="18" charset="0"/>
                        </a:rPr>
                        <m:t>−</m:t>
                      </m:r>
                      <m:r>
                        <a:rPr lang="en-US" altLang="zh-TW" i="1" dirty="0" smtClean="0">
                          <a:latin typeface="Cambria Math" panose="02040503050406030204" pitchFamily="18" charset="0"/>
                        </a:rPr>
                        <m:t>𝑙𝑒𝑓𝑡</m:t>
                      </m:r>
                      <m:r>
                        <a:rPr lang="en-US" altLang="zh-TW" i="1" dirty="0" smtClean="0">
                          <a:latin typeface="Cambria Math" panose="02040503050406030204" pitchFamily="18" charset="0"/>
                        </a:rPr>
                        <m:t> </m:t>
                      </m:r>
                      <m:r>
                        <a:rPr lang="en-US" altLang="zh-TW" i="1" dirty="0" smtClean="0">
                          <a:latin typeface="Cambria Math" panose="02040503050406030204" pitchFamily="18" charset="0"/>
                        </a:rPr>
                        <m:t>𝑏𝑜𝑡𝑡𝑜𝑚</m:t>
                      </m:r>
                      <m:r>
                        <a:rPr lang="en-US" altLang="zh-TW" i="1" dirty="0" smtClean="0">
                          <a:latin typeface="Cambria Math" panose="02040503050406030204" pitchFamily="18" charset="0"/>
                        </a:rPr>
                        <m:t>−</m:t>
                      </m:r>
                      <m:r>
                        <a:rPr lang="en-US" altLang="zh-TW" i="1" dirty="0" smtClean="0">
                          <a:latin typeface="Cambria Math" panose="02040503050406030204" pitchFamily="18" charset="0"/>
                        </a:rPr>
                        <m:t>𝑡𝑜𝑝</m:t>
                      </m:r>
                      <m:r>
                        <a:rPr lang="en-US" altLang="zh-TW" b="0" i="1" dirty="0" smtClean="0">
                          <a:latin typeface="Cambria Math" panose="02040503050406030204" pitchFamily="18" charset="0"/>
                        </a:rPr>
                        <m:t> </m:t>
                      </m:r>
                      <m:r>
                        <a:rPr lang="en-US" altLang="zh-TW" i="1" dirty="0">
                          <a:latin typeface="Cambria Math" panose="02040503050406030204" pitchFamily="18" charset="0"/>
                        </a:rPr>
                        <m:t>𝑟𝑒𝑠𝑢𝑙𝑡</m:t>
                      </m:r>
                    </m:oMath>
                  </m:oMathPara>
                </a14:m>
                <a:endParaRPr lang="zh-TW" altLang="en-US" dirty="0"/>
              </a:p>
            </p:txBody>
          </p:sp>
        </mc:Choice>
        <mc:Fallback xmlns="">
          <p:sp>
            <p:nvSpPr>
              <p:cNvPr id="8" name="文字方塊 7"/>
              <p:cNvSpPr txBox="1">
                <a:spLocks noRot="1" noChangeAspect="1" noMove="1" noResize="1" noEditPoints="1" noAdjustHandles="1" noChangeArrowheads="1" noChangeShapeType="1" noTextEdit="1"/>
              </p:cNvSpPr>
              <p:nvPr/>
            </p:nvSpPr>
            <p:spPr>
              <a:xfrm>
                <a:off x="8337344" y="1999081"/>
                <a:ext cx="2595600" cy="369332"/>
              </a:xfrm>
              <a:prstGeom prst="rect">
                <a:avLst/>
              </a:prstGeom>
              <a:blipFill>
                <a:blip r:embed="rId8"/>
                <a:stretch>
                  <a:fillRect b="-8196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54407105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a:extLst>
              <a:ext uri="{FF2B5EF4-FFF2-40B4-BE49-F238E27FC236}">
                <a16:creationId xmlns:a16="http://schemas.microsoft.com/office/drawing/2014/main" id="{290CE0D9-2B7F-482F-80C1-DF9B405885F7}"/>
              </a:ext>
            </a:extLst>
          </p:cNvPr>
          <p:cNvSpPr txBox="1">
            <a:spLocks noChangeArrowheads="1"/>
          </p:cNvSpPr>
          <p:nvPr/>
        </p:nvSpPr>
        <p:spPr>
          <a:xfrm>
            <a:off x="838200" y="1825625"/>
            <a:ext cx="10515600"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t>Common 5</a:t>
            </a:r>
            <a:r>
              <a:rPr lang="zh-TW" altLang="en-US" dirty="0"/>
              <a:t> </a:t>
            </a:r>
            <a:r>
              <a:rPr lang="en-US" altLang="zh-TW" dirty="0"/>
              <a:t>×</a:t>
            </a:r>
            <a:r>
              <a:rPr lang="zh-TW" altLang="en-US" dirty="0"/>
              <a:t> </a:t>
            </a:r>
            <a:r>
              <a:rPr lang="en-US" altLang="zh-TW" dirty="0"/>
              <a:t>5</a:t>
            </a:r>
            <a:r>
              <a:rPr lang="zh-TW" altLang="en-US" dirty="0"/>
              <a:t> </a:t>
            </a:r>
            <a:r>
              <a:rPr lang="en-US" altLang="zh-TW" dirty="0"/>
              <a:t>masks for noise cleaning</a:t>
            </a:r>
          </a:p>
        </p:txBody>
      </p:sp>
      <p:sp>
        <p:nvSpPr>
          <p:cNvPr id="345090" name="Rectangle 2">
            <a:extLst>
              <a:ext uri="{FF2B5EF4-FFF2-40B4-BE49-F238E27FC236}">
                <a16:creationId xmlns:a16="http://schemas.microsoft.com/office/drawing/2014/main" id="{BBE791C7-E9DE-4988-98A1-5ECE3A5457F3}"/>
              </a:ext>
            </a:extLst>
          </p:cNvPr>
          <p:cNvSpPr>
            <a:spLocks noGrp="1" noChangeArrowheads="1"/>
          </p:cNvSpPr>
          <p:nvPr>
            <p:ph type="title"/>
          </p:nvPr>
        </p:nvSpPr>
        <p:spPr/>
        <p:txBody>
          <a:bodyPr/>
          <a:lstStyle/>
          <a:p>
            <a:r>
              <a:rPr lang="en-US" altLang="zh-TW" b="1" dirty="0">
                <a:latin typeface="Cambria Math" panose="02040503050406030204" pitchFamily="18" charset="0"/>
                <a:ea typeface="Cambria Math" panose="02040503050406030204" pitchFamily="18" charset="0"/>
              </a:rPr>
              <a:t>6.1.2 Non-Rec. Neighborhood Operator</a:t>
            </a:r>
            <a:endParaRPr lang="en-US" altLang="zh-TW" dirty="0"/>
          </a:p>
        </p:txBody>
      </p:sp>
      <p:graphicFrame>
        <p:nvGraphicFramePr>
          <p:cNvPr id="2" name="表格 1">
            <a:extLst>
              <a:ext uri="{FF2B5EF4-FFF2-40B4-BE49-F238E27FC236}">
                <a16:creationId xmlns:a16="http://schemas.microsoft.com/office/drawing/2014/main" id="{DF73E832-0131-411B-9C79-7E288F115C32}"/>
              </a:ext>
            </a:extLst>
          </p:cNvPr>
          <p:cNvGraphicFramePr>
            <a:graphicFrameLocks noGrp="1"/>
          </p:cNvGraphicFramePr>
          <p:nvPr>
            <p:extLst>
              <p:ext uri="{D42A27DB-BD31-4B8C-83A1-F6EECF244321}">
                <p14:modId xmlns:p14="http://schemas.microsoft.com/office/powerpoint/2010/main" val="299167630"/>
              </p:ext>
            </p:extLst>
          </p:nvPr>
        </p:nvGraphicFramePr>
        <p:xfrm>
          <a:off x="348000" y="2576963"/>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9</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3" name="文字方塊 2">
                <a:extLst>
                  <a:ext uri="{FF2B5EF4-FFF2-40B4-BE49-F238E27FC236}">
                    <a16:creationId xmlns:a16="http://schemas.microsoft.com/office/drawing/2014/main" id="{A53702D0-F9B9-48A7-807B-429A7478B0F8}"/>
                  </a:ext>
                </a:extLst>
              </p:cNvPr>
              <p:cNvSpPr txBox="1"/>
              <p:nvPr/>
            </p:nvSpPr>
            <p:spPr>
              <a:xfrm>
                <a:off x="1479784" y="6175480"/>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81</m:t>
                          </m:r>
                        </m:den>
                      </m:f>
                    </m:oMath>
                  </m:oMathPara>
                </a14:m>
                <a:endParaRPr lang="zh-TW" altLang="en-US" dirty="0"/>
              </a:p>
            </p:txBody>
          </p:sp>
        </mc:Choice>
        <mc:Fallback xmlns="">
          <p:sp>
            <p:nvSpPr>
              <p:cNvPr id="3" name="文字方塊 2">
                <a:extLst>
                  <a:ext uri="{FF2B5EF4-FFF2-40B4-BE49-F238E27FC236}">
                    <a16:creationId xmlns:a16="http://schemas.microsoft.com/office/drawing/2014/main" id="{A53702D0-F9B9-48A7-807B-429A7478B0F8}"/>
                  </a:ext>
                </a:extLst>
              </p:cNvPr>
              <p:cNvSpPr txBox="1">
                <a:spLocks noRot="1" noChangeAspect="1" noMove="1" noResize="1" noEditPoints="1" noAdjustHandles="1" noChangeArrowheads="1" noChangeShapeType="1" noTextEdit="1"/>
              </p:cNvSpPr>
              <p:nvPr/>
            </p:nvSpPr>
            <p:spPr>
              <a:xfrm>
                <a:off x="1479784" y="6175480"/>
                <a:ext cx="1336431" cy="634789"/>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8" name="表格 7">
            <a:extLst>
              <a:ext uri="{FF2B5EF4-FFF2-40B4-BE49-F238E27FC236}">
                <a16:creationId xmlns:a16="http://schemas.microsoft.com/office/drawing/2014/main" id="{4693886F-A482-4CBB-95FE-3583557AA8F7}"/>
              </a:ext>
            </a:extLst>
          </p:cNvPr>
          <p:cNvGraphicFramePr>
            <a:graphicFrameLocks noGrp="1"/>
          </p:cNvGraphicFramePr>
          <p:nvPr>
            <p:extLst>
              <p:ext uri="{D42A27DB-BD31-4B8C-83A1-F6EECF244321}">
                <p14:modId xmlns:p14="http://schemas.microsoft.com/office/powerpoint/2010/main" val="3549485664"/>
              </p:ext>
            </p:extLst>
          </p:nvPr>
        </p:nvGraphicFramePr>
        <p:xfrm>
          <a:off x="4296000" y="2576963"/>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8</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7</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0</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9" name="文字方塊 8">
                <a:extLst>
                  <a:ext uri="{FF2B5EF4-FFF2-40B4-BE49-F238E27FC236}">
                    <a16:creationId xmlns:a16="http://schemas.microsoft.com/office/drawing/2014/main" id="{5B0C2664-6443-4CD2-80DA-CDB6A7B68F1C}"/>
                  </a:ext>
                </a:extLst>
              </p:cNvPr>
              <p:cNvSpPr txBox="1"/>
              <p:nvPr/>
            </p:nvSpPr>
            <p:spPr>
              <a:xfrm>
                <a:off x="5427785" y="6176963"/>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100</m:t>
                          </m:r>
                        </m:den>
                      </m:f>
                    </m:oMath>
                  </m:oMathPara>
                </a14:m>
                <a:endParaRPr lang="zh-TW" altLang="en-US" dirty="0"/>
              </a:p>
            </p:txBody>
          </p:sp>
        </mc:Choice>
        <mc:Fallback xmlns="">
          <p:sp>
            <p:nvSpPr>
              <p:cNvPr id="9" name="文字方塊 8">
                <a:extLst>
                  <a:ext uri="{FF2B5EF4-FFF2-40B4-BE49-F238E27FC236}">
                    <a16:creationId xmlns:a16="http://schemas.microsoft.com/office/drawing/2014/main" id="{5B0C2664-6443-4CD2-80DA-CDB6A7B68F1C}"/>
                  </a:ext>
                </a:extLst>
              </p:cNvPr>
              <p:cNvSpPr txBox="1">
                <a:spLocks noRot="1" noChangeAspect="1" noMove="1" noResize="1" noEditPoints="1" noAdjustHandles="1" noChangeArrowheads="1" noChangeShapeType="1" noTextEdit="1"/>
              </p:cNvSpPr>
              <p:nvPr/>
            </p:nvSpPr>
            <p:spPr>
              <a:xfrm>
                <a:off x="5427785" y="6176963"/>
                <a:ext cx="1336431" cy="634789"/>
              </a:xfrm>
              <a:prstGeom prst="rect">
                <a:avLst/>
              </a:prstGeom>
              <a:blipFill>
                <a:blip r:embed="rId4"/>
                <a:stretch>
                  <a:fillRect/>
                </a:stretch>
              </a:blipFill>
            </p:spPr>
            <p:txBody>
              <a:bodyPr/>
              <a:lstStyle/>
              <a:p>
                <a:r>
                  <a:rPr lang="zh-TW" altLang="en-US">
                    <a:noFill/>
                  </a:rPr>
                  <a:t> </a:t>
                </a:r>
              </a:p>
            </p:txBody>
          </p:sp>
        </mc:Fallback>
      </mc:AlternateContent>
      <p:graphicFrame>
        <p:nvGraphicFramePr>
          <p:cNvPr id="10" name="表格 9">
            <a:extLst>
              <a:ext uri="{FF2B5EF4-FFF2-40B4-BE49-F238E27FC236}">
                <a16:creationId xmlns:a16="http://schemas.microsoft.com/office/drawing/2014/main" id="{F13F069F-5DBC-4D31-8BD4-9A7194967848}"/>
              </a:ext>
            </a:extLst>
          </p:cNvPr>
          <p:cNvGraphicFramePr>
            <a:graphicFrameLocks noGrp="1"/>
          </p:cNvGraphicFramePr>
          <p:nvPr>
            <p:extLst>
              <p:ext uri="{D42A27DB-BD31-4B8C-83A1-F6EECF244321}">
                <p14:modId xmlns:p14="http://schemas.microsoft.com/office/powerpoint/2010/main" val="1890583952"/>
              </p:ext>
            </p:extLst>
          </p:nvPr>
        </p:nvGraphicFramePr>
        <p:xfrm>
          <a:off x="8244000" y="2576963"/>
          <a:ext cx="3600000" cy="3600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1753262228"/>
                    </a:ext>
                  </a:extLst>
                </a:gridCol>
                <a:gridCol w="720000">
                  <a:extLst>
                    <a:ext uri="{9D8B030D-6E8A-4147-A177-3AD203B41FA5}">
                      <a16:colId xmlns:a16="http://schemas.microsoft.com/office/drawing/2014/main" val="811268986"/>
                    </a:ext>
                  </a:extLst>
                </a:gridCol>
                <a:gridCol w="720000">
                  <a:extLst>
                    <a:ext uri="{9D8B030D-6E8A-4147-A177-3AD203B41FA5}">
                      <a16:colId xmlns:a16="http://schemas.microsoft.com/office/drawing/2014/main" val="3838388689"/>
                    </a:ext>
                  </a:extLst>
                </a:gridCol>
                <a:gridCol w="720000">
                  <a:extLst>
                    <a:ext uri="{9D8B030D-6E8A-4147-A177-3AD203B41FA5}">
                      <a16:colId xmlns:a16="http://schemas.microsoft.com/office/drawing/2014/main" val="2548776448"/>
                    </a:ext>
                  </a:extLst>
                </a:gridCol>
                <a:gridCol w="720000">
                  <a:extLst>
                    <a:ext uri="{9D8B030D-6E8A-4147-A177-3AD203B41FA5}">
                      <a16:colId xmlns:a16="http://schemas.microsoft.com/office/drawing/2014/main" val="3529533510"/>
                    </a:ext>
                  </a:extLst>
                </a:gridCol>
              </a:tblGrid>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72948327"/>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83383878"/>
                  </a:ext>
                </a:extLst>
              </a:tr>
              <a:tr h="720000">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36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072280"/>
                  </a:ext>
                </a:extLst>
              </a:tr>
              <a:tr h="720000">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24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29577281"/>
                  </a:ext>
                </a:extLst>
              </a:tr>
              <a:tr h="720000">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6</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4</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TW" sz="2000" b="0" dirty="0">
                          <a:solidFill>
                            <a:schemeClr val="tx1"/>
                          </a:solidFill>
                        </a:rPr>
                        <a:t>1</a:t>
                      </a:r>
                      <a:endParaRPr lang="zh-TW" altLang="en-US" sz="20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39822256"/>
                  </a:ext>
                </a:extLst>
              </a:tr>
            </a:tbl>
          </a:graphicData>
        </a:graphic>
      </p:graphicFrame>
      <mc:AlternateContent xmlns:mc="http://schemas.openxmlformats.org/markup-compatibility/2006" xmlns:a14="http://schemas.microsoft.com/office/drawing/2010/main">
        <mc:Choice Requires="a14">
          <p:sp>
            <p:nvSpPr>
              <p:cNvPr id="11" name="文字方塊 10">
                <a:extLst>
                  <a:ext uri="{FF2B5EF4-FFF2-40B4-BE49-F238E27FC236}">
                    <a16:creationId xmlns:a16="http://schemas.microsoft.com/office/drawing/2014/main" id="{CF79B033-4725-4025-9098-7DC42CF65D58}"/>
                  </a:ext>
                </a:extLst>
              </p:cNvPr>
              <p:cNvSpPr txBox="1"/>
              <p:nvPr/>
            </p:nvSpPr>
            <p:spPr>
              <a:xfrm>
                <a:off x="9375784" y="6194000"/>
                <a:ext cx="1336431" cy="634789"/>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altLang="zh-TW" i="1" smtClean="0">
                              <a:latin typeface="Cambria Math" panose="02040503050406030204" pitchFamily="18" charset="0"/>
                            </a:rPr>
                          </m:ctrlPr>
                        </m:fPr>
                        <m:num>
                          <m:r>
                            <a:rPr lang="en-US" altLang="zh-TW" b="0" i="1" smtClean="0">
                              <a:latin typeface="Cambria Math" panose="02040503050406030204" pitchFamily="18" charset="0"/>
                            </a:rPr>
                            <m:t>1</m:t>
                          </m:r>
                        </m:num>
                        <m:den>
                          <m:r>
                            <a:rPr lang="en-US" altLang="zh-TW" b="0" i="1" smtClean="0">
                              <a:latin typeface="Cambria Math" panose="02040503050406030204" pitchFamily="18" charset="0"/>
                            </a:rPr>
                            <m:t>256</m:t>
                          </m:r>
                        </m:den>
                      </m:f>
                    </m:oMath>
                  </m:oMathPara>
                </a14:m>
                <a:endParaRPr lang="zh-TW" altLang="en-US" dirty="0"/>
              </a:p>
            </p:txBody>
          </p:sp>
        </mc:Choice>
        <mc:Fallback xmlns="">
          <p:sp>
            <p:nvSpPr>
              <p:cNvPr id="11" name="文字方塊 10">
                <a:extLst>
                  <a:ext uri="{FF2B5EF4-FFF2-40B4-BE49-F238E27FC236}">
                    <a16:creationId xmlns:a16="http://schemas.microsoft.com/office/drawing/2014/main" id="{CF79B033-4725-4025-9098-7DC42CF65D58}"/>
                  </a:ext>
                </a:extLst>
              </p:cNvPr>
              <p:cNvSpPr txBox="1">
                <a:spLocks noRot="1" noChangeAspect="1" noMove="1" noResize="1" noEditPoints="1" noAdjustHandles="1" noChangeArrowheads="1" noChangeShapeType="1" noTextEdit="1"/>
              </p:cNvSpPr>
              <p:nvPr/>
            </p:nvSpPr>
            <p:spPr>
              <a:xfrm>
                <a:off x="9375784" y="6194000"/>
                <a:ext cx="1336431" cy="634789"/>
              </a:xfrm>
              <a:prstGeom prst="rect">
                <a:avLst/>
              </a:prstGeom>
              <a:blipFill>
                <a:blip r:embed="rId5"/>
                <a:stretch>
                  <a:fillRect/>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412002331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0098" y="3474720"/>
            <a:ext cx="7151803" cy="3383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6.2.10</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Radius of Fusion</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10" name="文字方塊 9"/>
              <p:cNvSpPr txBox="1"/>
              <p:nvPr/>
            </p:nvSpPr>
            <p:spPr>
              <a:xfrm>
                <a:off x="838199" y="1690688"/>
                <a:ext cx="10387149" cy="1938992"/>
              </a:xfrm>
              <a:prstGeom prst="rect">
                <a:avLst/>
              </a:prstGeom>
              <a:noFill/>
            </p:spPr>
            <p:txBody>
              <a:bodyPr wrap="square" rtlCol="0">
                <a:spAutoFit/>
              </a:bodyPr>
              <a:lstStyle/>
              <a:p>
                <a:pPr marL="285750" indent="-285750" algn="just">
                  <a:buFont typeface="Arial" panose="020B0604020202020204" pitchFamily="34" charset="0"/>
                  <a:buChar char="•"/>
                </a:pPr>
                <a:r>
                  <a:rPr lang="en-US" altLang="zh-TW" sz="2400" dirty="0">
                    <a:ea typeface="標楷體" panose="03000509000000000000" pitchFamily="65" charset="-120"/>
                  </a:rPr>
                  <a:t>Definition</a:t>
                </a:r>
              </a:p>
              <a:p>
                <a:pPr marL="742950" lvl="1" indent="-285750" algn="just">
                  <a:buFont typeface="Arial" panose="020B0604020202020204" pitchFamily="34" charset="0"/>
                  <a:buChar char="•"/>
                </a:pPr>
                <a:r>
                  <a:rPr lang="en-US" altLang="zh-TW" sz="2400" dirty="0">
                    <a:ea typeface="標楷體" panose="03000509000000000000" pitchFamily="65" charset="-120"/>
                  </a:rPr>
                  <a:t>The radius of fusion for any connected component of </a:t>
                </a:r>
                <a:r>
                  <a:rPr lang="en-US" altLang="zh-TW" sz="2400" i="1" dirty="0">
                    <a:ea typeface="標楷體" panose="03000509000000000000" pitchFamily="65" charset="-120"/>
                  </a:rPr>
                  <a:t>I </a:t>
                </a:r>
                <a:r>
                  <a:rPr lang="en-US" altLang="zh-TW" sz="2400" dirty="0">
                    <a:ea typeface="標楷體" panose="03000509000000000000" pitchFamily="65" charset="-120"/>
                  </a:rPr>
                  <a:t>is the radius </a:t>
                </a:r>
                <a14:m>
                  <m:oMath xmlns:m="http://schemas.openxmlformats.org/officeDocument/2006/math">
                    <m:r>
                      <a:rPr lang="zh-TW" altLang="en-US" sz="2400" i="1" smtClean="0">
                        <a:latin typeface="Cambria Math" panose="02040503050406030204" pitchFamily="18" charset="0"/>
                        <a:ea typeface="標楷體" panose="03000509000000000000" pitchFamily="65" charset="-120"/>
                      </a:rPr>
                      <m:t>𝜌</m:t>
                    </m:r>
                  </m:oMath>
                </a14:m>
                <a:r>
                  <a:rPr lang="zh-TW" altLang="en-US" sz="2400" dirty="0">
                    <a:ea typeface="標楷體" panose="03000509000000000000" pitchFamily="65" charset="-120"/>
                  </a:rPr>
                  <a:t> </a:t>
                </a:r>
                <a:r>
                  <a:rPr lang="en-US" altLang="zh-TW" sz="2400" dirty="0">
                    <a:ea typeface="標楷體" panose="03000509000000000000" pitchFamily="65" charset="-120"/>
                  </a:rPr>
                  <a:t>of a disk satisfying the condition that if the binary image </a:t>
                </a:r>
                <a:r>
                  <a:rPr lang="en-US" altLang="zh-TW" sz="2400" i="1" dirty="0">
                    <a:ea typeface="標楷體" panose="03000509000000000000" pitchFamily="65" charset="-120"/>
                  </a:rPr>
                  <a:t>I</a:t>
                </a:r>
                <a:r>
                  <a:rPr lang="en-US" altLang="zh-TW" sz="2400" dirty="0">
                    <a:ea typeface="標楷體" panose="03000509000000000000" pitchFamily="65" charset="-120"/>
                  </a:rPr>
                  <a:t> is morphologically closed with a disk of radius</a:t>
                </a:r>
                <a14:m>
                  <m:oMath xmlns:m="http://schemas.openxmlformats.org/officeDocument/2006/math">
                    <m:r>
                      <a:rPr lang="en-US" altLang="zh-TW" sz="2400" b="0" i="0" smtClean="0">
                        <a:latin typeface="Cambria Math" panose="02040503050406030204" pitchFamily="18" charset="0"/>
                        <a:ea typeface="標楷體" panose="03000509000000000000" pitchFamily="65" charset="-120"/>
                      </a:rPr>
                      <m:t> </m:t>
                    </m:r>
                    <m:r>
                      <a:rPr lang="zh-TW" altLang="en-US" sz="2400" i="1">
                        <a:latin typeface="Cambria Math" panose="02040503050406030204" pitchFamily="18" charset="0"/>
                        <a:ea typeface="標楷體" panose="03000509000000000000" pitchFamily="65" charset="-120"/>
                      </a:rPr>
                      <m:t>𝜌</m:t>
                    </m:r>
                  </m:oMath>
                </a14:m>
                <a:r>
                  <a:rPr lang="en-US" altLang="zh-TW" sz="2400" dirty="0">
                    <a:ea typeface="標楷體" panose="03000509000000000000" pitchFamily="65" charset="-120"/>
                  </a:rPr>
                  <a:t> ,then the given connected region will fuse with some other connected region.</a:t>
                </a:r>
                <a:endParaRPr lang="zh-TW" altLang="en-US" sz="2400" dirty="0">
                  <a:ea typeface="標楷體" panose="03000509000000000000" pitchFamily="65" charset="-120"/>
                </a:endParaRPr>
              </a:p>
            </p:txBody>
          </p:sp>
        </mc:Choice>
        <mc:Fallback xmlns="">
          <p:sp>
            <p:nvSpPr>
              <p:cNvPr id="10" name="文字方塊 9"/>
              <p:cNvSpPr txBox="1">
                <a:spLocks noRot="1" noChangeAspect="1" noMove="1" noResize="1" noEditPoints="1" noAdjustHandles="1" noChangeArrowheads="1" noChangeShapeType="1" noTextEdit="1"/>
              </p:cNvSpPr>
              <p:nvPr/>
            </p:nvSpPr>
            <p:spPr>
              <a:xfrm>
                <a:off x="838199" y="1690688"/>
                <a:ext cx="10387149" cy="1938992"/>
              </a:xfrm>
              <a:prstGeom prst="rect">
                <a:avLst/>
              </a:prstGeom>
              <a:blipFill>
                <a:blip r:embed="rId4"/>
                <a:stretch>
                  <a:fillRect l="-763" t="-2516" r="-939" b="-6289"/>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80215075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內容版面配置區 3"/>
          <p:cNvGraphicFramePr>
            <a:graphicFrameLocks noGrp="1"/>
          </p:cNvGraphicFramePr>
          <p:nvPr>
            <p:ph idx="1"/>
          </p:nvPr>
        </p:nvGraphicFramePr>
        <p:xfrm>
          <a:off x="838200" y="4422140"/>
          <a:ext cx="33372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9" name="文字方塊 8"/>
              <p:cNvSpPr txBox="1"/>
              <p:nvPr/>
            </p:nvSpPr>
            <p:spPr>
              <a:xfrm>
                <a:off x="838200" y="4056380"/>
                <a:ext cx="3337200" cy="365760"/>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i="1" dirty="0" smtClean="0">
                          <a:latin typeface="Cambria Math" panose="02040503050406030204" pitchFamily="18" charset="0"/>
                        </a:rPr>
                        <m:t>𝑜𝑟𝑖𝑔𝑖𝑛𝑎𝑙</m:t>
                      </m:r>
                    </m:oMath>
                  </m:oMathPara>
                </a14:m>
                <a:endParaRPr lang="zh-TW" altLang="en-US" dirty="0"/>
              </a:p>
            </p:txBody>
          </p:sp>
        </mc:Choice>
        <mc:Fallback xmlns="">
          <p:sp>
            <p:nvSpPr>
              <p:cNvPr id="9" name="文字方塊 8"/>
              <p:cNvSpPr txBox="1">
                <a:spLocks noRot="1" noChangeAspect="1" noMove="1" noResize="1" noEditPoints="1" noAdjustHandles="1" noChangeArrowheads="1" noChangeShapeType="1" noTextEdit="1"/>
              </p:cNvSpPr>
              <p:nvPr/>
            </p:nvSpPr>
            <p:spPr>
              <a:xfrm>
                <a:off x="838200" y="4056380"/>
                <a:ext cx="3337200" cy="365760"/>
              </a:xfrm>
              <a:prstGeom prst="rect">
                <a:avLst/>
              </a:prstGeom>
              <a:blipFill rotWithShape="0">
                <a:blip r:embed="rId3"/>
                <a:stretch>
                  <a:fillRect b="-15000"/>
                </a:stretch>
              </a:blipFill>
            </p:spPr>
            <p:txBody>
              <a:bodyPr/>
              <a:lstStyle/>
              <a:p>
                <a:r>
                  <a:rPr lang="zh-TW" altLang="en-US">
                    <a:noFill/>
                  </a:rPr>
                  <a:t> </a:t>
                </a:r>
              </a:p>
            </p:txBody>
          </p:sp>
        </mc:Fallback>
      </mc:AlternateContent>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6.2.10</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Radius of Fusion</a:t>
            </a:r>
            <a:endParaRPr lang="zh-TW" altLang="en-US" b="1" dirty="0">
              <a:latin typeface="Cambria Math" panose="02040503050406030204" pitchFamily="18" charset="0"/>
            </a:endParaRPr>
          </a:p>
        </p:txBody>
      </p:sp>
      <p:graphicFrame>
        <p:nvGraphicFramePr>
          <p:cNvPr id="5" name="內容版面配置區 3"/>
          <p:cNvGraphicFramePr>
            <a:graphicFrameLocks/>
          </p:cNvGraphicFramePr>
          <p:nvPr/>
        </p:nvGraphicFramePr>
        <p:xfrm>
          <a:off x="4427400" y="4422140"/>
          <a:ext cx="33372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40">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solidFill>
                            <a:schemeClr val="tx1"/>
                          </a:solidFill>
                        </a:rPr>
                        <a:t>*</a:t>
                      </a:r>
                      <a:endParaRPr lang="zh-TW" altLang="en-US"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0840">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70840">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70840">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bl>
          </a:graphicData>
        </a:graphic>
      </p:graphicFrame>
      <p:graphicFrame>
        <p:nvGraphicFramePr>
          <p:cNvPr id="6" name="內容版面配置區 3"/>
          <p:cNvGraphicFramePr>
            <a:graphicFrameLocks/>
          </p:cNvGraphicFramePr>
          <p:nvPr/>
        </p:nvGraphicFramePr>
        <p:xfrm>
          <a:off x="8016600" y="4422140"/>
          <a:ext cx="3337200" cy="1854200"/>
        </p:xfrm>
        <a:graphic>
          <a:graphicData uri="http://schemas.openxmlformats.org/drawingml/2006/table">
            <a:tbl>
              <a:tblPr firstRow="1" bandRow="1">
                <a:tableStyleId>{5C22544A-7EE6-4342-B048-85BDC9FD1C3A}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gridCol w="370800">
                  <a:extLst>
                    <a:ext uri="{9D8B030D-6E8A-4147-A177-3AD203B41FA5}">
                      <a16:colId xmlns:a16="http://schemas.microsoft.com/office/drawing/2014/main" val="20006"/>
                    </a:ext>
                  </a:extLst>
                </a:gridCol>
                <a:gridCol w="370800">
                  <a:extLst>
                    <a:ext uri="{9D8B030D-6E8A-4147-A177-3AD203B41FA5}">
                      <a16:colId xmlns:a16="http://schemas.microsoft.com/office/drawing/2014/main" val="20007"/>
                    </a:ext>
                  </a:extLst>
                </a:gridCol>
                <a:gridCol w="370800">
                  <a:extLst>
                    <a:ext uri="{9D8B030D-6E8A-4147-A177-3AD203B41FA5}">
                      <a16:colId xmlns:a16="http://schemas.microsoft.com/office/drawing/2014/main" val="20008"/>
                    </a:ext>
                  </a:extLst>
                </a:gridCol>
              </a:tblGrid>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TW" dirty="0"/>
                        <a:t>*</a:t>
                      </a: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70840">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zh-TW"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bl>
          </a:graphicData>
        </a:graphic>
      </p:graphicFrame>
      <mc:AlternateContent xmlns:mc="http://schemas.openxmlformats.org/markup-compatibility/2006" xmlns:a14="http://schemas.microsoft.com/office/drawing/2010/main">
        <mc:Choice Requires="a14">
          <p:sp>
            <p:nvSpPr>
              <p:cNvPr id="7" name="文字方塊 6"/>
              <p:cNvSpPr txBox="1"/>
              <p:nvPr/>
            </p:nvSpPr>
            <p:spPr>
              <a:xfrm>
                <a:off x="4427400" y="4056380"/>
                <a:ext cx="3337200" cy="365760"/>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𝑟𝑒𝑔𝑖𝑜𝑛</m:t>
                      </m:r>
                      <m:r>
                        <a:rPr lang="en-US" altLang="zh-TW" b="0" i="1" dirty="0" smtClean="0">
                          <a:latin typeface="Cambria Math" panose="02040503050406030204" pitchFamily="18" charset="0"/>
                        </a:rPr>
                        <m:t>−</m:t>
                      </m:r>
                      <m:r>
                        <a:rPr lang="en-US" altLang="zh-TW" b="0" i="1" dirty="0" smtClean="0">
                          <a:latin typeface="Cambria Math" panose="02040503050406030204" pitchFamily="18" charset="0"/>
                        </a:rPr>
                        <m:t>𝑔𝑟𝑜𝑤𝑖𝑛𝑔</m:t>
                      </m:r>
                      <m:r>
                        <a:rPr lang="en-US" altLang="zh-TW" b="0" i="1" dirty="0" smtClean="0">
                          <a:latin typeface="Cambria Math" panose="02040503050406030204" pitchFamily="18" charset="0"/>
                        </a:rPr>
                        <m:t> </m:t>
                      </m:r>
                      <m:r>
                        <a:rPr lang="en-US" altLang="zh-TW" b="0" i="1" dirty="0" smtClean="0">
                          <a:latin typeface="Cambria Math" panose="02040503050406030204" pitchFamily="18" charset="0"/>
                        </a:rPr>
                        <m:t>𝑜𝑝𝑒𝑟𝑎𝑡𝑜𝑟</m:t>
                      </m:r>
                    </m:oMath>
                  </m:oMathPara>
                </a14:m>
                <a:endParaRPr lang="zh-TW" altLang="en-US" dirty="0"/>
              </a:p>
            </p:txBody>
          </p:sp>
        </mc:Choice>
        <mc:Fallback xmlns="">
          <p:sp>
            <p:nvSpPr>
              <p:cNvPr id="7" name="文字方塊 6"/>
              <p:cNvSpPr txBox="1">
                <a:spLocks noRot="1" noChangeAspect="1" noMove="1" noResize="1" noEditPoints="1" noAdjustHandles="1" noChangeArrowheads="1" noChangeShapeType="1" noTextEdit="1"/>
              </p:cNvSpPr>
              <p:nvPr/>
            </p:nvSpPr>
            <p:spPr>
              <a:xfrm>
                <a:off x="4427400" y="4056380"/>
                <a:ext cx="3337200" cy="365760"/>
              </a:xfrm>
              <a:prstGeom prst="rect">
                <a:avLst/>
              </a:prstGeom>
              <a:blipFill rotWithShape="0">
                <a:blip r:embed="rId4"/>
                <a:stretch>
                  <a:fillRect b="-15000"/>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8" name="文字方塊 7"/>
              <p:cNvSpPr txBox="1"/>
              <p:nvPr/>
            </p:nvSpPr>
            <p:spPr>
              <a:xfrm>
                <a:off x="8016600" y="4056380"/>
                <a:ext cx="3337200" cy="365760"/>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r>
                        <a:rPr lang="en-US" altLang="zh-TW" b="0" i="1" dirty="0" smtClean="0">
                          <a:latin typeface="Cambria Math" panose="02040503050406030204" pitchFamily="18" charset="0"/>
                        </a:rPr>
                        <m:t>𝑟𝑒𝑔𝑖𝑜𝑛</m:t>
                      </m:r>
                      <m:r>
                        <a:rPr lang="en-US" altLang="zh-TW" b="0" i="1" dirty="0" smtClean="0">
                          <a:latin typeface="Cambria Math" panose="02040503050406030204" pitchFamily="18" charset="0"/>
                        </a:rPr>
                        <m:t>−</m:t>
                      </m:r>
                      <m:r>
                        <a:rPr lang="en-US" altLang="zh-TW" b="0" i="1" dirty="0" smtClean="0">
                          <a:latin typeface="Cambria Math" panose="02040503050406030204" pitchFamily="18" charset="0"/>
                        </a:rPr>
                        <m:t>𝑠h𝑟𝑖𝑛𝑘𝑖𝑛𝑔</m:t>
                      </m:r>
                      <m:r>
                        <a:rPr lang="en-US" altLang="zh-TW" b="0" i="1" dirty="0" smtClean="0">
                          <a:latin typeface="Cambria Math" panose="02040503050406030204" pitchFamily="18" charset="0"/>
                        </a:rPr>
                        <m:t> </m:t>
                      </m:r>
                      <m:r>
                        <a:rPr lang="en-US" altLang="zh-TW" b="0" i="1" dirty="0" smtClean="0">
                          <a:latin typeface="Cambria Math" panose="02040503050406030204" pitchFamily="18" charset="0"/>
                        </a:rPr>
                        <m:t>𝑜𝑝𝑒𝑟𝑎𝑡𝑜𝑟</m:t>
                      </m:r>
                    </m:oMath>
                  </m:oMathPara>
                </a14:m>
                <a:endParaRPr lang="zh-TW" altLang="en-US" dirty="0"/>
              </a:p>
            </p:txBody>
          </p:sp>
        </mc:Choice>
        <mc:Fallback xmlns="">
          <p:sp>
            <p:nvSpPr>
              <p:cNvPr id="8" name="文字方塊 7"/>
              <p:cNvSpPr txBox="1">
                <a:spLocks noRot="1" noChangeAspect="1" noMove="1" noResize="1" noEditPoints="1" noAdjustHandles="1" noChangeArrowheads="1" noChangeShapeType="1" noTextEdit="1"/>
              </p:cNvSpPr>
              <p:nvPr/>
            </p:nvSpPr>
            <p:spPr>
              <a:xfrm>
                <a:off x="8016600" y="4056380"/>
                <a:ext cx="3337200" cy="365760"/>
              </a:xfrm>
              <a:prstGeom prst="rect">
                <a:avLst/>
              </a:prstGeom>
              <a:blipFill rotWithShape="0">
                <a:blip r:embed="rId5"/>
                <a:stretch>
                  <a:fillRect b="-15000"/>
                </a:stretch>
              </a:blipFill>
            </p:spPr>
            <p:txBody>
              <a:bodyPr/>
              <a:lstStyle/>
              <a:p>
                <a:r>
                  <a:rPr lang="zh-TW" altLang="en-US">
                    <a:noFill/>
                  </a:rPr>
                  <a:t> </a:t>
                </a:r>
              </a:p>
            </p:txBody>
          </p:sp>
        </mc:Fallback>
      </mc:AlternateContent>
      <p:sp>
        <p:nvSpPr>
          <p:cNvPr id="10" name="文字方塊 9"/>
          <p:cNvSpPr txBox="1"/>
          <p:nvPr/>
        </p:nvSpPr>
        <p:spPr>
          <a:xfrm>
            <a:off x="838200" y="1690688"/>
            <a:ext cx="10515600" cy="1569660"/>
          </a:xfrm>
          <a:prstGeom prst="rect">
            <a:avLst/>
          </a:prstGeom>
          <a:noFill/>
        </p:spPr>
        <p:txBody>
          <a:bodyPr wrap="square" rtlCol="0">
            <a:spAutoFit/>
          </a:bodyPr>
          <a:lstStyle/>
          <a:p>
            <a:pPr marL="285750" indent="-285750">
              <a:buFont typeface="Arial" panose="020B0604020202020204" pitchFamily="34" charset="0"/>
              <a:buChar char="•"/>
            </a:pPr>
            <a:r>
              <a:rPr lang="en-US" altLang="zh-TW" sz="2400" dirty="0">
                <a:ea typeface="標楷體" panose="03000509000000000000" pitchFamily="65" charset="-120"/>
              </a:rPr>
              <a:t>Implementation </a:t>
            </a:r>
          </a:p>
          <a:p>
            <a:pPr marL="742950" lvl="1" indent="-285750">
              <a:buFont typeface="Arial" panose="020B0604020202020204" pitchFamily="34" charset="0"/>
              <a:buChar char="•"/>
            </a:pPr>
            <a:r>
              <a:rPr lang="en-US" altLang="zh-TW" sz="2400" dirty="0">
                <a:ea typeface="Cambria Math" panose="02040503050406030204" pitchFamily="18" charset="0"/>
              </a:rPr>
              <a:t>region-growing</a:t>
            </a:r>
            <a:r>
              <a:rPr lang="zh-TW" altLang="en-US" sz="2400" dirty="0">
                <a:ea typeface="標楷體" panose="03000509000000000000" pitchFamily="65" charset="-120"/>
              </a:rPr>
              <a:t> </a:t>
            </a:r>
            <a:r>
              <a:rPr lang="en-US" altLang="zh-TW" sz="2400" dirty="0">
                <a:ea typeface="Cambria Math" panose="02040503050406030204" pitchFamily="18" charset="0"/>
              </a:rPr>
              <a:t>operator *n</a:t>
            </a:r>
          </a:p>
          <a:p>
            <a:pPr marL="742950" lvl="1" indent="-285750">
              <a:buFont typeface="Arial" panose="020B0604020202020204" pitchFamily="34" charset="0"/>
              <a:buChar char="•"/>
            </a:pPr>
            <a:r>
              <a:rPr lang="en-US" altLang="zh-TW" sz="2400" dirty="0">
                <a:ea typeface="Cambria Math" panose="02040503050406030204" pitchFamily="18" charset="0"/>
              </a:rPr>
              <a:t>region-shrinking</a:t>
            </a:r>
            <a:r>
              <a:rPr lang="zh-TW" altLang="en-US" sz="2400" dirty="0">
                <a:ea typeface="標楷體" panose="03000509000000000000" pitchFamily="65" charset="-120"/>
              </a:rPr>
              <a:t> </a:t>
            </a:r>
            <a:r>
              <a:rPr lang="en-US" altLang="zh-TW" sz="2400" dirty="0">
                <a:ea typeface="Cambria Math" panose="02040503050406030204" pitchFamily="18" charset="0"/>
              </a:rPr>
              <a:t>operator</a:t>
            </a:r>
            <a:r>
              <a:rPr lang="en-US" altLang="zh-TW" sz="2400" dirty="0">
                <a:ea typeface="標楷體" panose="03000509000000000000" pitchFamily="65" charset="-120"/>
              </a:rPr>
              <a:t> *n+1</a:t>
            </a:r>
          </a:p>
          <a:p>
            <a:pPr marL="742950" lvl="1" indent="-285750">
              <a:buFont typeface="Arial" panose="020B0604020202020204" pitchFamily="34" charset="0"/>
              <a:buChar char="•"/>
            </a:pPr>
            <a:r>
              <a:rPr lang="en-US" altLang="zh-TW" sz="2400" dirty="0">
                <a:ea typeface="標楷體" panose="03000509000000000000" pitchFamily="65" charset="-120"/>
              </a:rPr>
              <a:t>“radius” == operation time “n” </a:t>
            </a:r>
            <a:endParaRPr lang="zh-TW" altLang="en-US" sz="2400" dirty="0">
              <a:ea typeface="標楷體" panose="03000509000000000000" pitchFamily="65" charset="-120"/>
            </a:endParaRPr>
          </a:p>
        </p:txBody>
      </p:sp>
    </p:spTree>
    <p:extLst>
      <p:ext uri="{BB962C8B-B14F-4D97-AF65-F5344CB8AC3E}">
        <p14:creationId xmlns:p14="http://schemas.microsoft.com/office/powerpoint/2010/main" val="63131436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6.2.11</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Number of Shortest Paths</a:t>
            </a:r>
            <a:endParaRPr lang="zh-TW" altLang="en-US" b="1" dirty="0">
              <a:latin typeface="Cambria Math" panose="02040503050406030204" pitchFamily="18" charset="0"/>
              <a:ea typeface="標楷體" panose="03000509000000000000" pitchFamily="65" charset="-120"/>
            </a:endParaRPr>
          </a:p>
        </p:txBody>
      </p:sp>
      <p:sp>
        <p:nvSpPr>
          <p:cNvPr id="3" name="內容版面配置區 2"/>
          <p:cNvSpPr>
            <a:spLocks noGrp="1"/>
          </p:cNvSpPr>
          <p:nvPr>
            <p:ph idx="1"/>
          </p:nvPr>
        </p:nvSpPr>
        <p:spPr/>
        <p:txBody>
          <a:bodyPr/>
          <a:lstStyle/>
          <a:p>
            <a:pPr algn="just"/>
            <a:r>
              <a:rPr lang="en-US" altLang="zh-TW" sz="2400" dirty="0">
                <a:latin typeface="Cambria Math" panose="02040503050406030204" pitchFamily="18" charset="0"/>
                <a:ea typeface="Cambria Math" panose="02040503050406030204" pitchFamily="18" charset="0"/>
              </a:rPr>
              <a:t>function</a:t>
            </a:r>
          </a:p>
          <a:p>
            <a:pPr lvl="1" algn="just"/>
            <a:r>
              <a:rPr lang="en-US" altLang="zh-TW" sz="2000" dirty="0">
                <a:latin typeface="Cambria Math" panose="02040503050406030204" pitchFamily="18" charset="0"/>
                <a:ea typeface="Cambria Math" panose="02040503050406030204" pitchFamily="18" charset="0"/>
              </a:rPr>
              <a:t>count for each 0-pixel the number of shortest paths to the set that is represented as the binary-1 pixel on a binary image</a:t>
            </a:r>
          </a:p>
          <a:p>
            <a:pPr algn="just"/>
            <a:r>
              <a:rPr lang="en-US" altLang="zh-TW" sz="2400" dirty="0">
                <a:latin typeface="Cambria Math" panose="02040503050406030204" pitchFamily="18" charset="0"/>
                <a:ea typeface="Cambria Math" panose="02040503050406030204" pitchFamily="18" charset="0"/>
              </a:rPr>
              <a:t>Classification</a:t>
            </a:r>
          </a:p>
          <a:p>
            <a:pPr lvl="1" algn="just"/>
            <a:r>
              <a:rPr lang="en-US" altLang="zh-TW" sz="2000" dirty="0">
                <a:latin typeface="Cambria Math" panose="02040503050406030204" pitchFamily="18" charset="0"/>
                <a:ea typeface="Cambria Math" panose="02040503050406030204" pitchFamily="18" charset="0"/>
              </a:rPr>
              <a:t>Rec.</a:t>
            </a:r>
          </a:p>
          <a:p>
            <a:pPr lvl="1" algn="just"/>
            <a:r>
              <a:rPr lang="en-US" altLang="zh-TW" sz="2000" dirty="0">
                <a:latin typeface="Cambria Math" panose="02040503050406030204" pitchFamily="18" charset="0"/>
                <a:ea typeface="Cambria Math" panose="02040503050406030204" pitchFamily="18" charset="0"/>
              </a:rPr>
              <a:t>symbolic data domain(input : binary label /output : numeric label)</a:t>
            </a:r>
          </a:p>
          <a:p>
            <a:pPr marL="0" indent="0" algn="just">
              <a:buNone/>
            </a:pPr>
            <a:endParaRPr lang="en-US" altLang="zh-TW" sz="2400" dirty="0">
              <a:latin typeface="Cambria Math" panose="02040503050406030204" pitchFamily="18" charset="0"/>
              <a:ea typeface="Cambria Math" panose="02040503050406030204" pitchFamily="18" charset="0"/>
            </a:endParaRPr>
          </a:p>
        </p:txBody>
      </p:sp>
    </p:spTree>
    <p:extLst>
      <p:ext uri="{BB962C8B-B14F-4D97-AF65-F5344CB8AC3E}">
        <p14:creationId xmlns:p14="http://schemas.microsoft.com/office/powerpoint/2010/main" val="429432026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6.2.11</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Number of Shortest Paths</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4" name="文字方塊 3"/>
              <p:cNvSpPr txBox="1"/>
              <p:nvPr/>
            </p:nvSpPr>
            <p:spPr>
              <a:xfrm>
                <a:off x="2902132" y="1690688"/>
                <a:ext cx="6387736" cy="1248547"/>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zh-TW"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𝑚</m:t>
                          </m:r>
                        </m:sup>
                      </m:sSup>
                      <m:d>
                        <m:dPr>
                          <m:ctrlPr>
                            <a:rPr lang="en-US" altLang="zh-TW" b="0" i="1" smtClean="0">
                              <a:latin typeface="Cambria Math" panose="02040503050406030204" pitchFamily="18" charset="0"/>
                            </a:rPr>
                          </m:ctrlPr>
                        </m:dPr>
                        <m:e>
                          <m:r>
                            <a:rPr lang="en-US" altLang="zh-TW" b="0" i="1" smtClean="0">
                              <a:latin typeface="Cambria Math" panose="02040503050406030204" pitchFamily="18" charset="0"/>
                            </a:rPr>
                            <m:t>𝑟</m:t>
                          </m:r>
                          <m:r>
                            <a:rPr lang="en-US" altLang="zh-TW" b="0" i="1" smtClean="0">
                              <a:latin typeface="Cambria Math" panose="02040503050406030204" pitchFamily="18" charset="0"/>
                            </a:rPr>
                            <m:t>,</m:t>
                          </m:r>
                          <m:r>
                            <a:rPr lang="en-US" altLang="zh-TW" b="0" i="1" smtClean="0">
                              <a:latin typeface="Cambria Math" panose="02040503050406030204" pitchFamily="18" charset="0"/>
                            </a:rPr>
                            <m:t>𝑐</m:t>
                          </m:r>
                        </m:e>
                      </m:d>
                      <m:r>
                        <a:rPr lang="en-US" altLang="zh-TW" b="0" i="1" smtClean="0">
                          <a:latin typeface="Cambria Math" panose="02040503050406030204" pitchFamily="18" charset="0"/>
                        </a:rPr>
                        <m:t>=</m:t>
                      </m:r>
                      <m:d>
                        <m:dPr>
                          <m:begChr m:val="{"/>
                          <m:endChr m:val=""/>
                          <m:ctrlPr>
                            <a:rPr lang="en-US" altLang="zh-TW" b="0" i="1" smtClean="0">
                              <a:latin typeface="Cambria Math" panose="02040503050406030204" pitchFamily="18" charset="0"/>
                            </a:rPr>
                          </m:ctrlPr>
                        </m:dPr>
                        <m:e>
                          <m:eqArr>
                            <m:eqArrPr>
                              <m:ctrlPr>
                                <a:rPr lang="en-US" altLang="zh-TW" b="0" i="1" smtClean="0">
                                  <a:latin typeface="Cambria Math" panose="02040503050406030204" pitchFamily="18" charset="0"/>
                                </a:rPr>
                              </m:ctrlPr>
                            </m:eqArrPr>
                            <m:e>
                              <m:sSup>
                                <m:sSupPr>
                                  <m:ctrlPr>
                                    <a:rPr lang="en-US" altLang="zh-TW" b="0"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𝑚</m:t>
                                  </m:r>
                                  <m:r>
                                    <a:rPr lang="en-US" altLang="zh-TW" b="0" i="1" smtClean="0">
                                      <a:latin typeface="Cambria Math" panose="02040503050406030204" pitchFamily="18" charset="0"/>
                                    </a:rPr>
                                    <m:t>−1</m:t>
                                  </m:r>
                                </m:sup>
                              </m:sSup>
                              <m:d>
                                <m:dPr>
                                  <m:ctrlPr>
                                    <a:rPr lang="en-US" altLang="zh-TW" b="0" i="1" smtClean="0">
                                      <a:latin typeface="Cambria Math" panose="02040503050406030204" pitchFamily="18" charset="0"/>
                                    </a:rPr>
                                  </m:ctrlPr>
                                </m:dPr>
                                <m:e>
                                  <m:r>
                                    <a:rPr lang="en-US" altLang="zh-TW" b="0" i="1" smtClean="0">
                                      <a:latin typeface="Cambria Math" panose="02040503050406030204" pitchFamily="18" charset="0"/>
                                    </a:rPr>
                                    <m:t>𝑟</m:t>
                                  </m:r>
                                  <m:r>
                                    <a:rPr lang="en-US" altLang="zh-TW" b="0" i="1" smtClean="0">
                                      <a:latin typeface="Cambria Math" panose="02040503050406030204" pitchFamily="18" charset="0"/>
                                    </a:rPr>
                                    <m:t>,</m:t>
                                  </m:r>
                                  <m:r>
                                    <a:rPr lang="en-US" altLang="zh-TW" b="0" i="1" smtClean="0">
                                      <a:latin typeface="Cambria Math" panose="02040503050406030204" pitchFamily="18" charset="0"/>
                                    </a:rPr>
                                    <m:t>𝑐</m:t>
                                  </m:r>
                                </m:e>
                              </m:d>
                              <m:r>
                                <a:rPr lang="en-US" altLang="zh-TW" b="0" i="1" smtClean="0">
                                  <a:latin typeface="Cambria Math" panose="02040503050406030204" pitchFamily="18" charset="0"/>
                                </a:rPr>
                                <m:t>                                        </m:t>
                              </m:r>
                              <m:r>
                                <a:rPr lang="en-US" altLang="zh-TW" b="0" i="1" smtClean="0">
                                  <a:latin typeface="Cambria Math" panose="02040503050406030204" pitchFamily="18" charset="0"/>
                                </a:rPr>
                                <m:t>𝑖𝑓</m:t>
                              </m:r>
                              <m:r>
                                <a:rPr lang="en-US" altLang="zh-TW" b="0" i="1" smtClean="0">
                                  <a:latin typeface="Cambria Math" panose="02040503050406030204" pitchFamily="18" charset="0"/>
                                </a:rPr>
                                <m:t> </m:t>
                              </m:r>
                              <m:sSup>
                                <m:sSupPr>
                                  <m:ctrlPr>
                                    <a:rPr lang="en-US" altLang="zh-TW" b="0"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𝑚</m:t>
                                  </m:r>
                                  <m:r>
                                    <a:rPr lang="en-US" altLang="zh-TW" b="0" i="1" smtClean="0">
                                      <a:latin typeface="Cambria Math" panose="02040503050406030204" pitchFamily="18" charset="0"/>
                                    </a:rPr>
                                    <m:t>−1</m:t>
                                  </m:r>
                                </m:sup>
                              </m:sSup>
                              <m:r>
                                <a:rPr lang="en-US" altLang="zh-TW" b="0" i="1" smtClean="0">
                                  <a:latin typeface="Cambria Math" panose="02040503050406030204" pitchFamily="18" charset="0"/>
                                </a:rPr>
                                <m:t>(</m:t>
                              </m:r>
                              <m:r>
                                <a:rPr lang="en-US" altLang="zh-TW" b="0" i="1" smtClean="0">
                                  <a:latin typeface="Cambria Math" panose="02040503050406030204" pitchFamily="18" charset="0"/>
                                </a:rPr>
                                <m:t>𝑟</m:t>
                              </m:r>
                              <m:r>
                                <a:rPr lang="en-US" altLang="zh-TW" b="0" i="1" smtClean="0">
                                  <a:latin typeface="Cambria Math" panose="02040503050406030204" pitchFamily="18" charset="0"/>
                                </a:rPr>
                                <m:t>,</m:t>
                              </m:r>
                              <m:r>
                                <a:rPr lang="en-US" altLang="zh-TW" b="0" i="1" smtClean="0">
                                  <a:latin typeface="Cambria Math" panose="02040503050406030204" pitchFamily="18" charset="0"/>
                                </a:rPr>
                                <m:t>𝑐</m:t>
                              </m:r>
                              <m:r>
                                <a:rPr lang="en-US" altLang="zh-TW" b="0" i="1" smtClean="0">
                                  <a:latin typeface="Cambria Math" panose="02040503050406030204" pitchFamily="18" charset="0"/>
                                </a:rPr>
                                <m:t>)≠0</m:t>
                              </m:r>
                            </m:e>
                            <m:e>
                              <m:nary>
                                <m:naryPr>
                                  <m:chr m:val="∑"/>
                                  <m:ctrlPr>
                                    <a:rPr lang="en-US" altLang="zh-TW" b="0" i="1" smtClean="0">
                                      <a:latin typeface="Cambria Math" panose="02040503050406030204" pitchFamily="18" charset="0"/>
                                    </a:rPr>
                                  </m:ctrlPr>
                                </m:naryPr>
                                <m:sub>
                                  <m:r>
                                    <m:rPr>
                                      <m:brk m:alnAt="23"/>
                                    </m:rPr>
                                    <a:rPr lang="en-US" altLang="zh-TW" b="0" i="1" smtClean="0">
                                      <a:latin typeface="Cambria Math" panose="02040503050406030204" pitchFamily="18" charset="0"/>
                                    </a:rPr>
                                    <m:t>(</m:t>
                                  </m:r>
                                  <m:sSup>
                                    <m:sSupPr>
                                      <m:ctrlPr>
                                        <a:rPr lang="en-US" altLang="zh-TW" b="0" i="1" smtClean="0">
                                          <a:latin typeface="Cambria Math" panose="02040503050406030204" pitchFamily="18" charset="0"/>
                                        </a:rPr>
                                      </m:ctrlPr>
                                    </m:sSupPr>
                                    <m:e>
                                      <m:r>
                                        <a:rPr lang="en-US" altLang="zh-TW" b="0" i="1" smtClean="0">
                                          <a:latin typeface="Cambria Math" panose="02040503050406030204" pitchFamily="18" charset="0"/>
                                        </a:rPr>
                                        <m:t>𝑟</m:t>
                                      </m:r>
                                    </m:e>
                                    <m:sup>
                                      <m:r>
                                        <a:rPr lang="en-US" altLang="zh-TW" b="0" i="1" smtClean="0">
                                          <a:latin typeface="Cambria Math" panose="02040503050406030204" pitchFamily="18" charset="0"/>
                                        </a:rPr>
                                        <m:t>′</m:t>
                                      </m:r>
                                    </m:sup>
                                  </m:sSup>
                                  <m:r>
                                    <m:rPr>
                                      <m:brk m:alnAt="23"/>
                                    </m:rPr>
                                    <a:rPr lang="en-US" altLang="zh-TW" b="0" i="1" smtClean="0">
                                      <a:latin typeface="Cambria Math" panose="02040503050406030204" pitchFamily="18" charset="0"/>
                                    </a:rPr>
                                    <m:t>,</m:t>
                                  </m:r>
                                  <m:sSup>
                                    <m:sSupPr>
                                      <m:ctrlPr>
                                        <a:rPr lang="en-US" altLang="zh-TW" b="0" i="1" smtClean="0">
                                          <a:latin typeface="Cambria Math" panose="02040503050406030204" pitchFamily="18" charset="0"/>
                                        </a:rPr>
                                      </m:ctrlPr>
                                    </m:sSupPr>
                                    <m:e>
                                      <m:r>
                                        <a:rPr lang="en-US" altLang="zh-TW" b="0" i="1" smtClean="0">
                                          <a:latin typeface="Cambria Math" panose="02040503050406030204" pitchFamily="18" charset="0"/>
                                        </a:rPr>
                                        <m:t>𝑐</m:t>
                                      </m:r>
                                    </m:e>
                                    <m:sup>
                                      <m:r>
                                        <a:rPr lang="en-US" altLang="zh-TW" b="0" i="1" smtClean="0">
                                          <a:latin typeface="Cambria Math" panose="02040503050406030204" pitchFamily="18" charset="0"/>
                                        </a:rPr>
                                        <m:t>′</m:t>
                                      </m:r>
                                    </m:sup>
                                  </m:sSup>
                                  <m:r>
                                    <m:rPr>
                                      <m:brk m:alnAt="23"/>
                                    </m:rPr>
                                    <a:rPr lang="en-US" altLang="zh-TW" b="0" i="1" smtClean="0">
                                      <a:latin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m:t>
                                  </m:r>
                                  <m:r>
                                    <a:rPr lang="en-US" altLang="zh-TW" b="0" i="1" smtClean="0">
                                      <a:latin typeface="Cambria Math" panose="02040503050406030204" pitchFamily="18" charset="0"/>
                                      <a:ea typeface="Cambria Math" panose="02040503050406030204" pitchFamily="18" charset="0"/>
                                    </a:rPr>
                                    <m:t>𝑁</m:t>
                                  </m:r>
                                </m:sub>
                                <m:sup/>
                                <m:e>
                                  <m:sSup>
                                    <m:sSupPr>
                                      <m:ctrlPr>
                                        <a:rPr lang="en-US" altLang="zh-TW" b="0"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𝑚</m:t>
                                      </m:r>
                                      <m:r>
                                        <a:rPr lang="en-US" altLang="zh-TW" b="0" i="1" smtClean="0">
                                          <a:latin typeface="Cambria Math" panose="02040503050406030204" pitchFamily="18" charset="0"/>
                                        </a:rPr>
                                        <m:t>−1</m:t>
                                      </m:r>
                                    </m:sup>
                                  </m:sSup>
                                  <m:r>
                                    <a:rPr lang="en-US" altLang="zh-TW" b="0" i="1" smtClean="0">
                                      <a:latin typeface="Cambria Math" panose="02040503050406030204" pitchFamily="18" charset="0"/>
                                    </a:rPr>
                                    <m:t>(</m:t>
                                  </m:r>
                                  <m:r>
                                    <a:rPr lang="en-US" altLang="zh-TW" b="0" i="1" smtClean="0">
                                      <a:latin typeface="Cambria Math" panose="02040503050406030204" pitchFamily="18" charset="0"/>
                                    </a:rPr>
                                    <m:t>𝑟</m:t>
                                  </m:r>
                                  <m:r>
                                    <a:rPr lang="en-US" altLang="zh-TW" b="0" i="1" smtClean="0">
                                      <a:latin typeface="Cambria Math" panose="02040503050406030204" pitchFamily="18" charset="0"/>
                                    </a:rPr>
                                    <m:t>−</m:t>
                                  </m:r>
                                  <m:sSup>
                                    <m:sSupPr>
                                      <m:ctrlPr>
                                        <a:rPr lang="en-US" altLang="zh-TW" b="0" i="1" smtClean="0">
                                          <a:latin typeface="Cambria Math" panose="02040503050406030204" pitchFamily="18" charset="0"/>
                                        </a:rPr>
                                      </m:ctrlPr>
                                    </m:sSupPr>
                                    <m:e>
                                      <m:r>
                                        <a:rPr lang="en-US" altLang="zh-TW" b="0" i="1" smtClean="0">
                                          <a:latin typeface="Cambria Math" panose="02040503050406030204" pitchFamily="18" charset="0"/>
                                        </a:rPr>
                                        <m:t>𝑟</m:t>
                                      </m:r>
                                    </m:e>
                                    <m:sup>
                                      <m:r>
                                        <a:rPr lang="en-US" altLang="zh-TW" b="0" i="1" smtClean="0">
                                          <a:latin typeface="Cambria Math" panose="02040503050406030204" pitchFamily="18" charset="0"/>
                                        </a:rPr>
                                        <m:t>′</m:t>
                                      </m:r>
                                    </m:sup>
                                  </m:sSup>
                                  <m:r>
                                    <a:rPr lang="en-US" altLang="zh-TW" b="0" i="1" smtClean="0">
                                      <a:latin typeface="Cambria Math" panose="02040503050406030204" pitchFamily="18" charset="0"/>
                                    </a:rPr>
                                    <m:t>,</m:t>
                                  </m:r>
                                  <m:sSup>
                                    <m:sSupPr>
                                      <m:ctrlPr>
                                        <a:rPr lang="en-US" altLang="zh-TW" b="0" i="1" smtClean="0">
                                          <a:latin typeface="Cambria Math" panose="02040503050406030204" pitchFamily="18" charset="0"/>
                                        </a:rPr>
                                      </m:ctrlPr>
                                    </m:sSupPr>
                                    <m:e>
                                      <m:r>
                                        <a:rPr lang="en-US" altLang="zh-TW" b="0" i="1" smtClean="0">
                                          <a:latin typeface="Cambria Math" panose="02040503050406030204" pitchFamily="18" charset="0"/>
                                        </a:rPr>
                                        <m:t>𝑐</m:t>
                                      </m:r>
                                      <m:r>
                                        <a:rPr lang="en-US" altLang="zh-TW" b="0" i="1" smtClean="0">
                                          <a:latin typeface="Cambria Math" panose="02040503050406030204" pitchFamily="18" charset="0"/>
                                        </a:rPr>
                                        <m:t>−</m:t>
                                      </m:r>
                                      <m:r>
                                        <a:rPr lang="en-US" altLang="zh-TW" b="0" i="1" smtClean="0">
                                          <a:latin typeface="Cambria Math" panose="02040503050406030204" pitchFamily="18" charset="0"/>
                                        </a:rPr>
                                        <m:t>𝑐</m:t>
                                      </m:r>
                                    </m:e>
                                    <m:sup>
                                      <m:r>
                                        <a:rPr lang="en-US" altLang="zh-TW" b="0" i="1" smtClean="0">
                                          <a:latin typeface="Cambria Math" panose="02040503050406030204" pitchFamily="18" charset="0"/>
                                        </a:rPr>
                                        <m:t>′</m:t>
                                      </m:r>
                                    </m:sup>
                                  </m:sSup>
                                  <m:r>
                                    <a:rPr lang="en-US" altLang="zh-TW" b="0" i="1" smtClean="0">
                                      <a:latin typeface="Cambria Math" panose="02040503050406030204" pitchFamily="18" charset="0"/>
                                    </a:rPr>
                                    <m:t>)</m:t>
                                  </m:r>
                                </m:e>
                              </m:nary>
                              <m:r>
                                <a:rPr lang="en-US" altLang="zh-TW" b="0" i="1" smtClean="0">
                                  <a:latin typeface="Cambria Math" panose="02040503050406030204" pitchFamily="18" charset="0"/>
                                </a:rPr>
                                <m:t>      </m:t>
                              </m:r>
                              <m:r>
                                <a:rPr lang="en-US" altLang="zh-TW" i="1">
                                  <a:latin typeface="Cambria Math" panose="02040503050406030204" pitchFamily="18" charset="0"/>
                                </a:rPr>
                                <m:t>𝑖𝑓</m:t>
                              </m:r>
                              <m:r>
                                <a:rPr lang="en-US" altLang="zh-TW" i="1">
                                  <a:latin typeface="Cambria Math" panose="02040503050406030204" pitchFamily="18" charset="0"/>
                                </a:rPr>
                                <m:t> </m:t>
                              </m:r>
                              <m:sSup>
                                <m:sSupPr>
                                  <m:ctrlPr>
                                    <a:rPr lang="en-US" altLang="zh-TW" i="1">
                                      <a:latin typeface="Cambria Math" panose="02040503050406030204" pitchFamily="18" charset="0"/>
                                    </a:rPr>
                                  </m:ctrlPr>
                                </m:sSupPr>
                                <m:e>
                                  <m:r>
                                    <a:rPr lang="en-US" altLang="zh-TW" i="1">
                                      <a:latin typeface="Cambria Math" panose="02040503050406030204" pitchFamily="18" charset="0"/>
                                    </a:rPr>
                                    <m:t>𝑝</m:t>
                                  </m:r>
                                </m:e>
                                <m:sup>
                                  <m:r>
                                    <a:rPr lang="en-US" altLang="zh-TW" i="1">
                                      <a:latin typeface="Cambria Math" panose="02040503050406030204" pitchFamily="18" charset="0"/>
                                    </a:rPr>
                                    <m:t>𝑚</m:t>
                                  </m:r>
                                  <m:r>
                                    <a:rPr lang="en-US" altLang="zh-TW" i="1">
                                      <a:latin typeface="Cambria Math" panose="02040503050406030204" pitchFamily="18" charset="0"/>
                                    </a:rPr>
                                    <m:t>−1</m:t>
                                  </m:r>
                                </m:sup>
                              </m:sSup>
                              <m:d>
                                <m:dPr>
                                  <m:ctrlPr>
                                    <a:rPr lang="en-US" altLang="zh-TW" i="1">
                                      <a:latin typeface="Cambria Math" panose="02040503050406030204" pitchFamily="18" charset="0"/>
                                    </a:rPr>
                                  </m:ctrlPr>
                                </m:dPr>
                                <m:e>
                                  <m:r>
                                    <a:rPr lang="en-US" altLang="zh-TW" i="1">
                                      <a:latin typeface="Cambria Math" panose="02040503050406030204" pitchFamily="18" charset="0"/>
                                    </a:rPr>
                                    <m:t>𝑟</m:t>
                                  </m:r>
                                  <m:r>
                                    <a:rPr lang="en-US" altLang="zh-TW" i="1">
                                      <a:latin typeface="Cambria Math" panose="02040503050406030204" pitchFamily="18" charset="0"/>
                                    </a:rPr>
                                    <m:t>,</m:t>
                                  </m:r>
                                  <m:r>
                                    <a:rPr lang="en-US" altLang="zh-TW" i="1">
                                      <a:latin typeface="Cambria Math" panose="02040503050406030204" pitchFamily="18" charset="0"/>
                                    </a:rPr>
                                    <m:t>𝑐</m:t>
                                  </m:r>
                                </m:e>
                              </m:d>
                              <m:r>
                                <a:rPr lang="en-US" altLang="zh-TW" b="0" i="1" smtClean="0">
                                  <a:latin typeface="Cambria Math" panose="02040503050406030204" pitchFamily="18" charset="0"/>
                                </a:rPr>
                                <m:t>=</m:t>
                              </m:r>
                              <m:r>
                                <a:rPr lang="en-US" altLang="zh-TW" i="1">
                                  <a:latin typeface="Cambria Math" panose="02040503050406030204" pitchFamily="18" charset="0"/>
                                </a:rPr>
                                <m:t>0</m:t>
                              </m:r>
                            </m:e>
                          </m:eqArr>
                        </m:e>
                      </m:d>
                    </m:oMath>
                  </m:oMathPara>
                </a14:m>
                <a:endParaRPr lang="zh-TW" altLang="en-US" dirty="0"/>
              </a:p>
            </p:txBody>
          </p:sp>
        </mc:Choice>
        <mc:Fallback xmlns="">
          <p:sp>
            <p:nvSpPr>
              <p:cNvPr id="4" name="文字方塊 3"/>
              <p:cNvSpPr txBox="1">
                <a:spLocks noRot="1" noChangeAspect="1" noMove="1" noResize="1" noEditPoints="1" noAdjustHandles="1" noChangeArrowheads="1" noChangeShapeType="1" noTextEdit="1"/>
              </p:cNvSpPr>
              <p:nvPr/>
            </p:nvSpPr>
            <p:spPr>
              <a:xfrm>
                <a:off x="2902132" y="1690688"/>
                <a:ext cx="6387736" cy="1248547"/>
              </a:xfrm>
              <a:prstGeom prst="rect">
                <a:avLst/>
              </a:prstGeom>
              <a:blipFill>
                <a:blip r:embed="rId3"/>
                <a:stretch>
                  <a:fillRect/>
                </a:stretch>
              </a:blipFill>
            </p:spPr>
            <p:txBody>
              <a:bodyPr/>
              <a:lstStyle/>
              <a:p>
                <a:r>
                  <a:rPr lang="zh-TW" altLang="en-US">
                    <a:noFill/>
                  </a:rPr>
                  <a:t> </a:t>
                </a:r>
              </a:p>
            </p:txBody>
          </p:sp>
        </mc:Fallback>
      </mc:AlternateContent>
      <p:graphicFrame>
        <p:nvGraphicFramePr>
          <p:cNvPr id="7" name="表格 6"/>
          <p:cNvGraphicFramePr>
            <a:graphicFrameLocks noGrp="1"/>
          </p:cNvGraphicFramePr>
          <p:nvPr>
            <p:extLst>
              <p:ext uri="{D42A27DB-BD31-4B8C-83A1-F6EECF244321}">
                <p14:modId xmlns:p14="http://schemas.microsoft.com/office/powerpoint/2010/main" val="899629865"/>
              </p:ext>
            </p:extLst>
          </p:nvPr>
        </p:nvGraphicFramePr>
        <p:xfrm>
          <a:off x="2902132" y="3335955"/>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solidFill>
                      <a:srgbClr val="FFFF00"/>
                    </a:solidFill>
                  </a:tcP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r>
                        <a:rPr lang="en-US" altLang="zh-TW" dirty="0"/>
                        <a:t>1</a:t>
                      </a:r>
                      <a:endParaRPr lang="zh-TW" altLang="en-US" dirty="0"/>
                    </a:p>
                  </a:txBody>
                  <a:tcPr anchor="ctr">
                    <a:solidFill>
                      <a:srgbClr val="FFFF00"/>
                    </a:solidFill>
                  </a:tcPr>
                </a:tc>
                <a:tc>
                  <a:txBody>
                    <a:bodyPr/>
                    <a:lstStyle/>
                    <a:p>
                      <a:pPr algn="ctr"/>
                      <a:endParaRPr lang="zh-TW" altLang="en-US" dirty="0"/>
                    </a:p>
                  </a:txBody>
                  <a:tcPr anchor="ctr">
                    <a:solidFill>
                      <a:srgbClr val="FF0000"/>
                    </a:solidFill>
                  </a:tcPr>
                </a:tc>
                <a:tc>
                  <a:txBody>
                    <a:bodyPr/>
                    <a:lstStyle/>
                    <a:p>
                      <a:pPr algn="ctr"/>
                      <a:endParaRPr lang="zh-TW" altLang="en-US" dirty="0"/>
                    </a:p>
                  </a:txBody>
                  <a:tcPr anchor="ctr">
                    <a:solidFill>
                      <a:srgbClr val="FFFF00"/>
                    </a:solidFill>
                  </a:tcP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solidFill>
                      <a:srgbClr val="FFFF00"/>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bl>
          </a:graphicData>
        </a:graphic>
      </p:graphicFrame>
      <p:graphicFrame>
        <p:nvGraphicFramePr>
          <p:cNvPr id="8" name="表格 7"/>
          <p:cNvGraphicFramePr>
            <a:graphicFrameLocks noGrp="1"/>
          </p:cNvGraphicFramePr>
          <p:nvPr>
            <p:extLst>
              <p:ext uri="{D42A27DB-BD31-4B8C-83A1-F6EECF244321}">
                <p14:modId xmlns:p14="http://schemas.microsoft.com/office/powerpoint/2010/main" val="704547604"/>
              </p:ext>
            </p:extLst>
          </p:nvPr>
        </p:nvGraphicFramePr>
        <p:xfrm>
          <a:off x="7806668" y="3335955"/>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solidFill>
                      <a:schemeClr val="bg1"/>
                    </a:solid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r>
                        <a:rPr lang="en-US" altLang="zh-TW" dirty="0"/>
                        <a:t>1</a:t>
                      </a:r>
                      <a:endParaRPr lang="zh-TW" altLang="en-US" dirty="0"/>
                    </a:p>
                  </a:txBody>
                  <a:tcPr anchor="ctr">
                    <a:solidFill>
                      <a:schemeClr val="bg1"/>
                    </a:solidFill>
                  </a:tcPr>
                </a:tc>
                <a:tc>
                  <a:txBody>
                    <a:bodyPr/>
                    <a:lstStyle/>
                    <a:p>
                      <a:pPr algn="ctr"/>
                      <a:r>
                        <a:rPr lang="en-US" altLang="zh-TW" dirty="0"/>
                        <a:t>2</a:t>
                      </a:r>
                      <a:endParaRPr lang="zh-TW" altLang="en-US" dirty="0"/>
                    </a:p>
                  </a:txBody>
                  <a:tcPr anchor="ctr">
                    <a:solidFill>
                      <a:srgbClr val="FF0000"/>
                    </a:solidFill>
                  </a:tcPr>
                </a:tc>
                <a:tc>
                  <a:txBody>
                    <a:bodyPr/>
                    <a:lstStyle/>
                    <a:p>
                      <a:pPr algn="ctr"/>
                      <a:endParaRPr lang="zh-TW" altLang="en-US" dirty="0"/>
                    </a:p>
                  </a:txBody>
                  <a:tcPr anchor="ctr">
                    <a:solidFill>
                      <a:schemeClr val="bg1"/>
                    </a:solidFill>
                  </a:tcP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solidFill>
                      <a:schemeClr val="bg1"/>
                    </a:solid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bl>
          </a:graphicData>
        </a:graphic>
      </p:graphicFrame>
      <p:graphicFrame>
        <p:nvGraphicFramePr>
          <p:cNvPr id="6" name="表格 5"/>
          <p:cNvGraphicFramePr>
            <a:graphicFrameLocks noGrp="1"/>
          </p:cNvGraphicFramePr>
          <p:nvPr>
            <p:extLst>
              <p:ext uri="{D42A27DB-BD31-4B8C-83A1-F6EECF244321}">
                <p14:modId xmlns:p14="http://schemas.microsoft.com/office/powerpoint/2010/main" val="112566948"/>
              </p:ext>
            </p:extLst>
          </p:nvPr>
        </p:nvGraphicFramePr>
        <p:xfrm>
          <a:off x="2902132" y="5216035"/>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endParaRPr lang="zh-TW" altLang="en-US" dirty="0"/>
                    </a:p>
                  </a:txBody>
                  <a:tcPr anchor="ctr"/>
                </a:tc>
                <a:tc>
                  <a:txBody>
                    <a:bodyPr/>
                    <a:lstStyle/>
                    <a:p>
                      <a:pPr algn="ctr"/>
                      <a:endParaRPr lang="zh-TW" altLang="en-US" dirty="0"/>
                    </a:p>
                  </a:txBody>
                  <a:tcPr anchor="ctr">
                    <a:solidFill>
                      <a:srgbClr val="FFFF00"/>
                    </a:solidFill>
                  </a:tcPr>
                </a:tc>
                <a:tc>
                  <a:txBody>
                    <a:bodyPr/>
                    <a:lstStyle/>
                    <a:p>
                      <a:pPr algn="ctr"/>
                      <a:endParaRPr lang="zh-TW" altLang="en-US"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solidFill>
                      <a:srgbClr val="FFFF00"/>
                    </a:solidFill>
                  </a:tcPr>
                </a:tc>
                <a:tc>
                  <a:txBody>
                    <a:bodyPr/>
                    <a:lstStyle/>
                    <a:p>
                      <a:pPr algn="ctr"/>
                      <a:r>
                        <a:rPr lang="en-US" altLang="zh-TW" dirty="0"/>
                        <a:t>1</a:t>
                      </a:r>
                      <a:endParaRPr lang="zh-TW" altLang="en-US" dirty="0"/>
                    </a:p>
                  </a:txBody>
                  <a:tcPr anchor="ctr">
                    <a:solidFill>
                      <a:srgbClr val="FF0000"/>
                    </a:solidFill>
                  </a:tcPr>
                </a:tc>
                <a:tc>
                  <a:txBody>
                    <a:bodyPr/>
                    <a:lstStyle/>
                    <a:p>
                      <a:pPr algn="ctr"/>
                      <a:r>
                        <a:rPr lang="en-US" altLang="zh-TW" dirty="0"/>
                        <a:t>2</a:t>
                      </a:r>
                      <a:endParaRPr lang="zh-TW" altLang="en-US" dirty="0"/>
                    </a:p>
                  </a:txBody>
                  <a:tcPr anchor="ctr">
                    <a:solidFill>
                      <a:srgbClr val="FFFF00"/>
                    </a:solidFill>
                  </a:tcPr>
                </a:tc>
                <a:tc>
                  <a:txBody>
                    <a:bodyPr/>
                    <a:lstStyle/>
                    <a:p>
                      <a:pPr algn="ctr"/>
                      <a:endParaRPr lang="zh-TW" altLang="en-US" dirty="0"/>
                    </a:p>
                  </a:txBody>
                  <a:tcPr anchor="ctr">
                    <a:noFill/>
                  </a:tcP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r>
                        <a:rPr lang="en-US" altLang="zh-TW" dirty="0"/>
                        <a:t>1</a:t>
                      </a:r>
                      <a:endParaRPr lang="zh-TW" altLang="en-US" dirty="0"/>
                    </a:p>
                  </a:txBody>
                  <a:tcPr anchor="ctr">
                    <a:solidFill>
                      <a:srgbClr val="FFFF00"/>
                    </a:solidFill>
                  </a:tcPr>
                </a:tc>
                <a:tc>
                  <a:txBody>
                    <a:bodyPr/>
                    <a:lstStyle/>
                    <a:p>
                      <a:pPr algn="ctr"/>
                      <a:r>
                        <a:rPr lang="en-US" altLang="zh-TW" dirty="0"/>
                        <a:t>1</a:t>
                      </a:r>
                      <a:endParaRPr lang="zh-TW" altLang="en-US"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bl>
          </a:graphicData>
        </a:graphic>
      </p:graphicFrame>
      <p:graphicFrame>
        <p:nvGraphicFramePr>
          <p:cNvPr id="9" name="表格 8"/>
          <p:cNvGraphicFramePr>
            <a:graphicFrameLocks noGrp="1"/>
          </p:cNvGraphicFramePr>
          <p:nvPr>
            <p:extLst>
              <p:ext uri="{D42A27DB-BD31-4B8C-83A1-F6EECF244321}">
                <p14:modId xmlns:p14="http://schemas.microsoft.com/office/powerpoint/2010/main" val="3988160150"/>
              </p:ext>
            </p:extLst>
          </p:nvPr>
        </p:nvGraphicFramePr>
        <p:xfrm>
          <a:off x="7806668" y="5216035"/>
          <a:ext cx="1483200" cy="148336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noFill/>
                  </a:tcP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r>
                        <a:rPr lang="en-US" altLang="zh-TW" dirty="0"/>
                        <a:t>1</a:t>
                      </a:r>
                      <a:endParaRPr lang="zh-TW" altLang="en-US" dirty="0"/>
                    </a:p>
                  </a:txBody>
                  <a:tcPr anchor="ctr">
                    <a:solidFill>
                      <a:srgbClr val="FF0000"/>
                    </a:solidFill>
                  </a:tcPr>
                </a:tc>
                <a:tc>
                  <a:txBody>
                    <a:bodyPr/>
                    <a:lstStyle/>
                    <a:p>
                      <a:pPr algn="ctr"/>
                      <a:r>
                        <a:rPr lang="en-US" altLang="zh-TW" dirty="0"/>
                        <a:t>2</a:t>
                      </a:r>
                      <a:endParaRPr lang="zh-TW" altLang="en-US" dirty="0"/>
                    </a:p>
                  </a:txBody>
                  <a:tcPr anchor="ctr">
                    <a:noFill/>
                  </a:tcPr>
                </a:tc>
                <a:tc>
                  <a:txBody>
                    <a:bodyPr/>
                    <a:lstStyle/>
                    <a:p>
                      <a:pPr algn="ctr"/>
                      <a:endParaRPr lang="zh-TW" altLang="en-US" dirty="0"/>
                    </a:p>
                  </a:txBody>
                  <a:tcPr anchor="ctr">
                    <a:noFill/>
                  </a:tcP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noFill/>
                  </a:tcP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bl>
          </a:graphicData>
        </a:graphic>
      </p:graphicFrame>
      <p:sp>
        <p:nvSpPr>
          <p:cNvPr id="3" name="向右箭號 2"/>
          <p:cNvSpPr/>
          <p:nvPr/>
        </p:nvSpPr>
        <p:spPr>
          <a:xfrm>
            <a:off x="5607803" y="3759920"/>
            <a:ext cx="976393" cy="63543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向右箭號 9"/>
          <p:cNvSpPr/>
          <p:nvPr/>
        </p:nvSpPr>
        <p:spPr>
          <a:xfrm>
            <a:off x="5607803" y="5640000"/>
            <a:ext cx="976393" cy="63543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85055934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a:graphicFrameLocks noGrp="1"/>
          </p:cNvGraphicFramePr>
          <p:nvPr/>
        </p:nvGraphicFramePr>
        <p:xfrm>
          <a:off x="1556172" y="706603"/>
          <a:ext cx="2224800" cy="222504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1"/>
                  </a:ext>
                </a:extLst>
              </a:tr>
              <a:tr h="370840">
                <a:tc>
                  <a:txBody>
                    <a:bodyPr/>
                    <a:lstStyle/>
                    <a:p>
                      <a:pPr algn="ctr"/>
                      <a:endParaRPr lang="zh-TW" altLang="en-US"/>
                    </a:p>
                  </a:txBody>
                  <a:tcPr anchor="ctr"/>
                </a:tc>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extLst>
                  <a:ext uri="{0D108BD9-81ED-4DB2-BD59-A6C34878D82A}">
                    <a16:rowId xmlns:a16="http://schemas.microsoft.com/office/drawing/2014/main" val="10003"/>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bl>
          </a:graphicData>
        </a:graphic>
      </p:graphicFrame>
      <p:graphicFrame>
        <p:nvGraphicFramePr>
          <p:cNvPr id="5" name="表格 4"/>
          <p:cNvGraphicFramePr>
            <a:graphicFrameLocks noGrp="1"/>
          </p:cNvGraphicFramePr>
          <p:nvPr/>
        </p:nvGraphicFramePr>
        <p:xfrm>
          <a:off x="4983600" y="706603"/>
          <a:ext cx="2224800" cy="222504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bl>
          </a:graphicData>
        </a:graphic>
      </p:graphicFrame>
      <p:graphicFrame>
        <p:nvGraphicFramePr>
          <p:cNvPr id="6" name="表格 5"/>
          <p:cNvGraphicFramePr>
            <a:graphicFrameLocks noGrp="1"/>
          </p:cNvGraphicFramePr>
          <p:nvPr/>
        </p:nvGraphicFramePr>
        <p:xfrm>
          <a:off x="8411028" y="706603"/>
          <a:ext cx="2224800" cy="222504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tblGrid>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2"/>
                  </a:ext>
                </a:extLst>
              </a:tr>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3"/>
                  </a:ext>
                </a:extLst>
              </a:tr>
              <a:tr h="370840">
                <a:tc>
                  <a:txBody>
                    <a:bodyPr/>
                    <a:lstStyle/>
                    <a:p>
                      <a:pPr algn="ct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1732088081"/>
              </p:ext>
            </p:extLst>
          </p:nvPr>
        </p:nvGraphicFramePr>
        <p:xfrm>
          <a:off x="1556172" y="3833949"/>
          <a:ext cx="2224800" cy="222504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tblGrid>
              <a:tr h="370840">
                <a:tc>
                  <a:txBody>
                    <a:bodyPr/>
                    <a:lstStyle/>
                    <a:p>
                      <a:pPr algn="ct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r>
                        <a:rPr lang="en-US" altLang="zh-TW" dirty="0"/>
                        <a:t>3</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2"/>
                  </a:ext>
                </a:extLst>
              </a:tr>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3"/>
                  </a:ext>
                </a:extLst>
              </a:tr>
              <a:tr h="370840">
                <a:tc>
                  <a:txBody>
                    <a:bodyPr/>
                    <a:lstStyle/>
                    <a:p>
                      <a:pPr algn="ctr"/>
                      <a:r>
                        <a:rPr lang="en-US" altLang="zh-TW" dirty="0"/>
                        <a:t>3</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4"/>
                  </a:ext>
                </a:extLst>
              </a:tr>
              <a:tr h="370840">
                <a:tc>
                  <a:txBody>
                    <a:bodyPr/>
                    <a:lstStyle/>
                    <a:p>
                      <a:pPr algn="ct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bl>
          </a:graphicData>
        </a:graphic>
      </p:graphicFrame>
      <p:graphicFrame>
        <p:nvGraphicFramePr>
          <p:cNvPr id="8" name="表格 7"/>
          <p:cNvGraphicFramePr>
            <a:graphicFrameLocks noGrp="1"/>
          </p:cNvGraphicFramePr>
          <p:nvPr>
            <p:extLst>
              <p:ext uri="{D42A27DB-BD31-4B8C-83A1-F6EECF244321}">
                <p14:modId xmlns:p14="http://schemas.microsoft.com/office/powerpoint/2010/main" val="3605231474"/>
              </p:ext>
            </p:extLst>
          </p:nvPr>
        </p:nvGraphicFramePr>
        <p:xfrm>
          <a:off x="4983600" y="3833949"/>
          <a:ext cx="2224800" cy="222504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tblGrid>
              <a:tr h="370840">
                <a:tc>
                  <a:txBody>
                    <a:bodyPr/>
                    <a:lstStyle/>
                    <a:p>
                      <a:pPr algn="ctr"/>
                      <a:r>
                        <a:rPr lang="en-US" altLang="zh-TW" dirty="0"/>
                        <a:t>6</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6</a:t>
                      </a: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0"/>
                  </a:ext>
                </a:extLst>
              </a:tr>
              <a:tr h="370840">
                <a:tc>
                  <a:txBody>
                    <a:bodyPr/>
                    <a:lstStyle/>
                    <a:p>
                      <a:pPr algn="ctr"/>
                      <a:r>
                        <a:rPr lang="en-US" altLang="zh-TW" dirty="0"/>
                        <a:t>3</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4</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2"/>
                  </a:ext>
                </a:extLst>
              </a:tr>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3"/>
                  </a:ext>
                </a:extLst>
              </a:tr>
              <a:tr h="370840">
                <a:tc>
                  <a:txBody>
                    <a:bodyPr/>
                    <a:lstStyle/>
                    <a:p>
                      <a:pPr algn="ctr"/>
                      <a:r>
                        <a:rPr lang="en-US" altLang="zh-TW" dirty="0"/>
                        <a:t>3</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4</a:t>
                      </a:r>
                      <a:endParaRPr lang="zh-TW" altLang="en-US" dirty="0"/>
                    </a:p>
                  </a:txBody>
                  <a:tcPr anchor="ctr"/>
                </a:tc>
                <a:extLst>
                  <a:ext uri="{0D108BD9-81ED-4DB2-BD59-A6C34878D82A}">
                    <a16:rowId xmlns:a16="http://schemas.microsoft.com/office/drawing/2014/main" val="10004"/>
                  </a:ext>
                </a:extLst>
              </a:tr>
              <a:tr h="370840">
                <a:tc>
                  <a:txBody>
                    <a:bodyPr/>
                    <a:lstStyle/>
                    <a:p>
                      <a:pPr algn="ctr"/>
                      <a:r>
                        <a:rPr lang="en-US" altLang="zh-TW" dirty="0"/>
                        <a:t>6</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6</a:t>
                      </a:r>
                      <a:endParaRPr lang="zh-TW" altLang="en-US" dirty="0"/>
                    </a:p>
                  </a:txBody>
                  <a:tcPr anchor="ctr"/>
                </a:tc>
                <a:tc>
                  <a:txBody>
                    <a:bodyPr/>
                    <a:lstStyle/>
                    <a:p>
                      <a:pPr algn="ctr"/>
                      <a:endParaRPr lang="zh-TW" altLang="en-US" dirty="0"/>
                    </a:p>
                  </a:txBody>
                  <a:tcPr anchor="ctr"/>
                </a:tc>
                <a:extLst>
                  <a:ext uri="{0D108BD9-81ED-4DB2-BD59-A6C34878D82A}">
                    <a16:rowId xmlns:a16="http://schemas.microsoft.com/office/drawing/2014/main" val="10005"/>
                  </a:ext>
                </a:extLst>
              </a:tr>
            </a:tbl>
          </a:graphicData>
        </a:graphic>
      </p:graphicFrame>
      <p:graphicFrame>
        <p:nvGraphicFramePr>
          <p:cNvPr id="9" name="表格 8"/>
          <p:cNvGraphicFramePr>
            <a:graphicFrameLocks noGrp="1"/>
          </p:cNvGraphicFramePr>
          <p:nvPr/>
        </p:nvGraphicFramePr>
        <p:xfrm>
          <a:off x="8411028" y="3833949"/>
          <a:ext cx="2224800" cy="222504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gridCol w="370800">
                  <a:extLst>
                    <a:ext uri="{9D8B030D-6E8A-4147-A177-3AD203B41FA5}">
                      <a16:colId xmlns:a16="http://schemas.microsoft.com/office/drawing/2014/main" val="20003"/>
                    </a:ext>
                  </a:extLst>
                </a:gridCol>
                <a:gridCol w="370800">
                  <a:extLst>
                    <a:ext uri="{9D8B030D-6E8A-4147-A177-3AD203B41FA5}">
                      <a16:colId xmlns:a16="http://schemas.microsoft.com/office/drawing/2014/main" val="20004"/>
                    </a:ext>
                  </a:extLst>
                </a:gridCol>
                <a:gridCol w="370800">
                  <a:extLst>
                    <a:ext uri="{9D8B030D-6E8A-4147-A177-3AD203B41FA5}">
                      <a16:colId xmlns:a16="http://schemas.microsoft.com/office/drawing/2014/main" val="20005"/>
                    </a:ext>
                  </a:extLst>
                </a:gridCol>
              </a:tblGrid>
              <a:tr h="370840">
                <a:tc>
                  <a:txBody>
                    <a:bodyPr/>
                    <a:lstStyle/>
                    <a:p>
                      <a:pPr algn="ctr"/>
                      <a:r>
                        <a:rPr lang="en-US" altLang="zh-TW" dirty="0"/>
                        <a:t>6</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6</a:t>
                      </a:r>
                      <a:endParaRPr lang="zh-TW" altLang="en-US" dirty="0"/>
                    </a:p>
                  </a:txBody>
                  <a:tcPr anchor="ctr"/>
                </a:tc>
                <a:tc>
                  <a:txBody>
                    <a:bodyPr/>
                    <a:lstStyle/>
                    <a:p>
                      <a:pPr algn="ctr"/>
                      <a:r>
                        <a:rPr lang="en-US" altLang="zh-TW" sz="1400" dirty="0"/>
                        <a:t>10</a:t>
                      </a:r>
                      <a:endParaRPr lang="zh-TW" altLang="en-US" sz="1400" dirty="0"/>
                    </a:p>
                  </a:txBody>
                  <a:tcPr anchor="ctr"/>
                </a:tc>
                <a:extLst>
                  <a:ext uri="{0D108BD9-81ED-4DB2-BD59-A6C34878D82A}">
                    <a16:rowId xmlns:a16="http://schemas.microsoft.com/office/drawing/2014/main" val="10000"/>
                  </a:ext>
                </a:extLst>
              </a:tr>
              <a:tr h="370840">
                <a:tc>
                  <a:txBody>
                    <a:bodyPr/>
                    <a:lstStyle/>
                    <a:p>
                      <a:pPr algn="ctr"/>
                      <a:r>
                        <a:rPr lang="en-US" altLang="zh-TW" dirty="0"/>
                        <a:t>3</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4</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2"/>
                  </a:ext>
                </a:extLst>
              </a:tr>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3"/>
                  </a:ext>
                </a:extLst>
              </a:tr>
              <a:tr h="370840">
                <a:tc>
                  <a:txBody>
                    <a:bodyPr/>
                    <a:lstStyle/>
                    <a:p>
                      <a:pPr algn="ctr"/>
                      <a:r>
                        <a:rPr lang="en-US" altLang="zh-TW" dirty="0"/>
                        <a:t>3</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4</a:t>
                      </a:r>
                      <a:endParaRPr lang="zh-TW" altLang="en-US" dirty="0"/>
                    </a:p>
                  </a:txBody>
                  <a:tcPr anchor="ctr"/>
                </a:tc>
                <a:extLst>
                  <a:ext uri="{0D108BD9-81ED-4DB2-BD59-A6C34878D82A}">
                    <a16:rowId xmlns:a16="http://schemas.microsoft.com/office/drawing/2014/main" val="10004"/>
                  </a:ext>
                </a:extLst>
              </a:tr>
              <a:tr h="370840">
                <a:tc>
                  <a:txBody>
                    <a:bodyPr/>
                    <a:lstStyle/>
                    <a:p>
                      <a:pPr algn="ctr"/>
                      <a:r>
                        <a:rPr lang="en-US" altLang="zh-TW" dirty="0"/>
                        <a:t>6</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6</a:t>
                      </a:r>
                      <a:endParaRPr lang="zh-TW" altLang="en-US" dirty="0"/>
                    </a:p>
                  </a:txBody>
                  <a:tcPr anchor="ctr"/>
                </a:tc>
                <a:tc>
                  <a:txBody>
                    <a:bodyPr/>
                    <a:lstStyle/>
                    <a:p>
                      <a:pPr algn="ctr"/>
                      <a:r>
                        <a:rPr lang="en-US" altLang="zh-TW" sz="1400" dirty="0"/>
                        <a:t>10</a:t>
                      </a:r>
                      <a:endParaRPr lang="zh-TW" altLang="en-US" sz="1400" dirty="0"/>
                    </a:p>
                  </a:txBody>
                  <a:tcPr anchor="ctr"/>
                </a:tc>
                <a:extLst>
                  <a:ext uri="{0D108BD9-81ED-4DB2-BD59-A6C34878D82A}">
                    <a16:rowId xmlns:a16="http://schemas.microsoft.com/office/drawing/2014/main" val="10005"/>
                  </a:ext>
                </a:extLst>
              </a:tr>
            </a:tbl>
          </a:graphicData>
        </a:graphic>
      </p:graphicFrame>
      <mc:AlternateContent xmlns:mc="http://schemas.openxmlformats.org/markup-compatibility/2006" xmlns:a14="http://schemas.microsoft.com/office/drawing/2010/main">
        <mc:Choice Requires="a14">
          <p:sp>
            <p:nvSpPr>
              <p:cNvPr id="10" name="文字方塊 9"/>
              <p:cNvSpPr txBox="1"/>
              <p:nvPr/>
            </p:nvSpPr>
            <p:spPr>
              <a:xfrm>
                <a:off x="1556172" y="337271"/>
                <a:ext cx="22248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p>
                        <m:sSupPr>
                          <m:ctrlPr>
                            <a:rPr lang="en-US" altLang="zh-TW"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0</m:t>
                          </m:r>
                        </m:sup>
                      </m:sSup>
                    </m:oMath>
                  </m:oMathPara>
                </a14:m>
                <a:endParaRPr lang="zh-TW" altLang="en-US" dirty="0"/>
              </a:p>
            </p:txBody>
          </p:sp>
        </mc:Choice>
        <mc:Fallback xmlns="">
          <p:sp>
            <p:nvSpPr>
              <p:cNvPr id="10" name="文字方塊 9"/>
              <p:cNvSpPr txBox="1">
                <a:spLocks noRot="1" noChangeAspect="1" noMove="1" noResize="1" noEditPoints="1" noAdjustHandles="1" noChangeArrowheads="1" noChangeShapeType="1" noTextEdit="1"/>
              </p:cNvSpPr>
              <p:nvPr/>
            </p:nvSpPr>
            <p:spPr>
              <a:xfrm>
                <a:off x="1556172" y="337271"/>
                <a:ext cx="2224800" cy="369332"/>
              </a:xfrm>
              <a:prstGeom prst="rect">
                <a:avLst/>
              </a:prstGeom>
              <a:blipFill rotWithShape="0">
                <a:blip r:embed="rId3"/>
                <a:stretch>
                  <a:fillRect b="-6557"/>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1" name="文字方塊 10"/>
              <p:cNvSpPr txBox="1"/>
              <p:nvPr/>
            </p:nvSpPr>
            <p:spPr>
              <a:xfrm>
                <a:off x="4983600" y="337271"/>
                <a:ext cx="22248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p>
                        <m:sSupPr>
                          <m:ctrlPr>
                            <a:rPr lang="en-US" altLang="zh-TW"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1</m:t>
                          </m:r>
                        </m:sup>
                      </m:sSup>
                    </m:oMath>
                  </m:oMathPara>
                </a14:m>
                <a:endParaRPr lang="zh-TW" altLang="en-US" dirty="0"/>
              </a:p>
            </p:txBody>
          </p:sp>
        </mc:Choice>
        <mc:Fallback xmlns="">
          <p:sp>
            <p:nvSpPr>
              <p:cNvPr id="11" name="文字方塊 10"/>
              <p:cNvSpPr txBox="1">
                <a:spLocks noRot="1" noChangeAspect="1" noMove="1" noResize="1" noEditPoints="1" noAdjustHandles="1" noChangeArrowheads="1" noChangeShapeType="1" noTextEdit="1"/>
              </p:cNvSpPr>
              <p:nvPr/>
            </p:nvSpPr>
            <p:spPr>
              <a:xfrm>
                <a:off x="4983600" y="337271"/>
                <a:ext cx="2224800" cy="369332"/>
              </a:xfrm>
              <a:prstGeom prst="rect">
                <a:avLst/>
              </a:prstGeom>
              <a:blipFill rotWithShape="0">
                <a:blip r:embed="rId4"/>
                <a:stretch>
                  <a:fillRect b="-6557"/>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2" name="文字方塊 11"/>
              <p:cNvSpPr txBox="1"/>
              <p:nvPr/>
            </p:nvSpPr>
            <p:spPr>
              <a:xfrm>
                <a:off x="8411028" y="337271"/>
                <a:ext cx="22248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p>
                        <m:sSupPr>
                          <m:ctrlPr>
                            <a:rPr lang="en-US" altLang="zh-TW"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2</m:t>
                          </m:r>
                        </m:sup>
                      </m:sSup>
                    </m:oMath>
                  </m:oMathPara>
                </a14:m>
                <a:endParaRPr lang="zh-TW" altLang="en-US" dirty="0"/>
              </a:p>
            </p:txBody>
          </p:sp>
        </mc:Choice>
        <mc:Fallback xmlns="">
          <p:sp>
            <p:nvSpPr>
              <p:cNvPr id="12" name="文字方塊 11"/>
              <p:cNvSpPr txBox="1">
                <a:spLocks noRot="1" noChangeAspect="1" noMove="1" noResize="1" noEditPoints="1" noAdjustHandles="1" noChangeArrowheads="1" noChangeShapeType="1" noTextEdit="1"/>
              </p:cNvSpPr>
              <p:nvPr/>
            </p:nvSpPr>
            <p:spPr>
              <a:xfrm>
                <a:off x="8411028" y="337271"/>
                <a:ext cx="2224800" cy="369332"/>
              </a:xfrm>
              <a:prstGeom prst="rect">
                <a:avLst/>
              </a:prstGeom>
              <a:blipFill rotWithShape="0">
                <a:blip r:embed="rId5"/>
                <a:stretch>
                  <a:fillRect b="-6557"/>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3" name="文字方塊 12"/>
              <p:cNvSpPr txBox="1"/>
              <p:nvPr/>
            </p:nvSpPr>
            <p:spPr>
              <a:xfrm>
                <a:off x="1556172" y="3464617"/>
                <a:ext cx="22248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p>
                        <m:sSupPr>
                          <m:ctrlPr>
                            <a:rPr lang="en-US" altLang="zh-TW"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3</m:t>
                          </m:r>
                        </m:sup>
                      </m:sSup>
                    </m:oMath>
                  </m:oMathPara>
                </a14:m>
                <a:endParaRPr lang="zh-TW" altLang="en-US" dirty="0"/>
              </a:p>
            </p:txBody>
          </p:sp>
        </mc:Choice>
        <mc:Fallback xmlns="">
          <p:sp>
            <p:nvSpPr>
              <p:cNvPr id="13" name="文字方塊 12"/>
              <p:cNvSpPr txBox="1">
                <a:spLocks noRot="1" noChangeAspect="1" noMove="1" noResize="1" noEditPoints="1" noAdjustHandles="1" noChangeArrowheads="1" noChangeShapeType="1" noTextEdit="1"/>
              </p:cNvSpPr>
              <p:nvPr/>
            </p:nvSpPr>
            <p:spPr>
              <a:xfrm>
                <a:off x="1556172" y="3464617"/>
                <a:ext cx="2224800" cy="369332"/>
              </a:xfrm>
              <a:prstGeom prst="rect">
                <a:avLst/>
              </a:prstGeom>
              <a:blipFill rotWithShape="0">
                <a:blip r:embed="rId6"/>
                <a:stretch>
                  <a:fillRect b="-6557"/>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4" name="文字方塊 13"/>
              <p:cNvSpPr txBox="1"/>
              <p:nvPr/>
            </p:nvSpPr>
            <p:spPr>
              <a:xfrm>
                <a:off x="4983600" y="3464617"/>
                <a:ext cx="2224800"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p>
                        <m:sSupPr>
                          <m:ctrlPr>
                            <a:rPr lang="en-US" altLang="zh-TW"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4</m:t>
                          </m:r>
                        </m:sup>
                      </m:sSup>
                    </m:oMath>
                  </m:oMathPara>
                </a14:m>
                <a:endParaRPr lang="zh-TW" altLang="en-US" dirty="0"/>
              </a:p>
            </p:txBody>
          </p:sp>
        </mc:Choice>
        <mc:Fallback xmlns="">
          <p:sp>
            <p:nvSpPr>
              <p:cNvPr id="14" name="文字方塊 13"/>
              <p:cNvSpPr txBox="1">
                <a:spLocks noRot="1" noChangeAspect="1" noMove="1" noResize="1" noEditPoints="1" noAdjustHandles="1" noChangeArrowheads="1" noChangeShapeType="1" noTextEdit="1"/>
              </p:cNvSpPr>
              <p:nvPr/>
            </p:nvSpPr>
            <p:spPr>
              <a:xfrm>
                <a:off x="4983600" y="3464617"/>
                <a:ext cx="2224800" cy="369332"/>
              </a:xfrm>
              <a:prstGeom prst="rect">
                <a:avLst/>
              </a:prstGeom>
              <a:blipFill rotWithShape="0">
                <a:blip r:embed="rId7"/>
                <a:stretch>
                  <a:fillRect b="-6557"/>
                </a:stretch>
              </a:blipFill>
            </p:spPr>
            <p:txBody>
              <a:bodyPr/>
              <a:lstStyle/>
              <a:p>
                <a:r>
                  <a:rPr lang="zh-TW" altLang="en-US">
                    <a:noFill/>
                  </a:rPr>
                  <a:t> </a:t>
                </a:r>
              </a:p>
            </p:txBody>
          </p:sp>
        </mc:Fallback>
      </mc:AlternateContent>
      <mc:AlternateContent xmlns:mc="http://schemas.openxmlformats.org/markup-compatibility/2006" xmlns:a14="http://schemas.microsoft.com/office/drawing/2010/main">
        <mc:Choice Requires="a14">
          <p:sp>
            <p:nvSpPr>
              <p:cNvPr id="15" name="文字方塊 14"/>
              <p:cNvSpPr txBox="1"/>
              <p:nvPr/>
            </p:nvSpPr>
            <p:spPr>
              <a:xfrm>
                <a:off x="8411028" y="3464617"/>
                <a:ext cx="2224800" cy="3724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p>
                        <m:sSupPr>
                          <m:ctrlPr>
                            <a:rPr lang="en-US" altLang="zh-TW" i="1" smtClean="0">
                              <a:latin typeface="Cambria Math" panose="02040503050406030204" pitchFamily="18" charset="0"/>
                            </a:rPr>
                          </m:ctrlPr>
                        </m:sSupPr>
                        <m:e>
                          <m:r>
                            <a:rPr lang="en-US" altLang="zh-TW" b="0" i="1" smtClean="0">
                              <a:latin typeface="Cambria Math" panose="02040503050406030204" pitchFamily="18" charset="0"/>
                            </a:rPr>
                            <m:t>𝑝</m:t>
                          </m:r>
                        </m:e>
                        <m:sup>
                          <m:r>
                            <a:rPr lang="en-US" altLang="zh-TW" b="0" i="1" smtClean="0">
                              <a:latin typeface="Cambria Math" panose="02040503050406030204" pitchFamily="18" charset="0"/>
                            </a:rPr>
                            <m:t>5</m:t>
                          </m:r>
                        </m:sup>
                      </m:sSup>
                    </m:oMath>
                  </m:oMathPara>
                </a14:m>
                <a:endParaRPr lang="zh-TW" altLang="en-US" dirty="0"/>
              </a:p>
            </p:txBody>
          </p:sp>
        </mc:Choice>
        <mc:Fallback xmlns="">
          <p:sp>
            <p:nvSpPr>
              <p:cNvPr id="15" name="文字方塊 14"/>
              <p:cNvSpPr txBox="1">
                <a:spLocks noRot="1" noChangeAspect="1" noMove="1" noResize="1" noEditPoints="1" noAdjustHandles="1" noChangeArrowheads="1" noChangeShapeType="1" noTextEdit="1"/>
              </p:cNvSpPr>
              <p:nvPr/>
            </p:nvSpPr>
            <p:spPr>
              <a:xfrm>
                <a:off x="8411028" y="3464617"/>
                <a:ext cx="2224800" cy="372410"/>
              </a:xfrm>
              <a:prstGeom prst="rect">
                <a:avLst/>
              </a:prstGeom>
              <a:blipFill rotWithShape="0">
                <a:blip r:embed="rId8"/>
                <a:stretch>
                  <a:fillRect b="-8197"/>
                </a:stretch>
              </a:blipFill>
            </p:spPr>
            <p:txBody>
              <a:bodyPr/>
              <a:lstStyle/>
              <a:p>
                <a:r>
                  <a:rPr lang="zh-TW" altLang="en-US">
                    <a:noFill/>
                  </a:rPr>
                  <a:t> </a:t>
                </a:r>
              </a:p>
            </p:txBody>
          </p:sp>
        </mc:Fallback>
      </mc:AlternateContent>
    </p:spTree>
    <p:extLst>
      <p:ext uri="{BB962C8B-B14F-4D97-AF65-F5344CB8AC3E}">
        <p14:creationId xmlns:p14="http://schemas.microsoft.com/office/powerpoint/2010/main" val="206197412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E9833DA-AE4A-7533-7C8A-711206AFB2CE}"/>
              </a:ext>
            </a:extLst>
          </p:cNvPr>
          <p:cNvSpPr>
            <a:spLocks noGrp="1"/>
          </p:cNvSpPr>
          <p:nvPr>
            <p:ph type="title"/>
          </p:nvPr>
        </p:nvSpPr>
        <p:spPr/>
        <p:txBody>
          <a:bodyPr/>
          <a:lstStyle/>
          <a:p>
            <a:pPr algn="ctr"/>
            <a:r>
              <a:rPr lang="en-US" altLang="zh-TW" dirty="0">
                <a:latin typeface="Cambria Math" panose="02040503050406030204" pitchFamily="18" charset="0"/>
                <a:ea typeface="Cambria Math" panose="02040503050406030204" pitchFamily="18" charset="0"/>
              </a:rPr>
              <a:t>Joke Time</a:t>
            </a:r>
            <a:endParaRPr lang="zh-TW" altLang="en-US" dirty="0">
              <a:latin typeface="Cambria Math" panose="02040503050406030204" pitchFamily="18" charset="0"/>
            </a:endParaRPr>
          </a:p>
        </p:txBody>
      </p:sp>
      <p:sp>
        <p:nvSpPr>
          <p:cNvPr id="3" name="內容版面配置區 2">
            <a:extLst>
              <a:ext uri="{FF2B5EF4-FFF2-40B4-BE49-F238E27FC236}">
                <a16:creationId xmlns:a16="http://schemas.microsoft.com/office/drawing/2014/main" id="{7BC754CC-5697-79B4-F82A-F535D9E30FB5}"/>
              </a:ext>
            </a:extLst>
          </p:cNvPr>
          <p:cNvSpPr>
            <a:spLocks noGrp="1"/>
          </p:cNvSpPr>
          <p:nvPr>
            <p:ph idx="1"/>
          </p:nvPr>
        </p:nvSpPr>
        <p:spPr/>
        <p:txBody>
          <a:bodyPr/>
          <a:lstStyle/>
          <a:p>
            <a:endParaRPr lang="zh-TW" altLang="en-US" dirty="0"/>
          </a:p>
        </p:txBody>
      </p:sp>
    </p:spTree>
    <p:extLst>
      <p:ext uri="{BB962C8B-B14F-4D97-AF65-F5344CB8AC3E}">
        <p14:creationId xmlns:p14="http://schemas.microsoft.com/office/powerpoint/2010/main" val="125248288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內容版面配置區 5"/>
          <p:cNvSpPr>
            <a:spLocks noGrp="1"/>
          </p:cNvSpPr>
          <p:nvPr>
            <p:ph idx="1"/>
          </p:nvPr>
        </p:nvSpPr>
        <p:spPr>
          <a:xfrm>
            <a:off x="1184366" y="217714"/>
            <a:ext cx="10169433" cy="6470469"/>
          </a:xfrm>
        </p:spPr>
        <p:txBody>
          <a:bodyPr>
            <a:normAutofit fontScale="85000" lnSpcReduction="20000"/>
          </a:bodyPr>
          <a:lstStyle/>
          <a:p>
            <a:r>
              <a:rPr lang="en-US" altLang="zh-TW" dirty="0">
                <a:solidFill>
                  <a:schemeClr val="bg1">
                    <a:lumMod val="65000"/>
                  </a:schemeClr>
                </a:solidFill>
                <a:latin typeface="Cambria Math" panose="02040503050406030204" pitchFamily="18" charset="0"/>
                <a:ea typeface="Cambria Math" panose="02040503050406030204" pitchFamily="18" charset="0"/>
              </a:rPr>
              <a:t>6.1 Introduction</a:t>
            </a:r>
          </a:p>
          <a:p>
            <a:r>
              <a:rPr lang="en-US" altLang="zh-TW" dirty="0">
                <a:solidFill>
                  <a:srgbClr val="A6A6A6"/>
                </a:solidFill>
                <a:latin typeface="Cambria Math" panose="02040503050406030204" pitchFamily="18" charset="0"/>
                <a:ea typeface="Cambria Math" panose="02040503050406030204" pitchFamily="18" charset="0"/>
              </a:rPr>
              <a:t>6.2 Symbolic Neighborhood Operators</a:t>
            </a:r>
          </a:p>
          <a:p>
            <a:pPr lvl="1"/>
            <a:r>
              <a:rPr lang="en-US" altLang="zh-TW" dirty="0">
                <a:solidFill>
                  <a:srgbClr val="A6A6A6"/>
                </a:solidFill>
                <a:latin typeface="Cambria Math" panose="02040503050406030204" pitchFamily="18" charset="0"/>
                <a:ea typeface="Cambria Math" panose="02040503050406030204" pitchFamily="18" charset="0"/>
              </a:rPr>
              <a:t>6.2.1 Region-Growing Operator</a:t>
            </a:r>
          </a:p>
          <a:p>
            <a:pPr lvl="1"/>
            <a:r>
              <a:rPr lang="en-US" altLang="zh-TW" dirty="0">
                <a:solidFill>
                  <a:srgbClr val="A6A6A6"/>
                </a:solidFill>
                <a:latin typeface="Cambria Math" panose="02040503050406030204" pitchFamily="18" charset="0"/>
                <a:ea typeface="Cambria Math" panose="02040503050406030204" pitchFamily="18" charset="0"/>
              </a:rPr>
              <a:t>6.2.2 Nearest Neighbor Sets and Influence Zones</a:t>
            </a:r>
          </a:p>
          <a:p>
            <a:pPr lvl="1"/>
            <a:r>
              <a:rPr lang="en-US" altLang="zh-TW" dirty="0">
                <a:solidFill>
                  <a:srgbClr val="A6A6A6"/>
                </a:solidFill>
                <a:latin typeface="Cambria Math" panose="02040503050406030204" pitchFamily="18" charset="0"/>
                <a:ea typeface="Cambria Math" panose="02040503050406030204" pitchFamily="18" charset="0"/>
              </a:rPr>
              <a:t>6.2.3 Region-Shrinking Operator</a:t>
            </a:r>
          </a:p>
          <a:p>
            <a:pPr lvl="1"/>
            <a:r>
              <a:rPr lang="en-US" altLang="zh-TW" dirty="0">
                <a:solidFill>
                  <a:srgbClr val="A6A6A6"/>
                </a:solidFill>
                <a:latin typeface="Cambria Math" panose="02040503050406030204" pitchFamily="18" charset="0"/>
                <a:ea typeface="Cambria Math" panose="02040503050406030204" pitchFamily="18" charset="0"/>
              </a:rPr>
              <a:t>6.2.4 Mark-Interior/Border-Pixel Operator</a:t>
            </a:r>
          </a:p>
          <a:p>
            <a:pPr lvl="1"/>
            <a:r>
              <a:rPr lang="en-US" altLang="zh-TW" dirty="0">
                <a:solidFill>
                  <a:srgbClr val="A6A6A6"/>
                </a:solidFill>
                <a:latin typeface="Cambria Math" panose="02040503050406030204" pitchFamily="18" charset="0"/>
                <a:ea typeface="Cambria Math" panose="02040503050406030204" pitchFamily="18" charset="0"/>
              </a:rPr>
              <a:t>6.2.5 Connectivity Number Operator</a:t>
            </a:r>
          </a:p>
          <a:p>
            <a:pPr lvl="2"/>
            <a:r>
              <a:rPr lang="en-US" altLang="zh-TW" dirty="0">
                <a:solidFill>
                  <a:srgbClr val="A6A6A6"/>
                </a:solidFill>
                <a:latin typeface="Cambria Math" panose="02040503050406030204" pitchFamily="18" charset="0"/>
                <a:ea typeface="Cambria Math" panose="02040503050406030204" pitchFamily="18" charset="0"/>
              </a:rPr>
              <a:t>Yokoi Connectivity Number</a:t>
            </a:r>
          </a:p>
          <a:p>
            <a:pPr lvl="2"/>
            <a:r>
              <a:rPr lang="en-US" altLang="zh-TW" dirty="0" err="1">
                <a:solidFill>
                  <a:srgbClr val="A6A6A6"/>
                </a:solidFill>
                <a:latin typeface="Cambria Math" panose="02040503050406030204" pitchFamily="18" charset="0"/>
                <a:ea typeface="Cambria Math" panose="02040503050406030204" pitchFamily="18" charset="0"/>
              </a:rPr>
              <a:t>Rutovitz</a:t>
            </a:r>
            <a:r>
              <a:rPr lang="en-US" altLang="zh-TW" dirty="0">
                <a:solidFill>
                  <a:srgbClr val="A6A6A6"/>
                </a:solidFill>
                <a:latin typeface="Cambria Math" panose="02040503050406030204" pitchFamily="18" charset="0"/>
                <a:ea typeface="Cambria Math" panose="02040503050406030204" pitchFamily="18" charset="0"/>
              </a:rPr>
              <a:t> Connectivity Number</a:t>
            </a:r>
          </a:p>
          <a:p>
            <a:pPr lvl="1"/>
            <a:r>
              <a:rPr lang="en-US" altLang="zh-TW" dirty="0">
                <a:solidFill>
                  <a:srgbClr val="A6A6A6"/>
                </a:solidFill>
                <a:latin typeface="Cambria Math" panose="02040503050406030204" pitchFamily="18" charset="0"/>
                <a:ea typeface="Cambria Math" panose="02040503050406030204" pitchFamily="18" charset="0"/>
              </a:rPr>
              <a:t>6.2.6 Connected Shrink Operator</a:t>
            </a:r>
          </a:p>
          <a:p>
            <a:pPr lvl="1"/>
            <a:r>
              <a:rPr lang="en-US" altLang="zh-TW" dirty="0">
                <a:solidFill>
                  <a:srgbClr val="A6A6A6"/>
                </a:solidFill>
                <a:latin typeface="Cambria Math" panose="02040503050406030204" pitchFamily="18" charset="0"/>
                <a:ea typeface="Cambria Math" panose="02040503050406030204" pitchFamily="18" charset="0"/>
              </a:rPr>
              <a:t>6.2.7 Pair Relationship Operator</a:t>
            </a:r>
          </a:p>
          <a:p>
            <a:pPr lvl="1"/>
            <a:r>
              <a:rPr lang="en-US" altLang="zh-TW" dirty="0">
                <a:solidFill>
                  <a:srgbClr val="A6A6A6"/>
                </a:solidFill>
                <a:latin typeface="Cambria Math" panose="02040503050406030204" pitchFamily="18" charset="0"/>
                <a:ea typeface="Cambria Math" panose="02040503050406030204" pitchFamily="18" charset="0"/>
              </a:rPr>
              <a:t>6.2.8 Thinning Operator</a:t>
            </a:r>
          </a:p>
          <a:p>
            <a:pPr lvl="1"/>
            <a:r>
              <a:rPr lang="en-US" altLang="zh-TW" dirty="0">
                <a:solidFill>
                  <a:srgbClr val="A6A6A6"/>
                </a:solidFill>
                <a:latin typeface="Cambria Math" panose="02040503050406030204" pitchFamily="18" charset="0"/>
                <a:ea typeface="Cambria Math" panose="02040503050406030204" pitchFamily="18" charset="0"/>
              </a:rPr>
              <a:t>6.2.9 Distance Transformation</a:t>
            </a:r>
            <a:r>
              <a:rPr lang="zh-TW" altLang="en-US" dirty="0">
                <a:solidFill>
                  <a:srgbClr val="A6A6A6"/>
                </a:solidFill>
                <a:latin typeface="Cambria Math" panose="02040503050406030204" pitchFamily="18" charset="0"/>
                <a:ea typeface="Cambria Math" panose="02040503050406030204" pitchFamily="18" charset="0"/>
              </a:rPr>
              <a:t> </a:t>
            </a:r>
            <a:r>
              <a:rPr lang="en-US" altLang="zh-TW" dirty="0">
                <a:solidFill>
                  <a:srgbClr val="A6A6A6"/>
                </a:solidFill>
                <a:latin typeface="Cambria Math" panose="02040503050406030204" pitchFamily="18" charset="0"/>
                <a:ea typeface="Cambria Math" panose="02040503050406030204" pitchFamily="18" charset="0"/>
              </a:rPr>
              <a:t>Operator</a:t>
            </a:r>
          </a:p>
          <a:p>
            <a:pPr lvl="1"/>
            <a:r>
              <a:rPr lang="en-US" altLang="zh-TW" dirty="0">
                <a:solidFill>
                  <a:srgbClr val="A6A6A6"/>
                </a:solidFill>
                <a:latin typeface="Cambria Math" panose="02040503050406030204" pitchFamily="18" charset="0"/>
                <a:ea typeface="Cambria Math" panose="02040503050406030204" pitchFamily="18" charset="0"/>
              </a:rPr>
              <a:t>6.2.10 Radius of Fusion</a:t>
            </a:r>
          </a:p>
          <a:p>
            <a:pPr lvl="1"/>
            <a:r>
              <a:rPr lang="en-US" altLang="zh-TW" dirty="0">
                <a:solidFill>
                  <a:srgbClr val="A6A6A6"/>
                </a:solidFill>
                <a:latin typeface="Cambria Math" panose="02040503050406030204" pitchFamily="18" charset="0"/>
                <a:ea typeface="Cambria Math" panose="02040503050406030204" pitchFamily="18" charset="0"/>
              </a:rPr>
              <a:t>6.2.11 Number of Shortest Paths</a:t>
            </a:r>
          </a:p>
          <a:p>
            <a:r>
              <a:rPr lang="en-US" altLang="zh-TW" dirty="0">
                <a:latin typeface="Cambria Math" panose="02040503050406030204" pitchFamily="18" charset="0"/>
                <a:ea typeface="Cambria Math" panose="02040503050406030204" pitchFamily="18" charset="0"/>
              </a:rPr>
              <a:t>6.3 Extremum-Related Neighborhood Operators</a:t>
            </a:r>
          </a:p>
          <a:p>
            <a:pPr lvl="1"/>
            <a:r>
              <a:rPr lang="en-US" altLang="zh-TW" dirty="0">
                <a:latin typeface="Cambria Math" panose="02040503050406030204" pitchFamily="18" charset="0"/>
                <a:ea typeface="Cambria Math" panose="02040503050406030204" pitchFamily="18" charset="0"/>
              </a:rPr>
              <a:t>6.3.1 Non-Minima-Maxima Operator</a:t>
            </a:r>
          </a:p>
          <a:p>
            <a:pPr lvl="1"/>
            <a:r>
              <a:rPr lang="en-US" altLang="zh-TW" dirty="0">
                <a:latin typeface="Cambria Math" panose="02040503050406030204" pitchFamily="18" charset="0"/>
                <a:ea typeface="Cambria Math" panose="02040503050406030204" pitchFamily="18" charset="0"/>
              </a:rPr>
              <a:t>6.3.2 Relative Extrema Operator</a:t>
            </a:r>
          </a:p>
          <a:p>
            <a:pPr lvl="1"/>
            <a:r>
              <a:rPr lang="en-US" altLang="zh-TW" dirty="0">
                <a:latin typeface="Cambria Math" panose="02040503050406030204" pitchFamily="18" charset="0"/>
                <a:ea typeface="Cambria Math" panose="02040503050406030204" pitchFamily="18" charset="0"/>
              </a:rPr>
              <a:t>6.3.3 Reachability Operator</a:t>
            </a:r>
          </a:p>
          <a:p>
            <a:r>
              <a:rPr lang="en-US" altLang="zh-TW" dirty="0">
                <a:solidFill>
                  <a:schemeClr val="bg1">
                    <a:lumMod val="65000"/>
                  </a:schemeClr>
                </a:solidFill>
                <a:latin typeface="Cambria Math" panose="02040503050406030204" pitchFamily="18" charset="0"/>
                <a:ea typeface="Cambria Math" panose="02040503050406030204" pitchFamily="18" charset="0"/>
              </a:rPr>
              <a:t>6.4 Linear Shift-invariant Neighborhood Operators</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6.4.1 Convolution and Correlation</a:t>
            </a:r>
          </a:p>
          <a:p>
            <a:pPr lvl="1"/>
            <a:r>
              <a:rPr lang="en-US" altLang="zh-TW" dirty="0">
                <a:solidFill>
                  <a:schemeClr val="bg1">
                    <a:lumMod val="65000"/>
                  </a:schemeClr>
                </a:solidFill>
                <a:latin typeface="Cambria Math" panose="02040503050406030204" pitchFamily="18" charset="0"/>
                <a:ea typeface="Cambria Math" panose="02040503050406030204" pitchFamily="18" charset="0"/>
              </a:rPr>
              <a:t>6.4.2 Separability</a:t>
            </a:r>
          </a:p>
        </p:txBody>
      </p:sp>
      <p:sp>
        <p:nvSpPr>
          <p:cNvPr id="3" name="矩形 2"/>
          <p:cNvSpPr/>
          <p:nvPr/>
        </p:nvSpPr>
        <p:spPr>
          <a:xfrm>
            <a:off x="0" y="0"/>
            <a:ext cx="731520" cy="6858000"/>
          </a:xfrm>
          <a:prstGeom prst="rect">
            <a:avLst/>
          </a:prstGeom>
          <a:blipFill>
            <a:blip r:embed="rId3"/>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
        <p:nvSpPr>
          <p:cNvPr id="7" name="矩形 6"/>
          <p:cNvSpPr/>
          <p:nvPr/>
        </p:nvSpPr>
        <p:spPr>
          <a:xfrm>
            <a:off x="9239794" y="0"/>
            <a:ext cx="2952206" cy="6858000"/>
          </a:xfrm>
          <a:prstGeom prst="rect">
            <a:avLst/>
          </a:prstGeom>
          <a:blipFill>
            <a:blip r:embed="rId4"/>
            <a:tile tx="0" ty="0" sx="100000" sy="100000" flip="none" algn="tl"/>
          </a:blipFill>
        </p:spPr>
        <p:style>
          <a:lnRef idx="1">
            <a:schemeClr val="accent6"/>
          </a:lnRef>
          <a:fillRef idx="1002">
            <a:schemeClr val="dk2"/>
          </a:fillRef>
          <a:effectRef idx="1">
            <a:schemeClr val="accent6"/>
          </a:effectRef>
          <a:fontRef idx="minor">
            <a:schemeClr val="dk1"/>
          </a:fontRef>
        </p:style>
        <p:txBody>
          <a:bodyPr rtlCol="0" anchor="ctr"/>
          <a:lstStyle/>
          <a:p>
            <a:pPr algn="ctr"/>
            <a:endParaRPr lang="zh-TW" altLang="en-US"/>
          </a:p>
        </p:txBody>
      </p:sp>
    </p:spTree>
    <p:extLst>
      <p:ext uri="{BB962C8B-B14F-4D97-AF65-F5344CB8AC3E}">
        <p14:creationId xmlns:p14="http://schemas.microsoft.com/office/powerpoint/2010/main" val="208688769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21920" y="365125"/>
            <a:ext cx="11948160" cy="1325563"/>
          </a:xfrm>
        </p:spPr>
        <p:txBody>
          <a:bodyPr>
            <a:normAutofit/>
          </a:bodyPr>
          <a:lstStyle/>
          <a:p>
            <a:pPr algn="ctr"/>
            <a:r>
              <a:rPr lang="en-US" altLang="zh-TW" b="1" dirty="0">
                <a:latin typeface="Cambria Math" panose="02040503050406030204" pitchFamily="18" charset="0"/>
                <a:ea typeface="Cambria Math" panose="02040503050406030204" pitchFamily="18" charset="0"/>
              </a:rPr>
              <a:t>6.3.0</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Extremum-Related Neighborhood Operators</a:t>
            </a:r>
            <a:endParaRPr lang="zh-TW" altLang="en-US" b="1" dirty="0">
              <a:latin typeface="Cambria Math" panose="02040503050406030204" pitchFamily="18" charset="0"/>
            </a:endParaRPr>
          </a:p>
        </p:txBody>
      </p:sp>
      <p:sp>
        <p:nvSpPr>
          <p:cNvPr id="3" name="內容版面配置區 2"/>
          <p:cNvSpPr>
            <a:spLocks noGrp="1"/>
          </p:cNvSpPr>
          <p:nvPr>
            <p:ph idx="1"/>
          </p:nvPr>
        </p:nvSpPr>
        <p:spPr/>
        <p:txBody>
          <a:bodyPr/>
          <a:lstStyle/>
          <a:p>
            <a:pPr algn="just">
              <a:lnSpc>
                <a:spcPct val="150000"/>
              </a:lnSpc>
            </a:pPr>
            <a:r>
              <a:rPr lang="en-US" altLang="zh-TW" dirty="0">
                <a:latin typeface="Cambria Math" panose="02040503050406030204" pitchFamily="18" charset="0"/>
                <a:ea typeface="Cambria Math" panose="02040503050406030204" pitchFamily="18" charset="0"/>
              </a:rPr>
              <a:t>Finding pixels or regions that are </a:t>
            </a:r>
            <a:r>
              <a:rPr lang="en-US" altLang="zh-TW" dirty="0">
                <a:solidFill>
                  <a:srgbClr val="FF0000"/>
                </a:solidFill>
                <a:latin typeface="Cambria Math" panose="02040503050406030204" pitchFamily="18" charset="0"/>
                <a:ea typeface="Cambria Math" panose="02040503050406030204" pitchFamily="18" charset="0"/>
              </a:rPr>
              <a:t>relative minima </a:t>
            </a:r>
            <a:r>
              <a:rPr lang="en-US" altLang="zh-TW" dirty="0">
                <a:latin typeface="Cambria Math" panose="02040503050406030204" pitchFamily="18" charset="0"/>
                <a:ea typeface="Cambria Math" panose="02040503050406030204" pitchFamily="18" charset="0"/>
              </a:rPr>
              <a:t>and </a:t>
            </a:r>
            <a:r>
              <a:rPr lang="en-US" altLang="zh-TW" dirty="0">
                <a:solidFill>
                  <a:srgbClr val="FF0000"/>
                </a:solidFill>
                <a:latin typeface="Cambria Math" panose="02040503050406030204" pitchFamily="18" charset="0"/>
                <a:ea typeface="Cambria Math" panose="02040503050406030204" pitchFamily="18" charset="0"/>
              </a:rPr>
              <a:t>relative maxima</a:t>
            </a:r>
            <a:r>
              <a:rPr lang="zh-TW" altLang="en-US" dirty="0">
                <a:latin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can play an important role in the extraction of interesting points or region primitives for </a:t>
            </a:r>
            <a:r>
              <a:rPr lang="en-US" altLang="zh-TW" dirty="0">
                <a:solidFill>
                  <a:srgbClr val="FF0000"/>
                </a:solidFill>
                <a:latin typeface="Cambria Math" panose="02040503050406030204" pitchFamily="18" charset="0"/>
                <a:ea typeface="Cambria Math" panose="02040503050406030204" pitchFamily="18" charset="0"/>
              </a:rPr>
              <a:t>texture analysis</a:t>
            </a:r>
            <a:r>
              <a:rPr lang="en-US" altLang="zh-TW" dirty="0">
                <a:latin typeface="Cambria Math" panose="02040503050406030204" pitchFamily="18" charset="0"/>
                <a:ea typeface="Cambria Math" panose="02040503050406030204" pitchFamily="18" charset="0"/>
              </a:rPr>
              <a:t> or </a:t>
            </a:r>
            <a:r>
              <a:rPr lang="en-US" altLang="zh-TW" dirty="0">
                <a:solidFill>
                  <a:srgbClr val="FF0000"/>
                </a:solidFill>
                <a:latin typeface="Cambria Math" panose="02040503050406030204" pitchFamily="18" charset="0"/>
                <a:ea typeface="Cambria Math" panose="02040503050406030204" pitchFamily="18" charset="0"/>
              </a:rPr>
              <a:t>matching</a:t>
            </a:r>
            <a:r>
              <a:rPr lang="en-US" altLang="zh-TW" dirty="0">
                <a:latin typeface="Cambria Math" panose="02040503050406030204" pitchFamily="18" charset="0"/>
                <a:ea typeface="Cambria Math" panose="02040503050406030204" pitchFamily="18" charset="0"/>
              </a:rPr>
              <a:t> purposes.</a:t>
            </a:r>
          </a:p>
        </p:txBody>
      </p:sp>
    </p:spTree>
    <p:extLst>
      <p:ext uri="{BB962C8B-B14F-4D97-AF65-F5344CB8AC3E}">
        <p14:creationId xmlns:p14="http://schemas.microsoft.com/office/powerpoint/2010/main" val="132393115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6.3.1</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Non-Minima-Maxima Operator</a:t>
            </a:r>
            <a:endParaRPr lang="zh-TW" altLang="en-US" b="1" dirty="0">
              <a:latin typeface="Cambria Math" panose="02040503050406030204" pitchFamily="18" charset="0"/>
            </a:endParaRPr>
          </a:p>
        </p:txBody>
      </p:sp>
      <p:sp>
        <p:nvSpPr>
          <p:cNvPr id="3" name="內容版面配置區 2"/>
          <p:cNvSpPr>
            <a:spLocks noGrp="1"/>
          </p:cNvSpPr>
          <p:nvPr>
            <p:ph idx="1"/>
          </p:nvPr>
        </p:nvSpPr>
        <p:spPr/>
        <p:txBody>
          <a:bodyPr/>
          <a:lstStyle/>
          <a:p>
            <a:pPr algn="just"/>
            <a:r>
              <a:rPr lang="en-US" altLang="zh-TW" dirty="0">
                <a:latin typeface="Cambria Math" panose="02040503050406030204" pitchFamily="18" charset="0"/>
                <a:ea typeface="Cambria Math" panose="02040503050406030204" pitchFamily="18" charset="0"/>
              </a:rPr>
              <a:t>Function</a:t>
            </a:r>
          </a:p>
          <a:p>
            <a:pPr lvl="1" algn="just"/>
            <a:r>
              <a:rPr lang="en-US" altLang="zh-TW" dirty="0">
                <a:latin typeface="Cambria Math" panose="02040503050406030204" pitchFamily="18" charset="0"/>
                <a:ea typeface="Cambria Math" panose="02040503050406030204" pitchFamily="18" charset="0"/>
              </a:rPr>
              <a:t>Pixel is labeled with an index 0, 1, 2 or 3 indicating whether the pixel is non-maximum, non-minimum, interior to a connected set</a:t>
            </a:r>
            <a:r>
              <a:rPr lang="en-US" altLang="zh-TW" dirty="0">
                <a:solidFill>
                  <a:schemeClr val="bg1"/>
                </a:solidFill>
                <a:latin typeface="Cambria Math" panose="02040503050406030204" pitchFamily="18" charset="0"/>
                <a:ea typeface="Cambria Math" panose="02040503050406030204" pitchFamily="18" charset="0"/>
              </a:rPr>
              <a:t>-</a:t>
            </a:r>
            <a:r>
              <a:rPr lang="en-US" altLang="zh-TW" dirty="0">
                <a:latin typeface="Cambria Math" panose="02040503050406030204" pitchFamily="18" charset="0"/>
                <a:ea typeface="Cambria Math" panose="02040503050406030204" pitchFamily="18" charset="0"/>
              </a:rPr>
              <a:t>of</a:t>
            </a:r>
            <a:r>
              <a:rPr lang="zh-TW" altLang="en-US" dirty="0">
                <a:latin typeface="Cambria Math" panose="02040503050406030204" pitchFamily="18" charset="0"/>
                <a:ea typeface="Cambria Math" panose="02040503050406030204" pitchFamily="18" charset="0"/>
              </a:rPr>
              <a:t> </a:t>
            </a:r>
            <a:r>
              <a:rPr lang="en-US" altLang="zh-TW" dirty="0">
                <a:latin typeface="Cambria Math" panose="02040503050406030204" pitchFamily="18" charset="0"/>
                <a:ea typeface="Cambria Math" panose="02040503050406030204" pitchFamily="18" charset="0"/>
              </a:rPr>
              <a:t>equal-valued pixels, or part of a transition region.</a:t>
            </a:r>
          </a:p>
          <a:p>
            <a:pPr lvl="1" algn="just"/>
            <a:endParaRPr lang="en-US" altLang="zh-TW" dirty="0">
              <a:latin typeface="Cambria Math" panose="02040503050406030204" pitchFamily="18" charset="0"/>
              <a:ea typeface="Cambria Math" panose="02040503050406030204" pitchFamily="18" charset="0"/>
            </a:endParaRPr>
          </a:p>
          <a:p>
            <a:pPr algn="just"/>
            <a:r>
              <a:rPr lang="en-US" altLang="zh-TW" dirty="0">
                <a:latin typeface="Cambria Math" panose="02040503050406030204" pitchFamily="18" charset="0"/>
                <a:ea typeface="Cambria Math" panose="02040503050406030204" pitchFamily="18" charset="0"/>
              </a:rPr>
              <a:t>Classification</a:t>
            </a:r>
          </a:p>
          <a:p>
            <a:pPr lvl="1" algn="just"/>
            <a:r>
              <a:rPr lang="en-US" altLang="zh-TW" dirty="0">
                <a:latin typeface="Cambria Math" panose="02040503050406030204" pitchFamily="18" charset="0"/>
                <a:ea typeface="Cambria Math" panose="02040503050406030204" pitchFamily="18" charset="0"/>
              </a:rPr>
              <a:t>numeric to symbolic (input : numeric image/output : number image)</a:t>
            </a:r>
            <a:endParaRPr lang="zh-TW" altLang="en-US" dirty="0">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87704518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格 5"/>
          <p:cNvGraphicFramePr>
            <a:graphicFrameLocks noGrp="1"/>
          </p:cNvGraphicFramePr>
          <p:nvPr>
            <p:extLst>
              <p:ext uri="{D42A27DB-BD31-4B8C-83A1-F6EECF244321}">
                <p14:modId xmlns:p14="http://schemas.microsoft.com/office/powerpoint/2010/main" val="3297815268"/>
              </p:ext>
            </p:extLst>
          </p:nvPr>
        </p:nvGraphicFramePr>
        <p:xfrm>
          <a:off x="3052039" y="5238568"/>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solidFill>
                      <a:srgbClr val="FFFF00"/>
                    </a:solidFill>
                  </a:tcP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1</a:t>
                      </a:r>
                      <a:endParaRPr lang="zh-TW" altLang="en-US" dirty="0"/>
                    </a:p>
                  </a:txBody>
                  <a:tcPr anchor="ctr"/>
                </a:tc>
                <a:tc>
                  <a:txBody>
                    <a:bodyPr/>
                    <a:lstStyle/>
                    <a:p>
                      <a:pPr algn="ctr"/>
                      <a:r>
                        <a:rPr lang="en-US" altLang="zh-TW" dirty="0"/>
                        <a:t>2</a:t>
                      </a:r>
                      <a:endParaRPr lang="zh-TW" altLang="en-US" dirty="0"/>
                    </a:p>
                  </a:txBody>
                  <a:tcPr anchor="ctr"/>
                </a:tc>
                <a:tc>
                  <a:txBody>
                    <a:bodyPr/>
                    <a:lstStyle/>
                    <a:p>
                      <a:pPr algn="ctr"/>
                      <a:r>
                        <a:rPr lang="en-US" altLang="zh-TW" dirty="0"/>
                        <a:t>3</a:t>
                      </a:r>
                      <a:endParaRPr lang="zh-TW" altLang="en-US" dirty="0"/>
                    </a:p>
                  </a:txBody>
                  <a:tcPr anchor="ctr"/>
                </a:tc>
                <a:extLst>
                  <a:ext uri="{0D108BD9-81ED-4DB2-BD59-A6C34878D82A}">
                    <a16:rowId xmlns:a16="http://schemas.microsoft.com/office/drawing/2014/main" val="10002"/>
                  </a:ext>
                </a:extLst>
              </a:tr>
            </a:tbl>
          </a:graphicData>
        </a:graphic>
      </p:graphicFrame>
      <p:sp>
        <p:nvSpPr>
          <p:cNvPr id="2" name="標題 1"/>
          <p:cNvSpPr>
            <a:spLocks noGrp="1"/>
          </p:cNvSpPr>
          <p:nvPr>
            <p:ph type="title"/>
          </p:nvPr>
        </p:nvSpPr>
        <p:spPr/>
        <p:txBody>
          <a:bodyPr/>
          <a:lstStyle/>
          <a:p>
            <a:pPr algn="ctr"/>
            <a:r>
              <a:rPr lang="en-US" altLang="zh-TW" b="1" dirty="0">
                <a:latin typeface="Cambria Math" panose="02040503050406030204" pitchFamily="18" charset="0"/>
                <a:ea typeface="Cambria Math" panose="02040503050406030204" pitchFamily="18" charset="0"/>
              </a:rPr>
              <a:t>6.3.1</a:t>
            </a:r>
            <a:r>
              <a:rPr lang="zh-TW" altLang="en-US" b="1" dirty="0">
                <a:latin typeface="Cambria Math" panose="02040503050406030204" pitchFamily="18" charset="0"/>
                <a:ea typeface="Cambria Math" panose="02040503050406030204" pitchFamily="18" charset="0"/>
              </a:rPr>
              <a:t> </a:t>
            </a:r>
            <a:r>
              <a:rPr lang="en-US" altLang="zh-TW" b="1" dirty="0">
                <a:latin typeface="Cambria Math" panose="02040503050406030204" pitchFamily="18" charset="0"/>
                <a:ea typeface="Cambria Math" panose="02040503050406030204" pitchFamily="18" charset="0"/>
              </a:rPr>
              <a:t>Non-Minima-Maxima Operator</a:t>
            </a:r>
            <a:endParaRPr lang="zh-TW" altLang="en-US" b="1"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3" name="內容版面配置區 2"/>
              <p:cNvSpPr>
                <a:spLocks noGrp="1"/>
              </p:cNvSpPr>
              <p:nvPr>
                <p:ph idx="1"/>
              </p:nvPr>
            </p:nvSpPr>
            <p:spPr/>
            <p:txBody>
              <a:bodyPr/>
              <a:lstStyle/>
              <a:p>
                <a14:m>
                  <m:oMath xmlns:m="http://schemas.openxmlformats.org/officeDocument/2006/math">
                    <m:sSub>
                      <m:sSubPr>
                        <m:ctrlPr>
                          <a:rPr lang="en-US" altLang="zh-TW" sz="2400" i="1" smtClean="0">
                            <a:latin typeface="Cambria Math" panose="02040503050406030204" pitchFamily="18" charset="0"/>
                          </a:rPr>
                        </m:ctrlPr>
                      </m:sSubPr>
                      <m:e>
                        <m:r>
                          <a:rPr lang="en-US" altLang="zh-TW" sz="2400" b="0" i="1" smtClean="0">
                            <a:latin typeface="Cambria Math" panose="02040503050406030204" pitchFamily="18" charset="0"/>
                          </a:rPr>
                          <m:t>𝑎</m:t>
                        </m:r>
                      </m:e>
                      <m:sub>
                        <m:r>
                          <a:rPr lang="en-US" altLang="zh-TW" sz="2400" b="0" i="1" smtClean="0">
                            <a:latin typeface="Cambria Math" panose="02040503050406030204" pitchFamily="18" charset="0"/>
                          </a:rPr>
                          <m:t>0</m:t>
                        </m:r>
                      </m:sub>
                    </m:sSub>
                    <m:r>
                      <a:rPr lang="en-US" altLang="zh-TW" sz="2400" b="0" i="1" smtClean="0">
                        <a:latin typeface="Cambria Math" panose="02040503050406030204" pitchFamily="18" charset="0"/>
                      </a:rPr>
                      <m:t>=</m:t>
                    </m:r>
                    <m:sSub>
                      <m:sSubPr>
                        <m:ctrlPr>
                          <a:rPr lang="en-US" altLang="zh-TW" sz="2400" i="1" smtClean="0">
                            <a:latin typeface="Cambria Math" panose="02040503050406030204" pitchFamily="18" charset="0"/>
                          </a:rPr>
                        </m:ctrlPr>
                      </m:sSubPr>
                      <m:e>
                        <m:r>
                          <a:rPr lang="en-US" altLang="zh-TW" sz="2400" b="0" i="1" smtClean="0">
                            <a:latin typeface="Cambria Math" panose="02040503050406030204" pitchFamily="18" charset="0"/>
                          </a:rPr>
                          <m:t>𝑏</m:t>
                        </m:r>
                      </m:e>
                      <m:sub>
                        <m:r>
                          <a:rPr lang="en-US" altLang="zh-TW" sz="2400" b="0" i="1" smtClean="0">
                            <a:latin typeface="Cambria Math" panose="02040503050406030204" pitchFamily="18" charset="0"/>
                          </a:rPr>
                          <m:t>0</m:t>
                        </m:r>
                      </m:sub>
                    </m:sSub>
                    <m:r>
                      <a:rPr lang="en-US" altLang="zh-TW" sz="2400" b="0" i="1" smtClean="0">
                        <a:latin typeface="Cambria Math" panose="02040503050406030204" pitchFamily="18" charset="0"/>
                      </a:rPr>
                      <m:t>=</m:t>
                    </m:r>
                    <m:sSub>
                      <m:sSubPr>
                        <m:ctrlPr>
                          <a:rPr lang="en-US" altLang="zh-TW" sz="2400" i="1" smtClean="0">
                            <a:latin typeface="Cambria Math" panose="02040503050406030204" pitchFamily="18" charset="0"/>
                          </a:rPr>
                        </m:ctrlPr>
                      </m:sSubPr>
                      <m:e>
                        <m:r>
                          <a:rPr lang="en-US" altLang="zh-TW" sz="2400" b="0" i="1" smtClean="0">
                            <a:latin typeface="Cambria Math" panose="02040503050406030204" pitchFamily="18" charset="0"/>
                          </a:rPr>
                          <m:t>𝑥</m:t>
                        </m:r>
                      </m:e>
                      <m:sub>
                        <m:r>
                          <a:rPr lang="en-US" altLang="zh-TW" sz="2400" b="0" i="1" smtClean="0">
                            <a:latin typeface="Cambria Math" panose="02040503050406030204" pitchFamily="18" charset="0"/>
                          </a:rPr>
                          <m:t>0</m:t>
                        </m:r>
                      </m:sub>
                    </m:sSub>
                  </m:oMath>
                </a14:m>
                <a:endParaRPr lang="en-US" altLang="zh-TW" sz="2400" dirty="0"/>
              </a:p>
              <a:p>
                <a14:m>
                  <m:oMath xmlns:m="http://schemas.openxmlformats.org/officeDocument/2006/math">
                    <m:sSub>
                      <m:sSubPr>
                        <m:ctrlPr>
                          <a:rPr lang="en-US" altLang="zh-TW" sz="2400" i="1" smtClean="0">
                            <a:latin typeface="Cambria Math" panose="02040503050406030204" pitchFamily="18" charset="0"/>
                          </a:rPr>
                        </m:ctrlPr>
                      </m:sSubPr>
                      <m:e>
                        <m:r>
                          <a:rPr lang="en-US" altLang="zh-TW" sz="2400" i="1">
                            <a:latin typeface="Cambria Math" panose="02040503050406030204" pitchFamily="18" charset="0"/>
                          </a:rPr>
                          <m:t>𝑎</m:t>
                        </m:r>
                      </m:e>
                      <m:sub>
                        <m:r>
                          <a:rPr lang="en-US" altLang="zh-TW" sz="2400" b="0" i="1" smtClean="0">
                            <a:latin typeface="Cambria Math" panose="02040503050406030204" pitchFamily="18" charset="0"/>
                          </a:rPr>
                          <m:t>𝑛</m:t>
                        </m:r>
                      </m:sub>
                    </m:sSub>
                    <m:r>
                      <a:rPr lang="en-US" altLang="zh-TW" sz="2400" i="1" smtClean="0">
                        <a:latin typeface="Cambria Math" panose="02040503050406030204" pitchFamily="18" charset="0"/>
                      </a:rPr>
                      <m:t>=</m:t>
                    </m:r>
                    <m:r>
                      <a:rPr lang="en-US" altLang="zh-TW" sz="2400" b="0" i="1" smtClean="0">
                        <a:latin typeface="Cambria Math" panose="02040503050406030204" pitchFamily="18" charset="0"/>
                      </a:rPr>
                      <m:t>𝑚𝑖𝑛</m:t>
                    </m:r>
                    <m:d>
                      <m:dPr>
                        <m:begChr m:val="{"/>
                        <m:endChr m:val="}"/>
                        <m:ctrlPr>
                          <a:rPr lang="en-US" altLang="zh-TW" sz="2400" i="1" smtClean="0">
                            <a:latin typeface="Cambria Math" panose="02040503050406030204" pitchFamily="18" charset="0"/>
                          </a:rPr>
                        </m:ctrlPr>
                      </m:dPr>
                      <m:e>
                        <m:sSub>
                          <m:sSubPr>
                            <m:ctrlPr>
                              <a:rPr lang="en-US" altLang="zh-TW" sz="2400" i="1">
                                <a:latin typeface="Cambria Math" panose="02040503050406030204" pitchFamily="18" charset="0"/>
                              </a:rPr>
                            </m:ctrlPr>
                          </m:sSubPr>
                          <m:e>
                            <m:r>
                              <a:rPr lang="en-US" altLang="zh-TW" sz="2400" b="0" i="1" smtClean="0">
                                <a:latin typeface="Cambria Math" panose="02040503050406030204" pitchFamily="18" charset="0"/>
                              </a:rPr>
                              <m:t>𝑎</m:t>
                            </m:r>
                          </m:e>
                          <m:sub>
                            <m:r>
                              <a:rPr lang="en-US" altLang="zh-TW" sz="2400" b="0" i="1" smtClean="0">
                                <a:latin typeface="Cambria Math" panose="02040503050406030204" pitchFamily="18" charset="0"/>
                              </a:rPr>
                              <m:t>𝑛</m:t>
                            </m:r>
                            <m:r>
                              <a:rPr lang="en-US" altLang="zh-TW" sz="2400" b="0" i="1" smtClean="0">
                                <a:latin typeface="Cambria Math" panose="02040503050406030204" pitchFamily="18" charset="0"/>
                              </a:rPr>
                              <m:t>−1</m:t>
                            </m:r>
                          </m:sub>
                        </m:sSub>
                        <m:r>
                          <a:rPr lang="en-US" altLang="zh-TW" sz="2400" b="0" i="1" smtClean="0">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𝑥</m:t>
                            </m:r>
                          </m:e>
                          <m:sub>
                            <m:r>
                              <a:rPr lang="en-US" altLang="zh-TW" sz="2400" i="1">
                                <a:latin typeface="Cambria Math" panose="02040503050406030204" pitchFamily="18" charset="0"/>
                              </a:rPr>
                              <m:t>0</m:t>
                            </m:r>
                          </m:sub>
                        </m:sSub>
                      </m:e>
                    </m:d>
                    <m:r>
                      <a:rPr lang="en-US" altLang="zh-TW" sz="2400" b="0" i="0" smtClean="0">
                        <a:latin typeface="Cambria Math" panose="02040503050406030204" pitchFamily="18" charset="0"/>
                      </a:rPr>
                      <m:t>,  </m:t>
                    </m:r>
                    <m:r>
                      <a:rPr lang="en-US" altLang="zh-TW" sz="2400" b="0" i="1" dirty="0" smtClean="0">
                        <a:latin typeface="Cambria Math" panose="02040503050406030204" pitchFamily="18" charset="0"/>
                      </a:rPr>
                      <m:t>𝑛</m:t>
                    </m:r>
                    <m:r>
                      <a:rPr lang="en-US" altLang="zh-TW" sz="2400" b="0" i="1" dirty="0" smtClean="0">
                        <a:latin typeface="Cambria Math" panose="02040503050406030204" pitchFamily="18" charset="0"/>
                      </a:rPr>
                      <m:t>=1,2,3,4</m:t>
                    </m:r>
                  </m:oMath>
                </a14:m>
                <a:endParaRPr lang="en-US" altLang="zh-TW" sz="2400" dirty="0"/>
              </a:p>
              <a:p>
                <a:pPr marL="0" indent="0">
                  <a:buNone/>
                </a:pPr>
                <a:r>
                  <a:rPr lang="en-US" altLang="zh-TW" sz="2400" dirty="0"/>
                  <a:t>   </a:t>
                </a:r>
                <a14:m>
                  <m:oMath xmlns:m="http://schemas.openxmlformats.org/officeDocument/2006/math">
                    <m:sSub>
                      <m:sSubPr>
                        <m:ctrlPr>
                          <a:rPr lang="en-US" altLang="zh-TW" sz="2400" i="1">
                            <a:latin typeface="Cambria Math" panose="02040503050406030204" pitchFamily="18" charset="0"/>
                          </a:rPr>
                        </m:ctrlPr>
                      </m:sSubPr>
                      <m:e>
                        <m:r>
                          <a:rPr lang="en-US" altLang="zh-TW" sz="2400" b="0" i="1" smtClean="0">
                            <a:latin typeface="Cambria Math" panose="02040503050406030204" pitchFamily="18" charset="0"/>
                          </a:rPr>
                          <m:t>𝑏</m:t>
                        </m:r>
                      </m:e>
                      <m:sub>
                        <m:r>
                          <a:rPr lang="en-US" altLang="zh-TW" sz="2400" i="1">
                            <a:latin typeface="Cambria Math" panose="02040503050406030204" pitchFamily="18" charset="0"/>
                          </a:rPr>
                          <m:t>𝑛</m:t>
                        </m:r>
                      </m:sub>
                    </m:sSub>
                    <m:r>
                      <a:rPr lang="en-US" altLang="zh-TW" sz="2400" i="1">
                        <a:latin typeface="Cambria Math" panose="02040503050406030204" pitchFamily="18" charset="0"/>
                      </a:rPr>
                      <m:t>=</m:t>
                    </m:r>
                    <m:r>
                      <a:rPr lang="en-US" altLang="zh-TW" sz="2400" i="1">
                        <a:latin typeface="Cambria Math" panose="02040503050406030204" pitchFamily="18" charset="0"/>
                      </a:rPr>
                      <m:t>𝑚𝑎𝑥</m:t>
                    </m:r>
                    <m:d>
                      <m:dPr>
                        <m:begChr m:val="{"/>
                        <m:endChr m:val="}"/>
                        <m:ctrlPr>
                          <a:rPr lang="en-US" altLang="zh-TW" sz="2400" i="1">
                            <a:latin typeface="Cambria Math" panose="02040503050406030204" pitchFamily="18" charset="0"/>
                          </a:rPr>
                        </m:ctrlPr>
                      </m:dPr>
                      <m:e>
                        <m:sSub>
                          <m:sSubPr>
                            <m:ctrlPr>
                              <a:rPr lang="en-US" altLang="zh-TW" sz="2400" i="1">
                                <a:latin typeface="Cambria Math" panose="02040503050406030204" pitchFamily="18" charset="0"/>
                              </a:rPr>
                            </m:ctrlPr>
                          </m:sSubPr>
                          <m:e>
                            <m:r>
                              <a:rPr lang="en-US" altLang="zh-TW" sz="2400" b="0" i="1" smtClean="0">
                                <a:latin typeface="Cambria Math" panose="02040503050406030204" pitchFamily="18" charset="0"/>
                              </a:rPr>
                              <m:t>𝑏</m:t>
                            </m:r>
                          </m:e>
                          <m:sub>
                            <m:r>
                              <a:rPr lang="en-US" altLang="zh-TW" sz="2400" i="1">
                                <a:latin typeface="Cambria Math" panose="02040503050406030204" pitchFamily="18" charset="0"/>
                              </a:rPr>
                              <m:t>𝑛</m:t>
                            </m:r>
                            <m:r>
                              <a:rPr lang="en-US" altLang="zh-TW" sz="2400" i="1">
                                <a:latin typeface="Cambria Math" panose="02040503050406030204" pitchFamily="18" charset="0"/>
                              </a:rPr>
                              <m:t>−1</m:t>
                            </m:r>
                          </m:sub>
                        </m:sSub>
                        <m:r>
                          <a:rPr lang="en-US" altLang="zh-TW" sz="2400" i="1">
                            <a:latin typeface="Cambria Math" panose="02040503050406030204" pitchFamily="18" charset="0"/>
                          </a:rPr>
                          <m:t>,</m:t>
                        </m:r>
                        <m:sSub>
                          <m:sSubPr>
                            <m:ctrlPr>
                              <a:rPr lang="en-US" altLang="zh-TW" sz="2400" i="1">
                                <a:latin typeface="Cambria Math" panose="02040503050406030204" pitchFamily="18" charset="0"/>
                              </a:rPr>
                            </m:ctrlPr>
                          </m:sSubPr>
                          <m:e>
                            <m:r>
                              <a:rPr lang="en-US" altLang="zh-TW" sz="2400" i="1">
                                <a:latin typeface="Cambria Math" panose="02040503050406030204" pitchFamily="18" charset="0"/>
                              </a:rPr>
                              <m:t>𝑥</m:t>
                            </m:r>
                          </m:e>
                          <m:sub>
                            <m:r>
                              <a:rPr lang="en-US" altLang="zh-TW" sz="2400" i="1">
                                <a:latin typeface="Cambria Math" panose="02040503050406030204" pitchFamily="18" charset="0"/>
                              </a:rPr>
                              <m:t>0</m:t>
                            </m:r>
                          </m:sub>
                        </m:sSub>
                      </m:e>
                    </m:d>
                    <m:r>
                      <a:rPr lang="en-US" altLang="zh-TW" sz="2400" b="0" i="0" smtClean="0">
                        <a:latin typeface="Cambria Math" panose="02040503050406030204" pitchFamily="18" charset="0"/>
                      </a:rPr>
                      <m:t>,</m:t>
                    </m:r>
                    <m:r>
                      <a:rPr lang="en-US" altLang="zh-TW" sz="2400">
                        <a:latin typeface="Cambria Math" panose="02040503050406030204" pitchFamily="18" charset="0"/>
                      </a:rPr>
                      <m:t> </m:t>
                    </m:r>
                    <m:r>
                      <a:rPr lang="en-US" altLang="zh-TW" sz="2400" b="0" i="0" smtClean="0">
                        <a:latin typeface="Cambria Math" panose="02040503050406030204" pitchFamily="18" charset="0"/>
                      </a:rPr>
                      <m:t> </m:t>
                    </m:r>
                    <m:r>
                      <a:rPr lang="en-US" altLang="zh-TW" sz="2400" i="1" dirty="0">
                        <a:latin typeface="Cambria Math" panose="02040503050406030204" pitchFamily="18" charset="0"/>
                      </a:rPr>
                      <m:t>𝑛</m:t>
                    </m:r>
                    <m:r>
                      <a:rPr lang="en-US" altLang="zh-TW" sz="2400" i="1" dirty="0">
                        <a:latin typeface="Cambria Math" panose="02040503050406030204" pitchFamily="18" charset="0"/>
                      </a:rPr>
                      <m:t>=1,2,3,4</m:t>
                    </m:r>
                  </m:oMath>
                </a14:m>
                <a:endParaRPr lang="en-US" altLang="zh-TW" sz="2400" dirty="0"/>
              </a:p>
              <a:p>
                <a14:m>
                  <m:oMath xmlns:m="http://schemas.openxmlformats.org/officeDocument/2006/math">
                    <m:r>
                      <a:rPr lang="en-US" altLang="zh-TW" sz="2400" i="1" dirty="0" smtClean="0">
                        <a:latin typeface="Cambria Math" panose="02040503050406030204" pitchFamily="18" charset="0"/>
                      </a:rPr>
                      <m:t>𝑜𝑢𝑡𝑝𝑢𝑡</m:t>
                    </m:r>
                    <m:r>
                      <a:rPr lang="en-US" altLang="zh-TW" sz="2400" i="1" dirty="0" smtClean="0">
                        <a:latin typeface="Cambria Math" panose="02040503050406030204" pitchFamily="18" charset="0"/>
                      </a:rPr>
                      <m:t>=</m:t>
                    </m:r>
                    <m:d>
                      <m:dPr>
                        <m:begChr m:val="{"/>
                        <m:endChr m:val=""/>
                        <m:ctrlPr>
                          <a:rPr lang="en-US" altLang="zh-TW" sz="2400" i="1" dirty="0" smtClean="0">
                            <a:latin typeface="Cambria Math" panose="02040503050406030204" pitchFamily="18" charset="0"/>
                          </a:rPr>
                        </m:ctrlPr>
                      </m:dPr>
                      <m:e>
                        <m:eqArr>
                          <m:eqArrPr>
                            <m:ctrlPr>
                              <a:rPr lang="en-US" altLang="zh-TW" sz="2400" i="1" dirty="0" smtClean="0">
                                <a:latin typeface="Cambria Math" panose="02040503050406030204" pitchFamily="18" charset="0"/>
                              </a:rPr>
                            </m:ctrlPr>
                          </m:eqArrPr>
                          <m:e>
                            <m:r>
                              <a:rPr lang="en-US" altLang="zh-TW" sz="2400" b="0" i="1" dirty="0" smtClean="0">
                                <a:latin typeface="Cambria Math" panose="02040503050406030204" pitchFamily="18" charset="0"/>
                              </a:rPr>
                              <m:t>0 </m:t>
                            </m:r>
                            <m:d>
                              <m:dPr>
                                <m:ctrlPr>
                                  <a:rPr lang="en-US" altLang="zh-TW" sz="2400" b="0" i="1" dirty="0" smtClean="0">
                                    <a:latin typeface="Cambria Math" panose="02040503050406030204" pitchFamily="18" charset="0"/>
                                  </a:rPr>
                                </m:ctrlPr>
                              </m:dPr>
                              <m:e>
                                <m:r>
                                  <a:rPr lang="en-US" altLang="zh-TW" sz="2400" b="0" i="1" dirty="0" smtClean="0">
                                    <a:latin typeface="Cambria Math" panose="02040503050406030204" pitchFamily="18" charset="0"/>
                                  </a:rPr>
                                  <m:t>𝑓𝑙𝑎𝑡</m:t>
                                </m:r>
                              </m:e>
                            </m:d>
                            <m:r>
                              <a:rPr lang="en-US" altLang="zh-TW" sz="2400" b="0" i="1" dirty="0" smtClean="0">
                                <a:latin typeface="Cambria Math" panose="02040503050406030204" pitchFamily="18" charset="0"/>
                              </a:rPr>
                              <m:t>                        </m:t>
                            </m:r>
                            <m:r>
                              <a:rPr lang="en-US" altLang="zh-TW" sz="2400" b="0" i="1" dirty="0" smtClean="0">
                                <a:latin typeface="Cambria Math" panose="02040503050406030204" pitchFamily="18" charset="0"/>
                              </a:rPr>
                              <m:t>𝑖𝑓</m:t>
                            </m:r>
                            <m:r>
                              <a:rPr lang="en-US" altLang="zh-TW" sz="2400" b="0" i="1" dirty="0" smtClean="0">
                                <a:latin typeface="Cambria Math" panose="02040503050406030204" pitchFamily="18" charset="0"/>
                              </a:rPr>
                              <m:t> </m:t>
                            </m:r>
                            <m:sSub>
                              <m:sSubPr>
                                <m:ctrlPr>
                                  <a:rPr lang="en-US" altLang="zh-TW" sz="2400" b="0" i="1" dirty="0" smtClean="0">
                                    <a:latin typeface="Cambria Math" panose="02040503050406030204" pitchFamily="18" charset="0"/>
                                  </a:rPr>
                                </m:ctrlPr>
                              </m:sSubPr>
                              <m:e>
                                <m:r>
                                  <a:rPr lang="en-US" altLang="zh-TW" sz="2400" b="0" i="1" dirty="0" smtClean="0">
                                    <a:latin typeface="Cambria Math" panose="02040503050406030204" pitchFamily="18" charset="0"/>
                                  </a:rPr>
                                  <m:t>𝑎</m:t>
                                </m:r>
                              </m:e>
                              <m:sub>
                                <m:r>
                                  <a:rPr lang="en-US" altLang="zh-TW" sz="2400" b="0" i="1" dirty="0" smtClean="0">
                                    <a:latin typeface="Cambria Math" panose="02040503050406030204" pitchFamily="18" charset="0"/>
                                  </a:rPr>
                                  <m:t>4</m:t>
                                </m:r>
                              </m:sub>
                            </m:sSub>
                            <m:r>
                              <a:rPr lang="en-US" altLang="zh-TW" sz="2400" b="0" i="1" dirty="0" smtClean="0">
                                <a:latin typeface="Cambria Math" panose="02040503050406030204" pitchFamily="18" charset="0"/>
                              </a:rPr>
                              <m:t>=</m:t>
                            </m:r>
                            <m:sSub>
                              <m:sSubPr>
                                <m:ctrlPr>
                                  <a:rPr lang="en-US" altLang="zh-TW" sz="2400" b="0" i="1" dirty="0" smtClean="0">
                                    <a:latin typeface="Cambria Math" panose="02040503050406030204" pitchFamily="18" charset="0"/>
                                  </a:rPr>
                                </m:ctrlPr>
                              </m:sSubPr>
                              <m:e>
                                <m:r>
                                  <a:rPr lang="en-US" altLang="zh-TW" sz="2400" b="0" i="1" dirty="0" smtClean="0">
                                    <a:latin typeface="Cambria Math" panose="02040503050406030204" pitchFamily="18" charset="0"/>
                                  </a:rPr>
                                  <m:t>𝑥</m:t>
                                </m:r>
                              </m:e>
                              <m:sub>
                                <m:r>
                                  <a:rPr lang="en-US" altLang="zh-TW" sz="2400" b="0" i="1" dirty="0" smtClean="0">
                                    <a:latin typeface="Cambria Math" panose="02040503050406030204" pitchFamily="18" charset="0"/>
                                  </a:rPr>
                                  <m:t>0</m:t>
                                </m:r>
                              </m:sub>
                            </m:sSub>
                            <m:r>
                              <a:rPr lang="en-US" altLang="zh-TW" sz="2400" i="1" dirty="0">
                                <a:latin typeface="Cambria Math" panose="02040503050406030204" pitchFamily="18" charset="0"/>
                                <a:ea typeface="Cambria Math" panose="02040503050406030204" pitchFamily="18" charset="0"/>
                              </a:rPr>
                              <m:t>∧</m:t>
                            </m:r>
                            <m:sSub>
                              <m:sSubPr>
                                <m:ctrlPr>
                                  <a:rPr lang="en-US" altLang="zh-TW" sz="2400" b="0" i="1" dirty="0" smtClean="0">
                                    <a:latin typeface="Cambria Math" panose="02040503050406030204" pitchFamily="18" charset="0"/>
                                  </a:rPr>
                                </m:ctrlPr>
                              </m:sSubPr>
                              <m:e>
                                <m:r>
                                  <a:rPr lang="en-US" altLang="zh-TW" sz="2400" b="0" i="1" dirty="0" smtClean="0">
                                    <a:latin typeface="Cambria Math" panose="02040503050406030204" pitchFamily="18" charset="0"/>
                                  </a:rPr>
                                  <m:t>𝑏</m:t>
                                </m:r>
                              </m:e>
                              <m:sub>
                                <m:r>
                                  <a:rPr lang="en-US" altLang="zh-TW" sz="2400" b="0" i="1" dirty="0" smtClean="0">
                                    <a:latin typeface="Cambria Math" panose="02040503050406030204" pitchFamily="18" charset="0"/>
                                  </a:rPr>
                                  <m:t>4</m:t>
                                </m:r>
                              </m:sub>
                            </m:sSub>
                            <m:r>
                              <a:rPr lang="en-US" altLang="zh-TW" sz="2400" b="0" i="1" dirty="0" smtClean="0">
                                <a:latin typeface="Cambria Math" panose="02040503050406030204" pitchFamily="18" charset="0"/>
                              </a:rPr>
                              <m:t>=</m:t>
                            </m:r>
                            <m:sSub>
                              <m:sSubPr>
                                <m:ctrlPr>
                                  <a:rPr lang="en-US" altLang="zh-TW" sz="2400" b="0" i="1" dirty="0" smtClean="0">
                                    <a:latin typeface="Cambria Math" panose="02040503050406030204" pitchFamily="18" charset="0"/>
                                  </a:rPr>
                                </m:ctrlPr>
                              </m:sSubPr>
                              <m:e>
                                <m:r>
                                  <a:rPr lang="en-US" altLang="zh-TW" sz="2400" b="0" i="1" dirty="0" smtClean="0">
                                    <a:latin typeface="Cambria Math" panose="02040503050406030204" pitchFamily="18" charset="0"/>
                                  </a:rPr>
                                  <m:t>𝑥</m:t>
                                </m:r>
                              </m:e>
                              <m:sub>
                                <m:r>
                                  <a:rPr lang="en-US" altLang="zh-TW" sz="2400" b="0" i="1" dirty="0" smtClean="0">
                                    <a:latin typeface="Cambria Math" panose="02040503050406030204" pitchFamily="18" charset="0"/>
                                  </a:rPr>
                                  <m:t>0</m:t>
                                </m:r>
                              </m:sub>
                            </m:sSub>
                          </m:e>
                          <m:e>
                            <m:r>
                              <a:rPr lang="en-US" altLang="zh-TW" sz="2400" b="0" i="1" smtClean="0">
                                <a:latin typeface="Cambria Math" panose="02040503050406030204" pitchFamily="18" charset="0"/>
                              </a:rPr>
                              <m:t>1 </m:t>
                            </m:r>
                            <m:d>
                              <m:dPr>
                                <m:ctrlPr>
                                  <a:rPr lang="en-US" altLang="zh-TW" sz="2400" b="0" i="1" smtClean="0">
                                    <a:latin typeface="Cambria Math" panose="02040503050406030204" pitchFamily="18" charset="0"/>
                                  </a:rPr>
                                </m:ctrlPr>
                              </m:dPr>
                              <m:e>
                                <m:r>
                                  <a:rPr lang="en-US" altLang="zh-TW" sz="2400" b="0" i="1" smtClean="0">
                                    <a:latin typeface="Cambria Math" panose="02040503050406030204" pitchFamily="18" charset="0"/>
                                  </a:rPr>
                                  <m:t>𝑛𝑜𝑛𝑚𝑎𝑥𝑖𝑚𝑢𝑚</m:t>
                                </m:r>
                              </m:e>
                            </m:d>
                            <m:r>
                              <a:rPr lang="en-US" altLang="zh-TW" sz="2400" b="0" i="1" smtClean="0">
                                <a:latin typeface="Cambria Math" panose="02040503050406030204" pitchFamily="18" charset="0"/>
                              </a:rPr>
                              <m:t>    </m:t>
                            </m:r>
                            <m:r>
                              <a:rPr lang="en-US" altLang="zh-TW" sz="2400" i="1" dirty="0">
                                <a:latin typeface="Cambria Math" panose="02040503050406030204" pitchFamily="18" charset="0"/>
                              </a:rPr>
                              <m:t>𝑖𝑓</m:t>
                            </m:r>
                            <m:r>
                              <a:rPr lang="en-US" altLang="zh-TW" sz="2400" i="1" dirty="0">
                                <a:latin typeface="Cambria Math" panose="02040503050406030204" pitchFamily="18" charset="0"/>
                              </a:rPr>
                              <m:t> </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𝑎</m:t>
                                </m:r>
                              </m:e>
                              <m:sub>
                                <m:r>
                                  <a:rPr lang="en-US" altLang="zh-TW" sz="2400" i="1" dirty="0">
                                    <a:latin typeface="Cambria Math" panose="02040503050406030204" pitchFamily="18" charset="0"/>
                                  </a:rPr>
                                  <m:t>4</m:t>
                                </m:r>
                              </m:sub>
                            </m:sSub>
                            <m:r>
                              <a:rPr lang="en-US" altLang="zh-TW" sz="2400" i="1" dirty="0">
                                <a:latin typeface="Cambria Math" panose="02040503050406030204" pitchFamily="18" charset="0"/>
                              </a:rPr>
                              <m:t>=</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𝑥</m:t>
                                </m:r>
                              </m:e>
                              <m:sub>
                                <m:r>
                                  <a:rPr lang="en-US" altLang="zh-TW" sz="2400" i="1" dirty="0">
                                    <a:latin typeface="Cambria Math" panose="02040503050406030204" pitchFamily="18" charset="0"/>
                                  </a:rPr>
                                  <m:t>0</m:t>
                                </m:r>
                              </m:sub>
                            </m:sSub>
                            <m:r>
                              <a:rPr lang="en-US" altLang="zh-TW" sz="2400" i="1" dirty="0">
                                <a:latin typeface="Cambria Math" panose="02040503050406030204" pitchFamily="18" charset="0"/>
                                <a:ea typeface="Cambria Math" panose="02040503050406030204" pitchFamily="18" charset="0"/>
                              </a:rPr>
                              <m:t>∧</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𝑏</m:t>
                                </m:r>
                              </m:e>
                              <m:sub>
                                <m:r>
                                  <a:rPr lang="en-US" altLang="zh-TW" sz="2400" i="1" dirty="0">
                                    <a:latin typeface="Cambria Math" panose="02040503050406030204" pitchFamily="18" charset="0"/>
                                  </a:rPr>
                                  <m:t>4</m:t>
                                </m:r>
                              </m:sub>
                            </m:sSub>
                            <m:r>
                              <a:rPr lang="en-US" altLang="zh-TW" sz="2400" b="0" i="1" dirty="0" smtClean="0">
                                <a:latin typeface="Cambria Math" panose="02040503050406030204" pitchFamily="18" charset="0"/>
                              </a:rPr>
                              <m:t>&gt;</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𝑥</m:t>
                                </m:r>
                              </m:e>
                              <m:sub>
                                <m:r>
                                  <a:rPr lang="en-US" altLang="zh-TW" sz="2400" i="1" dirty="0">
                                    <a:latin typeface="Cambria Math" panose="02040503050406030204" pitchFamily="18" charset="0"/>
                                  </a:rPr>
                                  <m:t>0</m:t>
                                </m:r>
                              </m:sub>
                            </m:sSub>
                          </m:e>
                          <m:e>
                            <m:r>
                              <a:rPr lang="en-US" altLang="zh-TW" sz="2400" b="0" i="1" smtClean="0">
                                <a:latin typeface="Cambria Math" panose="02040503050406030204" pitchFamily="18" charset="0"/>
                              </a:rPr>
                              <m:t>2 </m:t>
                            </m:r>
                            <m:d>
                              <m:dPr>
                                <m:ctrlPr>
                                  <a:rPr lang="en-US" altLang="zh-TW" sz="2400" b="0" i="1" smtClean="0">
                                    <a:latin typeface="Cambria Math" panose="02040503050406030204" pitchFamily="18" charset="0"/>
                                  </a:rPr>
                                </m:ctrlPr>
                              </m:dPr>
                              <m:e>
                                <m:r>
                                  <a:rPr lang="en-US" altLang="zh-TW" sz="2400" b="0" i="1" smtClean="0">
                                    <a:latin typeface="Cambria Math" panose="02040503050406030204" pitchFamily="18" charset="0"/>
                                  </a:rPr>
                                  <m:t>𝑛𝑜𝑛𝑚𝑖𝑛𝑖𝑚𝑢𝑚</m:t>
                                </m:r>
                              </m:e>
                            </m:d>
                            <m:r>
                              <a:rPr lang="en-US" altLang="zh-TW" sz="2400" b="0" i="1" smtClean="0">
                                <a:latin typeface="Cambria Math" panose="02040503050406030204" pitchFamily="18" charset="0"/>
                              </a:rPr>
                              <m:t>     </m:t>
                            </m:r>
                            <m:r>
                              <a:rPr lang="en-US" altLang="zh-TW" sz="2400" i="1" dirty="0">
                                <a:latin typeface="Cambria Math" panose="02040503050406030204" pitchFamily="18" charset="0"/>
                              </a:rPr>
                              <m:t>𝑖𝑓</m:t>
                            </m:r>
                            <m:r>
                              <a:rPr lang="en-US" altLang="zh-TW" sz="2400" i="1" dirty="0">
                                <a:latin typeface="Cambria Math" panose="02040503050406030204" pitchFamily="18" charset="0"/>
                              </a:rPr>
                              <m:t> </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𝑎</m:t>
                                </m:r>
                              </m:e>
                              <m:sub>
                                <m:r>
                                  <a:rPr lang="en-US" altLang="zh-TW" sz="2400" i="1" dirty="0">
                                    <a:latin typeface="Cambria Math" panose="02040503050406030204" pitchFamily="18" charset="0"/>
                                  </a:rPr>
                                  <m:t>4</m:t>
                                </m:r>
                              </m:sub>
                            </m:sSub>
                            <m:r>
                              <a:rPr lang="en-US" altLang="zh-TW" sz="2400" b="0" i="1" dirty="0" smtClean="0">
                                <a:latin typeface="Cambria Math" panose="02040503050406030204" pitchFamily="18" charset="0"/>
                              </a:rPr>
                              <m:t>&lt;</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𝑥</m:t>
                                </m:r>
                              </m:e>
                              <m:sub>
                                <m:r>
                                  <a:rPr lang="en-US" altLang="zh-TW" sz="2400" i="1" dirty="0">
                                    <a:latin typeface="Cambria Math" panose="02040503050406030204" pitchFamily="18" charset="0"/>
                                  </a:rPr>
                                  <m:t>0</m:t>
                                </m:r>
                              </m:sub>
                            </m:sSub>
                            <m:r>
                              <a:rPr lang="en-US" altLang="zh-TW" sz="2400" i="1" dirty="0">
                                <a:latin typeface="Cambria Math" panose="02040503050406030204" pitchFamily="18" charset="0"/>
                                <a:ea typeface="Cambria Math" panose="02040503050406030204" pitchFamily="18" charset="0"/>
                              </a:rPr>
                              <m:t>∧</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𝑏</m:t>
                                </m:r>
                              </m:e>
                              <m:sub>
                                <m:r>
                                  <a:rPr lang="en-US" altLang="zh-TW" sz="2400" i="1" dirty="0">
                                    <a:latin typeface="Cambria Math" panose="02040503050406030204" pitchFamily="18" charset="0"/>
                                  </a:rPr>
                                  <m:t>4</m:t>
                                </m:r>
                              </m:sub>
                            </m:sSub>
                            <m:r>
                              <a:rPr lang="en-US" altLang="zh-TW" sz="2400" i="1" dirty="0">
                                <a:latin typeface="Cambria Math" panose="02040503050406030204" pitchFamily="18" charset="0"/>
                              </a:rPr>
                              <m:t>=</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𝑥</m:t>
                                </m:r>
                              </m:e>
                              <m:sub>
                                <m:r>
                                  <a:rPr lang="en-US" altLang="zh-TW" sz="2400" i="1" dirty="0">
                                    <a:latin typeface="Cambria Math" panose="02040503050406030204" pitchFamily="18" charset="0"/>
                                  </a:rPr>
                                  <m:t>0</m:t>
                                </m:r>
                              </m:sub>
                            </m:sSub>
                          </m:e>
                          <m:e>
                            <m:r>
                              <a:rPr lang="en-US" altLang="zh-TW" sz="2400" b="0" i="1" smtClean="0">
                                <a:latin typeface="Cambria Math" panose="02040503050406030204" pitchFamily="18" charset="0"/>
                              </a:rPr>
                              <m:t>3 </m:t>
                            </m:r>
                            <m:d>
                              <m:dPr>
                                <m:ctrlPr>
                                  <a:rPr lang="en-US" altLang="zh-TW" sz="2400" b="0" i="1" smtClean="0">
                                    <a:latin typeface="Cambria Math" panose="02040503050406030204" pitchFamily="18" charset="0"/>
                                  </a:rPr>
                                </m:ctrlPr>
                              </m:dPr>
                              <m:e>
                                <m:r>
                                  <a:rPr lang="en-US" altLang="zh-TW" sz="2400" b="0" i="1" smtClean="0">
                                    <a:latin typeface="Cambria Math" panose="02040503050406030204" pitchFamily="18" charset="0"/>
                                  </a:rPr>
                                  <m:t>𝑡𝑟𝑎𝑛𝑠𝑖𝑡𝑖𝑜𝑛</m:t>
                                </m:r>
                              </m:e>
                            </m:d>
                            <m:r>
                              <a:rPr lang="en-US" altLang="zh-TW" sz="2400" b="0" i="1" smtClean="0">
                                <a:latin typeface="Cambria Math" panose="02040503050406030204" pitchFamily="18" charset="0"/>
                              </a:rPr>
                              <m:t>           </m:t>
                            </m:r>
                            <m:r>
                              <a:rPr lang="en-US" altLang="zh-TW" sz="2400" i="1" dirty="0">
                                <a:latin typeface="Cambria Math" panose="02040503050406030204" pitchFamily="18" charset="0"/>
                              </a:rPr>
                              <m:t>𝑖𝑓</m:t>
                            </m:r>
                            <m:r>
                              <a:rPr lang="en-US" altLang="zh-TW" sz="2400" i="1" dirty="0">
                                <a:latin typeface="Cambria Math" panose="02040503050406030204" pitchFamily="18" charset="0"/>
                              </a:rPr>
                              <m:t> </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𝑎</m:t>
                                </m:r>
                              </m:e>
                              <m:sub>
                                <m:r>
                                  <a:rPr lang="en-US" altLang="zh-TW" sz="2400" i="1" dirty="0">
                                    <a:latin typeface="Cambria Math" panose="02040503050406030204" pitchFamily="18" charset="0"/>
                                  </a:rPr>
                                  <m:t>4</m:t>
                                </m:r>
                              </m:sub>
                            </m:sSub>
                            <m:r>
                              <a:rPr lang="en-US" altLang="zh-TW" sz="2400" b="0" i="1" dirty="0" smtClean="0">
                                <a:latin typeface="Cambria Math" panose="02040503050406030204" pitchFamily="18" charset="0"/>
                              </a:rPr>
                              <m:t>&lt;</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𝑥</m:t>
                                </m:r>
                              </m:e>
                              <m:sub>
                                <m:r>
                                  <a:rPr lang="en-US" altLang="zh-TW" sz="2400" i="1" dirty="0">
                                    <a:latin typeface="Cambria Math" panose="02040503050406030204" pitchFamily="18" charset="0"/>
                                  </a:rPr>
                                  <m:t>0</m:t>
                                </m:r>
                              </m:sub>
                            </m:sSub>
                            <m:r>
                              <a:rPr lang="en-US" altLang="zh-TW" sz="2400" i="1" dirty="0">
                                <a:latin typeface="Cambria Math" panose="02040503050406030204" pitchFamily="18" charset="0"/>
                                <a:ea typeface="Cambria Math" panose="02040503050406030204" pitchFamily="18" charset="0"/>
                              </a:rPr>
                              <m:t>∧</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𝑏</m:t>
                                </m:r>
                              </m:e>
                              <m:sub>
                                <m:r>
                                  <a:rPr lang="en-US" altLang="zh-TW" sz="2400" i="1" dirty="0">
                                    <a:latin typeface="Cambria Math" panose="02040503050406030204" pitchFamily="18" charset="0"/>
                                  </a:rPr>
                                  <m:t>4</m:t>
                                </m:r>
                              </m:sub>
                            </m:sSub>
                            <m:r>
                              <a:rPr lang="en-US" altLang="zh-TW" sz="2400" i="1" dirty="0">
                                <a:latin typeface="Cambria Math" panose="02040503050406030204" pitchFamily="18" charset="0"/>
                              </a:rPr>
                              <m:t>&gt;</m:t>
                            </m:r>
                            <m:sSub>
                              <m:sSubPr>
                                <m:ctrlPr>
                                  <a:rPr lang="en-US" altLang="zh-TW" sz="2400" i="1" dirty="0">
                                    <a:latin typeface="Cambria Math" panose="02040503050406030204" pitchFamily="18" charset="0"/>
                                  </a:rPr>
                                </m:ctrlPr>
                              </m:sSubPr>
                              <m:e>
                                <m:r>
                                  <a:rPr lang="en-US" altLang="zh-TW" sz="2400" i="1" dirty="0">
                                    <a:latin typeface="Cambria Math" panose="02040503050406030204" pitchFamily="18" charset="0"/>
                                  </a:rPr>
                                  <m:t>𝑥</m:t>
                                </m:r>
                              </m:e>
                              <m:sub>
                                <m:r>
                                  <a:rPr lang="en-US" altLang="zh-TW" sz="2400" i="1" dirty="0">
                                    <a:latin typeface="Cambria Math" panose="02040503050406030204" pitchFamily="18" charset="0"/>
                                  </a:rPr>
                                  <m:t>0</m:t>
                                </m:r>
                              </m:sub>
                            </m:sSub>
                          </m:e>
                        </m:eqArr>
                      </m:e>
                    </m:d>
                  </m:oMath>
                </a14:m>
                <a:endParaRPr lang="zh-TW" altLang="en-US" sz="2400" dirty="0"/>
              </a:p>
              <a:p>
                <a:endParaRPr lang="zh-TW" altLang="en-US" dirty="0"/>
              </a:p>
            </p:txBody>
          </p:sp>
        </mc:Choice>
        <mc:Fallback xmlns="">
          <p:sp>
            <p:nvSpPr>
              <p:cNvPr id="3" name="內容版面配置區 2"/>
              <p:cNvSpPr>
                <a:spLocks noGrp="1" noRot="1" noChangeAspect="1" noMove="1" noResize="1" noEditPoints="1" noAdjustHandles="1" noChangeArrowheads="1" noChangeShapeType="1" noTextEdit="1"/>
              </p:cNvSpPr>
              <p:nvPr>
                <p:ph idx="1"/>
              </p:nvPr>
            </p:nvSpPr>
            <p:spPr>
              <a:blipFill>
                <a:blip r:embed="rId3"/>
                <a:stretch>
                  <a:fillRect l="-812" t="-1541"/>
                </a:stretch>
              </a:blipFill>
            </p:spPr>
            <p:txBody>
              <a:bodyPr/>
              <a:lstStyle/>
              <a:p>
                <a:r>
                  <a:rPr lang="zh-TW" altLang="en-US">
                    <a:noFill/>
                  </a:rPr>
                  <a:t> </a:t>
                </a:r>
              </a:p>
            </p:txBody>
          </p:sp>
        </mc:Fallback>
      </mc:AlternateContent>
      <p:graphicFrame>
        <p:nvGraphicFramePr>
          <p:cNvPr id="4" name="表格 3"/>
          <p:cNvGraphicFramePr>
            <a:graphicFrameLocks noGrp="1"/>
          </p:cNvGraphicFramePr>
          <p:nvPr>
            <p:extLst>
              <p:ext uri="{D42A27DB-BD31-4B8C-83A1-F6EECF244321}">
                <p14:modId xmlns:p14="http://schemas.microsoft.com/office/powerpoint/2010/main" val="1158032565"/>
              </p:ext>
            </p:extLst>
          </p:nvPr>
        </p:nvGraphicFramePr>
        <p:xfrm>
          <a:off x="1300481" y="5238568"/>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3</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3</a:t>
                      </a:r>
                      <a:endParaRPr lang="zh-TW" altLang="en-US" dirty="0"/>
                    </a:p>
                  </a:txBody>
                  <a:tcPr anchor="ctr"/>
                </a:tc>
                <a:extLst>
                  <a:ext uri="{0D108BD9-81ED-4DB2-BD59-A6C34878D82A}">
                    <a16:rowId xmlns:a16="http://schemas.microsoft.com/office/drawing/2014/main" val="10000"/>
                  </a:ext>
                </a:extLst>
              </a:tr>
              <a:tr h="370840">
                <a:tc>
                  <a:txBody>
                    <a:bodyPr/>
                    <a:lstStyle/>
                    <a:p>
                      <a:pPr algn="ctr"/>
                      <a:r>
                        <a:rPr lang="en-US" altLang="zh-TW" dirty="0"/>
                        <a:t>3</a:t>
                      </a:r>
                      <a:endParaRPr lang="zh-TW" altLang="en-US" dirty="0"/>
                    </a:p>
                  </a:txBody>
                  <a:tcPr anchor="ctr"/>
                </a:tc>
                <a:tc>
                  <a:txBody>
                    <a:bodyPr/>
                    <a:lstStyle/>
                    <a:p>
                      <a:pPr algn="ctr"/>
                      <a:r>
                        <a:rPr lang="en-US" altLang="zh-TW" dirty="0"/>
                        <a:t>3</a:t>
                      </a:r>
                      <a:endParaRPr lang="zh-TW" altLang="en-US" dirty="0"/>
                    </a:p>
                  </a:txBody>
                  <a:tcPr anchor="ctr">
                    <a:solidFill>
                      <a:srgbClr val="FFFF00"/>
                    </a:solidFill>
                  </a:tcPr>
                </a:tc>
                <a:tc>
                  <a:txBody>
                    <a:bodyPr/>
                    <a:lstStyle/>
                    <a:p>
                      <a:pPr algn="ctr"/>
                      <a:r>
                        <a:rPr lang="en-US" altLang="zh-TW" dirty="0"/>
                        <a:t>3</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3</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3</a:t>
                      </a:r>
                      <a:endParaRPr lang="zh-TW" altLang="en-US" dirty="0"/>
                    </a:p>
                  </a:txBody>
                  <a:tcPr anchor="ctr"/>
                </a:tc>
                <a:extLst>
                  <a:ext uri="{0D108BD9-81ED-4DB2-BD59-A6C34878D82A}">
                    <a16:rowId xmlns:a16="http://schemas.microsoft.com/office/drawing/2014/main" val="10002"/>
                  </a:ext>
                </a:extLst>
              </a:tr>
            </a:tbl>
          </a:graphicData>
        </a:graphic>
      </p:graphicFrame>
      <p:graphicFrame>
        <p:nvGraphicFramePr>
          <p:cNvPr id="5" name="表格 4"/>
          <p:cNvGraphicFramePr>
            <a:graphicFrameLocks noGrp="1"/>
          </p:cNvGraphicFramePr>
          <p:nvPr>
            <p:extLst>
              <p:ext uri="{D42A27DB-BD31-4B8C-83A1-F6EECF244321}">
                <p14:modId xmlns:p14="http://schemas.microsoft.com/office/powerpoint/2010/main" val="2944251157"/>
              </p:ext>
            </p:extLst>
          </p:nvPr>
        </p:nvGraphicFramePr>
        <p:xfrm>
          <a:off x="6555155" y="5238931"/>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nchor="ctr"/>
                </a:tc>
                <a:tc>
                  <a:txBody>
                    <a:bodyPr/>
                    <a:lstStyle/>
                    <a:p>
                      <a:pPr algn="ctr"/>
                      <a:r>
                        <a:rPr lang="en-US" altLang="zh-TW" dirty="0"/>
                        <a:t>1</a:t>
                      </a:r>
                      <a:endParaRPr lang="zh-TW" altLang="en-US" dirty="0"/>
                    </a:p>
                  </a:txBody>
                  <a:tcPr anchor="ctr">
                    <a:noFill/>
                  </a:tcPr>
                </a:tc>
                <a:tc>
                  <a:txBody>
                    <a:bodyPr/>
                    <a:lstStyle/>
                    <a:p>
                      <a:pPr algn="ctr"/>
                      <a:r>
                        <a:rPr lang="en-US" altLang="zh-TW" dirty="0"/>
                        <a:t>4</a:t>
                      </a:r>
                      <a:endParaRPr lang="zh-TW" altLang="en-US" dirty="0"/>
                    </a:p>
                  </a:txBody>
                  <a:tcPr anchor="ctr">
                    <a:noFill/>
                  </a:tcPr>
                </a:tc>
                <a:extLst>
                  <a:ext uri="{0D108BD9-81ED-4DB2-BD59-A6C34878D82A}">
                    <a16:rowId xmlns:a16="http://schemas.microsoft.com/office/drawing/2014/main" val="10000"/>
                  </a:ext>
                </a:extLst>
              </a:tr>
              <a:tr h="370840">
                <a:tc>
                  <a:txBody>
                    <a:bodyPr/>
                    <a:lstStyle/>
                    <a:p>
                      <a:pPr algn="ctr"/>
                      <a:r>
                        <a:rPr lang="en-US" altLang="zh-TW" dirty="0"/>
                        <a:t>3</a:t>
                      </a:r>
                      <a:endParaRPr lang="zh-TW" altLang="en-US" dirty="0"/>
                    </a:p>
                  </a:txBody>
                  <a:tcPr anchor="ctr"/>
                </a:tc>
                <a:tc>
                  <a:txBody>
                    <a:bodyPr/>
                    <a:lstStyle/>
                    <a:p>
                      <a:pPr algn="ctr"/>
                      <a:r>
                        <a:rPr lang="en-US" altLang="zh-TW" dirty="0"/>
                        <a:t>3</a:t>
                      </a:r>
                      <a:endParaRPr lang="zh-TW" altLang="en-US" dirty="0"/>
                    </a:p>
                  </a:txBody>
                  <a:tcPr anchor="ctr">
                    <a:solidFill>
                      <a:srgbClr val="FFFF00"/>
                    </a:solidFill>
                  </a:tcPr>
                </a:tc>
                <a:tc>
                  <a:txBody>
                    <a:bodyPr/>
                    <a:lstStyle/>
                    <a:p>
                      <a:pPr algn="ctr"/>
                      <a:r>
                        <a:rPr lang="en-US" altLang="zh-TW" dirty="0"/>
                        <a:t>3</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3</a:t>
                      </a:r>
                      <a:endParaRPr lang="zh-TW" altLang="en-US" dirty="0"/>
                    </a:p>
                  </a:txBody>
                  <a:tcPr anchor="ctr"/>
                </a:tc>
                <a:tc>
                  <a:txBody>
                    <a:bodyPr/>
                    <a:lstStyle/>
                    <a:p>
                      <a:pPr algn="ctr"/>
                      <a:r>
                        <a:rPr lang="en-US" altLang="zh-TW" dirty="0"/>
                        <a:t>4</a:t>
                      </a:r>
                      <a:endParaRPr lang="zh-TW" altLang="en-US" dirty="0"/>
                    </a:p>
                  </a:txBody>
                  <a:tcPr anchor="ctr"/>
                </a:tc>
                <a:tc>
                  <a:txBody>
                    <a:bodyPr/>
                    <a:lstStyle/>
                    <a:p>
                      <a:pPr algn="ctr"/>
                      <a:r>
                        <a:rPr lang="en-US" altLang="zh-TW" dirty="0"/>
                        <a:t>3</a:t>
                      </a:r>
                      <a:endParaRPr lang="zh-TW" altLang="en-US" dirty="0"/>
                    </a:p>
                  </a:txBody>
                  <a:tcPr anchor="ctr"/>
                </a:tc>
                <a:extLst>
                  <a:ext uri="{0D108BD9-81ED-4DB2-BD59-A6C34878D82A}">
                    <a16:rowId xmlns:a16="http://schemas.microsoft.com/office/drawing/2014/main" val="10002"/>
                  </a:ext>
                </a:extLst>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2474034779"/>
              </p:ext>
            </p:extLst>
          </p:nvPr>
        </p:nvGraphicFramePr>
        <p:xfrm>
          <a:off x="4803597" y="5238568"/>
          <a:ext cx="1112400" cy="1112520"/>
        </p:xfrm>
        <a:graphic>
          <a:graphicData uri="http://schemas.openxmlformats.org/drawingml/2006/table">
            <a:tbl>
              <a:tblPr firstRow="1" bandRow="1">
                <a:tableStyleId>{5940675A-B579-460E-94D1-54222C63F5DA}</a:tableStyleId>
              </a:tblPr>
              <a:tblGrid>
                <a:gridCol w="370800">
                  <a:extLst>
                    <a:ext uri="{9D8B030D-6E8A-4147-A177-3AD203B41FA5}">
                      <a16:colId xmlns:a16="http://schemas.microsoft.com/office/drawing/2014/main" val="20000"/>
                    </a:ext>
                  </a:extLst>
                </a:gridCol>
                <a:gridCol w="370800">
                  <a:extLst>
                    <a:ext uri="{9D8B030D-6E8A-4147-A177-3AD203B41FA5}">
                      <a16:colId xmlns:a16="http://schemas.microsoft.com/office/drawing/2014/main" val="20001"/>
                    </a:ext>
                  </a:extLst>
                </a:gridCol>
                <a:gridCol w="370800">
                  <a:extLst>
                    <a:ext uri="{9D8B030D-6E8A-4147-A177-3AD203B41FA5}">
                      <a16:colId xmlns:a16="http://schemas.microsoft.com/office/drawing/2014/main" val="20002"/>
                    </a:ext>
                  </a:extLst>
                </a:gridCol>
              </a:tblGrid>
              <a:tr h="370840">
                <a:tc>
                  <a:txBody>
                    <a:bodyPr/>
                    <a:lstStyle/>
                    <a:p>
                      <a:pPr algn="ctr"/>
                      <a:r>
                        <a:rPr lang="en-US" altLang="zh-TW" dirty="0"/>
                        <a:t>1</a:t>
                      </a:r>
                      <a:endParaRPr lang="zh-TW" altLang="en-US" dirty="0"/>
                    </a:p>
                  </a:txBody>
                  <a:tcPr anchor="ctr"/>
                </a:tc>
                <a:tc>
                  <a:txBody>
                    <a:bodyPr/>
                    <a:lstStyle/>
                    <a:p>
                      <a:pPr algn="ctr"/>
                      <a:r>
                        <a:rPr lang="en-US" altLang="zh-TW" dirty="0"/>
                        <a:t>4</a:t>
                      </a:r>
                      <a:endParaRPr lang="zh-TW" altLang="en-US" dirty="0"/>
                    </a:p>
                  </a:txBody>
                  <a:tcPr anchor="ctr">
                    <a:solidFill>
                      <a:schemeClr val="bg1"/>
                    </a:solidFill>
                  </a:tcPr>
                </a:tc>
                <a:tc>
                  <a:txBody>
                    <a:bodyPr/>
                    <a:lstStyle/>
                    <a:p>
                      <a:pPr algn="ctr"/>
                      <a:r>
                        <a:rPr lang="en-US" altLang="zh-TW" dirty="0"/>
                        <a:t>1</a:t>
                      </a:r>
                      <a:endParaRPr lang="zh-TW" altLang="en-US" dirty="0"/>
                    </a:p>
                  </a:txBody>
                  <a:tcPr anchor="ctr">
                    <a:solidFill>
                      <a:schemeClr val="bg1"/>
                    </a:solidFill>
                  </a:tcPr>
                </a:tc>
                <a:extLst>
                  <a:ext uri="{0D108BD9-81ED-4DB2-BD59-A6C34878D82A}">
                    <a16:rowId xmlns:a16="http://schemas.microsoft.com/office/drawing/2014/main" val="10000"/>
                  </a:ext>
                </a:extLst>
              </a:tr>
              <a:tr h="370840">
                <a:tc>
                  <a:txBody>
                    <a:bodyPr/>
                    <a:lstStyle/>
                    <a:p>
                      <a:pPr algn="ctr"/>
                      <a:r>
                        <a:rPr lang="en-US" altLang="zh-TW" dirty="0"/>
                        <a:t>1</a:t>
                      </a:r>
                      <a:endParaRPr lang="zh-TW" altLang="en-US" dirty="0"/>
                    </a:p>
                  </a:txBody>
                  <a:tcPr anchor="ctr"/>
                </a:tc>
                <a:tc>
                  <a:txBody>
                    <a:bodyPr/>
                    <a:lstStyle/>
                    <a:p>
                      <a:pPr algn="ctr"/>
                      <a:r>
                        <a:rPr lang="en-US" altLang="zh-TW" dirty="0"/>
                        <a:t>4</a:t>
                      </a:r>
                      <a:endParaRPr lang="zh-TW" altLang="en-US" dirty="0"/>
                    </a:p>
                  </a:txBody>
                  <a:tcPr anchor="ctr">
                    <a:solidFill>
                      <a:srgbClr val="FFFF00"/>
                    </a:solidFill>
                  </a:tcP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1"/>
                  </a:ext>
                </a:extLst>
              </a:tr>
              <a:tr h="370840">
                <a:tc>
                  <a:txBody>
                    <a:bodyPr/>
                    <a:lstStyle/>
                    <a:p>
                      <a:pPr algn="ctr"/>
                      <a:r>
                        <a:rPr lang="en-US" altLang="zh-TW" dirty="0"/>
                        <a:t>3</a:t>
                      </a:r>
                      <a:endParaRPr lang="zh-TW" altLang="en-US" dirty="0"/>
                    </a:p>
                  </a:txBody>
                  <a:tcPr anchor="ctr"/>
                </a:tc>
                <a:tc>
                  <a:txBody>
                    <a:bodyPr/>
                    <a:lstStyle/>
                    <a:p>
                      <a:pPr algn="ctr"/>
                      <a:r>
                        <a:rPr lang="en-US" altLang="zh-TW" dirty="0"/>
                        <a:t>3</a:t>
                      </a:r>
                      <a:endParaRPr lang="zh-TW" altLang="en-US" dirty="0"/>
                    </a:p>
                  </a:txBody>
                  <a:tcPr anchor="ctr"/>
                </a:tc>
                <a:tc>
                  <a:txBody>
                    <a:bodyPr/>
                    <a:lstStyle/>
                    <a:p>
                      <a:pPr algn="ctr"/>
                      <a:r>
                        <a:rPr lang="en-US" altLang="zh-TW" dirty="0"/>
                        <a:t>1</a:t>
                      </a:r>
                      <a:endParaRPr lang="zh-TW" altLang="en-US" dirty="0"/>
                    </a:p>
                  </a:txBody>
                  <a:tcPr anchor="ctr"/>
                </a:tc>
                <a:extLst>
                  <a:ext uri="{0D108BD9-81ED-4DB2-BD59-A6C34878D82A}">
                    <a16:rowId xmlns:a16="http://schemas.microsoft.com/office/drawing/2014/main" val="10002"/>
                  </a:ext>
                </a:extLst>
              </a:tr>
            </a:tbl>
          </a:graphicData>
        </a:graphic>
      </p:graphicFrame>
      <p:sp>
        <p:nvSpPr>
          <p:cNvPr id="8" name="文字方塊 7"/>
          <p:cNvSpPr txBox="1"/>
          <p:nvPr/>
        </p:nvSpPr>
        <p:spPr>
          <a:xfrm>
            <a:off x="1628504" y="6311900"/>
            <a:ext cx="618308" cy="369332"/>
          </a:xfrm>
          <a:prstGeom prst="rect">
            <a:avLst/>
          </a:prstGeom>
          <a:noFill/>
        </p:spPr>
        <p:txBody>
          <a:bodyPr wrap="square" rtlCol="0">
            <a:spAutoFit/>
          </a:bodyPr>
          <a:lstStyle/>
          <a:p>
            <a:r>
              <a:rPr lang="en-US" altLang="zh-TW" dirty="0"/>
              <a:t>flat</a:t>
            </a:r>
            <a:endParaRPr lang="zh-TW" altLang="en-US" dirty="0"/>
          </a:p>
        </p:txBody>
      </p:sp>
      <p:sp>
        <p:nvSpPr>
          <p:cNvPr id="9" name="文字方塊 8"/>
          <p:cNvSpPr txBox="1"/>
          <p:nvPr/>
        </p:nvSpPr>
        <p:spPr>
          <a:xfrm>
            <a:off x="4596271" y="6282454"/>
            <a:ext cx="1563752" cy="369332"/>
          </a:xfrm>
          <a:prstGeom prst="rect">
            <a:avLst/>
          </a:prstGeom>
          <a:noFill/>
        </p:spPr>
        <p:txBody>
          <a:bodyPr wrap="square" rtlCol="0">
            <a:spAutoFit/>
          </a:bodyPr>
          <a:lstStyle/>
          <a:p>
            <a:r>
              <a:rPr lang="en-US" altLang="zh-TW" dirty="0"/>
              <a:t>Non-minimum</a:t>
            </a:r>
            <a:endParaRPr lang="zh-TW" altLang="en-US" dirty="0"/>
          </a:p>
        </p:txBody>
      </p:sp>
      <p:sp>
        <p:nvSpPr>
          <p:cNvPr id="10" name="文字方塊 9"/>
          <p:cNvSpPr txBox="1"/>
          <p:nvPr/>
        </p:nvSpPr>
        <p:spPr>
          <a:xfrm>
            <a:off x="2804602" y="6282454"/>
            <a:ext cx="1709011" cy="369332"/>
          </a:xfrm>
          <a:prstGeom prst="rect">
            <a:avLst/>
          </a:prstGeom>
          <a:noFill/>
        </p:spPr>
        <p:txBody>
          <a:bodyPr wrap="square" rtlCol="0">
            <a:spAutoFit/>
          </a:bodyPr>
          <a:lstStyle/>
          <a:p>
            <a:r>
              <a:rPr lang="en-US" altLang="zh-TW" dirty="0"/>
              <a:t>Non-maximum</a:t>
            </a:r>
            <a:endParaRPr lang="zh-TW" altLang="en-US" dirty="0"/>
          </a:p>
        </p:txBody>
      </p:sp>
      <p:sp>
        <p:nvSpPr>
          <p:cNvPr id="11" name="文字方塊 10"/>
          <p:cNvSpPr txBox="1"/>
          <p:nvPr/>
        </p:nvSpPr>
        <p:spPr>
          <a:xfrm>
            <a:off x="6606511" y="6311900"/>
            <a:ext cx="1286720" cy="369332"/>
          </a:xfrm>
          <a:prstGeom prst="rect">
            <a:avLst/>
          </a:prstGeom>
          <a:noFill/>
        </p:spPr>
        <p:txBody>
          <a:bodyPr wrap="square" rtlCol="0">
            <a:spAutoFit/>
          </a:bodyPr>
          <a:lstStyle/>
          <a:p>
            <a:r>
              <a:rPr lang="en-US" altLang="zh-TW" dirty="0"/>
              <a:t>transition</a:t>
            </a:r>
            <a:endParaRPr lang="zh-TW" altLang="en-US" dirty="0"/>
          </a:p>
        </p:txBody>
      </p:sp>
    </p:spTree>
    <p:extLst>
      <p:ext uri="{BB962C8B-B14F-4D97-AF65-F5344CB8AC3E}">
        <p14:creationId xmlns:p14="http://schemas.microsoft.com/office/powerpoint/2010/main" val="2178339678"/>
      </p:ext>
    </p:extLst>
  </p:cSld>
  <p:clrMapOvr>
    <a:masterClrMapping/>
  </p:clrMapOvr>
</p:sld>
</file>

<file path=ppt/theme/theme1.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25763</TotalTime>
  <Words>12762</Words>
  <Application>Microsoft Office PowerPoint</Application>
  <PresentationFormat>寬螢幕</PresentationFormat>
  <Paragraphs>6853</Paragraphs>
  <Slides>136</Slides>
  <Notes>101</Notes>
  <HiddenSlides>0</HiddenSlides>
  <MMClips>0</MMClips>
  <ScaleCrop>false</ScaleCrop>
  <HeadingPairs>
    <vt:vector size="6" baseType="variant">
      <vt:variant>
        <vt:lpstr>使用字型</vt:lpstr>
      </vt:variant>
      <vt:variant>
        <vt:i4>11</vt:i4>
      </vt:variant>
      <vt:variant>
        <vt:lpstr>佈景主題</vt:lpstr>
      </vt:variant>
      <vt:variant>
        <vt:i4>1</vt:i4>
      </vt:variant>
      <vt:variant>
        <vt:lpstr>投影片標題</vt:lpstr>
      </vt:variant>
      <vt:variant>
        <vt:i4>136</vt:i4>
      </vt:variant>
    </vt:vector>
  </HeadingPairs>
  <TitlesOfParts>
    <vt:vector size="148" baseType="lpstr">
      <vt:lpstr>Adobe Caslon Pro</vt:lpstr>
      <vt:lpstr>-apple-system</vt:lpstr>
      <vt:lpstr>Söhne</vt:lpstr>
      <vt:lpstr>微軟正黑體</vt:lpstr>
      <vt:lpstr>標楷體</vt:lpstr>
      <vt:lpstr>Arial</vt:lpstr>
      <vt:lpstr>Bell MT</vt:lpstr>
      <vt:lpstr>Calibri</vt:lpstr>
      <vt:lpstr>Calibri Light</vt:lpstr>
      <vt:lpstr>Cambria Math</vt:lpstr>
      <vt:lpstr>Wingdings</vt:lpstr>
      <vt:lpstr>Office 佈景主題</vt:lpstr>
      <vt:lpstr>Computer Vision </vt:lpstr>
      <vt:lpstr>PowerPoint 簡報</vt:lpstr>
      <vt:lpstr>PowerPoint 簡報</vt:lpstr>
      <vt:lpstr>6.1.1 Introduction</vt:lpstr>
      <vt:lpstr>6.1.1 Introduction</vt:lpstr>
      <vt:lpstr>6.1.1 Introduction</vt:lpstr>
      <vt:lpstr>6.1.2 Non-Rec. Neighborhood Operator</vt:lpstr>
      <vt:lpstr>6.1.2 Non-Rec. Neighborhood Operator</vt:lpstr>
      <vt:lpstr>6.1.2 Non-Rec. Neighborhood Operator</vt:lpstr>
      <vt:lpstr>6.1.2 Non-Rec. Neighborhood Operator</vt:lpstr>
      <vt:lpstr>6.1.2 Non-Rec. Neighborhood Operator</vt:lpstr>
      <vt:lpstr>6.1.2 Non-Rec. Neighborhood Operator</vt:lpstr>
      <vt:lpstr>6.1.2 Non-Rec. Neighborhood Operator</vt:lpstr>
      <vt:lpstr>6.1.2 Non-Rec. Neighborhood Operator</vt:lpstr>
      <vt:lpstr>6.1.2 Non-Rec. Neighborhood Operator</vt:lpstr>
      <vt:lpstr>6.1.2 Non-Rec. Neighborhood Operator</vt:lpstr>
      <vt:lpstr>6.1.2 Non-Rec. Neighborhood Operator</vt:lpstr>
      <vt:lpstr>6.1.2 Non-Rec. Neighborhood Operator</vt:lpstr>
      <vt:lpstr>6.1.2 Non-Rec. Neighborhood Operator</vt:lpstr>
      <vt:lpstr>Joke Time</vt:lpstr>
      <vt:lpstr>PowerPoint 簡報</vt:lpstr>
      <vt:lpstr>6.2.0 Definition</vt:lpstr>
      <vt:lpstr>6.2.1 Region-Growing Operator</vt:lpstr>
      <vt:lpstr>PowerPoint 簡報</vt:lpstr>
      <vt:lpstr>6.2.1 Region-Growing Operator</vt:lpstr>
      <vt:lpstr>PowerPoint 簡報</vt:lpstr>
      <vt:lpstr>PowerPoint 簡報</vt:lpstr>
      <vt:lpstr>6.2.2 Nearest Neighbor Sets and  Influence Zones</vt:lpstr>
      <vt:lpstr>PowerPoint 簡報</vt:lpstr>
      <vt:lpstr>6.2.3 Region-Shrinking Operator</vt:lpstr>
      <vt:lpstr>PowerPoint 簡報</vt:lpstr>
      <vt:lpstr>6.2.3 Region-Shrinking Operator</vt:lpstr>
      <vt:lpstr>PowerPoint 簡報</vt:lpstr>
      <vt:lpstr>6.2.3.1 Approach Euclidean-distance</vt:lpstr>
      <vt:lpstr>6.2.3.1 Approach Euclidean-distance</vt:lpstr>
      <vt:lpstr>6.2.4 Mark-Interior/Border-Pixel Operator</vt:lpstr>
      <vt:lpstr>PowerPoint 簡報</vt:lpstr>
      <vt:lpstr>6.2.4 Mark-Interior/Border-Pixel Operator</vt:lpstr>
      <vt:lpstr>PowerPoint 簡報</vt:lpstr>
      <vt:lpstr>PowerPoint 簡報</vt:lpstr>
      <vt:lpstr>PowerPoint 簡報</vt:lpstr>
      <vt:lpstr>6.2.5 Connectivity Number Operator</vt:lpstr>
      <vt:lpstr>6.2.5.1 Yokoi Connectivity Number </vt:lpstr>
      <vt:lpstr>6.2.5.1 Yokoi Connectivity Number (for 4-connectivity)</vt:lpstr>
      <vt:lpstr>6.2.5.1 Yokoi Connectivity Number</vt:lpstr>
      <vt:lpstr>6.2.5.1 Yokoi Connectivity Number</vt:lpstr>
      <vt:lpstr>6.2.5.1 Yokoi Connectivity Number</vt:lpstr>
      <vt:lpstr>6.2.5.1 Yokoi Connectivity Number (for 8-connectivity)</vt:lpstr>
      <vt:lpstr>PowerPoint 簡報</vt:lpstr>
      <vt:lpstr>6.2.5.1 Yokoi Connectivity Number (HW) due OCT. 31, 2023</vt:lpstr>
      <vt:lpstr>Joke Time</vt:lpstr>
      <vt:lpstr>6.2.5.2 Rutovitz Connectivity Number</vt:lpstr>
      <vt:lpstr>6.2.5.2 Rutovitz Connectivity Number</vt:lpstr>
      <vt:lpstr>6.2.6 Connected Shrink Operator</vt:lpstr>
      <vt:lpstr>6.2.6 Connected Shrink Operator</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6.2.7 Pair Relationship Operator</vt:lpstr>
      <vt:lpstr>6.2.7 Pair Relationship Operator</vt:lpstr>
      <vt:lpstr>PowerPoint 簡報</vt:lpstr>
      <vt:lpstr>6.2.8 Thinning Operator                 HW due: Nov. 7, 2023</vt:lpstr>
      <vt:lpstr>6.2.8 Thinning Operator</vt:lpstr>
      <vt:lpstr>PowerPoint 簡報</vt:lpstr>
      <vt:lpstr>PowerPoint 簡報</vt:lpstr>
      <vt:lpstr>PowerPoint 簡報</vt:lpstr>
      <vt:lpstr>PowerPoint 簡報</vt:lpstr>
      <vt:lpstr>PowerPoint 簡報</vt:lpstr>
      <vt:lpstr>PowerPoint 簡報</vt:lpstr>
      <vt:lpstr>PowerPoint 簡報</vt:lpstr>
      <vt:lpstr>PowerPoint 簡報</vt:lpstr>
      <vt:lpstr>6.2.9 Distance Transformation Operator</vt:lpstr>
      <vt:lpstr>6.2.9 Distance Transformation Operator (nonrecursive1)</vt:lpstr>
      <vt:lpstr>PowerPoint 簡報</vt:lpstr>
      <vt:lpstr>6.2.9 Distance Transformation Operator (nonrecursive2)</vt:lpstr>
      <vt:lpstr>6.2.9 Distance Transformation Operator (recursive)</vt:lpstr>
      <vt:lpstr>left-right top-bottom scan</vt:lpstr>
      <vt:lpstr>left-right top-bottom scan</vt:lpstr>
      <vt:lpstr>left-right top-bottom scan</vt:lpstr>
      <vt:lpstr>left-right top-bottom scan</vt:lpstr>
      <vt:lpstr>right-left bottom-top scan</vt:lpstr>
      <vt:lpstr>right-left bottom-top scan</vt:lpstr>
      <vt:lpstr>right-left bottom-top scan</vt:lpstr>
      <vt:lpstr>6.2.10 Radius of Fusion</vt:lpstr>
      <vt:lpstr>6.2.10 Radius of Fusion</vt:lpstr>
      <vt:lpstr>6.2.11 Number of Shortest Paths</vt:lpstr>
      <vt:lpstr>6.2.11 Number of Shortest Paths</vt:lpstr>
      <vt:lpstr>PowerPoint 簡報</vt:lpstr>
      <vt:lpstr>Joke Time</vt:lpstr>
      <vt:lpstr>PowerPoint 簡報</vt:lpstr>
      <vt:lpstr>6.3.0 Extremum-Related Neighborhood Operators</vt:lpstr>
      <vt:lpstr>6.3.1 Non-Minima-Maxima Operator</vt:lpstr>
      <vt:lpstr>6.3.1 Non-Minima-Maxima Operator</vt:lpstr>
      <vt:lpstr>6.3.2 Relative Extrema Operator</vt:lpstr>
      <vt:lpstr>6.3.2 Relative Extrema Operator Monotonic Example (Relative Maxima)</vt:lpstr>
      <vt:lpstr>6.3.2 Relative Extrema Operator (Relative Maxima Operator)</vt:lpstr>
      <vt:lpstr>6.3.2 Relative Extrema Operator (Relative Minima Operator)</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6.3.3 Reachability Operator</vt:lpstr>
      <vt:lpstr>6.3.3 Reachability Operator</vt:lpstr>
      <vt:lpstr>PowerPoint 簡報</vt:lpstr>
      <vt:lpstr>6.4.0 Linear Shift-Invariant Neighborhood Operators</vt:lpstr>
      <vt:lpstr>6.4.1.1 Convolution</vt:lpstr>
      <vt:lpstr>6.4.1.1 Convolution</vt:lpstr>
      <vt:lpstr>6.4.1.1 Convolution</vt:lpstr>
      <vt:lpstr>6.4.1.1 Convolution</vt:lpstr>
      <vt:lpstr>6.4.1.1 Convolution</vt:lpstr>
      <vt:lpstr>6.4.1.2 Correlation</vt:lpstr>
      <vt:lpstr>6.4.1.2 Correlation</vt:lpstr>
      <vt:lpstr>6.1.2 Non-Rec. Neighborhood Operator Cross-correlation</vt:lpstr>
      <vt:lpstr>6.1.2 Non-Rec. Neighborhood Operator Convolution 2/2</vt:lpstr>
      <vt:lpstr>6.4.1 Convolution &amp; Correlation</vt:lpstr>
      <vt:lpstr>6.4.1 Convolution &amp; Correlation</vt:lpstr>
      <vt:lpstr>6.4.1 Convolution &amp; Correlation</vt:lpstr>
      <vt:lpstr>6.4.1 Convolution &amp; Correlation</vt:lpstr>
      <vt:lpstr>6.4.1 Convolution &amp; Correlation</vt:lpstr>
      <vt:lpstr>6.4.1 Convolution &amp; Correlation</vt:lpstr>
      <vt:lpstr>PowerPoint 簡報</vt:lpstr>
      <vt:lpstr>PowerPoint 簡報</vt:lpstr>
      <vt:lpstr>6.4.1 Convolution &amp; Correlation</vt:lpstr>
      <vt:lpstr>6.4.2 Separability</vt:lpstr>
      <vt:lpstr>6.4.2 Separability</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Computer Vision chapter6 Neighborhood Operators</dc:title>
  <dc:creator>user</dc:creator>
  <cp:lastModifiedBy>泓景 藍</cp:lastModifiedBy>
  <cp:revision>750</cp:revision>
  <dcterms:created xsi:type="dcterms:W3CDTF">2015-10-23T05:30:12Z</dcterms:created>
  <dcterms:modified xsi:type="dcterms:W3CDTF">2023-10-03T13:23:28Z</dcterms:modified>
</cp:coreProperties>
</file>