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8"/>
  </p:notesMasterIdLst>
  <p:sldIdLst>
    <p:sldId id="256" r:id="rId2"/>
    <p:sldId id="257" r:id="rId3"/>
    <p:sldId id="258" r:id="rId4"/>
    <p:sldId id="259" r:id="rId5"/>
    <p:sldId id="260" r:id="rId6"/>
    <p:sldId id="261" r:id="rId7"/>
    <p:sldId id="262" r:id="rId8"/>
    <p:sldId id="263" r:id="rId9"/>
    <p:sldId id="583" r:id="rId10"/>
    <p:sldId id="266" r:id="rId11"/>
    <p:sldId id="265" r:id="rId12"/>
    <p:sldId id="267" r:id="rId13"/>
    <p:sldId id="268" r:id="rId14"/>
    <p:sldId id="269" r:id="rId15"/>
    <p:sldId id="270" r:id="rId16"/>
    <p:sldId id="271" r:id="rId17"/>
    <p:sldId id="272" r:id="rId18"/>
    <p:sldId id="273" r:id="rId19"/>
    <p:sldId id="274" r:id="rId20"/>
    <p:sldId id="277" r:id="rId21"/>
    <p:sldId id="278" r:id="rId22"/>
    <p:sldId id="279" r:id="rId23"/>
    <p:sldId id="280" r:id="rId24"/>
    <p:sldId id="281" r:id="rId25"/>
    <p:sldId id="282" r:id="rId26"/>
    <p:sldId id="283" r:id="rId27"/>
    <p:sldId id="284" r:id="rId28"/>
    <p:sldId id="285" r:id="rId29"/>
    <p:sldId id="585" r:id="rId30"/>
    <p:sldId id="586" r:id="rId31"/>
    <p:sldId id="587" r:id="rId32"/>
    <p:sldId id="288" r:id="rId33"/>
    <p:sldId id="289" r:id="rId34"/>
    <p:sldId id="290" r:id="rId35"/>
    <p:sldId id="291" r:id="rId36"/>
    <p:sldId id="292" r:id="rId37"/>
    <p:sldId id="293" r:id="rId38"/>
    <p:sldId id="294" r:id="rId39"/>
    <p:sldId id="295" r:id="rId40"/>
    <p:sldId id="296" r:id="rId41"/>
    <p:sldId id="596" r:id="rId42"/>
    <p:sldId id="297" r:id="rId43"/>
    <p:sldId id="298" r:id="rId44"/>
    <p:sldId id="299" r:id="rId45"/>
    <p:sldId id="300" r:id="rId46"/>
    <p:sldId id="301" r:id="rId47"/>
    <p:sldId id="303" r:id="rId48"/>
    <p:sldId id="304" r:id="rId49"/>
    <p:sldId id="305" r:id="rId50"/>
    <p:sldId id="306" r:id="rId51"/>
    <p:sldId id="307" r:id="rId52"/>
    <p:sldId id="308" r:id="rId53"/>
    <p:sldId id="309" r:id="rId54"/>
    <p:sldId id="584" r:id="rId55"/>
    <p:sldId id="312" r:id="rId56"/>
    <p:sldId id="313" r:id="rId57"/>
    <p:sldId id="324" r:id="rId58"/>
    <p:sldId id="325" r:id="rId59"/>
    <p:sldId id="326" r:id="rId60"/>
    <p:sldId id="314" r:id="rId61"/>
    <p:sldId id="315" r:id="rId62"/>
    <p:sldId id="316" r:id="rId63"/>
    <p:sldId id="319" r:id="rId64"/>
    <p:sldId id="321" r:id="rId65"/>
    <p:sldId id="322" r:id="rId66"/>
    <p:sldId id="320" r:id="rId67"/>
    <p:sldId id="323" r:id="rId68"/>
    <p:sldId id="318" r:id="rId69"/>
    <p:sldId id="328" r:id="rId70"/>
    <p:sldId id="329" r:id="rId71"/>
    <p:sldId id="330" r:id="rId72"/>
    <p:sldId id="331" r:id="rId73"/>
    <p:sldId id="333" r:id="rId74"/>
    <p:sldId id="332" r:id="rId75"/>
    <p:sldId id="334" r:id="rId76"/>
    <p:sldId id="335" r:id="rId77"/>
    <p:sldId id="337" r:id="rId78"/>
    <p:sldId id="338" r:id="rId79"/>
    <p:sldId id="339" r:id="rId80"/>
    <p:sldId id="340" r:id="rId81"/>
    <p:sldId id="341" r:id="rId82"/>
    <p:sldId id="342" r:id="rId83"/>
    <p:sldId id="344" r:id="rId84"/>
    <p:sldId id="345" r:id="rId85"/>
    <p:sldId id="588" r:id="rId86"/>
    <p:sldId id="590" r:id="rId87"/>
    <p:sldId id="589" r:id="rId88"/>
    <p:sldId id="591" r:id="rId89"/>
    <p:sldId id="592" r:id="rId90"/>
    <p:sldId id="593" r:id="rId91"/>
    <p:sldId id="594" r:id="rId92"/>
    <p:sldId id="595" r:id="rId93"/>
    <p:sldId id="346" r:id="rId94"/>
    <p:sldId id="347" r:id="rId95"/>
    <p:sldId id="348" r:id="rId96"/>
    <p:sldId id="349" r:id="rId97"/>
    <p:sldId id="350" r:id="rId98"/>
    <p:sldId id="351" r:id="rId99"/>
    <p:sldId id="352" r:id="rId100"/>
    <p:sldId id="353" r:id="rId101"/>
    <p:sldId id="354" r:id="rId102"/>
    <p:sldId id="355" r:id="rId103"/>
    <p:sldId id="356" r:id="rId104"/>
    <p:sldId id="358" r:id="rId105"/>
    <p:sldId id="359" r:id="rId106"/>
    <p:sldId id="360" r:id="rId107"/>
  </p:sldIdLst>
  <p:sldSz cx="9144000" cy="6858000" type="screen4x3"/>
  <p:notesSz cx="6858000" cy="9144000"/>
  <p:embeddedFontLst>
    <p:embeddedFont>
      <p:font typeface="微軟正黑體" panose="020B0604030504040204" pitchFamily="34" charset="-120"/>
      <p:regular r:id="rId109"/>
      <p:bold r:id="rId110"/>
    </p:embeddedFont>
    <p:embeddedFont>
      <p:font typeface="Cambria Math" panose="02040503050406030204" pitchFamily="18" charset="0"/>
      <p:regular r:id="rId111"/>
    </p:embeddedFont>
    <p:embeddedFont>
      <p:font typeface="Comic Sans MS" panose="030F0902030302020204" pitchFamily="66" charset="0"/>
      <p:regular r:id="rId112"/>
      <p:bold r:id="rId113"/>
      <p:italic r:id="rId114"/>
      <p:boldItalic r:id="rId115"/>
    </p:embeddedFont>
    <p:embeddedFont>
      <p:font typeface="Kristen ITC" panose="03050502040202030202" pitchFamily="66" charset="0"/>
      <p:regular r:id="rId116"/>
    </p:embeddedFont>
    <p:embeddedFont>
      <p:font typeface="Tahoma" panose="020B0604030504040204" pitchFamily="34" charset="0"/>
      <p:regular r:id="rId117"/>
      <p:bold r:id="rId1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21" roundtripDataSignature="AMtx7mhjamen90dsPZHpjdw27wOMDrvod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79E65D5-43F5-4D80-A7F7-EF70303CAB03}">
  <a:tblStyle styleId="{179E65D5-43F5-4D80-A7F7-EF70303CAB03}"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6F6E6"/>
          </a:solidFill>
        </a:fill>
      </a:tcStyle>
    </a:wholeTbl>
    <a:band1H>
      <a:tcTxStyle/>
      <a:tcStyle>
        <a:tcBdr/>
        <a:fill>
          <a:solidFill>
            <a:srgbClr val="ECECCA"/>
          </a:solidFill>
        </a:fill>
      </a:tcStyle>
    </a:band1H>
    <a:band2H>
      <a:tcTxStyle/>
      <a:tcStyle>
        <a:tcBdr/>
      </a:tcStyle>
    </a:band2H>
    <a:band1V>
      <a:tcTxStyle/>
      <a:tcStyle>
        <a:tcBdr/>
        <a:fill>
          <a:solidFill>
            <a:srgbClr val="ECECC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63" autoAdjust="0"/>
    <p:restoredTop sz="82095" autoAdjust="0"/>
  </p:normalViewPr>
  <p:slideViewPr>
    <p:cSldViewPr snapToGrid="0">
      <p:cViewPr>
        <p:scale>
          <a:sx n="105" d="100"/>
          <a:sy n="105" d="100"/>
        </p:scale>
        <p:origin x="344" y="144"/>
      </p:cViewPr>
      <p:guideLst>
        <p:guide orient="horz" pos="2160"/>
        <p:guide pos="2880"/>
      </p:guideLst>
    </p:cSldViewPr>
  </p:slideViewPr>
  <p:notesTextViewPr>
    <p:cViewPr>
      <p:scale>
        <a:sx n="145" d="100"/>
        <a:sy n="14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9.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4.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5.fntdata"/><Relationship Id="rId118" Type="http://schemas.openxmlformats.org/officeDocument/2006/relationships/font" Target="fonts/font10.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6.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2.fntdata"/><Relationship Id="rId115"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customschemas.google.com/relationships/presentationmetadata" Target="meta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3.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zh.wikipedia.org/wiki/%E6%9D%A1%E4%BB%B6%E6%A6%82%E7%8E%87"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215900" marR="0" lvl="0" indent="-214313" algn="r" rtl="0">
              <a:spcBef>
                <a:spcPts val="0"/>
              </a:spcBef>
              <a:spcAft>
                <a:spcPts val="0"/>
              </a:spcAft>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a:t>
            </a:fld>
            <a:endParaRPr sz="1200" b="0" i="0" u="none" strike="noStrike" cap="none">
              <a:solidFill>
                <a:srgbClr val="000000"/>
              </a:solidFill>
              <a:latin typeface="Times New Roman"/>
              <a:ea typeface="Times New Roman"/>
              <a:cs typeface="Times New Roman"/>
              <a:sym typeface="Times New Roman"/>
            </a:endParaRPr>
          </a:p>
        </p:txBody>
      </p:sp>
      <p:sp>
        <p:nvSpPr>
          <p:cNvPr id="71" name="Google Shape;7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2" name="Google Shape;72;p1:notes"/>
          <p:cNvSpPr txBo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b="0" i="0" u="none" strike="noStrike" cap="none">
              <a:solidFill>
                <a:schemeClr val="dk1"/>
              </a:solidFill>
              <a:latin typeface="Arial"/>
              <a:ea typeface="Arial"/>
              <a:cs typeface="Arial"/>
              <a:sym typeface="Arial"/>
            </a:endParaRPr>
          </a:p>
        </p:txBody>
      </p:sp>
      <p:sp>
        <p:nvSpPr>
          <p:cNvPr id="73" name="Google Shape;7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TW" dirty="0"/>
              <a:t>p.108</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8" name="Google Shape;168;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1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84" name="Google Shape;1184;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p1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98" name="Google Shape;1198;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1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06" name="Google Shape;1206;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13" name="Google Shape;1213;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e: </a:t>
            </a:r>
            <a:r>
              <a:rPr lang="en-US" dirty="0" err="1"/>
              <a:t>經濟增益</a:t>
            </a:r>
            <a:endParaRPr dirty="0"/>
          </a:p>
        </p:txBody>
      </p:sp>
      <p:sp>
        <p:nvSpPr>
          <p:cNvPr id="182" name="Google Shape;18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9" name="Google Shape;18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1" name="Google Shape;21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Utility</a:t>
            </a:r>
            <a:r>
              <a:rPr lang="zh-TW" altLang="en-US" dirty="0"/>
              <a:t> 效用</a:t>
            </a:r>
            <a:endParaRPr lang="en-US" altLang="zh-TW" dirty="0"/>
          </a:p>
          <a:p>
            <a:pPr marL="0" lvl="0" indent="0" algn="l" rtl="0">
              <a:spcBef>
                <a:spcPts val="360"/>
              </a:spcBef>
              <a:spcAft>
                <a:spcPts val="0"/>
              </a:spcAft>
              <a:buNone/>
            </a:pPr>
            <a:endParaRPr dirty="0"/>
          </a:p>
        </p:txBody>
      </p:sp>
      <p:sp>
        <p:nvSpPr>
          <p:cNvPr id="225" name="Google Shape;22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2" name="Google Shape;23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1" name="Google Shape;24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考慮一個理想的人，他總是希望給出最準確的判斷，他的Economic</a:t>
            </a:r>
            <a:r>
              <a:rPr lang="en-US" dirty="0"/>
              <a:t> Gain </a:t>
            </a:r>
            <a:r>
              <a:rPr lang="en-US" dirty="0" err="1"/>
              <a:t>Matrix，就是一個單位矩陣</a:t>
            </a:r>
            <a:endParaRPr dirty="0"/>
          </a:p>
        </p:txBody>
      </p:sp>
      <p:sp>
        <p:nvSpPr>
          <p:cNvPr id="242" name="Google Shape;242;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zh-TW" altLang="en-US" dirty="0"/>
              <a:t>以扇葉檢查為例</a:t>
            </a:r>
            <a:endParaRPr dirty="0"/>
          </a:p>
        </p:txBody>
      </p:sp>
      <p:sp>
        <p:nvSpPr>
          <p:cNvPr id="253" name="Google Shape;25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zh-TW" altLang="en-US" dirty="0"/>
              <a:t>風扇更換費 </a:t>
            </a:r>
            <a:r>
              <a:rPr lang="en-US" altLang="zh-TW" dirty="0"/>
              <a:t>500</a:t>
            </a:r>
          </a:p>
          <a:p>
            <a:pPr marL="0" lvl="0" indent="0" algn="l" rtl="0">
              <a:spcBef>
                <a:spcPts val="360"/>
              </a:spcBef>
              <a:spcAft>
                <a:spcPts val="0"/>
              </a:spcAft>
              <a:buNone/>
            </a:pPr>
            <a:r>
              <a:rPr lang="zh-TW" altLang="en-US" dirty="0"/>
              <a:t>檢測費 </a:t>
            </a:r>
            <a:r>
              <a:rPr lang="en-US" altLang="zh-TW" dirty="0"/>
              <a:t>10</a:t>
            </a:r>
            <a:endParaRPr dirty="0"/>
          </a:p>
        </p:txBody>
      </p:sp>
      <p:sp>
        <p:nvSpPr>
          <p:cNvPr id="260" name="Google Shape;26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3" name="Google Shape;283;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 name="Google Shape;80;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0" name="Google Shape;290;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7" name="Google Shape;297;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9/29 教到這裡</a:t>
            </a:r>
            <a:endParaRPr/>
          </a:p>
        </p:txBody>
      </p:sp>
      <p:sp>
        <p:nvSpPr>
          <p:cNvPr id="298" name="Google Shape;298;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9" name="Google Shape;309;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err="1"/>
              <a:t>差異</a:t>
            </a:r>
            <a:endParaRPr lang="en-US" dirty="0"/>
          </a:p>
          <a:p>
            <a:pPr marL="0" lvl="0" indent="0" algn="l" rtl="0">
              <a:spcBef>
                <a:spcPts val="360"/>
              </a:spcBef>
              <a:spcAft>
                <a:spcPts val="0"/>
              </a:spcAft>
              <a:buNone/>
            </a:pPr>
            <a:r>
              <a:rPr lang="en-US" dirty="0" err="1"/>
              <a:t>g|g</a:t>
            </a:r>
            <a:r>
              <a:rPr lang="en-US" dirty="0"/>
              <a:t>: </a:t>
            </a:r>
            <a:r>
              <a:rPr lang="en-US" dirty="0" err="1"/>
              <a:t>真實為g的情況下被指派g的事件發生機率</a:t>
            </a:r>
            <a:endParaRPr lang="en-US" dirty="0"/>
          </a:p>
          <a:p>
            <a:pPr marL="0" lvl="0" indent="0" algn="l" rtl="0">
              <a:spcBef>
                <a:spcPts val="360"/>
              </a:spcBef>
              <a:spcAft>
                <a:spcPts val="0"/>
              </a:spcAft>
              <a:buNone/>
            </a:pPr>
            <a:r>
              <a:rPr lang="en-US" dirty="0" err="1"/>
              <a:t>g,g</a:t>
            </a:r>
            <a:r>
              <a:rPr lang="en-US" dirty="0"/>
              <a:t>: </a:t>
            </a:r>
            <a:r>
              <a:rPr lang="en-US" dirty="0" err="1"/>
              <a:t>此determine</a:t>
            </a:r>
            <a:r>
              <a:rPr lang="en-US" dirty="0"/>
              <a:t> </a:t>
            </a:r>
            <a:r>
              <a:rPr lang="en-US" dirty="0" err="1"/>
              <a:t>rule將真實為g</a:t>
            </a:r>
            <a:r>
              <a:rPr lang="zh-TW" altLang="en-US" dirty="0"/>
              <a:t>被指派為</a:t>
            </a:r>
            <a:r>
              <a:rPr lang="en-US" altLang="zh-TW" dirty="0"/>
              <a:t>g</a:t>
            </a:r>
            <a:r>
              <a:rPr lang="zh-TW" altLang="en-US" dirty="0"/>
              <a:t>的機率</a:t>
            </a:r>
            <a:endParaRPr lang="en-US" altLang="zh-TW" dirty="0"/>
          </a:p>
        </p:txBody>
      </p:sp>
      <p:sp>
        <p:nvSpPr>
          <p:cNvPr id="337" name="Google Shape;337;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True Positive</a:t>
            </a:r>
          </a:p>
          <a:p>
            <a:pPr marL="0" lvl="0" indent="0" algn="l" rtl="0">
              <a:spcBef>
                <a:spcPts val="360"/>
              </a:spcBef>
              <a:spcAft>
                <a:spcPts val="0"/>
              </a:spcAft>
              <a:buNone/>
            </a:pPr>
            <a:endParaRPr dirty="0"/>
          </a:p>
        </p:txBody>
      </p:sp>
      <p:sp>
        <p:nvSpPr>
          <p:cNvPr id="356" name="Google Shape;35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66" name="Google Shape;36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75" name="Google Shape;375;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4" name="Google Shape;394;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29</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193378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06" name="Google Shape;40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 name="Google Shape;8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8" name="Google Shape;418;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系統嚴格的例子</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zh-TW" altLang="en-US" dirty="0"/>
              <a:t>*題可看</a:t>
            </a:r>
          </a:p>
          <a:p>
            <a:pPr marL="0" lvl="0" indent="0" algn="l" rtl="0">
              <a:spcBef>
                <a:spcPts val="0"/>
              </a:spcBef>
              <a:spcAft>
                <a:spcPts val="0"/>
              </a:spcAft>
              <a:buNone/>
            </a:pPr>
            <a:endParaRPr dirty="0"/>
          </a:p>
        </p:txBody>
      </p:sp>
      <p:sp>
        <p:nvSpPr>
          <p:cNvPr id="419" name="Google Shape;419;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33</a:t>
            </a:fld>
            <a:endParaRPr sz="1200">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8" name="Google Shape;428;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8" name="Google Shape;438;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系統寬鬆的例子</a:t>
            </a:r>
            <a:endParaRPr dirty="0"/>
          </a:p>
        </p:txBody>
      </p:sp>
      <p:sp>
        <p:nvSpPr>
          <p:cNvPr id="439" name="Google Shape;439;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35</a:t>
            </a:fld>
            <a:endParaRPr sz="1200">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6" name="Google Shape;446;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3" name="Google Shape;453;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4" name="Google Shape;454;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2" name="Google Shape;472;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dirty="0"/>
              <a:t>(t, a, d)</a:t>
            </a:r>
            <a:r>
              <a:rPr lang="en-US" dirty="0"/>
              <a:t>: event of classifying the observed unit</a:t>
            </a:r>
            <a:endParaRPr dirty="0"/>
          </a:p>
          <a:p>
            <a:pPr marL="0" lvl="0" indent="0" algn="l" rtl="0">
              <a:spcBef>
                <a:spcPts val="360"/>
              </a:spcBef>
              <a:spcAft>
                <a:spcPts val="0"/>
              </a:spcAft>
              <a:buNone/>
            </a:pPr>
            <a:r>
              <a:rPr lang="zh-TW" altLang="en-US" dirty="0"/>
              <a:t>把</a:t>
            </a:r>
            <a:r>
              <a:rPr lang="en-US" altLang="zh-TW" dirty="0"/>
              <a:t>P(</a:t>
            </a:r>
            <a:r>
              <a:rPr lang="en-US" altLang="zh-TW" dirty="0" err="1"/>
              <a:t>t,a</a:t>
            </a:r>
            <a:r>
              <a:rPr lang="en-US" altLang="zh-TW" dirty="0"/>
              <a:t>)</a:t>
            </a:r>
            <a:r>
              <a:rPr lang="zh-TW" altLang="en-US" dirty="0"/>
              <a:t>理解成一個矩陣的</a:t>
            </a:r>
            <a:r>
              <a:rPr lang="en-US" altLang="zh-TW" dirty="0"/>
              <a:t>element(</a:t>
            </a:r>
            <a:r>
              <a:rPr lang="zh-TW" altLang="en-US" dirty="0"/>
              <a:t>下一頁</a:t>
            </a:r>
            <a:r>
              <a:rPr lang="en-US" altLang="zh-TW" dirty="0"/>
              <a:t>)</a:t>
            </a:r>
            <a:endParaRPr dirty="0"/>
          </a:p>
        </p:txBody>
      </p:sp>
      <p:sp>
        <p:nvSpPr>
          <p:cNvPr id="473" name="Google Shape;473;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38</a:t>
            </a:fld>
            <a:endParaRPr sz="1200">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82" name="Google Shape;482;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89" name="Google Shape;489;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82" name="Google Shape;482;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74839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8" name="Google Shape;498;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Collusion </a:t>
            </a:r>
            <a:r>
              <a:rPr lang="en-US" dirty="0" err="1"/>
              <a:t>共謀</a:t>
            </a:r>
            <a:endParaRPr lang="en-US" dirty="0"/>
          </a:p>
          <a:p>
            <a:pPr marL="0" lvl="0" indent="0" algn="l" rtl="0">
              <a:spcBef>
                <a:spcPts val="0"/>
              </a:spcBef>
              <a:spcAft>
                <a:spcPts val="0"/>
              </a:spcAft>
              <a:buNone/>
            </a:pPr>
            <a:r>
              <a:rPr lang="en-US" dirty="0" err="1"/>
              <a:t>即便給予t</a:t>
            </a:r>
            <a:r>
              <a:rPr lang="en-US" dirty="0"/>
              <a:t>, decision </a:t>
            </a:r>
            <a:r>
              <a:rPr lang="en-US" dirty="0" err="1"/>
              <a:t>rule的行為機率也要和沒給t時相同</a:t>
            </a:r>
            <a:endParaRPr dirty="0"/>
          </a:p>
        </p:txBody>
      </p:sp>
      <p:sp>
        <p:nvSpPr>
          <p:cNvPr id="499" name="Google Shape;499;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42</a:t>
            </a:fld>
            <a:endParaRPr sz="12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6" name="Google Shape;9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8" name="Google Shape;508;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43</a:t>
            </a:fld>
            <a:endParaRPr sz="1200">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9" name="Google Shape;519;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Assigned </a:t>
            </a:r>
            <a:r>
              <a:rPr lang="zh-TW" altLang="en-US" dirty="0"/>
              <a:t>跟 </a:t>
            </a:r>
            <a:r>
              <a:rPr lang="en-US" altLang="zh-TW" dirty="0"/>
              <a:t>truth category</a:t>
            </a:r>
            <a:r>
              <a:rPr lang="zh-TW" altLang="en-US" dirty="0"/>
              <a:t>是獨立的</a:t>
            </a:r>
            <a:endParaRPr dirty="0"/>
          </a:p>
        </p:txBody>
      </p:sp>
      <p:sp>
        <p:nvSpPr>
          <p:cNvPr id="533" name="Google Shape;533;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P104(P117)</a:t>
            </a:r>
            <a:endParaRPr dirty="0"/>
          </a:p>
        </p:txBody>
      </p:sp>
      <p:sp>
        <p:nvSpPr>
          <p:cNvPr id="541" name="Google Shape;541;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5" name="Google Shape;555;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TW" dirty="0"/>
              <a:t>Deterministic Decision Rule </a:t>
            </a:r>
            <a:r>
              <a:rPr lang="zh-TW" altLang="en-US" dirty="0"/>
              <a:t>確定性決策規則</a:t>
            </a:r>
            <a:endParaRPr dirty="0"/>
          </a:p>
        </p:txBody>
      </p:sp>
      <p:sp>
        <p:nvSpPr>
          <p:cNvPr id="556" name="Google Shape;556;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47</a:t>
            </a:fld>
            <a:endParaRPr sz="1200">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64" name="Google Shape;564;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79" name="Google Shape;579;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4" name="Google Shape;594;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50</a:t>
            </a:fld>
            <a:endParaRPr sz="1200">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3" name="Google Shape;603;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51</a:t>
            </a:fld>
            <a:endParaRPr sz="1200">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2" name="Google Shape;612;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52</a:t>
            </a:fld>
            <a:endParaRPr sz="12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4" name="Google Shape;10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8" name="Google Shape;628;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29" name="Google Shape;629;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53</a:t>
            </a:fld>
            <a:endParaRPr sz="1200">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err="1"/>
              <a:t>Bayes’rule</a:t>
            </a:r>
            <a:r>
              <a:rPr lang="en-US" dirty="0"/>
              <a:t> </a:t>
            </a:r>
            <a:r>
              <a:rPr lang="en-US" dirty="0" err="1"/>
              <a:t>要把結果全部assign給機率最高的類別</a:t>
            </a:r>
            <a:endParaRPr lang="en-US" dirty="0"/>
          </a:p>
          <a:p>
            <a:pPr marL="0" lvl="0" indent="0" algn="l" rtl="0">
              <a:spcBef>
                <a:spcPts val="360"/>
              </a:spcBef>
              <a:spcAft>
                <a:spcPts val="0"/>
              </a:spcAft>
              <a:buNone/>
            </a:pPr>
            <a:r>
              <a:rPr lang="en-US" dirty="0"/>
              <a:t>*</a:t>
            </a:r>
            <a:r>
              <a:rPr lang="en-US" dirty="0" err="1"/>
              <a:t>題可看</a:t>
            </a:r>
            <a:endParaRPr dirty="0"/>
          </a:p>
        </p:txBody>
      </p:sp>
      <p:sp>
        <p:nvSpPr>
          <p:cNvPr id="666" name="Google Shape;666;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err="1"/>
              <a:t>看行</a:t>
            </a:r>
            <a:r>
              <a:rPr lang="en-US" dirty="0"/>
              <a:t>(</a:t>
            </a:r>
            <a:r>
              <a:rPr lang="en-US" dirty="0" err="1"/>
              <a:t>直得看</a:t>
            </a:r>
            <a:r>
              <a:rPr lang="en-US" dirty="0"/>
              <a:t>)</a:t>
            </a:r>
          </a:p>
          <a:p>
            <a:pPr marL="0" lvl="0" indent="0" algn="l" rtl="0">
              <a:spcBef>
                <a:spcPts val="360"/>
              </a:spcBef>
              <a:spcAft>
                <a:spcPts val="0"/>
              </a:spcAft>
              <a:buNone/>
            </a:pPr>
            <a:r>
              <a:rPr lang="en-US" dirty="0"/>
              <a:t>Economic gain matrix </a:t>
            </a:r>
            <a:r>
              <a:rPr lang="en-US" dirty="0" err="1"/>
              <a:t>乘</a:t>
            </a:r>
            <a:r>
              <a:rPr lang="en-US" dirty="0"/>
              <a:t> conditional probability matrix ， </a:t>
            </a:r>
            <a:r>
              <a:rPr lang="en-US" dirty="0" err="1"/>
              <a:t>位置應該交換較直觀</a:t>
            </a:r>
            <a:r>
              <a:rPr lang="en-US" dirty="0"/>
              <a:t> ， </a:t>
            </a:r>
            <a:r>
              <a:rPr lang="en-US" dirty="0" err="1"/>
              <a:t>但課本原圖就長這樣</a:t>
            </a:r>
            <a:endParaRPr dirty="0"/>
          </a:p>
        </p:txBody>
      </p:sp>
      <p:sp>
        <p:nvSpPr>
          <p:cNvPr id="666" name="Google Shape;666;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56</a:t>
            </a:fld>
            <a:endParaRPr sz="1200">
              <a:solidFill>
                <a:schemeClr val="dk1"/>
              </a:solidFill>
              <a:latin typeface="Arial"/>
              <a:ea typeface="Arial"/>
              <a:cs typeface="Arial"/>
              <a:sym typeface="Arial"/>
            </a:endParaRPr>
          </a:p>
        </p:txBody>
      </p:sp>
      <p:sp>
        <p:nvSpPr>
          <p:cNvPr id="673" name="Google Shape;673;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4" name="Google Shape;674;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t>
            </a:r>
            <a:r>
              <a:rPr lang="en-US" dirty="0" err="1"/>
              <a:t>t,a</a:t>
            </a:r>
            <a:r>
              <a:rPr lang="en-US" dirty="0"/>
              <a:t>)</a:t>
            </a:r>
            <a:r>
              <a:rPr lang="en-US" altLang="zh-TW" dirty="0"/>
              <a:t>: summing </a:t>
            </a:r>
            <a:r>
              <a:rPr lang="en-US" altLang="zh-TW" i="1" dirty="0"/>
              <a:t>(t, a, d)</a:t>
            </a:r>
            <a:r>
              <a:rPr lang="en-US" altLang="zh-TW" dirty="0"/>
              <a:t> on every measurement </a:t>
            </a:r>
            <a:r>
              <a:rPr lang="en-US" altLang="zh-TW" i="1" dirty="0"/>
              <a:t>d</a:t>
            </a:r>
            <a:endParaRPr lang="en-US" altLang="zh-TW" dirty="0"/>
          </a:p>
          <a:p>
            <a:pPr marL="0" lvl="0" indent="0" algn="l" rtl="0">
              <a:spcBef>
                <a:spcPts val="0"/>
              </a:spcBef>
              <a:spcAft>
                <a:spcPts val="0"/>
              </a:spcAft>
              <a:buNone/>
            </a:pPr>
            <a:r>
              <a:rPr lang="en-US" dirty="0"/>
              <a:t>(p.36)</a:t>
            </a: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11" name="Google Shape;811;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8" name="Google Shape;818;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用</a:t>
            </a:r>
            <a:r>
              <a:rPr lang="en-US" dirty="0"/>
              <a:t> prior probability</a:t>
            </a:r>
            <a:r>
              <a:rPr lang="zh-TW" altLang="en-US" dirty="0"/>
              <a:t> </a:t>
            </a:r>
            <a:r>
              <a:rPr lang="en-US" dirty="0"/>
              <a:t>(</a:t>
            </a:r>
            <a:r>
              <a:rPr lang="en-US" dirty="0" err="1"/>
              <a:t>事前機率</a:t>
            </a:r>
            <a:r>
              <a:rPr lang="en-US" dirty="0"/>
              <a:t>) </a:t>
            </a:r>
            <a:r>
              <a:rPr lang="en-US" dirty="0" err="1"/>
              <a:t>的觀點來看</a:t>
            </a:r>
            <a:r>
              <a:rPr lang="en-US" dirty="0"/>
              <a:t> Bayes rule</a:t>
            </a:r>
            <a:endParaRPr dirty="0"/>
          </a:p>
          <a:p>
            <a:pPr marL="0" lvl="0" indent="0" algn="l" rtl="0">
              <a:spcBef>
                <a:spcPts val="360"/>
              </a:spcBef>
              <a:spcAft>
                <a:spcPts val="0"/>
              </a:spcAft>
              <a:buNone/>
            </a:pPr>
            <a:r>
              <a:rPr lang="en-US" dirty="0"/>
              <a:t>\sum_{t \in C} e(t, a)P(</a:t>
            </a:r>
            <a:r>
              <a:rPr lang="en-US" dirty="0" err="1"/>
              <a:t>d|t</a:t>
            </a:r>
            <a:r>
              <a:rPr lang="en-US" dirty="0"/>
              <a:t>)P(t)　</a:t>
            </a:r>
            <a:r>
              <a:rPr lang="en-US" dirty="0" err="1"/>
              <a:t>這個形式是有用的</a:t>
            </a:r>
            <a:endParaRPr dirty="0"/>
          </a:p>
          <a:p>
            <a:pPr marL="0" lvl="0" indent="0" algn="l" rtl="0">
              <a:spcBef>
                <a:spcPts val="360"/>
              </a:spcBef>
              <a:spcAft>
                <a:spcPts val="0"/>
              </a:spcAft>
              <a:buNone/>
            </a:pPr>
            <a:r>
              <a:rPr lang="en-US" dirty="0" err="1"/>
              <a:t>因為能把</a:t>
            </a:r>
            <a:r>
              <a:rPr lang="en-US" dirty="0"/>
              <a:t> P(t) </a:t>
            </a:r>
            <a:r>
              <a:rPr lang="en-US" dirty="0" err="1"/>
              <a:t>這個</a:t>
            </a:r>
            <a:r>
              <a:rPr lang="en-US" dirty="0"/>
              <a:t> Prior Probability </a:t>
            </a:r>
            <a:r>
              <a:rPr lang="en-US" dirty="0" err="1"/>
              <a:t>抽出</a:t>
            </a:r>
            <a:endParaRPr lang="en-US" dirty="0"/>
          </a:p>
          <a:p>
            <a:pPr marL="0" lvl="0" indent="0" algn="l" rtl="0">
              <a:spcBef>
                <a:spcPts val="360"/>
              </a:spcBef>
              <a:spcAft>
                <a:spcPts val="0"/>
              </a:spcAft>
              <a:buNone/>
            </a:pPr>
            <a:r>
              <a:rPr lang="en-US" dirty="0"/>
              <a:t>Likelihood function: </a:t>
            </a:r>
            <a:r>
              <a:rPr lang="zh-TW" altLang="en-US" b="0" i="0" dirty="0">
                <a:solidFill>
                  <a:srgbClr val="202122"/>
                </a:solidFill>
                <a:effectLst/>
                <a:latin typeface="Arial" panose="020B0604020202020204" pitchFamily="34" charset="0"/>
              </a:rPr>
              <a:t>在已知某個母數</a:t>
            </a:r>
            <a:r>
              <a:rPr lang="en" altLang="zh-TW" b="1" i="0" dirty="0">
                <a:solidFill>
                  <a:srgbClr val="202122"/>
                </a:solidFill>
                <a:effectLst/>
                <a:latin typeface="Arial" panose="020B0604020202020204" pitchFamily="34" charset="0"/>
              </a:rPr>
              <a:t>B</a:t>
            </a:r>
            <a:r>
              <a:rPr lang="zh-TW" altLang="en-US" b="0" i="0" dirty="0">
                <a:solidFill>
                  <a:srgbClr val="202122"/>
                </a:solidFill>
                <a:effectLst/>
                <a:latin typeface="Arial" panose="020B0604020202020204" pitchFamily="34" charset="0"/>
              </a:rPr>
              <a:t>時，事件</a:t>
            </a:r>
            <a:r>
              <a:rPr lang="en" altLang="zh-TW" b="1" i="0" dirty="0">
                <a:solidFill>
                  <a:srgbClr val="202122"/>
                </a:solidFill>
                <a:effectLst/>
                <a:latin typeface="Arial" panose="020B0604020202020204" pitchFamily="34" charset="0"/>
              </a:rPr>
              <a:t>A</a:t>
            </a:r>
            <a:r>
              <a:rPr lang="zh-TW" altLang="en-US" b="0" i="0" dirty="0">
                <a:solidFill>
                  <a:srgbClr val="202122"/>
                </a:solidFill>
                <a:effectLst/>
                <a:latin typeface="Arial" panose="020B0604020202020204" pitchFamily="34" charset="0"/>
              </a:rPr>
              <a:t>會發生的機率，在這種意義上，概似函數可以理解為</a:t>
            </a:r>
            <a:r>
              <a:rPr lang="zh-TW" altLang="en-US" b="0" i="0" u="none" strike="noStrike" dirty="0">
                <a:solidFill>
                  <a:srgbClr val="3366CC"/>
                </a:solidFill>
                <a:effectLst/>
                <a:latin typeface="Arial" panose="020B0604020202020204" pitchFamily="34" charset="0"/>
                <a:hlinkClick r:id="rId3"/>
              </a:rPr>
              <a:t>條件機率</a:t>
            </a:r>
            <a:r>
              <a:rPr lang="zh-TW" altLang="en-US" b="0" i="0" dirty="0">
                <a:solidFill>
                  <a:srgbClr val="202122"/>
                </a:solidFill>
                <a:effectLst/>
                <a:latin typeface="Arial" panose="020B0604020202020204" pitchFamily="34" charset="0"/>
              </a:rPr>
              <a:t>的逆反。</a:t>
            </a:r>
            <a:endParaRPr dirty="0"/>
          </a:p>
        </p:txBody>
      </p:sp>
      <p:sp>
        <p:nvSpPr>
          <p:cNvPr id="819" name="Google Shape;819;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58</a:t>
            </a:fld>
            <a:endParaRPr sz="1200">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1" name="Google Shape;831;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P110(P123)</a:t>
            </a:r>
            <a:endParaRPr dirty="0"/>
          </a:p>
        </p:txBody>
      </p:sp>
      <p:sp>
        <p:nvSpPr>
          <p:cNvPr id="832" name="Google Shape;832;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59</a:t>
            </a:fld>
            <a:endParaRPr sz="1200">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5" name="Google Shape;685;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60</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6086354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7" name="Google Shape;697;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61</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347950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1" name="Google Shape;711;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2" name="Google Shape;712;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62</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270270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1" name="Google Shape;11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63</a:t>
            </a:fld>
            <a:endParaRPr sz="1200">
              <a:solidFill>
                <a:schemeClr val="dk1"/>
              </a:solidFill>
              <a:latin typeface="Arial"/>
              <a:ea typeface="Arial"/>
              <a:cs typeface="Arial"/>
              <a:sym typeface="Arial"/>
            </a:endParaRPr>
          </a:p>
        </p:txBody>
      </p:sp>
      <p:sp>
        <p:nvSpPr>
          <p:cNvPr id="746" name="Google Shape;746;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7" name="Google Shape;747;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x: measurement</a:t>
            </a:r>
            <a:endParaRPr dirty="0"/>
          </a:p>
          <a:p>
            <a:pPr marL="0" lvl="0" indent="0" algn="l" rtl="0">
              <a:spcBef>
                <a:spcPts val="360"/>
              </a:spcBef>
              <a:spcAft>
                <a:spcPts val="0"/>
              </a:spcAft>
              <a:buNone/>
            </a:pPr>
            <a:endParaRPr dirty="0"/>
          </a:p>
        </p:txBody>
      </p:sp>
    </p:spTree>
    <p:extLst>
      <p:ext uri="{BB962C8B-B14F-4D97-AF65-F5344CB8AC3E}">
        <p14:creationId xmlns:p14="http://schemas.microsoft.com/office/powerpoint/2010/main" val="30656636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64</a:t>
            </a:fld>
            <a:endParaRPr sz="1200">
              <a:solidFill>
                <a:schemeClr val="dk1"/>
              </a:solidFill>
              <a:latin typeface="Arial"/>
              <a:ea typeface="Arial"/>
              <a:cs typeface="Arial"/>
              <a:sym typeface="Arial"/>
            </a:endParaRPr>
          </a:p>
        </p:txBody>
      </p:sp>
      <p:sp>
        <p:nvSpPr>
          <p:cNvPr id="774" name="Google Shape;774;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5" name="Google Shape;775;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7230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65</a:t>
            </a:fld>
            <a:endParaRPr sz="1200">
              <a:solidFill>
                <a:schemeClr val="dk1"/>
              </a:solidFill>
              <a:latin typeface="Arial"/>
              <a:ea typeface="Arial"/>
              <a:cs typeface="Arial"/>
              <a:sym typeface="Arial"/>
            </a:endParaRPr>
          </a:p>
        </p:txBody>
      </p:sp>
      <p:sp>
        <p:nvSpPr>
          <p:cNvPr id="786" name="Google Shape;786;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7" name="Google Shape;787;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0797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66</a:t>
            </a:fld>
            <a:endParaRPr sz="1200">
              <a:solidFill>
                <a:schemeClr val="dk1"/>
              </a:solidFill>
              <a:latin typeface="Arial"/>
              <a:ea typeface="Arial"/>
              <a:cs typeface="Arial"/>
              <a:sym typeface="Arial"/>
            </a:endParaRPr>
          </a:p>
        </p:txBody>
      </p:sp>
      <p:sp>
        <p:nvSpPr>
          <p:cNvPr id="763" name="Google Shape;763;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4" name="Google Shape;764;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1403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67</a:t>
            </a:fld>
            <a:endParaRPr sz="1200">
              <a:solidFill>
                <a:schemeClr val="dk1"/>
              </a:solidFill>
              <a:latin typeface="Arial"/>
              <a:ea typeface="Arial"/>
              <a:cs typeface="Arial"/>
              <a:sym typeface="Arial"/>
            </a:endParaRPr>
          </a:p>
        </p:txBody>
      </p:sp>
      <p:sp>
        <p:nvSpPr>
          <p:cNvPr id="798" name="Google Shape;798;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9" name="Google Shape;799;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34189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4" name="Google Shape;734;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Possible measurements x lie in the closed interval [0, 1]</a:t>
            </a:r>
            <a:endParaRPr/>
          </a:p>
          <a:p>
            <a:pPr marL="0" lvl="0" indent="0" algn="l" rtl="0">
              <a:spcBef>
                <a:spcPts val="360"/>
              </a:spcBef>
              <a:spcAft>
                <a:spcPts val="0"/>
              </a:spcAft>
              <a:buNone/>
            </a:pPr>
            <a:r>
              <a:rPr lang="en-US"/>
              <a:t>P(x|t_1) = 3x^2</a:t>
            </a:r>
            <a:endParaRPr/>
          </a:p>
          <a:p>
            <a:pPr marL="0" lvl="0" indent="0" algn="l" rtl="0">
              <a:spcBef>
                <a:spcPts val="360"/>
              </a:spcBef>
              <a:spcAft>
                <a:spcPts val="0"/>
              </a:spcAft>
              <a:buNone/>
            </a:pPr>
            <a:r>
              <a:rPr lang="en-US"/>
              <a:t>P(x|t_2) = 3(1-x^2)/2</a:t>
            </a:r>
            <a:endParaRPr/>
          </a:p>
        </p:txBody>
      </p:sp>
      <p:sp>
        <p:nvSpPr>
          <p:cNvPr id="735" name="Google Shape;735;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68</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8856807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4" name="Google Shape;854;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看不同的</a:t>
            </a:r>
            <a:r>
              <a:rPr lang="en-US" dirty="0"/>
              <a:t> economic gain matrix </a:t>
            </a:r>
            <a:r>
              <a:rPr lang="en-US" dirty="0" err="1"/>
              <a:t>對於</a:t>
            </a:r>
            <a:r>
              <a:rPr lang="en-US" dirty="0"/>
              <a:t> decision rule </a:t>
            </a:r>
            <a:r>
              <a:rPr lang="en-US" dirty="0" err="1"/>
              <a:t>的影響</a:t>
            </a:r>
            <a:endParaRPr lang="en-US" dirty="0"/>
          </a:p>
          <a:p>
            <a:pPr marL="0" lvl="0" indent="0" algn="l" rtl="0">
              <a:spcBef>
                <a:spcPts val="0"/>
              </a:spcBef>
              <a:spcAft>
                <a:spcPts val="0"/>
              </a:spcAft>
              <a:buNone/>
            </a:pPr>
            <a:r>
              <a:rPr lang="zh-TW" altLang="en-US" dirty="0"/>
              <a:t>證明兩 </a:t>
            </a:r>
            <a:r>
              <a:rPr lang="en-US" altLang="zh-TW" dirty="0"/>
              <a:t>economic gain matrix </a:t>
            </a:r>
            <a:r>
              <a:rPr lang="zh-TW" altLang="en-US" dirty="0"/>
              <a:t>若</a:t>
            </a:r>
            <a:r>
              <a:rPr lang="zh-TW" altLang="en-US" strike="sngStrike" dirty="0"/>
              <a:t>互為線性組合</a:t>
            </a:r>
            <a:r>
              <a:rPr lang="zh-TW" altLang="en-US" strike="noStrike" dirty="0"/>
              <a:t>只差一個常數或正係數</a:t>
            </a:r>
            <a:r>
              <a:rPr lang="zh-TW" altLang="en-US" dirty="0"/>
              <a:t>，這樣 </a:t>
            </a:r>
            <a:r>
              <a:rPr lang="en-US" altLang="zh-TW" dirty="0" err="1"/>
              <a:t>bayes</a:t>
            </a:r>
            <a:r>
              <a:rPr lang="en-US" altLang="zh-TW" dirty="0"/>
              <a:t> decision rule</a:t>
            </a:r>
            <a:r>
              <a:rPr lang="zh-TW" altLang="en-US" dirty="0"/>
              <a:t>求出最大經濟增長期望值的</a:t>
            </a:r>
            <a:r>
              <a:rPr lang="en-US" altLang="zh-TW" dirty="0"/>
              <a:t>a</a:t>
            </a:r>
            <a:r>
              <a:rPr lang="zh-TW" altLang="en-US" dirty="0"/>
              <a:t>類別會相同</a:t>
            </a:r>
            <a:endParaRPr lang="en-US" altLang="zh-TW" dirty="0"/>
          </a:p>
          <a:p>
            <a:pPr marL="0" lvl="0" indent="0" algn="l" rtl="0">
              <a:spcBef>
                <a:spcPts val="0"/>
              </a:spcBef>
              <a:spcAft>
                <a:spcPts val="0"/>
              </a:spcAft>
              <a:buNone/>
            </a:pPr>
            <a:r>
              <a:rPr lang="zh-TW" altLang="en-US" dirty="0"/>
              <a:t>最大增益值出現在</a:t>
            </a:r>
            <a:r>
              <a:rPr lang="en-US" altLang="zh-TW" dirty="0"/>
              <a:t>a</a:t>
            </a:r>
            <a:endParaRPr dirty="0"/>
          </a:p>
        </p:txBody>
      </p:sp>
      <p:sp>
        <p:nvSpPr>
          <p:cNvPr id="855" name="Google Shape;855;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69</a:t>
            </a:fld>
            <a:endParaRPr sz="1200">
              <a:solidFill>
                <a:schemeClr val="dk1"/>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1" name="Google Shape;871;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有一樣的</a:t>
            </a:r>
            <a:r>
              <a:rPr lang="en-US" dirty="0"/>
              <a:t> decision </a:t>
            </a:r>
            <a:r>
              <a:rPr lang="en-US" dirty="0" err="1"/>
              <a:t>rule，因常數和係數都能被提出消掉</a:t>
            </a:r>
            <a:endParaRPr dirty="0"/>
          </a:p>
        </p:txBody>
      </p:sp>
      <p:sp>
        <p:nvSpPr>
          <p:cNvPr id="872" name="Google Shape;872;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70</a:t>
            </a:fld>
            <a:endParaRPr sz="1200">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342900" lvl="0" indent="-342900" algn="l" rtl="0">
              <a:spcBef>
                <a:spcPts val="600"/>
              </a:spcBef>
              <a:spcAft>
                <a:spcPts val="0"/>
              </a:spcAft>
              <a:buSzPts val="2100"/>
              <a:buChar char="●"/>
            </a:pPr>
            <a:r>
              <a:rPr lang="en-US" altLang="zh-TW" dirty="0"/>
              <a:t>Incorrect loses 1: 1*I-1</a:t>
            </a:r>
          </a:p>
          <a:p>
            <a:pPr marL="342900" lvl="0" indent="-342900" algn="l" rtl="0">
              <a:spcBef>
                <a:spcPts val="600"/>
              </a:spcBef>
              <a:spcAft>
                <a:spcPts val="0"/>
              </a:spcAft>
              <a:buSzPts val="2100"/>
              <a:buChar char="●"/>
            </a:pPr>
            <a:r>
              <a:rPr lang="en-US" altLang="zh-TW" dirty="0"/>
              <a:t>A more balanced instance: 2*I-1</a:t>
            </a:r>
          </a:p>
          <a:p>
            <a:pPr marL="342900" lvl="0" indent="-342900" algn="l" rtl="0">
              <a:spcBef>
                <a:spcPts val="600"/>
              </a:spcBef>
              <a:spcAft>
                <a:spcPts val="0"/>
              </a:spcAft>
              <a:buSzPts val="2100"/>
              <a:buChar char="●"/>
            </a:pPr>
            <a:r>
              <a:rPr lang="zh-TW" altLang="en-US" dirty="0"/>
              <a:t>可能會認為 </a:t>
            </a:r>
            <a:r>
              <a:rPr lang="en-US" altLang="zh-TW" dirty="0"/>
              <a:t>Incorrect loses 1</a:t>
            </a:r>
            <a:r>
              <a:rPr lang="zh-TW" altLang="en-US" dirty="0"/>
              <a:t> 跟</a:t>
            </a:r>
            <a:r>
              <a:rPr lang="en-US" altLang="zh-TW" dirty="0"/>
              <a:t> Correct +1 Incorrect-1 </a:t>
            </a:r>
            <a:r>
              <a:rPr lang="zh-TW" altLang="en-US" dirty="0"/>
              <a:t>一樣是因為獎懲值一樣所以才一樣</a:t>
            </a:r>
            <a:endParaRPr lang="en-US" altLang="zh-TW" dirty="0"/>
          </a:p>
          <a:p>
            <a:pPr marL="342900" lvl="0" indent="-342900" algn="l" rtl="0">
              <a:spcBef>
                <a:spcPts val="600"/>
              </a:spcBef>
              <a:spcAft>
                <a:spcPts val="0"/>
              </a:spcAft>
              <a:buSzPts val="2100"/>
              <a:buChar char="●"/>
            </a:pPr>
            <a:r>
              <a:rPr lang="en-US" altLang="zh-TW" dirty="0"/>
              <a:t>General case</a:t>
            </a:r>
            <a:r>
              <a:rPr lang="zh-TW" altLang="en-US" dirty="0"/>
              <a:t> </a:t>
            </a:r>
            <a:r>
              <a:rPr lang="en-US" altLang="zh-TW" dirty="0"/>
              <a:t>=</a:t>
            </a:r>
            <a:r>
              <a:rPr lang="zh-TW" altLang="en-US" dirty="0"/>
              <a:t> </a:t>
            </a:r>
            <a:r>
              <a:rPr lang="en-US" altLang="zh-TW" dirty="0"/>
              <a:t>(</a:t>
            </a:r>
            <a:r>
              <a:rPr lang="en-US" altLang="zh-TW" dirty="0" err="1"/>
              <a:t>x+y</a:t>
            </a:r>
            <a:r>
              <a:rPr lang="en-US" altLang="zh-TW" dirty="0"/>
              <a:t>)*I – y </a:t>
            </a:r>
          </a:p>
        </p:txBody>
      </p:sp>
      <p:sp>
        <p:nvSpPr>
          <p:cNvPr id="895" name="Google Shape;895;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06" name="Google Shape;906;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4" name="Google Shape;124;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3" name="Google Shape;923;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f(c, d)</a:t>
            </a:r>
            <a:r>
              <a:rPr lang="zh-TW" altLang="en-US" dirty="0"/>
              <a:t>在</a:t>
            </a:r>
            <a:r>
              <a:rPr lang="en-US" altLang="zh-TW" dirty="0"/>
              <a:t>measurement</a:t>
            </a:r>
            <a:r>
              <a:rPr lang="zh-TW" altLang="en-US" dirty="0"/>
              <a:t>是</a:t>
            </a:r>
            <a:r>
              <a:rPr lang="en-US" altLang="zh-TW" dirty="0"/>
              <a:t>d</a:t>
            </a:r>
            <a:r>
              <a:rPr lang="zh-TW" altLang="en-US" dirty="0"/>
              <a:t>的情況下，</a:t>
            </a:r>
            <a:r>
              <a:rPr lang="en-US" altLang="zh-TW" dirty="0"/>
              <a:t>unit</a:t>
            </a:r>
            <a:r>
              <a:rPr lang="zh-TW" altLang="en-US" dirty="0"/>
              <a:t>指定為</a:t>
            </a:r>
            <a:r>
              <a:rPr lang="en-US" altLang="zh-TW" dirty="0"/>
              <a:t>c</a:t>
            </a:r>
            <a:r>
              <a:rPr lang="zh-TW" altLang="en-US" dirty="0"/>
              <a:t>的機率</a:t>
            </a:r>
            <a:endParaRPr dirty="0"/>
          </a:p>
        </p:txBody>
      </p:sp>
      <p:sp>
        <p:nvSpPr>
          <p:cNvPr id="924" name="Google Shape;924;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73</a:t>
            </a:fld>
            <a:endParaRPr sz="1200">
              <a:solidFill>
                <a:schemeClr val="dk1"/>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3" name="Google Shape;913;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E[</a:t>
            </a:r>
            <a:r>
              <a:rPr lang="en-US" dirty="0" err="1"/>
              <a:t>e|c</a:t>
            </a:r>
            <a:r>
              <a:rPr lang="en-US" baseline="30000" dirty="0" err="1"/>
              <a:t>j</a:t>
            </a:r>
            <a:r>
              <a:rPr lang="en-US" dirty="0"/>
              <a:t>; f]  為  在 t=</a:t>
            </a:r>
            <a:r>
              <a:rPr lang="en-US" dirty="0" err="1"/>
              <a:t>c</a:t>
            </a:r>
            <a:r>
              <a:rPr lang="en-US" baseline="30000" dirty="0" err="1"/>
              <a:t>j</a:t>
            </a:r>
            <a:r>
              <a:rPr lang="en-US" baseline="30000" dirty="0"/>
              <a:t> </a:t>
            </a:r>
            <a:r>
              <a:rPr lang="en-US" dirty="0" err="1"/>
              <a:t>的情況下</a:t>
            </a:r>
            <a:r>
              <a:rPr lang="en-US" dirty="0"/>
              <a:t> f </a:t>
            </a:r>
            <a:r>
              <a:rPr lang="en-US" dirty="0" err="1"/>
              <a:t>的expected</a:t>
            </a:r>
            <a:r>
              <a:rPr lang="en-US" dirty="0"/>
              <a:t> economic gain</a:t>
            </a:r>
            <a:endParaRPr dirty="0"/>
          </a:p>
          <a:p>
            <a:pPr marL="0" lvl="0" indent="0" algn="l" rtl="0">
              <a:spcBef>
                <a:spcPts val="360"/>
              </a:spcBef>
              <a:spcAft>
                <a:spcPts val="0"/>
              </a:spcAft>
              <a:buNone/>
            </a:pPr>
            <a:r>
              <a:rPr lang="en-US" dirty="0"/>
              <a:t>Maximin  decision</a:t>
            </a:r>
            <a:r>
              <a:rPr lang="zh-TW" altLang="en-US" dirty="0"/>
              <a:t>的意思是</a:t>
            </a:r>
            <a:r>
              <a:rPr lang="en-US" dirty="0"/>
              <a:t>，</a:t>
            </a:r>
            <a:r>
              <a:rPr lang="en-US" dirty="0" err="1"/>
              <a:t>要最大</a:t>
            </a:r>
            <a:r>
              <a:rPr lang="zh-TW" altLang="en-US" dirty="0"/>
              <a:t>化</a:t>
            </a:r>
            <a:r>
              <a:rPr lang="en-US" altLang="zh-TW" dirty="0" err="1"/>
              <a:t>所有可能的真實情況</a:t>
            </a:r>
            <a:r>
              <a:rPr lang="en-US" altLang="zh-TW" dirty="0"/>
              <a:t> </a:t>
            </a:r>
            <a:r>
              <a:rPr lang="en-US" altLang="zh-TW" dirty="0" err="1"/>
              <a:t>c</a:t>
            </a:r>
            <a:r>
              <a:rPr lang="en-US" altLang="zh-TW" baseline="30000" dirty="0" err="1"/>
              <a:t>j</a:t>
            </a:r>
            <a:r>
              <a:rPr lang="en-US" altLang="zh-TW" dirty="0"/>
              <a:t>  </a:t>
            </a:r>
            <a:r>
              <a:rPr lang="en-US" altLang="zh-TW" dirty="0" err="1"/>
              <a:t>中，最小的那個</a:t>
            </a:r>
            <a:endParaRPr dirty="0"/>
          </a:p>
        </p:txBody>
      </p:sp>
      <p:sp>
        <p:nvSpPr>
          <p:cNvPr id="914" name="Google Shape;914;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74</a:t>
            </a:fld>
            <a:endParaRPr sz="1200">
              <a:solidFill>
                <a:schemeClr val="dk1"/>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1" name="Google Shape;931;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2" name="Google Shape;932;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75</a:t>
            </a:fld>
            <a:endParaRPr sz="1200">
              <a:solidFill>
                <a:schemeClr val="dk1"/>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3" name="Google Shape;953;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4" name="Google Shape;954;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76</a:t>
            </a:fld>
            <a:endParaRPr sz="1200">
              <a:solidFill>
                <a:schemeClr val="dk1"/>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0" name="Google Shape;970;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1" name="Google Shape;971;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77</a:t>
            </a:fld>
            <a:endParaRPr sz="1200">
              <a:solidFill>
                <a:schemeClr val="dk1"/>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9" name="Google Shape;979;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有兩個 Maximin Decision Rule</a:t>
            </a:r>
            <a:endParaRPr/>
          </a:p>
        </p:txBody>
      </p:sp>
      <p:sp>
        <p:nvSpPr>
          <p:cNvPr id="980" name="Google Shape;980;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78</a:t>
            </a:fld>
            <a:endParaRPr sz="1200">
              <a:solidFill>
                <a:schemeClr val="dk1"/>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6" name="Google Shape;996;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80</a:t>
            </a:fld>
            <a:endParaRPr sz="1200">
              <a:solidFill>
                <a:schemeClr val="dk1"/>
              </a:solidFill>
              <a:latin typeface="Arial"/>
              <a:ea typeface="Arial"/>
              <a:cs typeface="Arial"/>
              <a:sym typeface="Arial"/>
            </a:endParaRPr>
          </a:p>
        </p:txBody>
      </p:sp>
      <p:sp>
        <p:nvSpPr>
          <p:cNvPr id="1022" name="Google Shape;1022;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3" name="Google Shape;1023;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這裡要說明一個 maximin 的性質:</a:t>
            </a:r>
            <a:endParaRPr/>
          </a:p>
          <a:p>
            <a:pPr marL="0" lvl="0" indent="0" algn="l" rtl="0">
              <a:spcBef>
                <a:spcPts val="360"/>
              </a:spcBef>
              <a:spcAft>
                <a:spcPts val="0"/>
              </a:spcAft>
              <a:buNone/>
            </a:pPr>
            <a:r>
              <a:rPr lang="en-US"/>
              <a:t>Bayes decision rule 的 economic gain 值得最小值，就會剛好是 miximin decision rule 對應的 economic gain值</a:t>
            </a:r>
            <a:endParaRPr/>
          </a:p>
          <a:p>
            <a:pPr marL="0" marR="0" lvl="0" indent="0" algn="l" rtl="0">
              <a:lnSpc>
                <a:spcPct val="100000"/>
              </a:lnSpc>
              <a:spcBef>
                <a:spcPts val="360"/>
              </a:spcBef>
              <a:spcAft>
                <a:spcPts val="0"/>
              </a:spcAft>
              <a:buClr>
                <a:schemeClr val="dk1"/>
              </a:buClr>
              <a:buSzPts val="1200"/>
              <a:buFont typeface="Arial"/>
              <a:buNone/>
            </a:pPr>
            <a:r>
              <a:rPr lang="en-US" sz="1200" b="1"/>
              <a:t>nondeterministic</a:t>
            </a:r>
            <a:endParaRPr/>
          </a:p>
          <a:p>
            <a:pPr marL="0" lvl="0" indent="0" algn="l" rtl="0">
              <a:spcBef>
                <a:spcPts val="36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40" name="Google Shape;1040;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1" name="Google Shape;1041;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63" name="Google Shape;1063;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Miximin</a:t>
            </a:r>
            <a:r>
              <a:rPr lang="en-US" dirty="0"/>
              <a:t> </a:t>
            </a:r>
            <a:r>
              <a:rPr lang="en-US" dirty="0" err="1"/>
              <a:t>發生在</a:t>
            </a:r>
            <a:r>
              <a:rPr lang="en-US" dirty="0"/>
              <a:t> stochastic decision (</a:t>
            </a:r>
            <a:r>
              <a:rPr lang="en-US" sz="1200" b="1" dirty="0"/>
              <a:t>nondeterministic</a:t>
            </a:r>
            <a:r>
              <a:rPr lang="en-US" dirty="0"/>
              <a:t>)</a:t>
            </a:r>
            <a:endParaRPr dirty="0"/>
          </a:p>
        </p:txBody>
      </p:sp>
      <p:sp>
        <p:nvSpPr>
          <p:cNvPr id="1064" name="Google Shape;1064;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 name="Google Shape;140;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78" name="Google Shape;1078;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9" name="Google Shape;1079;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88" name="Google Shape;1088;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88" name="Google Shape;1088;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48369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88" name="Google Shape;1088;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16963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88" name="Google Shape;1088;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37662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88" name="Google Shape;1088;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13592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88" name="Google Shape;1088;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65184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88" name="Google Shape;1088;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53521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88" name="Google Shape;1088;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80626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88" name="Google Shape;1088;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7553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ltLang="zh-TW" b="1" dirty="0">
                <a:solidFill>
                  <a:srgbClr val="FF0000"/>
                </a:solidFill>
              </a:rPr>
              <a:t>Feature selection and extraction</a:t>
            </a:r>
            <a:r>
              <a:rPr lang="en-US" altLang="zh-TW" dirty="0"/>
              <a:t> </a:t>
            </a:r>
            <a:r>
              <a:rPr lang="zh-TW" altLang="en-US" dirty="0"/>
              <a:t>其實不會講到</a:t>
            </a:r>
            <a:endParaRPr dirty="0"/>
          </a:p>
        </p:txBody>
      </p:sp>
      <p:sp>
        <p:nvSpPr>
          <p:cNvPr id="175" name="Google Shape;17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98" name="Google Shape;1098;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10" name="Google Shape;111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17" name="Google Shape;1117;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4" name="Google Shape;1124;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5" name="Google Shape;1125;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96</a:t>
            </a:fld>
            <a:endParaRPr sz="1200">
              <a:solidFill>
                <a:schemeClr val="dk1"/>
              </a:solidFill>
              <a:latin typeface="Arial"/>
              <a:ea typeface="Arial"/>
              <a:cs typeface="Arial"/>
              <a:sym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36" name="Google Shape;1136;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4" name="Google Shape;1144;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t>
            </a:r>
            <a:r>
              <a:rPr lang="en-US" dirty="0" err="1"/>
              <a:t>考名詞解釋</a:t>
            </a:r>
            <a:endParaRPr lang="en-US" dirty="0"/>
          </a:p>
          <a:p>
            <a:pPr marL="0" lvl="0" indent="0" algn="l" rtl="0">
              <a:spcBef>
                <a:spcPts val="0"/>
              </a:spcBef>
              <a:spcAft>
                <a:spcPts val="0"/>
              </a:spcAft>
              <a:buNone/>
            </a:pPr>
            <a:r>
              <a:rPr lang="en-US" dirty="0" err="1"/>
              <a:t>保留的判斷為決策規則提供了另一種選擇</a:t>
            </a:r>
            <a:endParaRPr dirty="0"/>
          </a:p>
          <a:p>
            <a:pPr marL="0" lvl="0" indent="0" algn="l" rtl="0">
              <a:spcBef>
                <a:spcPts val="360"/>
              </a:spcBef>
              <a:spcAft>
                <a:spcPts val="0"/>
              </a:spcAft>
              <a:buNone/>
            </a:pPr>
            <a:r>
              <a:rPr lang="en-US" dirty="0"/>
              <a:t>1. Reserved </a:t>
            </a:r>
            <a:r>
              <a:rPr lang="en-US" dirty="0" err="1"/>
              <a:t>judgment可有效控制誤差率</a:t>
            </a:r>
            <a:endParaRPr dirty="0"/>
          </a:p>
          <a:p>
            <a:pPr marL="0" lvl="0" indent="0" algn="l" rtl="0">
              <a:spcBef>
                <a:spcPts val="360"/>
              </a:spcBef>
              <a:spcAft>
                <a:spcPts val="0"/>
              </a:spcAft>
              <a:buNone/>
            </a:pPr>
            <a:r>
              <a:rPr lang="en-US" dirty="0"/>
              <a:t>2. </a:t>
            </a:r>
            <a:r>
              <a:rPr lang="en-US" dirty="0" err="1"/>
              <a:t>對於某些測量值，決策準則可能會抑制到某些判定結果</a:t>
            </a:r>
            <a:r>
              <a:rPr lang="en-US" dirty="0"/>
              <a:t>。</a:t>
            </a:r>
            <a:endParaRPr dirty="0"/>
          </a:p>
          <a:p>
            <a:pPr marL="0" lvl="0" indent="0" algn="l" rtl="0">
              <a:spcBef>
                <a:spcPts val="360"/>
              </a:spcBef>
              <a:spcAft>
                <a:spcPts val="0"/>
              </a:spcAft>
              <a:buNone/>
            </a:pPr>
            <a:r>
              <a:rPr lang="en-US" dirty="0"/>
              <a:t>3. </a:t>
            </a:r>
            <a:r>
              <a:rPr lang="en-US" dirty="0" err="1"/>
              <a:t>決策準則被對於那些它指定的測量值所抑制的判定結果和誤差率的時間比率所描述</a:t>
            </a:r>
            <a:endParaRPr dirty="0"/>
          </a:p>
          <a:p>
            <a:pPr marL="0" lvl="0" indent="0" algn="l" rtl="0">
              <a:spcBef>
                <a:spcPts val="360"/>
              </a:spcBef>
              <a:spcAft>
                <a:spcPts val="0"/>
              </a:spcAft>
              <a:buNone/>
            </a:pPr>
            <a:endParaRPr dirty="0"/>
          </a:p>
        </p:txBody>
      </p:sp>
      <p:sp>
        <p:nvSpPr>
          <p:cNvPr id="1145" name="Google Shape;1145;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98</a:t>
            </a:fld>
            <a:endParaRPr sz="1200">
              <a:solidFill>
                <a:schemeClr val="dk1"/>
              </a:solidFill>
              <a:latin typeface="Arial"/>
              <a:ea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99</a:t>
            </a:fld>
            <a:endParaRPr sz="1200">
              <a:solidFill>
                <a:schemeClr val="dk1"/>
              </a:solidFill>
              <a:latin typeface="Arial"/>
              <a:ea typeface="Arial"/>
              <a:cs typeface="Arial"/>
              <a:sym typeface="Arial"/>
            </a:endParaRPr>
          </a:p>
        </p:txBody>
      </p:sp>
      <p:sp>
        <p:nvSpPr>
          <p:cNvPr id="1152" name="Google Shape;1152;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3" name="Google Shape;1153;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brute-force nearest neighbor:暴力法</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Leaf: </a:t>
            </a:r>
            <a:r>
              <a:rPr lang="en-US" dirty="0" err="1"/>
              <a:t>assign的類別</a:t>
            </a:r>
            <a:endParaRPr lang="en-US" dirty="0"/>
          </a:p>
          <a:p>
            <a:pPr marL="0" lvl="0" indent="0" algn="l" rtl="0">
              <a:spcBef>
                <a:spcPts val="360"/>
              </a:spcBef>
              <a:spcAft>
                <a:spcPts val="0"/>
              </a:spcAft>
              <a:buNone/>
            </a:pPr>
            <a:r>
              <a:rPr lang="en-US" dirty="0"/>
              <a:t>Node: decision rule</a:t>
            </a:r>
          </a:p>
          <a:p>
            <a:pPr marL="0" lvl="0" indent="0" algn="l" rtl="0">
              <a:spcBef>
                <a:spcPts val="360"/>
              </a:spcBef>
              <a:spcAft>
                <a:spcPts val="0"/>
              </a:spcAft>
              <a:buNone/>
            </a:pPr>
            <a:endParaRPr dirty="0"/>
          </a:p>
        </p:txBody>
      </p:sp>
      <p:sp>
        <p:nvSpPr>
          <p:cNvPr id="1162" name="Google Shape;1162;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170" name="Google Shape;1170;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p1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We can use any one of the following five decision rules</a:t>
            </a:r>
            <a:r>
              <a:rPr lang="en-US" baseline="0" dirty="0"/>
              <a:t> at each nonterminal node</a:t>
            </a:r>
          </a:p>
          <a:p>
            <a:pPr marL="0" lvl="0" indent="0" algn="l" rtl="0">
              <a:spcBef>
                <a:spcPts val="360"/>
              </a:spcBef>
              <a:spcAft>
                <a:spcPts val="0"/>
              </a:spcAft>
              <a:buNone/>
            </a:pPr>
            <a:r>
              <a:rPr lang="en-US" baseline="0" dirty="0" err="1"/>
              <a:t>參考就好</a:t>
            </a:r>
            <a:endParaRPr dirty="0"/>
          </a:p>
        </p:txBody>
      </p:sp>
      <p:sp>
        <p:nvSpPr>
          <p:cNvPr id="1177" name="Google Shape;1177;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5"/>
        <p:cNvGrpSpPr/>
        <p:nvPr/>
      </p:nvGrpSpPr>
      <p:grpSpPr>
        <a:xfrm>
          <a:off x="0" y="0"/>
          <a:ext cx="0" cy="0"/>
          <a:chOff x="0" y="0"/>
          <a:chExt cx="0" cy="0"/>
        </a:xfrm>
      </p:grpSpPr>
      <p:sp>
        <p:nvSpPr>
          <p:cNvPr id="16" name="Google Shape;16;p10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56"/>
        <p:cNvGrpSpPr/>
        <p:nvPr/>
      </p:nvGrpSpPr>
      <p:grpSpPr>
        <a:xfrm>
          <a:off x="0" y="0"/>
          <a:ext cx="0" cy="0"/>
          <a:chOff x="0" y="0"/>
          <a:chExt cx="0" cy="0"/>
        </a:xfrm>
      </p:grpSpPr>
      <p:sp>
        <p:nvSpPr>
          <p:cNvPr id="57" name="Google Shape;57;p116"/>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16"/>
          <p:cNvSpPr>
            <a:spLocks noGrp="1"/>
          </p:cNvSpPr>
          <p:nvPr>
            <p:ph type="pic" idx="2"/>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2"/>
              </a:buClr>
              <a:buSzPts val="2240"/>
              <a:buFont typeface="Noto Sans Symbols"/>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accent2"/>
              </a:buClr>
              <a:buSzPts val="1960"/>
              <a:buFont typeface="Noto Sans Symbols"/>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accent1"/>
              </a:buClr>
              <a:buSzPts val="1680"/>
              <a:buFont typeface="Noto Sans Symbols"/>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2"/>
              </a:buClr>
              <a:buSzPts val="1500"/>
              <a:buFont typeface="Noto Sans Symbols"/>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folHlink"/>
              </a:buClr>
              <a:buSzPts val="1600"/>
              <a:buFont typeface="Noto Sans Symbols"/>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59" name="Google Shape;59;p116"/>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SzPts val="1120"/>
              <a:buNone/>
              <a:defRPr sz="1600"/>
            </a:lvl1pPr>
            <a:lvl2pPr marL="914400" lvl="1" indent="-228600" algn="l">
              <a:spcBef>
                <a:spcPts val="280"/>
              </a:spcBef>
              <a:spcAft>
                <a:spcPts val="0"/>
              </a:spcAft>
              <a:buSzPts val="980"/>
              <a:buNone/>
              <a:defRPr sz="1400"/>
            </a:lvl2pPr>
            <a:lvl3pPr marL="1371600" lvl="2" indent="-228600" algn="l">
              <a:spcBef>
                <a:spcPts val="240"/>
              </a:spcBef>
              <a:spcAft>
                <a:spcPts val="0"/>
              </a:spcAft>
              <a:buSzPts val="840"/>
              <a:buNone/>
              <a:defRPr sz="1200"/>
            </a:lvl3pPr>
            <a:lvl4pPr marL="1828800" lvl="3" indent="-228600" algn="l">
              <a:spcBef>
                <a:spcPts val="200"/>
              </a:spcBef>
              <a:spcAft>
                <a:spcPts val="0"/>
              </a:spcAft>
              <a:buSzPts val="750"/>
              <a:buNone/>
              <a:defRPr sz="1000"/>
            </a:lvl4pPr>
            <a:lvl5pPr marL="2286000" lvl="4" indent="-228600" algn="l">
              <a:spcBef>
                <a:spcPts val="200"/>
              </a:spcBef>
              <a:spcAft>
                <a:spcPts val="0"/>
              </a:spcAft>
              <a:buSzPts val="8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116"/>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61"/>
        <p:cNvGrpSpPr/>
        <p:nvPr/>
      </p:nvGrpSpPr>
      <p:grpSpPr>
        <a:xfrm>
          <a:off x="0" y="0"/>
          <a:ext cx="0" cy="0"/>
          <a:chOff x="0" y="0"/>
          <a:chExt cx="0" cy="0"/>
        </a:xfrm>
      </p:grpSpPr>
      <p:sp>
        <p:nvSpPr>
          <p:cNvPr id="62" name="Google Shape;62;p117"/>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17"/>
          <p:cNvSpPr txBox="1">
            <a:spLocks noGrp="1"/>
          </p:cNvSpPr>
          <p:nvPr>
            <p:ph type="body" idx="1"/>
          </p:nvPr>
        </p:nvSpPr>
        <p:spPr>
          <a:xfrm rot="5400000">
            <a:off x="2593182" y="132556"/>
            <a:ext cx="4411663" cy="8229600"/>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14325" algn="l">
              <a:spcBef>
                <a:spcPts val="360"/>
              </a:spcBef>
              <a:spcAft>
                <a:spcPts val="0"/>
              </a:spcAft>
              <a:buSzPts val="1350"/>
              <a:buChar char="▪"/>
              <a:defRPr/>
            </a:lvl4pPr>
            <a:lvl5pPr marL="2286000" lvl="4" indent="-320039" algn="l">
              <a:spcBef>
                <a:spcPts val="36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1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65"/>
        <p:cNvGrpSpPr/>
        <p:nvPr/>
      </p:nvGrpSpPr>
      <p:grpSpPr>
        <a:xfrm>
          <a:off x="0" y="0"/>
          <a:ext cx="0" cy="0"/>
          <a:chOff x="0" y="0"/>
          <a:chExt cx="0" cy="0"/>
        </a:xfrm>
      </p:grpSpPr>
      <p:sp>
        <p:nvSpPr>
          <p:cNvPr id="66" name="Google Shape;66;p118"/>
          <p:cNvSpPr txBox="1">
            <a:spLocks noGrp="1"/>
          </p:cNvSpPr>
          <p:nvPr>
            <p:ph type="title"/>
          </p:nvPr>
        </p:nvSpPr>
        <p:spPr>
          <a:xfrm rot="5400000">
            <a:off x="5026818" y="2336007"/>
            <a:ext cx="6119813" cy="21145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8"/>
          <p:cNvSpPr txBox="1">
            <a:spLocks noGrp="1"/>
          </p:cNvSpPr>
          <p:nvPr>
            <p:ph type="body" idx="1"/>
          </p:nvPr>
        </p:nvSpPr>
        <p:spPr>
          <a:xfrm rot="5400000">
            <a:off x="720725" y="296863"/>
            <a:ext cx="6119813" cy="6192837"/>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14325" algn="l">
              <a:spcBef>
                <a:spcPts val="360"/>
              </a:spcBef>
              <a:spcAft>
                <a:spcPts val="0"/>
              </a:spcAft>
              <a:buSzPts val="1350"/>
              <a:buChar char="▪"/>
              <a:defRPr/>
            </a:lvl4pPr>
            <a:lvl5pPr marL="2286000" lvl="4" indent="-320039" algn="l">
              <a:spcBef>
                <a:spcPts val="36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18"/>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17"/>
        <p:cNvGrpSpPr/>
        <p:nvPr/>
      </p:nvGrpSpPr>
      <p:grpSpPr>
        <a:xfrm>
          <a:off x="0" y="0"/>
          <a:ext cx="0" cy="0"/>
          <a:chOff x="0" y="0"/>
          <a:chExt cx="0" cy="0"/>
        </a:xfrm>
      </p:grpSpPr>
      <p:sp>
        <p:nvSpPr>
          <p:cNvPr id="18" name="Google Shape;18;p108"/>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08"/>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14325" algn="l">
              <a:spcBef>
                <a:spcPts val="360"/>
              </a:spcBef>
              <a:spcAft>
                <a:spcPts val="0"/>
              </a:spcAft>
              <a:buSzPts val="1350"/>
              <a:buChar char="▪"/>
              <a:defRPr/>
            </a:lvl4pPr>
            <a:lvl5pPr marL="2286000" lvl="4" indent="-320039" algn="l">
              <a:spcBef>
                <a:spcPts val="36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08"/>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標題，文字及物件" type="txAndObj">
  <p:cSld name="TEXT_AND_OBJECT">
    <p:spTree>
      <p:nvGrpSpPr>
        <p:cNvPr id="1" name="Shape 21"/>
        <p:cNvGrpSpPr/>
        <p:nvPr/>
      </p:nvGrpSpPr>
      <p:grpSpPr>
        <a:xfrm>
          <a:off x="0" y="0"/>
          <a:ext cx="0" cy="0"/>
          <a:chOff x="0" y="0"/>
          <a:chExt cx="0" cy="0"/>
        </a:xfrm>
      </p:grpSpPr>
      <p:sp>
        <p:nvSpPr>
          <p:cNvPr id="22" name="Google Shape;22;p109"/>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09"/>
          <p:cNvSpPr txBox="1">
            <a:spLocks noGrp="1"/>
          </p:cNvSpPr>
          <p:nvPr>
            <p:ph type="body" idx="1"/>
          </p:nvPr>
        </p:nvSpPr>
        <p:spPr>
          <a:xfrm>
            <a:off x="684213" y="2041525"/>
            <a:ext cx="4038600" cy="4411663"/>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14325" algn="l">
              <a:spcBef>
                <a:spcPts val="360"/>
              </a:spcBef>
              <a:spcAft>
                <a:spcPts val="0"/>
              </a:spcAft>
              <a:buSzPts val="1350"/>
              <a:buChar char="▪"/>
              <a:defRPr/>
            </a:lvl4pPr>
            <a:lvl5pPr marL="2286000" lvl="4" indent="-320039" algn="l">
              <a:spcBef>
                <a:spcPts val="36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09"/>
          <p:cNvSpPr txBox="1">
            <a:spLocks noGrp="1"/>
          </p:cNvSpPr>
          <p:nvPr>
            <p:ph type="body" idx="2"/>
          </p:nvPr>
        </p:nvSpPr>
        <p:spPr>
          <a:xfrm>
            <a:off x="4875213" y="2041525"/>
            <a:ext cx="4038600" cy="4411663"/>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14325" algn="l">
              <a:spcBef>
                <a:spcPts val="360"/>
              </a:spcBef>
              <a:spcAft>
                <a:spcPts val="0"/>
              </a:spcAft>
              <a:buSzPts val="1350"/>
              <a:buChar char="▪"/>
              <a:defRPr/>
            </a:lvl4pPr>
            <a:lvl5pPr marL="2286000" lvl="4" indent="-320039" algn="l">
              <a:spcBef>
                <a:spcPts val="36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09"/>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26"/>
        <p:cNvGrpSpPr/>
        <p:nvPr/>
      </p:nvGrpSpPr>
      <p:grpSpPr>
        <a:xfrm>
          <a:off x="0" y="0"/>
          <a:ext cx="0" cy="0"/>
          <a:chOff x="0" y="0"/>
          <a:chExt cx="0" cy="0"/>
        </a:xfrm>
      </p:grpSpPr>
      <p:sp>
        <p:nvSpPr>
          <p:cNvPr id="27" name="Google Shape;27;p11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1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標題投影片" type="title">
  <p:cSld name="TITLE">
    <p:spTree>
      <p:nvGrpSpPr>
        <p:cNvPr id="1" name="Shape 29"/>
        <p:cNvGrpSpPr/>
        <p:nvPr/>
      </p:nvGrpSpPr>
      <p:grpSpPr>
        <a:xfrm>
          <a:off x="0" y="0"/>
          <a:ext cx="0" cy="0"/>
          <a:chOff x="0" y="0"/>
          <a:chExt cx="0" cy="0"/>
        </a:xfrm>
      </p:grpSpPr>
      <p:pic>
        <p:nvPicPr>
          <p:cNvPr id="30" name="Google Shape;30;p111" descr="kilochart_900_"/>
          <p:cNvPicPr preferRelativeResize="0"/>
          <p:nvPr/>
        </p:nvPicPr>
        <p:blipFill rotWithShape="1">
          <a:blip r:embed="rId2">
            <a:alphaModFix/>
          </a:blip>
          <a:srcRect/>
          <a:stretch/>
        </p:blipFill>
        <p:spPr>
          <a:xfrm>
            <a:off x="7523163" y="549275"/>
            <a:ext cx="1620837" cy="2160588"/>
          </a:xfrm>
          <a:prstGeom prst="rect">
            <a:avLst/>
          </a:prstGeom>
          <a:noFill/>
          <a:ln>
            <a:noFill/>
          </a:ln>
        </p:spPr>
      </p:pic>
      <p:pic>
        <p:nvPicPr>
          <p:cNvPr id="31" name="Google Shape;31;p111" descr="bar2_"/>
          <p:cNvPicPr preferRelativeResize="0"/>
          <p:nvPr/>
        </p:nvPicPr>
        <p:blipFill rotWithShape="1">
          <a:blip r:embed="rId3">
            <a:alphaModFix/>
          </a:blip>
          <a:srcRect/>
          <a:stretch/>
        </p:blipFill>
        <p:spPr>
          <a:xfrm>
            <a:off x="0" y="2708275"/>
            <a:ext cx="9143999" cy="323850"/>
          </a:xfrm>
          <a:prstGeom prst="rect">
            <a:avLst/>
          </a:prstGeom>
          <a:noFill/>
          <a:ln>
            <a:noFill/>
          </a:ln>
        </p:spPr>
      </p:pic>
      <p:sp>
        <p:nvSpPr>
          <p:cNvPr id="32" name="Google Shape;32;p111"/>
          <p:cNvSpPr txBox="1">
            <a:spLocks noGrp="1"/>
          </p:cNvSpPr>
          <p:nvPr>
            <p:ph type="ctrTitle"/>
          </p:nvPr>
        </p:nvSpPr>
        <p:spPr>
          <a:xfrm>
            <a:off x="827088" y="620713"/>
            <a:ext cx="6781800" cy="2133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4800">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11"/>
          <p:cNvSpPr txBox="1">
            <a:spLocks noGrp="1"/>
          </p:cNvSpPr>
          <p:nvPr>
            <p:ph type="subTitle" idx="1"/>
          </p:nvPr>
        </p:nvSpPr>
        <p:spPr>
          <a:xfrm>
            <a:off x="849313" y="3049588"/>
            <a:ext cx="6248400" cy="23622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SzPts val="2240"/>
              <a:buFont typeface="Noto Sans Symbols"/>
              <a:buNone/>
              <a:defRPr sz="3200">
                <a:solidFill>
                  <a:srgbClr val="336600"/>
                </a:solidFill>
                <a:latin typeface="Comic Sans MS"/>
                <a:ea typeface="Comic Sans MS"/>
                <a:cs typeface="Comic Sans MS"/>
                <a:sym typeface="Comic Sans MS"/>
              </a:defRPr>
            </a:lvl1pPr>
            <a:lvl2pPr lvl="1" algn="l">
              <a:spcBef>
                <a:spcPts val="360"/>
              </a:spcBef>
              <a:spcAft>
                <a:spcPts val="0"/>
              </a:spcAft>
              <a:buSzPts val="1260"/>
              <a:buChar char="●"/>
              <a:defRPr/>
            </a:lvl2pPr>
            <a:lvl3pPr lvl="2" algn="l">
              <a:spcBef>
                <a:spcPts val="360"/>
              </a:spcBef>
              <a:spcAft>
                <a:spcPts val="0"/>
              </a:spcAft>
              <a:buSzPts val="1260"/>
              <a:buChar char="●"/>
              <a:defRPr/>
            </a:lvl3pPr>
            <a:lvl4pPr lvl="3" algn="l">
              <a:spcBef>
                <a:spcPts val="360"/>
              </a:spcBef>
              <a:spcAft>
                <a:spcPts val="0"/>
              </a:spcAft>
              <a:buSzPts val="1350"/>
              <a:buChar char="▪"/>
              <a:defRPr/>
            </a:lvl4pPr>
            <a:lvl5pPr lvl="4" algn="l">
              <a:spcBef>
                <a:spcPts val="360"/>
              </a:spcBef>
              <a:spcAft>
                <a:spcPts val="0"/>
              </a:spcAft>
              <a:buSzPts val="144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34" name="Google Shape;34;p111"/>
          <p:cNvSpPr txBox="1">
            <a:spLocks noGrp="1"/>
          </p:cNvSpPr>
          <p:nvPr>
            <p:ph type="ftr" idx="11"/>
          </p:nvPr>
        </p:nvSpPr>
        <p:spPr>
          <a:xfrm>
            <a:off x="2124075" y="6165850"/>
            <a:ext cx="4679950" cy="6921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i="1">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35"/>
        <p:cNvGrpSpPr/>
        <p:nvPr/>
      </p:nvGrpSpPr>
      <p:grpSpPr>
        <a:xfrm>
          <a:off x="0" y="0"/>
          <a:ext cx="0" cy="0"/>
          <a:chOff x="0" y="0"/>
          <a:chExt cx="0" cy="0"/>
        </a:xfrm>
      </p:grpSpPr>
      <p:sp>
        <p:nvSpPr>
          <p:cNvPr id="36" name="Google Shape;36;p112"/>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12"/>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SzPts val="1680"/>
              <a:buNone/>
              <a:defRPr sz="2400"/>
            </a:lvl1pPr>
            <a:lvl2pPr marL="914400" lvl="1" indent="-228600" algn="l">
              <a:spcBef>
                <a:spcPts val="400"/>
              </a:spcBef>
              <a:spcAft>
                <a:spcPts val="0"/>
              </a:spcAft>
              <a:buSzPts val="1400"/>
              <a:buNone/>
              <a:defRPr sz="2000"/>
            </a:lvl2pPr>
            <a:lvl3pPr marL="1371600" lvl="2" indent="-228600" algn="l">
              <a:spcBef>
                <a:spcPts val="360"/>
              </a:spcBef>
              <a:spcAft>
                <a:spcPts val="0"/>
              </a:spcAft>
              <a:buSzPts val="1260"/>
              <a:buNone/>
              <a:defRPr sz="1800"/>
            </a:lvl3pPr>
            <a:lvl4pPr marL="1828800" lvl="3" indent="-228600" algn="l">
              <a:spcBef>
                <a:spcPts val="320"/>
              </a:spcBef>
              <a:spcAft>
                <a:spcPts val="0"/>
              </a:spcAft>
              <a:buSzPts val="1200"/>
              <a:buNone/>
              <a:defRPr sz="1600"/>
            </a:lvl4pPr>
            <a:lvl5pPr marL="2286000" lvl="4" indent="-228600" algn="l">
              <a:spcBef>
                <a:spcPts val="320"/>
              </a:spcBef>
              <a:spcAft>
                <a:spcPts val="0"/>
              </a:spcAft>
              <a:buSzPts val="1280"/>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38" name="Google Shape;38;p112"/>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39"/>
        <p:cNvGrpSpPr/>
        <p:nvPr/>
      </p:nvGrpSpPr>
      <p:grpSpPr>
        <a:xfrm>
          <a:off x="0" y="0"/>
          <a:ext cx="0" cy="0"/>
          <a:chOff x="0" y="0"/>
          <a:chExt cx="0" cy="0"/>
        </a:xfrm>
      </p:grpSpPr>
      <p:sp>
        <p:nvSpPr>
          <p:cNvPr id="40" name="Google Shape;40;p11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13"/>
          <p:cNvSpPr txBox="1">
            <a:spLocks noGrp="1"/>
          </p:cNvSpPr>
          <p:nvPr>
            <p:ph type="body" idx="1"/>
          </p:nvPr>
        </p:nvSpPr>
        <p:spPr>
          <a:xfrm>
            <a:off x="684213" y="2041525"/>
            <a:ext cx="4038600" cy="4411663"/>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14325" algn="l">
              <a:spcBef>
                <a:spcPts val="360"/>
              </a:spcBef>
              <a:spcAft>
                <a:spcPts val="0"/>
              </a:spcAft>
              <a:buSzPts val="1350"/>
              <a:buChar char="▪"/>
              <a:defRPr/>
            </a:lvl4pPr>
            <a:lvl5pPr marL="2286000" lvl="4" indent="-320039" algn="l">
              <a:spcBef>
                <a:spcPts val="36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13"/>
          <p:cNvSpPr txBox="1">
            <a:spLocks noGrp="1"/>
          </p:cNvSpPr>
          <p:nvPr>
            <p:ph type="body" idx="2"/>
          </p:nvPr>
        </p:nvSpPr>
        <p:spPr>
          <a:xfrm>
            <a:off x="4875213" y="2041525"/>
            <a:ext cx="4038600" cy="4411663"/>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14325" algn="l">
              <a:spcBef>
                <a:spcPts val="360"/>
              </a:spcBef>
              <a:spcAft>
                <a:spcPts val="0"/>
              </a:spcAft>
              <a:buSzPts val="1350"/>
              <a:buChar char="▪"/>
              <a:defRPr/>
            </a:lvl4pPr>
            <a:lvl5pPr marL="2286000" lvl="4" indent="-320039" algn="l">
              <a:spcBef>
                <a:spcPts val="36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1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44"/>
        <p:cNvGrpSpPr/>
        <p:nvPr/>
      </p:nvGrpSpPr>
      <p:grpSpPr>
        <a:xfrm>
          <a:off x="0" y="0"/>
          <a:ext cx="0" cy="0"/>
          <a:chOff x="0" y="0"/>
          <a:chExt cx="0" cy="0"/>
        </a:xfrm>
      </p:grpSpPr>
      <p:sp>
        <p:nvSpPr>
          <p:cNvPr id="45" name="Google Shape;45;p114"/>
          <p:cNvSpPr txBox="1">
            <a:spLocks noGrp="1"/>
          </p:cNvSpPr>
          <p:nvPr>
            <p:ph type="title"/>
          </p:nvPr>
        </p:nvSpPr>
        <p:spPr>
          <a:xfrm>
            <a:off x="630238" y="365125"/>
            <a:ext cx="7886700" cy="132556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14"/>
          <p:cNvSpPr txBox="1">
            <a:spLocks noGrp="1"/>
          </p:cNvSpPr>
          <p:nvPr>
            <p:ph type="body" idx="1"/>
          </p:nvPr>
        </p:nvSpPr>
        <p:spPr>
          <a:xfrm>
            <a:off x="630238" y="1681163"/>
            <a:ext cx="386873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680"/>
              <a:buNone/>
              <a:defRPr sz="2400" b="1"/>
            </a:lvl1pPr>
            <a:lvl2pPr marL="914400" lvl="1" indent="-228600" algn="l">
              <a:spcBef>
                <a:spcPts val="400"/>
              </a:spcBef>
              <a:spcAft>
                <a:spcPts val="0"/>
              </a:spcAft>
              <a:buSzPts val="1400"/>
              <a:buNone/>
              <a:defRPr sz="2000" b="1"/>
            </a:lvl2pPr>
            <a:lvl3pPr marL="1371600" lvl="2" indent="-228600" algn="l">
              <a:spcBef>
                <a:spcPts val="360"/>
              </a:spcBef>
              <a:spcAft>
                <a:spcPts val="0"/>
              </a:spcAft>
              <a:buSzPts val="126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14"/>
          <p:cNvSpPr txBox="1">
            <a:spLocks noGrp="1"/>
          </p:cNvSpPr>
          <p:nvPr>
            <p:ph type="body" idx="2"/>
          </p:nvPr>
        </p:nvSpPr>
        <p:spPr>
          <a:xfrm>
            <a:off x="630238" y="2505075"/>
            <a:ext cx="3868737" cy="3684588"/>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14325" algn="l">
              <a:spcBef>
                <a:spcPts val="360"/>
              </a:spcBef>
              <a:spcAft>
                <a:spcPts val="0"/>
              </a:spcAft>
              <a:buSzPts val="1350"/>
              <a:buChar char="▪"/>
              <a:defRPr/>
            </a:lvl4pPr>
            <a:lvl5pPr marL="2286000" lvl="4" indent="-320039" algn="l">
              <a:spcBef>
                <a:spcPts val="36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14"/>
          <p:cNvSpPr txBox="1">
            <a:spLocks noGrp="1"/>
          </p:cNvSpPr>
          <p:nvPr>
            <p:ph type="body" idx="3"/>
          </p:nvPr>
        </p:nvSpPr>
        <p:spPr>
          <a:xfrm>
            <a:off x="4629150" y="1681163"/>
            <a:ext cx="3887788"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680"/>
              <a:buNone/>
              <a:defRPr sz="2400" b="1"/>
            </a:lvl1pPr>
            <a:lvl2pPr marL="914400" lvl="1" indent="-228600" algn="l">
              <a:spcBef>
                <a:spcPts val="400"/>
              </a:spcBef>
              <a:spcAft>
                <a:spcPts val="0"/>
              </a:spcAft>
              <a:buSzPts val="1400"/>
              <a:buNone/>
              <a:defRPr sz="2000" b="1"/>
            </a:lvl2pPr>
            <a:lvl3pPr marL="1371600" lvl="2" indent="-228600" algn="l">
              <a:spcBef>
                <a:spcPts val="360"/>
              </a:spcBef>
              <a:spcAft>
                <a:spcPts val="0"/>
              </a:spcAft>
              <a:buSzPts val="126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14"/>
          <p:cNvSpPr txBox="1">
            <a:spLocks noGrp="1"/>
          </p:cNvSpPr>
          <p:nvPr>
            <p:ph type="body" idx="4"/>
          </p:nvPr>
        </p:nvSpPr>
        <p:spPr>
          <a:xfrm>
            <a:off x="4629150" y="2505075"/>
            <a:ext cx="3887788" cy="3684588"/>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14325" algn="l">
              <a:spcBef>
                <a:spcPts val="360"/>
              </a:spcBef>
              <a:spcAft>
                <a:spcPts val="0"/>
              </a:spcAft>
              <a:buSzPts val="1350"/>
              <a:buChar char="▪"/>
              <a:defRPr/>
            </a:lvl4pPr>
            <a:lvl5pPr marL="2286000" lvl="4" indent="-320039" algn="l">
              <a:spcBef>
                <a:spcPts val="36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1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51"/>
        <p:cNvGrpSpPr/>
        <p:nvPr/>
      </p:nvGrpSpPr>
      <p:grpSpPr>
        <a:xfrm>
          <a:off x="0" y="0"/>
          <a:ext cx="0" cy="0"/>
          <a:chOff x="0" y="0"/>
          <a:chExt cx="0" cy="0"/>
        </a:xfrm>
      </p:grpSpPr>
      <p:sp>
        <p:nvSpPr>
          <p:cNvPr id="52" name="Google Shape;52;p115"/>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5"/>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L="457200" lvl="0" indent="-370840" algn="l">
              <a:spcBef>
                <a:spcPts val="640"/>
              </a:spcBef>
              <a:spcAft>
                <a:spcPts val="0"/>
              </a:spcAft>
              <a:buSzPts val="2240"/>
              <a:buChar char="●"/>
              <a:defRPr sz="3200"/>
            </a:lvl1pPr>
            <a:lvl2pPr marL="914400" lvl="1" indent="-353060" algn="l">
              <a:spcBef>
                <a:spcPts val="560"/>
              </a:spcBef>
              <a:spcAft>
                <a:spcPts val="0"/>
              </a:spcAft>
              <a:buSzPts val="1960"/>
              <a:buChar char="●"/>
              <a:defRPr sz="2800"/>
            </a:lvl2pPr>
            <a:lvl3pPr marL="1371600" lvl="2" indent="-335280" algn="l">
              <a:spcBef>
                <a:spcPts val="480"/>
              </a:spcBef>
              <a:spcAft>
                <a:spcPts val="0"/>
              </a:spcAft>
              <a:buSzPts val="1680"/>
              <a:buChar char="●"/>
              <a:defRPr sz="2400"/>
            </a:lvl3pPr>
            <a:lvl4pPr marL="1828800" lvl="3" indent="-323850" algn="l">
              <a:spcBef>
                <a:spcPts val="400"/>
              </a:spcBef>
              <a:spcAft>
                <a:spcPts val="0"/>
              </a:spcAft>
              <a:buSzPts val="1500"/>
              <a:buChar char="▪"/>
              <a:defRPr sz="2000"/>
            </a:lvl4pPr>
            <a:lvl5pPr marL="2286000" lvl="4" indent="-330200" algn="l">
              <a:spcBef>
                <a:spcPts val="400"/>
              </a:spcBef>
              <a:spcAft>
                <a:spcPts val="0"/>
              </a:spcAft>
              <a:buSzPts val="16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4" name="Google Shape;54;p115"/>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SzPts val="1120"/>
              <a:buNone/>
              <a:defRPr sz="1600"/>
            </a:lvl1pPr>
            <a:lvl2pPr marL="914400" lvl="1" indent="-228600" algn="l">
              <a:spcBef>
                <a:spcPts val="280"/>
              </a:spcBef>
              <a:spcAft>
                <a:spcPts val="0"/>
              </a:spcAft>
              <a:buSzPts val="980"/>
              <a:buNone/>
              <a:defRPr sz="1400"/>
            </a:lvl2pPr>
            <a:lvl3pPr marL="1371600" lvl="2" indent="-228600" algn="l">
              <a:spcBef>
                <a:spcPts val="240"/>
              </a:spcBef>
              <a:spcAft>
                <a:spcPts val="0"/>
              </a:spcAft>
              <a:buSzPts val="840"/>
              <a:buNone/>
              <a:defRPr sz="1200"/>
            </a:lvl3pPr>
            <a:lvl4pPr marL="1828800" lvl="3" indent="-228600" algn="l">
              <a:spcBef>
                <a:spcPts val="200"/>
              </a:spcBef>
              <a:spcAft>
                <a:spcPts val="0"/>
              </a:spcAft>
              <a:buSzPts val="750"/>
              <a:buNone/>
              <a:defRPr sz="1000"/>
            </a:lvl4pPr>
            <a:lvl5pPr marL="2286000" lvl="4" indent="-228600" algn="l">
              <a:spcBef>
                <a:spcPts val="200"/>
              </a:spcBef>
              <a:spcAft>
                <a:spcPts val="0"/>
              </a:spcAft>
              <a:buSzPts val="8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 name="Google Shape;55;p115"/>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06" descr="color_wheel"/>
          <p:cNvPicPr preferRelativeResize="0"/>
          <p:nvPr/>
        </p:nvPicPr>
        <p:blipFill rotWithShape="1">
          <a:blip r:embed="rId14">
            <a:alphaModFix/>
          </a:blip>
          <a:srcRect/>
          <a:stretch/>
        </p:blipFill>
        <p:spPr>
          <a:xfrm>
            <a:off x="0" y="260350"/>
            <a:ext cx="1655763" cy="1673225"/>
          </a:xfrm>
          <a:prstGeom prst="rect">
            <a:avLst/>
          </a:prstGeom>
          <a:noFill/>
          <a:ln>
            <a:noFill/>
          </a:ln>
        </p:spPr>
      </p:pic>
      <p:sp>
        <p:nvSpPr>
          <p:cNvPr id="11" name="Google Shape;11;p106"/>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3900" b="1"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3900" b="1"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3900" b="1"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3900" b="1"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3900" b="1"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3900" b="1"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3900" b="1"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3900" b="1"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3900" b="1" i="0" u="none" strike="noStrike" cap="none">
                <a:solidFill>
                  <a:schemeClr val="dk2"/>
                </a:solidFill>
                <a:latin typeface="Arial"/>
                <a:ea typeface="Arial"/>
                <a:cs typeface="Arial"/>
                <a:sym typeface="Arial"/>
              </a:defRPr>
            </a:lvl9pPr>
          </a:lstStyle>
          <a:p>
            <a:endParaRPr/>
          </a:p>
        </p:txBody>
      </p:sp>
      <p:sp>
        <p:nvSpPr>
          <p:cNvPr id="12" name="Google Shape;12;p106"/>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lvl1pPr marL="457200" marR="0" lvl="0" indent="-361950" algn="l" rtl="0">
              <a:spcBef>
                <a:spcPts val="600"/>
              </a:spcBef>
              <a:spcAft>
                <a:spcPts val="0"/>
              </a:spcAft>
              <a:buClr>
                <a:schemeClr val="dk2"/>
              </a:buClr>
              <a:buSzPts val="2100"/>
              <a:buFont typeface="Noto Sans Symbols"/>
              <a:buChar char="●"/>
              <a:defRPr sz="3000" b="0" i="0" u="none" strike="noStrike" cap="none">
                <a:solidFill>
                  <a:schemeClr val="dk1"/>
                </a:solidFill>
                <a:latin typeface="Arial"/>
                <a:ea typeface="Arial"/>
                <a:cs typeface="Arial"/>
                <a:sym typeface="Arial"/>
              </a:defRPr>
            </a:lvl1pPr>
            <a:lvl2pPr marL="914400" marR="0" lvl="1" indent="-344169" algn="l" rtl="0">
              <a:spcBef>
                <a:spcPts val="520"/>
              </a:spcBef>
              <a:spcAft>
                <a:spcPts val="0"/>
              </a:spcAft>
              <a:buClr>
                <a:schemeClr val="accent2"/>
              </a:buClr>
              <a:buSzPts val="1820"/>
              <a:buFont typeface="Noto Sans Symbols"/>
              <a:buChar char="●"/>
              <a:defRPr sz="2600" b="0" i="0" u="none" strike="noStrike" cap="none">
                <a:solidFill>
                  <a:schemeClr val="dk1"/>
                </a:solidFill>
                <a:latin typeface="Arial"/>
                <a:ea typeface="Arial"/>
                <a:cs typeface="Arial"/>
                <a:sym typeface="Arial"/>
              </a:defRPr>
            </a:lvl2pPr>
            <a:lvl3pPr marL="1371600" marR="0" lvl="2" indent="-330835" algn="l" rtl="0">
              <a:spcBef>
                <a:spcPts val="460"/>
              </a:spcBef>
              <a:spcAft>
                <a:spcPts val="0"/>
              </a:spcAft>
              <a:buClr>
                <a:schemeClr val="accent1"/>
              </a:buClr>
              <a:buSzPts val="1610"/>
              <a:buFont typeface="Noto Sans Symbols"/>
              <a:buChar char="●"/>
              <a:defRPr sz="2300" b="0" i="0" u="none" strike="noStrike" cap="none">
                <a:solidFill>
                  <a:schemeClr val="dk1"/>
                </a:solidFill>
                <a:latin typeface="Arial"/>
                <a:ea typeface="Arial"/>
                <a:cs typeface="Arial"/>
                <a:sym typeface="Arial"/>
              </a:defRPr>
            </a:lvl3pPr>
            <a:lvl4pPr marL="1828800" marR="0" lvl="3" indent="-323850" algn="l" rtl="0">
              <a:spcBef>
                <a:spcPts val="400"/>
              </a:spcBef>
              <a:spcAft>
                <a:spcPts val="0"/>
              </a:spcAft>
              <a:buClr>
                <a:schemeClr val="dk2"/>
              </a:buClr>
              <a:buSzPts val="1500"/>
              <a:buFont typeface="Noto Sans Symbols"/>
              <a:buChar char="▪"/>
              <a:defRPr sz="2000" b="0" i="0" u="none" strike="noStrike" cap="none">
                <a:solidFill>
                  <a:schemeClr val="dk1"/>
                </a:solidFill>
                <a:latin typeface="Arial"/>
                <a:ea typeface="Arial"/>
                <a:cs typeface="Arial"/>
                <a:sym typeface="Arial"/>
              </a:defRPr>
            </a:lvl4pPr>
            <a:lvl5pPr marL="2286000" marR="0" lvl="4" indent="-330200" algn="l" rtl="0">
              <a:spcBef>
                <a:spcPts val="400"/>
              </a:spcBef>
              <a:spcAft>
                <a:spcPts val="0"/>
              </a:spcAft>
              <a:buClr>
                <a:schemeClr val="folHlink"/>
              </a:buClr>
              <a:buSzPts val="16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 name="Google Shape;13;p106"/>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000" b="1" i="0" u="none" strike="noStrike" cap="none">
                <a:solidFill>
                  <a:schemeClr val="dk1"/>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pl-PL"/>
              <a:t>DC &amp; CV Lab. CSIE NTU</a:t>
            </a:r>
            <a:endParaRPr/>
          </a:p>
        </p:txBody>
      </p:sp>
      <p:cxnSp>
        <p:nvCxnSpPr>
          <p:cNvPr id="14" name="Google Shape;14;p106"/>
          <p:cNvCxnSpPr/>
          <p:nvPr/>
        </p:nvCxnSpPr>
        <p:spPr>
          <a:xfrm>
            <a:off x="971550" y="1844675"/>
            <a:ext cx="7667625" cy="0"/>
          </a:xfrm>
          <a:prstGeom prst="straightConnector1">
            <a:avLst/>
          </a:prstGeom>
          <a:noFill/>
          <a:ln w="9525" cap="flat" cmpd="sng">
            <a:solidFill>
              <a:schemeClr val="dk1"/>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8" presetClass="emph" presetSubtype="0" fill="hold" nodeType="afterEffect">
                                  <p:stCondLst>
                                    <p:cond delay="0"/>
                                  </p:stCondLst>
                                  <p:childTnLst>
                                    <p:animRot by="-21600000">
                                      <p:cBhvr>
                                        <p:cTn id="10"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12922162@ntu.edu.tw"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neural.cs.nthu.edu.tw/jang/courses/cs4601/ann.gif"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3.png"/><Relationship Id="rId7"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73.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73.png"/><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73.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52.png"/><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97.png"/></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0.png"/></Relationships>
</file>

<file path=ppt/slides/_rels/slide63.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97.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00.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6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10.png"/></Relationships>
</file>

<file path=ppt/slides/_rels/slide68.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12.png"/><Relationship Id="rId7" Type="http://schemas.openxmlformats.org/officeDocument/2006/relationships/image" Target="../media/image129.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28.png"/><Relationship Id="rId4" Type="http://schemas.openxmlformats.org/officeDocument/2006/relationships/image" Target="../media/image127.png"/></Relationships>
</file>

<file path=ppt/slides/_rels/slide6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2.png"/><Relationship Id="rId7" Type="http://schemas.openxmlformats.org/officeDocument/2006/relationships/image" Target="../media/image137.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39.png"/></Relationships>
</file>

<file path=ppt/slides/_rels/slide7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7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4.png"/><Relationship Id="rId7" Type="http://schemas.openxmlformats.org/officeDocument/2006/relationships/image" Target="../media/image149.png"/><Relationship Id="rId12" Type="http://schemas.openxmlformats.org/officeDocument/2006/relationships/image" Target="../media/image154.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png"/></Relationships>
</file>

<file path=ppt/slides/_rels/slide7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7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7.png"/><Relationship Id="rId7" Type="http://schemas.openxmlformats.org/officeDocument/2006/relationships/image" Target="../media/image156.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79.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oleObject" Target="../embeddings/oleObject6.bin"/><Relationship Id="rId7" Type="http://schemas.openxmlformats.org/officeDocument/2006/relationships/image" Target="../media/image159.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10" Type="http://schemas.openxmlformats.org/officeDocument/2006/relationships/image" Target="../media/image164.png"/><Relationship Id="rId4" Type="http://schemas.openxmlformats.org/officeDocument/2006/relationships/image" Target="../media/image162.png"/><Relationship Id="rId9" Type="http://schemas.openxmlformats.org/officeDocument/2006/relationships/image" Target="../media/image16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4.png"/><Relationship Id="rId7" Type="http://schemas.openxmlformats.org/officeDocument/2006/relationships/image" Target="../media/image167.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10" Type="http://schemas.openxmlformats.org/officeDocument/2006/relationships/image" Target="../media/image170.png"/><Relationship Id="rId4" Type="http://schemas.openxmlformats.org/officeDocument/2006/relationships/image" Target="../media/image163.png"/><Relationship Id="rId9" Type="http://schemas.openxmlformats.org/officeDocument/2006/relationships/image" Target="../media/image169.png"/></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82.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60.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8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84.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4.png"/><Relationship Id="rId7" Type="http://schemas.openxmlformats.org/officeDocument/2006/relationships/image" Target="../media/image175.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72.png"/><Relationship Id="rId4" Type="http://schemas.openxmlformats.org/officeDocument/2006/relationships/image" Target="../media/image173.png"/></Relationships>
</file>

<file path=ppt/slides/_rels/slide85.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4.png"/><Relationship Id="rId7" Type="http://schemas.openxmlformats.org/officeDocument/2006/relationships/image" Target="../media/image177.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72.png"/><Relationship Id="rId4" Type="http://schemas.openxmlformats.org/officeDocument/2006/relationships/image" Target="../media/image173.png"/></Relationships>
</file>

<file path=ppt/slides/_rels/slide86.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4.png"/><Relationship Id="rId7" Type="http://schemas.openxmlformats.org/officeDocument/2006/relationships/image" Target="../media/image179.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72.png"/><Relationship Id="rId4" Type="http://schemas.openxmlformats.org/officeDocument/2006/relationships/image" Target="../media/image173.png"/></Relationships>
</file>

<file path=ppt/slides/_rels/slide87.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4.png"/><Relationship Id="rId7" Type="http://schemas.openxmlformats.org/officeDocument/2006/relationships/image" Target="../media/image181.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72.png"/><Relationship Id="rId4" Type="http://schemas.openxmlformats.org/officeDocument/2006/relationships/image" Target="../media/image173.png"/></Relationships>
</file>

<file path=ppt/slides/_rels/slide88.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4.png"/><Relationship Id="rId7" Type="http://schemas.openxmlformats.org/officeDocument/2006/relationships/image" Target="../media/image183.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72.png"/><Relationship Id="rId4" Type="http://schemas.openxmlformats.org/officeDocument/2006/relationships/image" Target="../media/image173.png"/></Relationships>
</file>

<file path=ppt/slides/_rels/slide89.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74.png"/><Relationship Id="rId7" Type="http://schemas.openxmlformats.org/officeDocument/2006/relationships/image" Target="../media/image185.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72.png"/><Relationship Id="rId4" Type="http://schemas.openxmlformats.org/officeDocument/2006/relationships/image" Target="../media/image17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74.png"/><Relationship Id="rId7" Type="http://schemas.openxmlformats.org/officeDocument/2006/relationships/image" Target="../media/image187.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72.png"/><Relationship Id="rId4" Type="http://schemas.openxmlformats.org/officeDocument/2006/relationships/image" Target="../media/image173.png"/></Relationships>
</file>

<file path=ppt/slides/_rels/slide91.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74.png"/><Relationship Id="rId7" Type="http://schemas.openxmlformats.org/officeDocument/2006/relationships/image" Target="../media/image189.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72.png"/><Relationship Id="rId4" Type="http://schemas.openxmlformats.org/officeDocument/2006/relationships/image" Target="../media/image173.png"/></Relationships>
</file>

<file path=ppt/slides/_rels/slide92.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4.png"/><Relationship Id="rId7" Type="http://schemas.openxmlformats.org/officeDocument/2006/relationships/image" Target="../media/image175.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72.png"/><Relationship Id="rId4" Type="http://schemas.openxmlformats.org/officeDocument/2006/relationships/image" Target="../media/image173.png"/></Relationships>
</file>

<file path=ppt/slides/_rels/slide9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9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97.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207.png"/><Relationship Id="rId3" Type="http://schemas.openxmlformats.org/officeDocument/2006/relationships/image" Target="../media/image197.png"/><Relationship Id="rId7" Type="http://schemas.openxmlformats.org/officeDocument/2006/relationships/image" Target="../media/image201.png"/><Relationship Id="rId12" Type="http://schemas.openxmlformats.org/officeDocument/2006/relationships/image" Target="../media/image206.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200.png"/><Relationship Id="rId11" Type="http://schemas.openxmlformats.org/officeDocument/2006/relationships/image" Target="../media/image205.png"/><Relationship Id="rId5" Type="http://schemas.openxmlformats.org/officeDocument/2006/relationships/image" Target="../media/image199.png"/><Relationship Id="rId10" Type="http://schemas.openxmlformats.org/officeDocument/2006/relationships/image" Target="../media/image204.png"/><Relationship Id="rId4" Type="http://schemas.openxmlformats.org/officeDocument/2006/relationships/image" Target="../media/image198.png"/><Relationship Id="rId9" Type="http://schemas.openxmlformats.org/officeDocument/2006/relationships/image" Target="../media/image203.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20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p:nvPr/>
        </p:nvSpPr>
        <p:spPr>
          <a:xfrm>
            <a:off x="2232025" y="6037263"/>
            <a:ext cx="4679950" cy="692150"/>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None/>
            </a:pPr>
            <a:r>
              <a:rPr lang="en-US" sz="1000" b="1" i="0" u="none" strike="noStrike" cap="none" dirty="0">
                <a:solidFill>
                  <a:srgbClr val="000000"/>
                </a:solidFill>
                <a:latin typeface="Comic Sans MS"/>
                <a:ea typeface="Comic Sans MS"/>
                <a:cs typeface="Comic Sans MS"/>
                <a:sym typeface="Comic Sans MS"/>
              </a:rPr>
              <a:t>Digital Camera and Computer Vision Laboratory</a:t>
            </a:r>
            <a:endParaRPr dirty="0"/>
          </a:p>
          <a:p>
            <a:pPr marL="0" marR="0" lvl="0" indent="0" algn="ctr" rtl="0">
              <a:spcBef>
                <a:spcPts val="0"/>
              </a:spcBef>
              <a:spcAft>
                <a:spcPts val="0"/>
              </a:spcAft>
              <a:buNone/>
            </a:pPr>
            <a:r>
              <a:rPr lang="en-US" sz="1000" b="0" i="1" u="none" strike="noStrike" cap="none" dirty="0">
                <a:solidFill>
                  <a:srgbClr val="000000"/>
                </a:solidFill>
                <a:latin typeface="Times New Roman"/>
                <a:ea typeface="Times New Roman"/>
                <a:cs typeface="Times New Roman"/>
                <a:sym typeface="Times New Roman"/>
              </a:rPr>
              <a:t>Department of Computer Science and Information Engineering</a:t>
            </a:r>
            <a:endParaRPr dirty="0"/>
          </a:p>
          <a:p>
            <a:pPr marL="0" marR="0" lvl="0" indent="0" algn="ctr" rtl="0">
              <a:spcBef>
                <a:spcPts val="0"/>
              </a:spcBef>
              <a:spcAft>
                <a:spcPts val="0"/>
              </a:spcAft>
              <a:buNone/>
            </a:pPr>
            <a:r>
              <a:rPr lang="en-US" sz="1000" b="0" i="1" u="none" strike="noStrike" cap="none" dirty="0">
                <a:solidFill>
                  <a:srgbClr val="000000"/>
                </a:solidFill>
                <a:latin typeface="Times New Roman"/>
                <a:ea typeface="Times New Roman"/>
                <a:cs typeface="Times New Roman"/>
                <a:sym typeface="Times New Roman"/>
              </a:rPr>
              <a:t>National Taiwan University, Taipei, Taiwan, R.O.C.</a:t>
            </a:r>
            <a:endParaRPr dirty="0"/>
          </a:p>
        </p:txBody>
      </p:sp>
      <p:sp>
        <p:nvSpPr>
          <p:cNvPr id="76" name="Google Shape;76;p1"/>
          <p:cNvSpPr txBox="1"/>
          <p:nvPr/>
        </p:nvSpPr>
        <p:spPr>
          <a:xfrm>
            <a:off x="827088" y="620713"/>
            <a:ext cx="6781800" cy="21336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4800" b="1" i="0" u="none" strike="noStrike" cap="none" dirty="0">
                <a:solidFill>
                  <a:srgbClr val="330066"/>
                </a:solidFill>
                <a:latin typeface="Comic Sans MS"/>
                <a:ea typeface="Comic Sans MS"/>
                <a:cs typeface="Comic Sans MS"/>
                <a:sym typeface="Comic Sans MS"/>
              </a:rPr>
              <a:t>Computer Vision</a:t>
            </a:r>
            <a:br>
              <a:rPr lang="en-US" sz="4800" b="1" i="0" u="none" strike="noStrike" cap="none" dirty="0">
                <a:solidFill>
                  <a:srgbClr val="330066"/>
                </a:solidFill>
                <a:latin typeface="Comic Sans MS"/>
                <a:ea typeface="Comic Sans MS"/>
                <a:cs typeface="Comic Sans MS"/>
                <a:sym typeface="Comic Sans MS"/>
              </a:rPr>
            </a:br>
            <a:r>
              <a:rPr lang="en-US" sz="4800" b="1" i="0" u="none" strike="noStrike" cap="none" dirty="0">
                <a:solidFill>
                  <a:srgbClr val="330066"/>
                </a:solidFill>
                <a:latin typeface="Comic Sans MS"/>
                <a:ea typeface="Comic Sans MS"/>
                <a:cs typeface="Comic Sans MS"/>
                <a:sym typeface="Comic Sans MS"/>
              </a:rPr>
              <a:t>Chapter 4</a:t>
            </a:r>
            <a:endParaRPr dirty="0"/>
          </a:p>
        </p:txBody>
      </p:sp>
      <p:sp>
        <p:nvSpPr>
          <p:cNvPr id="77" name="Google Shape;77;p1"/>
          <p:cNvSpPr txBox="1"/>
          <p:nvPr/>
        </p:nvSpPr>
        <p:spPr>
          <a:xfrm>
            <a:off x="971550" y="3284538"/>
            <a:ext cx="7777163" cy="2362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0" i="0" u="none" strike="noStrike" cap="none" dirty="0">
                <a:solidFill>
                  <a:srgbClr val="336600"/>
                </a:solidFill>
                <a:latin typeface="Comic Sans MS"/>
                <a:ea typeface="Comic Sans MS"/>
                <a:cs typeface="Comic Sans MS"/>
                <a:sym typeface="Comic Sans MS"/>
              </a:rPr>
              <a:t>Statistical Pattern Recognition</a:t>
            </a:r>
            <a:r>
              <a:rPr lang="en-US" sz="3200" b="0" i="0" u="none" strike="noStrike" cap="none" dirty="0">
                <a:solidFill>
                  <a:srgbClr val="336600"/>
                </a:solidFill>
                <a:latin typeface="Comic Sans MS"/>
                <a:ea typeface="Comic Sans MS"/>
                <a:cs typeface="Comic Sans MS"/>
                <a:sym typeface="Comic Sans MS"/>
              </a:rPr>
              <a:t>    </a:t>
            </a:r>
            <a:endParaRPr dirty="0"/>
          </a:p>
          <a:p>
            <a:pPr marL="0" marR="0" lvl="0" indent="0" algn="ctr" rtl="0">
              <a:spcBef>
                <a:spcPts val="500"/>
              </a:spcBef>
              <a:spcAft>
                <a:spcPts val="0"/>
              </a:spcAft>
              <a:buNone/>
            </a:pPr>
            <a:r>
              <a:rPr lang="en-US" sz="2000" b="0" i="0" u="none" strike="noStrike" cap="none" dirty="0">
                <a:solidFill>
                  <a:srgbClr val="336600"/>
                </a:solidFill>
                <a:latin typeface="Comic Sans MS"/>
                <a:ea typeface="Comic Sans MS"/>
                <a:cs typeface="Comic Sans MS"/>
                <a:sym typeface="Comic Sans MS"/>
              </a:rPr>
              <a:t>Presenter: </a:t>
            </a:r>
            <a:r>
              <a:rPr lang="zh-TW" altLang="en-US" sz="2000" b="0" i="0" u="none" strike="noStrike" cap="none" dirty="0">
                <a:solidFill>
                  <a:srgbClr val="336600"/>
                </a:solidFill>
                <a:latin typeface="微軟正黑體" panose="020B0604030504040204" pitchFamily="34" charset="-120"/>
                <a:ea typeface="微軟正黑體" panose="020B0604030504040204" pitchFamily="34" charset="-120"/>
                <a:cs typeface="Comic Sans MS"/>
                <a:sym typeface="Comic Sans MS"/>
              </a:rPr>
              <a:t>陳孝寧</a:t>
            </a:r>
            <a:endParaRPr lang="en-US" altLang="zh-TW" sz="2000" dirty="0">
              <a:solidFill>
                <a:srgbClr val="336600"/>
              </a:solidFill>
              <a:latin typeface="Comic Sans MS"/>
              <a:ea typeface="微軟正黑體" panose="020B0604030504040204" pitchFamily="34" charset="-120"/>
              <a:cs typeface="Comic Sans MS"/>
              <a:sym typeface="Comic Sans MS"/>
            </a:endParaRPr>
          </a:p>
          <a:p>
            <a:pPr marL="0" marR="0" lvl="0" indent="0" algn="ctr" rtl="0">
              <a:spcBef>
                <a:spcPts val="500"/>
              </a:spcBef>
              <a:spcAft>
                <a:spcPts val="0"/>
              </a:spcAft>
              <a:buNone/>
            </a:pPr>
            <a:r>
              <a:rPr lang="en-US" altLang="zh-TW" sz="2000" b="0" i="0" u="none" strike="noStrike" cap="none" dirty="0">
                <a:solidFill>
                  <a:srgbClr val="336600"/>
                </a:solidFill>
                <a:latin typeface="Comic Sans MS"/>
                <a:ea typeface="Comic Sans MS"/>
                <a:cs typeface="Comic Sans MS"/>
                <a:sym typeface="Comic Sans MS"/>
              </a:rPr>
              <a:t>P</a:t>
            </a:r>
            <a:r>
              <a:rPr lang="en-US" sz="2000" b="0" i="0" u="none" strike="noStrike" cap="none" dirty="0">
                <a:solidFill>
                  <a:srgbClr val="336600"/>
                </a:solidFill>
                <a:latin typeface="Comic Sans MS"/>
                <a:ea typeface="Comic Sans MS"/>
                <a:cs typeface="Comic Sans MS"/>
                <a:sym typeface="Comic Sans MS"/>
              </a:rPr>
              <a:t>hone: </a:t>
            </a:r>
            <a:r>
              <a:rPr lang="en-US" altLang="zh-TW" sz="2000" b="0" i="0" u="none" strike="noStrike" cap="none" dirty="0">
                <a:solidFill>
                  <a:srgbClr val="336600"/>
                </a:solidFill>
                <a:latin typeface="Comic Sans MS"/>
                <a:ea typeface="Comic Sans MS"/>
                <a:cs typeface="Comic Sans MS"/>
                <a:sym typeface="Comic Sans MS"/>
              </a:rPr>
              <a:t>0972064212</a:t>
            </a:r>
            <a:endParaRPr lang="en-US" altLang="zh-TW" sz="2000" dirty="0">
              <a:solidFill>
                <a:srgbClr val="336600"/>
              </a:solidFill>
              <a:latin typeface="Comic Sans MS"/>
              <a:ea typeface="Comic Sans MS"/>
              <a:cs typeface="Comic Sans MS"/>
              <a:sym typeface="Comic Sans MS"/>
            </a:endParaRPr>
          </a:p>
          <a:p>
            <a:pPr marL="0" marR="0" lvl="0" indent="0" algn="ctr" rtl="0">
              <a:spcBef>
                <a:spcPts val="500"/>
              </a:spcBef>
              <a:spcAft>
                <a:spcPts val="0"/>
              </a:spcAft>
              <a:buNone/>
            </a:pPr>
            <a:r>
              <a:rPr lang="en-US" sz="2000" b="0" i="0" u="none" strike="noStrike" cap="none" dirty="0">
                <a:solidFill>
                  <a:srgbClr val="336600"/>
                </a:solidFill>
                <a:latin typeface="Comic Sans MS"/>
                <a:ea typeface="Comic Sans MS"/>
                <a:cs typeface="Comic Sans MS"/>
                <a:sym typeface="Comic Sans MS"/>
              </a:rPr>
              <a:t>E-mail: </a:t>
            </a:r>
            <a:r>
              <a:rPr lang="en-US" sz="2000" b="0" i="0" u="none" strike="noStrike" cap="none" dirty="0">
                <a:solidFill>
                  <a:srgbClr val="336600"/>
                </a:solidFill>
                <a:latin typeface="Comic Sans MS"/>
                <a:ea typeface="Comic Sans MS"/>
                <a:cs typeface="Comic Sans MS"/>
                <a:sym typeface="Comic Sans MS"/>
                <a:hlinkClick r:id="rId3"/>
              </a:rPr>
              <a:t>r12922162@ntu.edu.tw</a:t>
            </a:r>
            <a:r>
              <a:rPr lang="en-US" sz="2000" b="0" i="0" u="none" strike="noStrike" cap="none" dirty="0">
                <a:solidFill>
                  <a:srgbClr val="336600"/>
                </a:solidFill>
                <a:latin typeface="Comic Sans MS"/>
                <a:ea typeface="Comic Sans MS"/>
                <a:cs typeface="Comic Sans MS"/>
                <a:sym typeface="Comic Sans MS"/>
              </a:rPr>
              <a:t> </a:t>
            </a:r>
            <a:endParaRPr lang="en-US" dirty="0">
              <a:ea typeface="Comic Sans MS"/>
            </a:endParaRPr>
          </a:p>
          <a:p>
            <a:pPr marL="0" marR="0" lvl="0" indent="0" algn="ctr" rtl="0">
              <a:spcBef>
                <a:spcPts val="500"/>
              </a:spcBef>
              <a:spcAft>
                <a:spcPts val="0"/>
              </a:spcAft>
              <a:buNone/>
            </a:pPr>
            <a:r>
              <a:rPr lang="en-US" sz="2000" b="0" i="0" u="none" strike="noStrike" cap="none" dirty="0" err="1">
                <a:solidFill>
                  <a:srgbClr val="336600"/>
                </a:solidFill>
                <a:latin typeface="微軟正黑體" panose="020B0604030504040204" pitchFamily="34" charset="-120"/>
                <a:ea typeface="微軟正黑體" panose="020B0604030504040204" pitchFamily="34" charset="-120"/>
                <a:cs typeface="Comic Sans MS"/>
                <a:sym typeface="Comic Sans MS"/>
              </a:rPr>
              <a:t>指導教授：傅楸善</a:t>
            </a:r>
            <a:endParaRPr dirty="0">
              <a:latin typeface="微軟正黑體" panose="020B0604030504040204" pitchFamily="34" charset="-120"/>
              <a:ea typeface="微軟正黑體" panose="020B0604030504040204" pitchFamily="34" charset="-120"/>
            </a:endParaRPr>
          </a:p>
          <a:p>
            <a:pPr marL="0" marR="0" lvl="0" indent="0" algn="ctr" rtl="0">
              <a:spcBef>
                <a:spcPts val="500"/>
              </a:spcBef>
              <a:spcAft>
                <a:spcPts val="0"/>
              </a:spcAft>
              <a:buNone/>
            </a:pPr>
            <a:endParaRPr sz="2000" b="0" i="0" u="none" strike="noStrike" cap="none" dirty="0">
              <a:solidFill>
                <a:srgbClr val="336600"/>
              </a:solidFill>
              <a:latin typeface="Comic Sans MS"/>
              <a:ea typeface="Comic Sans MS"/>
              <a:cs typeface="Comic Sans MS"/>
              <a:sym typeface="Comic Sans MS"/>
            </a:endParaRPr>
          </a:p>
          <a:p>
            <a:pPr marL="0" marR="0" lvl="0" indent="0" algn="ctr" rtl="0">
              <a:spcBef>
                <a:spcPts val="500"/>
              </a:spcBef>
              <a:spcAft>
                <a:spcPts val="0"/>
              </a:spcAft>
              <a:buNone/>
            </a:pPr>
            <a:endParaRPr sz="2000" b="0" i="0" u="none" strike="noStrike" cap="none" dirty="0">
              <a:solidFill>
                <a:srgbClr val="336600"/>
              </a:solidFill>
              <a:latin typeface="Comic Sans MS"/>
              <a:ea typeface="Comic Sans MS"/>
              <a:cs typeface="Comic Sans MS"/>
              <a:sym typeface="Comic Sans MS"/>
            </a:endParaRPr>
          </a:p>
        </p:txBody>
      </p:sp>
      <p:sp>
        <p:nvSpPr>
          <p:cNvPr id="2" name="頁尾版面配置區 1">
            <a:extLst>
              <a:ext uri="{FF2B5EF4-FFF2-40B4-BE49-F238E27FC236}">
                <a16:creationId xmlns:a16="http://schemas.microsoft.com/office/drawing/2014/main" id="{A7D169AD-B04A-4855-94AC-17B07763EB8B}"/>
              </a:ext>
            </a:extLst>
          </p:cNvPr>
          <p:cNvSpPr>
            <a:spLocks noGrp="1"/>
          </p:cNvSpPr>
          <p:nvPr>
            <p:ph type="ftr" idx="11"/>
          </p:nvPr>
        </p:nvSpPr>
        <p:spPr/>
        <p:txBody>
          <a:bodyPr/>
          <a:lstStyle/>
          <a:p>
            <a:r>
              <a:rPr lang="pl-PL" dirty="0"/>
              <a:t>DC &amp; CV Lab. CSIE NTU</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1"/>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78" name="Google Shape;178;p11"/>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4.1 Introduction (Cont.)</a:t>
            </a:r>
            <a:endParaRPr dirty="0"/>
          </a:p>
        </p:txBody>
      </p:sp>
      <p:sp>
        <p:nvSpPr>
          <p:cNvPr id="179" name="Google Shape;179;p11"/>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Statistical pattern recognition techniques:</a:t>
            </a:r>
            <a:endParaRPr dirty="0"/>
          </a:p>
          <a:p>
            <a:pPr marL="692150" lvl="1" indent="-347663" algn="l" rtl="0">
              <a:spcBef>
                <a:spcPts val="520"/>
              </a:spcBef>
              <a:spcAft>
                <a:spcPts val="0"/>
              </a:spcAft>
              <a:buSzPts val="1820"/>
              <a:buChar char="●"/>
            </a:pPr>
            <a:r>
              <a:rPr lang="en-US" b="1" dirty="0">
                <a:solidFill>
                  <a:srgbClr val="FF0000"/>
                </a:solidFill>
              </a:rPr>
              <a:t>Feature selection and extraction</a:t>
            </a:r>
            <a:r>
              <a:rPr lang="en-US" dirty="0"/>
              <a:t> techniques</a:t>
            </a:r>
            <a:endParaRPr dirty="0"/>
          </a:p>
          <a:p>
            <a:pPr marL="692150" lvl="1" indent="-347663" algn="l" rtl="0">
              <a:spcBef>
                <a:spcPts val="520"/>
              </a:spcBef>
              <a:spcAft>
                <a:spcPts val="0"/>
              </a:spcAft>
              <a:buSzPts val="1820"/>
              <a:buChar char="●"/>
            </a:pPr>
            <a:r>
              <a:rPr lang="en-US" b="1" dirty="0">
                <a:solidFill>
                  <a:srgbClr val="FF0000"/>
                </a:solidFill>
              </a:rPr>
              <a:t>Decision rule </a:t>
            </a:r>
            <a:r>
              <a:rPr lang="en-US" dirty="0"/>
              <a:t>construction techniques</a:t>
            </a:r>
            <a:endParaRPr dirty="0"/>
          </a:p>
          <a:p>
            <a:pPr marL="692150" lvl="1" indent="-347663" algn="l" rtl="0">
              <a:spcBef>
                <a:spcPts val="520"/>
              </a:spcBef>
              <a:spcAft>
                <a:spcPts val="0"/>
              </a:spcAft>
              <a:buSzPts val="1820"/>
              <a:buChar char="●"/>
            </a:pPr>
            <a:r>
              <a:rPr lang="en-US" dirty="0"/>
              <a:t>Techniques for</a:t>
            </a:r>
            <a:r>
              <a:rPr lang="en-US" b="1" dirty="0">
                <a:solidFill>
                  <a:srgbClr val="FF0000"/>
                </a:solidFill>
              </a:rPr>
              <a:t> estimating decision rule error</a:t>
            </a:r>
            <a:endParaRPr dirty="0"/>
          </a:p>
        </p:txBody>
      </p:sp>
      <p:sp>
        <p:nvSpPr>
          <p:cNvPr id="5" name="投影片編號版面配置區 13">
            <a:extLst>
              <a:ext uri="{FF2B5EF4-FFF2-40B4-BE49-F238E27FC236}">
                <a16:creationId xmlns:a16="http://schemas.microsoft.com/office/drawing/2014/main" id="{AAAEBA0B-4262-47E6-BAFC-388BED501E6A}"/>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10</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98"/>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165" name="Google Shape;1165;p98"/>
          <p:cNvSpPr txBox="1">
            <a:spLocks noGrp="1"/>
          </p:cNvSpPr>
          <p:nvPr>
            <p:ph type="title"/>
          </p:nvPr>
        </p:nvSpPr>
        <p:spPr>
          <a:xfrm>
            <a:off x="827088" y="333375"/>
            <a:ext cx="842486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4.9 Binary Decision Tree Classifier</a:t>
            </a:r>
            <a:endParaRPr/>
          </a:p>
        </p:txBody>
      </p:sp>
      <p:sp>
        <p:nvSpPr>
          <p:cNvPr id="1166" name="Google Shape;1166;p98"/>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a:t>Assign by hierarchical decision procedure</a:t>
            </a:r>
            <a:endParaRPr/>
          </a:p>
        </p:txBody>
      </p:sp>
      <p:pic>
        <p:nvPicPr>
          <p:cNvPr id="1167" name="Google Shape;1167;p98"/>
          <p:cNvPicPr preferRelativeResize="0"/>
          <p:nvPr/>
        </p:nvPicPr>
        <p:blipFill rotWithShape="1">
          <a:blip r:embed="rId3">
            <a:alphaModFix/>
          </a:blip>
          <a:srcRect/>
          <a:stretch/>
        </p:blipFill>
        <p:spPr>
          <a:xfrm>
            <a:off x="1042988" y="2587625"/>
            <a:ext cx="6842125" cy="3981450"/>
          </a:xfrm>
          <a:prstGeom prst="rect">
            <a:avLst/>
          </a:prstGeom>
          <a:noFill/>
          <a:ln>
            <a:noFill/>
          </a:ln>
        </p:spPr>
      </p:pic>
      <p:sp>
        <p:nvSpPr>
          <p:cNvPr id="6" name="投影片編號版面配置區 13">
            <a:extLst>
              <a:ext uri="{FF2B5EF4-FFF2-40B4-BE49-F238E27FC236}">
                <a16:creationId xmlns:a16="http://schemas.microsoft.com/office/drawing/2014/main" id="{688AF39A-F894-47AA-9F6C-6BF1D1878CBD}"/>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100</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99"/>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173" name="Google Shape;1173;p99"/>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4.9 Major Problems</a:t>
            </a:r>
            <a:endParaRPr/>
          </a:p>
        </p:txBody>
      </p:sp>
      <p:sp>
        <p:nvSpPr>
          <p:cNvPr id="1174" name="Google Shape;1174;p99"/>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a:t>Choosing tree structure</a:t>
            </a:r>
            <a:endParaRPr/>
          </a:p>
          <a:p>
            <a:pPr marL="342900" lvl="0" indent="-342900" algn="l" rtl="0">
              <a:spcBef>
                <a:spcPts val="600"/>
              </a:spcBef>
              <a:spcAft>
                <a:spcPts val="0"/>
              </a:spcAft>
              <a:buSzPts val="2100"/>
              <a:buChar char="●"/>
            </a:pPr>
            <a:r>
              <a:rPr lang="en-US"/>
              <a:t>Choosing features used at each non-terminal node</a:t>
            </a:r>
            <a:endParaRPr/>
          </a:p>
          <a:p>
            <a:pPr marL="342900" lvl="0" indent="-342900" algn="l" rtl="0">
              <a:spcBef>
                <a:spcPts val="600"/>
              </a:spcBef>
              <a:spcAft>
                <a:spcPts val="0"/>
              </a:spcAft>
              <a:buSzPts val="2100"/>
              <a:buChar char="●"/>
            </a:pPr>
            <a:r>
              <a:rPr lang="en-US"/>
              <a:t>Choosing decision rule at each non-terminal node</a:t>
            </a:r>
            <a:endParaRPr/>
          </a:p>
        </p:txBody>
      </p:sp>
      <p:sp>
        <p:nvSpPr>
          <p:cNvPr id="5" name="投影片編號版面配置區 13">
            <a:extLst>
              <a:ext uri="{FF2B5EF4-FFF2-40B4-BE49-F238E27FC236}">
                <a16:creationId xmlns:a16="http://schemas.microsoft.com/office/drawing/2014/main" id="{7FB70D1F-247D-4DF9-A51C-959056C68A0D}"/>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101</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10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180" name="Google Shape;1180;p10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4.9 Decision Rules at the </a:t>
            </a:r>
            <a:br>
              <a:rPr lang="en-US"/>
            </a:br>
            <a:r>
              <a:rPr lang="en-US"/>
              <a:t>Non-terminal Node</a:t>
            </a:r>
            <a:endParaRPr/>
          </a:p>
        </p:txBody>
      </p:sp>
      <p:sp>
        <p:nvSpPr>
          <p:cNvPr id="1181" name="Google Shape;1181;p100"/>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Thresholding the measurement component</a:t>
            </a:r>
            <a:endParaRPr dirty="0"/>
          </a:p>
          <a:p>
            <a:pPr marL="342900" lvl="0" indent="-342900" algn="l" rtl="0">
              <a:spcBef>
                <a:spcPts val="600"/>
              </a:spcBef>
              <a:spcAft>
                <a:spcPts val="0"/>
              </a:spcAft>
              <a:buSzPts val="2100"/>
              <a:buChar char="●"/>
            </a:pPr>
            <a:r>
              <a:rPr lang="en-US" dirty="0"/>
              <a:t>Fisher’s linear decision rule</a:t>
            </a:r>
            <a:endParaRPr dirty="0"/>
          </a:p>
          <a:p>
            <a:pPr marL="342900" lvl="0" indent="-342900" algn="l" rtl="0">
              <a:spcBef>
                <a:spcPts val="600"/>
              </a:spcBef>
              <a:spcAft>
                <a:spcPts val="0"/>
              </a:spcAft>
              <a:buSzPts val="2100"/>
              <a:buChar char="●"/>
            </a:pPr>
            <a:r>
              <a:rPr lang="en-US" dirty="0"/>
              <a:t>Bayes quadratic decision rule</a:t>
            </a:r>
            <a:endParaRPr dirty="0"/>
          </a:p>
          <a:p>
            <a:pPr marL="342900" lvl="0" indent="-342900" algn="l" rtl="0">
              <a:spcBef>
                <a:spcPts val="600"/>
              </a:spcBef>
              <a:spcAft>
                <a:spcPts val="0"/>
              </a:spcAft>
              <a:buSzPts val="2100"/>
              <a:buChar char="●"/>
            </a:pPr>
            <a:r>
              <a:rPr lang="en-US" dirty="0"/>
              <a:t>Bayes linear decision rule</a:t>
            </a:r>
            <a:endParaRPr dirty="0"/>
          </a:p>
          <a:p>
            <a:pPr marL="342900" lvl="0" indent="-342900" algn="l" rtl="0">
              <a:spcBef>
                <a:spcPts val="600"/>
              </a:spcBef>
              <a:spcAft>
                <a:spcPts val="0"/>
              </a:spcAft>
              <a:buSzPts val="2100"/>
              <a:buChar char="●"/>
            </a:pPr>
            <a:r>
              <a:rPr lang="en-US" dirty="0"/>
              <a:t>Linear decision rule from the first principal component</a:t>
            </a:r>
            <a:endParaRPr dirty="0"/>
          </a:p>
          <a:p>
            <a:pPr marL="342900" lvl="0" indent="-342900" algn="l" rtl="0">
              <a:spcBef>
                <a:spcPts val="600"/>
              </a:spcBef>
              <a:spcAft>
                <a:spcPts val="0"/>
              </a:spcAft>
              <a:buSzPts val="2100"/>
              <a:buFont typeface="Noto Sans Symbols"/>
              <a:buNone/>
            </a:pPr>
            <a:r>
              <a:rPr lang="en-US" dirty="0"/>
              <a:t>    </a:t>
            </a:r>
            <a:endParaRPr dirty="0"/>
          </a:p>
        </p:txBody>
      </p:sp>
      <p:sp>
        <p:nvSpPr>
          <p:cNvPr id="5" name="投影片編號版面配置區 13">
            <a:extLst>
              <a:ext uri="{FF2B5EF4-FFF2-40B4-BE49-F238E27FC236}">
                <a16:creationId xmlns:a16="http://schemas.microsoft.com/office/drawing/2014/main" id="{3485E0EC-7F4F-4BDC-BEFB-6E320D9EF53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102</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101"/>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187" name="Google Shape;1187;p101"/>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4.10 Error Estimation</a:t>
            </a:r>
            <a:endParaRPr/>
          </a:p>
        </p:txBody>
      </p:sp>
      <p:sp>
        <p:nvSpPr>
          <p:cNvPr id="1188" name="Google Shape;1188;p101"/>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a:t>An important way to characterize the performance of a decision rule</a:t>
            </a:r>
            <a:endParaRPr/>
          </a:p>
          <a:p>
            <a:pPr marL="342900" lvl="0" indent="-342900" algn="l" rtl="0">
              <a:spcBef>
                <a:spcPts val="600"/>
              </a:spcBef>
              <a:spcAft>
                <a:spcPts val="0"/>
              </a:spcAft>
              <a:buSzPts val="2100"/>
              <a:buChar char="●"/>
            </a:pPr>
            <a:r>
              <a:rPr lang="en-US"/>
              <a:t>Training data set: must be independent of testing data set</a:t>
            </a:r>
            <a:endParaRPr/>
          </a:p>
          <a:p>
            <a:pPr marL="342900" lvl="0" indent="-342900" algn="l" rtl="0">
              <a:spcBef>
                <a:spcPts val="600"/>
              </a:spcBef>
              <a:spcAft>
                <a:spcPts val="0"/>
              </a:spcAft>
              <a:buSzPts val="2100"/>
              <a:buChar char="●"/>
            </a:pPr>
            <a:r>
              <a:rPr lang="en-US"/>
              <a:t>Hold-out method: a common technique</a:t>
            </a:r>
            <a:endParaRPr/>
          </a:p>
          <a:p>
            <a:pPr marL="342900" lvl="0" indent="-342900" algn="l" rtl="0">
              <a:spcBef>
                <a:spcPts val="600"/>
              </a:spcBef>
              <a:spcAft>
                <a:spcPts val="0"/>
              </a:spcAft>
              <a:buSzPts val="2100"/>
              <a:buFont typeface="Noto Sans Symbols"/>
              <a:buNone/>
            </a:pPr>
            <a:r>
              <a:rPr lang="en-US"/>
              <a:t>   construct the decision rule with half the data set, and test with the other half</a:t>
            </a:r>
            <a:endParaRPr/>
          </a:p>
        </p:txBody>
      </p:sp>
      <p:sp>
        <p:nvSpPr>
          <p:cNvPr id="5" name="投影片編號版面配置區 13">
            <a:extLst>
              <a:ext uri="{FF2B5EF4-FFF2-40B4-BE49-F238E27FC236}">
                <a16:creationId xmlns:a16="http://schemas.microsoft.com/office/drawing/2014/main" id="{9EC11CD6-07CB-4C04-ADB1-7B4392432782}"/>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103</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10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201" name="Google Shape;1201;p10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4.11 Neural Network</a:t>
            </a:r>
            <a:endParaRPr/>
          </a:p>
        </p:txBody>
      </p:sp>
      <p:sp>
        <p:nvSpPr>
          <p:cNvPr id="1202" name="Google Shape;1202;p103"/>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a:t>A set of units each of which takes a linear combination of values from either an input vector or the output of other units</a:t>
            </a:r>
            <a:endParaRPr/>
          </a:p>
        </p:txBody>
      </p:sp>
      <p:pic>
        <p:nvPicPr>
          <p:cNvPr id="1203" name="Google Shape;1203;p103" descr="ann">
            <a:hlinkClick r:id="rId3"/>
          </p:cNvPr>
          <p:cNvPicPr preferRelativeResize="0"/>
          <p:nvPr/>
        </p:nvPicPr>
        <p:blipFill rotWithShape="1">
          <a:blip r:embed="rId4">
            <a:alphaModFix/>
          </a:blip>
          <a:srcRect/>
          <a:stretch/>
        </p:blipFill>
        <p:spPr>
          <a:xfrm>
            <a:off x="2268538" y="3573463"/>
            <a:ext cx="4103687" cy="2736850"/>
          </a:xfrm>
          <a:prstGeom prst="rect">
            <a:avLst/>
          </a:prstGeom>
          <a:noFill/>
          <a:ln>
            <a:noFill/>
          </a:ln>
        </p:spPr>
      </p:pic>
      <p:sp>
        <p:nvSpPr>
          <p:cNvPr id="6" name="投影片編號版面配置區 13">
            <a:extLst>
              <a:ext uri="{FF2B5EF4-FFF2-40B4-BE49-F238E27FC236}">
                <a16:creationId xmlns:a16="http://schemas.microsoft.com/office/drawing/2014/main" id="{812A05B9-D184-4669-82EC-5EFE163D00A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104</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10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209" name="Google Shape;1209;p104"/>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4.11 Neural Network (cont.)</a:t>
            </a:r>
            <a:endParaRPr/>
          </a:p>
        </p:txBody>
      </p:sp>
      <p:sp>
        <p:nvSpPr>
          <p:cNvPr id="1210" name="Google Shape;1210;p104"/>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a:t>Has a training algorithm</a:t>
            </a:r>
            <a:endParaRPr/>
          </a:p>
          <a:p>
            <a:pPr marL="342900" lvl="0" indent="-342900" algn="l" rtl="0">
              <a:spcBef>
                <a:spcPts val="600"/>
              </a:spcBef>
              <a:spcAft>
                <a:spcPts val="0"/>
              </a:spcAft>
              <a:buSzPts val="2100"/>
              <a:buChar char="●"/>
            </a:pPr>
            <a:r>
              <a:rPr lang="en-US"/>
              <a:t>Responses observed</a:t>
            </a:r>
            <a:endParaRPr/>
          </a:p>
          <a:p>
            <a:pPr marL="342900" lvl="0" indent="-342900" algn="l" rtl="0">
              <a:spcBef>
                <a:spcPts val="600"/>
              </a:spcBef>
              <a:spcAft>
                <a:spcPts val="0"/>
              </a:spcAft>
              <a:buSzPts val="2100"/>
              <a:buChar char="●"/>
            </a:pPr>
            <a:r>
              <a:rPr lang="en-US"/>
              <a:t>Reinforcement algorithms</a:t>
            </a:r>
            <a:endParaRPr/>
          </a:p>
          <a:p>
            <a:pPr marL="342900" lvl="0" indent="-342900" algn="l" rtl="0">
              <a:spcBef>
                <a:spcPts val="600"/>
              </a:spcBef>
              <a:spcAft>
                <a:spcPts val="0"/>
              </a:spcAft>
              <a:buSzPts val="2100"/>
              <a:buChar char="●"/>
            </a:pPr>
            <a:r>
              <a:rPr lang="en-US"/>
              <a:t>Back propagation to change weights</a:t>
            </a:r>
            <a:endParaRPr/>
          </a:p>
        </p:txBody>
      </p:sp>
      <p:sp>
        <p:nvSpPr>
          <p:cNvPr id="5" name="投影片編號版面配置區 13">
            <a:extLst>
              <a:ext uri="{FF2B5EF4-FFF2-40B4-BE49-F238E27FC236}">
                <a16:creationId xmlns:a16="http://schemas.microsoft.com/office/drawing/2014/main" id="{03D41872-B731-44DD-9A63-688CAA3E0D8D}"/>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105</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05"/>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216" name="Google Shape;1216;p105"/>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4.12 Summary</a:t>
            </a:r>
            <a:endParaRPr/>
          </a:p>
        </p:txBody>
      </p:sp>
      <p:sp>
        <p:nvSpPr>
          <p:cNvPr id="1217" name="Google Shape;1217;p105"/>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Bayesian approach</a:t>
            </a:r>
            <a:endParaRPr dirty="0"/>
          </a:p>
          <a:p>
            <a:pPr marL="342900" lvl="0" indent="-342900" algn="l" rtl="0">
              <a:spcBef>
                <a:spcPts val="600"/>
              </a:spcBef>
              <a:spcAft>
                <a:spcPts val="0"/>
              </a:spcAft>
              <a:buSzPts val="2100"/>
              <a:buChar char="●"/>
            </a:pPr>
            <a:r>
              <a:rPr lang="en-US" dirty="0"/>
              <a:t>Maximin decision rule</a:t>
            </a:r>
            <a:endParaRPr dirty="0"/>
          </a:p>
          <a:p>
            <a:pPr marL="342900" lvl="0" indent="-342900" algn="l" rtl="0">
              <a:spcBef>
                <a:spcPts val="600"/>
              </a:spcBef>
              <a:spcAft>
                <a:spcPts val="0"/>
              </a:spcAft>
              <a:buSzPts val="2100"/>
              <a:buChar char="●"/>
            </a:pPr>
            <a:r>
              <a:rPr lang="en-US" dirty="0"/>
              <a:t>Misidentification and false-alarm error rates</a:t>
            </a:r>
            <a:endParaRPr dirty="0"/>
          </a:p>
          <a:p>
            <a:pPr marL="342900" lvl="0" indent="-342900" algn="l" rtl="0">
              <a:spcBef>
                <a:spcPts val="600"/>
              </a:spcBef>
              <a:spcAft>
                <a:spcPts val="0"/>
              </a:spcAft>
              <a:buSzPts val="2100"/>
              <a:buChar char="●"/>
            </a:pPr>
            <a:r>
              <a:rPr lang="en-US" dirty="0"/>
              <a:t>Nearest neighbor rule</a:t>
            </a:r>
            <a:endParaRPr dirty="0"/>
          </a:p>
          <a:p>
            <a:pPr marL="342900" lvl="0" indent="-342900" algn="l" rtl="0">
              <a:spcBef>
                <a:spcPts val="600"/>
              </a:spcBef>
              <a:spcAft>
                <a:spcPts val="0"/>
              </a:spcAft>
              <a:buSzPts val="2100"/>
              <a:buChar char="●"/>
            </a:pPr>
            <a:r>
              <a:rPr lang="en-US" dirty="0"/>
              <a:t>Construction of decision trees</a:t>
            </a:r>
            <a:endParaRPr dirty="0"/>
          </a:p>
          <a:p>
            <a:pPr marL="342900" lvl="0" indent="-342900" algn="l" rtl="0">
              <a:spcBef>
                <a:spcPts val="600"/>
              </a:spcBef>
              <a:spcAft>
                <a:spcPts val="0"/>
              </a:spcAft>
              <a:buSzPts val="2100"/>
              <a:buChar char="●"/>
            </a:pPr>
            <a:r>
              <a:rPr lang="en-US" dirty="0"/>
              <a:t>Estimation of decision rules error</a:t>
            </a:r>
            <a:endParaRPr dirty="0"/>
          </a:p>
          <a:p>
            <a:pPr marL="342900" lvl="0" indent="-342900" algn="l" rtl="0">
              <a:spcBef>
                <a:spcPts val="600"/>
              </a:spcBef>
              <a:spcAft>
                <a:spcPts val="0"/>
              </a:spcAft>
              <a:buSzPts val="2100"/>
              <a:buChar char="●"/>
            </a:pPr>
            <a:r>
              <a:rPr lang="en-US" dirty="0"/>
              <a:t>Neural network</a:t>
            </a:r>
            <a:endParaRPr dirty="0"/>
          </a:p>
          <a:p>
            <a:pPr marL="342900" lvl="0" indent="-209550" algn="l" rtl="0">
              <a:spcBef>
                <a:spcPts val="600"/>
              </a:spcBef>
              <a:spcAft>
                <a:spcPts val="0"/>
              </a:spcAft>
              <a:buSzPts val="2100"/>
              <a:buNone/>
            </a:pPr>
            <a:endParaRPr dirty="0"/>
          </a:p>
        </p:txBody>
      </p:sp>
      <p:sp>
        <p:nvSpPr>
          <p:cNvPr id="5" name="投影片編號版面配置區 13">
            <a:extLst>
              <a:ext uri="{FF2B5EF4-FFF2-40B4-BE49-F238E27FC236}">
                <a16:creationId xmlns:a16="http://schemas.microsoft.com/office/drawing/2014/main" id="{EDD7042F-F2D8-48FE-A465-698233924728}"/>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106</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US"/>
              <a:t>Joke Time</a:t>
            </a:r>
            <a:endParaRPr/>
          </a:p>
        </p:txBody>
      </p:sp>
      <p:sp>
        <p:nvSpPr>
          <p:cNvPr id="171" name="Google Shape;171;p10"/>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209550" algn="l" rtl="0">
              <a:spcBef>
                <a:spcPts val="0"/>
              </a:spcBef>
              <a:spcAft>
                <a:spcPts val="0"/>
              </a:spcAft>
              <a:buSzPts val="2100"/>
              <a:buNone/>
            </a:pPr>
            <a:endParaRPr/>
          </a:p>
        </p:txBody>
      </p:sp>
      <p:sp>
        <p:nvSpPr>
          <p:cNvPr id="172" name="Google Shape;172;p1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 name="投影片編號版面配置區 13">
            <a:extLst>
              <a:ext uri="{FF2B5EF4-FFF2-40B4-BE49-F238E27FC236}">
                <a16:creationId xmlns:a16="http://schemas.microsoft.com/office/drawing/2014/main" id="{FA598677-C3F8-4FAA-9748-71019632DCB4}"/>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11</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2"/>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85" name="Google Shape;185;p12"/>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Recall Some Definitions</a:t>
            </a:r>
            <a:endParaRPr/>
          </a:p>
        </p:txBody>
      </p:sp>
      <p:sp>
        <p:nvSpPr>
          <p:cNvPr id="186" name="Google Shape;186;p12"/>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i="1" dirty="0"/>
              <a:t>t</a:t>
            </a:r>
            <a:r>
              <a:rPr lang="en-US" dirty="0"/>
              <a:t>: true category identification from set </a:t>
            </a:r>
            <a:r>
              <a:rPr lang="en-US" i="1" dirty="0"/>
              <a:t>C</a:t>
            </a:r>
            <a:endParaRPr dirty="0"/>
          </a:p>
          <a:p>
            <a:pPr marL="342900" lvl="0" indent="-342900" algn="l" rtl="0">
              <a:spcBef>
                <a:spcPts val="600"/>
              </a:spcBef>
              <a:spcAft>
                <a:spcPts val="0"/>
              </a:spcAft>
              <a:buSzPts val="2100"/>
              <a:buChar char="●"/>
            </a:pPr>
            <a:r>
              <a:rPr lang="en-US" i="1" dirty="0"/>
              <a:t>a</a:t>
            </a:r>
            <a:r>
              <a:rPr lang="en-US" dirty="0"/>
              <a:t>: assigned category from set </a:t>
            </a:r>
            <a:r>
              <a:rPr lang="en-US" i="1" dirty="0"/>
              <a:t>C</a:t>
            </a:r>
            <a:endParaRPr dirty="0"/>
          </a:p>
          <a:p>
            <a:pPr marL="342900" lvl="0" indent="-342900" algn="l" rtl="0">
              <a:spcBef>
                <a:spcPts val="600"/>
              </a:spcBef>
              <a:spcAft>
                <a:spcPts val="0"/>
              </a:spcAft>
              <a:buSzPts val="2100"/>
              <a:buChar char="●"/>
            </a:pPr>
            <a:r>
              <a:rPr lang="en-US" i="1" dirty="0"/>
              <a:t>d</a:t>
            </a:r>
            <a:r>
              <a:rPr lang="en-US" dirty="0"/>
              <a:t>: observed measurement from a set of measurements </a:t>
            </a:r>
            <a:r>
              <a:rPr lang="en-US" i="1" dirty="0"/>
              <a:t>D</a:t>
            </a:r>
            <a:endParaRPr dirty="0"/>
          </a:p>
          <a:p>
            <a:pPr marL="342900" lvl="0" indent="-342900" algn="l" rtl="0">
              <a:spcBef>
                <a:spcPts val="600"/>
              </a:spcBef>
              <a:spcAft>
                <a:spcPts val="0"/>
              </a:spcAft>
              <a:buSzPts val="2100"/>
              <a:buChar char="●"/>
            </a:pPr>
            <a:r>
              <a:rPr lang="en-US" i="1" dirty="0"/>
              <a:t>(t, a, d)</a:t>
            </a:r>
            <a:r>
              <a:rPr lang="en-US" dirty="0"/>
              <a:t>: event of classifying the observed unit</a:t>
            </a:r>
            <a:endParaRPr dirty="0"/>
          </a:p>
          <a:p>
            <a:pPr marL="342900" lvl="0" indent="-342900" algn="l" rtl="0">
              <a:spcBef>
                <a:spcPts val="600"/>
              </a:spcBef>
              <a:spcAft>
                <a:spcPts val="0"/>
              </a:spcAft>
              <a:buSzPts val="2100"/>
              <a:buChar char="●"/>
            </a:pPr>
            <a:r>
              <a:rPr lang="en-US" i="1" dirty="0"/>
              <a:t>P(t, a, d)</a:t>
            </a:r>
            <a:r>
              <a:rPr lang="en-US" dirty="0"/>
              <a:t>: probability of the event </a:t>
            </a:r>
            <a:r>
              <a:rPr lang="en-US" i="1" dirty="0"/>
              <a:t>(t, a, d)</a:t>
            </a:r>
            <a:endParaRPr dirty="0"/>
          </a:p>
          <a:p>
            <a:pPr marL="342900" lvl="0" indent="-342900" algn="l" rtl="0">
              <a:spcBef>
                <a:spcPts val="600"/>
              </a:spcBef>
              <a:spcAft>
                <a:spcPts val="0"/>
              </a:spcAft>
              <a:buSzPts val="2100"/>
              <a:buChar char="●"/>
            </a:pPr>
            <a:r>
              <a:rPr lang="en-US" i="1" dirty="0"/>
              <a:t>e(t, a)</a:t>
            </a:r>
            <a:r>
              <a:rPr lang="en-US" dirty="0"/>
              <a:t>: economic gain with true category </a:t>
            </a:r>
            <a:r>
              <a:rPr lang="en-US" i="1" dirty="0"/>
              <a:t>t</a:t>
            </a:r>
            <a:r>
              <a:rPr lang="en-US" dirty="0"/>
              <a:t> and assigned category </a:t>
            </a:r>
            <a:r>
              <a:rPr lang="en-US" i="1" dirty="0"/>
              <a:t>a</a:t>
            </a:r>
            <a:endParaRPr dirty="0"/>
          </a:p>
        </p:txBody>
      </p:sp>
      <p:sp>
        <p:nvSpPr>
          <p:cNvPr id="5" name="投影片編號版面配置區 13">
            <a:extLst>
              <a:ext uri="{FF2B5EF4-FFF2-40B4-BE49-F238E27FC236}">
                <a16:creationId xmlns:a16="http://schemas.microsoft.com/office/drawing/2014/main" id="{31CEB124-407E-479B-99EC-117BEA1D904D}"/>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12</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92" name="Google Shape;192;p1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Recall</a:t>
            </a:r>
            <a:endParaRPr/>
          </a:p>
        </p:txBody>
      </p:sp>
      <p:sp>
        <p:nvSpPr>
          <p:cNvPr id="193" name="Google Shape;193;p13"/>
          <p:cNvSpPr txBox="1"/>
          <p:nvPr/>
        </p:nvSpPr>
        <p:spPr>
          <a:xfrm>
            <a:off x="1692275" y="2590800"/>
            <a:ext cx="844550"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Arial"/>
                <a:ea typeface="Arial"/>
                <a:cs typeface="Arial"/>
                <a:sym typeface="Arial"/>
              </a:rPr>
              <a:t>unit</a:t>
            </a:r>
            <a:endParaRPr sz="1600" b="0" i="0" u="none" strike="noStrike" cap="none">
              <a:solidFill>
                <a:schemeClr val="dk1"/>
              </a:solidFill>
              <a:latin typeface="Arial"/>
              <a:ea typeface="Arial"/>
              <a:cs typeface="Arial"/>
              <a:sym typeface="Arial"/>
            </a:endParaRPr>
          </a:p>
        </p:txBody>
      </p:sp>
      <p:sp>
        <p:nvSpPr>
          <p:cNvPr id="194" name="Google Shape;194;p13"/>
          <p:cNvSpPr txBox="1"/>
          <p:nvPr/>
        </p:nvSpPr>
        <p:spPr>
          <a:xfrm>
            <a:off x="4121150" y="2590800"/>
            <a:ext cx="4392613"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Arial"/>
                <a:ea typeface="Arial"/>
                <a:cs typeface="Arial"/>
                <a:sym typeface="Arial"/>
              </a:rPr>
              <a:t>measurement vector</a:t>
            </a:r>
            <a:endParaRPr sz="1600" b="0" i="0" u="none" strike="noStrike" cap="none">
              <a:solidFill>
                <a:schemeClr val="dk1"/>
              </a:solidFill>
              <a:latin typeface="Arial"/>
              <a:ea typeface="Arial"/>
              <a:cs typeface="Arial"/>
              <a:sym typeface="Arial"/>
            </a:endParaRPr>
          </a:p>
        </p:txBody>
      </p:sp>
      <p:sp>
        <p:nvSpPr>
          <p:cNvPr id="195" name="Google Shape;195;p13"/>
          <p:cNvSpPr txBox="1"/>
          <p:nvPr/>
        </p:nvSpPr>
        <p:spPr>
          <a:xfrm>
            <a:off x="3757613" y="4953000"/>
            <a:ext cx="5119687"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chemeClr val="dk1"/>
                </a:solidFill>
                <a:latin typeface="Arial"/>
                <a:ea typeface="Arial"/>
                <a:cs typeface="Arial"/>
                <a:sym typeface="Arial"/>
              </a:rPr>
              <a:t>optimally assign unit to a class</a:t>
            </a:r>
            <a:endParaRPr sz="1400" b="0" i="0" u="none" strike="noStrike" cap="none">
              <a:solidFill>
                <a:schemeClr val="dk1"/>
              </a:solidFill>
              <a:latin typeface="Arial"/>
              <a:ea typeface="Arial"/>
              <a:cs typeface="Arial"/>
              <a:sym typeface="Arial"/>
            </a:endParaRPr>
          </a:p>
        </p:txBody>
      </p:sp>
      <p:sp>
        <p:nvSpPr>
          <p:cNvPr id="196" name="Google Shape;196;p13"/>
          <p:cNvSpPr txBox="1"/>
          <p:nvPr/>
        </p:nvSpPr>
        <p:spPr>
          <a:xfrm>
            <a:off x="3816350" y="3771900"/>
            <a:ext cx="2554288"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Arial"/>
                <a:ea typeface="Arial"/>
                <a:cs typeface="Arial"/>
                <a:sym typeface="Arial"/>
              </a:rPr>
              <a:t>decision rule</a:t>
            </a:r>
            <a:endParaRPr sz="1600" b="0" i="0" u="none" strike="noStrike" cap="none">
              <a:solidFill>
                <a:schemeClr val="dk1"/>
              </a:solidFill>
              <a:latin typeface="Arial"/>
              <a:ea typeface="Arial"/>
              <a:cs typeface="Arial"/>
              <a:sym typeface="Arial"/>
            </a:endParaRPr>
          </a:p>
        </p:txBody>
      </p:sp>
      <p:cxnSp>
        <p:nvCxnSpPr>
          <p:cNvPr id="197" name="Google Shape;197;p13"/>
          <p:cNvCxnSpPr>
            <a:stCxn id="194" idx="2"/>
            <a:endCxn id="195" idx="0"/>
          </p:cNvCxnSpPr>
          <p:nvPr/>
        </p:nvCxnSpPr>
        <p:spPr>
          <a:xfrm>
            <a:off x="6317456" y="3176588"/>
            <a:ext cx="0" cy="1776300"/>
          </a:xfrm>
          <a:prstGeom prst="straightConnector1">
            <a:avLst/>
          </a:prstGeom>
          <a:noFill/>
          <a:ln w="9525" cap="flat" cmpd="sng">
            <a:solidFill>
              <a:schemeClr val="dk1"/>
            </a:solidFill>
            <a:prstDash val="solid"/>
            <a:round/>
            <a:headEnd type="none" w="med" len="med"/>
            <a:tailEnd type="triangle" w="med" len="med"/>
          </a:ln>
        </p:spPr>
      </p:cxnSp>
      <p:cxnSp>
        <p:nvCxnSpPr>
          <p:cNvPr id="198" name="Google Shape;198;p13"/>
          <p:cNvCxnSpPr>
            <a:stCxn id="193" idx="3"/>
            <a:endCxn id="194" idx="1"/>
          </p:cNvCxnSpPr>
          <p:nvPr/>
        </p:nvCxnSpPr>
        <p:spPr>
          <a:xfrm>
            <a:off x="2536825" y="2883694"/>
            <a:ext cx="1584300" cy="0"/>
          </a:xfrm>
          <a:prstGeom prst="straightConnector1">
            <a:avLst/>
          </a:prstGeom>
          <a:noFill/>
          <a:ln w="9525" cap="flat" cmpd="sng">
            <a:solidFill>
              <a:schemeClr val="dk1"/>
            </a:solidFill>
            <a:prstDash val="solid"/>
            <a:round/>
            <a:headEnd type="none" w="med" len="med"/>
            <a:tailEnd type="triangle" w="med" len="med"/>
          </a:ln>
        </p:spPr>
      </p:cxnSp>
      <p:sp>
        <p:nvSpPr>
          <p:cNvPr id="199" name="Google Shape;199;p13"/>
          <p:cNvSpPr txBox="1"/>
          <p:nvPr/>
        </p:nvSpPr>
        <p:spPr>
          <a:xfrm>
            <a:off x="1096963" y="3125788"/>
            <a:ext cx="2660648" cy="646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(image regions or</a:t>
            </a:r>
            <a:endParaRPr/>
          </a:p>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projected segments)</a:t>
            </a:r>
            <a:endParaRPr sz="1800" b="0" i="0" u="none" strike="noStrike" cap="none">
              <a:solidFill>
                <a:schemeClr val="dk1"/>
              </a:solidFill>
              <a:latin typeface="Arial"/>
              <a:ea typeface="Arial"/>
              <a:cs typeface="Arial"/>
              <a:sym typeface="Arial"/>
            </a:endParaRPr>
          </a:p>
        </p:txBody>
      </p:sp>
      <p:grpSp>
        <p:nvGrpSpPr>
          <p:cNvPr id="200" name="Google Shape;200;p13"/>
          <p:cNvGrpSpPr/>
          <p:nvPr/>
        </p:nvGrpSpPr>
        <p:grpSpPr>
          <a:xfrm>
            <a:off x="323528" y="1849438"/>
            <a:ext cx="3265826" cy="823443"/>
            <a:chOff x="323528" y="1849438"/>
            <a:chExt cx="3265826" cy="823443"/>
          </a:xfrm>
        </p:grpSpPr>
        <p:cxnSp>
          <p:nvCxnSpPr>
            <p:cNvPr id="201" name="Google Shape;201;p13"/>
            <p:cNvCxnSpPr/>
            <p:nvPr/>
          </p:nvCxnSpPr>
          <p:spPr>
            <a:xfrm>
              <a:off x="2114550" y="2229488"/>
              <a:ext cx="98425" cy="443393"/>
            </a:xfrm>
            <a:prstGeom prst="straightConnector1">
              <a:avLst/>
            </a:prstGeom>
            <a:noFill/>
            <a:ln w="38100" cap="flat" cmpd="sng">
              <a:solidFill>
                <a:srgbClr val="FF0000"/>
              </a:solidFill>
              <a:prstDash val="solid"/>
              <a:round/>
              <a:headEnd type="none" w="sm" len="sm"/>
              <a:tailEnd type="stealth" w="med" len="med"/>
            </a:ln>
          </p:spPr>
        </p:cxnSp>
        <p:pic>
          <p:nvPicPr>
            <p:cNvPr id="202" name="Google Shape;202;p13"/>
            <p:cNvPicPr preferRelativeResize="0"/>
            <p:nvPr/>
          </p:nvPicPr>
          <p:blipFill rotWithShape="1">
            <a:blip r:embed="rId3">
              <a:alphaModFix/>
            </a:blip>
            <a:srcRect/>
            <a:stretch/>
          </p:blipFill>
          <p:spPr>
            <a:xfrm>
              <a:off x="323528" y="1849438"/>
              <a:ext cx="3265826" cy="468000"/>
            </a:xfrm>
            <a:prstGeom prst="rect">
              <a:avLst/>
            </a:prstGeom>
            <a:noFill/>
            <a:ln>
              <a:noFill/>
            </a:ln>
          </p:spPr>
        </p:pic>
      </p:grpSp>
      <p:grpSp>
        <p:nvGrpSpPr>
          <p:cNvPr id="203" name="Google Shape;203;p13"/>
          <p:cNvGrpSpPr/>
          <p:nvPr/>
        </p:nvGrpSpPr>
        <p:grpSpPr>
          <a:xfrm>
            <a:off x="6136217" y="1849438"/>
            <a:ext cx="541111" cy="902123"/>
            <a:chOff x="6136217" y="1849438"/>
            <a:chExt cx="541111" cy="902123"/>
          </a:xfrm>
        </p:grpSpPr>
        <p:pic>
          <p:nvPicPr>
            <p:cNvPr id="204" name="Google Shape;204;p13"/>
            <p:cNvPicPr preferRelativeResize="0"/>
            <p:nvPr/>
          </p:nvPicPr>
          <p:blipFill rotWithShape="1">
            <a:blip r:embed="rId4">
              <a:alphaModFix/>
            </a:blip>
            <a:srcRect/>
            <a:stretch/>
          </p:blipFill>
          <p:spPr>
            <a:xfrm>
              <a:off x="6209328" y="1849438"/>
              <a:ext cx="468000" cy="468000"/>
            </a:xfrm>
            <a:prstGeom prst="rect">
              <a:avLst/>
            </a:prstGeom>
            <a:noFill/>
            <a:ln>
              <a:noFill/>
            </a:ln>
          </p:spPr>
        </p:pic>
        <p:cxnSp>
          <p:nvCxnSpPr>
            <p:cNvPr id="205" name="Google Shape;205;p13"/>
            <p:cNvCxnSpPr/>
            <p:nvPr/>
          </p:nvCxnSpPr>
          <p:spPr>
            <a:xfrm flipH="1">
              <a:off x="6136217" y="2283986"/>
              <a:ext cx="146223" cy="467575"/>
            </a:xfrm>
            <a:prstGeom prst="straightConnector1">
              <a:avLst/>
            </a:prstGeom>
            <a:noFill/>
            <a:ln w="38100" cap="flat" cmpd="sng">
              <a:solidFill>
                <a:srgbClr val="FF0000"/>
              </a:solidFill>
              <a:prstDash val="solid"/>
              <a:round/>
              <a:headEnd type="none" w="sm" len="sm"/>
              <a:tailEnd type="stealth" w="med" len="med"/>
            </a:ln>
          </p:spPr>
        </p:cxnSp>
      </p:grpSp>
      <p:grpSp>
        <p:nvGrpSpPr>
          <p:cNvPr id="206" name="Google Shape;206;p13"/>
          <p:cNvGrpSpPr/>
          <p:nvPr/>
        </p:nvGrpSpPr>
        <p:grpSpPr>
          <a:xfrm>
            <a:off x="2114550" y="5484734"/>
            <a:ext cx="3848100" cy="854790"/>
            <a:chOff x="2114550" y="5484734"/>
            <a:chExt cx="3848100" cy="854790"/>
          </a:xfrm>
        </p:grpSpPr>
        <p:cxnSp>
          <p:nvCxnSpPr>
            <p:cNvPr id="207" name="Google Shape;207;p13"/>
            <p:cNvCxnSpPr/>
            <p:nvPr/>
          </p:nvCxnSpPr>
          <p:spPr>
            <a:xfrm rot="10800000" flipH="1">
              <a:off x="4772894" y="5484734"/>
              <a:ext cx="951234" cy="416641"/>
            </a:xfrm>
            <a:prstGeom prst="straightConnector1">
              <a:avLst/>
            </a:prstGeom>
            <a:noFill/>
            <a:ln w="38100" cap="flat" cmpd="sng">
              <a:solidFill>
                <a:srgbClr val="FF0000"/>
              </a:solidFill>
              <a:prstDash val="solid"/>
              <a:round/>
              <a:headEnd type="none" w="sm" len="sm"/>
              <a:tailEnd type="stealth" w="med" len="med"/>
            </a:ln>
          </p:spPr>
        </p:cxnSp>
        <p:pic>
          <p:nvPicPr>
            <p:cNvPr id="208" name="Google Shape;208;p13"/>
            <p:cNvPicPr preferRelativeResize="0"/>
            <p:nvPr/>
          </p:nvPicPr>
          <p:blipFill rotWithShape="1">
            <a:blip r:embed="rId5">
              <a:alphaModFix/>
            </a:blip>
            <a:srcRect/>
            <a:stretch/>
          </p:blipFill>
          <p:spPr>
            <a:xfrm>
              <a:off x="2114550" y="5901374"/>
              <a:ext cx="3848100" cy="438150"/>
            </a:xfrm>
            <a:prstGeom prst="rect">
              <a:avLst/>
            </a:prstGeom>
            <a:noFill/>
            <a:ln>
              <a:noFill/>
            </a:ln>
          </p:spPr>
        </p:pic>
      </p:grpSp>
      <p:sp>
        <p:nvSpPr>
          <p:cNvPr id="20" name="投影片編號版面配置區 13">
            <a:extLst>
              <a:ext uri="{FF2B5EF4-FFF2-40B4-BE49-F238E27FC236}">
                <a16:creationId xmlns:a16="http://schemas.microsoft.com/office/drawing/2014/main" id="{6212CC45-E26C-4293-8399-4C5436AD1AA7}"/>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13</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4"/>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Economic Gain Matrix</a:t>
            </a:r>
            <a:endParaRPr/>
          </a:p>
        </p:txBody>
      </p:sp>
      <p:sp>
        <p:nvSpPr>
          <p:cNvPr id="214" name="Google Shape;214;p1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215" name="Google Shape;215;p14"/>
          <p:cNvSpPr txBox="1"/>
          <p:nvPr/>
        </p:nvSpPr>
        <p:spPr>
          <a:xfrm>
            <a:off x="1798638" y="2824163"/>
            <a:ext cx="3043237" cy="4619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dk1"/>
                </a:solidFill>
                <a:latin typeface="Arial"/>
                <a:ea typeface="Arial"/>
                <a:cs typeface="Arial"/>
                <a:sym typeface="Arial"/>
              </a:rPr>
              <a:t>assign unit to a class</a:t>
            </a:r>
            <a:endParaRPr sz="2400" b="0" i="0" u="none" strike="noStrike" cap="none">
              <a:solidFill>
                <a:schemeClr val="dk1"/>
              </a:solidFill>
              <a:latin typeface="Arial"/>
              <a:ea typeface="Arial"/>
              <a:cs typeface="Arial"/>
              <a:sym typeface="Arial"/>
            </a:endParaRPr>
          </a:p>
        </p:txBody>
      </p:sp>
      <p:sp>
        <p:nvSpPr>
          <p:cNvPr id="216" name="Google Shape;216;p14"/>
          <p:cNvSpPr txBox="1"/>
          <p:nvPr/>
        </p:nvSpPr>
        <p:spPr>
          <a:xfrm>
            <a:off x="5576888" y="2338388"/>
            <a:ext cx="1125537" cy="4619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9900"/>
                </a:solidFill>
                <a:latin typeface="Arial"/>
                <a:ea typeface="Arial"/>
                <a:cs typeface="Arial"/>
                <a:sym typeface="Arial"/>
              </a:rPr>
              <a:t>correct</a:t>
            </a:r>
            <a:endParaRPr sz="2400" b="0" i="0" u="none" strike="noStrike" cap="none">
              <a:solidFill>
                <a:srgbClr val="009900"/>
              </a:solidFill>
              <a:latin typeface="Arial"/>
              <a:ea typeface="Arial"/>
              <a:cs typeface="Arial"/>
              <a:sym typeface="Arial"/>
            </a:endParaRPr>
          </a:p>
        </p:txBody>
      </p:sp>
      <p:sp>
        <p:nvSpPr>
          <p:cNvPr id="217" name="Google Shape;217;p14"/>
          <p:cNvSpPr txBox="1"/>
          <p:nvPr/>
        </p:nvSpPr>
        <p:spPr>
          <a:xfrm>
            <a:off x="5518150" y="3286125"/>
            <a:ext cx="1365250" cy="4619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FF0000"/>
                </a:solidFill>
                <a:latin typeface="Arial"/>
                <a:ea typeface="Arial"/>
                <a:cs typeface="Arial"/>
                <a:sym typeface="Arial"/>
              </a:rPr>
              <a:t>incorrect</a:t>
            </a:r>
            <a:endParaRPr sz="2400" b="0" i="0" u="none" strike="noStrike" cap="none">
              <a:solidFill>
                <a:srgbClr val="FF0000"/>
              </a:solidFill>
              <a:latin typeface="Arial"/>
              <a:ea typeface="Arial"/>
              <a:cs typeface="Arial"/>
              <a:sym typeface="Arial"/>
            </a:endParaRPr>
          </a:p>
        </p:txBody>
      </p:sp>
      <p:cxnSp>
        <p:nvCxnSpPr>
          <p:cNvPr id="218" name="Google Shape;218;p14"/>
          <p:cNvCxnSpPr>
            <a:stCxn id="215" idx="3"/>
            <a:endCxn id="216" idx="1"/>
          </p:cNvCxnSpPr>
          <p:nvPr/>
        </p:nvCxnSpPr>
        <p:spPr>
          <a:xfrm rot="10800000" flipH="1">
            <a:off x="4841875" y="2569444"/>
            <a:ext cx="735000" cy="485700"/>
          </a:xfrm>
          <a:prstGeom prst="straightConnector1">
            <a:avLst/>
          </a:prstGeom>
          <a:noFill/>
          <a:ln w="9525" cap="flat" cmpd="sng">
            <a:solidFill>
              <a:schemeClr val="dk1"/>
            </a:solidFill>
            <a:prstDash val="solid"/>
            <a:round/>
            <a:headEnd type="none" w="med" len="med"/>
            <a:tailEnd type="triangle" w="med" len="med"/>
          </a:ln>
        </p:spPr>
      </p:cxnSp>
      <p:cxnSp>
        <p:nvCxnSpPr>
          <p:cNvPr id="219" name="Google Shape;219;p14"/>
          <p:cNvCxnSpPr>
            <a:endCxn id="217" idx="1"/>
          </p:cNvCxnSpPr>
          <p:nvPr/>
        </p:nvCxnSpPr>
        <p:spPr>
          <a:xfrm>
            <a:off x="4841950" y="3063206"/>
            <a:ext cx="676200" cy="453900"/>
          </a:xfrm>
          <a:prstGeom prst="straightConnector1">
            <a:avLst/>
          </a:prstGeom>
          <a:noFill/>
          <a:ln w="9525" cap="flat" cmpd="sng">
            <a:solidFill>
              <a:schemeClr val="dk1"/>
            </a:solidFill>
            <a:prstDash val="solid"/>
            <a:round/>
            <a:headEnd type="none" w="med" len="med"/>
            <a:tailEnd type="triangle" w="med" len="med"/>
          </a:ln>
        </p:spPr>
      </p:cxnSp>
      <p:graphicFrame>
        <p:nvGraphicFramePr>
          <p:cNvPr id="220" name="Google Shape;220;p14"/>
          <p:cNvGraphicFramePr/>
          <p:nvPr/>
        </p:nvGraphicFramePr>
        <p:xfrm>
          <a:off x="2987675" y="4672013"/>
          <a:ext cx="4695825" cy="1112850"/>
        </p:xfrm>
        <a:graphic>
          <a:graphicData uri="http://schemas.openxmlformats.org/drawingml/2006/table">
            <a:tbl>
              <a:tblPr firstRow="1" bandRow="1">
                <a:noFill/>
                <a:tableStyleId>{179E65D5-43F5-4D80-A7F7-EF70303CAB03}</a:tableStyleId>
              </a:tblPr>
              <a:tblGrid>
                <a:gridCol w="1565275">
                  <a:extLst>
                    <a:ext uri="{9D8B030D-6E8A-4147-A177-3AD203B41FA5}">
                      <a16:colId xmlns:a16="http://schemas.microsoft.com/office/drawing/2014/main" val="20000"/>
                    </a:ext>
                  </a:extLst>
                </a:gridCol>
                <a:gridCol w="1565275">
                  <a:extLst>
                    <a:ext uri="{9D8B030D-6E8A-4147-A177-3AD203B41FA5}">
                      <a16:colId xmlns:a16="http://schemas.microsoft.com/office/drawing/2014/main" val="20001"/>
                    </a:ext>
                  </a:extLst>
                </a:gridCol>
                <a:gridCol w="1565275">
                  <a:extLst>
                    <a:ext uri="{9D8B030D-6E8A-4147-A177-3AD203B41FA5}">
                      <a16:colId xmlns:a16="http://schemas.microsoft.com/office/drawing/2014/main" val="20002"/>
                    </a:ext>
                  </a:extLst>
                </a:gridCol>
              </a:tblGrid>
              <a:tr h="370950">
                <a:tc>
                  <a:txBody>
                    <a:bodyPr/>
                    <a:lstStyle/>
                    <a:p>
                      <a:pPr marL="0" marR="0" lvl="0" indent="0" algn="l" rtl="0">
                        <a:spcBef>
                          <a:spcPts val="0"/>
                        </a:spcBef>
                        <a:spcAft>
                          <a:spcPts val="0"/>
                        </a:spcAft>
                        <a:buNone/>
                      </a:pPr>
                      <a:r>
                        <a:rPr lang="en-US" sz="1800" i="1" u="none" strike="noStrike" cap="none"/>
                        <a:t>(t, a)</a:t>
                      </a:r>
                      <a:endParaRPr sz="1800" i="1"/>
                    </a:p>
                  </a:txBody>
                  <a:tcPr marL="91425" marR="91425" marT="45725" marB="45725"/>
                </a:tc>
                <a:tc>
                  <a:txBody>
                    <a:bodyPr/>
                    <a:lstStyle/>
                    <a:p>
                      <a:pPr marL="0" marR="0" lvl="0" indent="0" algn="l" rtl="0">
                        <a:spcBef>
                          <a:spcPts val="0"/>
                        </a:spcBef>
                        <a:spcAft>
                          <a:spcPts val="0"/>
                        </a:spcAft>
                        <a:buNone/>
                      </a:pPr>
                      <a:r>
                        <a:rPr lang="en-US" sz="1800"/>
                        <a:t>Good</a:t>
                      </a:r>
                      <a:endParaRPr sz="1800"/>
                    </a:p>
                  </a:txBody>
                  <a:tcPr marL="91425" marR="91425" marT="45725" marB="45725"/>
                </a:tc>
                <a:tc>
                  <a:txBody>
                    <a:bodyPr/>
                    <a:lstStyle/>
                    <a:p>
                      <a:pPr marL="0" marR="0" lvl="0" indent="0" algn="l" rtl="0">
                        <a:spcBef>
                          <a:spcPts val="0"/>
                        </a:spcBef>
                        <a:spcAft>
                          <a:spcPts val="0"/>
                        </a:spcAft>
                        <a:buNone/>
                      </a:pPr>
                      <a:r>
                        <a:rPr lang="en-US" sz="1800"/>
                        <a:t>Bad</a:t>
                      </a:r>
                      <a:endParaRPr sz="1800"/>
                    </a:p>
                  </a:txBody>
                  <a:tcPr marL="91425" marR="91425" marT="45725" marB="45725"/>
                </a:tc>
                <a:extLst>
                  <a:ext uri="{0D108BD9-81ED-4DB2-BD59-A6C34878D82A}">
                    <a16:rowId xmlns:a16="http://schemas.microsoft.com/office/drawing/2014/main" val="10000"/>
                  </a:ext>
                </a:extLst>
              </a:tr>
              <a:tr h="370950">
                <a:tc>
                  <a:txBody>
                    <a:bodyPr/>
                    <a:lstStyle/>
                    <a:p>
                      <a:pPr marL="0" marR="0" lvl="0" indent="0" algn="l" rtl="0">
                        <a:spcBef>
                          <a:spcPts val="0"/>
                        </a:spcBef>
                        <a:spcAft>
                          <a:spcPts val="0"/>
                        </a:spcAft>
                        <a:buNone/>
                      </a:pPr>
                      <a:r>
                        <a:rPr lang="en-US" sz="1800"/>
                        <a:t>Good</a:t>
                      </a:r>
                      <a:endParaRPr sz="1800"/>
                    </a:p>
                  </a:txBody>
                  <a:tcPr marL="91425" marR="91425" marT="45725" marB="45725"/>
                </a:tc>
                <a:tc>
                  <a:txBody>
                    <a:bodyPr/>
                    <a:lstStyle/>
                    <a:p>
                      <a:pPr marL="0" marR="0" lvl="0" indent="0" algn="l" rtl="0">
                        <a:spcBef>
                          <a:spcPts val="0"/>
                        </a:spcBef>
                        <a:spcAft>
                          <a:spcPts val="0"/>
                        </a:spcAft>
                        <a:buNone/>
                      </a:pPr>
                      <a:r>
                        <a:rPr lang="en-US" sz="1800">
                          <a:solidFill>
                            <a:srgbClr val="009900"/>
                          </a:solidFill>
                        </a:rPr>
                        <a:t>(g, g)</a:t>
                      </a:r>
                      <a:endParaRPr/>
                    </a:p>
                  </a:txBody>
                  <a:tcPr marL="91425" marR="91425" marT="45725" marB="45725"/>
                </a:tc>
                <a:tc>
                  <a:txBody>
                    <a:bodyPr/>
                    <a:lstStyle/>
                    <a:p>
                      <a:pPr marL="0" marR="0" lvl="0" indent="0" algn="l" rtl="0">
                        <a:lnSpc>
                          <a:spcPct val="100000"/>
                        </a:lnSpc>
                        <a:spcBef>
                          <a:spcPts val="0"/>
                        </a:spcBef>
                        <a:spcAft>
                          <a:spcPts val="0"/>
                        </a:spcAft>
                        <a:buClr>
                          <a:srgbClr val="FF0000"/>
                        </a:buClr>
                        <a:buSzPts val="1800"/>
                        <a:buFont typeface="Arial"/>
                        <a:buNone/>
                      </a:pPr>
                      <a:r>
                        <a:rPr lang="en-US" sz="1800">
                          <a:solidFill>
                            <a:srgbClr val="FF0000"/>
                          </a:solidFill>
                        </a:rPr>
                        <a:t>(g, b)</a:t>
                      </a:r>
                      <a:endParaRPr sz="1800">
                        <a:solidFill>
                          <a:srgbClr val="FF0000"/>
                        </a:solidFill>
                      </a:endParaRPr>
                    </a:p>
                  </a:txBody>
                  <a:tcPr marL="91425" marR="91425" marT="45725" marB="45725"/>
                </a:tc>
                <a:extLst>
                  <a:ext uri="{0D108BD9-81ED-4DB2-BD59-A6C34878D82A}">
                    <a16:rowId xmlns:a16="http://schemas.microsoft.com/office/drawing/2014/main" val="10001"/>
                  </a:ext>
                </a:extLst>
              </a:tr>
              <a:tr h="370950">
                <a:tc>
                  <a:txBody>
                    <a:bodyPr/>
                    <a:lstStyle/>
                    <a:p>
                      <a:pPr marL="0" marR="0" lvl="0" indent="0" algn="l" rtl="0">
                        <a:spcBef>
                          <a:spcPts val="0"/>
                        </a:spcBef>
                        <a:spcAft>
                          <a:spcPts val="0"/>
                        </a:spcAft>
                        <a:buNone/>
                      </a:pPr>
                      <a:r>
                        <a:rPr lang="en-US" sz="1800"/>
                        <a:t>Bad</a:t>
                      </a:r>
                      <a:endParaRPr sz="1800"/>
                    </a:p>
                  </a:txBody>
                  <a:tcPr marL="91425" marR="91425" marT="45725" marB="45725"/>
                </a:tc>
                <a:tc>
                  <a:txBody>
                    <a:bodyPr/>
                    <a:lstStyle/>
                    <a:p>
                      <a:pPr marL="0" marR="0" lvl="0" indent="0" algn="l" rtl="0">
                        <a:lnSpc>
                          <a:spcPct val="100000"/>
                        </a:lnSpc>
                        <a:spcBef>
                          <a:spcPts val="0"/>
                        </a:spcBef>
                        <a:spcAft>
                          <a:spcPts val="0"/>
                        </a:spcAft>
                        <a:buClr>
                          <a:srgbClr val="FF0000"/>
                        </a:buClr>
                        <a:buSzPts val="1800"/>
                        <a:buFont typeface="Arial"/>
                        <a:buNone/>
                      </a:pPr>
                      <a:r>
                        <a:rPr lang="en-US" sz="1800">
                          <a:solidFill>
                            <a:srgbClr val="FF0000"/>
                          </a:solidFill>
                        </a:rPr>
                        <a:t>(b, g)</a:t>
                      </a:r>
                      <a:endParaRPr sz="1800">
                        <a:solidFill>
                          <a:srgbClr val="FF0000"/>
                        </a:solidFill>
                      </a:endParaRPr>
                    </a:p>
                  </a:txBody>
                  <a:tcPr marL="91425" marR="91425" marT="45725" marB="45725"/>
                </a:tc>
                <a:tc>
                  <a:txBody>
                    <a:bodyPr/>
                    <a:lstStyle/>
                    <a:p>
                      <a:pPr marL="0" marR="0" lvl="0" indent="0" algn="l" rtl="0">
                        <a:lnSpc>
                          <a:spcPct val="100000"/>
                        </a:lnSpc>
                        <a:spcBef>
                          <a:spcPts val="0"/>
                        </a:spcBef>
                        <a:spcAft>
                          <a:spcPts val="0"/>
                        </a:spcAft>
                        <a:buClr>
                          <a:srgbClr val="009900"/>
                        </a:buClr>
                        <a:buSzPts val="1800"/>
                        <a:buFont typeface="Arial"/>
                        <a:buNone/>
                      </a:pPr>
                      <a:r>
                        <a:rPr lang="en-US" sz="1800">
                          <a:solidFill>
                            <a:srgbClr val="009900"/>
                          </a:solidFill>
                        </a:rPr>
                        <a:t>(b, b)</a:t>
                      </a:r>
                      <a:endParaRPr sz="1800">
                        <a:solidFill>
                          <a:srgbClr val="009900"/>
                        </a:solidFill>
                      </a:endParaRPr>
                    </a:p>
                  </a:txBody>
                  <a:tcPr marL="91425" marR="91425" marT="45725" marB="45725"/>
                </a:tc>
                <a:extLst>
                  <a:ext uri="{0D108BD9-81ED-4DB2-BD59-A6C34878D82A}">
                    <a16:rowId xmlns:a16="http://schemas.microsoft.com/office/drawing/2014/main" val="10002"/>
                  </a:ext>
                </a:extLst>
              </a:tr>
            </a:tbl>
          </a:graphicData>
        </a:graphic>
      </p:graphicFrame>
      <p:sp>
        <p:nvSpPr>
          <p:cNvPr id="221" name="Google Shape;221;p14"/>
          <p:cNvSpPr txBox="1"/>
          <p:nvPr/>
        </p:nvSpPr>
        <p:spPr>
          <a:xfrm>
            <a:off x="1547813" y="5213350"/>
            <a:ext cx="1471612"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True State(</a:t>
            </a:r>
            <a:r>
              <a:rPr lang="en-US" sz="1800" b="0" i="1" u="none" strike="noStrike" cap="none">
                <a:solidFill>
                  <a:schemeClr val="dk1"/>
                </a:solidFill>
                <a:latin typeface="Arial"/>
                <a:ea typeface="Arial"/>
                <a:cs typeface="Arial"/>
                <a:sym typeface="Arial"/>
              </a:rPr>
              <a:t>t</a:t>
            </a:r>
            <a:r>
              <a:rPr lang="en-US" sz="18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sp>
        <p:nvSpPr>
          <p:cNvPr id="222" name="Google Shape;222;p14"/>
          <p:cNvSpPr txBox="1"/>
          <p:nvPr/>
        </p:nvSpPr>
        <p:spPr>
          <a:xfrm>
            <a:off x="4708525" y="4117975"/>
            <a:ext cx="2017713"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Assigned State(</a:t>
            </a:r>
            <a:r>
              <a:rPr lang="en-US" sz="1800" b="0" i="1" u="none" strike="noStrike" cap="none">
                <a:solidFill>
                  <a:schemeClr val="dk1"/>
                </a:solidFill>
                <a:latin typeface="Arial"/>
                <a:ea typeface="Arial"/>
                <a:cs typeface="Arial"/>
                <a:sym typeface="Arial"/>
              </a:rPr>
              <a:t>a</a:t>
            </a:r>
            <a:r>
              <a:rPr lang="en-US" sz="18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sp>
        <p:nvSpPr>
          <p:cNvPr id="12" name="投影片編號版面配置區 13">
            <a:extLst>
              <a:ext uri="{FF2B5EF4-FFF2-40B4-BE49-F238E27FC236}">
                <a16:creationId xmlns:a16="http://schemas.microsoft.com/office/drawing/2014/main" id="{6EC4CE82-EF49-43F9-B9F9-86ACDB2E75A1}"/>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14</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5"/>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Economic Gain Matrix (Cont.)</a:t>
            </a:r>
            <a:endParaRPr/>
          </a:p>
        </p:txBody>
      </p:sp>
      <p:sp>
        <p:nvSpPr>
          <p:cNvPr id="228" name="Google Shape;228;p15"/>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We assume that the act of making category assignments carries consequences (</a:t>
            </a:r>
            <a:r>
              <a:rPr lang="en-US" i="1" dirty="0"/>
              <a:t>t, a, d</a:t>
            </a:r>
            <a:r>
              <a:rPr lang="en-US" dirty="0"/>
              <a:t>) economically or in terms of utility.</a:t>
            </a: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i="1" dirty="0"/>
              <a:t>e(t, a)</a:t>
            </a:r>
            <a:r>
              <a:rPr lang="en-US" dirty="0"/>
              <a:t>: </a:t>
            </a:r>
            <a:r>
              <a:rPr lang="en-US" b="1" dirty="0"/>
              <a:t>economic gain</a:t>
            </a:r>
            <a:r>
              <a:rPr lang="en-US" dirty="0"/>
              <a:t>/utility with true category </a:t>
            </a:r>
            <a:r>
              <a:rPr lang="en-US" i="1" dirty="0"/>
              <a:t>t</a:t>
            </a:r>
            <a:r>
              <a:rPr lang="en-US" dirty="0"/>
              <a:t> and assigned category </a:t>
            </a:r>
            <a:r>
              <a:rPr lang="en-US" i="1" dirty="0"/>
              <a:t>a</a:t>
            </a:r>
            <a:endParaRPr dirty="0"/>
          </a:p>
          <a:p>
            <a:pPr marL="0" lvl="0" indent="0" algn="l" rtl="0">
              <a:spcBef>
                <a:spcPts val="600"/>
              </a:spcBef>
              <a:spcAft>
                <a:spcPts val="0"/>
              </a:spcAft>
              <a:buSzPts val="2100"/>
              <a:buFont typeface="Noto Sans Symbols"/>
              <a:buNone/>
            </a:pPr>
            <a:endParaRPr dirty="0"/>
          </a:p>
        </p:txBody>
      </p:sp>
      <p:sp>
        <p:nvSpPr>
          <p:cNvPr id="229" name="Google Shape;229;p15"/>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 name="投影片編號版面配置區 13">
            <a:extLst>
              <a:ext uri="{FF2B5EF4-FFF2-40B4-BE49-F238E27FC236}">
                <a16:creationId xmlns:a16="http://schemas.microsoft.com/office/drawing/2014/main" id="{8CCFACE3-1AD5-47A3-9B2D-64B0B1347D7C}"/>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15</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6"/>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Economic Gain Matrix (Cont.)</a:t>
            </a:r>
            <a:endParaRPr/>
          </a:p>
        </p:txBody>
      </p:sp>
      <p:sp>
        <p:nvSpPr>
          <p:cNvPr id="235" name="Google Shape;235;p16"/>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graphicFrame>
        <p:nvGraphicFramePr>
          <p:cNvPr id="236" name="Google Shape;236;p16"/>
          <p:cNvGraphicFramePr/>
          <p:nvPr/>
        </p:nvGraphicFramePr>
        <p:xfrm>
          <a:off x="2454275" y="3284538"/>
          <a:ext cx="5278425" cy="1522425"/>
        </p:xfrm>
        <a:graphic>
          <a:graphicData uri="http://schemas.openxmlformats.org/drawingml/2006/table">
            <a:tbl>
              <a:tblPr firstRow="1" bandRow="1">
                <a:noFill/>
                <a:tableStyleId>{179E65D5-43F5-4D80-A7F7-EF70303CAB03}</a:tableStyleId>
              </a:tblPr>
              <a:tblGrid>
                <a:gridCol w="1759475">
                  <a:extLst>
                    <a:ext uri="{9D8B030D-6E8A-4147-A177-3AD203B41FA5}">
                      <a16:colId xmlns:a16="http://schemas.microsoft.com/office/drawing/2014/main" val="20000"/>
                    </a:ext>
                  </a:extLst>
                </a:gridCol>
                <a:gridCol w="1759475">
                  <a:extLst>
                    <a:ext uri="{9D8B030D-6E8A-4147-A177-3AD203B41FA5}">
                      <a16:colId xmlns:a16="http://schemas.microsoft.com/office/drawing/2014/main" val="20001"/>
                    </a:ext>
                  </a:extLst>
                </a:gridCol>
                <a:gridCol w="1759475">
                  <a:extLst>
                    <a:ext uri="{9D8B030D-6E8A-4147-A177-3AD203B41FA5}">
                      <a16:colId xmlns:a16="http://schemas.microsoft.com/office/drawing/2014/main" val="20002"/>
                    </a:ext>
                  </a:extLst>
                </a:gridCol>
              </a:tblGrid>
              <a:tr h="507475">
                <a:tc>
                  <a:txBody>
                    <a:bodyPr/>
                    <a:lstStyle/>
                    <a:p>
                      <a:pPr marL="0" marR="0" lvl="0" indent="0" algn="l" rtl="0">
                        <a:spcBef>
                          <a:spcPts val="0"/>
                        </a:spcBef>
                        <a:spcAft>
                          <a:spcPts val="0"/>
                        </a:spcAft>
                        <a:buNone/>
                      </a:pPr>
                      <a:r>
                        <a:rPr lang="en-US" sz="1800" i="1"/>
                        <a:t>e(t, a)</a:t>
                      </a:r>
                      <a:endParaRPr sz="1800" i="1"/>
                    </a:p>
                  </a:txBody>
                  <a:tcPr marL="91425" marR="91425" marT="45750" marB="45750"/>
                </a:tc>
                <a:tc>
                  <a:txBody>
                    <a:bodyPr/>
                    <a:lstStyle/>
                    <a:p>
                      <a:pPr marL="0" marR="0" lvl="0" indent="0" algn="l" rtl="0">
                        <a:spcBef>
                          <a:spcPts val="0"/>
                        </a:spcBef>
                        <a:spcAft>
                          <a:spcPts val="0"/>
                        </a:spcAft>
                        <a:buNone/>
                      </a:pPr>
                      <a:r>
                        <a:rPr lang="en-US" sz="1800"/>
                        <a:t>Good</a:t>
                      </a:r>
                      <a:endParaRPr sz="1800"/>
                    </a:p>
                  </a:txBody>
                  <a:tcPr marL="91425" marR="91425" marT="45750" marB="45750"/>
                </a:tc>
                <a:tc>
                  <a:txBody>
                    <a:bodyPr/>
                    <a:lstStyle/>
                    <a:p>
                      <a:pPr marL="0" marR="0" lvl="0" indent="0" algn="l" rtl="0">
                        <a:spcBef>
                          <a:spcPts val="0"/>
                        </a:spcBef>
                        <a:spcAft>
                          <a:spcPts val="0"/>
                        </a:spcAft>
                        <a:buNone/>
                      </a:pPr>
                      <a:r>
                        <a:rPr lang="en-US" sz="1800"/>
                        <a:t>Bad</a:t>
                      </a:r>
                      <a:endParaRPr sz="1800"/>
                    </a:p>
                  </a:txBody>
                  <a:tcPr marL="91425" marR="91425" marT="45750" marB="45750"/>
                </a:tc>
                <a:extLst>
                  <a:ext uri="{0D108BD9-81ED-4DB2-BD59-A6C34878D82A}">
                    <a16:rowId xmlns:a16="http://schemas.microsoft.com/office/drawing/2014/main" val="10000"/>
                  </a:ext>
                </a:extLst>
              </a:tr>
              <a:tr h="507475">
                <a:tc>
                  <a:txBody>
                    <a:bodyPr/>
                    <a:lstStyle/>
                    <a:p>
                      <a:pPr marL="0" marR="0" lvl="0" indent="0" algn="l" rtl="0">
                        <a:spcBef>
                          <a:spcPts val="0"/>
                        </a:spcBef>
                        <a:spcAft>
                          <a:spcPts val="0"/>
                        </a:spcAft>
                        <a:buNone/>
                      </a:pPr>
                      <a:r>
                        <a:rPr lang="en-US" sz="1800"/>
                        <a:t>Good</a:t>
                      </a:r>
                      <a:endParaRPr sz="1800"/>
                    </a:p>
                  </a:txBody>
                  <a:tcPr marL="91425" marR="91425" marT="45750" marB="45750"/>
                </a:tc>
                <a:tc>
                  <a:txBody>
                    <a:bodyPr/>
                    <a:lstStyle/>
                    <a:p>
                      <a:pPr marL="0" marR="0" lvl="0" indent="0" algn="l" rtl="0">
                        <a:spcBef>
                          <a:spcPts val="0"/>
                        </a:spcBef>
                        <a:spcAft>
                          <a:spcPts val="0"/>
                        </a:spcAft>
                        <a:buNone/>
                      </a:pPr>
                      <a:r>
                        <a:rPr lang="en-US" sz="1800" i="1"/>
                        <a:t>e(g, g)</a:t>
                      </a:r>
                      <a:endParaRPr/>
                    </a:p>
                  </a:txBody>
                  <a:tcPr marL="91425" marR="91425" marT="45750" marB="45750"/>
                </a:tc>
                <a:tc>
                  <a:txBody>
                    <a:bodyPr/>
                    <a:lstStyle/>
                    <a:p>
                      <a:pPr marL="0" marR="0" lvl="0" indent="0" algn="l" rtl="0">
                        <a:lnSpc>
                          <a:spcPct val="100000"/>
                        </a:lnSpc>
                        <a:spcBef>
                          <a:spcPts val="0"/>
                        </a:spcBef>
                        <a:spcAft>
                          <a:spcPts val="0"/>
                        </a:spcAft>
                        <a:buClr>
                          <a:schemeClr val="dk1"/>
                        </a:buClr>
                        <a:buSzPts val="1800"/>
                        <a:buFont typeface="Arial"/>
                        <a:buNone/>
                      </a:pPr>
                      <a:r>
                        <a:rPr lang="en-US" sz="1800" i="1"/>
                        <a:t>e(g, b)</a:t>
                      </a:r>
                      <a:endParaRPr sz="1800" i="1"/>
                    </a:p>
                  </a:txBody>
                  <a:tcPr marL="91425" marR="91425" marT="45750" marB="45750"/>
                </a:tc>
                <a:extLst>
                  <a:ext uri="{0D108BD9-81ED-4DB2-BD59-A6C34878D82A}">
                    <a16:rowId xmlns:a16="http://schemas.microsoft.com/office/drawing/2014/main" val="10001"/>
                  </a:ext>
                </a:extLst>
              </a:tr>
              <a:tr h="507475">
                <a:tc>
                  <a:txBody>
                    <a:bodyPr/>
                    <a:lstStyle/>
                    <a:p>
                      <a:pPr marL="0" marR="0" lvl="0" indent="0" algn="l" rtl="0">
                        <a:spcBef>
                          <a:spcPts val="0"/>
                        </a:spcBef>
                        <a:spcAft>
                          <a:spcPts val="0"/>
                        </a:spcAft>
                        <a:buNone/>
                      </a:pPr>
                      <a:r>
                        <a:rPr lang="en-US" sz="1800"/>
                        <a:t>Bad</a:t>
                      </a:r>
                      <a:endParaRPr sz="1800"/>
                    </a:p>
                  </a:txBody>
                  <a:tcPr marL="91425" marR="91425" marT="45750" marB="45750"/>
                </a:tc>
                <a:tc>
                  <a:txBody>
                    <a:bodyPr/>
                    <a:lstStyle/>
                    <a:p>
                      <a:pPr marL="0" marR="0" lvl="0" indent="0" algn="l" rtl="0">
                        <a:lnSpc>
                          <a:spcPct val="100000"/>
                        </a:lnSpc>
                        <a:spcBef>
                          <a:spcPts val="0"/>
                        </a:spcBef>
                        <a:spcAft>
                          <a:spcPts val="0"/>
                        </a:spcAft>
                        <a:buClr>
                          <a:schemeClr val="dk1"/>
                        </a:buClr>
                        <a:buSzPts val="1800"/>
                        <a:buFont typeface="Arial"/>
                        <a:buNone/>
                      </a:pPr>
                      <a:r>
                        <a:rPr lang="en-US" sz="1800" i="1"/>
                        <a:t>e(b, g)</a:t>
                      </a:r>
                      <a:endParaRPr sz="1800" i="1"/>
                    </a:p>
                  </a:txBody>
                  <a:tcPr marL="91425" marR="91425" marT="45750" marB="45750"/>
                </a:tc>
                <a:tc>
                  <a:txBody>
                    <a:bodyPr/>
                    <a:lstStyle/>
                    <a:p>
                      <a:pPr marL="0" marR="0" lvl="0" indent="0" algn="l" rtl="0">
                        <a:lnSpc>
                          <a:spcPct val="100000"/>
                        </a:lnSpc>
                        <a:spcBef>
                          <a:spcPts val="0"/>
                        </a:spcBef>
                        <a:spcAft>
                          <a:spcPts val="0"/>
                        </a:spcAft>
                        <a:buClr>
                          <a:schemeClr val="dk1"/>
                        </a:buClr>
                        <a:buSzPts val="1800"/>
                        <a:buFont typeface="Arial"/>
                        <a:buNone/>
                      </a:pPr>
                      <a:r>
                        <a:rPr lang="en-US" sz="1800" i="1"/>
                        <a:t>e(b, b)</a:t>
                      </a:r>
                      <a:endParaRPr sz="1800" i="1"/>
                    </a:p>
                  </a:txBody>
                  <a:tcPr marL="91425" marR="91425" marT="45750" marB="45750"/>
                </a:tc>
                <a:extLst>
                  <a:ext uri="{0D108BD9-81ED-4DB2-BD59-A6C34878D82A}">
                    <a16:rowId xmlns:a16="http://schemas.microsoft.com/office/drawing/2014/main" val="10002"/>
                  </a:ext>
                </a:extLst>
              </a:tr>
            </a:tbl>
          </a:graphicData>
        </a:graphic>
      </p:graphicFrame>
      <p:sp>
        <p:nvSpPr>
          <p:cNvPr id="237" name="Google Shape;237;p16"/>
          <p:cNvSpPr txBox="1"/>
          <p:nvPr/>
        </p:nvSpPr>
        <p:spPr>
          <a:xfrm>
            <a:off x="539750" y="4046538"/>
            <a:ext cx="1609725" cy="4603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dk1"/>
                </a:solidFill>
                <a:latin typeface="Arial"/>
                <a:ea typeface="Arial"/>
                <a:cs typeface="Arial"/>
                <a:sym typeface="Arial"/>
              </a:rPr>
              <a:t>True State</a:t>
            </a:r>
            <a:endParaRPr sz="2400" b="0" i="0" u="none" strike="noStrike" cap="none">
              <a:solidFill>
                <a:schemeClr val="dk1"/>
              </a:solidFill>
              <a:latin typeface="Arial"/>
              <a:ea typeface="Arial"/>
              <a:cs typeface="Arial"/>
              <a:sym typeface="Arial"/>
            </a:endParaRPr>
          </a:p>
        </p:txBody>
      </p:sp>
      <p:sp>
        <p:nvSpPr>
          <p:cNvPr id="238" name="Google Shape;238;p16"/>
          <p:cNvSpPr txBox="1"/>
          <p:nvPr/>
        </p:nvSpPr>
        <p:spPr>
          <a:xfrm>
            <a:off x="3965575" y="2782888"/>
            <a:ext cx="2255838" cy="4603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dk1"/>
                </a:solidFill>
                <a:latin typeface="Arial"/>
                <a:ea typeface="Arial"/>
                <a:cs typeface="Arial"/>
                <a:sym typeface="Arial"/>
              </a:rPr>
              <a:t>Assigned State</a:t>
            </a:r>
            <a:endParaRPr sz="2400" b="0" i="0" u="none" strike="noStrike" cap="none">
              <a:solidFill>
                <a:schemeClr val="dk1"/>
              </a:solidFill>
              <a:latin typeface="Arial"/>
              <a:ea typeface="Arial"/>
              <a:cs typeface="Arial"/>
              <a:sym typeface="Arial"/>
            </a:endParaRPr>
          </a:p>
        </p:txBody>
      </p:sp>
      <p:sp>
        <p:nvSpPr>
          <p:cNvPr id="7" name="投影片編號版面配置區 13">
            <a:extLst>
              <a:ext uri="{FF2B5EF4-FFF2-40B4-BE49-F238E27FC236}">
                <a16:creationId xmlns:a16="http://schemas.microsoft.com/office/drawing/2014/main" id="{4EA40F35-D31E-456F-A70F-5C29233FD14E}"/>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16</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245" name="Google Shape;245;p17"/>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a:t>Identity gain matrix</a:t>
            </a:r>
            <a:endParaRPr/>
          </a:p>
          <a:p>
            <a:pPr marL="342900" lvl="0" indent="-342900" algn="l" rtl="0">
              <a:spcBef>
                <a:spcPts val="600"/>
              </a:spcBef>
              <a:spcAft>
                <a:spcPts val="0"/>
              </a:spcAft>
              <a:buSzPts val="2100"/>
              <a:buFont typeface="Noto Sans Symbols"/>
              <a:buNone/>
            </a:pPr>
            <a:endParaRPr/>
          </a:p>
        </p:txBody>
      </p:sp>
      <p:sp>
        <p:nvSpPr>
          <p:cNvPr id="246" name="Google Shape;246;p17"/>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Economic Gain Matrix (Cont.)</a:t>
            </a:r>
            <a:endParaRPr/>
          </a:p>
        </p:txBody>
      </p:sp>
      <p:graphicFrame>
        <p:nvGraphicFramePr>
          <p:cNvPr id="247" name="Google Shape;247;p17"/>
          <p:cNvGraphicFramePr/>
          <p:nvPr/>
        </p:nvGraphicFramePr>
        <p:xfrm>
          <a:off x="2987675" y="4672013"/>
          <a:ext cx="4695825" cy="1112850"/>
        </p:xfrm>
        <a:graphic>
          <a:graphicData uri="http://schemas.openxmlformats.org/drawingml/2006/table">
            <a:tbl>
              <a:tblPr firstRow="1" bandRow="1">
                <a:noFill/>
                <a:tableStyleId>{179E65D5-43F5-4D80-A7F7-EF70303CAB03}</a:tableStyleId>
              </a:tblPr>
              <a:tblGrid>
                <a:gridCol w="1565275">
                  <a:extLst>
                    <a:ext uri="{9D8B030D-6E8A-4147-A177-3AD203B41FA5}">
                      <a16:colId xmlns:a16="http://schemas.microsoft.com/office/drawing/2014/main" val="20000"/>
                    </a:ext>
                  </a:extLst>
                </a:gridCol>
                <a:gridCol w="1565275">
                  <a:extLst>
                    <a:ext uri="{9D8B030D-6E8A-4147-A177-3AD203B41FA5}">
                      <a16:colId xmlns:a16="http://schemas.microsoft.com/office/drawing/2014/main" val="20001"/>
                    </a:ext>
                  </a:extLst>
                </a:gridCol>
                <a:gridCol w="1565275">
                  <a:extLst>
                    <a:ext uri="{9D8B030D-6E8A-4147-A177-3AD203B41FA5}">
                      <a16:colId xmlns:a16="http://schemas.microsoft.com/office/drawing/2014/main" val="20002"/>
                    </a:ext>
                  </a:extLst>
                </a:gridCol>
              </a:tblGrid>
              <a:tr h="370950">
                <a:tc>
                  <a:txBody>
                    <a:bodyPr/>
                    <a:lstStyle/>
                    <a:p>
                      <a:pPr marL="0" marR="0" lvl="0" indent="0" algn="l" rtl="0">
                        <a:spcBef>
                          <a:spcPts val="0"/>
                        </a:spcBef>
                        <a:spcAft>
                          <a:spcPts val="0"/>
                        </a:spcAft>
                        <a:buNone/>
                      </a:pPr>
                      <a:r>
                        <a:rPr lang="en-US" sz="1800" i="1"/>
                        <a:t>e(t, a)</a:t>
                      </a:r>
                      <a:endParaRPr sz="1800" i="1"/>
                    </a:p>
                  </a:txBody>
                  <a:tcPr marL="91425" marR="91425" marT="45725" marB="45725"/>
                </a:tc>
                <a:tc>
                  <a:txBody>
                    <a:bodyPr/>
                    <a:lstStyle/>
                    <a:p>
                      <a:pPr marL="0" marR="0" lvl="0" indent="0" algn="l" rtl="0">
                        <a:spcBef>
                          <a:spcPts val="0"/>
                        </a:spcBef>
                        <a:spcAft>
                          <a:spcPts val="0"/>
                        </a:spcAft>
                        <a:buNone/>
                      </a:pPr>
                      <a:r>
                        <a:rPr lang="en-US" sz="1800"/>
                        <a:t>Good</a:t>
                      </a:r>
                      <a:endParaRPr sz="1800"/>
                    </a:p>
                  </a:txBody>
                  <a:tcPr marL="91425" marR="91425" marT="45725" marB="45725"/>
                </a:tc>
                <a:tc>
                  <a:txBody>
                    <a:bodyPr/>
                    <a:lstStyle/>
                    <a:p>
                      <a:pPr marL="0" marR="0" lvl="0" indent="0" algn="l" rtl="0">
                        <a:spcBef>
                          <a:spcPts val="0"/>
                        </a:spcBef>
                        <a:spcAft>
                          <a:spcPts val="0"/>
                        </a:spcAft>
                        <a:buNone/>
                      </a:pPr>
                      <a:r>
                        <a:rPr lang="en-US" sz="1800"/>
                        <a:t>Bad</a:t>
                      </a:r>
                      <a:endParaRPr sz="1800"/>
                    </a:p>
                  </a:txBody>
                  <a:tcPr marL="91425" marR="91425" marT="45725" marB="45725"/>
                </a:tc>
                <a:extLst>
                  <a:ext uri="{0D108BD9-81ED-4DB2-BD59-A6C34878D82A}">
                    <a16:rowId xmlns:a16="http://schemas.microsoft.com/office/drawing/2014/main" val="10000"/>
                  </a:ext>
                </a:extLst>
              </a:tr>
              <a:tr h="370950">
                <a:tc>
                  <a:txBody>
                    <a:bodyPr/>
                    <a:lstStyle/>
                    <a:p>
                      <a:pPr marL="0" marR="0" lvl="0" indent="0" algn="l" rtl="0">
                        <a:spcBef>
                          <a:spcPts val="0"/>
                        </a:spcBef>
                        <a:spcAft>
                          <a:spcPts val="0"/>
                        </a:spcAft>
                        <a:buNone/>
                      </a:pPr>
                      <a:r>
                        <a:rPr lang="en-US" sz="1800"/>
                        <a:t>Good</a:t>
                      </a:r>
                      <a:endParaRPr sz="1800"/>
                    </a:p>
                  </a:txBody>
                  <a:tcPr marL="91425" marR="91425" marT="45725" marB="45725"/>
                </a:tc>
                <a:tc>
                  <a:txBody>
                    <a:bodyPr/>
                    <a:lstStyle/>
                    <a:p>
                      <a:pPr marL="0" marR="0" lvl="0" indent="0" algn="l" rtl="0">
                        <a:spcBef>
                          <a:spcPts val="0"/>
                        </a:spcBef>
                        <a:spcAft>
                          <a:spcPts val="0"/>
                        </a:spcAft>
                        <a:buNone/>
                      </a:pPr>
                      <a:r>
                        <a:rPr lang="en-US" sz="1800"/>
                        <a:t>1</a:t>
                      </a:r>
                      <a:endParaRPr/>
                    </a:p>
                  </a:txBody>
                  <a:tcPr marL="91425" marR="91425" marT="45725" marB="45725"/>
                </a:tc>
                <a:tc>
                  <a:txBody>
                    <a:bodyPr/>
                    <a:lstStyle/>
                    <a:p>
                      <a:pPr marL="0" marR="0" lvl="0" indent="0" algn="l" rtl="0">
                        <a:lnSpc>
                          <a:spcPct val="100000"/>
                        </a:lnSpc>
                        <a:spcBef>
                          <a:spcPts val="0"/>
                        </a:spcBef>
                        <a:spcAft>
                          <a:spcPts val="0"/>
                        </a:spcAft>
                        <a:buClr>
                          <a:schemeClr val="dk1"/>
                        </a:buClr>
                        <a:buSzPts val="1800"/>
                        <a:buFont typeface="Arial"/>
                        <a:buNone/>
                      </a:pPr>
                      <a:r>
                        <a:rPr lang="en-US" sz="1800"/>
                        <a:t>0</a:t>
                      </a:r>
                      <a:endParaRPr sz="1800"/>
                    </a:p>
                  </a:txBody>
                  <a:tcPr marL="91425" marR="91425" marT="45725" marB="45725"/>
                </a:tc>
                <a:extLst>
                  <a:ext uri="{0D108BD9-81ED-4DB2-BD59-A6C34878D82A}">
                    <a16:rowId xmlns:a16="http://schemas.microsoft.com/office/drawing/2014/main" val="10001"/>
                  </a:ext>
                </a:extLst>
              </a:tr>
              <a:tr h="370950">
                <a:tc>
                  <a:txBody>
                    <a:bodyPr/>
                    <a:lstStyle/>
                    <a:p>
                      <a:pPr marL="0" marR="0" lvl="0" indent="0" algn="l" rtl="0">
                        <a:spcBef>
                          <a:spcPts val="0"/>
                        </a:spcBef>
                        <a:spcAft>
                          <a:spcPts val="0"/>
                        </a:spcAft>
                        <a:buNone/>
                      </a:pPr>
                      <a:r>
                        <a:rPr lang="en-US" sz="1800"/>
                        <a:t>Bad</a:t>
                      </a:r>
                      <a:endParaRPr sz="1800"/>
                    </a:p>
                  </a:txBody>
                  <a:tcPr marL="91425" marR="91425" marT="45725" marB="45725"/>
                </a:tc>
                <a:tc>
                  <a:txBody>
                    <a:bodyPr/>
                    <a:lstStyle/>
                    <a:p>
                      <a:pPr marL="0" marR="0" lvl="0" indent="0" algn="l" rtl="0">
                        <a:lnSpc>
                          <a:spcPct val="100000"/>
                        </a:lnSpc>
                        <a:spcBef>
                          <a:spcPts val="0"/>
                        </a:spcBef>
                        <a:spcAft>
                          <a:spcPts val="0"/>
                        </a:spcAft>
                        <a:buClr>
                          <a:schemeClr val="dk1"/>
                        </a:buClr>
                        <a:buSzPts val="1800"/>
                        <a:buFont typeface="Arial"/>
                        <a:buNone/>
                      </a:pPr>
                      <a:r>
                        <a:rPr lang="en-US" sz="1800"/>
                        <a:t>0</a:t>
                      </a:r>
                      <a:endParaRPr sz="1800"/>
                    </a:p>
                  </a:txBody>
                  <a:tcPr marL="91425" marR="91425" marT="45725" marB="45725"/>
                </a:tc>
                <a:tc>
                  <a:txBody>
                    <a:bodyPr/>
                    <a:lstStyle/>
                    <a:p>
                      <a:pPr marL="0" marR="0" lvl="0" indent="0" algn="l" rtl="0">
                        <a:lnSpc>
                          <a:spcPct val="100000"/>
                        </a:lnSpc>
                        <a:spcBef>
                          <a:spcPts val="0"/>
                        </a:spcBef>
                        <a:spcAft>
                          <a:spcPts val="0"/>
                        </a:spcAft>
                        <a:buClr>
                          <a:schemeClr val="dk1"/>
                        </a:buClr>
                        <a:buSzPts val="1800"/>
                        <a:buFont typeface="Arial"/>
                        <a:buNone/>
                      </a:pPr>
                      <a:r>
                        <a:rPr lang="en-US" sz="1800"/>
                        <a:t>1</a:t>
                      </a:r>
                      <a:endParaRPr sz="1800"/>
                    </a:p>
                  </a:txBody>
                  <a:tcPr marL="91425" marR="91425" marT="45725" marB="45725"/>
                </a:tc>
                <a:extLst>
                  <a:ext uri="{0D108BD9-81ED-4DB2-BD59-A6C34878D82A}">
                    <a16:rowId xmlns:a16="http://schemas.microsoft.com/office/drawing/2014/main" val="10002"/>
                  </a:ext>
                </a:extLst>
              </a:tr>
            </a:tbl>
          </a:graphicData>
        </a:graphic>
      </p:graphicFrame>
      <p:sp>
        <p:nvSpPr>
          <p:cNvPr id="248" name="Google Shape;248;p17"/>
          <p:cNvSpPr txBox="1"/>
          <p:nvPr/>
        </p:nvSpPr>
        <p:spPr>
          <a:xfrm>
            <a:off x="1547813" y="5213350"/>
            <a:ext cx="1252537"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True State</a:t>
            </a:r>
            <a:endParaRPr sz="1800" b="0" i="0" u="none" strike="noStrike" cap="none">
              <a:solidFill>
                <a:schemeClr val="dk1"/>
              </a:solidFill>
              <a:latin typeface="Arial"/>
              <a:ea typeface="Arial"/>
              <a:cs typeface="Arial"/>
              <a:sym typeface="Arial"/>
            </a:endParaRPr>
          </a:p>
        </p:txBody>
      </p:sp>
      <p:sp>
        <p:nvSpPr>
          <p:cNvPr id="249" name="Google Shape;249;p17"/>
          <p:cNvSpPr txBox="1"/>
          <p:nvPr/>
        </p:nvSpPr>
        <p:spPr>
          <a:xfrm>
            <a:off x="4708525" y="4117975"/>
            <a:ext cx="1736725"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Assigned State</a:t>
            </a:r>
            <a:endParaRPr sz="1800" b="0" i="0" u="none" strike="noStrike" cap="none">
              <a:solidFill>
                <a:schemeClr val="dk1"/>
              </a:solidFill>
              <a:latin typeface="Arial"/>
              <a:ea typeface="Arial"/>
              <a:cs typeface="Arial"/>
              <a:sym typeface="Arial"/>
            </a:endParaRPr>
          </a:p>
        </p:txBody>
      </p:sp>
      <p:pic>
        <p:nvPicPr>
          <p:cNvPr id="250" name="Google Shape;250;p17"/>
          <p:cNvPicPr preferRelativeResize="0"/>
          <p:nvPr/>
        </p:nvPicPr>
        <p:blipFill rotWithShape="1">
          <a:blip r:embed="rId3">
            <a:alphaModFix/>
          </a:blip>
          <a:srcRect/>
          <a:stretch/>
        </p:blipFill>
        <p:spPr>
          <a:xfrm>
            <a:off x="2695575" y="2738438"/>
            <a:ext cx="3736975" cy="1138237"/>
          </a:xfrm>
          <a:prstGeom prst="rect">
            <a:avLst/>
          </a:prstGeom>
          <a:noFill/>
          <a:ln>
            <a:noFill/>
          </a:ln>
        </p:spPr>
      </p:pic>
      <p:sp>
        <p:nvSpPr>
          <p:cNvPr id="9" name="投影片編號版面配置區 13">
            <a:extLst>
              <a:ext uri="{FF2B5EF4-FFF2-40B4-BE49-F238E27FC236}">
                <a16:creationId xmlns:a16="http://schemas.microsoft.com/office/drawing/2014/main" id="{B4840523-72BF-4631-BB81-05CF90EA16AA}"/>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17</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8"/>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Jet Fan Blade</a:t>
            </a:r>
            <a:endParaRPr/>
          </a:p>
        </p:txBody>
      </p:sp>
      <p:sp>
        <p:nvSpPr>
          <p:cNvPr id="256" name="Google Shape;256;p18"/>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pic>
        <p:nvPicPr>
          <p:cNvPr id="257" name="Google Shape;257;p18"/>
          <p:cNvPicPr preferRelativeResize="0">
            <a:picLocks noGrp="1"/>
          </p:cNvPicPr>
          <p:nvPr>
            <p:ph type="body" idx="1"/>
          </p:nvPr>
        </p:nvPicPr>
        <p:blipFill rotWithShape="1">
          <a:blip r:embed="rId3">
            <a:alphaModFix/>
          </a:blip>
          <a:srcRect/>
          <a:stretch/>
        </p:blipFill>
        <p:spPr>
          <a:xfrm>
            <a:off x="1857375" y="2041525"/>
            <a:ext cx="5883275" cy="4411663"/>
          </a:xfrm>
          <a:prstGeom prst="rect">
            <a:avLst/>
          </a:prstGeom>
          <a:noFill/>
          <a:ln>
            <a:noFill/>
          </a:ln>
        </p:spPr>
      </p:pic>
      <p:sp>
        <p:nvSpPr>
          <p:cNvPr id="5" name="投影片編號版面配置區 13">
            <a:extLst>
              <a:ext uri="{FF2B5EF4-FFF2-40B4-BE49-F238E27FC236}">
                <a16:creationId xmlns:a16="http://schemas.microsoft.com/office/drawing/2014/main" id="{2338BF93-184C-42C9-8DFE-C2997CDB2275}"/>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18</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9"/>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263" name="Google Shape;263;p19"/>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An Instance (Cont.)</a:t>
            </a:r>
            <a:endParaRPr/>
          </a:p>
        </p:txBody>
      </p:sp>
      <p:pic>
        <p:nvPicPr>
          <p:cNvPr id="264" name="Google Shape;264;p19"/>
          <p:cNvPicPr preferRelativeResize="0">
            <a:picLocks noGrp="1"/>
          </p:cNvPicPr>
          <p:nvPr>
            <p:ph type="body" idx="1"/>
          </p:nvPr>
        </p:nvPicPr>
        <p:blipFill rotWithShape="1">
          <a:blip r:embed="rId3">
            <a:alphaModFix/>
          </a:blip>
          <a:srcRect/>
          <a:stretch/>
        </p:blipFill>
        <p:spPr>
          <a:xfrm>
            <a:off x="971550" y="2205038"/>
            <a:ext cx="7640638" cy="3275012"/>
          </a:xfrm>
          <a:prstGeom prst="rect">
            <a:avLst/>
          </a:prstGeom>
          <a:noFill/>
          <a:ln>
            <a:noFill/>
          </a:ln>
        </p:spPr>
      </p:pic>
      <p:sp>
        <p:nvSpPr>
          <p:cNvPr id="5" name="投影片編號版面配置區 13">
            <a:extLst>
              <a:ext uri="{FF2B5EF4-FFF2-40B4-BE49-F238E27FC236}">
                <a16:creationId xmlns:a16="http://schemas.microsoft.com/office/drawing/2014/main" id="{C76F3EB8-0618-4E4A-817D-4E72AC8F874B}"/>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19</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84" name="Google Shape;84;p2"/>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Outline</a:t>
            </a:r>
            <a:endParaRPr/>
          </a:p>
        </p:txBody>
      </p:sp>
      <p:sp>
        <p:nvSpPr>
          <p:cNvPr id="85" name="Google Shape;85;p2"/>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540"/>
              <a:buChar char="●"/>
            </a:pPr>
            <a:r>
              <a:rPr lang="en-US" sz="2200" b="1" dirty="0">
                <a:solidFill>
                  <a:srgbClr val="0070C0"/>
                </a:solidFill>
              </a:rPr>
              <a:t>4.1 Introduction</a:t>
            </a:r>
            <a:endParaRPr dirty="0"/>
          </a:p>
          <a:p>
            <a:pPr marL="692150" lvl="1" indent="-347663" algn="l" rtl="0">
              <a:spcBef>
                <a:spcPts val="600"/>
              </a:spcBef>
              <a:spcAft>
                <a:spcPts val="0"/>
              </a:spcAft>
              <a:buSzPts val="1120"/>
              <a:buChar char="●"/>
            </a:pPr>
            <a:r>
              <a:rPr lang="en-US" sz="1600" dirty="0"/>
              <a:t>Pattern Discrimination</a:t>
            </a:r>
            <a:endParaRPr dirty="0"/>
          </a:p>
          <a:p>
            <a:pPr marL="342900" lvl="0" indent="-342900" algn="l" rtl="0">
              <a:spcBef>
                <a:spcPts val="600"/>
              </a:spcBef>
              <a:spcAft>
                <a:spcPts val="0"/>
              </a:spcAft>
              <a:buSzPts val="1540"/>
              <a:buChar char="●"/>
            </a:pPr>
            <a:r>
              <a:rPr lang="en-US" sz="2200" b="1" dirty="0">
                <a:solidFill>
                  <a:srgbClr val="0070C0"/>
                </a:solidFill>
              </a:rPr>
              <a:t>4.2 Bayes Decision Rules </a:t>
            </a:r>
            <a:endParaRPr dirty="0"/>
          </a:p>
          <a:p>
            <a:pPr marL="692150" lvl="1" indent="-347663" algn="l" rtl="0">
              <a:spcBef>
                <a:spcPts val="600"/>
              </a:spcBef>
              <a:spcAft>
                <a:spcPts val="0"/>
              </a:spcAft>
              <a:buSzPts val="1120"/>
              <a:buChar char="●"/>
            </a:pPr>
            <a:r>
              <a:rPr lang="en-US" sz="1600" dirty="0"/>
              <a:t>Economic Gain Matrix</a:t>
            </a:r>
            <a:endParaRPr dirty="0"/>
          </a:p>
          <a:p>
            <a:pPr marL="692150" lvl="1" indent="-347663" algn="l" rtl="0">
              <a:spcBef>
                <a:spcPts val="600"/>
              </a:spcBef>
              <a:spcAft>
                <a:spcPts val="0"/>
              </a:spcAft>
              <a:buSzPts val="1120"/>
              <a:buChar char="●"/>
            </a:pPr>
            <a:r>
              <a:rPr lang="en-US" sz="1600" dirty="0"/>
              <a:t>Conditional Probability</a:t>
            </a:r>
            <a:endParaRPr dirty="0"/>
          </a:p>
          <a:p>
            <a:pPr marL="692150" lvl="1" indent="-347663" algn="l" rtl="0">
              <a:spcBef>
                <a:spcPts val="600"/>
              </a:spcBef>
              <a:spcAft>
                <a:spcPts val="0"/>
              </a:spcAft>
              <a:buSzPts val="1120"/>
              <a:buChar char="●"/>
            </a:pPr>
            <a:r>
              <a:rPr lang="en-US" sz="1600" dirty="0"/>
              <a:t>Decision Rule Construction</a:t>
            </a:r>
            <a:endParaRPr sz="1600" dirty="0"/>
          </a:p>
          <a:p>
            <a:pPr marL="692150" lvl="1" indent="-347663" algn="l" rtl="0">
              <a:spcBef>
                <a:spcPts val="600"/>
              </a:spcBef>
              <a:spcAft>
                <a:spcPts val="0"/>
              </a:spcAft>
              <a:buSzPts val="1120"/>
              <a:buChar char="●"/>
            </a:pPr>
            <a:r>
              <a:rPr lang="en-US" sz="1600" dirty="0"/>
              <a:t>Fair Game Assumption</a:t>
            </a:r>
            <a:endParaRPr dirty="0"/>
          </a:p>
          <a:p>
            <a:pPr marL="692150" lvl="1" indent="-347663" algn="l" rtl="0">
              <a:spcBef>
                <a:spcPts val="600"/>
              </a:spcBef>
              <a:spcAft>
                <a:spcPts val="0"/>
              </a:spcAft>
              <a:buSzPts val="1120"/>
              <a:buChar char="●"/>
            </a:pPr>
            <a:r>
              <a:rPr lang="en-US" sz="1600" dirty="0"/>
              <a:t>Bayes Decision </a:t>
            </a:r>
            <a:endParaRPr dirty="0"/>
          </a:p>
          <a:p>
            <a:pPr marL="692150" lvl="1" indent="-347663" algn="l" rtl="0">
              <a:spcBef>
                <a:spcPts val="600"/>
              </a:spcBef>
              <a:spcAft>
                <a:spcPts val="0"/>
              </a:spcAft>
              <a:buSzPts val="1120"/>
              <a:buChar char="●"/>
            </a:pPr>
            <a:r>
              <a:rPr lang="en-US" sz="1600" dirty="0"/>
              <a:t>Continuous Measurement   </a:t>
            </a:r>
            <a:endParaRPr dirty="0"/>
          </a:p>
          <a:p>
            <a:pPr marL="342900" lvl="0" indent="-342900" algn="l" rtl="0">
              <a:spcBef>
                <a:spcPts val="600"/>
              </a:spcBef>
              <a:spcAft>
                <a:spcPts val="0"/>
              </a:spcAft>
              <a:buSzPts val="1540"/>
              <a:buChar char="●"/>
            </a:pPr>
            <a:r>
              <a:rPr lang="en-US" sz="2200" b="1" dirty="0">
                <a:solidFill>
                  <a:srgbClr val="0070C0"/>
                </a:solidFill>
              </a:rPr>
              <a:t>4.3 Prior Probability</a:t>
            </a:r>
            <a:endParaRPr dirty="0"/>
          </a:p>
          <a:p>
            <a:pPr marL="342900" lvl="0" indent="-342900" algn="l" rtl="0">
              <a:spcBef>
                <a:spcPts val="600"/>
              </a:spcBef>
              <a:spcAft>
                <a:spcPts val="0"/>
              </a:spcAft>
              <a:buSzPts val="1540"/>
              <a:buChar char="●"/>
            </a:pPr>
            <a:r>
              <a:rPr lang="en-US" sz="2200" b="1" dirty="0">
                <a:solidFill>
                  <a:srgbClr val="0070C0"/>
                </a:solidFill>
              </a:rPr>
              <a:t>4.4 Economic Gain Matrix and the Decision Rule</a:t>
            </a:r>
            <a:endParaRPr dirty="0"/>
          </a:p>
          <a:p>
            <a:pPr marL="0" lvl="0" indent="0" algn="l" rtl="0">
              <a:spcBef>
                <a:spcPts val="600"/>
              </a:spcBef>
              <a:spcAft>
                <a:spcPts val="0"/>
              </a:spcAft>
              <a:buSzPts val="1540"/>
              <a:buFont typeface="Noto Sans Symbols"/>
              <a:buNone/>
            </a:pPr>
            <a:endParaRPr sz="2200" b="1" dirty="0">
              <a:solidFill>
                <a:srgbClr val="0070C0"/>
              </a:solidFill>
            </a:endParaRPr>
          </a:p>
          <a:p>
            <a:pPr marL="342900" lvl="0" indent="-280670" algn="l" rtl="0">
              <a:spcBef>
                <a:spcPts val="600"/>
              </a:spcBef>
              <a:spcAft>
                <a:spcPts val="0"/>
              </a:spcAft>
              <a:buSzPts val="980"/>
              <a:buNone/>
            </a:pPr>
            <a:endParaRPr sz="1400" b="1" dirty="0">
              <a:solidFill>
                <a:srgbClr val="0070C0"/>
              </a:solidFill>
            </a:endParaRPr>
          </a:p>
          <a:p>
            <a:pPr marL="342900" lvl="0" indent="-209550" algn="l" rtl="0">
              <a:spcBef>
                <a:spcPts val="600"/>
              </a:spcBef>
              <a:spcAft>
                <a:spcPts val="0"/>
              </a:spcAft>
              <a:buSzPts val="2100"/>
              <a:buNone/>
            </a:pPr>
            <a:endParaRPr dirty="0"/>
          </a:p>
        </p:txBody>
      </p:sp>
      <p:sp>
        <p:nvSpPr>
          <p:cNvPr id="5" name="投影片編號版面配置區 13">
            <a:extLst>
              <a:ext uri="{FF2B5EF4-FFF2-40B4-BE49-F238E27FC236}">
                <a16:creationId xmlns:a16="http://schemas.microsoft.com/office/drawing/2014/main" id="{DE804F2F-38D4-4968-BBA1-F445B5AD9000}"/>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2</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2"/>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US"/>
              <a:t>Joke Time</a:t>
            </a:r>
            <a:endParaRPr/>
          </a:p>
        </p:txBody>
      </p:sp>
      <p:sp>
        <p:nvSpPr>
          <p:cNvPr id="286" name="Google Shape;286;p22"/>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209550" algn="l" rtl="0">
              <a:spcBef>
                <a:spcPts val="0"/>
              </a:spcBef>
              <a:spcAft>
                <a:spcPts val="0"/>
              </a:spcAft>
              <a:buSzPts val="2100"/>
              <a:buNone/>
            </a:pPr>
            <a:endParaRPr/>
          </a:p>
        </p:txBody>
      </p:sp>
      <p:sp>
        <p:nvSpPr>
          <p:cNvPr id="287" name="Google Shape;287;p22"/>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 name="投影片編號版面配置區 13">
            <a:extLst>
              <a:ext uri="{FF2B5EF4-FFF2-40B4-BE49-F238E27FC236}">
                <a16:creationId xmlns:a16="http://schemas.microsoft.com/office/drawing/2014/main" id="{3E378348-ED85-40FA-A88F-A4F260574410}"/>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20</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293" name="Google Shape;293;p2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Some notation</a:t>
            </a:r>
            <a:endParaRPr/>
          </a:p>
        </p:txBody>
      </p:sp>
      <p:sp>
        <p:nvSpPr>
          <p:cNvPr id="294" name="Google Shape;294;p23"/>
          <p:cNvSpPr txBox="1">
            <a:spLocks noGrp="1"/>
          </p:cNvSpPr>
          <p:nvPr>
            <p:ph type="body" idx="1"/>
          </p:nvPr>
        </p:nvSpPr>
        <p:spPr>
          <a:xfrm>
            <a:off x="684213" y="1916113"/>
            <a:ext cx="8229600" cy="441166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Font typeface="Noto Sans Symbols"/>
              <a:buNone/>
            </a:pPr>
            <a:r>
              <a:rPr lang="en-US" i="1"/>
              <a:t>P(g, g)</a:t>
            </a:r>
            <a:r>
              <a:rPr lang="en-US"/>
              <a:t>: probability of true good, assigned good,</a:t>
            </a:r>
            <a:endParaRPr/>
          </a:p>
          <a:p>
            <a:pPr marL="342900" lvl="0" indent="-342900" algn="l" rtl="0">
              <a:spcBef>
                <a:spcPts val="600"/>
              </a:spcBef>
              <a:spcAft>
                <a:spcPts val="0"/>
              </a:spcAft>
              <a:buSzPts val="2100"/>
              <a:buFont typeface="Noto Sans Symbols"/>
              <a:buNone/>
            </a:pPr>
            <a:r>
              <a:rPr lang="en-US" i="1"/>
              <a:t>P(g, b)</a:t>
            </a:r>
            <a:r>
              <a:rPr lang="en-US"/>
              <a:t>: probability of true good, assigned bad,</a:t>
            </a:r>
            <a:endParaRPr/>
          </a:p>
          <a:p>
            <a:pPr marL="342900" lvl="0" indent="-342900" algn="l" rtl="0">
              <a:spcBef>
                <a:spcPts val="600"/>
              </a:spcBef>
              <a:spcAft>
                <a:spcPts val="0"/>
              </a:spcAft>
              <a:buSzPts val="2100"/>
              <a:buFont typeface="Noto Sans Symbols"/>
              <a:buNone/>
            </a:pPr>
            <a:r>
              <a:rPr lang="en-US"/>
              <a:t>...</a:t>
            </a:r>
            <a:endParaRPr/>
          </a:p>
          <a:p>
            <a:pPr marL="342900" lvl="0" indent="-342900" algn="l" rtl="0">
              <a:spcBef>
                <a:spcPts val="600"/>
              </a:spcBef>
              <a:spcAft>
                <a:spcPts val="0"/>
              </a:spcAft>
              <a:buSzPts val="2100"/>
              <a:buFont typeface="Noto Sans Symbols"/>
              <a:buNone/>
            </a:pPr>
            <a:r>
              <a:rPr lang="en-US" i="1"/>
              <a:t>e(g, g)</a:t>
            </a:r>
            <a:r>
              <a:rPr lang="en-US"/>
              <a:t>: economic consequence for event </a:t>
            </a:r>
            <a:r>
              <a:rPr lang="en-US" i="1"/>
              <a:t>(g, g)</a:t>
            </a:r>
            <a:r>
              <a:rPr lang="en-US"/>
              <a:t>,</a:t>
            </a:r>
            <a:endParaRPr/>
          </a:p>
          <a:p>
            <a:pPr marL="342900" lvl="0" indent="-342900" algn="l" rtl="0">
              <a:spcBef>
                <a:spcPts val="600"/>
              </a:spcBef>
              <a:spcAft>
                <a:spcPts val="0"/>
              </a:spcAft>
              <a:buSzPts val="2100"/>
              <a:buFont typeface="Noto Sans Symbols"/>
              <a:buNone/>
            </a:pPr>
            <a:r>
              <a:rPr lang="en-US"/>
              <a:t>…</a:t>
            </a:r>
            <a:endParaRPr/>
          </a:p>
          <a:p>
            <a:pPr marL="342900" lvl="0" indent="-342900" algn="l" rtl="0">
              <a:spcBef>
                <a:spcPts val="600"/>
              </a:spcBef>
              <a:spcAft>
                <a:spcPts val="0"/>
              </a:spcAft>
              <a:buSzPts val="2100"/>
              <a:buFont typeface="Noto Sans Symbols"/>
              <a:buNone/>
            </a:pPr>
            <a:r>
              <a:rPr lang="en-US" i="1"/>
              <a:t>e</a:t>
            </a:r>
            <a:r>
              <a:rPr lang="en-US"/>
              <a:t> positive: profit consequence</a:t>
            </a:r>
            <a:endParaRPr/>
          </a:p>
          <a:p>
            <a:pPr marL="342900" lvl="0" indent="-342900" algn="l" rtl="0">
              <a:spcBef>
                <a:spcPts val="600"/>
              </a:spcBef>
              <a:spcAft>
                <a:spcPts val="0"/>
              </a:spcAft>
              <a:buSzPts val="2100"/>
              <a:buFont typeface="Noto Sans Symbols"/>
              <a:buNone/>
            </a:pPr>
            <a:r>
              <a:rPr lang="en-US" i="1"/>
              <a:t>e</a:t>
            </a:r>
            <a:r>
              <a:rPr lang="en-US"/>
              <a:t> negative: loss consequence</a:t>
            </a:r>
            <a:endParaRPr/>
          </a:p>
          <a:p>
            <a:pPr marL="342900" lvl="0" indent="-342900" algn="l" rtl="0">
              <a:spcBef>
                <a:spcPts val="600"/>
              </a:spcBef>
              <a:spcAft>
                <a:spcPts val="0"/>
              </a:spcAft>
              <a:buSzPts val="2100"/>
              <a:buFont typeface="Noto Sans Symbols"/>
              <a:buNone/>
            </a:pPr>
            <a:endParaRPr/>
          </a:p>
        </p:txBody>
      </p:sp>
      <p:sp>
        <p:nvSpPr>
          <p:cNvPr id="5" name="投影片編號版面配置區 13">
            <a:extLst>
              <a:ext uri="{FF2B5EF4-FFF2-40B4-BE49-F238E27FC236}">
                <a16:creationId xmlns:a16="http://schemas.microsoft.com/office/drawing/2014/main" id="{C7654CC1-9106-4D2C-B975-6EDF73F03715}"/>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21</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301" name="Google Shape;301;p24"/>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4.2 Expected profit per object</a:t>
            </a:r>
            <a:endParaRPr dirty="0"/>
          </a:p>
        </p:txBody>
      </p:sp>
      <p:sp>
        <p:nvSpPr>
          <p:cNvPr id="302" name="Google Shape;302;p24"/>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Fraction of good objects manufactured</a:t>
            </a: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Fraction of bad objects manufactured</a:t>
            </a: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Expected profit per object</a:t>
            </a:r>
            <a:endParaRPr dirty="0"/>
          </a:p>
          <a:p>
            <a:pPr marL="0" lvl="0" indent="0" algn="l" rtl="0">
              <a:spcBef>
                <a:spcPts val="600"/>
              </a:spcBef>
              <a:spcAft>
                <a:spcPts val="0"/>
              </a:spcAft>
              <a:buSzPts val="2100"/>
              <a:buFont typeface="Noto Sans Symbols"/>
              <a:buNone/>
            </a:pPr>
            <a:endParaRPr dirty="0"/>
          </a:p>
        </p:txBody>
      </p:sp>
      <p:pic>
        <p:nvPicPr>
          <p:cNvPr id="303" name="Google Shape;303;p24"/>
          <p:cNvPicPr preferRelativeResize="0"/>
          <p:nvPr/>
        </p:nvPicPr>
        <p:blipFill rotWithShape="1">
          <a:blip r:embed="rId3">
            <a:alphaModFix/>
          </a:blip>
          <a:srcRect/>
          <a:stretch/>
        </p:blipFill>
        <p:spPr>
          <a:xfrm>
            <a:off x="2195513" y="2636838"/>
            <a:ext cx="4248150" cy="476250"/>
          </a:xfrm>
          <a:prstGeom prst="rect">
            <a:avLst/>
          </a:prstGeom>
          <a:noFill/>
          <a:ln>
            <a:noFill/>
          </a:ln>
        </p:spPr>
      </p:pic>
      <p:pic>
        <p:nvPicPr>
          <p:cNvPr id="304" name="Google Shape;304;p24"/>
          <p:cNvPicPr preferRelativeResize="0"/>
          <p:nvPr/>
        </p:nvPicPr>
        <p:blipFill rotWithShape="1">
          <a:blip r:embed="rId4">
            <a:alphaModFix/>
          </a:blip>
          <a:srcRect/>
          <a:stretch/>
        </p:blipFill>
        <p:spPr>
          <a:xfrm>
            <a:off x="2195513" y="3722688"/>
            <a:ext cx="4162425" cy="476250"/>
          </a:xfrm>
          <a:prstGeom prst="rect">
            <a:avLst/>
          </a:prstGeom>
          <a:noFill/>
          <a:ln>
            <a:noFill/>
          </a:ln>
        </p:spPr>
      </p:pic>
      <p:pic>
        <p:nvPicPr>
          <p:cNvPr id="305" name="Google Shape;305;p24"/>
          <p:cNvPicPr preferRelativeResize="0"/>
          <p:nvPr/>
        </p:nvPicPr>
        <p:blipFill rotWithShape="1">
          <a:blip r:embed="rId5">
            <a:alphaModFix/>
          </a:blip>
          <a:srcRect/>
          <a:stretch/>
        </p:blipFill>
        <p:spPr>
          <a:xfrm>
            <a:off x="1476375" y="4876800"/>
            <a:ext cx="5876925" cy="476250"/>
          </a:xfrm>
          <a:prstGeom prst="rect">
            <a:avLst/>
          </a:prstGeom>
          <a:noFill/>
          <a:ln>
            <a:noFill/>
          </a:ln>
        </p:spPr>
      </p:pic>
      <p:pic>
        <p:nvPicPr>
          <p:cNvPr id="306" name="Google Shape;306;p24"/>
          <p:cNvPicPr preferRelativeResize="0"/>
          <p:nvPr/>
        </p:nvPicPr>
        <p:blipFill rotWithShape="1">
          <a:blip r:embed="rId6">
            <a:alphaModFix/>
          </a:blip>
          <a:srcRect/>
          <a:stretch/>
        </p:blipFill>
        <p:spPr>
          <a:xfrm>
            <a:off x="2324100" y="5516563"/>
            <a:ext cx="5200650" cy="476250"/>
          </a:xfrm>
          <a:prstGeom prst="rect">
            <a:avLst/>
          </a:prstGeom>
          <a:noFill/>
          <a:ln>
            <a:noFill/>
          </a:ln>
        </p:spPr>
      </p:pic>
      <p:sp>
        <p:nvSpPr>
          <p:cNvPr id="9" name="投影片編號版面配置區 13">
            <a:extLst>
              <a:ext uri="{FF2B5EF4-FFF2-40B4-BE49-F238E27FC236}">
                <a16:creationId xmlns:a16="http://schemas.microsoft.com/office/drawing/2014/main" id="{7DBA5E20-4C1D-4523-9E27-45C173D2E1D5}"/>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22</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p25"/>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Conditional Probability</a:t>
            </a:r>
            <a:endParaRPr/>
          </a:p>
        </p:txBody>
      </p:sp>
      <p:sp>
        <p:nvSpPr>
          <p:cNvPr id="313" name="Google Shape;313;p25"/>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314" name="Google Shape;314;p25"/>
          <p:cNvSpPr txBox="1">
            <a:spLocks noGrp="1"/>
          </p:cNvSpPr>
          <p:nvPr>
            <p:ph type="body" idx="1"/>
          </p:nvPr>
        </p:nvSpPr>
        <p:spPr>
          <a:xfrm>
            <a:off x="914400" y="1992313"/>
            <a:ext cx="8229600" cy="4411662"/>
          </a:xfrm>
          <a:prstGeom prst="rect">
            <a:avLst/>
          </a:prstGeom>
          <a:noFill/>
          <a:ln>
            <a:noFill/>
          </a:ln>
        </p:spPr>
        <p:txBody>
          <a:bodyPr spcFirstLastPara="1" wrap="square" lIns="91425" tIns="45700" rIns="91425" bIns="45700" anchor="t" anchorCtr="0">
            <a:noAutofit/>
          </a:bodyPr>
          <a:lstStyle/>
          <a:p>
            <a:pPr marL="342900" lvl="0" indent="-209550" algn="l" rtl="0">
              <a:spcBef>
                <a:spcPts val="0"/>
              </a:spcBef>
              <a:spcAft>
                <a:spcPts val="0"/>
              </a:spcAft>
              <a:buSzPts val="2100"/>
              <a:buNone/>
            </a:pPr>
            <a:endParaRPr/>
          </a:p>
          <a:p>
            <a:pPr marL="0" lvl="0" indent="0" algn="ctr" rtl="0">
              <a:spcBef>
                <a:spcPts val="600"/>
              </a:spcBef>
              <a:spcAft>
                <a:spcPts val="0"/>
              </a:spcAft>
              <a:buSzPts val="2100"/>
              <a:buFont typeface="Noto Sans Symbols"/>
              <a:buNone/>
            </a:pPr>
            <a:endParaRPr/>
          </a:p>
          <a:p>
            <a:pPr marL="0" lvl="0" indent="0" algn="ctr" rtl="0">
              <a:spcBef>
                <a:spcPts val="800"/>
              </a:spcBef>
              <a:spcAft>
                <a:spcPts val="0"/>
              </a:spcAft>
              <a:buSzPts val="2800"/>
              <a:buFont typeface="Noto Sans Symbols"/>
              <a:buNone/>
            </a:pPr>
            <a:endParaRPr sz="4000">
              <a:solidFill>
                <a:srgbClr val="FFC000"/>
              </a:solidFill>
              <a:latin typeface="Arial"/>
              <a:ea typeface="Arial"/>
              <a:cs typeface="Arial"/>
              <a:sym typeface="Arial"/>
            </a:endParaRPr>
          </a:p>
        </p:txBody>
      </p:sp>
      <p:cxnSp>
        <p:nvCxnSpPr>
          <p:cNvPr id="315" name="Google Shape;315;p25"/>
          <p:cNvCxnSpPr/>
          <p:nvPr/>
        </p:nvCxnSpPr>
        <p:spPr>
          <a:xfrm rot="10800000">
            <a:off x="4643438" y="4017963"/>
            <a:ext cx="0" cy="720725"/>
          </a:xfrm>
          <a:prstGeom prst="straightConnector1">
            <a:avLst/>
          </a:prstGeom>
          <a:noFill/>
          <a:ln w="19050" cap="flat" cmpd="sng">
            <a:solidFill>
              <a:srgbClr val="000000"/>
            </a:solidFill>
            <a:prstDash val="solid"/>
            <a:miter lim="800000"/>
            <a:headEnd type="none" w="sm" len="sm"/>
            <a:tailEnd type="stealth" w="med" len="med"/>
          </a:ln>
        </p:spPr>
      </p:cxnSp>
      <p:sp>
        <p:nvSpPr>
          <p:cNvPr id="316" name="Google Shape;316;p25"/>
          <p:cNvSpPr txBox="1"/>
          <p:nvPr/>
        </p:nvSpPr>
        <p:spPr>
          <a:xfrm>
            <a:off x="3851275" y="4845050"/>
            <a:ext cx="2016125" cy="553957"/>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dirty="0">
                <a:solidFill>
                  <a:schemeClr val="dk1"/>
                </a:solidFill>
                <a:latin typeface="+mn-lt"/>
                <a:ea typeface="KaiTi" panose="02010609060101010101" pitchFamily="49" charset="-122"/>
                <a:cs typeface="Schoolbell"/>
                <a:sym typeface="Schoolbell"/>
              </a:rPr>
              <a:t>“given’’ </a:t>
            </a:r>
            <a:endParaRPr sz="3000" b="0" i="0" u="none" strike="noStrike" cap="none" dirty="0">
              <a:solidFill>
                <a:schemeClr val="dk1"/>
              </a:solidFill>
              <a:latin typeface="+mn-lt"/>
              <a:ea typeface="KaiTi" panose="02010609060101010101" pitchFamily="49" charset="-122"/>
              <a:cs typeface="Schoolbell"/>
              <a:sym typeface="Schoolbell"/>
            </a:endParaRPr>
          </a:p>
        </p:txBody>
      </p:sp>
      <p:cxnSp>
        <p:nvCxnSpPr>
          <p:cNvPr id="317" name="Google Shape;317;p25"/>
          <p:cNvCxnSpPr/>
          <p:nvPr/>
        </p:nvCxnSpPr>
        <p:spPr>
          <a:xfrm rot="10800000">
            <a:off x="5422900" y="3846513"/>
            <a:ext cx="444500" cy="619125"/>
          </a:xfrm>
          <a:prstGeom prst="straightConnector1">
            <a:avLst/>
          </a:prstGeom>
          <a:noFill/>
          <a:ln w="19050" cap="flat" cmpd="sng">
            <a:solidFill>
              <a:srgbClr val="000000"/>
            </a:solidFill>
            <a:prstDash val="solid"/>
            <a:miter lim="800000"/>
            <a:headEnd type="none" w="sm" len="sm"/>
            <a:tailEnd type="stealth" w="med" len="med"/>
          </a:ln>
        </p:spPr>
      </p:cxnSp>
      <p:sp>
        <p:nvSpPr>
          <p:cNvPr id="318" name="Google Shape;318;p25"/>
          <p:cNvSpPr txBox="1"/>
          <p:nvPr/>
        </p:nvSpPr>
        <p:spPr>
          <a:xfrm>
            <a:off x="5422900" y="4562475"/>
            <a:ext cx="3600450" cy="1016000"/>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dirty="0">
                <a:solidFill>
                  <a:schemeClr val="dk1"/>
                </a:solidFill>
                <a:latin typeface="+mn-lt"/>
                <a:ea typeface="Schoolbell"/>
                <a:cs typeface="Schoolbell"/>
                <a:sym typeface="Schoolbell"/>
              </a:rPr>
              <a:t>“Event that </a:t>
            </a:r>
            <a:endParaRPr dirty="0">
              <a:latin typeface="+mn-lt"/>
            </a:endParaRPr>
          </a:p>
          <a:p>
            <a:pPr marL="0" marR="0" lvl="0" indent="0" algn="l" rtl="0">
              <a:spcBef>
                <a:spcPts val="0"/>
              </a:spcBef>
              <a:spcAft>
                <a:spcPts val="0"/>
              </a:spcAft>
              <a:buNone/>
            </a:pPr>
            <a:r>
              <a:rPr lang="en-US" sz="3000" b="0" i="0" u="none" strike="noStrike" cap="none" dirty="0">
                <a:solidFill>
                  <a:schemeClr val="dk1"/>
                </a:solidFill>
                <a:latin typeface="+mn-lt"/>
                <a:ea typeface="Schoolbell"/>
                <a:cs typeface="Schoolbell"/>
                <a:sym typeface="Schoolbell"/>
              </a:rPr>
              <a:t>already happened’’ </a:t>
            </a:r>
            <a:endParaRPr sz="3000" b="0" i="0" u="none" strike="noStrike" cap="none" dirty="0">
              <a:solidFill>
                <a:schemeClr val="dk1"/>
              </a:solidFill>
              <a:latin typeface="+mn-lt"/>
              <a:ea typeface="Schoolbell"/>
              <a:cs typeface="Schoolbell"/>
              <a:sym typeface="Schoolbell"/>
            </a:endParaRPr>
          </a:p>
        </p:txBody>
      </p:sp>
      <p:pic>
        <p:nvPicPr>
          <p:cNvPr id="319" name="Google Shape;319;p25"/>
          <p:cNvPicPr preferRelativeResize="0"/>
          <p:nvPr/>
        </p:nvPicPr>
        <p:blipFill rotWithShape="1">
          <a:blip r:embed="rId3">
            <a:alphaModFix/>
          </a:blip>
          <a:srcRect/>
          <a:stretch/>
        </p:blipFill>
        <p:spPr>
          <a:xfrm>
            <a:off x="2411413" y="2701925"/>
            <a:ext cx="3810000" cy="1266825"/>
          </a:xfrm>
          <a:prstGeom prst="rect">
            <a:avLst/>
          </a:prstGeom>
          <a:noFill/>
          <a:ln>
            <a:noFill/>
          </a:ln>
        </p:spPr>
      </p:pic>
      <p:sp>
        <p:nvSpPr>
          <p:cNvPr id="10" name="投影片編號版面配置區 13">
            <a:extLst>
              <a:ext uri="{FF2B5EF4-FFF2-40B4-BE49-F238E27FC236}">
                <a16:creationId xmlns:a16="http://schemas.microsoft.com/office/drawing/2014/main" id="{CF272F29-37A6-49A7-8213-51FB24E250EB}"/>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23</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6"/>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Conditional Probability (cont.)</a:t>
            </a:r>
            <a:endParaRPr/>
          </a:p>
        </p:txBody>
      </p:sp>
      <p:sp>
        <p:nvSpPr>
          <p:cNvPr id="326" name="Google Shape;326;p26"/>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t>DC &amp; CV Lab.</a:t>
            </a:r>
            <a:endParaRPr dirty="0"/>
          </a:p>
          <a:p>
            <a:pPr marL="0" lvl="0" indent="0" algn="ctr" rtl="0">
              <a:spcBef>
                <a:spcPts val="0"/>
              </a:spcBef>
              <a:spcAft>
                <a:spcPts val="0"/>
              </a:spcAft>
              <a:buNone/>
            </a:pPr>
            <a:r>
              <a:rPr lang="en-US" dirty="0">
                <a:latin typeface="Comic Sans MS"/>
                <a:ea typeface="Comic Sans MS"/>
                <a:cs typeface="Comic Sans MS"/>
                <a:sym typeface="Comic Sans MS"/>
              </a:rPr>
              <a:t>CSIE NTU</a:t>
            </a:r>
            <a:endParaRPr dirty="0"/>
          </a:p>
        </p:txBody>
      </p:sp>
      <p:sp>
        <p:nvSpPr>
          <p:cNvPr id="327" name="Google Shape;327;p26"/>
          <p:cNvSpPr txBox="1">
            <a:spLocks noGrp="1"/>
          </p:cNvSpPr>
          <p:nvPr>
            <p:ph type="body" idx="1"/>
          </p:nvPr>
        </p:nvSpPr>
        <p:spPr>
          <a:xfrm>
            <a:off x="1377950" y="2276475"/>
            <a:ext cx="6388100" cy="3336925"/>
          </a:xfrm>
          <a:prstGeom prst="rect">
            <a:avLst/>
          </a:prstGeom>
          <a:noFill/>
          <a:ln>
            <a:noFill/>
          </a:ln>
        </p:spPr>
        <p:txBody>
          <a:bodyPr spcFirstLastPara="1" wrap="square" lIns="91425" tIns="45700" rIns="91425" bIns="45700" anchor="t" anchorCtr="0">
            <a:noAutofit/>
          </a:bodyPr>
          <a:lstStyle/>
          <a:p>
            <a:pPr marL="342900" lvl="0" indent="-209550" algn="l" rtl="0">
              <a:spcBef>
                <a:spcPts val="0"/>
              </a:spcBef>
              <a:spcAft>
                <a:spcPts val="0"/>
              </a:spcAft>
              <a:buSzPts val="2100"/>
              <a:buNone/>
            </a:pPr>
            <a:endParaRPr/>
          </a:p>
          <a:p>
            <a:pPr marL="0" lvl="0" indent="0" algn="ctr" rtl="0">
              <a:spcBef>
                <a:spcPts val="600"/>
              </a:spcBef>
              <a:spcAft>
                <a:spcPts val="0"/>
              </a:spcAft>
              <a:buSzPts val="2100"/>
              <a:buFont typeface="Noto Sans Symbols"/>
              <a:buNone/>
            </a:pPr>
            <a:endParaRPr/>
          </a:p>
          <a:p>
            <a:pPr marL="0" lvl="0" indent="0" algn="ctr" rtl="0">
              <a:spcBef>
                <a:spcPts val="800"/>
              </a:spcBef>
              <a:spcAft>
                <a:spcPts val="0"/>
              </a:spcAft>
              <a:buSzPts val="2800"/>
              <a:buFont typeface="Noto Sans Symbols"/>
              <a:buNone/>
            </a:pPr>
            <a:endParaRPr sz="4000">
              <a:solidFill>
                <a:srgbClr val="FFC000"/>
              </a:solidFill>
              <a:latin typeface="Arial"/>
              <a:ea typeface="Arial"/>
              <a:cs typeface="Arial"/>
              <a:sym typeface="Arial"/>
            </a:endParaRPr>
          </a:p>
        </p:txBody>
      </p:sp>
      <p:pic>
        <p:nvPicPr>
          <p:cNvPr id="328" name="Google Shape;328;p26"/>
          <p:cNvPicPr preferRelativeResize="0"/>
          <p:nvPr/>
        </p:nvPicPr>
        <p:blipFill rotWithShape="1">
          <a:blip r:embed="rId3">
            <a:alphaModFix/>
          </a:blip>
          <a:srcRect/>
          <a:stretch/>
        </p:blipFill>
        <p:spPr>
          <a:xfrm>
            <a:off x="2916238" y="3770313"/>
            <a:ext cx="3535362" cy="2322512"/>
          </a:xfrm>
          <a:prstGeom prst="rect">
            <a:avLst/>
          </a:prstGeom>
          <a:noFill/>
          <a:ln>
            <a:noFill/>
          </a:ln>
        </p:spPr>
      </p:pic>
      <p:sp>
        <p:nvSpPr>
          <p:cNvPr id="329" name="Google Shape;329;p26"/>
          <p:cNvSpPr/>
          <p:nvPr/>
        </p:nvSpPr>
        <p:spPr>
          <a:xfrm>
            <a:off x="4117975" y="3770313"/>
            <a:ext cx="2344738" cy="2322512"/>
          </a:xfrm>
          <a:prstGeom prst="ellipse">
            <a:avLst/>
          </a:prstGeom>
          <a:noFill/>
          <a:ln w="28575" cap="flat" cmpd="sng">
            <a:solidFill>
              <a:srgbClr val="3E1C4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30" name="Google Shape;330;p26"/>
          <p:cNvSpPr/>
          <p:nvPr/>
        </p:nvSpPr>
        <p:spPr>
          <a:xfrm>
            <a:off x="4660900" y="3952875"/>
            <a:ext cx="574675" cy="1970088"/>
          </a:xfrm>
          <a:custGeom>
            <a:avLst/>
            <a:gdLst/>
            <a:ahLst/>
            <a:cxnLst/>
            <a:rect l="l" t="t" r="r" b="b"/>
            <a:pathLst>
              <a:path w="574675" h="1969695" extrusionOk="0">
                <a:moveTo>
                  <a:pt x="25400" y="3506"/>
                </a:moveTo>
                <a:cubicBezTo>
                  <a:pt x="30692" y="2448"/>
                  <a:pt x="36069" y="-1089"/>
                  <a:pt x="41275" y="331"/>
                </a:cubicBezTo>
                <a:cubicBezTo>
                  <a:pt x="48638" y="2339"/>
                  <a:pt x="60325" y="13031"/>
                  <a:pt x="60325" y="13031"/>
                </a:cubicBezTo>
                <a:cubicBezTo>
                  <a:pt x="62442" y="16206"/>
                  <a:pt x="63695" y="20172"/>
                  <a:pt x="66675" y="22556"/>
                </a:cubicBezTo>
                <a:cubicBezTo>
                  <a:pt x="69288" y="24647"/>
                  <a:pt x="73153" y="24346"/>
                  <a:pt x="76200" y="25731"/>
                </a:cubicBezTo>
                <a:cubicBezTo>
                  <a:pt x="84818" y="29648"/>
                  <a:pt x="92620" y="35438"/>
                  <a:pt x="101600" y="38431"/>
                </a:cubicBezTo>
                <a:cubicBezTo>
                  <a:pt x="104775" y="39489"/>
                  <a:pt x="108199" y="39981"/>
                  <a:pt x="111125" y="41606"/>
                </a:cubicBezTo>
                <a:cubicBezTo>
                  <a:pt x="117796" y="45312"/>
                  <a:pt x="123825" y="50073"/>
                  <a:pt x="130175" y="54306"/>
                </a:cubicBezTo>
                <a:lnTo>
                  <a:pt x="139700" y="60656"/>
                </a:lnTo>
                <a:cubicBezTo>
                  <a:pt x="141817" y="63831"/>
                  <a:pt x="143352" y="67483"/>
                  <a:pt x="146050" y="70181"/>
                </a:cubicBezTo>
                <a:cubicBezTo>
                  <a:pt x="148748" y="72879"/>
                  <a:pt x="153132" y="73600"/>
                  <a:pt x="155575" y="76531"/>
                </a:cubicBezTo>
                <a:cubicBezTo>
                  <a:pt x="158605" y="80167"/>
                  <a:pt x="159577" y="85122"/>
                  <a:pt x="161925" y="89231"/>
                </a:cubicBezTo>
                <a:cubicBezTo>
                  <a:pt x="166201" y="96714"/>
                  <a:pt x="172933" y="104642"/>
                  <a:pt x="177800" y="111456"/>
                </a:cubicBezTo>
                <a:cubicBezTo>
                  <a:pt x="180018" y="114561"/>
                  <a:pt x="181707" y="118050"/>
                  <a:pt x="184150" y="120981"/>
                </a:cubicBezTo>
                <a:cubicBezTo>
                  <a:pt x="199661" y="139595"/>
                  <a:pt x="187145" y="122585"/>
                  <a:pt x="203200" y="136856"/>
                </a:cubicBezTo>
                <a:cubicBezTo>
                  <a:pt x="235822" y="165854"/>
                  <a:pt x="210157" y="147844"/>
                  <a:pt x="231775" y="162256"/>
                </a:cubicBezTo>
                <a:cubicBezTo>
                  <a:pt x="233892" y="165431"/>
                  <a:pt x="235427" y="169083"/>
                  <a:pt x="238125" y="171781"/>
                </a:cubicBezTo>
                <a:cubicBezTo>
                  <a:pt x="240823" y="174479"/>
                  <a:pt x="245137" y="175259"/>
                  <a:pt x="247650" y="178131"/>
                </a:cubicBezTo>
                <a:cubicBezTo>
                  <a:pt x="252676" y="183874"/>
                  <a:pt x="254954" y="191785"/>
                  <a:pt x="260350" y="197181"/>
                </a:cubicBezTo>
                <a:lnTo>
                  <a:pt x="279400" y="216231"/>
                </a:lnTo>
                <a:cubicBezTo>
                  <a:pt x="282575" y="219406"/>
                  <a:pt x="286434" y="222020"/>
                  <a:pt x="288925" y="225756"/>
                </a:cubicBezTo>
                <a:cubicBezTo>
                  <a:pt x="303742" y="247981"/>
                  <a:pt x="295275" y="240573"/>
                  <a:pt x="311150" y="251156"/>
                </a:cubicBezTo>
                <a:cubicBezTo>
                  <a:pt x="317222" y="269372"/>
                  <a:pt x="309977" y="252369"/>
                  <a:pt x="323850" y="270206"/>
                </a:cubicBezTo>
                <a:cubicBezTo>
                  <a:pt x="328535" y="276230"/>
                  <a:pt x="332317" y="282906"/>
                  <a:pt x="336550" y="289256"/>
                </a:cubicBezTo>
                <a:cubicBezTo>
                  <a:pt x="345835" y="303184"/>
                  <a:pt x="340610" y="295728"/>
                  <a:pt x="352425" y="311481"/>
                </a:cubicBezTo>
                <a:cubicBezTo>
                  <a:pt x="353483" y="314656"/>
                  <a:pt x="354103" y="318013"/>
                  <a:pt x="355600" y="321006"/>
                </a:cubicBezTo>
                <a:cubicBezTo>
                  <a:pt x="360020" y="329847"/>
                  <a:pt x="364453" y="333034"/>
                  <a:pt x="371475" y="340056"/>
                </a:cubicBezTo>
                <a:cubicBezTo>
                  <a:pt x="375037" y="350742"/>
                  <a:pt x="374723" y="351296"/>
                  <a:pt x="381000" y="362281"/>
                </a:cubicBezTo>
                <a:cubicBezTo>
                  <a:pt x="382893" y="365594"/>
                  <a:pt x="385523" y="368456"/>
                  <a:pt x="387350" y="371806"/>
                </a:cubicBezTo>
                <a:cubicBezTo>
                  <a:pt x="391883" y="380116"/>
                  <a:pt x="396534" y="388417"/>
                  <a:pt x="400050" y="397206"/>
                </a:cubicBezTo>
                <a:cubicBezTo>
                  <a:pt x="403872" y="406760"/>
                  <a:pt x="407411" y="416882"/>
                  <a:pt x="412750" y="425781"/>
                </a:cubicBezTo>
                <a:cubicBezTo>
                  <a:pt x="416677" y="432325"/>
                  <a:pt x="421217" y="438481"/>
                  <a:pt x="425450" y="444831"/>
                </a:cubicBezTo>
                <a:cubicBezTo>
                  <a:pt x="427567" y="448006"/>
                  <a:pt x="430593" y="450736"/>
                  <a:pt x="431800" y="454356"/>
                </a:cubicBezTo>
                <a:cubicBezTo>
                  <a:pt x="432858" y="457531"/>
                  <a:pt x="433478" y="460888"/>
                  <a:pt x="434975" y="463881"/>
                </a:cubicBezTo>
                <a:cubicBezTo>
                  <a:pt x="436682" y="467294"/>
                  <a:pt x="439618" y="469993"/>
                  <a:pt x="441325" y="473406"/>
                </a:cubicBezTo>
                <a:cubicBezTo>
                  <a:pt x="442822" y="476399"/>
                  <a:pt x="443003" y="479938"/>
                  <a:pt x="444500" y="482931"/>
                </a:cubicBezTo>
                <a:cubicBezTo>
                  <a:pt x="446207" y="486344"/>
                  <a:pt x="448957" y="489143"/>
                  <a:pt x="450850" y="492456"/>
                </a:cubicBezTo>
                <a:cubicBezTo>
                  <a:pt x="453198" y="496565"/>
                  <a:pt x="454765" y="501097"/>
                  <a:pt x="457200" y="505156"/>
                </a:cubicBezTo>
                <a:cubicBezTo>
                  <a:pt x="461127" y="511700"/>
                  <a:pt x="469900" y="524206"/>
                  <a:pt x="469900" y="524206"/>
                </a:cubicBezTo>
                <a:cubicBezTo>
                  <a:pt x="470917" y="528275"/>
                  <a:pt x="473973" y="541876"/>
                  <a:pt x="476250" y="546431"/>
                </a:cubicBezTo>
                <a:cubicBezTo>
                  <a:pt x="477957" y="549844"/>
                  <a:pt x="480483" y="552781"/>
                  <a:pt x="482600" y="555956"/>
                </a:cubicBezTo>
                <a:cubicBezTo>
                  <a:pt x="484717" y="564423"/>
                  <a:pt x="486190" y="573077"/>
                  <a:pt x="488950" y="581356"/>
                </a:cubicBezTo>
                <a:cubicBezTo>
                  <a:pt x="490008" y="584531"/>
                  <a:pt x="491313" y="587634"/>
                  <a:pt x="492125" y="590881"/>
                </a:cubicBezTo>
                <a:cubicBezTo>
                  <a:pt x="493434" y="596116"/>
                  <a:pt x="493880" y="601550"/>
                  <a:pt x="495300" y="606756"/>
                </a:cubicBezTo>
                <a:cubicBezTo>
                  <a:pt x="497061" y="613214"/>
                  <a:pt x="497937" y="620237"/>
                  <a:pt x="501650" y="625806"/>
                </a:cubicBezTo>
                <a:cubicBezTo>
                  <a:pt x="503767" y="628981"/>
                  <a:pt x="506293" y="631918"/>
                  <a:pt x="508000" y="635331"/>
                </a:cubicBezTo>
                <a:cubicBezTo>
                  <a:pt x="521156" y="661642"/>
                  <a:pt x="509281" y="641496"/>
                  <a:pt x="517525" y="660731"/>
                </a:cubicBezTo>
                <a:cubicBezTo>
                  <a:pt x="519389" y="665081"/>
                  <a:pt x="522117" y="669037"/>
                  <a:pt x="523875" y="673431"/>
                </a:cubicBezTo>
                <a:cubicBezTo>
                  <a:pt x="539568" y="712665"/>
                  <a:pt x="521683" y="675397"/>
                  <a:pt x="536575" y="705181"/>
                </a:cubicBezTo>
                <a:cubicBezTo>
                  <a:pt x="544883" y="755029"/>
                  <a:pt x="533521" y="692967"/>
                  <a:pt x="546100" y="743281"/>
                </a:cubicBezTo>
                <a:cubicBezTo>
                  <a:pt x="548602" y="753289"/>
                  <a:pt x="549034" y="756396"/>
                  <a:pt x="552450" y="765506"/>
                </a:cubicBezTo>
                <a:cubicBezTo>
                  <a:pt x="555658" y="774060"/>
                  <a:pt x="559573" y="782098"/>
                  <a:pt x="561975" y="790906"/>
                </a:cubicBezTo>
                <a:cubicBezTo>
                  <a:pt x="568756" y="815770"/>
                  <a:pt x="567724" y="812700"/>
                  <a:pt x="571500" y="835356"/>
                </a:cubicBezTo>
                <a:cubicBezTo>
                  <a:pt x="574751" y="926391"/>
                  <a:pt x="576615" y="912885"/>
                  <a:pt x="571500" y="997281"/>
                </a:cubicBezTo>
                <a:cubicBezTo>
                  <a:pt x="569768" y="1025866"/>
                  <a:pt x="570135" y="1021792"/>
                  <a:pt x="565150" y="1041731"/>
                </a:cubicBezTo>
                <a:cubicBezTo>
                  <a:pt x="564092" y="1052314"/>
                  <a:pt x="563592" y="1062969"/>
                  <a:pt x="561975" y="1073481"/>
                </a:cubicBezTo>
                <a:cubicBezTo>
                  <a:pt x="561466" y="1076789"/>
                  <a:pt x="559719" y="1079788"/>
                  <a:pt x="558800" y="1083006"/>
                </a:cubicBezTo>
                <a:cubicBezTo>
                  <a:pt x="557601" y="1087202"/>
                  <a:pt x="556683" y="1091473"/>
                  <a:pt x="555625" y="1095706"/>
                </a:cubicBezTo>
                <a:cubicBezTo>
                  <a:pt x="554567" y="1107348"/>
                  <a:pt x="553900" y="1119032"/>
                  <a:pt x="552450" y="1130631"/>
                </a:cubicBezTo>
                <a:cubicBezTo>
                  <a:pt x="551781" y="1135986"/>
                  <a:pt x="550240" y="1141197"/>
                  <a:pt x="549275" y="1146506"/>
                </a:cubicBezTo>
                <a:cubicBezTo>
                  <a:pt x="548123" y="1152840"/>
                  <a:pt x="546951" y="1159175"/>
                  <a:pt x="546100" y="1165556"/>
                </a:cubicBezTo>
                <a:cubicBezTo>
                  <a:pt x="544833" y="1175056"/>
                  <a:pt x="544420" y="1184665"/>
                  <a:pt x="542925" y="1194131"/>
                </a:cubicBezTo>
                <a:cubicBezTo>
                  <a:pt x="541242" y="1204792"/>
                  <a:pt x="538349" y="1215235"/>
                  <a:pt x="536575" y="1225881"/>
                </a:cubicBezTo>
                <a:cubicBezTo>
                  <a:pt x="535517" y="1232231"/>
                  <a:pt x="534797" y="1238647"/>
                  <a:pt x="533400" y="1244931"/>
                </a:cubicBezTo>
                <a:cubicBezTo>
                  <a:pt x="532674" y="1248198"/>
                  <a:pt x="530978" y="1251195"/>
                  <a:pt x="530225" y="1254456"/>
                </a:cubicBezTo>
                <a:cubicBezTo>
                  <a:pt x="523406" y="1284004"/>
                  <a:pt x="525176" y="1280639"/>
                  <a:pt x="520700" y="1305256"/>
                </a:cubicBezTo>
                <a:cubicBezTo>
                  <a:pt x="519063" y="1314258"/>
                  <a:pt x="516898" y="1324913"/>
                  <a:pt x="514350" y="1333831"/>
                </a:cubicBezTo>
                <a:cubicBezTo>
                  <a:pt x="513431" y="1337049"/>
                  <a:pt x="512672" y="1340363"/>
                  <a:pt x="511175" y="1343356"/>
                </a:cubicBezTo>
                <a:cubicBezTo>
                  <a:pt x="509468" y="1346769"/>
                  <a:pt x="506942" y="1349706"/>
                  <a:pt x="504825" y="1352881"/>
                </a:cubicBezTo>
                <a:cubicBezTo>
                  <a:pt x="503767" y="1357114"/>
                  <a:pt x="503182" y="1361495"/>
                  <a:pt x="501650" y="1365581"/>
                </a:cubicBezTo>
                <a:cubicBezTo>
                  <a:pt x="499988" y="1370013"/>
                  <a:pt x="496660" y="1373748"/>
                  <a:pt x="495300" y="1378281"/>
                </a:cubicBezTo>
                <a:cubicBezTo>
                  <a:pt x="493450" y="1384447"/>
                  <a:pt x="493522" y="1391047"/>
                  <a:pt x="492125" y="1397331"/>
                </a:cubicBezTo>
                <a:cubicBezTo>
                  <a:pt x="491399" y="1400598"/>
                  <a:pt x="489869" y="1403638"/>
                  <a:pt x="488950" y="1406856"/>
                </a:cubicBezTo>
                <a:cubicBezTo>
                  <a:pt x="487751" y="1411052"/>
                  <a:pt x="487494" y="1415545"/>
                  <a:pt x="485775" y="1419556"/>
                </a:cubicBezTo>
                <a:cubicBezTo>
                  <a:pt x="484272" y="1423063"/>
                  <a:pt x="481542" y="1425906"/>
                  <a:pt x="479425" y="1429081"/>
                </a:cubicBezTo>
                <a:cubicBezTo>
                  <a:pt x="478367" y="1433314"/>
                  <a:pt x="477969" y="1437770"/>
                  <a:pt x="476250" y="1441781"/>
                </a:cubicBezTo>
                <a:cubicBezTo>
                  <a:pt x="474747" y="1445288"/>
                  <a:pt x="471793" y="1447993"/>
                  <a:pt x="469900" y="1451306"/>
                </a:cubicBezTo>
                <a:cubicBezTo>
                  <a:pt x="467552" y="1455415"/>
                  <a:pt x="466058" y="1459992"/>
                  <a:pt x="463550" y="1464006"/>
                </a:cubicBezTo>
                <a:cubicBezTo>
                  <a:pt x="459955" y="1469759"/>
                  <a:pt x="451033" y="1479514"/>
                  <a:pt x="447675" y="1486231"/>
                </a:cubicBezTo>
                <a:cubicBezTo>
                  <a:pt x="446178" y="1489224"/>
                  <a:pt x="446125" y="1492830"/>
                  <a:pt x="444500" y="1495756"/>
                </a:cubicBezTo>
                <a:cubicBezTo>
                  <a:pt x="440794" y="1502427"/>
                  <a:pt x="436033" y="1508456"/>
                  <a:pt x="431800" y="1514806"/>
                </a:cubicBezTo>
                <a:lnTo>
                  <a:pt x="425450" y="1524331"/>
                </a:lnTo>
                <a:cubicBezTo>
                  <a:pt x="423333" y="1527506"/>
                  <a:pt x="420307" y="1530236"/>
                  <a:pt x="419100" y="1533856"/>
                </a:cubicBezTo>
                <a:cubicBezTo>
                  <a:pt x="414505" y="1547641"/>
                  <a:pt x="418292" y="1541014"/>
                  <a:pt x="406400" y="1552906"/>
                </a:cubicBezTo>
                <a:cubicBezTo>
                  <a:pt x="399792" y="1579337"/>
                  <a:pt x="407838" y="1553205"/>
                  <a:pt x="396875" y="1575131"/>
                </a:cubicBezTo>
                <a:cubicBezTo>
                  <a:pt x="395378" y="1578124"/>
                  <a:pt x="394875" y="1581522"/>
                  <a:pt x="393700" y="1584656"/>
                </a:cubicBezTo>
                <a:cubicBezTo>
                  <a:pt x="388678" y="1598047"/>
                  <a:pt x="384960" y="1606738"/>
                  <a:pt x="377825" y="1619581"/>
                </a:cubicBezTo>
                <a:cubicBezTo>
                  <a:pt x="375972" y="1622917"/>
                  <a:pt x="374010" y="1626254"/>
                  <a:pt x="371475" y="1629106"/>
                </a:cubicBezTo>
                <a:cubicBezTo>
                  <a:pt x="365509" y="1635818"/>
                  <a:pt x="357406" y="1640684"/>
                  <a:pt x="352425" y="1648156"/>
                </a:cubicBezTo>
                <a:cubicBezTo>
                  <a:pt x="337460" y="1670604"/>
                  <a:pt x="356241" y="1642814"/>
                  <a:pt x="336550" y="1670381"/>
                </a:cubicBezTo>
                <a:cubicBezTo>
                  <a:pt x="334332" y="1673486"/>
                  <a:pt x="332418" y="1676801"/>
                  <a:pt x="330200" y="1679906"/>
                </a:cubicBezTo>
                <a:cubicBezTo>
                  <a:pt x="327124" y="1684212"/>
                  <a:pt x="323751" y="1688300"/>
                  <a:pt x="320675" y="1692606"/>
                </a:cubicBezTo>
                <a:cubicBezTo>
                  <a:pt x="318457" y="1695711"/>
                  <a:pt x="316860" y="1699279"/>
                  <a:pt x="314325" y="1702131"/>
                </a:cubicBezTo>
                <a:cubicBezTo>
                  <a:pt x="308359" y="1708843"/>
                  <a:pt x="300256" y="1713709"/>
                  <a:pt x="295275" y="1721181"/>
                </a:cubicBezTo>
                <a:cubicBezTo>
                  <a:pt x="280458" y="1743406"/>
                  <a:pt x="288925" y="1735998"/>
                  <a:pt x="273050" y="1746581"/>
                </a:cubicBezTo>
                <a:cubicBezTo>
                  <a:pt x="269875" y="1751873"/>
                  <a:pt x="267541" y="1757771"/>
                  <a:pt x="263525" y="1762456"/>
                </a:cubicBezTo>
                <a:cubicBezTo>
                  <a:pt x="261042" y="1765353"/>
                  <a:pt x="256513" y="1765934"/>
                  <a:pt x="254000" y="1768806"/>
                </a:cubicBezTo>
                <a:cubicBezTo>
                  <a:pt x="237600" y="1787548"/>
                  <a:pt x="245188" y="1791614"/>
                  <a:pt x="222250" y="1806906"/>
                </a:cubicBezTo>
                <a:lnTo>
                  <a:pt x="203200" y="1819606"/>
                </a:lnTo>
                <a:cubicBezTo>
                  <a:pt x="190682" y="1838383"/>
                  <a:pt x="204657" y="1820833"/>
                  <a:pt x="184150" y="1835481"/>
                </a:cubicBezTo>
                <a:cubicBezTo>
                  <a:pt x="180496" y="1838091"/>
                  <a:pt x="178074" y="1842131"/>
                  <a:pt x="174625" y="1845006"/>
                </a:cubicBezTo>
                <a:cubicBezTo>
                  <a:pt x="171694" y="1847449"/>
                  <a:pt x="167936" y="1848803"/>
                  <a:pt x="165100" y="1851356"/>
                </a:cubicBezTo>
                <a:cubicBezTo>
                  <a:pt x="136169" y="1877394"/>
                  <a:pt x="154201" y="1869806"/>
                  <a:pt x="133350" y="1876756"/>
                </a:cubicBezTo>
                <a:cubicBezTo>
                  <a:pt x="125386" y="1882729"/>
                  <a:pt x="109418" y="1895072"/>
                  <a:pt x="101600" y="1898981"/>
                </a:cubicBezTo>
                <a:cubicBezTo>
                  <a:pt x="89198" y="1905182"/>
                  <a:pt x="89846" y="1904201"/>
                  <a:pt x="79375" y="1911681"/>
                </a:cubicBezTo>
                <a:cubicBezTo>
                  <a:pt x="75069" y="1914757"/>
                  <a:pt x="70693" y="1917762"/>
                  <a:pt x="66675" y="1921206"/>
                </a:cubicBezTo>
                <a:cubicBezTo>
                  <a:pt x="63266" y="1924128"/>
                  <a:pt x="60886" y="1928240"/>
                  <a:pt x="57150" y="1930731"/>
                </a:cubicBezTo>
                <a:cubicBezTo>
                  <a:pt x="54365" y="1932587"/>
                  <a:pt x="50800" y="1932848"/>
                  <a:pt x="47625" y="1933906"/>
                </a:cubicBezTo>
                <a:cubicBezTo>
                  <a:pt x="45508" y="1937081"/>
                  <a:pt x="44147" y="1940918"/>
                  <a:pt x="41275" y="1943431"/>
                </a:cubicBezTo>
                <a:cubicBezTo>
                  <a:pt x="35532" y="1948457"/>
                  <a:pt x="28575" y="1951898"/>
                  <a:pt x="22225" y="1956131"/>
                </a:cubicBezTo>
                <a:lnTo>
                  <a:pt x="12700" y="1962481"/>
                </a:lnTo>
                <a:cubicBezTo>
                  <a:pt x="9525" y="1964598"/>
                  <a:pt x="4882" y="1972244"/>
                  <a:pt x="3175" y="1968831"/>
                </a:cubicBezTo>
                <a:lnTo>
                  <a:pt x="0" y="1962481"/>
                </a:lnTo>
              </a:path>
            </a:pathLst>
          </a:custGeom>
          <a:noFill/>
          <a:ln w="19050" cap="flat" cmpd="sng">
            <a:solidFill>
              <a:srgbClr val="3E1C44"/>
            </a:solidFill>
            <a:prstDash val="lgDash"/>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31" name="Google Shape;331;p26"/>
          <p:cNvPicPr preferRelativeResize="0"/>
          <p:nvPr/>
        </p:nvPicPr>
        <p:blipFill rotWithShape="1">
          <a:blip r:embed="rId4">
            <a:alphaModFix/>
          </a:blip>
          <a:srcRect/>
          <a:stretch/>
        </p:blipFill>
        <p:spPr>
          <a:xfrm>
            <a:off x="2513013" y="2276475"/>
            <a:ext cx="4341812" cy="1260475"/>
          </a:xfrm>
          <a:prstGeom prst="rect">
            <a:avLst/>
          </a:prstGeom>
          <a:noFill/>
          <a:ln>
            <a:noFill/>
          </a:ln>
        </p:spPr>
      </p:pic>
      <p:pic>
        <p:nvPicPr>
          <p:cNvPr id="332" name="Google Shape;332;p26"/>
          <p:cNvPicPr preferRelativeResize="0"/>
          <p:nvPr/>
        </p:nvPicPr>
        <p:blipFill rotWithShape="1">
          <a:blip r:embed="rId5">
            <a:alphaModFix/>
          </a:blip>
          <a:srcRect/>
          <a:stretch/>
        </p:blipFill>
        <p:spPr>
          <a:xfrm>
            <a:off x="4086225" y="4754563"/>
            <a:ext cx="1127125" cy="366712"/>
          </a:xfrm>
          <a:prstGeom prst="rect">
            <a:avLst/>
          </a:prstGeom>
          <a:noFill/>
          <a:ln>
            <a:noFill/>
          </a:ln>
        </p:spPr>
      </p:pic>
      <p:pic>
        <p:nvPicPr>
          <p:cNvPr id="333" name="Google Shape;333;p26"/>
          <p:cNvPicPr preferRelativeResize="0"/>
          <p:nvPr/>
        </p:nvPicPr>
        <p:blipFill rotWithShape="1">
          <a:blip r:embed="rId6">
            <a:alphaModFix/>
          </a:blip>
          <a:srcRect/>
          <a:stretch/>
        </p:blipFill>
        <p:spPr>
          <a:xfrm>
            <a:off x="3635375" y="6105525"/>
            <a:ext cx="622300" cy="298450"/>
          </a:xfrm>
          <a:prstGeom prst="rect">
            <a:avLst/>
          </a:prstGeom>
          <a:noFill/>
          <a:ln>
            <a:noFill/>
          </a:ln>
        </p:spPr>
      </p:pic>
      <p:pic>
        <p:nvPicPr>
          <p:cNvPr id="334" name="Google Shape;334;p26"/>
          <p:cNvPicPr preferRelativeResize="0"/>
          <p:nvPr/>
        </p:nvPicPr>
        <p:blipFill rotWithShape="1">
          <a:blip r:embed="rId7">
            <a:alphaModFix/>
          </a:blip>
          <a:srcRect/>
          <a:stretch/>
        </p:blipFill>
        <p:spPr>
          <a:xfrm>
            <a:off x="5094288" y="6126163"/>
            <a:ext cx="620712" cy="298450"/>
          </a:xfrm>
          <a:prstGeom prst="rect">
            <a:avLst/>
          </a:prstGeom>
          <a:noFill/>
          <a:ln>
            <a:noFill/>
          </a:ln>
        </p:spPr>
      </p:pic>
      <p:sp>
        <p:nvSpPr>
          <p:cNvPr id="12" name="投影片編號版面配置區 13">
            <a:extLst>
              <a:ext uri="{FF2B5EF4-FFF2-40B4-BE49-F238E27FC236}">
                <a16:creationId xmlns:a16="http://schemas.microsoft.com/office/drawing/2014/main" id="{F3853A52-16E9-4A03-A6C3-DB92A7AFD8E5}"/>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24</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7"/>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Conditional Probability (cont.)</a:t>
            </a:r>
            <a:endParaRPr/>
          </a:p>
        </p:txBody>
      </p:sp>
      <p:sp>
        <p:nvSpPr>
          <p:cNvPr id="340" name="Google Shape;340;p27"/>
          <p:cNvSpPr txBox="1">
            <a:spLocks noGrp="1"/>
          </p:cNvSpPr>
          <p:nvPr>
            <p:ph type="body" idx="1"/>
          </p:nvPr>
        </p:nvSpPr>
        <p:spPr>
          <a:xfrm>
            <a:off x="606425" y="1970088"/>
            <a:ext cx="8229600" cy="441166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Given that an object is good, the probability that it is detected as good:</a:t>
            </a:r>
            <a:endParaRPr dirty="0"/>
          </a:p>
        </p:txBody>
      </p:sp>
      <p:sp>
        <p:nvSpPr>
          <p:cNvPr id="341" name="Google Shape;341;p2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pic>
        <p:nvPicPr>
          <p:cNvPr id="342" name="Google Shape;342;p27"/>
          <p:cNvPicPr preferRelativeResize="0"/>
          <p:nvPr/>
        </p:nvPicPr>
        <p:blipFill rotWithShape="1">
          <a:blip r:embed="rId3">
            <a:alphaModFix/>
          </a:blip>
          <a:srcRect/>
          <a:stretch/>
        </p:blipFill>
        <p:spPr>
          <a:xfrm>
            <a:off x="1" y="4008438"/>
            <a:ext cx="2289175" cy="1501775"/>
          </a:xfrm>
          <a:prstGeom prst="rect">
            <a:avLst/>
          </a:prstGeom>
          <a:noFill/>
          <a:ln>
            <a:noFill/>
          </a:ln>
        </p:spPr>
      </p:pic>
      <p:sp>
        <p:nvSpPr>
          <p:cNvPr id="343" name="Google Shape;343;p27"/>
          <p:cNvSpPr txBox="1"/>
          <p:nvPr/>
        </p:nvSpPr>
        <p:spPr>
          <a:xfrm>
            <a:off x="764296" y="4597400"/>
            <a:ext cx="873125" cy="323850"/>
          </a:xfrm>
          <a:prstGeom prst="rect">
            <a:avLst/>
          </a:prstGeom>
          <a:noFill/>
          <a:ln w="12700"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i="1" dirty="0">
                <a:solidFill>
                  <a:schemeClr val="dk1"/>
                </a:solidFill>
                <a:latin typeface="+mn-lt"/>
                <a:ea typeface="Comic Sans MS"/>
                <a:cs typeface="Comic Sans MS"/>
                <a:sym typeface="Comic Sans MS"/>
              </a:rPr>
              <a:t>P(g, g)</a:t>
            </a:r>
            <a:endParaRPr sz="1500" i="1" dirty="0">
              <a:solidFill>
                <a:schemeClr val="dk1"/>
              </a:solidFill>
              <a:latin typeface="+mn-lt"/>
              <a:ea typeface="Comic Sans MS"/>
              <a:cs typeface="Comic Sans MS"/>
              <a:sym typeface="Comic Sans MS"/>
            </a:endParaRPr>
          </a:p>
        </p:txBody>
      </p:sp>
      <p:sp>
        <p:nvSpPr>
          <p:cNvPr id="344" name="Google Shape;344;p27"/>
          <p:cNvSpPr txBox="1"/>
          <p:nvPr/>
        </p:nvSpPr>
        <p:spPr>
          <a:xfrm>
            <a:off x="1544638" y="4614863"/>
            <a:ext cx="1081088" cy="323850"/>
          </a:xfrm>
          <a:prstGeom prst="rect">
            <a:avLst/>
          </a:prstGeom>
          <a:noFill/>
          <a:ln w="12700"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i="1" dirty="0">
                <a:solidFill>
                  <a:schemeClr val="dk1"/>
                </a:solidFill>
                <a:latin typeface="+mn-lt"/>
                <a:ea typeface="Comic Sans MS"/>
                <a:cs typeface="Comic Sans MS"/>
                <a:sym typeface="Comic Sans MS"/>
              </a:rPr>
              <a:t>P(g, b)</a:t>
            </a:r>
            <a:endParaRPr sz="1500" i="1" dirty="0">
              <a:solidFill>
                <a:schemeClr val="dk1"/>
              </a:solidFill>
              <a:latin typeface="+mn-lt"/>
              <a:ea typeface="Comic Sans MS"/>
              <a:cs typeface="Comic Sans MS"/>
              <a:sym typeface="Comic Sans MS"/>
            </a:endParaRPr>
          </a:p>
        </p:txBody>
      </p:sp>
      <p:sp>
        <p:nvSpPr>
          <p:cNvPr id="345" name="Google Shape;345;p27"/>
          <p:cNvSpPr txBox="1"/>
          <p:nvPr/>
        </p:nvSpPr>
        <p:spPr>
          <a:xfrm>
            <a:off x="1304196" y="5527676"/>
            <a:ext cx="1081087" cy="323850"/>
          </a:xfrm>
          <a:prstGeom prst="rect">
            <a:avLst/>
          </a:prstGeom>
          <a:no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i="1" dirty="0">
                <a:solidFill>
                  <a:schemeClr val="dk1"/>
                </a:solidFill>
                <a:latin typeface="+mn-lt"/>
                <a:ea typeface="Comic Sans MS"/>
                <a:cs typeface="Comic Sans MS"/>
                <a:sym typeface="Comic Sans MS"/>
              </a:rPr>
              <a:t>P(g)</a:t>
            </a:r>
            <a:endParaRPr sz="1500" i="1" dirty="0">
              <a:solidFill>
                <a:schemeClr val="dk1"/>
              </a:solidFill>
              <a:latin typeface="+mn-lt"/>
              <a:ea typeface="Comic Sans MS"/>
              <a:cs typeface="Comic Sans MS"/>
              <a:sym typeface="Comic Sans MS"/>
            </a:endParaRPr>
          </a:p>
        </p:txBody>
      </p:sp>
      <p:cxnSp>
        <p:nvCxnSpPr>
          <p:cNvPr id="346" name="Google Shape;346;p27"/>
          <p:cNvCxnSpPr/>
          <p:nvPr/>
        </p:nvCxnSpPr>
        <p:spPr>
          <a:xfrm rot="10800000">
            <a:off x="3884613" y="4057650"/>
            <a:ext cx="0" cy="236538"/>
          </a:xfrm>
          <a:prstGeom prst="straightConnector1">
            <a:avLst/>
          </a:prstGeom>
          <a:noFill/>
          <a:ln w="19050" cap="flat" cmpd="sng">
            <a:solidFill>
              <a:srgbClr val="000000"/>
            </a:solidFill>
            <a:prstDash val="solid"/>
            <a:miter lim="800000"/>
            <a:headEnd type="none" w="sm" len="sm"/>
            <a:tailEnd type="stealth" w="med" len="med"/>
          </a:ln>
        </p:spPr>
      </p:cxnSp>
      <p:sp>
        <p:nvSpPr>
          <p:cNvPr id="347" name="Google Shape;347;p27"/>
          <p:cNvSpPr txBox="1"/>
          <p:nvPr/>
        </p:nvSpPr>
        <p:spPr>
          <a:xfrm>
            <a:off x="3465513" y="4298950"/>
            <a:ext cx="1333500" cy="338138"/>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mn-lt"/>
                <a:ea typeface="Schoolbell"/>
                <a:cs typeface="Schoolbell"/>
                <a:sym typeface="Schoolbell"/>
              </a:rPr>
              <a:t>“true’’ </a:t>
            </a:r>
            <a:endParaRPr sz="1600" dirty="0">
              <a:solidFill>
                <a:schemeClr val="dk1"/>
              </a:solidFill>
              <a:latin typeface="+mn-lt"/>
              <a:ea typeface="Schoolbell"/>
              <a:cs typeface="Schoolbell"/>
              <a:sym typeface="Schoolbell"/>
            </a:endParaRPr>
          </a:p>
        </p:txBody>
      </p:sp>
      <p:cxnSp>
        <p:nvCxnSpPr>
          <p:cNvPr id="348" name="Google Shape;348;p27"/>
          <p:cNvCxnSpPr/>
          <p:nvPr/>
        </p:nvCxnSpPr>
        <p:spPr>
          <a:xfrm>
            <a:off x="3567113" y="3411538"/>
            <a:ext cx="0" cy="223837"/>
          </a:xfrm>
          <a:prstGeom prst="straightConnector1">
            <a:avLst/>
          </a:prstGeom>
          <a:noFill/>
          <a:ln w="19050" cap="flat" cmpd="sng">
            <a:solidFill>
              <a:srgbClr val="000000"/>
            </a:solidFill>
            <a:prstDash val="solid"/>
            <a:miter lim="800000"/>
            <a:headEnd type="none" w="sm" len="sm"/>
            <a:tailEnd type="stealth" w="med" len="med"/>
          </a:ln>
        </p:spPr>
      </p:cxnSp>
      <p:sp>
        <p:nvSpPr>
          <p:cNvPr id="349" name="Google Shape;349;p27"/>
          <p:cNvSpPr txBox="1"/>
          <p:nvPr/>
        </p:nvSpPr>
        <p:spPr>
          <a:xfrm>
            <a:off x="3160713" y="3095625"/>
            <a:ext cx="1333500" cy="338138"/>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mn-lt"/>
                <a:ea typeface="Schoolbell"/>
                <a:cs typeface="Schoolbell"/>
                <a:sym typeface="Schoolbell"/>
              </a:rPr>
              <a:t>“assigned’’ </a:t>
            </a:r>
            <a:endParaRPr sz="1600" dirty="0">
              <a:solidFill>
                <a:schemeClr val="dk1"/>
              </a:solidFill>
              <a:latin typeface="+mn-lt"/>
              <a:ea typeface="Schoolbell"/>
              <a:cs typeface="Schoolbell"/>
              <a:sym typeface="Schoolbell"/>
            </a:endParaRPr>
          </a:p>
        </p:txBody>
      </p:sp>
      <p:cxnSp>
        <p:nvCxnSpPr>
          <p:cNvPr id="350" name="Google Shape;350;p27"/>
          <p:cNvCxnSpPr/>
          <p:nvPr/>
        </p:nvCxnSpPr>
        <p:spPr>
          <a:xfrm rot="10800000">
            <a:off x="5783263" y="4078288"/>
            <a:ext cx="288925" cy="0"/>
          </a:xfrm>
          <a:prstGeom prst="straightConnector1">
            <a:avLst/>
          </a:prstGeom>
          <a:noFill/>
          <a:ln w="19050" cap="flat" cmpd="sng">
            <a:solidFill>
              <a:srgbClr val="000000"/>
            </a:solidFill>
            <a:prstDash val="solid"/>
            <a:miter lim="800000"/>
            <a:headEnd type="none" w="sm" len="sm"/>
            <a:tailEnd type="stealth" w="med" len="med"/>
          </a:ln>
        </p:spPr>
      </p:cxnSp>
      <p:sp>
        <p:nvSpPr>
          <p:cNvPr id="351" name="Google Shape;351;p27"/>
          <p:cNvSpPr txBox="1"/>
          <p:nvPr/>
        </p:nvSpPr>
        <p:spPr>
          <a:xfrm>
            <a:off x="6069013" y="3943350"/>
            <a:ext cx="862012" cy="338138"/>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mn-lt"/>
                <a:ea typeface="Schoolbell"/>
                <a:cs typeface="Schoolbell"/>
                <a:sym typeface="Schoolbell"/>
              </a:rPr>
              <a:t>“true’’ </a:t>
            </a:r>
            <a:endParaRPr sz="1600" dirty="0">
              <a:solidFill>
                <a:schemeClr val="dk1"/>
              </a:solidFill>
              <a:latin typeface="+mn-lt"/>
              <a:ea typeface="Schoolbell"/>
              <a:cs typeface="Schoolbell"/>
              <a:sym typeface="Schoolbell"/>
            </a:endParaRPr>
          </a:p>
        </p:txBody>
      </p:sp>
      <p:pic>
        <p:nvPicPr>
          <p:cNvPr id="352" name="Google Shape;352;p27"/>
          <p:cNvPicPr preferRelativeResize="0"/>
          <p:nvPr/>
        </p:nvPicPr>
        <p:blipFill rotWithShape="1">
          <a:blip r:embed="rId4">
            <a:alphaModFix/>
          </a:blip>
          <a:srcRect/>
          <a:stretch/>
        </p:blipFill>
        <p:spPr>
          <a:xfrm>
            <a:off x="2962275" y="3335338"/>
            <a:ext cx="3019425" cy="990600"/>
          </a:xfrm>
          <a:prstGeom prst="rect">
            <a:avLst/>
          </a:prstGeom>
          <a:noFill/>
          <a:ln>
            <a:noFill/>
          </a:ln>
        </p:spPr>
      </p:pic>
      <p:pic>
        <p:nvPicPr>
          <p:cNvPr id="353" name="Google Shape;353;p27"/>
          <p:cNvPicPr preferRelativeResize="0"/>
          <p:nvPr/>
        </p:nvPicPr>
        <p:blipFill rotWithShape="1">
          <a:blip r:embed="rId5">
            <a:alphaModFix/>
          </a:blip>
          <a:srcRect/>
          <a:stretch/>
        </p:blipFill>
        <p:spPr>
          <a:xfrm>
            <a:off x="4249738" y="4519613"/>
            <a:ext cx="3409950" cy="990600"/>
          </a:xfrm>
          <a:prstGeom prst="rect">
            <a:avLst/>
          </a:prstGeom>
          <a:noFill/>
          <a:ln>
            <a:noFill/>
          </a:ln>
        </p:spPr>
      </p:pic>
      <p:sp>
        <p:nvSpPr>
          <p:cNvPr id="17" name="投影片編號版面配置區 13">
            <a:extLst>
              <a:ext uri="{FF2B5EF4-FFF2-40B4-BE49-F238E27FC236}">
                <a16:creationId xmlns:a16="http://schemas.microsoft.com/office/drawing/2014/main" id="{EE3DA67F-7EB1-4836-83A5-57E4C9939027}"/>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25</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8"/>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359" name="Google Shape;359;p28"/>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Conditional Probability (cont.)</a:t>
            </a:r>
            <a:endParaRPr/>
          </a:p>
        </p:txBody>
      </p:sp>
      <p:pic>
        <p:nvPicPr>
          <p:cNvPr id="360" name="Google Shape;360;p28"/>
          <p:cNvPicPr preferRelativeResize="0"/>
          <p:nvPr/>
        </p:nvPicPr>
        <p:blipFill rotWithShape="1">
          <a:blip r:embed="rId3">
            <a:alphaModFix/>
          </a:blip>
          <a:srcRect/>
          <a:stretch/>
        </p:blipFill>
        <p:spPr>
          <a:xfrm>
            <a:off x="2300288" y="1936750"/>
            <a:ext cx="4600575" cy="990600"/>
          </a:xfrm>
          <a:prstGeom prst="rect">
            <a:avLst/>
          </a:prstGeom>
          <a:noFill/>
          <a:ln>
            <a:noFill/>
          </a:ln>
        </p:spPr>
      </p:pic>
      <p:pic>
        <p:nvPicPr>
          <p:cNvPr id="361" name="Google Shape;361;p28"/>
          <p:cNvPicPr preferRelativeResize="0"/>
          <p:nvPr/>
        </p:nvPicPr>
        <p:blipFill rotWithShape="1">
          <a:blip r:embed="rId4">
            <a:alphaModFix/>
          </a:blip>
          <a:srcRect/>
          <a:stretch/>
        </p:blipFill>
        <p:spPr>
          <a:xfrm>
            <a:off x="2347913" y="3086100"/>
            <a:ext cx="4600575" cy="990600"/>
          </a:xfrm>
          <a:prstGeom prst="rect">
            <a:avLst/>
          </a:prstGeom>
          <a:noFill/>
          <a:ln>
            <a:noFill/>
          </a:ln>
        </p:spPr>
      </p:pic>
      <p:pic>
        <p:nvPicPr>
          <p:cNvPr id="362" name="Google Shape;362;p28"/>
          <p:cNvPicPr preferRelativeResize="0"/>
          <p:nvPr/>
        </p:nvPicPr>
        <p:blipFill rotWithShape="1">
          <a:blip r:embed="rId5">
            <a:alphaModFix/>
          </a:blip>
          <a:srcRect/>
          <a:stretch/>
        </p:blipFill>
        <p:spPr>
          <a:xfrm>
            <a:off x="2351088" y="4167188"/>
            <a:ext cx="4524375" cy="990600"/>
          </a:xfrm>
          <a:prstGeom prst="rect">
            <a:avLst/>
          </a:prstGeom>
          <a:noFill/>
          <a:ln>
            <a:noFill/>
          </a:ln>
        </p:spPr>
      </p:pic>
      <p:pic>
        <p:nvPicPr>
          <p:cNvPr id="363" name="Google Shape;363;p28"/>
          <p:cNvPicPr preferRelativeResize="0"/>
          <p:nvPr/>
        </p:nvPicPr>
        <p:blipFill rotWithShape="1">
          <a:blip r:embed="rId6">
            <a:alphaModFix/>
          </a:blip>
          <a:srcRect/>
          <a:stretch/>
        </p:blipFill>
        <p:spPr>
          <a:xfrm>
            <a:off x="2424113" y="5318125"/>
            <a:ext cx="4524375" cy="990600"/>
          </a:xfrm>
          <a:prstGeom prst="rect">
            <a:avLst/>
          </a:prstGeom>
          <a:noFill/>
          <a:ln>
            <a:noFill/>
          </a:ln>
        </p:spPr>
      </p:pic>
      <p:sp>
        <p:nvSpPr>
          <p:cNvPr id="2" name="矩形 1">
            <a:extLst>
              <a:ext uri="{FF2B5EF4-FFF2-40B4-BE49-F238E27FC236}">
                <a16:creationId xmlns:a16="http://schemas.microsoft.com/office/drawing/2014/main" id="{913EE01C-E9B2-45C4-BA15-CA29C4EEAA0B}"/>
              </a:ext>
            </a:extLst>
          </p:cNvPr>
          <p:cNvSpPr/>
          <p:nvPr/>
        </p:nvSpPr>
        <p:spPr>
          <a:xfrm>
            <a:off x="1042988" y="3289012"/>
            <a:ext cx="731290" cy="584775"/>
          </a:xfrm>
          <a:prstGeom prst="rect">
            <a:avLst/>
          </a:prstGeom>
        </p:spPr>
        <p:txBody>
          <a:bodyPr wrap="none">
            <a:spAutoFit/>
          </a:bodyPr>
          <a:lstStyle/>
          <a:p>
            <a:r>
              <a:rPr lang="en-US" altLang="zh-TW" sz="3200" dirty="0"/>
              <a:t>FN</a:t>
            </a:r>
            <a:endParaRPr lang="zh-TW" altLang="en-US" sz="3200" dirty="0"/>
          </a:p>
        </p:txBody>
      </p:sp>
      <p:sp>
        <p:nvSpPr>
          <p:cNvPr id="9" name="矩形 8">
            <a:extLst>
              <a:ext uri="{FF2B5EF4-FFF2-40B4-BE49-F238E27FC236}">
                <a16:creationId xmlns:a16="http://schemas.microsoft.com/office/drawing/2014/main" id="{A95E28CC-CEB5-48AB-8DD4-994A1B9E6022}"/>
              </a:ext>
            </a:extLst>
          </p:cNvPr>
          <p:cNvSpPr/>
          <p:nvPr/>
        </p:nvSpPr>
        <p:spPr>
          <a:xfrm>
            <a:off x="1042988" y="4294852"/>
            <a:ext cx="708848" cy="584775"/>
          </a:xfrm>
          <a:prstGeom prst="rect">
            <a:avLst/>
          </a:prstGeom>
        </p:spPr>
        <p:txBody>
          <a:bodyPr wrap="none">
            <a:spAutoFit/>
          </a:bodyPr>
          <a:lstStyle/>
          <a:p>
            <a:r>
              <a:rPr lang="en-US" altLang="zh-TW" sz="3200" dirty="0"/>
              <a:t>FP</a:t>
            </a:r>
            <a:endParaRPr lang="zh-TW" altLang="en-US" sz="3200" dirty="0"/>
          </a:p>
        </p:txBody>
      </p:sp>
      <p:sp>
        <p:nvSpPr>
          <p:cNvPr id="10" name="矩形 9">
            <a:extLst>
              <a:ext uri="{FF2B5EF4-FFF2-40B4-BE49-F238E27FC236}">
                <a16:creationId xmlns:a16="http://schemas.microsoft.com/office/drawing/2014/main" id="{F96D5BC8-8115-4537-BBC7-1344846A9B88}"/>
              </a:ext>
            </a:extLst>
          </p:cNvPr>
          <p:cNvSpPr/>
          <p:nvPr/>
        </p:nvSpPr>
        <p:spPr>
          <a:xfrm>
            <a:off x="1020546" y="2139662"/>
            <a:ext cx="708848" cy="584775"/>
          </a:xfrm>
          <a:prstGeom prst="rect">
            <a:avLst/>
          </a:prstGeom>
        </p:spPr>
        <p:txBody>
          <a:bodyPr wrap="none">
            <a:spAutoFit/>
          </a:bodyPr>
          <a:lstStyle/>
          <a:p>
            <a:r>
              <a:rPr lang="en-US" altLang="zh-TW" sz="3200" dirty="0"/>
              <a:t>TP</a:t>
            </a:r>
            <a:endParaRPr lang="zh-TW" altLang="en-US" sz="3200" dirty="0"/>
          </a:p>
        </p:txBody>
      </p:sp>
      <p:sp>
        <p:nvSpPr>
          <p:cNvPr id="11" name="矩形 10">
            <a:extLst>
              <a:ext uri="{FF2B5EF4-FFF2-40B4-BE49-F238E27FC236}">
                <a16:creationId xmlns:a16="http://schemas.microsoft.com/office/drawing/2014/main" id="{F7119141-7E75-4393-980E-BBC1F016941D}"/>
              </a:ext>
            </a:extLst>
          </p:cNvPr>
          <p:cNvSpPr/>
          <p:nvPr/>
        </p:nvSpPr>
        <p:spPr>
          <a:xfrm>
            <a:off x="1042988" y="5394036"/>
            <a:ext cx="731290" cy="584775"/>
          </a:xfrm>
          <a:prstGeom prst="rect">
            <a:avLst/>
          </a:prstGeom>
        </p:spPr>
        <p:txBody>
          <a:bodyPr wrap="none">
            <a:spAutoFit/>
          </a:bodyPr>
          <a:lstStyle/>
          <a:p>
            <a:r>
              <a:rPr lang="en-US" altLang="zh-TW" sz="3200" dirty="0"/>
              <a:t>TN</a:t>
            </a:r>
            <a:endParaRPr lang="zh-TW" altLang="en-US" sz="3200" dirty="0"/>
          </a:p>
        </p:txBody>
      </p:sp>
      <p:sp>
        <p:nvSpPr>
          <p:cNvPr id="12" name="投影片編號版面配置區 13">
            <a:extLst>
              <a:ext uri="{FF2B5EF4-FFF2-40B4-BE49-F238E27FC236}">
                <a16:creationId xmlns:a16="http://schemas.microsoft.com/office/drawing/2014/main" id="{B2471D3A-EC2C-4F13-9AAC-82B798DF8DA8}"/>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26</a:t>
            </a:fld>
            <a:endParaRPr lang="zh-TW" altLang="en-US" dirty="0"/>
          </a:p>
        </p:txBody>
      </p:sp>
      <p:sp>
        <p:nvSpPr>
          <p:cNvPr id="3" name="文字方塊 2">
            <a:extLst>
              <a:ext uri="{FF2B5EF4-FFF2-40B4-BE49-F238E27FC236}">
                <a16:creationId xmlns:a16="http://schemas.microsoft.com/office/drawing/2014/main" id="{3158B350-43E0-4EF3-960E-2DDD7C00689A}"/>
              </a:ext>
            </a:extLst>
          </p:cNvPr>
          <p:cNvSpPr txBox="1"/>
          <p:nvPr/>
        </p:nvSpPr>
        <p:spPr>
          <a:xfrm>
            <a:off x="7088823" y="157311"/>
            <a:ext cx="1717137" cy="954107"/>
          </a:xfrm>
          <a:prstGeom prst="rect">
            <a:avLst/>
          </a:prstGeom>
          <a:noFill/>
        </p:spPr>
        <p:txBody>
          <a:bodyPr wrap="none" rtlCol="0">
            <a:spAutoFit/>
          </a:bodyPr>
          <a:lstStyle/>
          <a:p>
            <a:r>
              <a:rPr lang="en-US" altLang="zh-TW" dirty="0"/>
              <a:t>TP: True Positive</a:t>
            </a:r>
          </a:p>
          <a:p>
            <a:r>
              <a:rPr lang="en-US" altLang="zh-TW" dirty="0"/>
              <a:t>TN: True Negative</a:t>
            </a:r>
          </a:p>
          <a:p>
            <a:r>
              <a:rPr lang="en-US" altLang="zh-TW" dirty="0"/>
              <a:t>FP: False Positive</a:t>
            </a:r>
          </a:p>
          <a:p>
            <a:r>
              <a:rPr lang="en-US" altLang="zh-TW" dirty="0"/>
              <a:t>FN: False Negative</a:t>
            </a:r>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9"/>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369" name="Google Shape;369;p29"/>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Conditional Probability (cont.)</a:t>
            </a:r>
            <a:endParaRPr/>
          </a:p>
        </p:txBody>
      </p:sp>
      <p:sp>
        <p:nvSpPr>
          <p:cNvPr id="370" name="Google Shape;370;p29"/>
          <p:cNvSpPr txBox="1">
            <a:spLocks noGrp="1"/>
          </p:cNvSpPr>
          <p:nvPr>
            <p:ph type="body" idx="1"/>
          </p:nvPr>
        </p:nvSpPr>
        <p:spPr>
          <a:xfrm>
            <a:off x="243840" y="2041525"/>
            <a:ext cx="890016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The machine’s incorrect performance is characterized:</a:t>
            </a:r>
            <a:endParaRPr dirty="0"/>
          </a:p>
          <a:p>
            <a:pPr marL="692150" lvl="1" indent="-347663" algn="l" rtl="0">
              <a:spcBef>
                <a:spcPts val="520"/>
              </a:spcBef>
              <a:spcAft>
                <a:spcPts val="0"/>
              </a:spcAft>
              <a:buSzPts val="1820"/>
              <a:buChar char="●"/>
            </a:pPr>
            <a:r>
              <a:rPr lang="en-US" i="1" dirty="0"/>
              <a:t>P(b | g)</a:t>
            </a:r>
            <a:r>
              <a:rPr lang="en-US" dirty="0"/>
              <a:t>: </a:t>
            </a:r>
            <a:r>
              <a:rPr lang="en-US" b="1" dirty="0"/>
              <a:t>false-alarm</a:t>
            </a:r>
            <a:r>
              <a:rPr lang="en-US" dirty="0"/>
              <a:t> rate </a:t>
            </a:r>
            <a:r>
              <a:rPr lang="en-US" altLang="zh-TW" dirty="0"/>
              <a:t>(</a:t>
            </a:r>
            <a:r>
              <a:rPr lang="zh-TW" altLang="en-US" dirty="0"/>
              <a:t>假警報率</a:t>
            </a:r>
            <a:r>
              <a:rPr lang="en-US" altLang="zh-TW" dirty="0"/>
              <a:t>) FN, Type I Error</a:t>
            </a:r>
            <a:endParaRPr dirty="0"/>
          </a:p>
          <a:p>
            <a:pPr marL="692150" lvl="1" indent="-232093" algn="l" rtl="0">
              <a:spcBef>
                <a:spcPts val="520"/>
              </a:spcBef>
              <a:spcAft>
                <a:spcPts val="0"/>
              </a:spcAft>
              <a:buSzPts val="1820"/>
              <a:buNone/>
            </a:pPr>
            <a:endParaRPr dirty="0"/>
          </a:p>
          <a:p>
            <a:pPr marL="344487" lvl="1" indent="0" algn="l" rtl="0">
              <a:spcBef>
                <a:spcPts val="520"/>
              </a:spcBef>
              <a:spcAft>
                <a:spcPts val="0"/>
              </a:spcAft>
              <a:buSzPts val="1820"/>
              <a:buFont typeface="Noto Sans Symbols"/>
              <a:buNone/>
            </a:pPr>
            <a:endParaRPr i="1" dirty="0"/>
          </a:p>
          <a:p>
            <a:pPr marL="692150" lvl="1" indent="-347663" algn="l" rtl="0">
              <a:spcBef>
                <a:spcPts val="520"/>
              </a:spcBef>
              <a:spcAft>
                <a:spcPts val="0"/>
              </a:spcAft>
              <a:buSzPts val="1820"/>
              <a:buChar char="●"/>
            </a:pPr>
            <a:r>
              <a:rPr lang="en-US" i="1" dirty="0"/>
              <a:t>P(g | b)</a:t>
            </a:r>
            <a:r>
              <a:rPr lang="en-US" dirty="0"/>
              <a:t>: </a:t>
            </a:r>
            <a:r>
              <a:rPr lang="en-US" b="1" dirty="0"/>
              <a:t>misdetection</a:t>
            </a:r>
            <a:r>
              <a:rPr lang="en-US" dirty="0"/>
              <a:t> rate</a:t>
            </a:r>
            <a:r>
              <a:rPr lang="zh-TW" altLang="en-US" dirty="0"/>
              <a:t> </a:t>
            </a:r>
            <a:r>
              <a:rPr lang="en-US" altLang="zh-TW" dirty="0"/>
              <a:t>(</a:t>
            </a:r>
            <a:r>
              <a:rPr lang="zh-TW" altLang="en-US" dirty="0"/>
              <a:t>漏檢率</a:t>
            </a:r>
            <a:r>
              <a:rPr lang="en-US" altLang="zh-TW" dirty="0"/>
              <a:t>) FP, Type II Error</a:t>
            </a:r>
            <a:endParaRPr dirty="0"/>
          </a:p>
        </p:txBody>
      </p:sp>
      <p:pic>
        <p:nvPicPr>
          <p:cNvPr id="371" name="Google Shape;371;p29"/>
          <p:cNvPicPr preferRelativeResize="0"/>
          <p:nvPr/>
        </p:nvPicPr>
        <p:blipFill rotWithShape="1">
          <a:blip r:embed="rId3">
            <a:alphaModFix/>
          </a:blip>
          <a:srcRect/>
          <a:stretch/>
        </p:blipFill>
        <p:spPr>
          <a:xfrm>
            <a:off x="2228850" y="3494088"/>
            <a:ext cx="4597400" cy="989012"/>
          </a:xfrm>
          <a:prstGeom prst="rect">
            <a:avLst/>
          </a:prstGeom>
          <a:noFill/>
          <a:ln>
            <a:noFill/>
          </a:ln>
        </p:spPr>
      </p:pic>
      <p:pic>
        <p:nvPicPr>
          <p:cNvPr id="372" name="Google Shape;372;p29"/>
          <p:cNvPicPr preferRelativeResize="0"/>
          <p:nvPr/>
        </p:nvPicPr>
        <p:blipFill rotWithShape="1">
          <a:blip r:embed="rId4">
            <a:alphaModFix/>
          </a:blip>
          <a:srcRect/>
          <a:stretch/>
        </p:blipFill>
        <p:spPr>
          <a:xfrm>
            <a:off x="2228850" y="4895850"/>
            <a:ext cx="4524375" cy="990600"/>
          </a:xfrm>
          <a:prstGeom prst="rect">
            <a:avLst/>
          </a:prstGeom>
          <a:noFill/>
          <a:ln>
            <a:noFill/>
          </a:ln>
        </p:spPr>
      </p:pic>
      <p:sp>
        <p:nvSpPr>
          <p:cNvPr id="7" name="投影片編號版面配置區 13">
            <a:extLst>
              <a:ext uri="{FF2B5EF4-FFF2-40B4-BE49-F238E27FC236}">
                <a16:creationId xmlns:a16="http://schemas.microsoft.com/office/drawing/2014/main" id="{7EC9F2CF-41FB-4A66-9F6C-F84A0A7B80AC}"/>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27</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0"/>
          <p:cNvSpPr txBo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2100"/>
              <a:buFont typeface="Noto Sans Symbols"/>
              <a:buChar char="●"/>
            </a:pPr>
            <a:r>
              <a:rPr lang="en-US" sz="3000" dirty="0">
                <a:solidFill>
                  <a:schemeClr val="dk1"/>
                </a:solidFill>
                <a:latin typeface="Arial"/>
                <a:ea typeface="Arial"/>
                <a:cs typeface="Arial"/>
                <a:sym typeface="Arial"/>
              </a:rPr>
              <a:t>From </a:t>
            </a:r>
            <a:r>
              <a:rPr lang="en-US" sz="3000" i="1" dirty="0">
                <a:solidFill>
                  <a:schemeClr val="dk1"/>
                </a:solidFill>
                <a:latin typeface="Arial"/>
                <a:ea typeface="Arial"/>
                <a:cs typeface="Arial"/>
                <a:sym typeface="Arial"/>
              </a:rPr>
              <a:t>P(b | g)</a:t>
            </a:r>
            <a:r>
              <a:rPr lang="en-US" sz="3000" dirty="0">
                <a:solidFill>
                  <a:schemeClr val="dk1"/>
                </a:solidFill>
                <a:latin typeface="Arial"/>
                <a:ea typeface="Arial"/>
                <a:cs typeface="Arial"/>
                <a:sym typeface="Arial"/>
              </a:rPr>
              <a:t> and </a:t>
            </a:r>
            <a:r>
              <a:rPr lang="en-US" sz="3000" i="1" dirty="0">
                <a:solidFill>
                  <a:schemeClr val="dk1"/>
                </a:solidFill>
                <a:latin typeface="Arial"/>
                <a:ea typeface="Arial"/>
                <a:cs typeface="Arial"/>
                <a:sym typeface="Arial"/>
              </a:rPr>
              <a:t>P(g | b)</a:t>
            </a:r>
            <a:r>
              <a:rPr lang="en-US" sz="3000" dirty="0">
                <a:solidFill>
                  <a:schemeClr val="dk1"/>
                </a:solidFill>
                <a:latin typeface="Arial"/>
                <a:ea typeface="Arial"/>
                <a:cs typeface="Arial"/>
                <a:sym typeface="Arial"/>
              </a:rPr>
              <a:t> the two other conditional probabilities </a:t>
            </a:r>
            <a:r>
              <a:rPr lang="en-US" sz="3000" i="1" dirty="0">
                <a:solidFill>
                  <a:schemeClr val="dk1"/>
                </a:solidFill>
                <a:latin typeface="Arial"/>
                <a:ea typeface="Arial"/>
                <a:cs typeface="Arial"/>
                <a:sym typeface="Arial"/>
              </a:rPr>
              <a:t>P(g | g) </a:t>
            </a:r>
            <a:r>
              <a:rPr lang="en-US" sz="3000" dirty="0">
                <a:solidFill>
                  <a:schemeClr val="dk1"/>
                </a:solidFill>
                <a:latin typeface="Arial"/>
                <a:ea typeface="Arial"/>
                <a:cs typeface="Arial"/>
                <a:sym typeface="Arial"/>
              </a:rPr>
              <a:t>and</a:t>
            </a:r>
            <a:r>
              <a:rPr lang="en-US" sz="3000" i="1" dirty="0">
                <a:solidFill>
                  <a:schemeClr val="dk1"/>
                </a:solidFill>
                <a:latin typeface="Arial"/>
                <a:ea typeface="Arial"/>
                <a:cs typeface="Arial"/>
                <a:sym typeface="Arial"/>
              </a:rPr>
              <a:t> P(b | b)</a:t>
            </a:r>
            <a:r>
              <a:rPr lang="en-US" sz="3000" dirty="0">
                <a:solidFill>
                  <a:schemeClr val="dk1"/>
                </a:solidFill>
                <a:latin typeface="Arial"/>
                <a:ea typeface="Arial"/>
                <a:cs typeface="Arial"/>
                <a:sym typeface="Arial"/>
              </a:rPr>
              <a:t> can be readily computed: </a:t>
            </a:r>
            <a:endParaRPr dirty="0"/>
          </a:p>
        </p:txBody>
      </p:sp>
      <p:sp>
        <p:nvSpPr>
          <p:cNvPr id="378" name="Google Shape;378;p3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379" name="Google Shape;379;p3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Conditional Probability (cont.)</a:t>
            </a:r>
            <a:endParaRPr/>
          </a:p>
        </p:txBody>
      </p:sp>
      <p:pic>
        <p:nvPicPr>
          <p:cNvPr id="380" name="Google Shape;380;p30"/>
          <p:cNvPicPr preferRelativeResize="0"/>
          <p:nvPr/>
        </p:nvPicPr>
        <p:blipFill rotWithShape="1">
          <a:blip r:embed="rId3">
            <a:alphaModFix/>
          </a:blip>
          <a:srcRect/>
          <a:stretch/>
        </p:blipFill>
        <p:spPr>
          <a:xfrm>
            <a:off x="2840038" y="4659313"/>
            <a:ext cx="3448050" cy="476250"/>
          </a:xfrm>
          <a:prstGeom prst="rect">
            <a:avLst/>
          </a:prstGeom>
          <a:noFill/>
          <a:ln>
            <a:noFill/>
          </a:ln>
        </p:spPr>
      </p:pic>
      <p:pic>
        <p:nvPicPr>
          <p:cNvPr id="381" name="Google Shape;381;p30"/>
          <p:cNvPicPr preferRelativeResize="0"/>
          <p:nvPr/>
        </p:nvPicPr>
        <p:blipFill rotWithShape="1">
          <a:blip r:embed="rId4">
            <a:alphaModFix/>
          </a:blip>
          <a:srcRect/>
          <a:stretch/>
        </p:blipFill>
        <p:spPr>
          <a:xfrm>
            <a:off x="2797175" y="3817938"/>
            <a:ext cx="3533775" cy="476250"/>
          </a:xfrm>
          <a:prstGeom prst="rect">
            <a:avLst/>
          </a:prstGeom>
          <a:noFill/>
          <a:ln>
            <a:noFill/>
          </a:ln>
        </p:spPr>
      </p:pic>
      <p:sp>
        <p:nvSpPr>
          <p:cNvPr id="7" name="投影片編號版面配置區 13">
            <a:extLst>
              <a:ext uri="{FF2B5EF4-FFF2-40B4-BE49-F238E27FC236}">
                <a16:creationId xmlns:a16="http://schemas.microsoft.com/office/drawing/2014/main" id="{FCECCD86-BB47-45B6-A031-A1791B85F125}"/>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28</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2"/>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399" name="Google Shape;399;p32"/>
          <p:cNvSpPr txBox="1">
            <a:spLocks noGrp="1"/>
          </p:cNvSpPr>
          <p:nvPr>
            <p:ph type="body" idx="1"/>
          </p:nvPr>
        </p:nvSpPr>
        <p:spPr>
          <a:xfrm>
            <a:off x="684213" y="2205038"/>
            <a:ext cx="8229600" cy="424815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Another formula for expected profit per object</a:t>
            </a:r>
            <a:endParaRPr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Recall </a:t>
            </a:r>
            <a:endParaRPr dirty="0"/>
          </a:p>
        </p:txBody>
      </p:sp>
      <p:pic>
        <p:nvPicPr>
          <p:cNvPr id="400" name="Google Shape;400;p32"/>
          <p:cNvPicPr preferRelativeResize="0"/>
          <p:nvPr/>
        </p:nvPicPr>
        <p:blipFill rotWithShape="1">
          <a:blip r:embed="rId3">
            <a:alphaModFix/>
          </a:blip>
          <a:srcRect/>
          <a:stretch/>
        </p:blipFill>
        <p:spPr>
          <a:xfrm>
            <a:off x="539750" y="2876550"/>
            <a:ext cx="7685088" cy="466725"/>
          </a:xfrm>
          <a:prstGeom prst="rect">
            <a:avLst/>
          </a:prstGeom>
          <a:noFill/>
          <a:ln>
            <a:noFill/>
          </a:ln>
        </p:spPr>
      </p:pic>
      <p:pic>
        <p:nvPicPr>
          <p:cNvPr id="401" name="Google Shape;401;p32"/>
          <p:cNvPicPr preferRelativeResize="0"/>
          <p:nvPr/>
        </p:nvPicPr>
        <p:blipFill rotWithShape="1">
          <a:blip r:embed="rId4">
            <a:alphaModFix/>
          </a:blip>
          <a:srcRect/>
          <a:stretch/>
        </p:blipFill>
        <p:spPr>
          <a:xfrm>
            <a:off x="927100" y="3570288"/>
            <a:ext cx="7994650" cy="468312"/>
          </a:xfrm>
          <a:prstGeom prst="rect">
            <a:avLst/>
          </a:prstGeom>
          <a:noFill/>
          <a:ln>
            <a:noFill/>
          </a:ln>
        </p:spPr>
      </p:pic>
      <p:pic>
        <p:nvPicPr>
          <p:cNvPr id="402" name="Google Shape;402;p32"/>
          <p:cNvPicPr preferRelativeResize="0"/>
          <p:nvPr/>
        </p:nvPicPr>
        <p:blipFill rotWithShape="1">
          <a:blip r:embed="rId5">
            <a:alphaModFix/>
          </a:blip>
          <a:srcRect/>
          <a:stretch/>
        </p:blipFill>
        <p:spPr>
          <a:xfrm>
            <a:off x="671513" y="5006975"/>
            <a:ext cx="5876925" cy="476250"/>
          </a:xfrm>
          <a:prstGeom prst="rect">
            <a:avLst/>
          </a:prstGeom>
          <a:noFill/>
          <a:ln>
            <a:noFill/>
          </a:ln>
        </p:spPr>
      </p:pic>
      <p:pic>
        <p:nvPicPr>
          <p:cNvPr id="403" name="Google Shape;403;p32"/>
          <p:cNvPicPr preferRelativeResize="0"/>
          <p:nvPr/>
        </p:nvPicPr>
        <p:blipFill rotWithShape="1">
          <a:blip r:embed="rId6">
            <a:alphaModFix/>
          </a:blip>
          <a:srcRect/>
          <a:stretch/>
        </p:blipFill>
        <p:spPr>
          <a:xfrm>
            <a:off x="1009650" y="5661025"/>
            <a:ext cx="5200650" cy="476250"/>
          </a:xfrm>
          <a:prstGeom prst="rect">
            <a:avLst/>
          </a:prstGeom>
          <a:noFill/>
          <a:ln>
            <a:noFill/>
          </a:ln>
        </p:spPr>
      </p:pic>
      <p:sp>
        <p:nvSpPr>
          <p:cNvPr id="11" name="Google Shape;388;p31">
            <a:extLst>
              <a:ext uri="{FF2B5EF4-FFF2-40B4-BE49-F238E27FC236}">
                <a16:creationId xmlns:a16="http://schemas.microsoft.com/office/drawing/2014/main" id="{284DA260-2775-411B-8A92-CE5A7A715A80}"/>
              </a:ext>
            </a:extLst>
          </p:cNvPr>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4.2 Expected profit per object</a:t>
            </a:r>
            <a:endParaRPr dirty="0"/>
          </a:p>
        </p:txBody>
      </p:sp>
      <p:sp>
        <p:nvSpPr>
          <p:cNvPr id="9" name="投影片編號版面配置區 13">
            <a:extLst>
              <a:ext uri="{FF2B5EF4-FFF2-40B4-BE49-F238E27FC236}">
                <a16:creationId xmlns:a16="http://schemas.microsoft.com/office/drawing/2014/main" id="{7E3D340D-AF9F-4595-B85C-1027EC8F590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29</a:t>
            </a:fld>
            <a:endParaRPr lang="zh-TW" altLang="en-US" dirty="0"/>
          </a:p>
        </p:txBody>
      </p:sp>
    </p:spTree>
    <p:extLst>
      <p:ext uri="{BB962C8B-B14F-4D97-AF65-F5344CB8AC3E}">
        <p14:creationId xmlns:p14="http://schemas.microsoft.com/office/powerpoint/2010/main" val="25060920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92" name="Google Shape;92;p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Outline</a:t>
            </a:r>
            <a:endParaRPr/>
          </a:p>
        </p:txBody>
      </p:sp>
      <p:sp>
        <p:nvSpPr>
          <p:cNvPr id="93" name="Google Shape;93;p3"/>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540"/>
              <a:buChar char="●"/>
            </a:pPr>
            <a:r>
              <a:rPr lang="en-US" sz="2200" b="1">
                <a:solidFill>
                  <a:srgbClr val="0070C0"/>
                </a:solidFill>
              </a:rPr>
              <a:t>4.5 Maximin Decision Rule</a:t>
            </a:r>
            <a:endParaRPr/>
          </a:p>
          <a:p>
            <a:pPr marL="342900" lvl="0" indent="-342900" algn="l" rtl="0">
              <a:spcBef>
                <a:spcPts val="600"/>
              </a:spcBef>
              <a:spcAft>
                <a:spcPts val="0"/>
              </a:spcAft>
              <a:buSzPts val="1540"/>
              <a:buChar char="●"/>
            </a:pPr>
            <a:r>
              <a:rPr lang="en-US" sz="2200" b="1">
                <a:solidFill>
                  <a:srgbClr val="0070C0"/>
                </a:solidFill>
              </a:rPr>
              <a:t>4.6 Decision Rule Error</a:t>
            </a:r>
            <a:endParaRPr/>
          </a:p>
          <a:p>
            <a:pPr marL="342900" lvl="0" indent="-342900" algn="l" rtl="0">
              <a:spcBef>
                <a:spcPts val="600"/>
              </a:spcBef>
              <a:spcAft>
                <a:spcPts val="0"/>
              </a:spcAft>
              <a:buSzPts val="1540"/>
              <a:buChar char="●"/>
            </a:pPr>
            <a:r>
              <a:rPr lang="en-US" sz="2200" b="1">
                <a:solidFill>
                  <a:srgbClr val="0070C0"/>
                </a:solidFill>
              </a:rPr>
              <a:t>4.7 Reserving Judgment </a:t>
            </a:r>
            <a:endParaRPr/>
          </a:p>
          <a:p>
            <a:pPr marL="342900" lvl="0" indent="-342900" algn="l" rtl="0">
              <a:spcBef>
                <a:spcPts val="600"/>
              </a:spcBef>
              <a:spcAft>
                <a:spcPts val="0"/>
              </a:spcAft>
              <a:buSzPts val="1540"/>
              <a:buChar char="●"/>
            </a:pPr>
            <a:r>
              <a:rPr lang="en-US" sz="2200" b="1">
                <a:solidFill>
                  <a:srgbClr val="0070C0"/>
                </a:solidFill>
              </a:rPr>
              <a:t>4.8 Nearest Neighbor</a:t>
            </a:r>
            <a:endParaRPr/>
          </a:p>
          <a:p>
            <a:pPr marL="342900" lvl="0" indent="-342900" algn="l" rtl="0">
              <a:spcBef>
                <a:spcPts val="600"/>
              </a:spcBef>
              <a:spcAft>
                <a:spcPts val="0"/>
              </a:spcAft>
              <a:buSzPts val="1540"/>
              <a:buChar char="●"/>
            </a:pPr>
            <a:r>
              <a:rPr lang="en-US" sz="2200" b="1">
                <a:solidFill>
                  <a:srgbClr val="0070C0"/>
                </a:solidFill>
              </a:rPr>
              <a:t>4.9 A Binary Decision Tree Classifier</a:t>
            </a:r>
            <a:endParaRPr/>
          </a:p>
          <a:p>
            <a:pPr marL="342900" lvl="0" indent="-342900" algn="l" rtl="0">
              <a:spcBef>
                <a:spcPts val="600"/>
              </a:spcBef>
              <a:spcAft>
                <a:spcPts val="0"/>
              </a:spcAft>
              <a:buSzPts val="1540"/>
              <a:buChar char="●"/>
            </a:pPr>
            <a:r>
              <a:rPr lang="en-US" sz="2200" b="1">
                <a:solidFill>
                  <a:srgbClr val="0070C0"/>
                </a:solidFill>
              </a:rPr>
              <a:t>4.10 Decision Rule Error Estimation </a:t>
            </a:r>
            <a:endParaRPr/>
          </a:p>
          <a:p>
            <a:pPr marL="342900" lvl="0" indent="-342900" algn="l" rtl="0">
              <a:spcBef>
                <a:spcPts val="600"/>
              </a:spcBef>
              <a:spcAft>
                <a:spcPts val="0"/>
              </a:spcAft>
              <a:buSzPts val="1540"/>
              <a:buChar char="●"/>
            </a:pPr>
            <a:r>
              <a:rPr lang="en-US" sz="2200" b="1">
                <a:solidFill>
                  <a:srgbClr val="0070C0"/>
                </a:solidFill>
              </a:rPr>
              <a:t>4.11 Neural Networks</a:t>
            </a:r>
            <a:endParaRPr/>
          </a:p>
          <a:p>
            <a:pPr marL="342900" lvl="0" indent="-342900" algn="l" rtl="0">
              <a:spcBef>
                <a:spcPts val="600"/>
              </a:spcBef>
              <a:spcAft>
                <a:spcPts val="0"/>
              </a:spcAft>
              <a:buSzPts val="1540"/>
              <a:buChar char="●"/>
            </a:pPr>
            <a:r>
              <a:rPr lang="en-US" sz="2200" b="1">
                <a:solidFill>
                  <a:srgbClr val="0070C0"/>
                </a:solidFill>
              </a:rPr>
              <a:t>4.12 Summary</a:t>
            </a:r>
            <a:endParaRPr/>
          </a:p>
          <a:p>
            <a:pPr marL="342900" lvl="0" indent="-280670" algn="l" rtl="0">
              <a:spcBef>
                <a:spcPts val="600"/>
              </a:spcBef>
              <a:spcAft>
                <a:spcPts val="0"/>
              </a:spcAft>
              <a:buSzPts val="980"/>
              <a:buNone/>
            </a:pPr>
            <a:endParaRPr sz="1400" b="1">
              <a:solidFill>
                <a:srgbClr val="0070C0"/>
              </a:solidFill>
            </a:endParaRPr>
          </a:p>
          <a:p>
            <a:pPr marL="342900" lvl="0" indent="-209550" algn="l" rtl="0">
              <a:spcBef>
                <a:spcPts val="600"/>
              </a:spcBef>
              <a:spcAft>
                <a:spcPts val="0"/>
              </a:spcAft>
              <a:buSzPts val="2100"/>
              <a:buNone/>
            </a:pPr>
            <a:endParaRPr/>
          </a:p>
        </p:txBody>
      </p:sp>
      <p:sp>
        <p:nvSpPr>
          <p:cNvPr id="5" name="投影片編號版面配置區 13">
            <a:extLst>
              <a:ext uri="{FF2B5EF4-FFF2-40B4-BE49-F238E27FC236}">
                <a16:creationId xmlns:a16="http://schemas.microsoft.com/office/drawing/2014/main" id="{3BE51817-319D-465D-8D28-91C41F0A4309}"/>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3</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D7F34E-478C-475F-A8FA-D43A09643AA1}"/>
              </a:ext>
            </a:extLst>
          </p:cNvPr>
          <p:cNvSpPr>
            <a:spLocks noGrp="1"/>
          </p:cNvSpPr>
          <p:nvPr>
            <p:ph type="title"/>
          </p:nvPr>
        </p:nvSpPr>
        <p:spPr/>
        <p:txBody>
          <a:bodyPr/>
          <a:lstStyle/>
          <a:p>
            <a:r>
              <a:rPr lang="en-US" altLang="zh-TW" dirty="0"/>
              <a:t>4.2 Expected profit per object</a:t>
            </a:r>
            <a:endParaRPr lang="zh-TW" altLang="en-US" dirty="0"/>
          </a:p>
        </p:txBody>
      </p:sp>
      <p:sp>
        <p:nvSpPr>
          <p:cNvPr id="4" name="頁尾版面配置區 3">
            <a:extLst>
              <a:ext uri="{FF2B5EF4-FFF2-40B4-BE49-F238E27FC236}">
                <a16:creationId xmlns:a16="http://schemas.microsoft.com/office/drawing/2014/main" id="{F68963FB-A448-40D3-8F6A-EEE42D0CD932}"/>
              </a:ext>
            </a:extLst>
          </p:cNvPr>
          <p:cNvSpPr>
            <a:spLocks noGrp="1"/>
          </p:cNvSpPr>
          <p:nvPr>
            <p:ph type="ftr" idx="11"/>
          </p:nvPr>
        </p:nvSpPr>
        <p:spPr/>
        <p:txBody>
          <a:bodyPr/>
          <a:lstStyle/>
          <a:p>
            <a:r>
              <a:rPr lang="pl-PL"/>
              <a:t>DC &amp; CV Lab. CSIE NTU</a:t>
            </a:r>
          </a:p>
        </p:txBody>
      </p:sp>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6BC70B0F-5693-466F-8AF8-ABD6FC767A9D}"/>
                  </a:ext>
                </a:extLst>
              </p:cNvPr>
              <p:cNvSpPr txBox="1"/>
              <p:nvPr/>
            </p:nvSpPr>
            <p:spPr>
              <a:xfrm>
                <a:off x="1042988" y="2110885"/>
                <a:ext cx="5602478" cy="866327"/>
              </a:xfrm>
              <a:prstGeom prst="rect">
                <a:avLst/>
              </a:prstGeom>
              <a:noFill/>
            </p:spPr>
            <p:txBody>
              <a:bodyPr wrap="square" lIns="0" tIns="0" rIns="0" bIns="0" rtlCol="0">
                <a:spAutoFit/>
              </a:bodyPr>
              <a:lstStyle/>
              <a:p>
                <a:pPr>
                  <a:lnSpc>
                    <a:spcPct val="150000"/>
                  </a:lnSpc>
                </a:pPr>
                <a14:m>
                  <m:oMath xmlns:m="http://schemas.openxmlformats.org/officeDocument/2006/math">
                    <m:r>
                      <a:rPr lang="en-US" altLang="zh-TW" sz="2000" b="0" i="1" smtClean="0">
                        <a:latin typeface="Cambria Math" panose="02040503050406030204" pitchFamily="18" charset="0"/>
                      </a:rPr>
                      <m:t>𝐸</m:t>
                    </m:r>
                    <m:r>
                      <a:rPr lang="en-US" altLang="zh-TW" sz="2000" i="1" smtClean="0">
                        <a:latin typeface="Cambria Math" panose="02040503050406030204" pitchFamily="18" charset="0"/>
                      </a:rPr>
                      <m:t>=</m:t>
                    </m:r>
                    <m:r>
                      <a:rPr lang="en-US" altLang="zh-TW" sz="2000" b="0" i="1" smtClean="0">
                        <a:latin typeface="Cambria Math" panose="02040503050406030204" pitchFamily="18" charset="0"/>
                      </a:rPr>
                      <m:t>𝑃</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𝑔</m:t>
                        </m:r>
                      </m:e>
                    </m:d>
                    <m:r>
                      <a:rPr lang="en-US" altLang="zh-TW" sz="2000" b="0" i="1" smtClean="0">
                        <a:latin typeface="Cambria Math" panose="02040503050406030204" pitchFamily="18" charset="0"/>
                      </a:rPr>
                      <m:t>𝑒</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 </m:t>
                        </m:r>
                        <m:r>
                          <a:rPr lang="en-US" altLang="zh-TW" sz="2000" b="0" i="1" smtClean="0">
                            <a:latin typeface="Cambria Math" panose="02040503050406030204" pitchFamily="18" charset="0"/>
                          </a:rPr>
                          <m:t>𝑔</m:t>
                        </m:r>
                      </m:e>
                    </m:d>
                    <m:r>
                      <a:rPr lang="en-US" altLang="zh-TW" sz="2000" i="1">
                        <a:latin typeface="Cambria Math" panose="02040503050406030204" pitchFamily="18" charset="0"/>
                      </a:rPr>
                      <m:t>+</m:t>
                    </m:r>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 </m:t>
                        </m:r>
                        <m:r>
                          <a:rPr lang="en-US" altLang="zh-TW" sz="2000" b="0" i="1" smtClean="0">
                            <a:latin typeface="Cambria Math" panose="02040503050406030204" pitchFamily="18" charset="0"/>
                          </a:rPr>
                          <m:t>𝑏</m:t>
                        </m:r>
                      </m:e>
                    </m:d>
                    <m:r>
                      <a:rPr lang="en-US" altLang="zh-TW" sz="200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e>
                    </m:d>
                  </m:oMath>
                </a14:m>
                <a:r>
                  <a:rPr lang="en-US" altLang="zh-TW" sz="2000" dirty="0"/>
                  <a:t> </a:t>
                </a:r>
                <a:endParaRPr lang="en-US" altLang="zh-TW" sz="2000" i="1" dirty="0">
                  <a:latin typeface="Cambria Math" panose="02040503050406030204" pitchFamily="18" charset="0"/>
                </a:endParaRPr>
              </a:p>
              <a:p>
                <a:pPr>
                  <a:lnSpc>
                    <a:spcPct val="150000"/>
                  </a:lnSpc>
                </a:pPr>
                <a14:m>
                  <m:oMath xmlns:m="http://schemas.openxmlformats.org/officeDocument/2006/math">
                    <m:r>
                      <a:rPr lang="en-US" altLang="zh-TW" sz="2000" b="0" i="1" smtClean="0">
                        <a:latin typeface="Cambria Math" panose="02040503050406030204" pitchFamily="18" charset="0"/>
                      </a:rPr>
                      <m:t>    </m:t>
                    </m:r>
                    <m:r>
                      <a:rPr lang="en-US" altLang="zh-TW" sz="2000" i="1">
                        <a:latin typeface="Cambria Math" panose="02040503050406030204" pitchFamily="18" charset="0"/>
                      </a:rPr>
                      <m:t>+</m:t>
                    </m:r>
                    <m:r>
                      <a:rPr lang="en-US" altLang="zh-TW" sz="2000" b="0" i="1" smtClean="0">
                        <a:latin typeface="Cambria Math" panose="02040503050406030204" pitchFamily="18" charset="0"/>
                      </a:rPr>
                      <m:t> </m:t>
                    </m:r>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e>
                    </m:d>
                    <m:r>
                      <a:rPr lang="en-US" altLang="zh-TW" sz="200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e>
                    </m:d>
                  </m:oMath>
                </a14:m>
                <a:r>
                  <a:rPr lang="en-US" altLang="zh-TW" sz="2000" dirty="0"/>
                  <a:t> </a:t>
                </a:r>
                <a14:m>
                  <m:oMath xmlns:m="http://schemas.openxmlformats.org/officeDocument/2006/math">
                    <m:r>
                      <a:rPr lang="en-US" altLang="zh-TW" sz="2000" i="1" smtClean="0">
                        <a:latin typeface="Cambria Math" panose="02040503050406030204" pitchFamily="18" charset="0"/>
                      </a:rPr>
                      <m:t>+</m:t>
                    </m:r>
                    <m:r>
                      <a:rPr lang="en-US" altLang="zh-TW" sz="2000" i="1" smtClean="0">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 </m:t>
                        </m:r>
                        <m:r>
                          <a:rPr lang="en-US" altLang="zh-TW" sz="2000" b="0" i="1" smtClean="0">
                            <a:latin typeface="Cambria Math" panose="02040503050406030204" pitchFamily="18" charset="0"/>
                          </a:rPr>
                          <m:t>𝑔</m:t>
                        </m:r>
                      </m:e>
                    </m:d>
                    <m:r>
                      <a:rPr lang="en-US" altLang="zh-TW" sz="200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𝑔</m:t>
                        </m:r>
                      </m:e>
                    </m:d>
                  </m:oMath>
                </a14:m>
                <a:endParaRPr lang="zh-TW" altLang="en-US" sz="2000" dirty="0"/>
              </a:p>
            </p:txBody>
          </p:sp>
        </mc:Choice>
        <mc:Fallback xmlns="">
          <p:sp>
            <p:nvSpPr>
              <p:cNvPr id="5" name="文字方塊 4">
                <a:extLst>
                  <a:ext uri="{FF2B5EF4-FFF2-40B4-BE49-F238E27FC236}">
                    <a16:creationId xmlns:a16="http://schemas.microsoft.com/office/drawing/2014/main" id="{6BC70B0F-5693-466F-8AF8-ABD6FC767A9D}"/>
                  </a:ext>
                </a:extLst>
              </p:cNvPr>
              <p:cNvSpPr txBox="1">
                <a:spLocks noRot="1" noChangeAspect="1" noMove="1" noResize="1" noEditPoints="1" noAdjustHandles="1" noChangeArrowheads="1" noChangeShapeType="1" noTextEdit="1"/>
              </p:cNvSpPr>
              <p:nvPr/>
            </p:nvSpPr>
            <p:spPr>
              <a:xfrm>
                <a:off x="1042988" y="2110885"/>
                <a:ext cx="5602478" cy="866327"/>
              </a:xfrm>
              <a:prstGeom prst="rect">
                <a:avLst/>
              </a:prstGeom>
              <a:blipFill>
                <a:blip r:embed="rId2"/>
                <a:stretch>
                  <a:fillRect l="-1523" b="-915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78205602-4377-401B-AF0F-0F728A90C8E8}"/>
                  </a:ext>
                </a:extLst>
              </p:cNvPr>
              <p:cNvSpPr/>
              <p:nvPr/>
            </p:nvSpPr>
            <p:spPr>
              <a:xfrm>
                <a:off x="919544" y="3195336"/>
                <a:ext cx="5755576" cy="744243"/>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altLang="zh-TW" sz="2000" i="1" smtClean="0">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𝑔</m:t>
                          </m:r>
                          <m:r>
                            <a:rPr lang="en-US" altLang="zh-TW" sz="2000" i="1">
                              <a:latin typeface="Cambria Math" panose="02040503050406030204" pitchFamily="18" charset="0"/>
                            </a:rPr>
                            <m:t> | </m:t>
                          </m:r>
                          <m:r>
                            <a:rPr lang="en-US" altLang="zh-TW" sz="2000" i="1">
                              <a:latin typeface="Cambria Math" panose="02040503050406030204" pitchFamily="18" charset="0"/>
                            </a:rPr>
                            <m:t>𝑔</m:t>
                          </m:r>
                        </m:e>
                      </m:d>
                      <m:r>
                        <a:rPr lang="en-US" altLang="zh-TW" sz="2000" b="0" i="1" smtClean="0">
                          <a:latin typeface="Cambria Math" panose="02040503050406030204" pitchFamily="18" charset="0"/>
                        </a:rPr>
                        <m:t>=</m:t>
                      </m:r>
                      <m:f>
                        <m:fPr>
                          <m:ctrlPr>
                            <a:rPr lang="en-US" altLang="zh-TW" sz="2000" b="0" i="1" smtClean="0">
                              <a:latin typeface="Cambria Math" panose="02040503050406030204" pitchFamily="18" charset="0"/>
                            </a:rPr>
                          </m:ctrlPr>
                        </m:fPr>
                        <m:num>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𝑔</m:t>
                              </m:r>
                              <m:r>
                                <a:rPr lang="en-US" altLang="zh-TW" sz="2000" b="0" i="1" smtClean="0">
                                  <a:latin typeface="Cambria Math" panose="02040503050406030204" pitchFamily="18" charset="0"/>
                                </a:rPr>
                                <m:t>, </m:t>
                              </m:r>
                              <m:r>
                                <a:rPr lang="en-US" altLang="zh-TW" sz="2000" i="1">
                                  <a:latin typeface="Cambria Math" panose="02040503050406030204" pitchFamily="18" charset="0"/>
                                </a:rPr>
                                <m:t>𝑔</m:t>
                              </m:r>
                            </m:e>
                          </m:d>
                        </m:num>
                        <m:den>
                          <m:r>
                            <a:rPr lang="en-US" altLang="zh-TW" sz="2000" b="0" i="1" smtClean="0">
                              <a:latin typeface="Cambria Math" panose="02040503050406030204" pitchFamily="18" charset="0"/>
                            </a:rPr>
                            <m:t>𝑃</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m:t>
                          </m:r>
                        </m:den>
                      </m:f>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𝑃</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𝑔</m:t>
                          </m:r>
                        </m:e>
                      </m:d>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𝑃</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 | </m:t>
                          </m:r>
                          <m:r>
                            <a:rPr lang="en-US" altLang="zh-TW" sz="2000" b="0" i="1" smtClean="0">
                              <a:latin typeface="Cambria Math" panose="02040503050406030204" pitchFamily="18" charset="0"/>
                            </a:rPr>
                            <m:t>𝑔</m:t>
                          </m:r>
                        </m:e>
                      </m:d>
                      <m:r>
                        <a:rPr lang="en-US" altLang="zh-TW" sz="2000" b="0" i="1" smtClean="0">
                          <a:latin typeface="Cambria Math" panose="02040503050406030204" pitchFamily="18" charset="0"/>
                        </a:rPr>
                        <m:t>𝑃</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 </m:t>
                      </m:r>
                    </m:oMath>
                  </m:oMathPara>
                </a14:m>
                <a:endParaRPr lang="zh-TW" altLang="en-US" sz="2000" dirty="0"/>
              </a:p>
            </p:txBody>
          </p:sp>
        </mc:Choice>
        <mc:Fallback xmlns="">
          <p:sp>
            <p:nvSpPr>
              <p:cNvPr id="6" name="矩形 5">
                <a:extLst>
                  <a:ext uri="{FF2B5EF4-FFF2-40B4-BE49-F238E27FC236}">
                    <a16:creationId xmlns:a16="http://schemas.microsoft.com/office/drawing/2014/main" id="{78205602-4377-401B-AF0F-0F728A90C8E8}"/>
                  </a:ext>
                </a:extLst>
              </p:cNvPr>
              <p:cNvSpPr>
                <a:spLocks noRot="1" noChangeAspect="1" noMove="1" noResize="1" noEditPoints="1" noAdjustHandles="1" noChangeArrowheads="1" noChangeShapeType="1" noTextEdit="1"/>
              </p:cNvSpPr>
              <p:nvPr/>
            </p:nvSpPr>
            <p:spPr>
              <a:xfrm>
                <a:off x="919544" y="3195336"/>
                <a:ext cx="5755576" cy="744243"/>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9D18137C-D40C-4801-A872-DF8C2E689F24}"/>
                  </a:ext>
                </a:extLst>
              </p:cNvPr>
              <p:cNvSpPr/>
              <p:nvPr/>
            </p:nvSpPr>
            <p:spPr>
              <a:xfrm>
                <a:off x="919544" y="3939578"/>
                <a:ext cx="5755576" cy="744243"/>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altLang="zh-TW" sz="2000" i="1" smtClean="0">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i="1">
                              <a:latin typeface="Cambria Math" panose="02040503050406030204" pitchFamily="18" charset="0"/>
                            </a:rPr>
                            <m:t> | </m:t>
                          </m:r>
                          <m:r>
                            <a:rPr lang="en-US" altLang="zh-TW" sz="2000" i="1">
                              <a:latin typeface="Cambria Math" panose="02040503050406030204" pitchFamily="18" charset="0"/>
                            </a:rPr>
                            <m:t>𝑔</m:t>
                          </m:r>
                        </m:e>
                      </m:d>
                      <m:r>
                        <a:rPr lang="en-US" altLang="zh-TW" sz="2000" b="0" i="1" smtClean="0">
                          <a:latin typeface="Cambria Math" panose="02040503050406030204" pitchFamily="18" charset="0"/>
                        </a:rPr>
                        <m:t>=</m:t>
                      </m:r>
                      <m:f>
                        <m:fPr>
                          <m:ctrlPr>
                            <a:rPr lang="en-US" altLang="zh-TW" sz="2000" b="0" i="1" smtClean="0">
                              <a:latin typeface="Cambria Math" panose="02040503050406030204" pitchFamily="18" charset="0"/>
                            </a:rPr>
                          </m:ctrlPr>
                        </m:fPr>
                        <m:num>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𝑔</m:t>
                              </m:r>
                              <m:r>
                                <a:rPr lang="en-US" altLang="zh-TW" sz="2000" b="0" i="1" smtClean="0">
                                  <a:latin typeface="Cambria Math" panose="02040503050406030204" pitchFamily="18" charset="0"/>
                                </a:rPr>
                                <m:t>,</m:t>
                              </m:r>
                              <m:r>
                                <a:rPr lang="en-US" altLang="zh-TW" sz="2000" i="1">
                                  <a:latin typeface="Cambria Math" panose="02040503050406030204" pitchFamily="18" charset="0"/>
                                </a:rPr>
                                <m:t> </m:t>
                              </m:r>
                              <m:r>
                                <a:rPr lang="en-US" altLang="zh-TW" sz="2000" b="0" i="1" smtClean="0">
                                  <a:latin typeface="Cambria Math" panose="02040503050406030204" pitchFamily="18" charset="0"/>
                                </a:rPr>
                                <m:t>𝑏</m:t>
                              </m:r>
                            </m:e>
                          </m:d>
                        </m:num>
                        <m:den>
                          <m:r>
                            <a:rPr lang="en-US" altLang="zh-TW" sz="2000" b="0" i="1" smtClean="0">
                              <a:latin typeface="Cambria Math" panose="02040503050406030204" pitchFamily="18" charset="0"/>
                            </a:rPr>
                            <m:t>𝑃</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m:t>
                          </m:r>
                        </m:den>
                      </m:f>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𝑃</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e>
                      </m:d>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𝑃</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 | </m:t>
                          </m:r>
                          <m:r>
                            <a:rPr lang="en-US" altLang="zh-TW" sz="2000" b="0" i="1" smtClean="0">
                              <a:latin typeface="Cambria Math" panose="02040503050406030204" pitchFamily="18" charset="0"/>
                            </a:rPr>
                            <m:t>𝑔</m:t>
                          </m:r>
                        </m:e>
                      </m:d>
                      <m:r>
                        <a:rPr lang="en-US" altLang="zh-TW" sz="2000" b="0" i="1" smtClean="0">
                          <a:latin typeface="Cambria Math" panose="02040503050406030204" pitchFamily="18" charset="0"/>
                        </a:rPr>
                        <m:t>𝑃</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 </m:t>
                      </m:r>
                    </m:oMath>
                  </m:oMathPara>
                </a14:m>
                <a:endParaRPr lang="zh-TW" altLang="en-US" sz="2000" dirty="0"/>
              </a:p>
            </p:txBody>
          </p:sp>
        </mc:Choice>
        <mc:Fallback xmlns="">
          <p:sp>
            <p:nvSpPr>
              <p:cNvPr id="7" name="矩形 6">
                <a:extLst>
                  <a:ext uri="{FF2B5EF4-FFF2-40B4-BE49-F238E27FC236}">
                    <a16:creationId xmlns:a16="http://schemas.microsoft.com/office/drawing/2014/main" id="{9D18137C-D40C-4801-A872-DF8C2E689F24}"/>
                  </a:ext>
                </a:extLst>
              </p:cNvPr>
              <p:cNvSpPr>
                <a:spLocks noRot="1" noChangeAspect="1" noMove="1" noResize="1" noEditPoints="1" noAdjustHandles="1" noChangeArrowheads="1" noChangeShapeType="1" noTextEdit="1"/>
              </p:cNvSpPr>
              <p:nvPr/>
            </p:nvSpPr>
            <p:spPr>
              <a:xfrm>
                <a:off x="919544" y="3939578"/>
                <a:ext cx="5755576" cy="744243"/>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85581642-440A-46D7-81C9-F9C5DAFF9F52}"/>
                  </a:ext>
                </a:extLst>
              </p:cNvPr>
              <p:cNvSpPr/>
              <p:nvPr/>
            </p:nvSpPr>
            <p:spPr>
              <a:xfrm>
                <a:off x="992188" y="4683821"/>
                <a:ext cx="5755576" cy="744243"/>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altLang="zh-TW" sz="2000" i="1" smtClean="0">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i="1">
                              <a:latin typeface="Cambria Math" panose="02040503050406030204" pitchFamily="18" charset="0"/>
                            </a:rPr>
                            <m:t> | </m:t>
                          </m:r>
                          <m:r>
                            <a:rPr lang="en-US" altLang="zh-TW" sz="2000" b="0" i="1" smtClean="0">
                              <a:latin typeface="Cambria Math" panose="02040503050406030204" pitchFamily="18" charset="0"/>
                            </a:rPr>
                            <m:t>𝑏</m:t>
                          </m:r>
                        </m:e>
                      </m:d>
                      <m:r>
                        <a:rPr lang="en-US" altLang="zh-TW" sz="2000" b="0" i="1" smtClean="0">
                          <a:latin typeface="Cambria Math" panose="02040503050406030204" pitchFamily="18" charset="0"/>
                        </a:rPr>
                        <m:t>=</m:t>
                      </m:r>
                      <m:f>
                        <m:fPr>
                          <m:ctrlPr>
                            <a:rPr lang="en-US" altLang="zh-TW" sz="2000" b="0" i="1" smtClean="0">
                              <a:latin typeface="Cambria Math" panose="02040503050406030204" pitchFamily="18" charset="0"/>
                            </a:rPr>
                          </m:ctrlPr>
                        </m:fPr>
                        <m:num>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 </m:t>
                              </m:r>
                              <m:r>
                                <a:rPr lang="en-US" altLang="zh-TW" sz="2000" b="0" i="1" smtClean="0">
                                  <a:latin typeface="Cambria Math" panose="02040503050406030204" pitchFamily="18" charset="0"/>
                                </a:rPr>
                                <m:t>𝑏</m:t>
                              </m:r>
                            </m:e>
                          </m:d>
                        </m:num>
                        <m:den>
                          <m:r>
                            <a:rPr lang="en-US" altLang="zh-TW" sz="2000" b="0" i="1" smtClean="0">
                              <a:latin typeface="Cambria Math" panose="02040503050406030204" pitchFamily="18" charset="0"/>
                            </a:rPr>
                            <m:t>𝑃</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den>
                      </m:f>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𝑃</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e>
                      </m:d>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𝑃</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 | </m:t>
                          </m:r>
                          <m:r>
                            <a:rPr lang="en-US" altLang="zh-TW" sz="2000" b="0" i="1" smtClean="0">
                              <a:latin typeface="Cambria Math" panose="02040503050406030204" pitchFamily="18" charset="0"/>
                            </a:rPr>
                            <m:t>𝑏</m:t>
                          </m:r>
                        </m:e>
                      </m:d>
                      <m:r>
                        <a:rPr lang="en-US" altLang="zh-TW" sz="2000" b="0" i="1" smtClean="0">
                          <a:latin typeface="Cambria Math" panose="02040503050406030204" pitchFamily="18" charset="0"/>
                        </a:rPr>
                        <m:t>𝑃</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 </m:t>
                      </m:r>
                    </m:oMath>
                  </m:oMathPara>
                </a14:m>
                <a:endParaRPr lang="zh-TW" altLang="en-US" sz="2000" dirty="0"/>
              </a:p>
            </p:txBody>
          </p:sp>
        </mc:Choice>
        <mc:Fallback xmlns="">
          <p:sp>
            <p:nvSpPr>
              <p:cNvPr id="8" name="矩形 7">
                <a:extLst>
                  <a:ext uri="{FF2B5EF4-FFF2-40B4-BE49-F238E27FC236}">
                    <a16:creationId xmlns:a16="http://schemas.microsoft.com/office/drawing/2014/main" id="{85581642-440A-46D7-81C9-F9C5DAFF9F52}"/>
                  </a:ext>
                </a:extLst>
              </p:cNvPr>
              <p:cNvSpPr>
                <a:spLocks noRot="1" noChangeAspect="1" noMove="1" noResize="1" noEditPoints="1" noAdjustHandles="1" noChangeArrowheads="1" noChangeShapeType="1" noTextEdit="1"/>
              </p:cNvSpPr>
              <p:nvPr/>
            </p:nvSpPr>
            <p:spPr>
              <a:xfrm>
                <a:off x="992188" y="4683821"/>
                <a:ext cx="5755576" cy="744243"/>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4E842B8A-0E16-4E8D-BA13-5CB5ABCC657C}"/>
                  </a:ext>
                </a:extLst>
              </p:cNvPr>
              <p:cNvSpPr/>
              <p:nvPr/>
            </p:nvSpPr>
            <p:spPr>
              <a:xfrm>
                <a:off x="992188" y="5506140"/>
                <a:ext cx="5755576" cy="744243"/>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altLang="zh-TW" sz="2000" i="1" smtClean="0">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i="1">
                              <a:latin typeface="Cambria Math" panose="02040503050406030204" pitchFamily="18" charset="0"/>
                            </a:rPr>
                            <m:t> | </m:t>
                          </m:r>
                          <m:r>
                            <a:rPr lang="en-US" altLang="zh-TW" sz="2000" b="0" i="1" smtClean="0">
                              <a:latin typeface="Cambria Math" panose="02040503050406030204" pitchFamily="18" charset="0"/>
                            </a:rPr>
                            <m:t>𝑏</m:t>
                          </m:r>
                        </m:e>
                      </m:d>
                      <m:r>
                        <a:rPr lang="en-US" altLang="zh-TW" sz="2000" b="0" i="1" smtClean="0">
                          <a:latin typeface="Cambria Math" panose="02040503050406030204" pitchFamily="18" charset="0"/>
                        </a:rPr>
                        <m:t>=</m:t>
                      </m:r>
                      <m:f>
                        <m:fPr>
                          <m:ctrlPr>
                            <a:rPr lang="en-US" altLang="zh-TW" sz="2000" b="0" i="1" smtClean="0">
                              <a:latin typeface="Cambria Math" panose="02040503050406030204" pitchFamily="18" charset="0"/>
                            </a:rPr>
                          </m:ctrlPr>
                        </m:fPr>
                        <m:num>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 </m:t>
                              </m:r>
                              <m:r>
                                <a:rPr lang="en-US" altLang="zh-TW" sz="2000" b="0" i="1" smtClean="0">
                                  <a:latin typeface="Cambria Math" panose="02040503050406030204" pitchFamily="18" charset="0"/>
                                </a:rPr>
                                <m:t>𝑔</m:t>
                              </m:r>
                            </m:e>
                          </m:d>
                        </m:num>
                        <m:den>
                          <m:r>
                            <a:rPr lang="en-US" altLang="zh-TW" sz="2000" b="0" i="1" smtClean="0">
                              <a:latin typeface="Cambria Math" panose="02040503050406030204" pitchFamily="18" charset="0"/>
                            </a:rPr>
                            <m:t>𝑃</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den>
                      </m:f>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𝑃</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𝑔</m:t>
                          </m:r>
                        </m:e>
                      </m:d>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𝑃</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 | </m:t>
                          </m:r>
                          <m:r>
                            <a:rPr lang="en-US" altLang="zh-TW" sz="2000" b="0" i="1" smtClean="0">
                              <a:latin typeface="Cambria Math" panose="02040503050406030204" pitchFamily="18" charset="0"/>
                            </a:rPr>
                            <m:t>𝑏</m:t>
                          </m:r>
                        </m:e>
                      </m:d>
                      <m:r>
                        <a:rPr lang="en-US" altLang="zh-TW" sz="2000" b="0" i="1" smtClean="0">
                          <a:latin typeface="Cambria Math" panose="02040503050406030204" pitchFamily="18" charset="0"/>
                        </a:rPr>
                        <m:t>𝑃</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 </m:t>
                      </m:r>
                    </m:oMath>
                  </m:oMathPara>
                </a14:m>
                <a:endParaRPr lang="zh-TW" altLang="en-US" sz="2000" dirty="0"/>
              </a:p>
            </p:txBody>
          </p:sp>
        </mc:Choice>
        <mc:Fallback xmlns="">
          <p:sp>
            <p:nvSpPr>
              <p:cNvPr id="9" name="矩形 8">
                <a:extLst>
                  <a:ext uri="{FF2B5EF4-FFF2-40B4-BE49-F238E27FC236}">
                    <a16:creationId xmlns:a16="http://schemas.microsoft.com/office/drawing/2014/main" id="{4E842B8A-0E16-4E8D-BA13-5CB5ABCC657C}"/>
                  </a:ext>
                </a:extLst>
              </p:cNvPr>
              <p:cNvSpPr>
                <a:spLocks noRot="1" noChangeAspect="1" noMove="1" noResize="1" noEditPoints="1" noAdjustHandles="1" noChangeArrowheads="1" noChangeShapeType="1" noTextEdit="1"/>
              </p:cNvSpPr>
              <p:nvPr/>
            </p:nvSpPr>
            <p:spPr>
              <a:xfrm>
                <a:off x="992188" y="5506140"/>
                <a:ext cx="5755576" cy="744243"/>
              </a:xfrm>
              <a:prstGeom prst="rect">
                <a:avLst/>
              </a:prstGeom>
              <a:blipFill>
                <a:blip r:embed="rId6"/>
                <a:stretch>
                  <a:fillRect/>
                </a:stretch>
              </a:blipFill>
            </p:spPr>
            <p:txBody>
              <a:bodyPr/>
              <a:lstStyle/>
              <a:p>
                <a:r>
                  <a:rPr lang="zh-TW" altLang="en-US">
                    <a:noFill/>
                  </a:rPr>
                  <a:t> </a:t>
                </a:r>
              </a:p>
            </p:txBody>
          </p:sp>
        </mc:Fallback>
      </mc:AlternateContent>
      <p:sp>
        <p:nvSpPr>
          <p:cNvPr id="11" name="矩形 10">
            <a:extLst>
              <a:ext uri="{FF2B5EF4-FFF2-40B4-BE49-F238E27FC236}">
                <a16:creationId xmlns:a16="http://schemas.microsoft.com/office/drawing/2014/main" id="{E0A76A36-517C-44F8-94AC-EDE18C7FB496}"/>
              </a:ext>
            </a:extLst>
          </p:cNvPr>
          <p:cNvSpPr/>
          <p:nvPr/>
        </p:nvSpPr>
        <p:spPr>
          <a:xfrm>
            <a:off x="1513840" y="2172293"/>
            <a:ext cx="812800" cy="401447"/>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32E6D4A7-ACE0-4EE1-B024-9139232E5A18}"/>
              </a:ext>
            </a:extLst>
          </p:cNvPr>
          <p:cNvSpPr/>
          <p:nvPr/>
        </p:nvSpPr>
        <p:spPr>
          <a:xfrm>
            <a:off x="3350292" y="2162921"/>
            <a:ext cx="812800" cy="401447"/>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70C4BA1B-B230-441C-9F14-C7D7DB917395}"/>
              </a:ext>
            </a:extLst>
          </p:cNvPr>
          <p:cNvSpPr/>
          <p:nvPr/>
        </p:nvSpPr>
        <p:spPr>
          <a:xfrm>
            <a:off x="1450372" y="2635123"/>
            <a:ext cx="812800" cy="401447"/>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0B287136-5A91-4FF3-81DC-D7918384E901}"/>
              </a:ext>
            </a:extLst>
          </p:cNvPr>
          <p:cNvSpPr/>
          <p:nvPr/>
        </p:nvSpPr>
        <p:spPr>
          <a:xfrm>
            <a:off x="3204639" y="2605444"/>
            <a:ext cx="812800" cy="401447"/>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投影片編號版面配置區 13">
            <a:extLst>
              <a:ext uri="{FF2B5EF4-FFF2-40B4-BE49-F238E27FC236}">
                <a16:creationId xmlns:a16="http://schemas.microsoft.com/office/drawing/2014/main" id="{41055D29-EBF8-DEC0-DDFC-D4AF181695D9}"/>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30</a:t>
            </a:fld>
            <a:endParaRPr lang="zh-TW" altLang="en-US" dirty="0"/>
          </a:p>
        </p:txBody>
      </p:sp>
    </p:spTree>
    <p:extLst>
      <p:ext uri="{BB962C8B-B14F-4D97-AF65-F5344CB8AC3E}">
        <p14:creationId xmlns:p14="http://schemas.microsoft.com/office/powerpoint/2010/main" val="15175592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animBg="1"/>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D7F34E-478C-475F-A8FA-D43A09643AA1}"/>
              </a:ext>
            </a:extLst>
          </p:cNvPr>
          <p:cNvSpPr>
            <a:spLocks noGrp="1"/>
          </p:cNvSpPr>
          <p:nvPr>
            <p:ph type="title"/>
          </p:nvPr>
        </p:nvSpPr>
        <p:spPr/>
        <p:txBody>
          <a:bodyPr/>
          <a:lstStyle/>
          <a:p>
            <a:r>
              <a:rPr lang="en-US" altLang="zh-TW" dirty="0"/>
              <a:t>4.2 Expected profit per object</a:t>
            </a:r>
            <a:endParaRPr lang="zh-TW" altLang="en-US" dirty="0"/>
          </a:p>
        </p:txBody>
      </p:sp>
      <p:sp>
        <p:nvSpPr>
          <p:cNvPr id="4" name="頁尾版面配置區 3">
            <a:extLst>
              <a:ext uri="{FF2B5EF4-FFF2-40B4-BE49-F238E27FC236}">
                <a16:creationId xmlns:a16="http://schemas.microsoft.com/office/drawing/2014/main" id="{F68963FB-A448-40D3-8F6A-EEE42D0CD932}"/>
              </a:ext>
            </a:extLst>
          </p:cNvPr>
          <p:cNvSpPr>
            <a:spLocks noGrp="1"/>
          </p:cNvSpPr>
          <p:nvPr>
            <p:ph type="ftr" idx="11"/>
          </p:nvPr>
        </p:nvSpPr>
        <p:spPr/>
        <p:txBody>
          <a:bodyPr/>
          <a:lstStyle/>
          <a:p>
            <a:r>
              <a:rPr lang="pl-PL"/>
              <a:t>DC &amp; CV Lab. CSIE NTU</a:t>
            </a:r>
          </a:p>
        </p:txBody>
      </p:sp>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6BC70B0F-5693-466F-8AF8-ABD6FC767A9D}"/>
                  </a:ext>
                </a:extLst>
              </p:cNvPr>
              <p:cNvSpPr txBox="1"/>
              <p:nvPr/>
            </p:nvSpPr>
            <p:spPr>
              <a:xfrm>
                <a:off x="1042988" y="2110885"/>
                <a:ext cx="5602478" cy="866327"/>
              </a:xfrm>
              <a:prstGeom prst="rect">
                <a:avLst/>
              </a:prstGeom>
              <a:noFill/>
            </p:spPr>
            <p:txBody>
              <a:bodyPr wrap="square" lIns="0" tIns="0" rIns="0" bIns="0" rtlCol="0">
                <a:spAutoFit/>
              </a:bodyPr>
              <a:lstStyle/>
              <a:p>
                <a:pPr>
                  <a:lnSpc>
                    <a:spcPct val="150000"/>
                  </a:lnSpc>
                </a:pPr>
                <a14:m>
                  <m:oMath xmlns:m="http://schemas.openxmlformats.org/officeDocument/2006/math">
                    <m:r>
                      <a:rPr lang="en-US" altLang="zh-TW" sz="2000" b="0" i="1" smtClean="0">
                        <a:latin typeface="Cambria Math" panose="02040503050406030204" pitchFamily="18" charset="0"/>
                      </a:rPr>
                      <m:t>𝐸</m:t>
                    </m:r>
                    <m:r>
                      <a:rPr lang="en-US" altLang="zh-TW" sz="2000" i="1" smtClean="0">
                        <a:latin typeface="Cambria Math" panose="02040503050406030204" pitchFamily="18" charset="0"/>
                      </a:rPr>
                      <m:t>=</m:t>
                    </m:r>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𝑔</m:t>
                        </m:r>
                        <m:r>
                          <a:rPr lang="en-US" altLang="zh-TW" sz="2000" i="1">
                            <a:latin typeface="Cambria Math" panose="02040503050406030204" pitchFamily="18" charset="0"/>
                          </a:rPr>
                          <m:t> | </m:t>
                        </m:r>
                        <m:r>
                          <a:rPr lang="en-US" altLang="zh-TW" sz="2000" i="1">
                            <a:latin typeface="Cambria Math" panose="02040503050406030204" pitchFamily="18" charset="0"/>
                          </a:rPr>
                          <m:t>𝑔</m:t>
                        </m:r>
                      </m:e>
                    </m:d>
                    <m:r>
                      <a:rPr lang="en-US" altLang="zh-TW" sz="2000" i="1">
                        <a:latin typeface="Cambria Math" panose="02040503050406030204" pitchFamily="18" charset="0"/>
                      </a:rPr>
                      <m:t>𝑃</m:t>
                    </m:r>
                    <m:r>
                      <a:rPr lang="en-US" altLang="zh-TW" sz="2000" i="1">
                        <a:latin typeface="Cambria Math" panose="02040503050406030204" pitchFamily="18" charset="0"/>
                      </a:rPr>
                      <m:t>(</m:t>
                    </m:r>
                    <m:r>
                      <a:rPr lang="en-US" altLang="zh-TW" sz="2000" i="1">
                        <a:latin typeface="Cambria Math" panose="02040503050406030204" pitchFamily="18" charset="0"/>
                      </a:rPr>
                      <m:t>𝑔</m:t>
                    </m:r>
                    <m:r>
                      <a:rPr lang="en-US" altLang="zh-TW" sz="2000" i="1">
                        <a:latin typeface="Cambria Math" panose="02040503050406030204" pitchFamily="18" charset="0"/>
                      </a:rPr>
                      <m:t>)</m:t>
                    </m:r>
                    <m:r>
                      <a:rPr lang="en-US" altLang="zh-TW" sz="2000" b="0" i="1" smtClean="0">
                        <a:latin typeface="Cambria Math" panose="02040503050406030204" pitchFamily="18" charset="0"/>
                      </a:rPr>
                      <m:t>𝑒</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 </m:t>
                        </m:r>
                        <m:r>
                          <a:rPr lang="en-US" altLang="zh-TW" sz="2000" b="0" i="1" smtClean="0">
                            <a:latin typeface="Cambria Math" panose="02040503050406030204" pitchFamily="18" charset="0"/>
                          </a:rPr>
                          <m:t>𝑔</m:t>
                        </m:r>
                      </m:e>
                    </m:d>
                    <m:r>
                      <a:rPr lang="en-US" altLang="zh-TW" sz="2000" i="1">
                        <a:latin typeface="Cambria Math" panose="02040503050406030204" pitchFamily="18" charset="0"/>
                      </a:rPr>
                      <m:t>+</m:t>
                    </m:r>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𝑏</m:t>
                        </m:r>
                        <m:r>
                          <a:rPr lang="en-US" altLang="zh-TW" sz="2000" i="1">
                            <a:latin typeface="Cambria Math" panose="02040503050406030204" pitchFamily="18" charset="0"/>
                          </a:rPr>
                          <m:t> | </m:t>
                        </m:r>
                        <m:r>
                          <a:rPr lang="en-US" altLang="zh-TW" sz="2000" i="1">
                            <a:latin typeface="Cambria Math" panose="02040503050406030204" pitchFamily="18" charset="0"/>
                          </a:rPr>
                          <m:t>𝑔</m:t>
                        </m:r>
                      </m:e>
                    </m:d>
                    <m:r>
                      <a:rPr lang="en-US" altLang="zh-TW" sz="2000" i="1">
                        <a:latin typeface="Cambria Math" panose="02040503050406030204" pitchFamily="18" charset="0"/>
                      </a:rPr>
                      <m:t>𝑃</m:t>
                    </m:r>
                    <m:r>
                      <a:rPr lang="en-US" altLang="zh-TW" sz="2000" i="1">
                        <a:latin typeface="Cambria Math" panose="02040503050406030204" pitchFamily="18" charset="0"/>
                      </a:rPr>
                      <m:t>(</m:t>
                    </m:r>
                    <m:r>
                      <a:rPr lang="en-US" altLang="zh-TW" sz="2000" i="1">
                        <a:latin typeface="Cambria Math" panose="02040503050406030204" pitchFamily="18" charset="0"/>
                      </a:rPr>
                      <m:t>𝑔</m:t>
                    </m:r>
                    <m:r>
                      <a:rPr lang="en-US" altLang="zh-TW" sz="2000" i="1">
                        <a:latin typeface="Cambria Math" panose="02040503050406030204" pitchFamily="18" charset="0"/>
                      </a:rPr>
                      <m:t>)</m:t>
                    </m:r>
                    <m:r>
                      <a:rPr lang="en-US" altLang="zh-TW" sz="200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e>
                    </m:d>
                  </m:oMath>
                </a14:m>
                <a:r>
                  <a:rPr lang="en-US" altLang="zh-TW" sz="2000" dirty="0"/>
                  <a:t> </a:t>
                </a:r>
                <a:endParaRPr lang="en-US" altLang="zh-TW" sz="2000" i="1" dirty="0">
                  <a:latin typeface="Cambria Math" panose="02040503050406030204" pitchFamily="18" charset="0"/>
                </a:endParaRPr>
              </a:p>
              <a:p>
                <a:pPr>
                  <a:lnSpc>
                    <a:spcPct val="150000"/>
                  </a:lnSpc>
                </a:pPr>
                <a14:m>
                  <m:oMath xmlns:m="http://schemas.openxmlformats.org/officeDocument/2006/math">
                    <m:r>
                      <a:rPr lang="en-US" altLang="zh-TW" sz="2000" b="0" i="1" smtClean="0">
                        <a:latin typeface="Cambria Math" panose="02040503050406030204" pitchFamily="18" charset="0"/>
                      </a:rPr>
                      <m:t>    </m:t>
                    </m:r>
                    <m:r>
                      <a:rPr lang="en-US" altLang="zh-TW" sz="2000" i="1">
                        <a:latin typeface="Cambria Math" panose="02040503050406030204" pitchFamily="18" charset="0"/>
                      </a:rPr>
                      <m:t>+</m:t>
                    </m:r>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𝑏</m:t>
                        </m:r>
                        <m:r>
                          <a:rPr lang="en-US" altLang="zh-TW" sz="2000" i="1">
                            <a:latin typeface="Cambria Math" panose="02040503050406030204" pitchFamily="18" charset="0"/>
                          </a:rPr>
                          <m:t> | </m:t>
                        </m:r>
                        <m:r>
                          <a:rPr lang="en-US" altLang="zh-TW" sz="2000" i="1">
                            <a:latin typeface="Cambria Math" panose="02040503050406030204" pitchFamily="18" charset="0"/>
                          </a:rPr>
                          <m:t>𝑏</m:t>
                        </m:r>
                      </m:e>
                    </m:d>
                    <m:r>
                      <a:rPr lang="en-US" altLang="zh-TW" sz="2000" i="1">
                        <a:latin typeface="Cambria Math" panose="02040503050406030204" pitchFamily="18" charset="0"/>
                      </a:rPr>
                      <m:t>𝑃</m:t>
                    </m:r>
                    <m:r>
                      <a:rPr lang="en-US" altLang="zh-TW" sz="2000" i="1">
                        <a:latin typeface="Cambria Math" panose="02040503050406030204" pitchFamily="18" charset="0"/>
                      </a:rPr>
                      <m:t>(</m:t>
                    </m:r>
                    <m:r>
                      <a:rPr lang="en-US" altLang="zh-TW" sz="2000" i="1">
                        <a:latin typeface="Cambria Math" panose="02040503050406030204" pitchFamily="18" charset="0"/>
                      </a:rPr>
                      <m:t>𝑏</m:t>
                    </m:r>
                    <m:r>
                      <a:rPr lang="en-US" altLang="zh-TW" sz="2000" i="1">
                        <a:latin typeface="Cambria Math" panose="02040503050406030204" pitchFamily="18" charset="0"/>
                      </a:rPr>
                      <m:t>)</m:t>
                    </m:r>
                    <m:r>
                      <a:rPr lang="en-US" altLang="zh-TW" sz="2000" b="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e>
                    </m:d>
                  </m:oMath>
                </a14:m>
                <a:r>
                  <a:rPr lang="en-US" altLang="zh-TW" sz="2000" dirty="0"/>
                  <a:t> </a:t>
                </a:r>
                <a14:m>
                  <m:oMath xmlns:m="http://schemas.openxmlformats.org/officeDocument/2006/math">
                    <m:r>
                      <a:rPr lang="en-US" altLang="zh-TW" sz="2000" i="1" smtClean="0">
                        <a:latin typeface="Cambria Math" panose="02040503050406030204" pitchFamily="18" charset="0"/>
                      </a:rPr>
                      <m:t>+</m:t>
                    </m:r>
                    <m:r>
                      <a:rPr lang="en-US" altLang="zh-TW" sz="2000" b="0" i="1" smtClean="0">
                        <a:latin typeface="Cambria Math" panose="02040503050406030204" pitchFamily="18" charset="0"/>
                      </a:rPr>
                      <m:t> </m:t>
                    </m:r>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𝑔</m:t>
                        </m:r>
                        <m:r>
                          <a:rPr lang="en-US" altLang="zh-TW" sz="2000" i="1">
                            <a:latin typeface="Cambria Math" panose="02040503050406030204" pitchFamily="18" charset="0"/>
                          </a:rPr>
                          <m:t> | </m:t>
                        </m:r>
                        <m:r>
                          <a:rPr lang="en-US" altLang="zh-TW" sz="2000" i="1">
                            <a:latin typeface="Cambria Math" panose="02040503050406030204" pitchFamily="18" charset="0"/>
                          </a:rPr>
                          <m:t>𝑏</m:t>
                        </m:r>
                      </m:e>
                    </m:d>
                    <m:r>
                      <a:rPr lang="en-US" altLang="zh-TW" sz="2000" i="1">
                        <a:latin typeface="Cambria Math" panose="02040503050406030204" pitchFamily="18" charset="0"/>
                      </a:rPr>
                      <m:t>𝑃</m:t>
                    </m:r>
                    <m:r>
                      <a:rPr lang="en-US" altLang="zh-TW" sz="2000" i="1">
                        <a:latin typeface="Cambria Math" panose="02040503050406030204" pitchFamily="18" charset="0"/>
                      </a:rPr>
                      <m:t>(</m:t>
                    </m:r>
                    <m:r>
                      <a:rPr lang="en-US" altLang="zh-TW" sz="2000" i="1">
                        <a:latin typeface="Cambria Math" panose="02040503050406030204" pitchFamily="18" charset="0"/>
                      </a:rPr>
                      <m:t>𝑏</m:t>
                    </m:r>
                    <m:r>
                      <a:rPr lang="en-US" altLang="zh-TW" sz="2000" i="1">
                        <a:latin typeface="Cambria Math" panose="02040503050406030204" pitchFamily="18" charset="0"/>
                      </a:rPr>
                      <m:t>)</m:t>
                    </m:r>
                    <m:r>
                      <a:rPr lang="en-US" altLang="zh-TW" sz="200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𝑔</m:t>
                        </m:r>
                      </m:e>
                    </m:d>
                  </m:oMath>
                </a14:m>
                <a:endParaRPr lang="en-US" altLang="zh-TW" sz="2000" dirty="0"/>
              </a:p>
            </p:txBody>
          </p:sp>
        </mc:Choice>
        <mc:Fallback xmlns="">
          <p:sp>
            <p:nvSpPr>
              <p:cNvPr id="5" name="文字方塊 4">
                <a:extLst>
                  <a:ext uri="{FF2B5EF4-FFF2-40B4-BE49-F238E27FC236}">
                    <a16:creationId xmlns:a16="http://schemas.microsoft.com/office/drawing/2014/main" id="{6BC70B0F-5693-466F-8AF8-ABD6FC767A9D}"/>
                  </a:ext>
                </a:extLst>
              </p:cNvPr>
              <p:cNvSpPr txBox="1">
                <a:spLocks noRot="1" noChangeAspect="1" noMove="1" noResize="1" noEditPoints="1" noAdjustHandles="1" noChangeArrowheads="1" noChangeShapeType="1" noTextEdit="1"/>
              </p:cNvSpPr>
              <p:nvPr/>
            </p:nvSpPr>
            <p:spPr>
              <a:xfrm>
                <a:off x="1042988" y="2110885"/>
                <a:ext cx="5602478" cy="866327"/>
              </a:xfrm>
              <a:prstGeom prst="rect">
                <a:avLst/>
              </a:prstGeom>
              <a:blipFill>
                <a:blip r:embed="rId2"/>
                <a:stretch>
                  <a:fillRect l="-1523" b="-126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8A295C91-168F-42BC-844D-D1E544CEF376}"/>
                  </a:ext>
                </a:extLst>
              </p:cNvPr>
              <p:cNvSpPr txBox="1"/>
              <p:nvPr/>
            </p:nvSpPr>
            <p:spPr>
              <a:xfrm>
                <a:off x="1042988" y="3228485"/>
                <a:ext cx="5602478" cy="866327"/>
              </a:xfrm>
              <a:prstGeom prst="rect">
                <a:avLst/>
              </a:prstGeom>
              <a:noFill/>
            </p:spPr>
            <p:txBody>
              <a:bodyPr wrap="square" lIns="0" tIns="0" rIns="0" bIns="0" rtlCol="0">
                <a:spAutoFit/>
              </a:bodyPr>
              <a:lstStyle/>
              <a:p>
                <a:pPr>
                  <a:lnSpc>
                    <a:spcPct val="150000"/>
                  </a:lnSpc>
                </a:pPr>
                <a14:m>
                  <m:oMathPara xmlns:m="http://schemas.openxmlformats.org/officeDocument/2006/math">
                    <m:oMathParaPr>
                      <m:jc m:val="left"/>
                    </m:oMathParaPr>
                    <m:oMath xmlns:m="http://schemas.openxmlformats.org/officeDocument/2006/math">
                      <m:r>
                        <a:rPr lang="en-US" altLang="zh-TW" sz="2000" b="0" i="1" smtClean="0">
                          <a:latin typeface="Cambria Math" panose="02040503050406030204" pitchFamily="18" charset="0"/>
                        </a:rPr>
                        <m:t>𝐸</m:t>
                      </m:r>
                      <m:r>
                        <a:rPr lang="en-US" altLang="zh-TW" sz="2000" i="1" smtClean="0">
                          <a:latin typeface="Cambria Math" panose="02040503050406030204" pitchFamily="18" charset="0"/>
                        </a:rPr>
                        <m:t>=</m:t>
                      </m:r>
                      <m:r>
                        <a:rPr lang="en-US" altLang="zh-TW" sz="2000" b="0" i="1" smtClean="0">
                          <a:latin typeface="Cambria Math" panose="02040503050406030204" pitchFamily="18" charset="0"/>
                        </a:rPr>
                        <m:t>[</m:t>
                      </m:r>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𝑔</m:t>
                          </m:r>
                          <m:r>
                            <a:rPr lang="en-US" altLang="zh-TW" sz="2000" i="1">
                              <a:latin typeface="Cambria Math" panose="02040503050406030204" pitchFamily="18" charset="0"/>
                            </a:rPr>
                            <m:t> | </m:t>
                          </m:r>
                          <m:r>
                            <a:rPr lang="en-US" altLang="zh-TW" sz="2000" i="1">
                              <a:latin typeface="Cambria Math" panose="02040503050406030204" pitchFamily="18" charset="0"/>
                            </a:rPr>
                            <m:t>𝑔</m:t>
                          </m:r>
                        </m:e>
                      </m:d>
                      <m:r>
                        <a:rPr lang="en-US" altLang="zh-TW" sz="2000" b="0" i="1" smtClean="0">
                          <a:latin typeface="Cambria Math" panose="02040503050406030204" pitchFamily="18" charset="0"/>
                        </a:rPr>
                        <m:t>𝑒</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 </m:t>
                          </m:r>
                          <m:r>
                            <a:rPr lang="en-US" altLang="zh-TW" sz="2000" b="0" i="1" smtClean="0">
                              <a:latin typeface="Cambria Math" panose="02040503050406030204" pitchFamily="18" charset="0"/>
                            </a:rPr>
                            <m:t>𝑔</m:t>
                          </m:r>
                        </m:e>
                      </m:d>
                      <m:r>
                        <a:rPr lang="en-US" altLang="zh-TW" sz="2000" i="1">
                          <a:latin typeface="Cambria Math" panose="02040503050406030204" pitchFamily="18" charset="0"/>
                        </a:rPr>
                        <m:t>+</m:t>
                      </m:r>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𝑏</m:t>
                          </m:r>
                          <m:r>
                            <a:rPr lang="en-US" altLang="zh-TW" sz="2000" i="1">
                              <a:latin typeface="Cambria Math" panose="02040503050406030204" pitchFamily="18" charset="0"/>
                            </a:rPr>
                            <m:t> | </m:t>
                          </m:r>
                          <m:r>
                            <a:rPr lang="en-US" altLang="zh-TW" sz="2000" i="1">
                              <a:latin typeface="Cambria Math" panose="02040503050406030204" pitchFamily="18" charset="0"/>
                            </a:rPr>
                            <m:t>𝑔</m:t>
                          </m:r>
                        </m:e>
                      </m:d>
                      <m:r>
                        <a:rPr lang="en-US" altLang="zh-TW" sz="200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e>
                      </m:d>
                      <m:r>
                        <a:rPr lang="en-US" altLang="zh-TW" sz="2000" b="0" i="1" smtClean="0">
                          <a:latin typeface="Cambria Math" panose="02040503050406030204" pitchFamily="18" charset="0"/>
                        </a:rPr>
                        <m:t>]</m:t>
                      </m:r>
                      <m:r>
                        <a:rPr lang="en-US" altLang="zh-TW" sz="2000" i="1">
                          <a:latin typeface="Cambria Math" panose="02040503050406030204" pitchFamily="18" charset="0"/>
                        </a:rPr>
                        <m:t>𝑃</m:t>
                      </m:r>
                      <m:r>
                        <a:rPr lang="en-US" altLang="zh-TW" sz="2000" i="1">
                          <a:latin typeface="Cambria Math" panose="02040503050406030204" pitchFamily="18" charset="0"/>
                        </a:rPr>
                        <m:t>(</m:t>
                      </m:r>
                      <m:r>
                        <a:rPr lang="en-US" altLang="zh-TW" sz="2000" i="1">
                          <a:latin typeface="Cambria Math" panose="02040503050406030204" pitchFamily="18" charset="0"/>
                        </a:rPr>
                        <m:t>𝑔</m:t>
                      </m:r>
                      <m:r>
                        <a:rPr lang="en-US" altLang="zh-TW" sz="2000" i="1">
                          <a:latin typeface="Cambria Math" panose="02040503050406030204" pitchFamily="18" charset="0"/>
                        </a:rPr>
                        <m:t>)</m:t>
                      </m:r>
                    </m:oMath>
                  </m:oMathPara>
                </a14:m>
                <a:endParaRPr lang="en-US" altLang="zh-TW" sz="2000" i="1" dirty="0">
                  <a:latin typeface="Cambria Math" panose="02040503050406030204" pitchFamily="18" charset="0"/>
                </a:endParaRPr>
              </a:p>
              <a:p>
                <a:pPr>
                  <a:lnSpc>
                    <a:spcPct val="150000"/>
                  </a:lnSpc>
                </a:pPr>
                <a14:m>
                  <m:oMath xmlns:m="http://schemas.openxmlformats.org/officeDocument/2006/math">
                    <m:r>
                      <a:rPr lang="en-US" altLang="zh-TW" sz="2000" b="0" i="1" smtClean="0">
                        <a:latin typeface="Cambria Math" panose="02040503050406030204" pitchFamily="18" charset="0"/>
                      </a:rPr>
                      <m:t>      </m:t>
                    </m:r>
                    <m:r>
                      <a:rPr lang="en-US" altLang="zh-TW" sz="2000" i="1">
                        <a:latin typeface="Cambria Math" panose="02040503050406030204" pitchFamily="18" charset="0"/>
                      </a:rPr>
                      <m:t>+</m:t>
                    </m:r>
                    <m:r>
                      <a:rPr lang="en-US" altLang="zh-TW" sz="2000" b="0" i="1" smtClean="0">
                        <a:latin typeface="Cambria Math" panose="02040503050406030204" pitchFamily="18" charset="0"/>
                      </a:rPr>
                      <m:t>[</m:t>
                    </m:r>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𝑏</m:t>
                        </m:r>
                        <m:r>
                          <a:rPr lang="en-US" altLang="zh-TW" sz="2000" i="1">
                            <a:latin typeface="Cambria Math" panose="02040503050406030204" pitchFamily="18" charset="0"/>
                          </a:rPr>
                          <m:t> | </m:t>
                        </m:r>
                        <m:r>
                          <a:rPr lang="en-US" altLang="zh-TW" sz="2000" i="1">
                            <a:latin typeface="Cambria Math" panose="02040503050406030204" pitchFamily="18" charset="0"/>
                          </a:rPr>
                          <m:t>𝑏</m:t>
                        </m:r>
                      </m:e>
                    </m:d>
                    <m:r>
                      <a:rPr lang="en-US" altLang="zh-TW" sz="2000" b="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e>
                    </m:d>
                  </m:oMath>
                </a14:m>
                <a:r>
                  <a:rPr lang="en-US" altLang="zh-TW" sz="2000" dirty="0"/>
                  <a:t> </a:t>
                </a:r>
                <a14:m>
                  <m:oMath xmlns:m="http://schemas.openxmlformats.org/officeDocument/2006/math">
                    <m:r>
                      <a:rPr lang="en-US" altLang="zh-TW" sz="2000" i="1" smtClean="0">
                        <a:latin typeface="Cambria Math" panose="02040503050406030204" pitchFamily="18" charset="0"/>
                      </a:rPr>
                      <m:t>+</m:t>
                    </m:r>
                    <m:r>
                      <a:rPr lang="en-US" altLang="zh-TW" sz="2000" b="0" i="1" smtClean="0">
                        <a:latin typeface="Cambria Math" panose="02040503050406030204" pitchFamily="18" charset="0"/>
                      </a:rPr>
                      <m:t> </m:t>
                    </m:r>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𝑔</m:t>
                        </m:r>
                        <m:r>
                          <a:rPr lang="en-US" altLang="zh-TW" sz="2000" i="1">
                            <a:latin typeface="Cambria Math" panose="02040503050406030204" pitchFamily="18" charset="0"/>
                          </a:rPr>
                          <m:t> | </m:t>
                        </m:r>
                        <m:r>
                          <a:rPr lang="en-US" altLang="zh-TW" sz="2000" i="1">
                            <a:latin typeface="Cambria Math" panose="02040503050406030204" pitchFamily="18" charset="0"/>
                          </a:rPr>
                          <m:t>𝑏</m:t>
                        </m:r>
                      </m:e>
                    </m:d>
                    <m:r>
                      <a:rPr lang="en-US" altLang="zh-TW" sz="200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𝑔</m:t>
                        </m:r>
                      </m:e>
                    </m:d>
                    <m:r>
                      <a:rPr lang="en-US" altLang="zh-TW" sz="2000" b="0" i="1" smtClean="0">
                        <a:latin typeface="Cambria Math" panose="02040503050406030204" pitchFamily="18" charset="0"/>
                      </a:rPr>
                      <m:t>]</m:t>
                    </m:r>
                    <m:r>
                      <a:rPr lang="en-US" altLang="zh-TW" sz="2000" i="1">
                        <a:latin typeface="Cambria Math" panose="02040503050406030204" pitchFamily="18" charset="0"/>
                      </a:rPr>
                      <m:t>𝑃</m:t>
                    </m:r>
                    <m:r>
                      <a:rPr lang="en-US" altLang="zh-TW" sz="2000" i="1">
                        <a:latin typeface="Cambria Math" panose="02040503050406030204" pitchFamily="18" charset="0"/>
                      </a:rPr>
                      <m:t>(</m:t>
                    </m:r>
                    <m:r>
                      <a:rPr lang="en-US" altLang="zh-TW" sz="2000" i="1">
                        <a:latin typeface="Cambria Math" panose="02040503050406030204" pitchFamily="18" charset="0"/>
                      </a:rPr>
                      <m:t>𝑏</m:t>
                    </m:r>
                    <m:r>
                      <a:rPr lang="en-US" altLang="zh-TW" sz="2000" i="1">
                        <a:latin typeface="Cambria Math" panose="02040503050406030204" pitchFamily="18" charset="0"/>
                      </a:rPr>
                      <m:t>)</m:t>
                    </m:r>
                  </m:oMath>
                </a14:m>
                <a:endParaRPr lang="en-US" altLang="zh-TW" sz="2000" dirty="0"/>
              </a:p>
            </p:txBody>
          </p:sp>
        </mc:Choice>
        <mc:Fallback xmlns="">
          <p:sp>
            <p:nvSpPr>
              <p:cNvPr id="10" name="文字方塊 9">
                <a:extLst>
                  <a:ext uri="{FF2B5EF4-FFF2-40B4-BE49-F238E27FC236}">
                    <a16:creationId xmlns:a16="http://schemas.microsoft.com/office/drawing/2014/main" id="{8A295C91-168F-42BC-844D-D1E544CEF376}"/>
                  </a:ext>
                </a:extLst>
              </p:cNvPr>
              <p:cNvSpPr txBox="1">
                <a:spLocks noRot="1" noChangeAspect="1" noMove="1" noResize="1" noEditPoints="1" noAdjustHandles="1" noChangeArrowheads="1" noChangeShapeType="1" noTextEdit="1"/>
              </p:cNvSpPr>
              <p:nvPr/>
            </p:nvSpPr>
            <p:spPr>
              <a:xfrm>
                <a:off x="1042988" y="3228485"/>
                <a:ext cx="5602478" cy="866327"/>
              </a:xfrm>
              <a:prstGeom prst="rect">
                <a:avLst/>
              </a:prstGeom>
              <a:blipFill>
                <a:blip r:embed="rId3"/>
                <a:stretch>
                  <a:fillRect l="-109" b="-126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1AE74617-8259-4F05-A725-7C321681BB3D}"/>
                  </a:ext>
                </a:extLst>
              </p:cNvPr>
              <p:cNvSpPr/>
              <p:nvPr/>
            </p:nvSpPr>
            <p:spPr>
              <a:xfrm>
                <a:off x="1077782" y="4236712"/>
                <a:ext cx="4632137" cy="958660"/>
              </a:xfrm>
              <a:prstGeom prst="rect">
                <a:avLst/>
              </a:prstGeom>
            </p:spPr>
            <p:txBody>
              <a:bodyPr wrap="square">
                <a:spAutoFit/>
              </a:bodyPr>
              <a:lstStyle/>
              <a:p>
                <a:pPr>
                  <a:lnSpc>
                    <a:spcPct val="150000"/>
                  </a:lnSpc>
                </a:pPr>
                <a14:m>
                  <m:oMath xmlns:m="http://schemas.openxmlformats.org/officeDocument/2006/math">
                    <m:r>
                      <a:rPr lang="en-US" altLang="zh-TW" sz="2000" i="1" smtClean="0">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𝑏</m:t>
                        </m:r>
                        <m:r>
                          <a:rPr lang="en-US" altLang="zh-TW" sz="2000" i="1">
                            <a:latin typeface="Cambria Math" panose="02040503050406030204" pitchFamily="18" charset="0"/>
                          </a:rPr>
                          <m:t> | </m:t>
                        </m:r>
                        <m:r>
                          <a:rPr lang="en-US" altLang="zh-TW" sz="2000" i="1">
                            <a:latin typeface="Cambria Math" panose="02040503050406030204" pitchFamily="18" charset="0"/>
                          </a:rPr>
                          <m:t>𝑔</m:t>
                        </m:r>
                      </m:e>
                    </m:d>
                    <m:r>
                      <m:rPr>
                        <m:nor/>
                      </m:rPr>
                      <a:rPr lang="en-US" altLang="zh-TW" sz="2000" b="1">
                        <a:latin typeface="Cambria Math" panose="02040503050406030204" pitchFamily="18" charset="0"/>
                      </a:rPr>
                      <m:t>: </m:t>
                    </m:r>
                    <m:r>
                      <m:rPr>
                        <m:nor/>
                      </m:rPr>
                      <a:rPr lang="en-US" altLang="zh-TW" sz="2000" b="1" dirty="0"/>
                      <m:t>false</m:t>
                    </m:r>
                    <m:r>
                      <m:rPr>
                        <m:nor/>
                      </m:rPr>
                      <a:rPr lang="en-US" altLang="zh-TW" sz="2000" b="1" dirty="0"/>
                      <m:t>−</m:t>
                    </m:r>
                    <m:r>
                      <m:rPr>
                        <m:nor/>
                      </m:rPr>
                      <a:rPr lang="en-US" altLang="zh-TW" sz="2000" b="1" dirty="0"/>
                      <m:t>alarm</m:t>
                    </m:r>
                    <m:r>
                      <m:rPr>
                        <m:nor/>
                      </m:rPr>
                      <a:rPr lang="en-US" altLang="zh-TW" sz="2000" dirty="0"/>
                      <m:t> </m:t>
                    </m:r>
                    <m:r>
                      <m:rPr>
                        <m:nor/>
                      </m:rPr>
                      <a:rPr lang="en-US" altLang="zh-TW" sz="2000" dirty="0"/>
                      <m:t>rate</m:t>
                    </m:r>
                    <m:r>
                      <a:rPr lang="en-US" altLang="zh-TW" sz="2000" i="1">
                        <a:latin typeface="Cambria Math" panose="02040503050406030204" pitchFamily="18" charset="0"/>
                      </a:rPr>
                      <m:t>⇒</m:t>
                    </m:r>
                  </m:oMath>
                </a14:m>
                <a:r>
                  <a:rPr lang="en-US" altLang="zh-TW" sz="2000" b="1" dirty="0"/>
                  <a:t> P</a:t>
                </a:r>
                <a:r>
                  <a:rPr lang="en-US" altLang="zh-TW" sz="2000" b="1" baseline="-25000" dirty="0"/>
                  <a:t>FA</a:t>
                </a:r>
              </a:p>
              <a:p>
                <a:pPr>
                  <a:lnSpc>
                    <a:spcPct val="150000"/>
                  </a:lnSpc>
                </a:pPr>
                <a14:m>
                  <m:oMath xmlns:m="http://schemas.openxmlformats.org/officeDocument/2006/math">
                    <m:r>
                      <a:rPr lang="en-US" altLang="zh-TW" sz="2000" b="1">
                        <a:latin typeface="Cambria Math" panose="02040503050406030204" pitchFamily="18" charset="0"/>
                      </a:rPr>
                      <m:t>𝑃</m:t>
                    </m:r>
                    <m:d>
                      <m:dPr>
                        <m:ctrlPr>
                          <a:rPr lang="en-US" altLang="zh-TW" sz="2000" b="1" i="1">
                            <a:latin typeface="Cambria Math" panose="02040503050406030204" pitchFamily="18" charset="0"/>
                          </a:rPr>
                        </m:ctrlPr>
                      </m:dPr>
                      <m:e>
                        <m:r>
                          <a:rPr lang="en-US" altLang="zh-TW" sz="2000" b="1">
                            <a:latin typeface="Cambria Math" panose="02040503050406030204" pitchFamily="18" charset="0"/>
                          </a:rPr>
                          <m:t>𝑔</m:t>
                        </m:r>
                        <m:r>
                          <a:rPr lang="en-US" altLang="zh-TW" sz="2000" b="1">
                            <a:latin typeface="Cambria Math" panose="02040503050406030204" pitchFamily="18" charset="0"/>
                          </a:rPr>
                          <m:t> | </m:t>
                        </m:r>
                        <m:r>
                          <a:rPr lang="en-US" altLang="zh-TW" sz="2000" b="1">
                            <a:latin typeface="Cambria Math" panose="02040503050406030204" pitchFamily="18" charset="0"/>
                          </a:rPr>
                          <m:t>𝑏</m:t>
                        </m:r>
                      </m:e>
                    </m:d>
                    <m:r>
                      <m:rPr>
                        <m:nor/>
                      </m:rPr>
                      <a:rPr lang="en-US" altLang="zh-TW" sz="2000" b="1"/>
                      <m:t>: </m:t>
                    </m:r>
                    <m:r>
                      <m:rPr>
                        <m:nor/>
                      </m:rPr>
                      <a:rPr lang="en-US" altLang="zh-TW" sz="2000" b="1"/>
                      <m:t>misdetection</m:t>
                    </m:r>
                    <m:r>
                      <m:rPr>
                        <m:nor/>
                      </m:rPr>
                      <a:rPr lang="en-US" altLang="zh-TW" sz="2000" b="1" dirty="0"/>
                      <m:t> </m:t>
                    </m:r>
                    <m:r>
                      <m:rPr>
                        <m:nor/>
                      </m:rPr>
                      <a:rPr lang="en-US" altLang="zh-TW" sz="2000" b="1" dirty="0"/>
                      <m:t>rate</m:t>
                    </m:r>
                  </m:oMath>
                </a14:m>
                <a:r>
                  <a:rPr lang="en-US" altLang="zh-TW" sz="2000" dirty="0"/>
                  <a:t> </a:t>
                </a:r>
                <a14:m>
                  <m:oMath xmlns:m="http://schemas.openxmlformats.org/officeDocument/2006/math">
                    <m:r>
                      <a:rPr lang="en-US" altLang="zh-TW" sz="2000" i="1">
                        <a:latin typeface="Cambria Math" panose="02040503050406030204" pitchFamily="18" charset="0"/>
                      </a:rPr>
                      <m:t>⇒</m:t>
                    </m:r>
                  </m:oMath>
                </a14:m>
                <a:r>
                  <a:rPr lang="en-US" altLang="zh-TW" sz="2000" b="1" dirty="0"/>
                  <a:t> P</a:t>
                </a:r>
                <a:r>
                  <a:rPr lang="en-US" altLang="zh-TW" sz="2000" b="1" baseline="-25000" dirty="0"/>
                  <a:t>MD</a:t>
                </a:r>
                <a:endParaRPr lang="zh-TW" altLang="en-US" sz="2000" b="1" baseline="-25000" dirty="0"/>
              </a:p>
            </p:txBody>
          </p:sp>
        </mc:Choice>
        <mc:Fallback xmlns="">
          <p:sp>
            <p:nvSpPr>
              <p:cNvPr id="3" name="矩形 2">
                <a:extLst>
                  <a:ext uri="{FF2B5EF4-FFF2-40B4-BE49-F238E27FC236}">
                    <a16:creationId xmlns:a16="http://schemas.microsoft.com/office/drawing/2014/main" id="{1AE74617-8259-4F05-A725-7C321681BB3D}"/>
                  </a:ext>
                </a:extLst>
              </p:cNvPr>
              <p:cNvSpPr>
                <a:spLocks noRot="1" noChangeAspect="1" noMove="1" noResize="1" noEditPoints="1" noAdjustHandles="1" noChangeArrowheads="1" noChangeShapeType="1" noTextEdit="1"/>
              </p:cNvSpPr>
              <p:nvPr/>
            </p:nvSpPr>
            <p:spPr>
              <a:xfrm>
                <a:off x="1077782" y="4236712"/>
                <a:ext cx="4632137" cy="958660"/>
              </a:xfrm>
              <a:prstGeom prst="rect">
                <a:avLst/>
              </a:prstGeom>
              <a:blipFill>
                <a:blip r:embed="rId4"/>
                <a:stretch>
                  <a:fillRect b="-10828"/>
                </a:stretch>
              </a:blipFill>
            </p:spPr>
            <p:txBody>
              <a:bodyPr/>
              <a:lstStyle/>
              <a:p>
                <a:r>
                  <a:rPr lang="zh-TW" altLang="en-US">
                    <a:noFill/>
                  </a:rPr>
                  <a:t> </a:t>
                </a:r>
              </a:p>
            </p:txBody>
          </p:sp>
        </mc:Fallback>
      </mc:AlternateContent>
      <p:sp>
        <p:nvSpPr>
          <p:cNvPr id="11" name="矩形 10">
            <a:extLst>
              <a:ext uri="{FF2B5EF4-FFF2-40B4-BE49-F238E27FC236}">
                <a16:creationId xmlns:a16="http://schemas.microsoft.com/office/drawing/2014/main" id="{12F11408-B435-4072-9324-3BDAC2B3636C}"/>
              </a:ext>
            </a:extLst>
          </p:cNvPr>
          <p:cNvSpPr/>
          <p:nvPr/>
        </p:nvSpPr>
        <p:spPr>
          <a:xfrm>
            <a:off x="3566160" y="3761672"/>
            <a:ext cx="873760" cy="401447"/>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FC86D27E-11D9-4EE8-9750-0CA7A3FA847D}"/>
              </a:ext>
            </a:extLst>
          </p:cNvPr>
          <p:cNvSpPr/>
          <p:nvPr/>
        </p:nvSpPr>
        <p:spPr>
          <a:xfrm>
            <a:off x="3566160" y="3286632"/>
            <a:ext cx="873760" cy="401447"/>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5D770136-25ED-4D76-BDF1-E2C8FA7AC147}"/>
                  </a:ext>
                </a:extLst>
              </p:cNvPr>
              <p:cNvSpPr txBox="1"/>
              <p:nvPr/>
            </p:nvSpPr>
            <p:spPr>
              <a:xfrm>
                <a:off x="1042988" y="5337272"/>
                <a:ext cx="5602478" cy="866327"/>
              </a:xfrm>
              <a:prstGeom prst="rect">
                <a:avLst/>
              </a:prstGeom>
              <a:noFill/>
            </p:spPr>
            <p:txBody>
              <a:bodyPr wrap="square" lIns="0" tIns="0" rIns="0" bIns="0" rtlCol="0">
                <a:spAutoFit/>
              </a:bodyPr>
              <a:lstStyle/>
              <a:p>
                <a:pPr>
                  <a:lnSpc>
                    <a:spcPct val="150000"/>
                  </a:lnSpc>
                </a:pPr>
                <a14:m>
                  <m:oMathPara xmlns:m="http://schemas.openxmlformats.org/officeDocument/2006/math">
                    <m:oMathParaPr>
                      <m:jc m:val="left"/>
                    </m:oMathParaPr>
                    <m:oMath xmlns:m="http://schemas.openxmlformats.org/officeDocument/2006/math">
                      <m:r>
                        <a:rPr lang="en-US" altLang="zh-TW" sz="2000" b="0" i="1" smtClean="0">
                          <a:latin typeface="Cambria Math" panose="02040503050406030204" pitchFamily="18" charset="0"/>
                        </a:rPr>
                        <m:t>𝐸</m:t>
                      </m:r>
                      <m:r>
                        <a:rPr lang="en-US" altLang="zh-TW" sz="2000" i="1" smtClean="0">
                          <a:latin typeface="Cambria Math" panose="02040503050406030204" pitchFamily="18" charset="0"/>
                        </a:rPr>
                        <m:t>=</m:t>
                      </m:r>
                      <m:r>
                        <a:rPr lang="en-US" altLang="zh-TW" sz="2000" b="0" i="1" smtClean="0">
                          <a:latin typeface="Cambria Math" panose="02040503050406030204" pitchFamily="18" charset="0"/>
                        </a:rPr>
                        <m:t>[(1−</m:t>
                      </m:r>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𝑃</m:t>
                          </m:r>
                        </m:e>
                        <m:sub>
                          <m:r>
                            <a:rPr lang="en-US" altLang="zh-TW" sz="2000" b="0" i="1" smtClean="0">
                              <a:latin typeface="Cambria Math" panose="02040503050406030204" pitchFamily="18" charset="0"/>
                            </a:rPr>
                            <m:t>𝐹𝐴</m:t>
                          </m:r>
                        </m:sub>
                      </m:sSub>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𝑒</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 </m:t>
                          </m:r>
                          <m:r>
                            <a:rPr lang="en-US" altLang="zh-TW" sz="2000" b="0" i="1" smtClean="0">
                              <a:latin typeface="Cambria Math" panose="02040503050406030204" pitchFamily="18" charset="0"/>
                            </a:rPr>
                            <m:t>𝑔</m:t>
                          </m:r>
                        </m:e>
                      </m:d>
                      <m:r>
                        <a:rPr lang="en-US" altLang="zh-TW" sz="2000" i="1">
                          <a:latin typeface="Cambria Math" panose="02040503050406030204" pitchFamily="18" charset="0"/>
                        </a:rPr>
                        <m:t>+</m:t>
                      </m:r>
                      <m:sSub>
                        <m:sSubPr>
                          <m:ctrlPr>
                            <a:rPr lang="en-US" altLang="zh-TW" sz="2000" i="1" smtClean="0">
                              <a:latin typeface="Cambria Math" panose="02040503050406030204" pitchFamily="18" charset="0"/>
                            </a:rPr>
                          </m:ctrlPr>
                        </m:sSubPr>
                        <m:e>
                          <m:r>
                            <a:rPr lang="en-US" altLang="zh-TW" sz="2000" b="0" i="1" smtClean="0">
                              <a:latin typeface="Cambria Math" panose="02040503050406030204" pitchFamily="18" charset="0"/>
                            </a:rPr>
                            <m:t>𝑃</m:t>
                          </m:r>
                        </m:e>
                        <m:sub>
                          <m:r>
                            <a:rPr lang="en-US" altLang="zh-TW" sz="2000" b="0" i="1" smtClean="0">
                              <a:latin typeface="Cambria Math" panose="02040503050406030204" pitchFamily="18" charset="0"/>
                            </a:rPr>
                            <m:t>𝐹𝐴</m:t>
                          </m:r>
                        </m:sub>
                      </m:sSub>
                      <m:r>
                        <a:rPr lang="en-US" altLang="zh-TW" sz="200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e>
                      </m:d>
                      <m:r>
                        <a:rPr lang="en-US" altLang="zh-TW" sz="2000" b="0" i="1" smtClean="0">
                          <a:latin typeface="Cambria Math" panose="02040503050406030204" pitchFamily="18" charset="0"/>
                        </a:rPr>
                        <m:t>]</m:t>
                      </m:r>
                      <m:r>
                        <a:rPr lang="en-US" altLang="zh-TW" sz="2000" i="1">
                          <a:latin typeface="Cambria Math" panose="02040503050406030204" pitchFamily="18" charset="0"/>
                        </a:rPr>
                        <m:t>𝑃</m:t>
                      </m:r>
                      <m:r>
                        <a:rPr lang="en-US" altLang="zh-TW" sz="2000" i="1">
                          <a:latin typeface="Cambria Math" panose="02040503050406030204" pitchFamily="18" charset="0"/>
                        </a:rPr>
                        <m:t>(</m:t>
                      </m:r>
                      <m:r>
                        <a:rPr lang="en-US" altLang="zh-TW" sz="2000" i="1">
                          <a:latin typeface="Cambria Math" panose="02040503050406030204" pitchFamily="18" charset="0"/>
                        </a:rPr>
                        <m:t>𝑔</m:t>
                      </m:r>
                      <m:r>
                        <a:rPr lang="en-US" altLang="zh-TW" sz="2000" i="1">
                          <a:latin typeface="Cambria Math" panose="02040503050406030204" pitchFamily="18" charset="0"/>
                        </a:rPr>
                        <m:t>)</m:t>
                      </m:r>
                    </m:oMath>
                  </m:oMathPara>
                </a14:m>
                <a:endParaRPr lang="en-US" altLang="zh-TW" sz="2000" i="1" dirty="0">
                  <a:latin typeface="Cambria Math" panose="02040503050406030204" pitchFamily="18" charset="0"/>
                </a:endParaRPr>
              </a:p>
              <a:p>
                <a:pPr>
                  <a:lnSpc>
                    <a:spcPct val="150000"/>
                  </a:lnSpc>
                </a:pPr>
                <a14:m>
                  <m:oMath xmlns:m="http://schemas.openxmlformats.org/officeDocument/2006/math">
                    <m:r>
                      <a:rPr lang="en-US" altLang="zh-TW" sz="2000" b="0" i="1" smtClean="0">
                        <a:latin typeface="Cambria Math" panose="02040503050406030204" pitchFamily="18" charset="0"/>
                      </a:rPr>
                      <m:t>      </m:t>
                    </m:r>
                    <m:r>
                      <a:rPr lang="en-US" altLang="zh-TW" sz="2000" i="1">
                        <a:latin typeface="Cambria Math" panose="02040503050406030204" pitchFamily="18" charset="0"/>
                      </a:rPr>
                      <m:t>+</m:t>
                    </m:r>
                    <m:r>
                      <a:rPr lang="en-US" altLang="zh-TW" sz="2000" b="0" i="1" smtClean="0">
                        <a:latin typeface="Cambria Math" panose="02040503050406030204" pitchFamily="18" charset="0"/>
                      </a:rPr>
                      <m:t>[</m:t>
                    </m:r>
                    <m:r>
                      <a:rPr lang="en-US" altLang="zh-TW" sz="2000" i="1">
                        <a:latin typeface="Cambria Math" panose="02040503050406030204" pitchFamily="18" charset="0"/>
                      </a:rPr>
                      <m:t>(1−</m:t>
                    </m:r>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𝑃</m:t>
                        </m:r>
                      </m:e>
                      <m:sub>
                        <m:r>
                          <a:rPr lang="en-US" altLang="zh-TW" sz="2000" b="0" i="1" smtClean="0">
                            <a:latin typeface="Cambria Math" panose="02040503050406030204" pitchFamily="18" charset="0"/>
                          </a:rPr>
                          <m:t>𝑀𝐷</m:t>
                        </m:r>
                      </m:sub>
                    </m:sSub>
                    <m:r>
                      <a:rPr lang="en-US" altLang="zh-TW" sz="2000" i="1">
                        <a:latin typeface="Cambria Math" panose="02040503050406030204" pitchFamily="18" charset="0"/>
                      </a:rPr>
                      <m:t>)</m:t>
                    </m:r>
                    <m:r>
                      <a:rPr lang="en-US" altLang="zh-TW" sz="2000" b="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e>
                    </m:d>
                  </m:oMath>
                </a14:m>
                <a:r>
                  <a:rPr lang="en-US" altLang="zh-TW" sz="2000" dirty="0"/>
                  <a:t> </a:t>
                </a:r>
                <a14:m>
                  <m:oMath xmlns:m="http://schemas.openxmlformats.org/officeDocument/2006/math">
                    <m:r>
                      <a:rPr lang="en-US" altLang="zh-TW" sz="2000" i="1" smtClean="0">
                        <a:latin typeface="Cambria Math" panose="02040503050406030204" pitchFamily="18" charset="0"/>
                      </a:rPr>
                      <m:t>+</m:t>
                    </m:r>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𝑃</m:t>
                        </m:r>
                      </m:e>
                      <m:sub>
                        <m:r>
                          <a:rPr lang="en-US" altLang="zh-TW" sz="2000" b="0" i="1" smtClean="0">
                            <a:latin typeface="Cambria Math" panose="02040503050406030204" pitchFamily="18" charset="0"/>
                          </a:rPr>
                          <m:t>𝑀𝐷</m:t>
                        </m:r>
                      </m:sub>
                    </m:sSub>
                    <m:r>
                      <a:rPr lang="en-US" altLang="zh-TW" sz="200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𝑔</m:t>
                        </m:r>
                      </m:e>
                    </m:d>
                    <m:r>
                      <a:rPr lang="en-US" altLang="zh-TW" sz="2000" b="0" i="1" smtClean="0">
                        <a:latin typeface="Cambria Math" panose="02040503050406030204" pitchFamily="18" charset="0"/>
                      </a:rPr>
                      <m:t>]</m:t>
                    </m:r>
                    <m:r>
                      <a:rPr lang="en-US" altLang="zh-TW" sz="2000" i="1">
                        <a:latin typeface="Cambria Math" panose="02040503050406030204" pitchFamily="18" charset="0"/>
                      </a:rPr>
                      <m:t>𝑃</m:t>
                    </m:r>
                    <m:r>
                      <a:rPr lang="en-US" altLang="zh-TW" sz="2000" i="1">
                        <a:latin typeface="Cambria Math" panose="02040503050406030204" pitchFamily="18" charset="0"/>
                      </a:rPr>
                      <m:t>(</m:t>
                    </m:r>
                    <m:r>
                      <a:rPr lang="en-US" altLang="zh-TW" sz="2000" i="1">
                        <a:latin typeface="Cambria Math" panose="02040503050406030204" pitchFamily="18" charset="0"/>
                      </a:rPr>
                      <m:t>𝑏</m:t>
                    </m:r>
                    <m:r>
                      <a:rPr lang="en-US" altLang="zh-TW" sz="2000" i="1">
                        <a:latin typeface="Cambria Math" panose="02040503050406030204" pitchFamily="18" charset="0"/>
                      </a:rPr>
                      <m:t>)</m:t>
                    </m:r>
                  </m:oMath>
                </a14:m>
                <a:endParaRPr lang="en-US" altLang="zh-TW" sz="2000" dirty="0"/>
              </a:p>
            </p:txBody>
          </p:sp>
        </mc:Choice>
        <mc:Fallback xmlns="">
          <p:sp>
            <p:nvSpPr>
              <p:cNvPr id="13" name="文字方塊 12">
                <a:extLst>
                  <a:ext uri="{FF2B5EF4-FFF2-40B4-BE49-F238E27FC236}">
                    <a16:creationId xmlns:a16="http://schemas.microsoft.com/office/drawing/2014/main" id="{5D770136-25ED-4D76-BDF1-E2C8FA7AC147}"/>
                  </a:ext>
                </a:extLst>
              </p:cNvPr>
              <p:cNvSpPr txBox="1">
                <a:spLocks noRot="1" noChangeAspect="1" noMove="1" noResize="1" noEditPoints="1" noAdjustHandles="1" noChangeArrowheads="1" noChangeShapeType="1" noTextEdit="1"/>
              </p:cNvSpPr>
              <p:nvPr/>
            </p:nvSpPr>
            <p:spPr>
              <a:xfrm>
                <a:off x="1042988" y="5337272"/>
                <a:ext cx="5602478" cy="866327"/>
              </a:xfrm>
              <a:prstGeom prst="rect">
                <a:avLst/>
              </a:prstGeom>
              <a:blipFill>
                <a:blip r:embed="rId5"/>
                <a:stretch>
                  <a:fillRect l="-109" b="-126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839B97FC-EB2A-4C69-819A-09A0724E3417}"/>
                  </a:ext>
                </a:extLst>
              </p:cNvPr>
              <p:cNvSpPr/>
              <p:nvPr/>
            </p:nvSpPr>
            <p:spPr>
              <a:xfrm>
                <a:off x="5855651" y="5787588"/>
                <a:ext cx="2895600" cy="453201"/>
              </a:xfrm>
              <a:prstGeom prst="rect">
                <a:avLst/>
              </a:prstGeom>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r>
                        <a:rPr lang="en-US" altLang="zh-TW" sz="1600" b="0" i="1" dirty="0" smtClean="0">
                          <a:latin typeface="Cambria Math" panose="02040503050406030204" pitchFamily="18" charset="0"/>
                        </a:rPr>
                        <m:t>𝑁𝑜𝑡𝑒</m:t>
                      </m:r>
                      <m:r>
                        <a:rPr lang="en-US" altLang="zh-TW" sz="1600" b="0" i="1" dirty="0" smtClean="0">
                          <a:latin typeface="Cambria Math" panose="02040503050406030204" pitchFamily="18" charset="0"/>
                        </a:rPr>
                        <m:t>: </m:t>
                      </m:r>
                      <m:r>
                        <a:rPr lang="en-US" altLang="zh-TW" sz="1600" i="1" smtClean="0">
                          <a:latin typeface="Cambria Math" panose="02040503050406030204" pitchFamily="18" charset="0"/>
                        </a:rPr>
                        <m:t>𝑃</m:t>
                      </m:r>
                      <m:d>
                        <m:dPr>
                          <m:ctrlPr>
                            <a:rPr lang="en-US" altLang="zh-TW" sz="1600" b="0" i="1" smtClean="0">
                              <a:latin typeface="Cambria Math" panose="02040503050406030204" pitchFamily="18" charset="0"/>
                            </a:rPr>
                          </m:ctrlPr>
                        </m:dPr>
                        <m:e>
                          <m:r>
                            <a:rPr lang="en-US" altLang="zh-TW" sz="1600" b="0" i="1" smtClean="0">
                              <a:latin typeface="Cambria Math" panose="02040503050406030204" pitchFamily="18" charset="0"/>
                            </a:rPr>
                            <m:t>𝑔</m:t>
                          </m:r>
                        </m:e>
                      </m:d>
                      <m:r>
                        <a:rPr lang="en-US" altLang="zh-TW" sz="1600" b="0" i="1" smtClean="0">
                          <a:latin typeface="Cambria Math" panose="02040503050406030204" pitchFamily="18" charset="0"/>
                        </a:rPr>
                        <m:t>+</m:t>
                      </m:r>
                      <m:r>
                        <a:rPr lang="en-US" altLang="zh-TW" sz="1600" b="0" i="1" smtClean="0">
                          <a:latin typeface="Cambria Math" panose="02040503050406030204" pitchFamily="18" charset="0"/>
                        </a:rPr>
                        <m:t>𝑃</m:t>
                      </m:r>
                      <m:d>
                        <m:dPr>
                          <m:ctrlPr>
                            <a:rPr lang="en-US" altLang="zh-TW" sz="1600" b="0" i="1" smtClean="0">
                              <a:latin typeface="Cambria Math" panose="02040503050406030204" pitchFamily="18" charset="0"/>
                            </a:rPr>
                          </m:ctrlPr>
                        </m:dPr>
                        <m:e>
                          <m:r>
                            <a:rPr lang="en-US" altLang="zh-TW" sz="1600" b="0" i="1" smtClean="0">
                              <a:latin typeface="Cambria Math" panose="02040503050406030204" pitchFamily="18" charset="0"/>
                            </a:rPr>
                            <m:t>𝑏</m:t>
                          </m:r>
                        </m:e>
                      </m:d>
                      <m:r>
                        <a:rPr lang="en-US" altLang="zh-TW" sz="1600" b="0" i="1" smtClean="0">
                          <a:latin typeface="Cambria Math" panose="02040503050406030204" pitchFamily="18" charset="0"/>
                        </a:rPr>
                        <m:t>=1</m:t>
                      </m:r>
                    </m:oMath>
                  </m:oMathPara>
                </a14:m>
                <a:endParaRPr lang="zh-TW" altLang="en-US" sz="1600" b="1" baseline="-25000" dirty="0">
                  <a:latin typeface="+mn-lt"/>
                </a:endParaRPr>
              </a:p>
            </p:txBody>
          </p:sp>
        </mc:Choice>
        <mc:Fallback xmlns="">
          <p:sp>
            <p:nvSpPr>
              <p:cNvPr id="14" name="矩形 13">
                <a:extLst>
                  <a:ext uri="{FF2B5EF4-FFF2-40B4-BE49-F238E27FC236}">
                    <a16:creationId xmlns:a16="http://schemas.microsoft.com/office/drawing/2014/main" id="{839B97FC-EB2A-4C69-819A-09A0724E3417}"/>
                  </a:ext>
                </a:extLst>
              </p:cNvPr>
              <p:cNvSpPr>
                <a:spLocks noRot="1" noChangeAspect="1" noMove="1" noResize="1" noEditPoints="1" noAdjustHandles="1" noChangeArrowheads="1" noChangeShapeType="1" noTextEdit="1"/>
              </p:cNvSpPr>
              <p:nvPr/>
            </p:nvSpPr>
            <p:spPr>
              <a:xfrm>
                <a:off x="5855651" y="5787588"/>
                <a:ext cx="2895600" cy="453201"/>
              </a:xfrm>
              <a:prstGeom prst="rect">
                <a:avLst/>
              </a:prstGeom>
              <a:blipFill>
                <a:blip r:embed="rId6"/>
                <a:stretch>
                  <a:fillRect b="-2703"/>
                </a:stretch>
              </a:blipFill>
            </p:spPr>
            <p:txBody>
              <a:bodyPr/>
              <a:lstStyle/>
              <a:p>
                <a:r>
                  <a:rPr lang="zh-TW" altLang="en-US">
                    <a:noFill/>
                  </a:rPr>
                  <a:t> </a:t>
                </a:r>
              </a:p>
            </p:txBody>
          </p:sp>
        </mc:Fallback>
      </mc:AlternateContent>
      <p:sp>
        <p:nvSpPr>
          <p:cNvPr id="6" name="投影片編號版面配置區 13">
            <a:extLst>
              <a:ext uri="{FF2B5EF4-FFF2-40B4-BE49-F238E27FC236}">
                <a16:creationId xmlns:a16="http://schemas.microsoft.com/office/drawing/2014/main" id="{E6A2C88E-9F29-18E2-742E-0E758175A0F6}"/>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31</a:t>
            </a:fld>
            <a:endParaRPr lang="zh-TW" altLang="en-US" dirty="0"/>
          </a:p>
        </p:txBody>
      </p:sp>
    </p:spTree>
    <p:extLst>
      <p:ext uri="{BB962C8B-B14F-4D97-AF65-F5344CB8AC3E}">
        <p14:creationId xmlns:p14="http://schemas.microsoft.com/office/powerpoint/2010/main" val="17522622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409" name="Google Shape;409;p3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Example 4.1</a:t>
            </a:r>
            <a:endParaRPr/>
          </a:p>
        </p:txBody>
      </p:sp>
      <p:pic>
        <p:nvPicPr>
          <p:cNvPr id="410" name="Google Shape;410;p33"/>
          <p:cNvPicPr preferRelativeResize="0"/>
          <p:nvPr/>
        </p:nvPicPr>
        <p:blipFill rotWithShape="1">
          <a:blip r:embed="rId3">
            <a:alphaModFix/>
          </a:blip>
          <a:srcRect/>
          <a:stretch/>
        </p:blipFill>
        <p:spPr>
          <a:xfrm>
            <a:off x="1003530" y="1898473"/>
            <a:ext cx="7907337" cy="2305050"/>
          </a:xfrm>
          <a:prstGeom prst="rect">
            <a:avLst/>
          </a:prstGeom>
          <a:noFill/>
          <a:ln>
            <a:noFill/>
          </a:ln>
        </p:spPr>
      </p:pic>
      <p:grpSp>
        <p:nvGrpSpPr>
          <p:cNvPr id="411" name="Google Shape;411;p33"/>
          <p:cNvGrpSpPr/>
          <p:nvPr/>
        </p:nvGrpSpPr>
        <p:grpSpPr>
          <a:xfrm rot="-60000">
            <a:off x="1144390" y="4135125"/>
            <a:ext cx="6994999" cy="2420855"/>
            <a:chOff x="884" y="2478"/>
            <a:chExt cx="3498" cy="1541"/>
          </a:xfrm>
        </p:grpSpPr>
        <p:sp>
          <p:nvSpPr>
            <p:cNvPr id="412" name="Google Shape;412;p33"/>
            <p:cNvSpPr/>
            <p:nvPr/>
          </p:nvSpPr>
          <p:spPr>
            <a:xfrm>
              <a:off x="884" y="2478"/>
              <a:ext cx="3493" cy="153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413" name="Google Shape;413;p33"/>
            <p:cNvPicPr preferRelativeResize="0"/>
            <p:nvPr/>
          </p:nvPicPr>
          <p:blipFill rotWithShape="1">
            <a:blip r:embed="rId4">
              <a:alphaModFix/>
            </a:blip>
            <a:srcRect/>
            <a:stretch/>
          </p:blipFill>
          <p:spPr>
            <a:xfrm>
              <a:off x="884" y="2478"/>
              <a:ext cx="3498" cy="1541"/>
            </a:xfrm>
            <a:prstGeom prst="rect">
              <a:avLst/>
            </a:prstGeom>
            <a:noFill/>
            <a:ln>
              <a:noFill/>
            </a:ln>
          </p:spPr>
        </p:pic>
      </p:grpSp>
      <p:cxnSp>
        <p:nvCxnSpPr>
          <p:cNvPr id="414" name="Google Shape;414;p33"/>
          <p:cNvCxnSpPr/>
          <p:nvPr/>
        </p:nvCxnSpPr>
        <p:spPr>
          <a:xfrm>
            <a:off x="6877050" y="5300663"/>
            <a:ext cx="144463" cy="0"/>
          </a:xfrm>
          <a:prstGeom prst="straightConnector1">
            <a:avLst/>
          </a:prstGeom>
          <a:noFill/>
          <a:ln w="38100" cap="flat" cmpd="sng">
            <a:solidFill>
              <a:schemeClr val="dk1"/>
            </a:solidFill>
            <a:prstDash val="solid"/>
            <a:round/>
            <a:headEnd type="none" w="med" len="med"/>
            <a:tailEnd type="none" w="med" len="med"/>
          </a:ln>
        </p:spPr>
      </p:cxnSp>
      <p:sp>
        <p:nvSpPr>
          <p:cNvPr id="9" name="投影片編號版面配置區 13">
            <a:extLst>
              <a:ext uri="{FF2B5EF4-FFF2-40B4-BE49-F238E27FC236}">
                <a16:creationId xmlns:a16="http://schemas.microsoft.com/office/drawing/2014/main" id="{6124E8E1-6102-429C-A44D-79EA0880A045}"/>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32</a:t>
            </a:fld>
            <a:endParaRPr lang="zh-TW" altLang="en-US" dirty="0"/>
          </a:p>
        </p:txBody>
      </p:sp>
      <p:pic>
        <p:nvPicPr>
          <p:cNvPr id="2" name="圖片 1">
            <a:extLst>
              <a:ext uri="{FF2B5EF4-FFF2-40B4-BE49-F238E27FC236}">
                <a16:creationId xmlns:a16="http://schemas.microsoft.com/office/drawing/2014/main" id="{8C5B2041-454F-4C24-9F9D-62852B37C3D3}"/>
              </a:ext>
            </a:extLst>
          </p:cNvPr>
          <p:cNvPicPr>
            <a:picLocks noChangeAspect="1"/>
          </p:cNvPicPr>
          <p:nvPr/>
        </p:nvPicPr>
        <p:blipFill>
          <a:blip r:embed="rId5"/>
          <a:stretch>
            <a:fillRect/>
          </a:stretch>
        </p:blipFill>
        <p:spPr>
          <a:xfrm>
            <a:off x="5092700" y="1023936"/>
            <a:ext cx="3857625" cy="533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422" name="Google Shape;422;p34"/>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4.2 Example 4.1 (cont.)</a:t>
            </a:r>
            <a:endParaRPr dirty="0"/>
          </a:p>
        </p:txBody>
      </p:sp>
      <p:graphicFrame>
        <p:nvGraphicFramePr>
          <p:cNvPr id="423" name="Google Shape;423;p34"/>
          <p:cNvGraphicFramePr/>
          <p:nvPr>
            <p:extLst>
              <p:ext uri="{D42A27DB-BD31-4B8C-83A1-F6EECF244321}">
                <p14:modId xmlns:p14="http://schemas.microsoft.com/office/powerpoint/2010/main" val="2122623993"/>
              </p:ext>
            </p:extLst>
          </p:nvPr>
        </p:nvGraphicFramePr>
        <p:xfrm>
          <a:off x="182854" y="1943676"/>
          <a:ext cx="6133907" cy="3614531"/>
        </p:xfrm>
        <a:graphic>
          <a:graphicData uri="http://schemas.openxmlformats.org/presentationml/2006/ole">
            <mc:AlternateContent xmlns:mc="http://schemas.openxmlformats.org/markup-compatibility/2006">
              <mc:Choice xmlns:v="urn:schemas-microsoft-com:vml" Requires="v">
                <p:oleObj r:id="rId3" imgW="7486650" imgH="4411662" progId="">
                  <p:embed/>
                </p:oleObj>
              </mc:Choice>
              <mc:Fallback>
                <p:oleObj r:id="rId3" imgW="7486650" imgH="4411662" progId="">
                  <p:embed/>
                  <p:pic>
                    <p:nvPicPr>
                      <p:cNvPr id="423" name="Google Shape;423;p34"/>
                      <p:cNvPicPr preferRelativeResize="0"/>
                      <p:nvPr/>
                    </p:nvPicPr>
                    <p:blipFill rotWithShape="1">
                      <a:blip r:embed="rId4">
                        <a:alphaModFix/>
                      </a:blip>
                      <a:srcRect/>
                      <a:stretch/>
                    </p:blipFill>
                    <p:spPr>
                      <a:xfrm>
                        <a:off x="182854" y="1943676"/>
                        <a:ext cx="6133907" cy="3614531"/>
                      </a:xfrm>
                      <a:prstGeom prst="rect">
                        <a:avLst/>
                      </a:prstGeom>
                      <a:noFill/>
                      <a:ln>
                        <a:noFill/>
                      </a:ln>
                    </p:spPr>
                  </p:pic>
                </p:oleObj>
              </mc:Fallback>
            </mc:AlternateContent>
          </a:graphicData>
        </a:graphic>
      </p:graphicFrame>
      <p:grpSp>
        <p:nvGrpSpPr>
          <p:cNvPr id="2" name="群組 1"/>
          <p:cNvGrpSpPr/>
          <p:nvPr/>
        </p:nvGrpSpPr>
        <p:grpSpPr>
          <a:xfrm>
            <a:off x="405981" y="112405"/>
            <a:ext cx="5420563" cy="573764"/>
            <a:chOff x="2197908" y="189375"/>
            <a:chExt cx="5420563" cy="573764"/>
          </a:xfrm>
        </p:grpSpPr>
        <p:pic>
          <p:nvPicPr>
            <p:cNvPr id="424" name="Google Shape;424;p34"/>
            <p:cNvPicPr preferRelativeResize="0"/>
            <p:nvPr/>
          </p:nvPicPr>
          <p:blipFill rotWithShape="1">
            <a:blip r:embed="rId5">
              <a:alphaModFix/>
            </a:blip>
            <a:srcRect/>
            <a:stretch/>
          </p:blipFill>
          <p:spPr>
            <a:xfrm>
              <a:off x="2197908" y="189375"/>
              <a:ext cx="4742204" cy="288000"/>
            </a:xfrm>
            <a:prstGeom prst="rect">
              <a:avLst/>
            </a:prstGeom>
            <a:noFill/>
            <a:ln>
              <a:noFill/>
            </a:ln>
          </p:spPr>
        </p:pic>
        <p:pic>
          <p:nvPicPr>
            <p:cNvPr id="425" name="Google Shape;425;p34"/>
            <p:cNvPicPr preferRelativeResize="0"/>
            <p:nvPr/>
          </p:nvPicPr>
          <p:blipFill rotWithShape="1">
            <a:blip r:embed="rId6">
              <a:alphaModFix/>
            </a:blip>
            <a:srcRect/>
            <a:stretch/>
          </p:blipFill>
          <p:spPr>
            <a:xfrm>
              <a:off x="2701964" y="475139"/>
              <a:ext cx="4916507" cy="288000"/>
            </a:xfrm>
            <a:prstGeom prst="rect">
              <a:avLst/>
            </a:prstGeom>
            <a:noFill/>
            <a:ln>
              <a:noFill/>
            </a:ln>
          </p:spPr>
        </p:pic>
      </p:grpSp>
      <p:graphicFrame>
        <p:nvGraphicFramePr>
          <p:cNvPr id="11" name="表格 10"/>
          <p:cNvGraphicFramePr>
            <a:graphicFrameLocks noGrp="1"/>
          </p:cNvGraphicFramePr>
          <p:nvPr>
            <p:extLst>
              <p:ext uri="{D42A27DB-BD31-4B8C-83A1-F6EECF244321}">
                <p14:modId xmlns:p14="http://schemas.microsoft.com/office/powerpoint/2010/main" val="1201966769"/>
              </p:ext>
            </p:extLst>
          </p:nvPr>
        </p:nvGraphicFramePr>
        <p:xfrm>
          <a:off x="5768765" y="4250245"/>
          <a:ext cx="3340294" cy="1112520"/>
        </p:xfrm>
        <a:graphic>
          <a:graphicData uri="http://schemas.openxmlformats.org/drawingml/2006/table">
            <a:tbl>
              <a:tblPr firstRow="1" bandRow="1">
                <a:tableStyleId>{179E65D5-43F5-4D80-A7F7-EF70303CAB03}</a:tableStyleId>
              </a:tblPr>
              <a:tblGrid>
                <a:gridCol w="720000">
                  <a:extLst>
                    <a:ext uri="{9D8B030D-6E8A-4147-A177-3AD203B41FA5}">
                      <a16:colId xmlns:a16="http://schemas.microsoft.com/office/drawing/2014/main" val="3169886321"/>
                    </a:ext>
                  </a:extLst>
                </a:gridCol>
                <a:gridCol w="1310147">
                  <a:extLst>
                    <a:ext uri="{9D8B030D-6E8A-4147-A177-3AD203B41FA5}">
                      <a16:colId xmlns:a16="http://schemas.microsoft.com/office/drawing/2014/main" val="3708764604"/>
                    </a:ext>
                  </a:extLst>
                </a:gridCol>
                <a:gridCol w="1310147">
                  <a:extLst>
                    <a:ext uri="{9D8B030D-6E8A-4147-A177-3AD203B41FA5}">
                      <a16:colId xmlns:a16="http://schemas.microsoft.com/office/drawing/2014/main" val="3261972203"/>
                    </a:ext>
                  </a:extLst>
                </a:gridCol>
              </a:tblGrid>
              <a:tr h="370840">
                <a:tc>
                  <a:txBody>
                    <a:bodyPr/>
                    <a:lstStyle/>
                    <a:p>
                      <a:endParaRPr lang="zh-TW" altLang="en-US" dirty="0"/>
                    </a:p>
                  </a:txBody>
                  <a:tcPr/>
                </a:tc>
                <a:tc>
                  <a:txBody>
                    <a:bodyPr/>
                    <a:lstStyle/>
                    <a:p>
                      <a:r>
                        <a:rPr lang="en-US" altLang="zh-TW" dirty="0">
                          <a:solidFill>
                            <a:schemeClr val="tx1"/>
                          </a:solidFill>
                        </a:rPr>
                        <a:t>Good</a:t>
                      </a:r>
                      <a:endParaRPr lang="zh-TW" altLang="en-US" dirty="0">
                        <a:solidFill>
                          <a:schemeClr val="tx1"/>
                        </a:solidFill>
                      </a:endParaRPr>
                    </a:p>
                  </a:txBody>
                  <a:tcPr/>
                </a:tc>
                <a:tc>
                  <a:txBody>
                    <a:bodyPr/>
                    <a:lstStyle/>
                    <a:p>
                      <a:r>
                        <a:rPr lang="en-US" altLang="zh-TW" dirty="0">
                          <a:solidFill>
                            <a:schemeClr val="tx1"/>
                          </a:solidFill>
                        </a:rPr>
                        <a:t>Bad</a:t>
                      </a:r>
                      <a:endParaRPr lang="zh-TW" altLang="en-US" dirty="0">
                        <a:solidFill>
                          <a:schemeClr val="tx1"/>
                        </a:solidFill>
                      </a:endParaRPr>
                    </a:p>
                  </a:txBody>
                  <a:tcPr/>
                </a:tc>
                <a:extLst>
                  <a:ext uri="{0D108BD9-81ED-4DB2-BD59-A6C34878D82A}">
                    <a16:rowId xmlns:a16="http://schemas.microsoft.com/office/drawing/2014/main" val="2638500365"/>
                  </a:ext>
                </a:extLst>
              </a:tr>
              <a:tr h="370840">
                <a:tc>
                  <a:txBody>
                    <a:bodyPr/>
                    <a:lstStyle/>
                    <a:p>
                      <a:r>
                        <a:rPr lang="en-US" altLang="zh-TW" b="1" dirty="0"/>
                        <a:t>Good</a:t>
                      </a:r>
                      <a:endParaRPr lang="zh-TW" altLang="en-US" b="1" dirty="0"/>
                    </a:p>
                  </a:txBody>
                  <a:tcPr/>
                </a:tc>
                <a:tc>
                  <a:txBody>
                    <a:bodyPr/>
                    <a:lstStyle/>
                    <a:p>
                      <a:r>
                        <a:rPr lang="en-US" altLang="zh-TW" dirty="0"/>
                        <a:t>P(</a:t>
                      </a:r>
                      <a:r>
                        <a:rPr lang="en-US" altLang="zh-TW" baseline="0" dirty="0"/>
                        <a:t>g | g) = 0.8</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dirty="0"/>
                        <a:t>P(</a:t>
                      </a:r>
                      <a:r>
                        <a:rPr lang="en-US" altLang="zh-TW" baseline="0" dirty="0"/>
                        <a:t>b | g) = 0.2</a:t>
                      </a:r>
                      <a:endParaRPr lang="zh-TW" altLang="en-US" dirty="0"/>
                    </a:p>
                  </a:txBody>
                  <a:tcPr/>
                </a:tc>
                <a:extLst>
                  <a:ext uri="{0D108BD9-81ED-4DB2-BD59-A6C34878D82A}">
                    <a16:rowId xmlns:a16="http://schemas.microsoft.com/office/drawing/2014/main" val="2387302111"/>
                  </a:ext>
                </a:extLst>
              </a:tr>
              <a:tr h="370840">
                <a:tc>
                  <a:txBody>
                    <a:bodyPr/>
                    <a:lstStyle/>
                    <a:p>
                      <a:r>
                        <a:rPr lang="en-US" altLang="zh-TW" b="1" dirty="0"/>
                        <a:t>Bad</a:t>
                      </a:r>
                      <a:endParaRPr lang="zh-TW" altLang="en-US" b="1"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dirty="0"/>
                        <a:t>P(</a:t>
                      </a:r>
                      <a:r>
                        <a:rPr lang="en-US" altLang="zh-TW" baseline="0" dirty="0"/>
                        <a:t>g | b) = 0.1</a:t>
                      </a:r>
                      <a:endParaRPr lang="zh-TW" altLang="en-US" dirty="0"/>
                    </a:p>
                  </a:txBody>
                  <a:tcPr/>
                </a:tc>
                <a:tc>
                  <a:txBody>
                    <a:bodyPr/>
                    <a:lstStyle/>
                    <a:p>
                      <a:r>
                        <a:rPr lang="en-US" altLang="zh-TW" dirty="0"/>
                        <a:t>P(b</a:t>
                      </a:r>
                      <a:r>
                        <a:rPr lang="en-US" altLang="zh-TW" baseline="0" dirty="0"/>
                        <a:t> |</a:t>
                      </a:r>
                      <a:r>
                        <a:rPr lang="zh-TW" altLang="en-US" baseline="0" dirty="0"/>
                        <a:t> </a:t>
                      </a:r>
                      <a:r>
                        <a:rPr lang="en-US" altLang="zh-TW" baseline="0" dirty="0"/>
                        <a:t>b) = 0.9</a:t>
                      </a:r>
                      <a:endParaRPr lang="zh-TW" altLang="en-US" dirty="0"/>
                    </a:p>
                  </a:txBody>
                  <a:tcPr/>
                </a:tc>
                <a:extLst>
                  <a:ext uri="{0D108BD9-81ED-4DB2-BD59-A6C34878D82A}">
                    <a16:rowId xmlns:a16="http://schemas.microsoft.com/office/drawing/2014/main" val="4220021652"/>
                  </a:ext>
                </a:extLst>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536137192"/>
              </p:ext>
            </p:extLst>
          </p:nvPr>
        </p:nvGraphicFramePr>
        <p:xfrm>
          <a:off x="5062786" y="5388293"/>
          <a:ext cx="4034854" cy="1112520"/>
        </p:xfrm>
        <a:graphic>
          <a:graphicData uri="http://schemas.openxmlformats.org/drawingml/2006/table">
            <a:tbl>
              <a:tblPr firstRow="1" bandRow="1">
                <a:tableStyleId>{179E65D5-43F5-4D80-A7F7-EF70303CAB03}</a:tableStyleId>
              </a:tblPr>
              <a:tblGrid>
                <a:gridCol w="720000">
                  <a:extLst>
                    <a:ext uri="{9D8B030D-6E8A-4147-A177-3AD203B41FA5}">
                      <a16:colId xmlns:a16="http://schemas.microsoft.com/office/drawing/2014/main" val="3169886321"/>
                    </a:ext>
                  </a:extLst>
                </a:gridCol>
                <a:gridCol w="1657427">
                  <a:extLst>
                    <a:ext uri="{9D8B030D-6E8A-4147-A177-3AD203B41FA5}">
                      <a16:colId xmlns:a16="http://schemas.microsoft.com/office/drawing/2014/main" val="3708764604"/>
                    </a:ext>
                  </a:extLst>
                </a:gridCol>
                <a:gridCol w="1657427">
                  <a:extLst>
                    <a:ext uri="{9D8B030D-6E8A-4147-A177-3AD203B41FA5}">
                      <a16:colId xmlns:a16="http://schemas.microsoft.com/office/drawing/2014/main" val="3261972203"/>
                    </a:ext>
                  </a:extLst>
                </a:gridCol>
              </a:tblGrid>
              <a:tr h="370840">
                <a:tc>
                  <a:txBody>
                    <a:bodyPr/>
                    <a:lstStyle/>
                    <a:p>
                      <a:endParaRPr lang="zh-TW" altLang="en-US" dirty="0"/>
                    </a:p>
                  </a:txBody>
                  <a:tcPr/>
                </a:tc>
                <a:tc>
                  <a:txBody>
                    <a:bodyPr/>
                    <a:lstStyle/>
                    <a:p>
                      <a:r>
                        <a:rPr lang="en-US" altLang="zh-TW" dirty="0">
                          <a:solidFill>
                            <a:schemeClr val="tx1"/>
                          </a:solidFill>
                        </a:rPr>
                        <a:t>Good</a:t>
                      </a:r>
                      <a:endParaRPr lang="zh-TW" altLang="en-US" dirty="0">
                        <a:solidFill>
                          <a:schemeClr val="tx1"/>
                        </a:solidFill>
                      </a:endParaRPr>
                    </a:p>
                  </a:txBody>
                  <a:tcPr/>
                </a:tc>
                <a:tc>
                  <a:txBody>
                    <a:bodyPr/>
                    <a:lstStyle/>
                    <a:p>
                      <a:r>
                        <a:rPr lang="en-US" altLang="zh-TW" dirty="0">
                          <a:solidFill>
                            <a:schemeClr val="tx1"/>
                          </a:solidFill>
                        </a:rPr>
                        <a:t>Bad</a:t>
                      </a:r>
                      <a:endParaRPr lang="zh-TW" altLang="en-US" dirty="0">
                        <a:solidFill>
                          <a:schemeClr val="tx1"/>
                        </a:solidFill>
                      </a:endParaRPr>
                    </a:p>
                  </a:txBody>
                  <a:tcPr/>
                </a:tc>
                <a:extLst>
                  <a:ext uri="{0D108BD9-81ED-4DB2-BD59-A6C34878D82A}">
                    <a16:rowId xmlns:a16="http://schemas.microsoft.com/office/drawing/2014/main" val="2638500365"/>
                  </a:ext>
                </a:extLst>
              </a:tr>
              <a:tr h="370840">
                <a:tc>
                  <a:txBody>
                    <a:bodyPr/>
                    <a:lstStyle/>
                    <a:p>
                      <a:r>
                        <a:rPr lang="en-US" altLang="zh-TW" b="1" dirty="0"/>
                        <a:t>Good</a:t>
                      </a:r>
                      <a:endParaRPr lang="zh-TW" altLang="en-US" b="1" dirty="0"/>
                    </a:p>
                  </a:txBody>
                  <a:tcPr/>
                </a:tc>
                <a:tc>
                  <a:txBody>
                    <a:bodyPr/>
                    <a:lstStyle/>
                    <a:p>
                      <a:r>
                        <a:rPr lang="en-US" altLang="zh-TW" dirty="0"/>
                        <a:t>e(</a:t>
                      </a:r>
                      <a:r>
                        <a:rPr lang="en-US" altLang="zh-TW" baseline="0" dirty="0"/>
                        <a:t>g, g) = $2000</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dirty="0"/>
                        <a:t>e(</a:t>
                      </a:r>
                      <a:r>
                        <a:rPr lang="en-US" altLang="zh-TW" baseline="0" dirty="0"/>
                        <a:t>g, b) = -$100</a:t>
                      </a:r>
                      <a:endParaRPr lang="zh-TW" altLang="en-US" dirty="0"/>
                    </a:p>
                  </a:txBody>
                  <a:tcPr/>
                </a:tc>
                <a:extLst>
                  <a:ext uri="{0D108BD9-81ED-4DB2-BD59-A6C34878D82A}">
                    <a16:rowId xmlns:a16="http://schemas.microsoft.com/office/drawing/2014/main" val="2387302111"/>
                  </a:ext>
                </a:extLst>
              </a:tr>
              <a:tr h="370840">
                <a:tc>
                  <a:txBody>
                    <a:bodyPr/>
                    <a:lstStyle/>
                    <a:p>
                      <a:r>
                        <a:rPr lang="en-US" altLang="zh-TW" b="1" dirty="0"/>
                        <a:t>Bad</a:t>
                      </a:r>
                      <a:endParaRPr lang="zh-TW" altLang="en-US" b="1"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dirty="0"/>
                        <a:t>e(</a:t>
                      </a:r>
                      <a:r>
                        <a:rPr lang="en-US" altLang="zh-TW" baseline="0" dirty="0"/>
                        <a:t>b, g) = -$10,000</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dirty="0"/>
                        <a:t>e(b</a:t>
                      </a:r>
                      <a:r>
                        <a:rPr lang="en-US" altLang="zh-TW" baseline="0" dirty="0"/>
                        <a:t>, b) = -$100</a:t>
                      </a:r>
                      <a:endParaRPr lang="zh-TW" altLang="en-US" dirty="0"/>
                    </a:p>
                  </a:txBody>
                  <a:tcPr/>
                </a:tc>
                <a:extLst>
                  <a:ext uri="{0D108BD9-81ED-4DB2-BD59-A6C34878D82A}">
                    <a16:rowId xmlns:a16="http://schemas.microsoft.com/office/drawing/2014/main" val="4220021652"/>
                  </a:ext>
                </a:extLst>
              </a:tr>
            </a:tbl>
          </a:graphicData>
        </a:graphic>
      </p:graphicFrame>
      <p:sp>
        <p:nvSpPr>
          <p:cNvPr id="10" name="投影片編號版面配置區 13">
            <a:extLst>
              <a:ext uri="{FF2B5EF4-FFF2-40B4-BE49-F238E27FC236}">
                <a16:creationId xmlns:a16="http://schemas.microsoft.com/office/drawing/2014/main" id="{90F4D05C-75C5-4C85-9F5E-EA36E3BF41BB}"/>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33</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5"/>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431" name="Google Shape;431;p35"/>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Example 4.2</a:t>
            </a:r>
            <a:endParaRPr/>
          </a:p>
        </p:txBody>
      </p:sp>
      <p:pic>
        <p:nvPicPr>
          <p:cNvPr id="432" name="Google Shape;432;p35"/>
          <p:cNvPicPr preferRelativeResize="0">
            <a:picLocks noGrp="1" noChangeAspect="1"/>
          </p:cNvPicPr>
          <p:nvPr>
            <p:ph type="body" idx="1"/>
          </p:nvPr>
        </p:nvPicPr>
        <p:blipFill rotWithShape="1">
          <a:blip r:embed="rId3">
            <a:alphaModFix/>
          </a:blip>
          <a:srcRect/>
          <a:stretch/>
        </p:blipFill>
        <p:spPr>
          <a:xfrm rot="-60000">
            <a:off x="1567966" y="1955941"/>
            <a:ext cx="7036527" cy="2487154"/>
          </a:xfrm>
          <a:prstGeom prst="rect">
            <a:avLst/>
          </a:prstGeom>
          <a:noFill/>
          <a:ln>
            <a:noFill/>
          </a:ln>
        </p:spPr>
      </p:pic>
      <p:pic>
        <p:nvPicPr>
          <p:cNvPr id="433" name="Google Shape;433;p35"/>
          <p:cNvPicPr preferRelativeResize="0">
            <a:picLocks noChangeAspect="1"/>
          </p:cNvPicPr>
          <p:nvPr/>
        </p:nvPicPr>
        <p:blipFill rotWithShape="1">
          <a:blip r:embed="rId4">
            <a:alphaModFix/>
          </a:blip>
          <a:srcRect b="7093"/>
          <a:stretch/>
        </p:blipFill>
        <p:spPr>
          <a:xfrm>
            <a:off x="1042988" y="4068236"/>
            <a:ext cx="7472686" cy="2391549"/>
          </a:xfrm>
          <a:prstGeom prst="rect">
            <a:avLst/>
          </a:prstGeom>
          <a:noFill/>
          <a:ln>
            <a:noFill/>
          </a:ln>
        </p:spPr>
      </p:pic>
      <p:cxnSp>
        <p:nvCxnSpPr>
          <p:cNvPr id="434" name="Google Shape;434;p35"/>
          <p:cNvCxnSpPr/>
          <p:nvPr/>
        </p:nvCxnSpPr>
        <p:spPr>
          <a:xfrm>
            <a:off x="6948488" y="5373688"/>
            <a:ext cx="144462" cy="0"/>
          </a:xfrm>
          <a:prstGeom prst="straightConnector1">
            <a:avLst/>
          </a:prstGeom>
          <a:noFill/>
          <a:ln w="38100" cap="flat" cmpd="sng">
            <a:solidFill>
              <a:schemeClr val="dk1"/>
            </a:solidFill>
            <a:prstDash val="solid"/>
            <a:round/>
            <a:headEnd type="none" w="med" len="med"/>
            <a:tailEnd type="none" w="med" len="med"/>
          </a:ln>
        </p:spPr>
      </p:cxnSp>
      <p:sp>
        <p:nvSpPr>
          <p:cNvPr id="7" name="投影片編號版面配置區 13">
            <a:extLst>
              <a:ext uri="{FF2B5EF4-FFF2-40B4-BE49-F238E27FC236}">
                <a16:creationId xmlns:a16="http://schemas.microsoft.com/office/drawing/2014/main" id="{F1F1225F-CEFD-4610-B5EA-90E735D4EBFD}"/>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34</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36"/>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442" name="Google Shape;442;p36"/>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Example 4.2 (cont.)</a:t>
            </a:r>
            <a:endParaRPr/>
          </a:p>
        </p:txBody>
      </p:sp>
      <p:graphicFrame>
        <p:nvGraphicFramePr>
          <p:cNvPr id="443" name="Google Shape;443;p36"/>
          <p:cNvGraphicFramePr/>
          <p:nvPr>
            <p:extLst>
              <p:ext uri="{D42A27DB-BD31-4B8C-83A1-F6EECF244321}">
                <p14:modId xmlns:p14="http://schemas.microsoft.com/office/powerpoint/2010/main" val="642633341"/>
              </p:ext>
            </p:extLst>
          </p:nvPr>
        </p:nvGraphicFramePr>
        <p:xfrm>
          <a:off x="687388" y="2114068"/>
          <a:ext cx="7753350" cy="4314825"/>
        </p:xfrm>
        <a:graphic>
          <a:graphicData uri="http://schemas.openxmlformats.org/presentationml/2006/ole">
            <mc:AlternateContent xmlns:mc="http://schemas.openxmlformats.org/markup-compatibility/2006">
              <mc:Choice xmlns:v="urn:schemas-microsoft-com:vml" Requires="v">
                <p:oleObj r:id="rId3" imgW="7753350" imgH="4314825" progId="">
                  <p:embed/>
                </p:oleObj>
              </mc:Choice>
              <mc:Fallback>
                <p:oleObj r:id="rId3" imgW="7753350" imgH="4314825" progId="">
                  <p:embed/>
                  <p:pic>
                    <p:nvPicPr>
                      <p:cNvPr id="443" name="Google Shape;443;p36"/>
                      <p:cNvPicPr preferRelativeResize="0"/>
                      <p:nvPr/>
                    </p:nvPicPr>
                    <p:blipFill rotWithShape="1">
                      <a:blip r:embed="rId4">
                        <a:alphaModFix/>
                      </a:blip>
                      <a:srcRect/>
                      <a:stretch/>
                    </p:blipFill>
                    <p:spPr>
                      <a:xfrm>
                        <a:off x="687388" y="2114068"/>
                        <a:ext cx="7753350" cy="4314825"/>
                      </a:xfrm>
                      <a:prstGeom prst="rect">
                        <a:avLst/>
                      </a:prstGeom>
                      <a:noFill/>
                      <a:ln>
                        <a:noFill/>
                      </a:ln>
                    </p:spPr>
                  </p:pic>
                </p:oleObj>
              </mc:Fallback>
            </mc:AlternateContent>
          </a:graphicData>
        </a:graphic>
      </p:graphicFrame>
      <p:sp>
        <p:nvSpPr>
          <p:cNvPr id="5" name="投影片編號版面配置區 13">
            <a:extLst>
              <a:ext uri="{FF2B5EF4-FFF2-40B4-BE49-F238E27FC236}">
                <a16:creationId xmlns:a16="http://schemas.microsoft.com/office/drawing/2014/main" id="{A251B357-537A-4B15-B778-C16564304317}"/>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35</a:t>
            </a:fld>
            <a:endParaRPr lang="zh-TW" altLang="en-US" dirty="0"/>
          </a:p>
        </p:txBody>
      </p:sp>
      <p:graphicFrame>
        <p:nvGraphicFramePr>
          <p:cNvPr id="4" name="表格 3">
            <a:extLst>
              <a:ext uri="{FF2B5EF4-FFF2-40B4-BE49-F238E27FC236}">
                <a16:creationId xmlns:a16="http://schemas.microsoft.com/office/drawing/2014/main" id="{54B7237E-80BB-07D2-A78E-144C2A14C5D3}"/>
              </a:ext>
            </a:extLst>
          </p:cNvPr>
          <p:cNvGraphicFramePr>
            <a:graphicFrameLocks noGrp="1"/>
          </p:cNvGraphicFramePr>
          <p:nvPr>
            <p:extLst>
              <p:ext uri="{D42A27DB-BD31-4B8C-83A1-F6EECF244321}">
                <p14:modId xmlns:p14="http://schemas.microsoft.com/office/powerpoint/2010/main" val="3072546055"/>
              </p:ext>
            </p:extLst>
          </p:nvPr>
        </p:nvGraphicFramePr>
        <p:xfrm>
          <a:off x="5826544" y="12555"/>
          <a:ext cx="3340294" cy="1112520"/>
        </p:xfrm>
        <a:graphic>
          <a:graphicData uri="http://schemas.openxmlformats.org/drawingml/2006/table">
            <a:tbl>
              <a:tblPr firstRow="1" bandRow="1">
                <a:tableStyleId>{179E65D5-43F5-4D80-A7F7-EF70303CAB03}</a:tableStyleId>
              </a:tblPr>
              <a:tblGrid>
                <a:gridCol w="720000">
                  <a:extLst>
                    <a:ext uri="{9D8B030D-6E8A-4147-A177-3AD203B41FA5}">
                      <a16:colId xmlns:a16="http://schemas.microsoft.com/office/drawing/2014/main" val="3169886321"/>
                    </a:ext>
                  </a:extLst>
                </a:gridCol>
                <a:gridCol w="1310147">
                  <a:extLst>
                    <a:ext uri="{9D8B030D-6E8A-4147-A177-3AD203B41FA5}">
                      <a16:colId xmlns:a16="http://schemas.microsoft.com/office/drawing/2014/main" val="3708764604"/>
                    </a:ext>
                  </a:extLst>
                </a:gridCol>
                <a:gridCol w="1310147">
                  <a:extLst>
                    <a:ext uri="{9D8B030D-6E8A-4147-A177-3AD203B41FA5}">
                      <a16:colId xmlns:a16="http://schemas.microsoft.com/office/drawing/2014/main" val="3261972203"/>
                    </a:ext>
                  </a:extLst>
                </a:gridCol>
              </a:tblGrid>
              <a:tr h="370840">
                <a:tc>
                  <a:txBody>
                    <a:bodyPr/>
                    <a:lstStyle/>
                    <a:p>
                      <a:endParaRPr lang="zh-TW" altLang="en-US" dirty="0"/>
                    </a:p>
                  </a:txBody>
                  <a:tcPr/>
                </a:tc>
                <a:tc>
                  <a:txBody>
                    <a:bodyPr/>
                    <a:lstStyle/>
                    <a:p>
                      <a:r>
                        <a:rPr lang="en-US" altLang="zh-TW" dirty="0">
                          <a:solidFill>
                            <a:schemeClr val="tx1"/>
                          </a:solidFill>
                        </a:rPr>
                        <a:t>Good</a:t>
                      </a:r>
                      <a:endParaRPr lang="zh-TW" altLang="en-US" dirty="0">
                        <a:solidFill>
                          <a:schemeClr val="tx1"/>
                        </a:solidFill>
                      </a:endParaRPr>
                    </a:p>
                  </a:txBody>
                  <a:tcPr/>
                </a:tc>
                <a:tc>
                  <a:txBody>
                    <a:bodyPr/>
                    <a:lstStyle/>
                    <a:p>
                      <a:r>
                        <a:rPr lang="en-US" altLang="zh-TW" dirty="0">
                          <a:solidFill>
                            <a:schemeClr val="tx1"/>
                          </a:solidFill>
                        </a:rPr>
                        <a:t>Bad</a:t>
                      </a:r>
                      <a:endParaRPr lang="zh-TW" altLang="en-US" dirty="0">
                        <a:solidFill>
                          <a:schemeClr val="tx1"/>
                        </a:solidFill>
                      </a:endParaRPr>
                    </a:p>
                  </a:txBody>
                  <a:tcPr/>
                </a:tc>
                <a:extLst>
                  <a:ext uri="{0D108BD9-81ED-4DB2-BD59-A6C34878D82A}">
                    <a16:rowId xmlns:a16="http://schemas.microsoft.com/office/drawing/2014/main" val="2638500365"/>
                  </a:ext>
                </a:extLst>
              </a:tr>
              <a:tr h="370840">
                <a:tc>
                  <a:txBody>
                    <a:bodyPr/>
                    <a:lstStyle/>
                    <a:p>
                      <a:r>
                        <a:rPr lang="en-US" altLang="zh-TW" b="1" dirty="0"/>
                        <a:t>Good</a:t>
                      </a:r>
                      <a:endParaRPr lang="zh-TW" altLang="en-US" b="1" dirty="0"/>
                    </a:p>
                  </a:txBody>
                  <a:tcPr/>
                </a:tc>
                <a:tc>
                  <a:txBody>
                    <a:bodyPr/>
                    <a:lstStyle/>
                    <a:p>
                      <a:r>
                        <a:rPr lang="en-US" altLang="zh-TW" dirty="0"/>
                        <a:t>P(</a:t>
                      </a:r>
                      <a:r>
                        <a:rPr lang="en-US" altLang="zh-TW" baseline="0" dirty="0"/>
                        <a:t>g | g) = 0.85</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dirty="0"/>
                        <a:t>P(</a:t>
                      </a:r>
                      <a:r>
                        <a:rPr lang="en-US" altLang="zh-TW" baseline="0" dirty="0"/>
                        <a:t>b | g) = 0.15</a:t>
                      </a:r>
                      <a:endParaRPr lang="zh-TW" altLang="en-US" dirty="0"/>
                    </a:p>
                  </a:txBody>
                  <a:tcPr/>
                </a:tc>
                <a:extLst>
                  <a:ext uri="{0D108BD9-81ED-4DB2-BD59-A6C34878D82A}">
                    <a16:rowId xmlns:a16="http://schemas.microsoft.com/office/drawing/2014/main" val="2387302111"/>
                  </a:ext>
                </a:extLst>
              </a:tr>
              <a:tr h="370840">
                <a:tc>
                  <a:txBody>
                    <a:bodyPr/>
                    <a:lstStyle/>
                    <a:p>
                      <a:r>
                        <a:rPr lang="en-US" altLang="zh-TW" b="1" dirty="0"/>
                        <a:t>Bad</a:t>
                      </a:r>
                      <a:endParaRPr lang="zh-TW" altLang="en-US" b="1"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dirty="0"/>
                        <a:t>P(</a:t>
                      </a:r>
                      <a:r>
                        <a:rPr lang="en-US" altLang="zh-TW" baseline="0" dirty="0"/>
                        <a:t>g | b) = 0.12</a:t>
                      </a:r>
                      <a:endParaRPr lang="zh-TW" altLang="en-US" dirty="0"/>
                    </a:p>
                  </a:txBody>
                  <a:tcPr/>
                </a:tc>
                <a:tc>
                  <a:txBody>
                    <a:bodyPr/>
                    <a:lstStyle/>
                    <a:p>
                      <a:r>
                        <a:rPr lang="en-US" altLang="zh-TW" dirty="0"/>
                        <a:t>P(b</a:t>
                      </a:r>
                      <a:r>
                        <a:rPr lang="en-US" altLang="zh-TW" baseline="0" dirty="0"/>
                        <a:t> |</a:t>
                      </a:r>
                      <a:r>
                        <a:rPr lang="zh-TW" altLang="en-US" baseline="0" dirty="0"/>
                        <a:t> </a:t>
                      </a:r>
                      <a:r>
                        <a:rPr lang="en-US" altLang="zh-TW" baseline="0" dirty="0"/>
                        <a:t>b) = 0.88</a:t>
                      </a:r>
                      <a:endParaRPr lang="zh-TW" altLang="en-US" dirty="0"/>
                    </a:p>
                  </a:txBody>
                  <a:tcPr/>
                </a:tc>
                <a:extLst>
                  <a:ext uri="{0D108BD9-81ED-4DB2-BD59-A6C34878D82A}">
                    <a16:rowId xmlns:a16="http://schemas.microsoft.com/office/drawing/2014/main" val="4220021652"/>
                  </a:ext>
                </a:extLst>
              </a:tr>
            </a:tbl>
          </a:graphicData>
        </a:graphic>
      </p:graphicFrame>
      <p:graphicFrame>
        <p:nvGraphicFramePr>
          <p:cNvPr id="6" name="表格 5">
            <a:extLst>
              <a:ext uri="{FF2B5EF4-FFF2-40B4-BE49-F238E27FC236}">
                <a16:creationId xmlns:a16="http://schemas.microsoft.com/office/drawing/2014/main" id="{DB78F08F-330D-E33D-902F-3B460B68D1FF}"/>
              </a:ext>
            </a:extLst>
          </p:cNvPr>
          <p:cNvGraphicFramePr>
            <a:graphicFrameLocks noGrp="1"/>
          </p:cNvGraphicFramePr>
          <p:nvPr>
            <p:extLst>
              <p:ext uri="{D42A27DB-BD31-4B8C-83A1-F6EECF244321}">
                <p14:modId xmlns:p14="http://schemas.microsoft.com/office/powerpoint/2010/main" val="1579861551"/>
              </p:ext>
            </p:extLst>
          </p:nvPr>
        </p:nvGraphicFramePr>
        <p:xfrm>
          <a:off x="5120565" y="1150603"/>
          <a:ext cx="4034854" cy="1112520"/>
        </p:xfrm>
        <a:graphic>
          <a:graphicData uri="http://schemas.openxmlformats.org/drawingml/2006/table">
            <a:tbl>
              <a:tblPr firstRow="1" bandRow="1">
                <a:tableStyleId>{179E65D5-43F5-4D80-A7F7-EF70303CAB03}</a:tableStyleId>
              </a:tblPr>
              <a:tblGrid>
                <a:gridCol w="720000">
                  <a:extLst>
                    <a:ext uri="{9D8B030D-6E8A-4147-A177-3AD203B41FA5}">
                      <a16:colId xmlns:a16="http://schemas.microsoft.com/office/drawing/2014/main" val="3169886321"/>
                    </a:ext>
                  </a:extLst>
                </a:gridCol>
                <a:gridCol w="1657427">
                  <a:extLst>
                    <a:ext uri="{9D8B030D-6E8A-4147-A177-3AD203B41FA5}">
                      <a16:colId xmlns:a16="http://schemas.microsoft.com/office/drawing/2014/main" val="3708764604"/>
                    </a:ext>
                  </a:extLst>
                </a:gridCol>
                <a:gridCol w="1657427">
                  <a:extLst>
                    <a:ext uri="{9D8B030D-6E8A-4147-A177-3AD203B41FA5}">
                      <a16:colId xmlns:a16="http://schemas.microsoft.com/office/drawing/2014/main" val="3261972203"/>
                    </a:ext>
                  </a:extLst>
                </a:gridCol>
              </a:tblGrid>
              <a:tr h="370840">
                <a:tc>
                  <a:txBody>
                    <a:bodyPr/>
                    <a:lstStyle/>
                    <a:p>
                      <a:endParaRPr lang="zh-TW" altLang="en-US" dirty="0"/>
                    </a:p>
                  </a:txBody>
                  <a:tcPr/>
                </a:tc>
                <a:tc>
                  <a:txBody>
                    <a:bodyPr/>
                    <a:lstStyle/>
                    <a:p>
                      <a:r>
                        <a:rPr lang="en-US" altLang="zh-TW" dirty="0">
                          <a:solidFill>
                            <a:schemeClr val="tx1"/>
                          </a:solidFill>
                        </a:rPr>
                        <a:t>Good</a:t>
                      </a:r>
                      <a:endParaRPr lang="zh-TW" altLang="en-US" dirty="0">
                        <a:solidFill>
                          <a:schemeClr val="tx1"/>
                        </a:solidFill>
                      </a:endParaRPr>
                    </a:p>
                  </a:txBody>
                  <a:tcPr/>
                </a:tc>
                <a:tc>
                  <a:txBody>
                    <a:bodyPr/>
                    <a:lstStyle/>
                    <a:p>
                      <a:r>
                        <a:rPr lang="en-US" altLang="zh-TW" dirty="0">
                          <a:solidFill>
                            <a:schemeClr val="tx1"/>
                          </a:solidFill>
                        </a:rPr>
                        <a:t>Bad</a:t>
                      </a:r>
                      <a:endParaRPr lang="zh-TW" altLang="en-US" dirty="0">
                        <a:solidFill>
                          <a:schemeClr val="tx1"/>
                        </a:solidFill>
                      </a:endParaRPr>
                    </a:p>
                  </a:txBody>
                  <a:tcPr/>
                </a:tc>
                <a:extLst>
                  <a:ext uri="{0D108BD9-81ED-4DB2-BD59-A6C34878D82A}">
                    <a16:rowId xmlns:a16="http://schemas.microsoft.com/office/drawing/2014/main" val="2638500365"/>
                  </a:ext>
                </a:extLst>
              </a:tr>
              <a:tr h="370840">
                <a:tc>
                  <a:txBody>
                    <a:bodyPr/>
                    <a:lstStyle/>
                    <a:p>
                      <a:r>
                        <a:rPr lang="en-US" altLang="zh-TW" b="1" dirty="0"/>
                        <a:t>Good</a:t>
                      </a:r>
                      <a:endParaRPr lang="zh-TW" altLang="en-US" b="1" dirty="0"/>
                    </a:p>
                  </a:txBody>
                  <a:tcPr/>
                </a:tc>
                <a:tc>
                  <a:txBody>
                    <a:bodyPr/>
                    <a:lstStyle/>
                    <a:p>
                      <a:r>
                        <a:rPr lang="en-US" altLang="zh-TW" dirty="0"/>
                        <a:t>e(</a:t>
                      </a:r>
                      <a:r>
                        <a:rPr lang="en-US" altLang="zh-TW" baseline="0" dirty="0"/>
                        <a:t>g, g) = $2000</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dirty="0"/>
                        <a:t>e(</a:t>
                      </a:r>
                      <a:r>
                        <a:rPr lang="en-US" altLang="zh-TW" baseline="0" dirty="0"/>
                        <a:t>g, b) = -$100</a:t>
                      </a:r>
                      <a:endParaRPr lang="zh-TW" altLang="en-US" dirty="0"/>
                    </a:p>
                  </a:txBody>
                  <a:tcPr/>
                </a:tc>
                <a:extLst>
                  <a:ext uri="{0D108BD9-81ED-4DB2-BD59-A6C34878D82A}">
                    <a16:rowId xmlns:a16="http://schemas.microsoft.com/office/drawing/2014/main" val="2387302111"/>
                  </a:ext>
                </a:extLst>
              </a:tr>
              <a:tr h="370840">
                <a:tc>
                  <a:txBody>
                    <a:bodyPr/>
                    <a:lstStyle/>
                    <a:p>
                      <a:r>
                        <a:rPr lang="en-US" altLang="zh-TW" b="1" dirty="0"/>
                        <a:t>Bad</a:t>
                      </a:r>
                      <a:endParaRPr lang="zh-TW" altLang="en-US" b="1"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dirty="0"/>
                        <a:t>e(</a:t>
                      </a:r>
                      <a:r>
                        <a:rPr lang="en-US" altLang="zh-TW" baseline="0" dirty="0"/>
                        <a:t>b, g) = -$10,000</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dirty="0"/>
                        <a:t>e(b</a:t>
                      </a:r>
                      <a:r>
                        <a:rPr lang="en-US" altLang="zh-TW" baseline="0" dirty="0"/>
                        <a:t>, b) = -$100</a:t>
                      </a:r>
                      <a:endParaRPr lang="zh-TW" altLang="en-US" dirty="0"/>
                    </a:p>
                  </a:txBody>
                  <a:tcPr/>
                </a:tc>
                <a:extLst>
                  <a:ext uri="{0D108BD9-81ED-4DB2-BD59-A6C34878D82A}">
                    <a16:rowId xmlns:a16="http://schemas.microsoft.com/office/drawing/2014/main" val="422002165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7"/>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US"/>
              <a:t>Joke Time</a:t>
            </a:r>
            <a:endParaRPr/>
          </a:p>
        </p:txBody>
      </p:sp>
      <p:sp>
        <p:nvSpPr>
          <p:cNvPr id="449" name="Google Shape;449;p37"/>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209550" algn="l" rtl="0">
              <a:spcBef>
                <a:spcPts val="0"/>
              </a:spcBef>
              <a:spcAft>
                <a:spcPts val="0"/>
              </a:spcAft>
              <a:buSzPts val="2100"/>
              <a:buNone/>
            </a:pPr>
            <a:endParaRPr/>
          </a:p>
        </p:txBody>
      </p:sp>
      <p:sp>
        <p:nvSpPr>
          <p:cNvPr id="450" name="Google Shape;450;p3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 name="投影片編號版面配置區 13">
            <a:extLst>
              <a:ext uri="{FF2B5EF4-FFF2-40B4-BE49-F238E27FC236}">
                <a16:creationId xmlns:a16="http://schemas.microsoft.com/office/drawing/2014/main" id="{13DDA48A-2BC2-4462-929F-AAF84E13F28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36</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8"/>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457" name="Google Shape;457;p38"/>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Recall</a:t>
            </a:r>
            <a:endParaRPr/>
          </a:p>
        </p:txBody>
      </p:sp>
      <p:sp>
        <p:nvSpPr>
          <p:cNvPr id="458" name="Google Shape;458;p38"/>
          <p:cNvSpPr txBox="1"/>
          <p:nvPr/>
        </p:nvSpPr>
        <p:spPr>
          <a:xfrm>
            <a:off x="1692275" y="2590800"/>
            <a:ext cx="844550"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unit</a:t>
            </a:r>
            <a:endParaRPr sz="1600">
              <a:solidFill>
                <a:schemeClr val="dk1"/>
              </a:solidFill>
              <a:latin typeface="Arial"/>
              <a:ea typeface="Arial"/>
              <a:cs typeface="Arial"/>
              <a:sym typeface="Arial"/>
            </a:endParaRPr>
          </a:p>
        </p:txBody>
      </p:sp>
      <p:sp>
        <p:nvSpPr>
          <p:cNvPr id="459" name="Google Shape;459;p38"/>
          <p:cNvSpPr txBox="1"/>
          <p:nvPr/>
        </p:nvSpPr>
        <p:spPr>
          <a:xfrm>
            <a:off x="4121150" y="2590800"/>
            <a:ext cx="4392613"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measurement vector</a:t>
            </a:r>
            <a:endParaRPr sz="1600">
              <a:solidFill>
                <a:schemeClr val="dk1"/>
              </a:solidFill>
              <a:latin typeface="Arial"/>
              <a:ea typeface="Arial"/>
              <a:cs typeface="Arial"/>
              <a:sym typeface="Arial"/>
            </a:endParaRPr>
          </a:p>
        </p:txBody>
      </p:sp>
      <p:sp>
        <p:nvSpPr>
          <p:cNvPr id="460" name="Google Shape;460;p38"/>
          <p:cNvSpPr txBox="1"/>
          <p:nvPr/>
        </p:nvSpPr>
        <p:spPr>
          <a:xfrm>
            <a:off x="3468688" y="4953000"/>
            <a:ext cx="5341937"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optimally </a:t>
            </a:r>
            <a:r>
              <a:rPr lang="en-US" sz="2800" b="1">
                <a:solidFill>
                  <a:schemeClr val="dk1"/>
                </a:solidFill>
                <a:latin typeface="Arial"/>
                <a:ea typeface="Arial"/>
                <a:cs typeface="Arial"/>
                <a:sym typeface="Arial"/>
              </a:rPr>
              <a:t>assign unit to a class</a:t>
            </a:r>
            <a:endParaRPr sz="1400" b="1">
              <a:solidFill>
                <a:schemeClr val="dk1"/>
              </a:solidFill>
              <a:latin typeface="Arial"/>
              <a:ea typeface="Arial"/>
              <a:cs typeface="Arial"/>
              <a:sym typeface="Arial"/>
            </a:endParaRPr>
          </a:p>
        </p:txBody>
      </p:sp>
      <p:sp>
        <p:nvSpPr>
          <p:cNvPr id="461" name="Google Shape;461;p38"/>
          <p:cNvSpPr txBox="1"/>
          <p:nvPr/>
        </p:nvSpPr>
        <p:spPr>
          <a:xfrm>
            <a:off x="3816350" y="3771900"/>
            <a:ext cx="2554288"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decision rule</a:t>
            </a:r>
            <a:endParaRPr sz="1600">
              <a:solidFill>
                <a:schemeClr val="dk1"/>
              </a:solidFill>
              <a:latin typeface="Arial"/>
              <a:ea typeface="Arial"/>
              <a:cs typeface="Arial"/>
              <a:sym typeface="Arial"/>
            </a:endParaRPr>
          </a:p>
        </p:txBody>
      </p:sp>
      <p:cxnSp>
        <p:nvCxnSpPr>
          <p:cNvPr id="462" name="Google Shape;462;p38"/>
          <p:cNvCxnSpPr>
            <a:cxnSpLocks/>
          </p:cNvCxnSpPr>
          <p:nvPr/>
        </p:nvCxnSpPr>
        <p:spPr>
          <a:xfrm flipH="1">
            <a:off x="6269909" y="3176588"/>
            <a:ext cx="0" cy="1776300"/>
          </a:xfrm>
          <a:prstGeom prst="straightConnector1">
            <a:avLst/>
          </a:prstGeom>
          <a:noFill/>
          <a:ln w="9525" cap="flat" cmpd="sng">
            <a:solidFill>
              <a:schemeClr val="dk1"/>
            </a:solidFill>
            <a:prstDash val="solid"/>
            <a:round/>
            <a:headEnd type="none" w="med" len="med"/>
            <a:tailEnd type="triangle" w="med" len="med"/>
          </a:ln>
        </p:spPr>
      </p:cxnSp>
      <p:cxnSp>
        <p:nvCxnSpPr>
          <p:cNvPr id="463" name="Google Shape;463;p38"/>
          <p:cNvCxnSpPr>
            <a:stCxn id="458" idx="3"/>
            <a:endCxn id="459" idx="1"/>
          </p:cNvCxnSpPr>
          <p:nvPr/>
        </p:nvCxnSpPr>
        <p:spPr>
          <a:xfrm>
            <a:off x="2536825" y="2883694"/>
            <a:ext cx="1584300" cy="0"/>
          </a:xfrm>
          <a:prstGeom prst="straightConnector1">
            <a:avLst/>
          </a:prstGeom>
          <a:noFill/>
          <a:ln w="9525" cap="flat" cmpd="sng">
            <a:solidFill>
              <a:schemeClr val="dk1"/>
            </a:solidFill>
            <a:prstDash val="solid"/>
            <a:round/>
            <a:headEnd type="none" w="med" len="med"/>
            <a:tailEnd type="triangle" w="med" len="med"/>
          </a:ln>
        </p:spPr>
      </p:cxnSp>
      <p:sp>
        <p:nvSpPr>
          <p:cNvPr id="464" name="Google Shape;464;p38"/>
          <p:cNvSpPr txBox="1"/>
          <p:nvPr/>
        </p:nvSpPr>
        <p:spPr>
          <a:xfrm>
            <a:off x="1096963" y="3125788"/>
            <a:ext cx="2232025" cy="646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(image regions or</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projected segments)</a:t>
            </a:r>
            <a:endParaRPr sz="1800">
              <a:solidFill>
                <a:schemeClr val="dk1"/>
              </a:solidFill>
              <a:latin typeface="Arial"/>
              <a:ea typeface="Arial"/>
              <a:cs typeface="Arial"/>
              <a:sym typeface="Arial"/>
            </a:endParaRPr>
          </a:p>
        </p:txBody>
      </p:sp>
      <p:sp>
        <p:nvSpPr>
          <p:cNvPr id="465" name="Google Shape;465;p38"/>
          <p:cNvSpPr txBox="1"/>
          <p:nvPr/>
        </p:nvSpPr>
        <p:spPr>
          <a:xfrm>
            <a:off x="4284663" y="2044700"/>
            <a:ext cx="3865562"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How to reduce the </a:t>
            </a:r>
            <a:r>
              <a:rPr lang="en-US" sz="1800" b="1">
                <a:solidFill>
                  <a:schemeClr val="dk1"/>
                </a:solidFill>
                <a:latin typeface="Arial"/>
                <a:ea typeface="Arial"/>
                <a:cs typeface="Arial"/>
                <a:sym typeface="Arial"/>
              </a:rPr>
              <a:t>dimensionality</a:t>
            </a: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466" name="Google Shape;466;p38"/>
          <p:cNvSpPr txBox="1"/>
          <p:nvPr/>
        </p:nvSpPr>
        <p:spPr>
          <a:xfrm>
            <a:off x="4405313" y="2370138"/>
            <a:ext cx="3468687"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Feature selection and extraction</a:t>
            </a:r>
            <a:endParaRPr sz="1800">
              <a:solidFill>
                <a:schemeClr val="dk1"/>
              </a:solidFill>
              <a:latin typeface="Arial"/>
              <a:ea typeface="Arial"/>
              <a:cs typeface="Arial"/>
              <a:sym typeface="Arial"/>
            </a:endParaRPr>
          </a:p>
        </p:txBody>
      </p:sp>
      <p:sp>
        <p:nvSpPr>
          <p:cNvPr id="467" name="Google Shape;467;p38"/>
          <p:cNvSpPr txBox="1"/>
          <p:nvPr/>
        </p:nvSpPr>
        <p:spPr>
          <a:xfrm>
            <a:off x="6370638" y="3587750"/>
            <a:ext cx="2659062"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Construction techniques</a:t>
            </a:r>
            <a:endParaRPr sz="1800">
              <a:solidFill>
                <a:schemeClr val="dk1"/>
              </a:solidFill>
              <a:latin typeface="Arial"/>
              <a:ea typeface="Arial"/>
              <a:cs typeface="Arial"/>
              <a:sym typeface="Arial"/>
            </a:endParaRPr>
          </a:p>
        </p:txBody>
      </p:sp>
      <p:sp>
        <p:nvSpPr>
          <p:cNvPr id="468" name="Google Shape;468;p38"/>
          <p:cNvSpPr txBox="1"/>
          <p:nvPr/>
        </p:nvSpPr>
        <p:spPr>
          <a:xfrm>
            <a:off x="6370638" y="4086225"/>
            <a:ext cx="2070100"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Estimation of error</a:t>
            </a:r>
            <a:endParaRPr sz="1800">
              <a:solidFill>
                <a:schemeClr val="dk1"/>
              </a:solidFill>
              <a:latin typeface="Arial"/>
              <a:ea typeface="Arial"/>
              <a:cs typeface="Arial"/>
              <a:sym typeface="Arial"/>
            </a:endParaRPr>
          </a:p>
        </p:txBody>
      </p:sp>
      <p:sp>
        <p:nvSpPr>
          <p:cNvPr id="469" name="Google Shape;469;p38"/>
          <p:cNvSpPr/>
          <p:nvPr/>
        </p:nvSpPr>
        <p:spPr>
          <a:xfrm>
            <a:off x="6393331" y="3431895"/>
            <a:ext cx="2605088" cy="637381"/>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 name="投影片編號版面配置區 13">
            <a:extLst>
              <a:ext uri="{FF2B5EF4-FFF2-40B4-BE49-F238E27FC236}">
                <a16:creationId xmlns:a16="http://schemas.microsoft.com/office/drawing/2014/main" id="{1EAE1227-C5BB-4555-B86E-F2FC3DCA42D0}"/>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37</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9"/>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476" name="Google Shape;476;p39"/>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Decision Rule Construction</a:t>
            </a:r>
            <a:endParaRPr/>
          </a:p>
        </p:txBody>
      </p:sp>
      <p:sp>
        <p:nvSpPr>
          <p:cNvPr id="477" name="Google Shape;477;p39"/>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i="1" dirty="0"/>
              <a:t>(t, a)</a:t>
            </a:r>
            <a:r>
              <a:rPr lang="en-US" dirty="0"/>
              <a:t>: summing </a:t>
            </a:r>
            <a:r>
              <a:rPr lang="en-US" i="1" dirty="0"/>
              <a:t>(t, a, d)</a:t>
            </a:r>
            <a:r>
              <a:rPr lang="en-US" dirty="0"/>
              <a:t> on every measurement </a:t>
            </a:r>
            <a:r>
              <a:rPr lang="en-US" i="1" dirty="0"/>
              <a:t>d</a:t>
            </a:r>
            <a:endParaRPr dirty="0"/>
          </a:p>
          <a:p>
            <a:pPr marL="342900" lvl="0" indent="-342900" algn="l" rtl="0">
              <a:spcBef>
                <a:spcPts val="600"/>
              </a:spcBef>
              <a:spcAft>
                <a:spcPts val="0"/>
              </a:spcAft>
              <a:buSzPts val="2100"/>
              <a:buChar char="●"/>
            </a:pPr>
            <a:r>
              <a:rPr lang="en-US" dirty="0"/>
              <a:t>Therefore, </a:t>
            </a: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Average economic gain</a:t>
            </a:r>
            <a:endParaRPr dirty="0"/>
          </a:p>
        </p:txBody>
      </p:sp>
      <p:pic>
        <p:nvPicPr>
          <p:cNvPr id="478" name="Google Shape;478;p39"/>
          <p:cNvPicPr preferRelativeResize="0"/>
          <p:nvPr/>
        </p:nvPicPr>
        <p:blipFill rotWithShape="1">
          <a:blip r:embed="rId3">
            <a:alphaModFix/>
          </a:blip>
          <a:srcRect/>
          <a:stretch/>
        </p:blipFill>
        <p:spPr>
          <a:xfrm>
            <a:off x="2916238" y="3014663"/>
            <a:ext cx="4010025" cy="990600"/>
          </a:xfrm>
          <a:prstGeom prst="rect">
            <a:avLst/>
          </a:prstGeom>
          <a:noFill/>
          <a:ln>
            <a:noFill/>
          </a:ln>
        </p:spPr>
      </p:pic>
      <p:pic>
        <p:nvPicPr>
          <p:cNvPr id="479" name="Google Shape;479;p39"/>
          <p:cNvPicPr preferRelativeResize="0"/>
          <p:nvPr/>
        </p:nvPicPr>
        <p:blipFill rotWithShape="1">
          <a:blip r:embed="rId4">
            <a:alphaModFix/>
          </a:blip>
          <a:srcRect/>
          <a:stretch/>
        </p:blipFill>
        <p:spPr>
          <a:xfrm>
            <a:off x="2163763" y="4864100"/>
            <a:ext cx="4800600" cy="990600"/>
          </a:xfrm>
          <a:prstGeom prst="rect">
            <a:avLst/>
          </a:prstGeom>
          <a:noFill/>
          <a:ln>
            <a:noFill/>
          </a:ln>
        </p:spPr>
      </p:pic>
      <p:sp>
        <p:nvSpPr>
          <p:cNvPr id="7" name="投影片編號版面配置區 13">
            <a:extLst>
              <a:ext uri="{FF2B5EF4-FFF2-40B4-BE49-F238E27FC236}">
                <a16:creationId xmlns:a16="http://schemas.microsoft.com/office/drawing/2014/main" id="{C4259437-72B3-4BB6-BB63-C50AB2517D59}"/>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38</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485" name="Google Shape;485;p4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4.2 Decision Rule Construction (cont.)</a:t>
            </a:r>
            <a:endParaRPr dirty="0"/>
          </a:p>
        </p:txBody>
      </p:sp>
      <p:pic>
        <p:nvPicPr>
          <p:cNvPr id="486" name="Google Shape;486;p40"/>
          <p:cNvPicPr preferRelativeResize="0">
            <a:picLocks noGrp="1"/>
          </p:cNvPicPr>
          <p:nvPr>
            <p:ph type="body" idx="1"/>
          </p:nvPr>
        </p:nvPicPr>
        <p:blipFill rotWithShape="1">
          <a:blip r:embed="rId3">
            <a:alphaModFix/>
          </a:blip>
          <a:srcRect/>
          <a:stretch/>
        </p:blipFill>
        <p:spPr>
          <a:xfrm>
            <a:off x="1042988" y="1888875"/>
            <a:ext cx="7921625" cy="4562475"/>
          </a:xfrm>
          <a:prstGeom prst="rect">
            <a:avLst/>
          </a:prstGeom>
          <a:noFill/>
          <a:ln>
            <a:noFill/>
          </a:ln>
        </p:spPr>
      </p:pic>
      <p:pic>
        <p:nvPicPr>
          <p:cNvPr id="6" name="Google Shape;479;p39">
            <a:extLst>
              <a:ext uri="{FF2B5EF4-FFF2-40B4-BE49-F238E27FC236}">
                <a16:creationId xmlns:a16="http://schemas.microsoft.com/office/drawing/2014/main" id="{B1726F23-2CF7-4B54-93D6-5F5554A97ED7}"/>
              </a:ext>
            </a:extLst>
          </p:cNvPr>
          <p:cNvPicPr preferRelativeResize="0"/>
          <p:nvPr/>
        </p:nvPicPr>
        <p:blipFill rotWithShape="1">
          <a:blip r:embed="rId4">
            <a:alphaModFix/>
          </a:blip>
          <a:srcRect/>
          <a:stretch/>
        </p:blipFill>
        <p:spPr>
          <a:xfrm>
            <a:off x="4140517" y="1013140"/>
            <a:ext cx="3960495" cy="817245"/>
          </a:xfrm>
          <a:prstGeom prst="rect">
            <a:avLst/>
          </a:prstGeom>
          <a:noFill/>
          <a:ln>
            <a:noFill/>
          </a:ln>
        </p:spPr>
      </p:pic>
      <p:sp>
        <p:nvSpPr>
          <p:cNvPr id="7" name="投影片編號版面配置區 13">
            <a:extLst>
              <a:ext uri="{FF2B5EF4-FFF2-40B4-BE49-F238E27FC236}">
                <a16:creationId xmlns:a16="http://schemas.microsoft.com/office/drawing/2014/main" id="{CF6AA04E-4BAD-40B8-A01A-E73761EE3E22}"/>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39</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0" name="Google Shape;100;p4"/>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4.1 Pattern Discrimination</a:t>
            </a:r>
            <a:endParaRPr/>
          </a:p>
        </p:txBody>
      </p:sp>
      <p:sp>
        <p:nvSpPr>
          <p:cNvPr id="101" name="Google Shape;101;p4"/>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Also called pattern identification</a:t>
            </a:r>
            <a:endParaRPr dirty="0"/>
          </a:p>
          <a:p>
            <a:pPr marL="342900" lvl="0" indent="-342900" algn="l" rtl="0">
              <a:spcBef>
                <a:spcPts val="600"/>
              </a:spcBef>
              <a:spcAft>
                <a:spcPts val="0"/>
              </a:spcAft>
              <a:buSzPts val="2100"/>
              <a:buChar char="●"/>
            </a:pPr>
            <a:r>
              <a:rPr lang="en-US" dirty="0"/>
              <a:t>Process:</a:t>
            </a:r>
            <a:endParaRPr dirty="0"/>
          </a:p>
          <a:p>
            <a:pPr marL="692150" lvl="1" indent="-347663" algn="l" rtl="0">
              <a:spcBef>
                <a:spcPts val="520"/>
              </a:spcBef>
              <a:spcAft>
                <a:spcPts val="0"/>
              </a:spcAft>
              <a:buSzPts val="1820"/>
              <a:buChar char="●"/>
            </a:pPr>
            <a:r>
              <a:rPr lang="en-US" dirty="0"/>
              <a:t>A </a:t>
            </a:r>
            <a:r>
              <a:rPr lang="en-US" b="1" dirty="0"/>
              <a:t>unit</a:t>
            </a:r>
            <a:r>
              <a:rPr lang="en-US" dirty="0"/>
              <a:t> is observed or measured</a:t>
            </a:r>
            <a:endParaRPr dirty="0"/>
          </a:p>
          <a:p>
            <a:pPr marL="692150" lvl="1" indent="-347663" algn="l" rtl="0">
              <a:spcBef>
                <a:spcPts val="520"/>
              </a:spcBef>
              <a:spcAft>
                <a:spcPts val="0"/>
              </a:spcAft>
              <a:buSzPts val="1820"/>
              <a:buChar char="●"/>
            </a:pPr>
            <a:r>
              <a:rPr lang="en-US" dirty="0"/>
              <a:t>A </a:t>
            </a:r>
            <a:r>
              <a:rPr lang="en-US" b="1" dirty="0"/>
              <a:t>category</a:t>
            </a:r>
            <a:r>
              <a:rPr lang="en-US" dirty="0"/>
              <a:t> </a:t>
            </a:r>
            <a:r>
              <a:rPr lang="en-US" b="1" dirty="0"/>
              <a:t>assignment</a:t>
            </a:r>
            <a:r>
              <a:rPr lang="en-US" dirty="0"/>
              <a:t> is made that names or classifies the unit as a type of object</a:t>
            </a:r>
            <a:endParaRPr dirty="0"/>
          </a:p>
          <a:p>
            <a:pPr marL="692150" lvl="1" indent="-347663" algn="l" rtl="0">
              <a:spcBef>
                <a:spcPts val="520"/>
              </a:spcBef>
              <a:spcAft>
                <a:spcPts val="0"/>
              </a:spcAft>
              <a:buSzPts val="1820"/>
              <a:buChar char="●"/>
            </a:pPr>
            <a:r>
              <a:rPr lang="en-US" dirty="0"/>
              <a:t>The category assignment is made only on observed </a:t>
            </a:r>
            <a:r>
              <a:rPr lang="en-US" b="1" dirty="0"/>
              <a:t>measurement</a:t>
            </a:r>
            <a:r>
              <a:rPr lang="en-US" dirty="0"/>
              <a:t> (pattern)</a:t>
            </a:r>
            <a:endParaRPr dirty="0"/>
          </a:p>
          <a:p>
            <a:pPr marL="342900" lvl="0" indent="-209550" algn="l" rtl="0">
              <a:spcBef>
                <a:spcPts val="600"/>
              </a:spcBef>
              <a:spcAft>
                <a:spcPts val="0"/>
              </a:spcAft>
              <a:buSzPts val="2100"/>
              <a:buNone/>
            </a:pPr>
            <a:endParaRPr dirty="0"/>
          </a:p>
        </p:txBody>
      </p:sp>
      <p:sp>
        <p:nvSpPr>
          <p:cNvPr id="5" name="投影片編號版面配置區 13">
            <a:extLst>
              <a:ext uri="{FF2B5EF4-FFF2-40B4-BE49-F238E27FC236}">
                <a16:creationId xmlns:a16="http://schemas.microsoft.com/office/drawing/2014/main" id="{2BA3A714-40E6-40C4-95F2-9F98C2D97EA3}"/>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4</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1"/>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492" name="Google Shape;492;p41"/>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Decision Rule Construction (cont.)</a:t>
            </a:r>
            <a:endParaRPr/>
          </a:p>
        </p:txBody>
      </p:sp>
      <p:sp>
        <p:nvSpPr>
          <p:cNvPr id="493" name="Google Shape;493;p41"/>
          <p:cNvSpPr txBox="1">
            <a:spLocks noGrp="1"/>
          </p:cNvSpPr>
          <p:nvPr>
            <p:ph type="body" idx="1"/>
          </p:nvPr>
        </p:nvSpPr>
        <p:spPr>
          <a:xfrm>
            <a:off x="449263" y="2089150"/>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We can use identity matrix as the economic gain matrix to compute the probability of correct assignment: </a:t>
            </a:r>
            <a:endParaRPr dirty="0"/>
          </a:p>
        </p:txBody>
      </p:sp>
      <p:pic>
        <p:nvPicPr>
          <p:cNvPr id="494" name="Google Shape;494;p41"/>
          <p:cNvPicPr preferRelativeResize="0"/>
          <p:nvPr/>
        </p:nvPicPr>
        <p:blipFill rotWithShape="1">
          <a:blip r:embed="rId3">
            <a:alphaModFix/>
          </a:blip>
          <a:srcRect/>
          <a:stretch/>
        </p:blipFill>
        <p:spPr>
          <a:xfrm>
            <a:off x="473075" y="3798888"/>
            <a:ext cx="4800600" cy="990600"/>
          </a:xfrm>
          <a:prstGeom prst="rect">
            <a:avLst/>
          </a:prstGeom>
          <a:noFill/>
          <a:ln>
            <a:noFill/>
          </a:ln>
        </p:spPr>
      </p:pic>
      <p:pic>
        <p:nvPicPr>
          <p:cNvPr id="495" name="Google Shape;495;p41"/>
          <p:cNvPicPr preferRelativeResize="0"/>
          <p:nvPr/>
        </p:nvPicPr>
        <p:blipFill rotWithShape="1">
          <a:blip r:embed="rId4">
            <a:alphaModFix/>
          </a:blip>
          <a:srcRect/>
          <a:stretch/>
        </p:blipFill>
        <p:spPr>
          <a:xfrm>
            <a:off x="1282700" y="4886325"/>
            <a:ext cx="7105650" cy="990600"/>
          </a:xfrm>
          <a:prstGeom prst="rect">
            <a:avLst/>
          </a:prstGeom>
          <a:noFill/>
          <a:ln>
            <a:noFill/>
          </a:ln>
        </p:spPr>
      </p:pic>
      <p:sp>
        <p:nvSpPr>
          <p:cNvPr id="7" name="投影片編號版面配置區 13">
            <a:extLst>
              <a:ext uri="{FF2B5EF4-FFF2-40B4-BE49-F238E27FC236}">
                <a16:creationId xmlns:a16="http://schemas.microsoft.com/office/drawing/2014/main" id="{6264301A-E82E-469A-9CE8-9F41347A4D08}"/>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40</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485" name="Google Shape;485;p4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Decision Rule Construction (cont.)</a:t>
            </a:r>
            <a:endParaRPr/>
          </a:p>
        </p:txBody>
      </p:sp>
      <p:pic>
        <p:nvPicPr>
          <p:cNvPr id="486" name="Google Shape;486;p40"/>
          <p:cNvPicPr preferRelativeResize="0">
            <a:picLocks noGrp="1"/>
          </p:cNvPicPr>
          <p:nvPr>
            <p:ph type="body" idx="1"/>
          </p:nvPr>
        </p:nvPicPr>
        <p:blipFill rotWithShape="1">
          <a:blip r:embed="rId3">
            <a:alphaModFix/>
          </a:blip>
          <a:srcRect/>
          <a:stretch/>
        </p:blipFill>
        <p:spPr>
          <a:xfrm>
            <a:off x="1042988" y="1888876"/>
            <a:ext cx="7921625" cy="4562475"/>
          </a:xfrm>
          <a:prstGeom prst="rect">
            <a:avLst/>
          </a:prstGeom>
          <a:noFill/>
          <a:ln>
            <a:noFill/>
          </a:ln>
        </p:spPr>
      </p:pic>
      <p:sp>
        <p:nvSpPr>
          <p:cNvPr id="2" name="文字方塊 1">
            <a:extLst>
              <a:ext uri="{FF2B5EF4-FFF2-40B4-BE49-F238E27FC236}">
                <a16:creationId xmlns:a16="http://schemas.microsoft.com/office/drawing/2014/main" id="{99C10FF0-DF62-4F23-A6EE-36A107627F53}"/>
              </a:ext>
            </a:extLst>
          </p:cNvPr>
          <p:cNvSpPr txBox="1"/>
          <p:nvPr/>
        </p:nvSpPr>
        <p:spPr>
          <a:xfrm>
            <a:off x="3390901" y="5795775"/>
            <a:ext cx="476250" cy="276999"/>
          </a:xfrm>
          <a:prstGeom prst="rect">
            <a:avLst/>
          </a:prstGeom>
          <a:solidFill>
            <a:schemeClr val="bg1"/>
          </a:solidFill>
        </p:spPr>
        <p:txBody>
          <a:bodyPr wrap="square" rtlCol="0">
            <a:spAutoFit/>
          </a:bodyPr>
          <a:lstStyle/>
          <a:p>
            <a:r>
              <a:rPr lang="en-US" altLang="zh-TW" sz="1200" b="1" dirty="0"/>
              <a:t>true</a:t>
            </a:r>
            <a:endParaRPr lang="zh-TW" altLang="en-US" sz="1200" b="1" dirty="0"/>
          </a:p>
        </p:txBody>
      </p:sp>
      <p:pic>
        <p:nvPicPr>
          <p:cNvPr id="6" name="Google Shape;479;p39">
            <a:extLst>
              <a:ext uri="{FF2B5EF4-FFF2-40B4-BE49-F238E27FC236}">
                <a16:creationId xmlns:a16="http://schemas.microsoft.com/office/drawing/2014/main" id="{B1726F23-2CF7-4B54-93D6-5F5554A97ED7}"/>
              </a:ext>
            </a:extLst>
          </p:cNvPr>
          <p:cNvPicPr preferRelativeResize="0"/>
          <p:nvPr/>
        </p:nvPicPr>
        <p:blipFill rotWithShape="1">
          <a:blip r:embed="rId4">
            <a:alphaModFix/>
          </a:blip>
          <a:srcRect/>
          <a:stretch/>
        </p:blipFill>
        <p:spPr>
          <a:xfrm>
            <a:off x="4140517" y="1025015"/>
            <a:ext cx="3960495" cy="817245"/>
          </a:xfrm>
          <a:prstGeom prst="rect">
            <a:avLst/>
          </a:prstGeom>
          <a:noFill/>
          <a:ln>
            <a:noFill/>
          </a:ln>
        </p:spPr>
      </p:pic>
      <p:sp>
        <p:nvSpPr>
          <p:cNvPr id="7" name="投影片編號版面配置區 13">
            <a:extLst>
              <a:ext uri="{FF2B5EF4-FFF2-40B4-BE49-F238E27FC236}">
                <a16:creationId xmlns:a16="http://schemas.microsoft.com/office/drawing/2014/main" id="{CF6AA04E-4BAD-40B8-A01A-E73761EE3E22}"/>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41</a:t>
            </a:fld>
            <a:endParaRPr lang="zh-TW" altLang="en-US" dirty="0"/>
          </a:p>
        </p:txBody>
      </p:sp>
      <p:sp>
        <p:nvSpPr>
          <p:cNvPr id="3" name="文字方塊 2">
            <a:extLst>
              <a:ext uri="{FF2B5EF4-FFF2-40B4-BE49-F238E27FC236}">
                <a16:creationId xmlns:a16="http://schemas.microsoft.com/office/drawing/2014/main" id="{86C017CA-BAA0-3B56-0DC7-92C61E82AF4E}"/>
              </a:ext>
            </a:extLst>
          </p:cNvPr>
          <p:cNvSpPr txBox="1"/>
          <p:nvPr/>
        </p:nvSpPr>
        <p:spPr>
          <a:xfrm>
            <a:off x="1852550" y="2707572"/>
            <a:ext cx="284052" cy="307777"/>
          </a:xfrm>
          <a:prstGeom prst="rect">
            <a:avLst/>
          </a:prstGeom>
          <a:noFill/>
        </p:spPr>
        <p:txBody>
          <a:bodyPr wrap="none" rtlCol="0">
            <a:spAutoFit/>
          </a:bodyPr>
          <a:lstStyle/>
          <a:p>
            <a:r>
              <a:rPr kumimoji="1" lang="en-US" altLang="zh-TW" dirty="0">
                <a:solidFill>
                  <a:srgbClr val="FF0000"/>
                </a:solidFill>
              </a:rPr>
              <a:t>1</a:t>
            </a:r>
            <a:endParaRPr kumimoji="1" lang="zh-TW" altLang="en-US" dirty="0">
              <a:solidFill>
                <a:srgbClr val="FF0000"/>
              </a:solidFill>
            </a:endParaRPr>
          </a:p>
        </p:txBody>
      </p:sp>
      <p:sp>
        <p:nvSpPr>
          <p:cNvPr id="4" name="文字方塊 3">
            <a:extLst>
              <a:ext uri="{FF2B5EF4-FFF2-40B4-BE49-F238E27FC236}">
                <a16:creationId xmlns:a16="http://schemas.microsoft.com/office/drawing/2014/main" id="{1236648D-8060-C396-2EE5-373AD5D7047E}"/>
              </a:ext>
            </a:extLst>
          </p:cNvPr>
          <p:cNvSpPr txBox="1"/>
          <p:nvPr/>
        </p:nvSpPr>
        <p:spPr>
          <a:xfrm>
            <a:off x="2303813" y="2707572"/>
            <a:ext cx="284052" cy="307777"/>
          </a:xfrm>
          <a:prstGeom prst="rect">
            <a:avLst/>
          </a:prstGeom>
          <a:noFill/>
        </p:spPr>
        <p:txBody>
          <a:bodyPr wrap="none" rtlCol="0">
            <a:spAutoFit/>
          </a:bodyPr>
          <a:lstStyle/>
          <a:p>
            <a:r>
              <a:rPr kumimoji="1" lang="en-US" altLang="zh-TW" dirty="0">
                <a:solidFill>
                  <a:srgbClr val="FF0000"/>
                </a:solidFill>
              </a:rPr>
              <a:t>0</a:t>
            </a:r>
            <a:endParaRPr kumimoji="1" lang="zh-TW" altLang="en-US" dirty="0">
              <a:solidFill>
                <a:srgbClr val="FF0000"/>
              </a:solidFill>
            </a:endParaRPr>
          </a:p>
        </p:txBody>
      </p:sp>
      <p:sp>
        <p:nvSpPr>
          <p:cNvPr id="5" name="文字方塊 4">
            <a:extLst>
              <a:ext uri="{FF2B5EF4-FFF2-40B4-BE49-F238E27FC236}">
                <a16:creationId xmlns:a16="http://schemas.microsoft.com/office/drawing/2014/main" id="{A62A500B-29C5-56CE-8FDA-CC3C597C8037}"/>
              </a:ext>
            </a:extLst>
          </p:cNvPr>
          <p:cNvSpPr txBox="1"/>
          <p:nvPr/>
        </p:nvSpPr>
        <p:spPr>
          <a:xfrm>
            <a:off x="2303813" y="3188938"/>
            <a:ext cx="284052" cy="307777"/>
          </a:xfrm>
          <a:prstGeom prst="rect">
            <a:avLst/>
          </a:prstGeom>
          <a:noFill/>
        </p:spPr>
        <p:txBody>
          <a:bodyPr wrap="none" rtlCol="0">
            <a:spAutoFit/>
          </a:bodyPr>
          <a:lstStyle/>
          <a:p>
            <a:r>
              <a:rPr kumimoji="1" lang="en-US" altLang="zh-TW" dirty="0">
                <a:solidFill>
                  <a:srgbClr val="FF0000"/>
                </a:solidFill>
              </a:rPr>
              <a:t>1</a:t>
            </a:r>
            <a:endParaRPr kumimoji="1" lang="zh-TW" altLang="en-US" dirty="0">
              <a:solidFill>
                <a:srgbClr val="FF0000"/>
              </a:solidFill>
            </a:endParaRPr>
          </a:p>
        </p:txBody>
      </p:sp>
      <p:sp>
        <p:nvSpPr>
          <p:cNvPr id="8" name="文字方塊 7">
            <a:extLst>
              <a:ext uri="{FF2B5EF4-FFF2-40B4-BE49-F238E27FC236}">
                <a16:creationId xmlns:a16="http://schemas.microsoft.com/office/drawing/2014/main" id="{D14FF831-1934-2592-C86E-4E2A213CF158}"/>
              </a:ext>
            </a:extLst>
          </p:cNvPr>
          <p:cNvSpPr txBox="1"/>
          <p:nvPr/>
        </p:nvSpPr>
        <p:spPr>
          <a:xfrm>
            <a:off x="3957241" y="4704214"/>
            <a:ext cx="284052" cy="307777"/>
          </a:xfrm>
          <a:prstGeom prst="rect">
            <a:avLst/>
          </a:prstGeom>
          <a:noFill/>
        </p:spPr>
        <p:txBody>
          <a:bodyPr wrap="none" rtlCol="0">
            <a:spAutoFit/>
          </a:bodyPr>
          <a:lstStyle/>
          <a:p>
            <a:r>
              <a:rPr kumimoji="1" lang="en-US" altLang="zh-TW" dirty="0">
                <a:solidFill>
                  <a:srgbClr val="FF0000"/>
                </a:solidFill>
              </a:rPr>
              <a:t>1</a:t>
            </a:r>
            <a:endParaRPr kumimoji="1" lang="zh-TW" altLang="en-US" dirty="0">
              <a:solidFill>
                <a:srgbClr val="FF0000"/>
              </a:solidFill>
            </a:endParaRPr>
          </a:p>
        </p:txBody>
      </p:sp>
      <p:sp>
        <p:nvSpPr>
          <p:cNvPr id="9" name="文字方塊 8">
            <a:extLst>
              <a:ext uri="{FF2B5EF4-FFF2-40B4-BE49-F238E27FC236}">
                <a16:creationId xmlns:a16="http://schemas.microsoft.com/office/drawing/2014/main" id="{D4C8EE19-8ECE-3990-BE60-1D2151AD0435}"/>
              </a:ext>
            </a:extLst>
          </p:cNvPr>
          <p:cNvSpPr txBox="1"/>
          <p:nvPr/>
        </p:nvSpPr>
        <p:spPr>
          <a:xfrm>
            <a:off x="3957241" y="2700150"/>
            <a:ext cx="284052" cy="307777"/>
          </a:xfrm>
          <a:prstGeom prst="rect">
            <a:avLst/>
          </a:prstGeom>
          <a:noFill/>
        </p:spPr>
        <p:txBody>
          <a:bodyPr wrap="none" rtlCol="0">
            <a:spAutoFit/>
          </a:bodyPr>
          <a:lstStyle/>
          <a:p>
            <a:r>
              <a:rPr kumimoji="1" lang="en-US" altLang="zh-TW" dirty="0">
                <a:solidFill>
                  <a:srgbClr val="FF0000"/>
                </a:solidFill>
              </a:rPr>
              <a:t>0</a:t>
            </a:r>
            <a:endParaRPr kumimoji="1" lang="zh-TW" altLang="en-US" dirty="0">
              <a:solidFill>
                <a:srgbClr val="FF0000"/>
              </a:solidFill>
            </a:endParaRPr>
          </a:p>
        </p:txBody>
      </p:sp>
      <p:sp>
        <p:nvSpPr>
          <p:cNvPr id="10" name="文字方塊 9">
            <a:extLst>
              <a:ext uri="{FF2B5EF4-FFF2-40B4-BE49-F238E27FC236}">
                <a16:creationId xmlns:a16="http://schemas.microsoft.com/office/drawing/2014/main" id="{37E07FD4-3454-4B12-03CD-E0A3FC6BF929}"/>
              </a:ext>
            </a:extLst>
          </p:cNvPr>
          <p:cNvSpPr txBox="1"/>
          <p:nvPr/>
        </p:nvSpPr>
        <p:spPr>
          <a:xfrm>
            <a:off x="3962057" y="3195267"/>
            <a:ext cx="284052" cy="307777"/>
          </a:xfrm>
          <a:prstGeom prst="rect">
            <a:avLst/>
          </a:prstGeom>
          <a:noFill/>
        </p:spPr>
        <p:txBody>
          <a:bodyPr wrap="none" rtlCol="0">
            <a:spAutoFit/>
          </a:bodyPr>
          <a:lstStyle/>
          <a:p>
            <a:r>
              <a:rPr kumimoji="1" lang="en-US" altLang="zh-TW" dirty="0">
                <a:solidFill>
                  <a:srgbClr val="FF0000"/>
                </a:solidFill>
              </a:rPr>
              <a:t>0</a:t>
            </a:r>
            <a:endParaRPr kumimoji="1" lang="zh-TW" altLang="en-US" dirty="0">
              <a:solidFill>
                <a:srgbClr val="FF0000"/>
              </a:solidFill>
            </a:endParaRPr>
          </a:p>
        </p:txBody>
      </p:sp>
      <p:sp>
        <p:nvSpPr>
          <p:cNvPr id="11" name="文字方塊 10">
            <a:extLst>
              <a:ext uri="{FF2B5EF4-FFF2-40B4-BE49-F238E27FC236}">
                <a16:creationId xmlns:a16="http://schemas.microsoft.com/office/drawing/2014/main" id="{D3FC5FAA-9B45-8016-D26F-BB6B7250FC8A}"/>
              </a:ext>
            </a:extLst>
          </p:cNvPr>
          <p:cNvSpPr txBox="1"/>
          <p:nvPr/>
        </p:nvSpPr>
        <p:spPr>
          <a:xfrm>
            <a:off x="1850491" y="3197427"/>
            <a:ext cx="284052" cy="307777"/>
          </a:xfrm>
          <a:prstGeom prst="rect">
            <a:avLst/>
          </a:prstGeom>
          <a:noFill/>
        </p:spPr>
        <p:txBody>
          <a:bodyPr wrap="none" rtlCol="0">
            <a:spAutoFit/>
          </a:bodyPr>
          <a:lstStyle/>
          <a:p>
            <a:r>
              <a:rPr kumimoji="1" lang="en-US" altLang="zh-TW" dirty="0">
                <a:solidFill>
                  <a:srgbClr val="FF0000"/>
                </a:solidFill>
              </a:rPr>
              <a:t>0</a:t>
            </a:r>
            <a:endParaRPr kumimoji="1" lang="zh-TW" altLang="en-US" dirty="0">
              <a:solidFill>
                <a:srgbClr val="FF0000"/>
              </a:solidFill>
            </a:endParaRPr>
          </a:p>
        </p:txBody>
      </p:sp>
      <p:sp>
        <p:nvSpPr>
          <p:cNvPr id="12" name="文字方塊 11">
            <a:extLst>
              <a:ext uri="{FF2B5EF4-FFF2-40B4-BE49-F238E27FC236}">
                <a16:creationId xmlns:a16="http://schemas.microsoft.com/office/drawing/2014/main" id="{38F6CE81-3EC2-8984-FB4A-3845DCAADDDE}"/>
              </a:ext>
            </a:extLst>
          </p:cNvPr>
          <p:cNvSpPr txBox="1"/>
          <p:nvPr/>
        </p:nvSpPr>
        <p:spPr>
          <a:xfrm>
            <a:off x="1848432" y="4704213"/>
            <a:ext cx="284052" cy="307777"/>
          </a:xfrm>
          <a:prstGeom prst="rect">
            <a:avLst/>
          </a:prstGeom>
          <a:noFill/>
        </p:spPr>
        <p:txBody>
          <a:bodyPr wrap="none" rtlCol="0">
            <a:spAutoFit/>
          </a:bodyPr>
          <a:lstStyle/>
          <a:p>
            <a:r>
              <a:rPr kumimoji="1" lang="en-US" altLang="zh-TW" dirty="0">
                <a:solidFill>
                  <a:srgbClr val="FF0000"/>
                </a:solidFill>
              </a:rPr>
              <a:t>0</a:t>
            </a:r>
            <a:endParaRPr kumimoji="1" lang="zh-TW" altLang="en-US" dirty="0">
              <a:solidFill>
                <a:srgbClr val="FF0000"/>
              </a:solidFill>
            </a:endParaRPr>
          </a:p>
        </p:txBody>
      </p:sp>
      <p:sp>
        <p:nvSpPr>
          <p:cNvPr id="13" name="文字方塊 12">
            <a:extLst>
              <a:ext uri="{FF2B5EF4-FFF2-40B4-BE49-F238E27FC236}">
                <a16:creationId xmlns:a16="http://schemas.microsoft.com/office/drawing/2014/main" id="{180A6394-B810-41F2-10F7-D3B3AD3E2979}"/>
              </a:ext>
            </a:extLst>
          </p:cNvPr>
          <p:cNvSpPr txBox="1"/>
          <p:nvPr/>
        </p:nvSpPr>
        <p:spPr>
          <a:xfrm>
            <a:off x="2303813" y="4704212"/>
            <a:ext cx="284052" cy="307777"/>
          </a:xfrm>
          <a:prstGeom prst="rect">
            <a:avLst/>
          </a:prstGeom>
          <a:noFill/>
        </p:spPr>
        <p:txBody>
          <a:bodyPr wrap="none" rtlCol="0">
            <a:spAutoFit/>
          </a:bodyPr>
          <a:lstStyle/>
          <a:p>
            <a:r>
              <a:rPr kumimoji="1" lang="en-US" altLang="zh-TW" dirty="0">
                <a:solidFill>
                  <a:srgbClr val="FF0000"/>
                </a:solidFill>
              </a:rPr>
              <a:t>0</a:t>
            </a:r>
            <a:endParaRPr kumimoji="1" lang="zh-TW" altLang="en-US" dirty="0">
              <a:solidFill>
                <a:srgbClr val="FF0000"/>
              </a:solidFill>
            </a:endParaRPr>
          </a:p>
        </p:txBody>
      </p:sp>
    </p:spTree>
    <p:extLst>
      <p:ext uri="{BB962C8B-B14F-4D97-AF65-F5344CB8AC3E}">
        <p14:creationId xmlns:p14="http://schemas.microsoft.com/office/powerpoint/2010/main" val="8279407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42"/>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t>DC &amp; CV Lab.</a:t>
            </a:r>
            <a:endParaRPr dirty="0"/>
          </a:p>
          <a:p>
            <a:pPr marL="0" lvl="0" indent="0" algn="ctr" rtl="0">
              <a:spcBef>
                <a:spcPts val="0"/>
              </a:spcBef>
              <a:spcAft>
                <a:spcPts val="0"/>
              </a:spcAft>
              <a:buNone/>
            </a:pPr>
            <a:r>
              <a:rPr lang="en-US" dirty="0">
                <a:latin typeface="Comic Sans MS"/>
                <a:ea typeface="Comic Sans MS"/>
                <a:cs typeface="Comic Sans MS"/>
                <a:sym typeface="Comic Sans MS"/>
              </a:rPr>
              <a:t>CSIE NTU</a:t>
            </a:r>
            <a:endParaRPr dirty="0"/>
          </a:p>
        </p:txBody>
      </p:sp>
      <p:sp>
        <p:nvSpPr>
          <p:cNvPr id="502" name="Google Shape;502;p42"/>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4.2 Fair Game Assumption</a:t>
            </a:r>
            <a:endParaRPr dirty="0"/>
          </a:p>
        </p:txBody>
      </p:sp>
      <p:sp>
        <p:nvSpPr>
          <p:cNvPr id="503" name="Google Shape;503;p42"/>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b="1" dirty="0"/>
              <a:t>Decision rule </a:t>
            </a:r>
            <a:r>
              <a:rPr lang="en-US" dirty="0"/>
              <a:t>uses only measurement data in assignment; the nature (</a:t>
            </a:r>
            <a:r>
              <a:rPr lang="en-US" dirty="0">
                <a:solidFill>
                  <a:srgbClr val="FF0000"/>
                </a:solidFill>
              </a:rPr>
              <a:t>true</a:t>
            </a:r>
            <a:r>
              <a:rPr lang="en-US" dirty="0"/>
              <a:t> category identification) and the decision rule (</a:t>
            </a:r>
            <a:r>
              <a:rPr lang="en-US" dirty="0">
                <a:solidFill>
                  <a:srgbClr val="FF0000"/>
                </a:solidFill>
              </a:rPr>
              <a:t>assigned</a:t>
            </a:r>
            <a:r>
              <a:rPr lang="en-US" dirty="0"/>
              <a:t> category identification) are </a:t>
            </a:r>
            <a:r>
              <a:rPr lang="en-US" b="1" dirty="0"/>
              <a:t>not in collusion.</a:t>
            </a:r>
            <a:endParaRPr dirty="0"/>
          </a:p>
          <a:p>
            <a:pPr marL="342900" lvl="0" indent="-342900" algn="l" rtl="0">
              <a:spcBef>
                <a:spcPts val="600"/>
              </a:spcBef>
              <a:spcAft>
                <a:spcPts val="0"/>
              </a:spcAft>
              <a:buSzPts val="2100"/>
              <a:buChar char="●"/>
            </a:pPr>
            <a:r>
              <a:rPr lang="en-US" dirty="0"/>
              <a:t>In other words, </a:t>
            </a:r>
          </a:p>
          <a:p>
            <a:pPr marL="514350" lvl="0" indent="-514350" algn="l" rtl="0">
              <a:spcBef>
                <a:spcPts val="600"/>
              </a:spcBef>
              <a:spcAft>
                <a:spcPts val="0"/>
              </a:spcAft>
              <a:buSzPts val="2100"/>
              <a:buFont typeface="+mj-lt"/>
              <a:buAutoNum type="arabicPeriod"/>
            </a:pPr>
            <a:r>
              <a:rPr lang="en-US" sz="2600" i="1" dirty="0"/>
              <a:t>Fair Game Assumption: </a:t>
            </a:r>
            <a:r>
              <a:rPr lang="en-US" i="1" dirty="0"/>
              <a:t>P(a | </a:t>
            </a:r>
            <a:r>
              <a:rPr lang="en-US" i="1" dirty="0">
                <a:solidFill>
                  <a:srgbClr val="FF0000"/>
                </a:solidFill>
              </a:rPr>
              <a:t>t</a:t>
            </a:r>
            <a:r>
              <a:rPr lang="en-US" i="1" dirty="0"/>
              <a:t>, d) = P(a | d)</a:t>
            </a:r>
          </a:p>
          <a:p>
            <a:pPr marL="514350" lvl="0" indent="-514350" algn="l" rtl="0">
              <a:spcBef>
                <a:spcPts val="600"/>
              </a:spcBef>
              <a:spcAft>
                <a:spcPts val="0"/>
              </a:spcAft>
              <a:buSzPts val="2100"/>
              <a:buFont typeface="+mj-lt"/>
              <a:buAutoNum type="arabicPeriod"/>
            </a:pPr>
            <a:endParaRPr lang="en-US" altLang="zh-TW" i="1" dirty="0"/>
          </a:p>
          <a:p>
            <a:pPr marL="514350" lvl="0" indent="-514350" algn="l" rtl="0">
              <a:spcBef>
                <a:spcPts val="600"/>
              </a:spcBef>
              <a:spcAft>
                <a:spcPts val="0"/>
              </a:spcAft>
              <a:buSzPts val="2100"/>
              <a:buFont typeface="+mj-lt"/>
              <a:buAutoNum type="arabicPeriod"/>
            </a:pPr>
            <a:r>
              <a:rPr lang="en-US" altLang="zh-TW" dirty="0"/>
              <a:t>=&gt;</a:t>
            </a:r>
            <a:endParaRPr dirty="0"/>
          </a:p>
          <a:p>
            <a:pPr marL="342900" lvl="0" indent="-209550" algn="l" rtl="0">
              <a:spcBef>
                <a:spcPts val="600"/>
              </a:spcBef>
              <a:spcAft>
                <a:spcPts val="0"/>
              </a:spcAft>
              <a:buSzPts val="2100"/>
              <a:buNone/>
            </a:pPr>
            <a:endParaRPr i="1" dirty="0"/>
          </a:p>
        </p:txBody>
      </p:sp>
      <p:cxnSp>
        <p:nvCxnSpPr>
          <p:cNvPr id="504" name="Google Shape;504;p42"/>
          <p:cNvCxnSpPr/>
          <p:nvPr/>
        </p:nvCxnSpPr>
        <p:spPr>
          <a:xfrm rot="10800000">
            <a:off x="5837032" y="5037878"/>
            <a:ext cx="0" cy="238125"/>
          </a:xfrm>
          <a:prstGeom prst="straightConnector1">
            <a:avLst/>
          </a:prstGeom>
          <a:noFill/>
          <a:ln w="19050" cap="flat" cmpd="sng">
            <a:solidFill>
              <a:srgbClr val="000000"/>
            </a:solidFill>
            <a:prstDash val="solid"/>
            <a:miter lim="800000"/>
            <a:headEnd type="none" w="sm" len="sm"/>
            <a:tailEnd type="stealth" w="med" len="med"/>
          </a:ln>
        </p:spPr>
      </p:cxnSp>
      <p:sp>
        <p:nvSpPr>
          <p:cNvPr id="505" name="Google Shape;505;p42"/>
          <p:cNvSpPr txBox="1"/>
          <p:nvPr/>
        </p:nvSpPr>
        <p:spPr>
          <a:xfrm>
            <a:off x="5653517" y="5266571"/>
            <a:ext cx="1333500" cy="338138"/>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mn-lt"/>
                <a:ea typeface="Schoolbell"/>
                <a:cs typeface="Schoolbell"/>
                <a:sym typeface="Schoolbell"/>
              </a:rPr>
              <a:t>“given t ’’ </a:t>
            </a:r>
            <a:endParaRPr sz="1600" dirty="0">
              <a:solidFill>
                <a:schemeClr val="dk1"/>
              </a:solidFill>
              <a:latin typeface="+mn-lt"/>
              <a:ea typeface="Schoolbell"/>
              <a:cs typeface="Schoolbell"/>
              <a:sym typeface="Schoolbell"/>
            </a:endParaRPr>
          </a:p>
        </p:txBody>
      </p:sp>
      <p:pic>
        <p:nvPicPr>
          <p:cNvPr id="9" name="Google Shape;538;p45">
            <a:extLst>
              <a:ext uri="{FF2B5EF4-FFF2-40B4-BE49-F238E27FC236}">
                <a16:creationId xmlns:a16="http://schemas.microsoft.com/office/drawing/2014/main" id="{69466B43-D1A3-44B6-9CF4-C9D27F2564CA}"/>
              </a:ext>
            </a:extLst>
          </p:cNvPr>
          <p:cNvPicPr preferRelativeResize="0"/>
          <p:nvPr/>
        </p:nvPicPr>
        <p:blipFill rotWithShape="1">
          <a:blip r:embed="rId3">
            <a:alphaModFix/>
          </a:blip>
          <a:srcRect/>
          <a:stretch/>
        </p:blipFill>
        <p:spPr>
          <a:xfrm>
            <a:off x="1798637" y="5604709"/>
            <a:ext cx="4286250" cy="476250"/>
          </a:xfrm>
          <a:prstGeom prst="rect">
            <a:avLst/>
          </a:prstGeom>
          <a:noFill/>
          <a:ln>
            <a:noFill/>
          </a:ln>
        </p:spPr>
      </p:pic>
      <p:sp>
        <p:nvSpPr>
          <p:cNvPr id="8" name="投影片編號版面配置區 13">
            <a:extLst>
              <a:ext uri="{FF2B5EF4-FFF2-40B4-BE49-F238E27FC236}">
                <a16:creationId xmlns:a16="http://schemas.microsoft.com/office/drawing/2014/main" id="{D14FAA05-1CB9-4C3B-BF58-487B7E99B64B}"/>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42</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4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12" name="Google Shape;512;p4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Fair Game Assumption (cont.)</a:t>
            </a:r>
            <a:endParaRPr/>
          </a:p>
        </p:txBody>
      </p:sp>
      <p:sp>
        <p:nvSpPr>
          <p:cNvPr id="513" name="Google Shape;513;p43"/>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From the definition of conditional probability</a:t>
            </a:r>
            <a:endParaRPr dirty="0"/>
          </a:p>
          <a:p>
            <a:pPr marL="342900" lvl="0" indent="-209550" algn="l" rtl="0">
              <a:spcBef>
                <a:spcPts val="600"/>
              </a:spcBef>
              <a:spcAft>
                <a:spcPts val="0"/>
              </a:spcAft>
              <a:buSzPts val="2100"/>
              <a:buNone/>
            </a:pPr>
            <a:endParaRPr dirty="0"/>
          </a:p>
          <a:p>
            <a:pPr marL="0" lvl="0" indent="0" algn="l" rtl="0">
              <a:spcBef>
                <a:spcPts val="600"/>
              </a:spcBef>
              <a:spcAft>
                <a:spcPts val="0"/>
              </a:spcAft>
              <a:buSzPts val="2100"/>
              <a:buFont typeface="Noto Sans Symbols"/>
              <a:buNone/>
            </a:pPr>
            <a:endParaRPr dirty="0"/>
          </a:p>
          <a:p>
            <a:pPr marL="342900" lvl="0" indent="-236220" algn="l" rtl="0">
              <a:spcBef>
                <a:spcPts val="480"/>
              </a:spcBef>
              <a:spcAft>
                <a:spcPts val="0"/>
              </a:spcAft>
              <a:buSzPts val="1680"/>
              <a:buNone/>
            </a:pPr>
            <a:endParaRPr sz="2400" dirty="0"/>
          </a:p>
          <a:p>
            <a:pPr marL="342900" lvl="0" indent="-342900" algn="l" rtl="0">
              <a:spcBef>
                <a:spcPts val="480"/>
              </a:spcBef>
              <a:spcAft>
                <a:spcPts val="0"/>
              </a:spcAft>
              <a:buSzPts val="1680"/>
              <a:buChar char="●"/>
            </a:pPr>
            <a:r>
              <a:rPr lang="en-US" sz="2400" dirty="0"/>
              <a:t>Fair game assumption:</a:t>
            </a:r>
            <a:endParaRPr sz="2400" i="1" dirty="0"/>
          </a:p>
          <a:p>
            <a:pPr marL="342900" lvl="0" indent="-236220" algn="l" rtl="0">
              <a:spcBef>
                <a:spcPts val="480"/>
              </a:spcBef>
              <a:spcAft>
                <a:spcPts val="0"/>
              </a:spcAft>
              <a:buSzPts val="1680"/>
              <a:buNone/>
            </a:pPr>
            <a:endParaRPr sz="2400" dirty="0"/>
          </a:p>
          <a:p>
            <a:pPr marL="342900" lvl="0" indent="-342900" algn="l" rtl="0">
              <a:spcBef>
                <a:spcPts val="480"/>
              </a:spcBef>
              <a:spcAft>
                <a:spcPts val="0"/>
              </a:spcAft>
              <a:buSzPts val="1680"/>
              <a:buChar char="●"/>
            </a:pPr>
            <a:r>
              <a:rPr lang="en-US" sz="2400" dirty="0"/>
              <a:t>So</a:t>
            </a:r>
            <a:endParaRPr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Font typeface="Noto Sans Symbols"/>
              <a:buNone/>
            </a:pPr>
            <a:endParaRPr dirty="0"/>
          </a:p>
        </p:txBody>
      </p:sp>
      <p:pic>
        <p:nvPicPr>
          <p:cNvPr id="514" name="Google Shape;514;p43"/>
          <p:cNvPicPr preferRelativeResize="0"/>
          <p:nvPr/>
        </p:nvPicPr>
        <p:blipFill rotWithShape="1">
          <a:blip r:embed="rId3">
            <a:alphaModFix/>
          </a:blip>
          <a:srcRect/>
          <a:stretch/>
        </p:blipFill>
        <p:spPr>
          <a:xfrm>
            <a:off x="2735263" y="2659063"/>
            <a:ext cx="3648075" cy="990600"/>
          </a:xfrm>
          <a:prstGeom prst="rect">
            <a:avLst/>
          </a:prstGeom>
          <a:noFill/>
          <a:ln>
            <a:noFill/>
          </a:ln>
        </p:spPr>
      </p:pic>
      <p:pic>
        <p:nvPicPr>
          <p:cNvPr id="515" name="Google Shape;515;p43"/>
          <p:cNvPicPr preferRelativeResize="0"/>
          <p:nvPr/>
        </p:nvPicPr>
        <p:blipFill rotWithShape="1">
          <a:blip r:embed="rId4">
            <a:alphaModFix/>
          </a:blip>
          <a:srcRect/>
          <a:stretch/>
        </p:blipFill>
        <p:spPr>
          <a:xfrm>
            <a:off x="4284663" y="4092575"/>
            <a:ext cx="3201987" cy="474663"/>
          </a:xfrm>
          <a:prstGeom prst="rect">
            <a:avLst/>
          </a:prstGeom>
          <a:noFill/>
          <a:ln>
            <a:noFill/>
          </a:ln>
        </p:spPr>
      </p:pic>
      <p:pic>
        <p:nvPicPr>
          <p:cNvPr id="516" name="Google Shape;516;p43"/>
          <p:cNvPicPr preferRelativeResize="0"/>
          <p:nvPr/>
        </p:nvPicPr>
        <p:blipFill rotWithShape="1">
          <a:blip r:embed="rId5">
            <a:alphaModFix/>
          </a:blip>
          <a:srcRect/>
          <a:stretch/>
        </p:blipFill>
        <p:spPr>
          <a:xfrm>
            <a:off x="1600200" y="5008563"/>
            <a:ext cx="4400550" cy="476250"/>
          </a:xfrm>
          <a:prstGeom prst="rect">
            <a:avLst/>
          </a:prstGeom>
          <a:noFill/>
          <a:ln>
            <a:noFill/>
          </a:ln>
        </p:spPr>
      </p:pic>
      <p:sp>
        <p:nvSpPr>
          <p:cNvPr id="8" name="投影片編號版面配置區 13">
            <a:extLst>
              <a:ext uri="{FF2B5EF4-FFF2-40B4-BE49-F238E27FC236}">
                <a16:creationId xmlns:a16="http://schemas.microsoft.com/office/drawing/2014/main" id="{3934D2B9-004E-4C69-93C0-F195769D3B6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43</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22" name="Google Shape;522;p44"/>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By fair game assumption,</a:t>
            </a:r>
            <a:endParaRPr dirty="0"/>
          </a:p>
          <a:p>
            <a:pPr marL="342900" lvl="0" indent="-342900" algn="l" rtl="0">
              <a:spcBef>
                <a:spcPts val="600"/>
              </a:spcBef>
              <a:spcAft>
                <a:spcPts val="0"/>
              </a:spcAft>
              <a:buSzPts val="2100"/>
              <a:buFont typeface="Noto Sans Symbols"/>
              <a:buNone/>
            </a:pPr>
            <a:endParaRPr dirty="0"/>
          </a:p>
          <a:p>
            <a:pPr marL="342900" lvl="0" indent="-342900" algn="l" rtl="0">
              <a:spcBef>
                <a:spcPts val="600"/>
              </a:spcBef>
              <a:spcAft>
                <a:spcPts val="0"/>
              </a:spcAft>
              <a:buSzPts val="2100"/>
              <a:buChar char="●"/>
            </a:pPr>
            <a:r>
              <a:rPr lang="en-US" dirty="0"/>
              <a:t>By definition, </a:t>
            </a:r>
            <a:endParaRPr dirty="0"/>
          </a:p>
          <a:p>
            <a:pPr marL="342900" lvl="0" indent="-342900" algn="l" rtl="0">
              <a:spcBef>
                <a:spcPts val="600"/>
              </a:spcBef>
              <a:spcAft>
                <a:spcPts val="0"/>
              </a:spcAft>
              <a:buSzPts val="2100"/>
              <a:buFont typeface="Noto Sans Symbols"/>
              <a:buNone/>
            </a:pPr>
            <a:r>
              <a:rPr lang="en-US" dirty="0"/>
              <a:t>                     </a:t>
            </a:r>
            <a:endParaRPr dirty="0"/>
          </a:p>
          <a:p>
            <a:pPr marL="342900" lvl="0" indent="-342900" algn="l" rtl="0">
              <a:spcBef>
                <a:spcPts val="600"/>
              </a:spcBef>
              <a:spcAft>
                <a:spcPts val="0"/>
              </a:spcAft>
              <a:buSzPts val="2100"/>
              <a:buFont typeface="Noto Sans Symbols"/>
              <a:buNone/>
            </a:pPr>
            <a:r>
              <a:rPr lang="en-US" dirty="0"/>
              <a:t>                      </a:t>
            </a:r>
            <a:endParaRPr dirty="0"/>
          </a:p>
        </p:txBody>
      </p:sp>
      <p:sp>
        <p:nvSpPr>
          <p:cNvPr id="523" name="Google Shape;523;p44"/>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Fair Game Assumption (cont.)</a:t>
            </a:r>
            <a:endParaRPr/>
          </a:p>
        </p:txBody>
      </p:sp>
      <p:pic>
        <p:nvPicPr>
          <p:cNvPr id="524" name="Google Shape;524;p44"/>
          <p:cNvPicPr preferRelativeResize="0"/>
          <p:nvPr/>
        </p:nvPicPr>
        <p:blipFill rotWithShape="1">
          <a:blip r:embed="rId3">
            <a:alphaModFix/>
          </a:blip>
          <a:srcRect/>
          <a:stretch/>
        </p:blipFill>
        <p:spPr>
          <a:xfrm>
            <a:off x="1042988" y="2665413"/>
            <a:ext cx="4400550" cy="476250"/>
          </a:xfrm>
          <a:prstGeom prst="rect">
            <a:avLst/>
          </a:prstGeom>
          <a:noFill/>
          <a:ln>
            <a:noFill/>
          </a:ln>
        </p:spPr>
      </p:pic>
      <p:pic>
        <p:nvPicPr>
          <p:cNvPr id="525" name="Google Shape;525;p44"/>
          <p:cNvPicPr preferRelativeResize="0"/>
          <p:nvPr/>
        </p:nvPicPr>
        <p:blipFill rotWithShape="1">
          <a:blip r:embed="rId4">
            <a:alphaModFix/>
          </a:blip>
          <a:srcRect/>
          <a:stretch/>
        </p:blipFill>
        <p:spPr>
          <a:xfrm>
            <a:off x="2555875" y="5876925"/>
            <a:ext cx="2733675" cy="476250"/>
          </a:xfrm>
          <a:prstGeom prst="rect">
            <a:avLst/>
          </a:prstGeom>
          <a:noFill/>
          <a:ln>
            <a:noFill/>
          </a:ln>
        </p:spPr>
      </p:pic>
      <p:pic>
        <p:nvPicPr>
          <p:cNvPr id="526" name="Google Shape;526;p44"/>
          <p:cNvPicPr preferRelativeResize="0"/>
          <p:nvPr/>
        </p:nvPicPr>
        <p:blipFill rotWithShape="1">
          <a:blip r:embed="rId5">
            <a:alphaModFix/>
          </a:blip>
          <a:srcRect/>
          <a:stretch/>
        </p:blipFill>
        <p:spPr>
          <a:xfrm>
            <a:off x="2555875" y="4797425"/>
            <a:ext cx="2857500" cy="990600"/>
          </a:xfrm>
          <a:prstGeom prst="rect">
            <a:avLst/>
          </a:prstGeom>
          <a:noFill/>
          <a:ln>
            <a:noFill/>
          </a:ln>
        </p:spPr>
      </p:pic>
      <p:pic>
        <p:nvPicPr>
          <p:cNvPr id="527" name="Google Shape;527;p44"/>
          <p:cNvPicPr preferRelativeResize="0"/>
          <p:nvPr/>
        </p:nvPicPr>
        <p:blipFill rotWithShape="1">
          <a:blip r:embed="rId6">
            <a:alphaModFix/>
          </a:blip>
          <a:srcRect/>
          <a:stretch/>
        </p:blipFill>
        <p:spPr>
          <a:xfrm>
            <a:off x="1042988" y="3644900"/>
            <a:ext cx="3648075" cy="990600"/>
          </a:xfrm>
          <a:prstGeom prst="rect">
            <a:avLst/>
          </a:prstGeom>
          <a:noFill/>
          <a:ln>
            <a:noFill/>
          </a:ln>
        </p:spPr>
      </p:pic>
      <p:grpSp>
        <p:nvGrpSpPr>
          <p:cNvPr id="528" name="Google Shape;528;p44"/>
          <p:cNvGrpSpPr/>
          <p:nvPr/>
        </p:nvGrpSpPr>
        <p:grpSpPr>
          <a:xfrm>
            <a:off x="5764982" y="4816475"/>
            <a:ext cx="2509070" cy="649288"/>
            <a:chOff x="6374249" y="4968452"/>
            <a:chExt cx="2508968" cy="648000"/>
          </a:xfrm>
        </p:grpSpPr>
        <p:sp>
          <p:nvSpPr>
            <p:cNvPr id="529" name="Google Shape;529;p44"/>
            <p:cNvSpPr txBox="1"/>
            <p:nvPr/>
          </p:nvSpPr>
          <p:spPr>
            <a:xfrm>
              <a:off x="6374249" y="5074603"/>
              <a:ext cx="1333446" cy="369154"/>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mn-lt"/>
                  <a:ea typeface="Schoolbell"/>
                  <a:cs typeface="Schoolbell"/>
                  <a:sym typeface="Schoolbell"/>
                </a:rPr>
                <a:t>Note: </a:t>
              </a:r>
              <a:endParaRPr sz="1800" dirty="0">
                <a:solidFill>
                  <a:schemeClr val="dk1"/>
                </a:solidFill>
                <a:latin typeface="+mn-lt"/>
                <a:ea typeface="Schoolbell"/>
                <a:cs typeface="Schoolbell"/>
                <a:sym typeface="Schoolbell"/>
              </a:endParaRPr>
            </a:p>
          </p:txBody>
        </p:sp>
        <p:pic>
          <p:nvPicPr>
            <p:cNvPr id="530" name="Google Shape;530;p44"/>
            <p:cNvPicPr preferRelativeResize="0"/>
            <p:nvPr/>
          </p:nvPicPr>
          <p:blipFill rotWithShape="1">
            <a:blip r:embed="rId7">
              <a:alphaModFix/>
            </a:blip>
            <a:srcRect/>
            <a:stretch/>
          </p:blipFill>
          <p:spPr>
            <a:xfrm>
              <a:off x="7013986" y="4968452"/>
              <a:ext cx="1869231" cy="648000"/>
            </a:xfrm>
            <a:prstGeom prst="rect">
              <a:avLst/>
            </a:prstGeom>
            <a:noFill/>
            <a:ln>
              <a:noFill/>
            </a:ln>
          </p:spPr>
        </p:pic>
      </p:grpSp>
      <p:sp>
        <p:nvSpPr>
          <p:cNvPr id="12" name="投影片編號版面配置區 13">
            <a:extLst>
              <a:ext uri="{FF2B5EF4-FFF2-40B4-BE49-F238E27FC236}">
                <a16:creationId xmlns:a16="http://schemas.microsoft.com/office/drawing/2014/main" id="{8A5A7642-2C5A-485F-BDC0-9520A2EBCFD7}"/>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44</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5"/>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Fair Game Assumption (cont.)</a:t>
            </a:r>
            <a:endParaRPr/>
          </a:p>
        </p:txBody>
      </p:sp>
      <p:sp>
        <p:nvSpPr>
          <p:cNvPr id="536" name="Google Shape;536;p45"/>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The fair game assumption leads to the fact that conditioned on measurement </a:t>
            </a:r>
            <a:r>
              <a:rPr lang="en-US" i="1" dirty="0"/>
              <a:t>d</a:t>
            </a:r>
            <a:r>
              <a:rPr lang="en-US" dirty="0"/>
              <a:t>, the true category and the assigned category are </a:t>
            </a:r>
            <a:r>
              <a:rPr lang="en-US" b="1" dirty="0"/>
              <a:t>independent</a:t>
            </a:r>
            <a:r>
              <a:rPr lang="en-US" dirty="0"/>
              <a:t>.</a:t>
            </a:r>
            <a:endParaRPr dirty="0"/>
          </a:p>
        </p:txBody>
      </p:sp>
      <p:sp>
        <p:nvSpPr>
          <p:cNvPr id="537" name="Google Shape;537;p45"/>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pic>
        <p:nvPicPr>
          <p:cNvPr id="538" name="Google Shape;538;p45"/>
          <p:cNvPicPr preferRelativeResize="0"/>
          <p:nvPr/>
        </p:nvPicPr>
        <p:blipFill rotWithShape="1">
          <a:blip r:embed="rId3">
            <a:alphaModFix/>
          </a:blip>
          <a:srcRect/>
          <a:stretch/>
        </p:blipFill>
        <p:spPr>
          <a:xfrm>
            <a:off x="2420938" y="4246563"/>
            <a:ext cx="4286250" cy="476250"/>
          </a:xfrm>
          <a:prstGeom prst="rect">
            <a:avLst/>
          </a:prstGeom>
          <a:noFill/>
          <a:ln>
            <a:noFill/>
          </a:ln>
        </p:spPr>
      </p:pic>
      <p:sp>
        <p:nvSpPr>
          <p:cNvPr id="6" name="投影片編號版面配置區 13">
            <a:extLst>
              <a:ext uri="{FF2B5EF4-FFF2-40B4-BE49-F238E27FC236}">
                <a16:creationId xmlns:a16="http://schemas.microsoft.com/office/drawing/2014/main" id="{D9C11166-D4B7-49DA-A8C5-2B91C4A85B35}"/>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45</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6"/>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Fair Game Assumption (cont.)</a:t>
            </a:r>
            <a:endParaRPr/>
          </a:p>
        </p:txBody>
      </p:sp>
      <p:sp>
        <p:nvSpPr>
          <p:cNvPr id="544" name="Google Shape;544;p46"/>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i="1" dirty="0"/>
              <a:t>P(t  | d)</a:t>
            </a:r>
            <a:r>
              <a:rPr lang="en-US" dirty="0"/>
              <a:t>: a conditional probability that nature      </a:t>
            </a:r>
            <a:endParaRPr dirty="0"/>
          </a:p>
          <a:p>
            <a:pPr marL="0" lvl="0" indent="0" algn="l" rtl="0">
              <a:spcBef>
                <a:spcPts val="600"/>
              </a:spcBef>
              <a:spcAft>
                <a:spcPts val="0"/>
              </a:spcAft>
              <a:buSzPts val="2100"/>
              <a:buFont typeface="Noto Sans Symbols"/>
              <a:buNone/>
            </a:pPr>
            <a:r>
              <a:rPr lang="en-US" dirty="0"/>
              <a:t>   determines.</a:t>
            </a:r>
            <a:endParaRPr dirty="0"/>
          </a:p>
          <a:p>
            <a:pPr marL="342900" lvl="0" indent="-342900" algn="l" rtl="0">
              <a:spcBef>
                <a:spcPts val="600"/>
              </a:spcBef>
              <a:spcAft>
                <a:spcPts val="0"/>
              </a:spcAft>
              <a:buSzPts val="2100"/>
              <a:buChar char="●"/>
            </a:pPr>
            <a:r>
              <a:rPr lang="en-US" i="1" dirty="0"/>
              <a:t>P(a | d)</a:t>
            </a:r>
            <a:r>
              <a:rPr lang="en-US" dirty="0"/>
              <a:t>: decision rule assigns category </a:t>
            </a:r>
            <a:r>
              <a:rPr lang="en-US" i="1" dirty="0"/>
              <a:t>a</a:t>
            </a:r>
            <a:r>
              <a:rPr lang="en-US" dirty="0"/>
              <a:t> to an observed unit having measurement d.</a:t>
            </a:r>
            <a:endParaRPr dirty="0"/>
          </a:p>
          <a:p>
            <a:pPr marL="342900" lvl="0" indent="-342900" algn="l" rtl="0">
              <a:spcBef>
                <a:spcPts val="600"/>
              </a:spcBef>
              <a:spcAft>
                <a:spcPts val="0"/>
              </a:spcAft>
              <a:buSzPts val="2100"/>
              <a:buChar char="●"/>
            </a:pPr>
            <a:r>
              <a:rPr lang="en-US" dirty="0"/>
              <a:t>In order to </a:t>
            </a:r>
            <a:r>
              <a:rPr lang="en-US" b="1" dirty="0"/>
              <a:t>distinguish</a:t>
            </a:r>
            <a:r>
              <a:rPr lang="en-US" dirty="0"/>
              <a:t> them, we will use</a:t>
            </a:r>
            <a:endParaRPr dirty="0"/>
          </a:p>
          <a:p>
            <a:pPr marL="0" lvl="0" indent="0" algn="l" rtl="0">
              <a:spcBef>
                <a:spcPts val="600"/>
              </a:spcBef>
              <a:spcAft>
                <a:spcPts val="0"/>
              </a:spcAft>
              <a:buSzPts val="2100"/>
              <a:buFont typeface="Noto Sans Symbols"/>
              <a:buNone/>
            </a:pPr>
            <a:r>
              <a:rPr lang="en-US" dirty="0"/>
              <a:t>   </a:t>
            </a:r>
            <a:r>
              <a:rPr lang="en-US" i="1" dirty="0">
                <a:solidFill>
                  <a:srgbClr val="FF0000"/>
                </a:solidFill>
              </a:rPr>
              <a:t>f(a | d) </a:t>
            </a:r>
            <a:r>
              <a:rPr lang="en-US" dirty="0"/>
              <a:t>for the conditional probability  </a:t>
            </a:r>
            <a:endParaRPr dirty="0"/>
          </a:p>
          <a:p>
            <a:pPr marL="0" lvl="0" indent="0" algn="l" rtl="0">
              <a:spcBef>
                <a:spcPts val="600"/>
              </a:spcBef>
              <a:spcAft>
                <a:spcPts val="0"/>
              </a:spcAft>
              <a:buSzPts val="2100"/>
              <a:buFont typeface="Noto Sans Symbols"/>
              <a:buNone/>
            </a:pPr>
            <a:r>
              <a:rPr lang="en-US" dirty="0"/>
              <a:t>   associated with the decision rule.</a:t>
            </a:r>
            <a:endParaRPr dirty="0"/>
          </a:p>
        </p:txBody>
      </p:sp>
      <p:sp>
        <p:nvSpPr>
          <p:cNvPr id="545" name="Google Shape;545;p46"/>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 name="投影片編號版面配置區 13">
            <a:extLst>
              <a:ext uri="{FF2B5EF4-FFF2-40B4-BE49-F238E27FC236}">
                <a16:creationId xmlns:a16="http://schemas.microsoft.com/office/drawing/2014/main" id="{DFBD0D05-E049-4781-8312-991D960D2B4E}"/>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46</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48"/>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59" name="Google Shape;559;p48"/>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4.2 Deterministic Decision Rule</a:t>
            </a:r>
            <a:endParaRPr dirty="0"/>
          </a:p>
        </p:txBody>
      </p:sp>
      <p:sp>
        <p:nvSpPr>
          <p:cNvPr id="560" name="Google Shape;560;p48"/>
          <p:cNvSpPr txBox="1">
            <a:spLocks noGrp="1"/>
          </p:cNvSpPr>
          <p:nvPr>
            <p:ph type="body" idx="1"/>
          </p:nvPr>
        </p:nvSpPr>
        <p:spPr>
          <a:xfrm>
            <a:off x="684213" y="2041525"/>
            <a:ext cx="8269782"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820"/>
              <a:buChar char="●"/>
            </a:pPr>
            <a:r>
              <a:rPr lang="en-US" sz="2600" dirty="0"/>
              <a:t>We use the notation </a:t>
            </a:r>
            <a:r>
              <a:rPr lang="en-US" sz="2600" i="1" dirty="0"/>
              <a:t>f(a | d)</a:t>
            </a:r>
            <a:r>
              <a:rPr lang="en-US" sz="2600" dirty="0"/>
              <a:t> to completely define a decision rule; </a:t>
            </a:r>
            <a:r>
              <a:rPr lang="en-US" sz="2600" i="1" dirty="0"/>
              <a:t>f(a | d)</a:t>
            </a:r>
            <a:r>
              <a:rPr lang="en-US" sz="2600" dirty="0"/>
              <a:t> presents all the conditional probability associated with the decision rule.</a:t>
            </a:r>
            <a:endParaRPr dirty="0"/>
          </a:p>
          <a:p>
            <a:pPr marL="342900" lvl="0" indent="-342900" algn="l" rtl="0">
              <a:spcBef>
                <a:spcPts val="520"/>
              </a:spcBef>
              <a:spcAft>
                <a:spcPts val="0"/>
              </a:spcAft>
              <a:buSzPts val="1820"/>
              <a:buChar char="●"/>
            </a:pPr>
            <a:r>
              <a:rPr lang="en-US" sz="2600" dirty="0"/>
              <a:t>A </a:t>
            </a:r>
            <a:r>
              <a:rPr lang="en-US" sz="2600" b="1" dirty="0"/>
              <a:t>deterministic</a:t>
            </a:r>
            <a:r>
              <a:rPr lang="en-US" sz="2600" dirty="0"/>
              <a:t> decision rule:</a:t>
            </a:r>
            <a:endParaRPr dirty="0"/>
          </a:p>
          <a:p>
            <a:pPr marL="342900" lvl="0" indent="-227330" algn="l" rtl="0">
              <a:spcBef>
                <a:spcPts val="520"/>
              </a:spcBef>
              <a:spcAft>
                <a:spcPts val="0"/>
              </a:spcAft>
              <a:buSzPts val="1820"/>
              <a:buNone/>
            </a:pPr>
            <a:endParaRPr sz="2600" dirty="0"/>
          </a:p>
          <a:p>
            <a:pPr marL="342900" lvl="0" indent="-227330" algn="l" rtl="0">
              <a:spcBef>
                <a:spcPts val="520"/>
              </a:spcBef>
              <a:spcAft>
                <a:spcPts val="0"/>
              </a:spcAft>
              <a:buSzPts val="1820"/>
              <a:buNone/>
            </a:pPr>
            <a:endParaRPr sz="2600" dirty="0"/>
          </a:p>
          <a:p>
            <a:pPr marL="342900" lvl="0" indent="-227330" algn="l" rtl="0">
              <a:spcBef>
                <a:spcPts val="520"/>
              </a:spcBef>
              <a:spcAft>
                <a:spcPts val="0"/>
              </a:spcAft>
              <a:buSzPts val="1820"/>
              <a:buNone/>
            </a:pPr>
            <a:endParaRPr sz="2600" dirty="0"/>
          </a:p>
          <a:p>
            <a:pPr marL="342900" lvl="0" indent="-342900" algn="l" rtl="0">
              <a:spcBef>
                <a:spcPts val="520"/>
              </a:spcBef>
              <a:spcAft>
                <a:spcPts val="0"/>
              </a:spcAft>
              <a:buSzPts val="1820"/>
              <a:buChar char="●"/>
            </a:pPr>
            <a:r>
              <a:rPr lang="en-US" sz="2600" dirty="0"/>
              <a:t>Decision rules which are not deterministic are called </a:t>
            </a:r>
            <a:r>
              <a:rPr lang="en-US" sz="2600" b="1" dirty="0"/>
              <a:t>probabilistic</a:t>
            </a:r>
            <a:r>
              <a:rPr lang="en-US" sz="2600" dirty="0"/>
              <a:t>/</a:t>
            </a:r>
            <a:r>
              <a:rPr lang="en-US" sz="2600" b="1" dirty="0"/>
              <a:t>nondeterministic</a:t>
            </a:r>
            <a:r>
              <a:rPr lang="en-US" sz="2600" dirty="0"/>
              <a:t>/</a:t>
            </a:r>
            <a:r>
              <a:rPr lang="en-US" sz="2600" b="1" dirty="0"/>
              <a:t>stochastic.</a:t>
            </a:r>
            <a:endParaRPr dirty="0"/>
          </a:p>
          <a:p>
            <a:pPr marL="342900" lvl="0" indent="-227330" algn="l" rtl="0">
              <a:spcBef>
                <a:spcPts val="520"/>
              </a:spcBef>
              <a:spcAft>
                <a:spcPts val="0"/>
              </a:spcAft>
              <a:buSzPts val="1820"/>
              <a:buNone/>
            </a:pPr>
            <a:endParaRPr sz="2600" dirty="0"/>
          </a:p>
        </p:txBody>
      </p:sp>
      <p:graphicFrame>
        <p:nvGraphicFramePr>
          <p:cNvPr id="561" name="Google Shape;561;p48"/>
          <p:cNvGraphicFramePr/>
          <p:nvPr/>
        </p:nvGraphicFramePr>
        <p:xfrm>
          <a:off x="1835150" y="4005263"/>
          <a:ext cx="5327650" cy="1101725"/>
        </p:xfrm>
        <a:graphic>
          <a:graphicData uri="http://schemas.openxmlformats.org/presentationml/2006/ole">
            <mc:AlternateContent xmlns:mc="http://schemas.openxmlformats.org/markup-compatibility/2006">
              <mc:Choice xmlns:v="urn:schemas-microsoft-com:vml" Requires="v">
                <p:oleObj r:id="rId3" imgW="5327650" imgH="1101725" progId="">
                  <p:embed/>
                </p:oleObj>
              </mc:Choice>
              <mc:Fallback>
                <p:oleObj r:id="rId3" imgW="5327650" imgH="1101725" progId="">
                  <p:embed/>
                  <p:pic>
                    <p:nvPicPr>
                      <p:cNvPr id="561" name="Google Shape;561;p48"/>
                      <p:cNvPicPr preferRelativeResize="0"/>
                      <p:nvPr/>
                    </p:nvPicPr>
                    <p:blipFill rotWithShape="1">
                      <a:blip r:embed="rId4">
                        <a:alphaModFix/>
                      </a:blip>
                      <a:srcRect/>
                      <a:stretch/>
                    </p:blipFill>
                    <p:spPr>
                      <a:xfrm>
                        <a:off x="1835150" y="4005263"/>
                        <a:ext cx="5327650" cy="1101725"/>
                      </a:xfrm>
                      <a:prstGeom prst="rect">
                        <a:avLst/>
                      </a:prstGeom>
                      <a:noFill/>
                      <a:ln>
                        <a:noFill/>
                      </a:ln>
                    </p:spPr>
                  </p:pic>
                </p:oleObj>
              </mc:Fallback>
            </mc:AlternateContent>
          </a:graphicData>
        </a:graphic>
      </p:graphicFrame>
      <p:sp>
        <p:nvSpPr>
          <p:cNvPr id="6" name="投影片編號版面配置區 13">
            <a:extLst>
              <a:ext uri="{FF2B5EF4-FFF2-40B4-BE49-F238E27FC236}">
                <a16:creationId xmlns:a16="http://schemas.microsoft.com/office/drawing/2014/main" id="{8F3CDB9E-A963-4ECC-86AD-5F144EF67C9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47</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49"/>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67" name="Google Shape;567;p49"/>
          <p:cNvSpPr txBox="1">
            <a:spLocks noGrp="1"/>
          </p:cNvSpPr>
          <p:nvPr>
            <p:ph type="body" idx="1"/>
          </p:nvPr>
        </p:nvSpPr>
        <p:spPr>
          <a:xfrm>
            <a:off x="684213" y="1989138"/>
            <a:ext cx="8229600" cy="441166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Previous formula</a:t>
            </a:r>
            <a:endParaRPr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By                                          and</a:t>
            </a:r>
            <a:endParaRPr dirty="0"/>
          </a:p>
          <a:p>
            <a:pPr marL="342900" lvl="0" indent="-342900" algn="l" rtl="0">
              <a:spcBef>
                <a:spcPts val="600"/>
              </a:spcBef>
              <a:spcAft>
                <a:spcPts val="0"/>
              </a:spcAft>
              <a:buSzPts val="2100"/>
              <a:buFont typeface="Noto Sans Symbols"/>
              <a:buNone/>
            </a:pPr>
            <a:endParaRPr dirty="0"/>
          </a:p>
          <a:p>
            <a:pPr marL="342900" lvl="0" indent="-342900" algn="l" rtl="0">
              <a:spcBef>
                <a:spcPts val="600"/>
              </a:spcBef>
              <a:spcAft>
                <a:spcPts val="0"/>
              </a:spcAft>
              <a:buSzPts val="2100"/>
              <a:buFont typeface="Noto Sans Symbols"/>
              <a:buNone/>
            </a:pPr>
            <a:r>
              <a:rPr lang="en-US" dirty="0"/>
              <a:t>=&gt;</a:t>
            </a:r>
            <a:endParaRPr dirty="0"/>
          </a:p>
        </p:txBody>
      </p:sp>
      <p:sp>
        <p:nvSpPr>
          <p:cNvPr id="568" name="Google Shape;568;p49"/>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Expected Value on </a:t>
            </a:r>
            <a:r>
              <a:rPr lang="en-US" i="1"/>
              <a:t>f(a|d)</a:t>
            </a:r>
            <a:endParaRPr/>
          </a:p>
        </p:txBody>
      </p:sp>
      <p:pic>
        <p:nvPicPr>
          <p:cNvPr id="569" name="Google Shape;569;p49"/>
          <p:cNvPicPr preferRelativeResize="0"/>
          <p:nvPr/>
        </p:nvPicPr>
        <p:blipFill rotWithShape="1">
          <a:blip r:embed="rId3">
            <a:alphaModFix/>
          </a:blip>
          <a:srcRect/>
          <a:stretch/>
        </p:blipFill>
        <p:spPr>
          <a:xfrm>
            <a:off x="1619250" y="2600325"/>
            <a:ext cx="3489325" cy="720725"/>
          </a:xfrm>
          <a:prstGeom prst="rect">
            <a:avLst/>
          </a:prstGeom>
          <a:noFill/>
          <a:ln>
            <a:noFill/>
          </a:ln>
        </p:spPr>
      </p:pic>
      <p:pic>
        <p:nvPicPr>
          <p:cNvPr id="570" name="Google Shape;570;p49"/>
          <p:cNvPicPr preferRelativeResize="0"/>
          <p:nvPr/>
        </p:nvPicPr>
        <p:blipFill rotWithShape="1">
          <a:blip r:embed="rId4">
            <a:alphaModFix/>
          </a:blip>
          <a:srcRect/>
          <a:stretch/>
        </p:blipFill>
        <p:spPr>
          <a:xfrm>
            <a:off x="2195513" y="3357563"/>
            <a:ext cx="3779837" cy="719137"/>
          </a:xfrm>
          <a:prstGeom prst="rect">
            <a:avLst/>
          </a:prstGeom>
          <a:noFill/>
          <a:ln>
            <a:noFill/>
          </a:ln>
        </p:spPr>
      </p:pic>
      <p:pic>
        <p:nvPicPr>
          <p:cNvPr id="571" name="Google Shape;571;p49"/>
          <p:cNvPicPr preferRelativeResize="0"/>
          <p:nvPr/>
        </p:nvPicPr>
        <p:blipFill rotWithShape="1">
          <a:blip r:embed="rId5">
            <a:alphaModFix/>
          </a:blip>
          <a:srcRect/>
          <a:stretch/>
        </p:blipFill>
        <p:spPr>
          <a:xfrm>
            <a:off x="1733550" y="4797425"/>
            <a:ext cx="3887788" cy="431800"/>
          </a:xfrm>
          <a:prstGeom prst="rect">
            <a:avLst/>
          </a:prstGeom>
          <a:noFill/>
          <a:ln>
            <a:noFill/>
          </a:ln>
        </p:spPr>
      </p:pic>
      <p:pic>
        <p:nvPicPr>
          <p:cNvPr id="572" name="Google Shape;572;p49"/>
          <p:cNvPicPr preferRelativeResize="0"/>
          <p:nvPr/>
        </p:nvPicPr>
        <p:blipFill rotWithShape="1">
          <a:blip r:embed="rId6">
            <a:alphaModFix/>
          </a:blip>
          <a:srcRect/>
          <a:stretch/>
        </p:blipFill>
        <p:spPr>
          <a:xfrm>
            <a:off x="1654175" y="4292600"/>
            <a:ext cx="3992563" cy="431800"/>
          </a:xfrm>
          <a:prstGeom prst="rect">
            <a:avLst/>
          </a:prstGeom>
          <a:noFill/>
          <a:ln>
            <a:noFill/>
          </a:ln>
        </p:spPr>
      </p:pic>
      <p:pic>
        <p:nvPicPr>
          <p:cNvPr id="573" name="Google Shape;573;p49"/>
          <p:cNvPicPr preferRelativeResize="0"/>
          <p:nvPr/>
        </p:nvPicPr>
        <p:blipFill rotWithShape="1">
          <a:blip r:embed="rId7">
            <a:alphaModFix/>
          </a:blip>
          <a:srcRect/>
          <a:stretch/>
        </p:blipFill>
        <p:spPr>
          <a:xfrm>
            <a:off x="1362075" y="5329238"/>
            <a:ext cx="5448300" cy="720725"/>
          </a:xfrm>
          <a:prstGeom prst="rect">
            <a:avLst/>
          </a:prstGeom>
          <a:noFill/>
          <a:ln>
            <a:noFill/>
          </a:ln>
        </p:spPr>
      </p:pic>
      <p:cxnSp>
        <p:nvCxnSpPr>
          <p:cNvPr id="574" name="Google Shape;574;p49"/>
          <p:cNvCxnSpPr/>
          <p:nvPr/>
        </p:nvCxnSpPr>
        <p:spPr>
          <a:xfrm>
            <a:off x="5364163" y="5805488"/>
            <a:ext cx="862012" cy="0"/>
          </a:xfrm>
          <a:prstGeom prst="straightConnector1">
            <a:avLst/>
          </a:prstGeom>
          <a:noFill/>
          <a:ln w="57150" cap="flat" cmpd="sng">
            <a:solidFill>
              <a:srgbClr val="FF0000"/>
            </a:solidFill>
            <a:prstDash val="solid"/>
            <a:round/>
            <a:headEnd type="none" w="med" len="med"/>
            <a:tailEnd type="none" w="med" len="med"/>
          </a:ln>
        </p:spPr>
      </p:cxnSp>
      <p:pic>
        <p:nvPicPr>
          <p:cNvPr id="575" name="Google Shape;575;p49"/>
          <p:cNvPicPr preferRelativeResize="0"/>
          <p:nvPr/>
        </p:nvPicPr>
        <p:blipFill rotWithShape="1">
          <a:blip r:embed="rId8">
            <a:alphaModFix/>
          </a:blip>
          <a:srcRect/>
          <a:stretch/>
        </p:blipFill>
        <p:spPr>
          <a:xfrm>
            <a:off x="6011863" y="6091238"/>
            <a:ext cx="871537" cy="358775"/>
          </a:xfrm>
          <a:prstGeom prst="rect">
            <a:avLst/>
          </a:prstGeom>
          <a:noFill/>
          <a:ln>
            <a:noFill/>
          </a:ln>
        </p:spPr>
      </p:pic>
      <p:cxnSp>
        <p:nvCxnSpPr>
          <p:cNvPr id="576" name="Google Shape;576;p49"/>
          <p:cNvCxnSpPr/>
          <p:nvPr/>
        </p:nvCxnSpPr>
        <p:spPr>
          <a:xfrm rot="10800000">
            <a:off x="5795963" y="5864225"/>
            <a:ext cx="288925" cy="234950"/>
          </a:xfrm>
          <a:prstGeom prst="straightConnector1">
            <a:avLst/>
          </a:prstGeom>
          <a:noFill/>
          <a:ln w="38100" cap="flat" cmpd="sng">
            <a:solidFill>
              <a:srgbClr val="000000"/>
            </a:solidFill>
            <a:prstDash val="solid"/>
            <a:miter lim="800000"/>
            <a:headEnd type="none" w="sm" len="sm"/>
            <a:tailEnd type="stealth" w="med" len="med"/>
          </a:ln>
        </p:spPr>
      </p:cxnSp>
      <p:pic>
        <p:nvPicPr>
          <p:cNvPr id="2" name="圖片 1">
            <a:extLst>
              <a:ext uri="{FF2B5EF4-FFF2-40B4-BE49-F238E27FC236}">
                <a16:creationId xmlns:a16="http://schemas.microsoft.com/office/drawing/2014/main" id="{7C9FCD55-A4E5-44BD-B358-01CFBF4DE83C}"/>
              </a:ext>
            </a:extLst>
          </p:cNvPr>
          <p:cNvPicPr>
            <a:picLocks noChangeAspect="1"/>
          </p:cNvPicPr>
          <p:nvPr/>
        </p:nvPicPr>
        <p:blipFill>
          <a:blip r:embed="rId9"/>
          <a:stretch>
            <a:fillRect/>
          </a:stretch>
        </p:blipFill>
        <p:spPr>
          <a:xfrm>
            <a:off x="2495513" y="3381275"/>
            <a:ext cx="533474" cy="714475"/>
          </a:xfrm>
          <a:prstGeom prst="rect">
            <a:avLst/>
          </a:prstGeom>
        </p:spPr>
      </p:pic>
      <p:sp>
        <p:nvSpPr>
          <p:cNvPr id="14" name="投影片編號版面配置區 13">
            <a:extLst>
              <a:ext uri="{FF2B5EF4-FFF2-40B4-BE49-F238E27FC236}">
                <a16:creationId xmlns:a16="http://schemas.microsoft.com/office/drawing/2014/main" id="{59172B7E-59C2-49A8-957B-93CB6190CB47}"/>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48</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5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Expected Value on </a:t>
            </a:r>
            <a:r>
              <a:rPr lang="en-US" i="1"/>
              <a:t>f(a|d)</a:t>
            </a:r>
            <a:r>
              <a:rPr lang="en-US"/>
              <a:t> (cont.)</a:t>
            </a:r>
            <a:endParaRPr/>
          </a:p>
        </p:txBody>
      </p:sp>
      <p:sp>
        <p:nvSpPr>
          <p:cNvPr id="582" name="Google Shape;582;p5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latin typeface="Comic Sans MS"/>
              <a:ea typeface="Comic Sans MS"/>
              <a:cs typeface="Comic Sans MS"/>
              <a:sym typeface="Comic Sans MS"/>
            </a:endParaRPr>
          </a:p>
        </p:txBody>
      </p:sp>
      <p:sp>
        <p:nvSpPr>
          <p:cNvPr id="583" name="Google Shape;583;p50"/>
          <p:cNvSpPr txBox="1"/>
          <p:nvPr/>
        </p:nvSpPr>
        <p:spPr>
          <a:xfrm>
            <a:off x="668338" y="3865563"/>
            <a:ext cx="7754937"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Arial"/>
                <a:ea typeface="Arial"/>
                <a:cs typeface="Arial"/>
                <a:sym typeface="Arial"/>
              </a:rPr>
              <a:t>To analyze the dependence </a:t>
            </a:r>
            <a:r>
              <a:rPr lang="en-US" sz="2800" i="1" dirty="0">
                <a:solidFill>
                  <a:schemeClr val="dk1"/>
                </a:solidFill>
                <a:latin typeface="Arial"/>
                <a:ea typeface="Arial"/>
                <a:cs typeface="Arial"/>
                <a:sym typeface="Arial"/>
              </a:rPr>
              <a:t>          </a:t>
            </a:r>
            <a:r>
              <a:rPr lang="en-US" sz="2800" dirty="0">
                <a:solidFill>
                  <a:schemeClr val="dk1"/>
                </a:solidFill>
                <a:latin typeface="Arial"/>
                <a:ea typeface="Arial"/>
                <a:cs typeface="Arial"/>
                <a:sym typeface="Arial"/>
              </a:rPr>
              <a:t>has on  </a:t>
            </a:r>
            <a:r>
              <a:rPr lang="en-US" sz="2800" i="1" dirty="0">
                <a:solidFill>
                  <a:schemeClr val="dk1"/>
                </a:solidFill>
                <a:latin typeface="Arial"/>
                <a:ea typeface="Arial"/>
                <a:cs typeface="Arial"/>
                <a:sym typeface="Arial"/>
              </a:rPr>
              <a:t>      </a:t>
            </a:r>
            <a:r>
              <a:rPr lang="en-US" sz="2800" dirty="0">
                <a:solidFill>
                  <a:schemeClr val="dk1"/>
                </a:solidFill>
                <a:latin typeface="Arial"/>
                <a:ea typeface="Arial"/>
                <a:cs typeface="Arial"/>
                <a:sym typeface="Arial"/>
              </a:rPr>
              <a:t>:</a:t>
            </a:r>
            <a:endParaRPr sz="2800" dirty="0">
              <a:solidFill>
                <a:schemeClr val="dk1"/>
              </a:solidFill>
              <a:latin typeface="Arial"/>
              <a:ea typeface="Arial"/>
              <a:cs typeface="Arial"/>
              <a:sym typeface="Arial"/>
            </a:endParaRPr>
          </a:p>
        </p:txBody>
      </p:sp>
      <p:pic>
        <p:nvPicPr>
          <p:cNvPr id="584" name="Google Shape;584;p50"/>
          <p:cNvPicPr preferRelativeResize="0"/>
          <p:nvPr/>
        </p:nvPicPr>
        <p:blipFill rotWithShape="1">
          <a:blip r:embed="rId3">
            <a:alphaModFix/>
          </a:blip>
          <a:srcRect/>
          <a:stretch/>
        </p:blipFill>
        <p:spPr>
          <a:xfrm>
            <a:off x="1512888" y="1968500"/>
            <a:ext cx="6472237" cy="865188"/>
          </a:xfrm>
          <a:prstGeom prst="rect">
            <a:avLst/>
          </a:prstGeom>
          <a:noFill/>
          <a:ln>
            <a:noFill/>
          </a:ln>
        </p:spPr>
      </p:pic>
      <p:pic>
        <p:nvPicPr>
          <p:cNvPr id="585" name="Google Shape;585;p50"/>
          <p:cNvPicPr preferRelativeResize="0"/>
          <p:nvPr/>
        </p:nvPicPr>
        <p:blipFill rotWithShape="1">
          <a:blip r:embed="rId4">
            <a:alphaModFix/>
          </a:blip>
          <a:srcRect/>
          <a:stretch/>
        </p:blipFill>
        <p:spPr>
          <a:xfrm>
            <a:off x="2206625" y="2925763"/>
            <a:ext cx="5084763" cy="863600"/>
          </a:xfrm>
          <a:prstGeom prst="rect">
            <a:avLst/>
          </a:prstGeom>
          <a:noFill/>
          <a:ln>
            <a:noFill/>
          </a:ln>
        </p:spPr>
      </p:pic>
      <p:pic>
        <p:nvPicPr>
          <p:cNvPr id="586" name="Google Shape;586;p50"/>
          <p:cNvPicPr preferRelativeResize="0"/>
          <p:nvPr/>
        </p:nvPicPr>
        <p:blipFill rotWithShape="1">
          <a:blip r:embed="rId5">
            <a:alphaModFix/>
          </a:blip>
          <a:srcRect/>
          <a:stretch/>
        </p:blipFill>
        <p:spPr>
          <a:xfrm>
            <a:off x="762000" y="4532313"/>
            <a:ext cx="7896225" cy="1223962"/>
          </a:xfrm>
          <a:prstGeom prst="rect">
            <a:avLst/>
          </a:prstGeom>
          <a:noFill/>
          <a:ln>
            <a:noFill/>
          </a:ln>
        </p:spPr>
      </p:pic>
      <p:pic>
        <p:nvPicPr>
          <p:cNvPr id="587" name="Google Shape;587;p50"/>
          <p:cNvPicPr preferRelativeResize="0"/>
          <p:nvPr/>
        </p:nvPicPr>
        <p:blipFill rotWithShape="1">
          <a:blip r:embed="rId6">
            <a:alphaModFix/>
          </a:blip>
          <a:srcRect/>
          <a:stretch/>
        </p:blipFill>
        <p:spPr>
          <a:xfrm>
            <a:off x="5126038" y="3938588"/>
            <a:ext cx="1001712" cy="412750"/>
          </a:xfrm>
          <a:prstGeom prst="rect">
            <a:avLst/>
          </a:prstGeom>
          <a:noFill/>
          <a:ln>
            <a:noFill/>
          </a:ln>
        </p:spPr>
      </p:pic>
      <p:pic>
        <p:nvPicPr>
          <p:cNvPr id="588" name="Google Shape;588;p50"/>
          <p:cNvPicPr preferRelativeResize="0"/>
          <p:nvPr/>
        </p:nvPicPr>
        <p:blipFill rotWithShape="1">
          <a:blip r:embed="rId7">
            <a:alphaModFix/>
          </a:blip>
          <a:srcRect/>
          <a:stretch/>
        </p:blipFill>
        <p:spPr>
          <a:xfrm>
            <a:off x="7415213" y="3949700"/>
            <a:ext cx="687387" cy="414338"/>
          </a:xfrm>
          <a:prstGeom prst="rect">
            <a:avLst/>
          </a:prstGeom>
          <a:noFill/>
          <a:ln>
            <a:noFill/>
          </a:ln>
        </p:spPr>
      </p:pic>
      <p:cxnSp>
        <p:nvCxnSpPr>
          <p:cNvPr id="589" name="Google Shape;589;p50"/>
          <p:cNvCxnSpPr/>
          <p:nvPr/>
        </p:nvCxnSpPr>
        <p:spPr>
          <a:xfrm>
            <a:off x="6156325" y="2546350"/>
            <a:ext cx="558800" cy="427038"/>
          </a:xfrm>
          <a:prstGeom prst="straightConnector1">
            <a:avLst/>
          </a:prstGeom>
          <a:noFill/>
          <a:ln w="38100" cap="flat" cmpd="sng">
            <a:solidFill>
              <a:srgbClr val="000000"/>
            </a:solidFill>
            <a:prstDash val="solid"/>
            <a:miter lim="800000"/>
            <a:headEnd type="none" w="sm" len="sm"/>
            <a:tailEnd type="stealth" w="med" len="med"/>
          </a:ln>
        </p:spPr>
      </p:cxnSp>
      <p:cxnSp>
        <p:nvCxnSpPr>
          <p:cNvPr id="590" name="Google Shape;590;p50"/>
          <p:cNvCxnSpPr/>
          <p:nvPr/>
        </p:nvCxnSpPr>
        <p:spPr>
          <a:xfrm flipH="1">
            <a:off x="7019925" y="2519363"/>
            <a:ext cx="420688" cy="454025"/>
          </a:xfrm>
          <a:prstGeom prst="straightConnector1">
            <a:avLst/>
          </a:prstGeom>
          <a:noFill/>
          <a:ln w="38100" cap="flat" cmpd="sng">
            <a:solidFill>
              <a:srgbClr val="000000"/>
            </a:solidFill>
            <a:prstDash val="solid"/>
            <a:miter lim="800000"/>
            <a:headEnd type="none" w="sm" len="sm"/>
            <a:tailEnd type="stealth" w="med" len="med"/>
          </a:ln>
        </p:spPr>
      </p:cxnSp>
      <p:sp>
        <p:nvSpPr>
          <p:cNvPr id="591" name="Google Shape;591;p50"/>
          <p:cNvSpPr txBox="1"/>
          <p:nvPr/>
        </p:nvSpPr>
        <p:spPr>
          <a:xfrm>
            <a:off x="6156325" y="5757863"/>
            <a:ext cx="1333500" cy="371475"/>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0432FF"/>
                </a:solidFill>
                <a:latin typeface="+mn-lt"/>
                <a:ea typeface="Schoolbell"/>
                <a:cs typeface="Schoolbell"/>
                <a:sym typeface="Schoolbell"/>
              </a:rPr>
              <a:t>regroup</a:t>
            </a:r>
            <a:endParaRPr sz="1800" dirty="0">
              <a:solidFill>
                <a:srgbClr val="0432FF"/>
              </a:solidFill>
              <a:latin typeface="+mn-lt"/>
              <a:ea typeface="Schoolbell"/>
              <a:cs typeface="Schoolbell"/>
              <a:sym typeface="Schoolbell"/>
            </a:endParaRPr>
          </a:p>
        </p:txBody>
      </p:sp>
      <p:sp>
        <p:nvSpPr>
          <p:cNvPr id="13" name="投影片編號版面配置區 13">
            <a:extLst>
              <a:ext uri="{FF2B5EF4-FFF2-40B4-BE49-F238E27FC236}">
                <a16:creationId xmlns:a16="http://schemas.microsoft.com/office/drawing/2014/main" id="{58841990-6472-43E0-A1E4-159E23BC5EFE}"/>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49</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5"/>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7" name="Google Shape;107;p5"/>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4.1 Introduction</a:t>
            </a:r>
            <a:endParaRPr/>
          </a:p>
        </p:txBody>
      </p:sp>
      <p:sp>
        <p:nvSpPr>
          <p:cNvPr id="108" name="Google Shape;108;p5"/>
          <p:cNvSpPr txBox="1">
            <a:spLocks noGrp="1"/>
          </p:cNvSpPr>
          <p:nvPr>
            <p:ph type="body" idx="1"/>
          </p:nvPr>
        </p:nvSpPr>
        <p:spPr>
          <a:xfrm>
            <a:off x="611188" y="2041525"/>
            <a:ext cx="8302625"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b="1" dirty="0"/>
              <a:t>Units</a:t>
            </a:r>
            <a:r>
              <a:rPr lang="en-US" dirty="0"/>
              <a:t>: Image regions and projected segments</a:t>
            </a:r>
            <a:endParaRPr dirty="0"/>
          </a:p>
          <a:p>
            <a:pPr marL="342900" lvl="0" indent="-342900" algn="l" rtl="0">
              <a:spcBef>
                <a:spcPts val="600"/>
              </a:spcBef>
              <a:spcAft>
                <a:spcPts val="0"/>
              </a:spcAft>
              <a:buSzPts val="2100"/>
              <a:buChar char="●"/>
            </a:pPr>
            <a:r>
              <a:rPr lang="en-US" dirty="0"/>
              <a:t>Each unit has an associated </a:t>
            </a:r>
            <a:r>
              <a:rPr lang="en-US" b="1" dirty="0"/>
              <a:t>measurement vector</a:t>
            </a:r>
            <a:endParaRPr dirty="0"/>
          </a:p>
          <a:p>
            <a:pPr marL="342900" lvl="0" indent="-342900" algn="l" rtl="0">
              <a:spcBef>
                <a:spcPts val="600"/>
              </a:spcBef>
              <a:spcAft>
                <a:spcPts val="0"/>
              </a:spcAft>
              <a:buSzPts val="2100"/>
              <a:buChar char="●"/>
            </a:pPr>
            <a:r>
              <a:rPr lang="en-US" dirty="0"/>
              <a:t>Using </a:t>
            </a:r>
            <a:r>
              <a:rPr lang="en-US" b="1" dirty="0"/>
              <a:t>decision rule </a:t>
            </a:r>
            <a:r>
              <a:rPr lang="en-US" dirty="0"/>
              <a:t>to assign unit to class or category optimally</a:t>
            </a:r>
            <a:endParaRPr dirty="0"/>
          </a:p>
        </p:txBody>
      </p:sp>
      <p:sp>
        <p:nvSpPr>
          <p:cNvPr id="5" name="投影片編號版面配置區 13">
            <a:extLst>
              <a:ext uri="{FF2B5EF4-FFF2-40B4-BE49-F238E27FC236}">
                <a16:creationId xmlns:a16="http://schemas.microsoft.com/office/drawing/2014/main" id="{E83A7E1A-574E-430D-8B5E-7EA2754CECF7}"/>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5</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51"/>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latin typeface="Comic Sans MS"/>
              <a:ea typeface="Comic Sans MS"/>
              <a:cs typeface="Comic Sans MS"/>
              <a:sym typeface="Comic Sans MS"/>
            </a:endParaRPr>
          </a:p>
        </p:txBody>
      </p:sp>
      <p:sp>
        <p:nvSpPr>
          <p:cNvPr id="598" name="Google Shape;598;p51"/>
          <p:cNvSpPr txBox="1">
            <a:spLocks noGrp="1"/>
          </p:cNvSpPr>
          <p:nvPr>
            <p:ph type="body" idx="1"/>
          </p:nvPr>
        </p:nvSpPr>
        <p:spPr>
          <a:xfrm>
            <a:off x="684213" y="2041525"/>
            <a:ext cx="74168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820"/>
              <a:buChar char="●"/>
            </a:pPr>
            <a:r>
              <a:rPr lang="en-US" sz="2600" b="1" dirty="0"/>
              <a:t>Maximize expected economic gain</a:t>
            </a:r>
            <a:endParaRPr dirty="0"/>
          </a:p>
          <a:p>
            <a:pPr marL="342900" lvl="0" indent="-342900" algn="l" rtl="0">
              <a:spcBef>
                <a:spcPts val="520"/>
              </a:spcBef>
              <a:spcAft>
                <a:spcPts val="0"/>
              </a:spcAft>
              <a:buSzPts val="1820"/>
              <a:buChar char="●"/>
            </a:pPr>
            <a:r>
              <a:rPr lang="en-US" sz="2600" dirty="0"/>
              <a:t>Satisfy</a:t>
            </a:r>
            <a:endParaRPr dirty="0"/>
          </a:p>
          <a:p>
            <a:pPr marL="0" lvl="0" indent="0" algn="l" rtl="0">
              <a:spcBef>
                <a:spcPts val="520"/>
              </a:spcBef>
              <a:spcAft>
                <a:spcPts val="0"/>
              </a:spcAft>
              <a:buSzPts val="1820"/>
              <a:buFont typeface="Noto Sans Symbols"/>
              <a:buNone/>
            </a:pPr>
            <a:r>
              <a:rPr lang="en-US" sz="2600" dirty="0"/>
              <a:t>                                     </a:t>
            </a:r>
            <a:endParaRPr dirty="0"/>
          </a:p>
          <a:p>
            <a:pPr marL="0" lvl="0" indent="0" algn="l" rtl="0">
              <a:spcBef>
                <a:spcPts val="520"/>
              </a:spcBef>
              <a:spcAft>
                <a:spcPts val="0"/>
              </a:spcAft>
              <a:buSzPts val="1820"/>
              <a:buFont typeface="Noto Sans Symbols"/>
              <a:buNone/>
            </a:pPr>
            <a:r>
              <a:rPr lang="en-US" sz="2600" dirty="0"/>
              <a:t>                                     for any decision rule </a:t>
            </a:r>
            <a:r>
              <a:rPr lang="en-US" sz="2600" i="1" dirty="0"/>
              <a:t>g</a:t>
            </a:r>
            <a:endParaRPr i="1" dirty="0"/>
          </a:p>
          <a:p>
            <a:pPr marL="342900" lvl="0" indent="-227330" algn="l" rtl="0">
              <a:spcBef>
                <a:spcPts val="520"/>
              </a:spcBef>
              <a:spcAft>
                <a:spcPts val="0"/>
              </a:spcAft>
              <a:buSzPts val="1820"/>
              <a:buNone/>
            </a:pPr>
            <a:endParaRPr sz="2600" dirty="0"/>
          </a:p>
          <a:p>
            <a:pPr marL="342900" lvl="0" indent="-342900" algn="l" rtl="0">
              <a:spcBef>
                <a:spcPts val="480"/>
              </a:spcBef>
              <a:spcAft>
                <a:spcPts val="0"/>
              </a:spcAft>
              <a:buSzPts val="1680"/>
              <a:buChar char="●"/>
            </a:pPr>
            <a:r>
              <a:rPr lang="en-US" sz="2400" dirty="0"/>
              <a:t>Constructing the optimal </a:t>
            </a:r>
            <a:r>
              <a:rPr lang="en-US" sz="2400" i="1" dirty="0"/>
              <a:t>f</a:t>
            </a:r>
            <a:endParaRPr dirty="0"/>
          </a:p>
          <a:p>
            <a:pPr marL="342900" lvl="0" indent="-236220" algn="l" rtl="0">
              <a:spcBef>
                <a:spcPts val="480"/>
              </a:spcBef>
              <a:spcAft>
                <a:spcPts val="0"/>
              </a:spcAft>
              <a:buSzPts val="1680"/>
              <a:buNone/>
            </a:pPr>
            <a:endParaRPr sz="2400" dirty="0"/>
          </a:p>
        </p:txBody>
      </p:sp>
      <p:pic>
        <p:nvPicPr>
          <p:cNvPr id="599" name="Google Shape;599;p51"/>
          <p:cNvPicPr preferRelativeResize="0"/>
          <p:nvPr/>
        </p:nvPicPr>
        <p:blipFill rotWithShape="1">
          <a:blip r:embed="rId3">
            <a:alphaModFix/>
          </a:blip>
          <a:srcRect/>
          <a:stretch/>
        </p:blipFill>
        <p:spPr>
          <a:xfrm>
            <a:off x="1258888" y="3457575"/>
            <a:ext cx="2819400" cy="476250"/>
          </a:xfrm>
          <a:prstGeom prst="rect">
            <a:avLst/>
          </a:prstGeom>
          <a:noFill/>
          <a:ln>
            <a:noFill/>
          </a:ln>
        </p:spPr>
      </p:pic>
      <p:sp>
        <p:nvSpPr>
          <p:cNvPr id="600" name="Google Shape;600;p51"/>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a:t>
            </a:r>
            <a:r>
              <a:rPr lang="en-US" sz="3600"/>
              <a:t>Maximizing Expected Economic Gain (cont.)</a:t>
            </a:r>
            <a:endParaRPr/>
          </a:p>
        </p:txBody>
      </p:sp>
      <p:sp>
        <p:nvSpPr>
          <p:cNvPr id="6" name="投影片編號版面配置區 13">
            <a:extLst>
              <a:ext uri="{FF2B5EF4-FFF2-40B4-BE49-F238E27FC236}">
                <a16:creationId xmlns:a16="http://schemas.microsoft.com/office/drawing/2014/main" id="{EF6B53ED-81CA-4726-ADE5-9601D91E20DB}"/>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50</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52"/>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latin typeface="Comic Sans MS"/>
              <a:ea typeface="Comic Sans MS"/>
              <a:cs typeface="Comic Sans MS"/>
              <a:sym typeface="Comic Sans MS"/>
            </a:endParaRPr>
          </a:p>
        </p:txBody>
      </p:sp>
      <p:sp>
        <p:nvSpPr>
          <p:cNvPr id="607" name="Google Shape;607;p52"/>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a:t>
            </a:r>
            <a:r>
              <a:rPr lang="en-US" sz="3600"/>
              <a:t>Maximizing Expected Economic Gain (cont.)</a:t>
            </a:r>
            <a:endParaRPr/>
          </a:p>
        </p:txBody>
      </p:sp>
      <p:sp>
        <p:nvSpPr>
          <p:cNvPr id="608" name="Google Shape;608;p52"/>
          <p:cNvSpPr txBox="1">
            <a:spLocks noGrp="1"/>
          </p:cNvSpPr>
          <p:nvPr>
            <p:ph type="body" idx="1"/>
          </p:nvPr>
        </p:nvSpPr>
        <p:spPr>
          <a:xfrm>
            <a:off x="684213" y="2041525"/>
            <a:ext cx="7416800" cy="4411663"/>
          </a:xfrm>
          <a:prstGeom prst="rect">
            <a:avLst/>
          </a:prstGeom>
          <a:noFill/>
          <a:ln>
            <a:noFill/>
          </a:ln>
        </p:spPr>
        <p:txBody>
          <a:bodyPr spcFirstLastPara="1" wrap="square" lIns="91425" tIns="45700" rIns="91425" bIns="45700" anchor="t" anchorCtr="0">
            <a:noAutofit/>
          </a:bodyPr>
          <a:lstStyle/>
          <a:p>
            <a:pPr marL="342900" lvl="0" indent="-218440" algn="l" rtl="0">
              <a:spcBef>
                <a:spcPts val="0"/>
              </a:spcBef>
              <a:spcAft>
                <a:spcPts val="0"/>
              </a:spcAft>
              <a:buSzPts val="1960"/>
              <a:buNone/>
            </a:pPr>
            <a:endParaRPr sz="2800" b="1" dirty="0"/>
          </a:p>
          <a:p>
            <a:pPr marL="0" lvl="0" indent="0" algn="l" rtl="0">
              <a:spcBef>
                <a:spcPts val="560"/>
              </a:spcBef>
              <a:spcAft>
                <a:spcPts val="0"/>
              </a:spcAft>
              <a:buSzPts val="1960"/>
              <a:buFont typeface="Noto Sans Symbols"/>
              <a:buNone/>
            </a:pPr>
            <a:endParaRPr sz="2800" b="1" dirty="0"/>
          </a:p>
          <a:p>
            <a:pPr marL="342900" lvl="0" indent="-236220" algn="l" rtl="0">
              <a:spcBef>
                <a:spcPts val="480"/>
              </a:spcBef>
              <a:spcAft>
                <a:spcPts val="0"/>
              </a:spcAft>
              <a:buSzPts val="1680"/>
              <a:buNone/>
            </a:pPr>
            <a:endParaRPr sz="2400" b="1" dirty="0"/>
          </a:p>
          <a:p>
            <a:pPr marL="342900" lvl="0" indent="-236220" algn="l" rtl="0">
              <a:spcBef>
                <a:spcPts val="480"/>
              </a:spcBef>
              <a:spcAft>
                <a:spcPts val="0"/>
              </a:spcAft>
              <a:buSzPts val="1680"/>
              <a:buNone/>
            </a:pPr>
            <a:endParaRPr sz="2400" b="1" dirty="0"/>
          </a:p>
          <a:p>
            <a:pPr marL="342900" lvl="0" indent="-342900" algn="l" rtl="0">
              <a:spcBef>
                <a:spcPts val="480"/>
              </a:spcBef>
              <a:spcAft>
                <a:spcPts val="0"/>
              </a:spcAft>
              <a:buSzPts val="1680"/>
              <a:buChar char="●"/>
            </a:pPr>
            <a:r>
              <a:rPr lang="en-US" sz="2400" b="1" dirty="0"/>
              <a:t>How to Maximize expected economic gain?</a:t>
            </a:r>
            <a:endParaRPr sz="2400" b="1" dirty="0"/>
          </a:p>
          <a:p>
            <a:pPr marL="342900" lvl="0" indent="-218440" algn="l" rtl="0">
              <a:spcBef>
                <a:spcPts val="560"/>
              </a:spcBef>
              <a:spcAft>
                <a:spcPts val="0"/>
              </a:spcAft>
              <a:buSzPts val="1960"/>
              <a:buNone/>
            </a:pPr>
            <a:endParaRPr sz="2800" b="1" dirty="0"/>
          </a:p>
        </p:txBody>
      </p:sp>
      <p:pic>
        <p:nvPicPr>
          <p:cNvPr id="609" name="Google Shape;609;p52"/>
          <p:cNvPicPr preferRelativeResize="0"/>
          <p:nvPr/>
        </p:nvPicPr>
        <p:blipFill rotWithShape="1">
          <a:blip r:embed="rId3">
            <a:alphaModFix/>
          </a:blip>
          <a:srcRect/>
          <a:stretch/>
        </p:blipFill>
        <p:spPr>
          <a:xfrm>
            <a:off x="781050" y="2349500"/>
            <a:ext cx="7894638" cy="1223963"/>
          </a:xfrm>
          <a:prstGeom prst="rect">
            <a:avLst/>
          </a:prstGeom>
          <a:noFill/>
          <a:ln>
            <a:noFill/>
          </a:ln>
        </p:spPr>
      </p:pic>
      <p:sp>
        <p:nvSpPr>
          <p:cNvPr id="6" name="投影片編號版面配置區 13">
            <a:extLst>
              <a:ext uri="{FF2B5EF4-FFF2-40B4-BE49-F238E27FC236}">
                <a16:creationId xmlns:a16="http://schemas.microsoft.com/office/drawing/2014/main" id="{520C7B91-AA34-4E5C-8B0C-864496463AF2}"/>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51</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5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latin typeface="Comic Sans MS"/>
              <a:ea typeface="Comic Sans MS"/>
              <a:cs typeface="Comic Sans MS"/>
              <a:sym typeface="Comic Sans MS"/>
            </a:endParaRPr>
          </a:p>
        </p:txBody>
      </p:sp>
      <p:sp>
        <p:nvSpPr>
          <p:cNvPr id="616" name="Google Shape;616;p53"/>
          <p:cNvSpPr txBox="1">
            <a:spLocks noGrp="1"/>
          </p:cNvSpPr>
          <p:nvPr>
            <p:ph type="body" idx="1"/>
          </p:nvPr>
        </p:nvSpPr>
        <p:spPr>
          <a:xfrm>
            <a:off x="684213" y="2041525"/>
            <a:ext cx="7416800" cy="44116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960"/>
              <a:buFont typeface="Noto Sans Symbols"/>
              <a:buNone/>
            </a:pPr>
            <a:endParaRPr sz="2800" b="1" dirty="0"/>
          </a:p>
          <a:p>
            <a:pPr marL="342900" lvl="0" indent="-236220" algn="l" rtl="0">
              <a:spcBef>
                <a:spcPts val="480"/>
              </a:spcBef>
              <a:spcAft>
                <a:spcPts val="0"/>
              </a:spcAft>
              <a:buSzPts val="1680"/>
              <a:buNone/>
            </a:pPr>
            <a:endParaRPr sz="2400" b="1" dirty="0"/>
          </a:p>
          <a:p>
            <a:pPr marL="342900" lvl="0" indent="-342900" algn="l" rtl="0">
              <a:spcBef>
                <a:spcPts val="480"/>
              </a:spcBef>
              <a:spcAft>
                <a:spcPts val="0"/>
              </a:spcAft>
              <a:buSzPts val="1680"/>
              <a:buChar char="●"/>
            </a:pPr>
            <a:r>
              <a:rPr lang="en-US" sz="2400" b="1" dirty="0"/>
              <a:t>Split by the first summation:</a:t>
            </a:r>
            <a:endParaRPr dirty="0"/>
          </a:p>
          <a:p>
            <a:pPr marL="342900" lvl="0" indent="-236220" algn="l" rtl="0">
              <a:spcBef>
                <a:spcPts val="480"/>
              </a:spcBef>
              <a:spcAft>
                <a:spcPts val="0"/>
              </a:spcAft>
              <a:buSzPts val="1680"/>
              <a:buNone/>
            </a:pPr>
            <a:endParaRPr sz="2400" b="1" dirty="0"/>
          </a:p>
          <a:p>
            <a:pPr marL="342900" lvl="0" indent="-218440" algn="l" rtl="0">
              <a:spcBef>
                <a:spcPts val="560"/>
              </a:spcBef>
              <a:spcAft>
                <a:spcPts val="0"/>
              </a:spcAft>
              <a:buSzPts val="1960"/>
              <a:buNone/>
            </a:pPr>
            <a:endParaRPr sz="2800" b="1" dirty="0"/>
          </a:p>
        </p:txBody>
      </p:sp>
      <p:sp>
        <p:nvSpPr>
          <p:cNvPr id="617" name="Google Shape;617;p53"/>
          <p:cNvSpPr txBox="1"/>
          <p:nvPr/>
        </p:nvSpPr>
        <p:spPr>
          <a:xfrm>
            <a:off x="684213" y="6054725"/>
            <a:ext cx="8497887"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Arial"/>
                <a:ea typeface="Arial"/>
                <a:cs typeface="Arial"/>
                <a:sym typeface="Arial"/>
              </a:rPr>
              <a:t>Maximize </a:t>
            </a:r>
            <a:r>
              <a:rPr lang="en-US" sz="2800" i="1" dirty="0">
                <a:solidFill>
                  <a:schemeClr val="dk1"/>
                </a:solidFill>
                <a:latin typeface="Arial"/>
                <a:ea typeface="Arial"/>
                <a:cs typeface="Arial"/>
                <a:sym typeface="Arial"/>
              </a:rPr>
              <a:t>when each term meets its own maximum </a:t>
            </a:r>
            <a:endParaRPr sz="2800" dirty="0">
              <a:solidFill>
                <a:schemeClr val="dk1"/>
              </a:solidFill>
              <a:latin typeface="Arial"/>
              <a:ea typeface="Arial"/>
              <a:cs typeface="Arial"/>
              <a:sym typeface="Arial"/>
            </a:endParaRPr>
          </a:p>
        </p:txBody>
      </p:sp>
      <p:pic>
        <p:nvPicPr>
          <p:cNvPr id="618" name="Google Shape;618;p53"/>
          <p:cNvPicPr preferRelativeResize="0"/>
          <p:nvPr/>
        </p:nvPicPr>
        <p:blipFill rotWithShape="1">
          <a:blip r:embed="rId3">
            <a:alphaModFix/>
          </a:blip>
          <a:srcRect/>
          <a:stretch/>
        </p:blipFill>
        <p:spPr>
          <a:xfrm>
            <a:off x="2009775" y="1993900"/>
            <a:ext cx="5108575" cy="792163"/>
          </a:xfrm>
          <a:prstGeom prst="rect">
            <a:avLst/>
          </a:prstGeom>
          <a:noFill/>
          <a:ln>
            <a:noFill/>
          </a:ln>
        </p:spPr>
      </p:pic>
      <p:sp>
        <p:nvSpPr>
          <p:cNvPr id="619" name="Google Shape;619;p53"/>
          <p:cNvSpPr/>
          <p:nvPr/>
        </p:nvSpPr>
        <p:spPr>
          <a:xfrm>
            <a:off x="2916238" y="3573463"/>
            <a:ext cx="1943100" cy="719137"/>
          </a:xfrm>
          <a:prstGeom prst="rect">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20" name="Google Shape;620;p53"/>
          <p:cNvSpPr/>
          <p:nvPr/>
        </p:nvSpPr>
        <p:spPr>
          <a:xfrm>
            <a:off x="6300788" y="3608388"/>
            <a:ext cx="1909762" cy="665162"/>
          </a:xfrm>
          <a:prstGeom prst="rect">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21" name="Google Shape;621;p53"/>
          <p:cNvSpPr/>
          <p:nvPr/>
        </p:nvSpPr>
        <p:spPr>
          <a:xfrm>
            <a:off x="3003550" y="4303713"/>
            <a:ext cx="1909763" cy="720725"/>
          </a:xfrm>
          <a:prstGeom prst="rect">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22" name="Google Shape;622;p53"/>
          <p:cNvSpPr/>
          <p:nvPr/>
        </p:nvSpPr>
        <p:spPr>
          <a:xfrm>
            <a:off x="6996113" y="4273550"/>
            <a:ext cx="1911350" cy="720725"/>
          </a:xfrm>
          <a:prstGeom prst="rect">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23" name="Google Shape;623;p5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a:t>
            </a:r>
            <a:r>
              <a:rPr lang="en-US" sz="3600"/>
              <a:t>Maximizing Expected Economic Gain (cont.)</a:t>
            </a:r>
            <a:endParaRPr/>
          </a:p>
        </p:txBody>
      </p:sp>
      <p:pic>
        <p:nvPicPr>
          <p:cNvPr id="624" name="Google Shape;624;p53"/>
          <p:cNvPicPr preferRelativeResize="0"/>
          <p:nvPr/>
        </p:nvPicPr>
        <p:blipFill rotWithShape="1">
          <a:blip r:embed="rId4">
            <a:alphaModFix/>
          </a:blip>
          <a:srcRect/>
          <a:stretch/>
        </p:blipFill>
        <p:spPr>
          <a:xfrm>
            <a:off x="1528763" y="4381500"/>
            <a:ext cx="7378700" cy="612775"/>
          </a:xfrm>
          <a:prstGeom prst="rect">
            <a:avLst/>
          </a:prstGeom>
          <a:noFill/>
          <a:ln>
            <a:noFill/>
          </a:ln>
        </p:spPr>
      </p:pic>
      <p:pic>
        <p:nvPicPr>
          <p:cNvPr id="625" name="Google Shape;625;p53"/>
          <p:cNvPicPr preferRelativeResize="0"/>
          <p:nvPr/>
        </p:nvPicPr>
        <p:blipFill rotWithShape="1">
          <a:blip r:embed="rId5">
            <a:alphaModFix/>
          </a:blip>
          <a:srcRect/>
          <a:stretch/>
        </p:blipFill>
        <p:spPr>
          <a:xfrm>
            <a:off x="663575" y="3643313"/>
            <a:ext cx="7526338" cy="612775"/>
          </a:xfrm>
          <a:prstGeom prst="rect">
            <a:avLst/>
          </a:prstGeom>
          <a:noFill/>
          <a:ln>
            <a:noFill/>
          </a:ln>
        </p:spPr>
      </p:pic>
      <p:pic>
        <p:nvPicPr>
          <p:cNvPr id="13" name="Google Shape;637;p54">
            <a:extLst>
              <a:ext uri="{FF2B5EF4-FFF2-40B4-BE49-F238E27FC236}">
                <a16:creationId xmlns:a16="http://schemas.microsoft.com/office/drawing/2014/main" id="{37BA2CF9-9E61-4FE2-BE0A-9DBEA71A07B3}"/>
              </a:ext>
            </a:extLst>
          </p:cNvPr>
          <p:cNvPicPr preferRelativeResize="0"/>
          <p:nvPr/>
        </p:nvPicPr>
        <p:blipFill rotWithShape="1">
          <a:blip r:embed="rId6">
            <a:alphaModFix/>
          </a:blip>
          <a:srcRect/>
          <a:stretch/>
        </p:blipFill>
        <p:spPr>
          <a:xfrm>
            <a:off x="1528763" y="5287262"/>
            <a:ext cx="4503737" cy="925328"/>
          </a:xfrm>
          <a:prstGeom prst="rect">
            <a:avLst/>
          </a:prstGeom>
          <a:noFill/>
          <a:ln>
            <a:noFill/>
          </a:ln>
        </p:spPr>
      </p:pic>
      <p:sp>
        <p:nvSpPr>
          <p:cNvPr id="2" name="矩形 1">
            <a:extLst>
              <a:ext uri="{FF2B5EF4-FFF2-40B4-BE49-F238E27FC236}">
                <a16:creationId xmlns:a16="http://schemas.microsoft.com/office/drawing/2014/main" id="{19711E9B-1F3E-48FD-A50D-9EB59EE4BA5B}"/>
              </a:ext>
            </a:extLst>
          </p:cNvPr>
          <p:cNvSpPr/>
          <p:nvPr/>
        </p:nvSpPr>
        <p:spPr>
          <a:xfrm>
            <a:off x="882432" y="5352462"/>
            <a:ext cx="646331" cy="461665"/>
          </a:xfrm>
          <a:prstGeom prst="rect">
            <a:avLst/>
          </a:prstGeom>
        </p:spPr>
        <p:txBody>
          <a:bodyPr wrap="none">
            <a:spAutoFit/>
          </a:bodyPr>
          <a:lstStyle/>
          <a:p>
            <a:r>
              <a:rPr lang="en-US" altLang="zh-TW" sz="2400" dirty="0">
                <a:solidFill>
                  <a:schemeClr val="dk1"/>
                </a:solidFill>
              </a:rPr>
              <a:t>Set</a:t>
            </a:r>
            <a:endParaRPr lang="zh-TW" altLang="en-US" sz="2400" dirty="0"/>
          </a:p>
        </p:txBody>
      </p:sp>
      <p:sp>
        <p:nvSpPr>
          <p:cNvPr id="15" name="投影片編號版面配置區 13">
            <a:extLst>
              <a:ext uri="{FF2B5EF4-FFF2-40B4-BE49-F238E27FC236}">
                <a16:creationId xmlns:a16="http://schemas.microsoft.com/office/drawing/2014/main" id="{5FFF2A72-1A0B-4FDB-8680-EADB1FB59457}"/>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52</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54"/>
          <p:cNvSpPr txBox="1"/>
          <p:nvPr/>
        </p:nvSpPr>
        <p:spPr>
          <a:xfrm>
            <a:off x="762000" y="2001838"/>
            <a:ext cx="8229600" cy="441166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2100"/>
              <a:buFont typeface="Noto Sans Symbols"/>
              <a:buChar char="●"/>
            </a:pPr>
            <a:r>
              <a:rPr lang="en-US" sz="3000" dirty="0">
                <a:solidFill>
                  <a:schemeClr val="dk1"/>
                </a:solidFill>
                <a:latin typeface="Arial"/>
                <a:ea typeface="Arial"/>
                <a:cs typeface="Arial"/>
                <a:sym typeface="Arial"/>
              </a:rPr>
              <a:t>Set</a:t>
            </a:r>
            <a:endParaRPr dirty="0"/>
          </a:p>
          <a:p>
            <a:pPr marL="342900" marR="0" lvl="0" indent="-209550" algn="l" rtl="0">
              <a:spcBef>
                <a:spcPts val="600"/>
              </a:spcBef>
              <a:spcAft>
                <a:spcPts val="0"/>
              </a:spcAft>
              <a:buClr>
                <a:schemeClr val="dk2"/>
              </a:buClr>
              <a:buSzPts val="2100"/>
              <a:buFont typeface="Noto Sans Symbols"/>
              <a:buNone/>
            </a:pPr>
            <a:endParaRPr sz="3000" dirty="0">
              <a:solidFill>
                <a:schemeClr val="dk1"/>
              </a:solidFill>
              <a:latin typeface="Arial"/>
              <a:ea typeface="Arial"/>
              <a:cs typeface="Arial"/>
              <a:sym typeface="Arial"/>
            </a:endParaRPr>
          </a:p>
        </p:txBody>
      </p:sp>
      <p:sp>
        <p:nvSpPr>
          <p:cNvPr id="632" name="Google Shape;632;p5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latin typeface="Comic Sans MS"/>
              <a:ea typeface="Comic Sans MS"/>
              <a:cs typeface="Comic Sans MS"/>
              <a:sym typeface="Comic Sans MS"/>
            </a:endParaRPr>
          </a:p>
        </p:txBody>
      </p:sp>
      <p:sp>
        <p:nvSpPr>
          <p:cNvPr id="634" name="Google Shape;634;p54"/>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a:t>
            </a:r>
            <a:r>
              <a:rPr lang="en-US" sz="3600"/>
              <a:t>Maximizing Expected Economic Gain (cont.)</a:t>
            </a:r>
            <a:endParaRPr/>
          </a:p>
        </p:txBody>
      </p:sp>
      <p:pic>
        <p:nvPicPr>
          <p:cNvPr id="637" name="Google Shape;637;p54"/>
          <p:cNvPicPr preferRelativeResize="0"/>
          <p:nvPr/>
        </p:nvPicPr>
        <p:blipFill rotWithShape="1">
          <a:blip r:embed="rId3">
            <a:alphaModFix/>
          </a:blip>
          <a:srcRect/>
          <a:stretch/>
        </p:blipFill>
        <p:spPr>
          <a:xfrm>
            <a:off x="1882956" y="1963148"/>
            <a:ext cx="4503737" cy="925328"/>
          </a:xfrm>
          <a:prstGeom prst="rect">
            <a:avLst/>
          </a:prstGeom>
          <a:noFill/>
          <a:ln>
            <a:noFill/>
          </a:ln>
        </p:spPr>
      </p:pic>
      <p:grpSp>
        <p:nvGrpSpPr>
          <p:cNvPr id="22" name="Google Shape;644;p55">
            <a:extLst>
              <a:ext uri="{FF2B5EF4-FFF2-40B4-BE49-F238E27FC236}">
                <a16:creationId xmlns:a16="http://schemas.microsoft.com/office/drawing/2014/main" id="{5237F221-AD7F-4EBA-B209-F45C3994CFE5}"/>
              </a:ext>
            </a:extLst>
          </p:cNvPr>
          <p:cNvGrpSpPr/>
          <p:nvPr/>
        </p:nvGrpSpPr>
        <p:grpSpPr>
          <a:xfrm>
            <a:off x="6896688" y="4711710"/>
            <a:ext cx="2172699" cy="1416833"/>
            <a:chOff x="5614704" y="3540090"/>
            <a:chExt cx="2548900" cy="1665397"/>
          </a:xfrm>
        </p:grpSpPr>
        <p:sp>
          <p:nvSpPr>
            <p:cNvPr id="24" name="Google Shape;646;p55">
              <a:extLst>
                <a:ext uri="{FF2B5EF4-FFF2-40B4-BE49-F238E27FC236}">
                  <a16:creationId xmlns:a16="http://schemas.microsoft.com/office/drawing/2014/main" id="{5C139ECE-5847-48EC-AC51-EE2CC90E6820}"/>
                </a:ext>
              </a:extLst>
            </p:cNvPr>
            <p:cNvSpPr txBox="1"/>
            <p:nvPr/>
          </p:nvSpPr>
          <p:spPr>
            <a:xfrm>
              <a:off x="5614704" y="3540090"/>
              <a:ext cx="1061395" cy="434078"/>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mn-lt"/>
                  <a:ea typeface="Schoolbell"/>
                  <a:cs typeface="Schoolbell"/>
                  <a:sym typeface="Schoolbell"/>
                </a:rPr>
                <a:t>Note: </a:t>
              </a:r>
              <a:endParaRPr sz="1800" dirty="0">
                <a:solidFill>
                  <a:schemeClr val="dk1"/>
                </a:solidFill>
                <a:latin typeface="+mn-lt"/>
                <a:ea typeface="Schoolbell"/>
                <a:cs typeface="Schoolbell"/>
                <a:sym typeface="Schoolbell"/>
              </a:endParaRPr>
            </a:p>
          </p:txBody>
        </p:sp>
        <p:pic>
          <p:nvPicPr>
            <p:cNvPr id="23" name="Google Shape;645;p55">
              <a:extLst>
                <a:ext uri="{FF2B5EF4-FFF2-40B4-BE49-F238E27FC236}">
                  <a16:creationId xmlns:a16="http://schemas.microsoft.com/office/drawing/2014/main" id="{2E2FCB3E-EF86-4DA1-ABE0-88434ABBC230}"/>
                </a:ext>
              </a:extLst>
            </p:cNvPr>
            <p:cNvPicPr preferRelativeResize="0"/>
            <p:nvPr/>
          </p:nvPicPr>
          <p:blipFill rotWithShape="1">
            <a:blip r:embed="rId4">
              <a:alphaModFix/>
            </a:blip>
            <a:srcRect/>
            <a:stretch/>
          </p:blipFill>
          <p:spPr>
            <a:xfrm>
              <a:off x="5920893" y="3965358"/>
              <a:ext cx="2242711" cy="801617"/>
            </a:xfrm>
            <a:prstGeom prst="rect">
              <a:avLst/>
            </a:prstGeom>
            <a:noFill/>
            <a:ln>
              <a:noFill/>
            </a:ln>
          </p:spPr>
        </p:pic>
        <p:cxnSp>
          <p:nvCxnSpPr>
            <p:cNvPr id="25" name="Google Shape;647;p55">
              <a:extLst>
                <a:ext uri="{FF2B5EF4-FFF2-40B4-BE49-F238E27FC236}">
                  <a16:creationId xmlns:a16="http://schemas.microsoft.com/office/drawing/2014/main" id="{02D6992B-D02B-4704-9929-65A5547B0CB3}"/>
                </a:ext>
              </a:extLst>
            </p:cNvPr>
            <p:cNvCxnSpPr/>
            <p:nvPr/>
          </p:nvCxnSpPr>
          <p:spPr>
            <a:xfrm rot="10800000">
              <a:off x="7204075" y="4560648"/>
              <a:ext cx="0" cy="238214"/>
            </a:xfrm>
            <a:prstGeom prst="straightConnector1">
              <a:avLst/>
            </a:prstGeom>
            <a:noFill/>
            <a:ln w="19050" cap="flat" cmpd="sng">
              <a:solidFill>
                <a:srgbClr val="000000"/>
              </a:solidFill>
              <a:prstDash val="solid"/>
              <a:miter lim="800000"/>
              <a:headEnd type="none" w="sm" len="sm"/>
              <a:tailEnd type="stealth" w="med" len="med"/>
            </a:ln>
          </p:spPr>
        </p:cxnSp>
        <p:sp>
          <p:nvSpPr>
            <p:cNvPr id="26" name="Google Shape;648;p55">
              <a:extLst>
                <a:ext uri="{FF2B5EF4-FFF2-40B4-BE49-F238E27FC236}">
                  <a16:creationId xmlns:a16="http://schemas.microsoft.com/office/drawing/2014/main" id="{3DFAF4F0-46C1-481A-8268-4D29F131E0CF}"/>
                </a:ext>
              </a:extLst>
            </p:cNvPr>
            <p:cNvSpPr txBox="1"/>
            <p:nvPr/>
          </p:nvSpPr>
          <p:spPr>
            <a:xfrm>
              <a:off x="6177621" y="4807585"/>
              <a:ext cx="1945835" cy="397902"/>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FF0000"/>
                  </a:solidFill>
                  <a:latin typeface="+mn-lt"/>
                  <a:ea typeface="Schoolbell"/>
                  <a:cs typeface="Schoolbell"/>
                  <a:sym typeface="Schoolbell"/>
                </a:rPr>
                <a:t>“decision rule’’ </a:t>
              </a:r>
              <a:endParaRPr sz="1600" dirty="0">
                <a:solidFill>
                  <a:srgbClr val="FF0000"/>
                </a:solidFill>
                <a:latin typeface="+mn-lt"/>
                <a:ea typeface="Schoolbell"/>
                <a:cs typeface="Schoolbell"/>
                <a:sym typeface="Schoolbell"/>
              </a:endParaRPr>
            </a:p>
          </p:txBody>
        </p:sp>
      </p:grpSp>
      <p:sp>
        <p:nvSpPr>
          <p:cNvPr id="27" name="Google Shape;649;p55">
            <a:extLst>
              <a:ext uri="{FF2B5EF4-FFF2-40B4-BE49-F238E27FC236}">
                <a16:creationId xmlns:a16="http://schemas.microsoft.com/office/drawing/2014/main" id="{C959EE8D-F327-4392-ABEE-32E1E8D9ECA8}"/>
              </a:ext>
            </a:extLst>
          </p:cNvPr>
          <p:cNvSpPr txBox="1"/>
          <p:nvPr/>
        </p:nvSpPr>
        <p:spPr>
          <a:xfrm>
            <a:off x="533251" y="5490785"/>
            <a:ext cx="2232025" cy="598487"/>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1680"/>
              <a:buFont typeface="Noto Sans Symbols"/>
              <a:buChar char="●"/>
            </a:pPr>
            <a:r>
              <a:rPr lang="en-US" sz="2400" b="1" dirty="0">
                <a:solidFill>
                  <a:schemeClr val="dk1"/>
                </a:solidFill>
                <a:latin typeface="Arial"/>
                <a:ea typeface="Arial"/>
                <a:cs typeface="Arial"/>
                <a:sym typeface="Arial"/>
              </a:rPr>
              <a:t>Choose</a:t>
            </a:r>
            <a:endParaRPr dirty="0"/>
          </a:p>
          <a:p>
            <a:pPr marL="342900" marR="0" lvl="0" indent="-236220" algn="l" rtl="0">
              <a:spcBef>
                <a:spcPts val="480"/>
              </a:spcBef>
              <a:spcAft>
                <a:spcPts val="0"/>
              </a:spcAft>
              <a:buClr>
                <a:schemeClr val="dk2"/>
              </a:buClr>
              <a:buSzPts val="1680"/>
              <a:buFont typeface="Noto Sans Symbols"/>
              <a:buNone/>
            </a:pPr>
            <a:endParaRPr sz="2400" b="1" dirty="0">
              <a:solidFill>
                <a:schemeClr val="dk1"/>
              </a:solidFill>
              <a:latin typeface="Arial"/>
              <a:ea typeface="Arial"/>
              <a:cs typeface="Arial"/>
              <a:sym typeface="Arial"/>
            </a:endParaRPr>
          </a:p>
          <a:p>
            <a:pPr marL="342900" marR="0" lvl="0" indent="-218440" algn="l" rtl="0">
              <a:spcBef>
                <a:spcPts val="560"/>
              </a:spcBef>
              <a:spcAft>
                <a:spcPts val="0"/>
              </a:spcAft>
              <a:buClr>
                <a:schemeClr val="dk2"/>
              </a:buClr>
              <a:buSzPts val="1960"/>
              <a:buFont typeface="Noto Sans Symbols"/>
              <a:buNone/>
            </a:pPr>
            <a:endParaRPr sz="2800" b="1" dirty="0">
              <a:solidFill>
                <a:schemeClr val="dk1"/>
              </a:solidFill>
              <a:latin typeface="Arial"/>
              <a:ea typeface="Arial"/>
              <a:cs typeface="Arial"/>
              <a:sym typeface="Arial"/>
            </a:endParaRPr>
          </a:p>
        </p:txBody>
      </p:sp>
      <p:pic>
        <p:nvPicPr>
          <p:cNvPr id="28" name="Google Shape;651;p55">
            <a:extLst>
              <a:ext uri="{FF2B5EF4-FFF2-40B4-BE49-F238E27FC236}">
                <a16:creationId xmlns:a16="http://schemas.microsoft.com/office/drawing/2014/main" id="{974E4766-AE0F-4B17-A936-CA193AF79A48}"/>
              </a:ext>
            </a:extLst>
          </p:cNvPr>
          <p:cNvPicPr preferRelativeResize="0"/>
          <p:nvPr/>
        </p:nvPicPr>
        <p:blipFill rotWithShape="1">
          <a:blip r:embed="rId5">
            <a:alphaModFix/>
          </a:blip>
          <a:srcRect/>
          <a:stretch/>
        </p:blipFill>
        <p:spPr>
          <a:xfrm>
            <a:off x="581026" y="3008738"/>
            <a:ext cx="7200898" cy="857635"/>
          </a:xfrm>
          <a:prstGeom prst="rect">
            <a:avLst/>
          </a:prstGeom>
          <a:noFill/>
          <a:ln>
            <a:noFill/>
          </a:ln>
        </p:spPr>
      </p:pic>
      <p:pic>
        <p:nvPicPr>
          <p:cNvPr id="29" name="Google Shape;652;p55">
            <a:extLst>
              <a:ext uri="{FF2B5EF4-FFF2-40B4-BE49-F238E27FC236}">
                <a16:creationId xmlns:a16="http://schemas.microsoft.com/office/drawing/2014/main" id="{08CCB850-EEB6-499E-AB49-8C02E27410A8}"/>
              </a:ext>
            </a:extLst>
          </p:cNvPr>
          <p:cNvPicPr preferRelativeResize="0"/>
          <p:nvPr/>
        </p:nvPicPr>
        <p:blipFill rotWithShape="1">
          <a:blip r:embed="rId6">
            <a:alphaModFix/>
          </a:blip>
          <a:srcRect/>
          <a:stretch/>
        </p:blipFill>
        <p:spPr>
          <a:xfrm>
            <a:off x="2201863" y="5203825"/>
            <a:ext cx="4668837" cy="1079500"/>
          </a:xfrm>
          <a:prstGeom prst="rect">
            <a:avLst/>
          </a:prstGeom>
          <a:noFill/>
          <a:ln>
            <a:noFill/>
          </a:ln>
        </p:spPr>
      </p:pic>
      <p:pic>
        <p:nvPicPr>
          <p:cNvPr id="30" name="Google Shape;653;p55">
            <a:extLst>
              <a:ext uri="{FF2B5EF4-FFF2-40B4-BE49-F238E27FC236}">
                <a16:creationId xmlns:a16="http://schemas.microsoft.com/office/drawing/2014/main" id="{B654698C-BD8F-4101-B3F6-F67E28609AF7}"/>
              </a:ext>
            </a:extLst>
          </p:cNvPr>
          <p:cNvPicPr preferRelativeResize="0"/>
          <p:nvPr/>
        </p:nvPicPr>
        <p:blipFill rotWithShape="1">
          <a:blip r:embed="rId7">
            <a:alphaModFix/>
          </a:blip>
          <a:srcRect/>
          <a:stretch/>
        </p:blipFill>
        <p:spPr>
          <a:xfrm>
            <a:off x="1362075" y="3898124"/>
            <a:ext cx="6904575" cy="842751"/>
          </a:xfrm>
          <a:prstGeom prst="rect">
            <a:avLst/>
          </a:prstGeom>
          <a:noFill/>
          <a:ln>
            <a:noFill/>
          </a:ln>
        </p:spPr>
      </p:pic>
      <p:grpSp>
        <p:nvGrpSpPr>
          <p:cNvPr id="31" name="Google Shape;654;p55">
            <a:extLst>
              <a:ext uri="{FF2B5EF4-FFF2-40B4-BE49-F238E27FC236}">
                <a16:creationId xmlns:a16="http://schemas.microsoft.com/office/drawing/2014/main" id="{199DC598-053A-454B-891F-CC43491D7FD0}"/>
              </a:ext>
            </a:extLst>
          </p:cNvPr>
          <p:cNvGrpSpPr/>
          <p:nvPr/>
        </p:nvGrpSpPr>
        <p:grpSpPr>
          <a:xfrm>
            <a:off x="2201862" y="5126038"/>
            <a:ext cx="4922644" cy="1530865"/>
            <a:chOff x="2268538" y="5126407"/>
            <a:chExt cx="4843932" cy="1531009"/>
          </a:xfrm>
        </p:grpSpPr>
        <p:sp>
          <p:nvSpPr>
            <p:cNvPr id="32" name="Google Shape;655;p55">
              <a:extLst>
                <a:ext uri="{FF2B5EF4-FFF2-40B4-BE49-F238E27FC236}">
                  <a16:creationId xmlns:a16="http://schemas.microsoft.com/office/drawing/2014/main" id="{20942971-5D50-48CD-8EDE-9FDBF9DBC85B}"/>
                </a:ext>
              </a:extLst>
            </p:cNvPr>
            <p:cNvSpPr/>
            <p:nvPr/>
          </p:nvSpPr>
          <p:spPr>
            <a:xfrm>
              <a:off x="4895659" y="6288090"/>
              <a:ext cx="2216811" cy="369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0000"/>
                  </a:solidFill>
                  <a:latin typeface="+mn-lt"/>
                  <a:ea typeface="Schoolbell"/>
                  <a:cs typeface="Schoolbell"/>
                  <a:sym typeface="Schoolbell"/>
                </a:rPr>
                <a:t>Bayes</a:t>
              </a:r>
              <a:r>
                <a:rPr lang="zh-TW" altLang="en-US" sz="1800" dirty="0">
                  <a:solidFill>
                    <a:srgbClr val="FF0000"/>
                  </a:solidFill>
                  <a:latin typeface="+mn-lt"/>
                  <a:ea typeface="Schoolbell"/>
                  <a:cs typeface="Schoolbell"/>
                  <a:sym typeface="Schoolbell"/>
                </a:rPr>
                <a:t> </a:t>
              </a:r>
              <a:r>
                <a:rPr lang="en-US" altLang="zh-TW" sz="1800" dirty="0">
                  <a:solidFill>
                    <a:srgbClr val="FF0000"/>
                  </a:solidFill>
                  <a:latin typeface="+mn-lt"/>
                  <a:ea typeface="Schoolbell"/>
                  <a:cs typeface="Schoolbell"/>
                  <a:sym typeface="Schoolbell"/>
                </a:rPr>
                <a:t>decision</a:t>
              </a:r>
              <a:r>
                <a:rPr lang="en-US" sz="1800" dirty="0">
                  <a:solidFill>
                    <a:srgbClr val="FF0000"/>
                  </a:solidFill>
                  <a:latin typeface="+mn-lt"/>
                  <a:ea typeface="Schoolbell"/>
                  <a:cs typeface="Schoolbell"/>
                  <a:sym typeface="Schoolbell"/>
                </a:rPr>
                <a:t> rule</a:t>
              </a:r>
              <a:endParaRPr sz="1800" dirty="0">
                <a:solidFill>
                  <a:srgbClr val="FF0000"/>
                </a:solidFill>
                <a:latin typeface="+mn-lt"/>
                <a:ea typeface="Schoolbell"/>
                <a:cs typeface="Schoolbell"/>
                <a:sym typeface="Schoolbell"/>
              </a:endParaRPr>
            </a:p>
          </p:txBody>
        </p:sp>
        <p:sp>
          <p:nvSpPr>
            <p:cNvPr id="33" name="Google Shape;656;p55">
              <a:extLst>
                <a:ext uri="{FF2B5EF4-FFF2-40B4-BE49-F238E27FC236}">
                  <a16:creationId xmlns:a16="http://schemas.microsoft.com/office/drawing/2014/main" id="{1E2E658B-5BC6-4011-8337-345B2E6DA639}"/>
                </a:ext>
              </a:extLst>
            </p:cNvPr>
            <p:cNvSpPr/>
            <p:nvPr/>
          </p:nvSpPr>
          <p:spPr>
            <a:xfrm>
              <a:off x="2268538" y="5126407"/>
              <a:ext cx="4668531" cy="1157396"/>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8" name="投影片編號版面配置區 13">
            <a:extLst>
              <a:ext uri="{FF2B5EF4-FFF2-40B4-BE49-F238E27FC236}">
                <a16:creationId xmlns:a16="http://schemas.microsoft.com/office/drawing/2014/main" id="{9E8152A3-EB14-47B6-B84E-2F43D35C58B0}"/>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53</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5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000" b="1" i="0" u="none" strike="noStrike" kern="0" cap="none" spc="0" normalizeH="0" baseline="0" noProof="0">
                <a:ln>
                  <a:noFill/>
                </a:ln>
                <a:solidFill>
                  <a:srgbClr val="000000"/>
                </a:solidFill>
                <a:effectLst/>
                <a:uLnTx/>
                <a:uFillTx/>
                <a:latin typeface="Times New Roman"/>
                <a:cs typeface="Times New Roman"/>
                <a:sym typeface="Times New Roman"/>
              </a:rPr>
              <a:t>DC &amp; CV Lab.</a:t>
            </a:r>
            <a:endParaRPr kumimoji="0" sz="1000" b="0" i="0" u="none" strike="noStrike" kern="0" cap="none" spc="0" normalizeH="0" baseline="0" noProof="0">
              <a:ln>
                <a:noFill/>
              </a:ln>
              <a:solidFill>
                <a:srgbClr val="000000"/>
              </a:solidFill>
              <a:effectLst/>
              <a:uLnTx/>
              <a:uFillTx/>
              <a:latin typeface="Times New Roman"/>
              <a:cs typeface="Times New Roman"/>
              <a:sym typeface="Times New Roman"/>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000" b="0" i="0" u="none" strike="noStrike" kern="0" cap="none" spc="0" normalizeH="0" baseline="0" noProof="0">
                <a:ln>
                  <a:noFill/>
                </a:ln>
                <a:solidFill>
                  <a:srgbClr val="000000"/>
                </a:solidFill>
                <a:effectLst/>
                <a:uLnTx/>
                <a:uFillTx/>
                <a:latin typeface="Comic Sans MS"/>
                <a:ea typeface="Comic Sans MS"/>
                <a:cs typeface="Comic Sans MS"/>
                <a:sym typeface="Comic Sans MS"/>
              </a:rPr>
              <a:t>CSIE NTU</a:t>
            </a:r>
            <a:endParaRPr kumimoji="0" sz="1000" b="0"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669" name="Google Shape;669;p57"/>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Discrete Example</a:t>
            </a:r>
            <a:endParaRPr/>
          </a:p>
        </p:txBody>
      </p:sp>
      <p:graphicFrame>
        <p:nvGraphicFramePr>
          <p:cNvPr id="670" name="Google Shape;670;p57"/>
          <p:cNvGraphicFramePr/>
          <p:nvPr/>
        </p:nvGraphicFramePr>
        <p:xfrm>
          <a:off x="1042988" y="1851025"/>
          <a:ext cx="7200900" cy="4610100"/>
        </p:xfrm>
        <a:graphic>
          <a:graphicData uri="http://schemas.openxmlformats.org/presentationml/2006/ole">
            <mc:AlternateContent xmlns:mc="http://schemas.openxmlformats.org/markup-compatibility/2006">
              <mc:Choice xmlns:v="urn:schemas-microsoft-com:vml" Requires="v">
                <p:oleObj r:id="rId3" imgW="7200900" imgH="4610100" progId="">
                  <p:embed/>
                </p:oleObj>
              </mc:Choice>
              <mc:Fallback>
                <p:oleObj r:id="rId3" imgW="7200900" imgH="4610100" progId="">
                  <p:embed/>
                  <p:pic>
                    <p:nvPicPr>
                      <p:cNvPr id="670" name="Google Shape;670;p57"/>
                      <p:cNvPicPr preferRelativeResize="0"/>
                      <p:nvPr/>
                    </p:nvPicPr>
                    <p:blipFill rotWithShape="1">
                      <a:blip r:embed="rId4">
                        <a:alphaModFix/>
                      </a:blip>
                      <a:srcRect/>
                      <a:stretch/>
                    </p:blipFill>
                    <p:spPr>
                      <a:xfrm>
                        <a:off x="1042988" y="1851025"/>
                        <a:ext cx="7200900" cy="4610100"/>
                      </a:xfrm>
                      <a:prstGeom prst="rect">
                        <a:avLst/>
                      </a:prstGeom>
                      <a:noFill/>
                      <a:ln>
                        <a:noFill/>
                      </a:ln>
                    </p:spPr>
                  </p:pic>
                </p:oleObj>
              </mc:Fallback>
            </mc:AlternateContent>
          </a:graphicData>
        </a:graphic>
      </p:graphicFrame>
      <p:sp>
        <p:nvSpPr>
          <p:cNvPr id="2" name="矩形 1">
            <a:extLst>
              <a:ext uri="{FF2B5EF4-FFF2-40B4-BE49-F238E27FC236}">
                <a16:creationId xmlns:a16="http://schemas.microsoft.com/office/drawing/2014/main" id="{1A5FE43B-44CC-4746-A52D-ED8BE212738B}"/>
              </a:ext>
            </a:extLst>
          </p:cNvPr>
          <p:cNvSpPr/>
          <p:nvPr/>
        </p:nvSpPr>
        <p:spPr>
          <a:xfrm>
            <a:off x="3952240" y="4842507"/>
            <a:ext cx="152400" cy="27082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9" name="矩形 8">
            <a:extLst>
              <a:ext uri="{FF2B5EF4-FFF2-40B4-BE49-F238E27FC236}">
                <a16:creationId xmlns:a16="http://schemas.microsoft.com/office/drawing/2014/main" id="{07F5A06C-BBCE-43C8-B4A8-CD82255E3B3C}"/>
              </a:ext>
            </a:extLst>
          </p:cNvPr>
          <p:cNvSpPr/>
          <p:nvPr/>
        </p:nvSpPr>
        <p:spPr>
          <a:xfrm>
            <a:off x="3931920" y="5284784"/>
            <a:ext cx="152400" cy="27082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10" name="矩形 9">
            <a:extLst>
              <a:ext uri="{FF2B5EF4-FFF2-40B4-BE49-F238E27FC236}">
                <a16:creationId xmlns:a16="http://schemas.microsoft.com/office/drawing/2014/main" id="{016247BB-99F4-4FDB-83DC-3E48126030C9}"/>
              </a:ext>
            </a:extLst>
          </p:cNvPr>
          <p:cNvSpPr/>
          <p:nvPr/>
        </p:nvSpPr>
        <p:spPr>
          <a:xfrm>
            <a:off x="4279370" y="4842507"/>
            <a:ext cx="152400" cy="27082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11" name="矩形 10">
            <a:extLst>
              <a:ext uri="{FF2B5EF4-FFF2-40B4-BE49-F238E27FC236}">
                <a16:creationId xmlns:a16="http://schemas.microsoft.com/office/drawing/2014/main" id="{829B1605-6017-4B81-86A7-B2023F708AA8}"/>
              </a:ext>
            </a:extLst>
          </p:cNvPr>
          <p:cNvSpPr/>
          <p:nvPr/>
        </p:nvSpPr>
        <p:spPr>
          <a:xfrm>
            <a:off x="4259050" y="5284784"/>
            <a:ext cx="152400" cy="27082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12" name="矩形 11">
            <a:extLst>
              <a:ext uri="{FF2B5EF4-FFF2-40B4-BE49-F238E27FC236}">
                <a16:creationId xmlns:a16="http://schemas.microsoft.com/office/drawing/2014/main" id="{8BE57850-57F8-49C2-BBD6-1F4D99CC9E66}"/>
              </a:ext>
            </a:extLst>
          </p:cNvPr>
          <p:cNvSpPr/>
          <p:nvPr/>
        </p:nvSpPr>
        <p:spPr>
          <a:xfrm>
            <a:off x="4564591" y="4832347"/>
            <a:ext cx="152400" cy="27082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13" name="矩形 12">
            <a:extLst>
              <a:ext uri="{FF2B5EF4-FFF2-40B4-BE49-F238E27FC236}">
                <a16:creationId xmlns:a16="http://schemas.microsoft.com/office/drawing/2014/main" id="{A1DD7244-1724-403E-A725-5F9A578FFC98}"/>
              </a:ext>
            </a:extLst>
          </p:cNvPr>
          <p:cNvSpPr/>
          <p:nvPr/>
        </p:nvSpPr>
        <p:spPr>
          <a:xfrm>
            <a:off x="4544271" y="5274624"/>
            <a:ext cx="152400" cy="27082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grpSp>
        <p:nvGrpSpPr>
          <p:cNvPr id="14" name="群組 13">
            <a:extLst>
              <a:ext uri="{FF2B5EF4-FFF2-40B4-BE49-F238E27FC236}">
                <a16:creationId xmlns:a16="http://schemas.microsoft.com/office/drawing/2014/main" id="{1B84A4E4-264B-4C81-9779-E82B8C61542A}"/>
              </a:ext>
            </a:extLst>
          </p:cNvPr>
          <p:cNvGrpSpPr/>
          <p:nvPr/>
        </p:nvGrpSpPr>
        <p:grpSpPr>
          <a:xfrm>
            <a:off x="5222240" y="3911600"/>
            <a:ext cx="3584972" cy="1295400"/>
            <a:chOff x="5559528" y="4117975"/>
            <a:chExt cx="3018629" cy="958532"/>
          </a:xfrm>
        </p:grpSpPr>
        <p:pic>
          <p:nvPicPr>
            <p:cNvPr id="15" name="Google Shape;609;p52">
              <a:extLst>
                <a:ext uri="{FF2B5EF4-FFF2-40B4-BE49-F238E27FC236}">
                  <a16:creationId xmlns:a16="http://schemas.microsoft.com/office/drawing/2014/main" id="{3FF19C15-25F1-4845-9D4F-A4903DD682E7}"/>
                </a:ext>
              </a:extLst>
            </p:cNvPr>
            <p:cNvPicPr preferRelativeResize="0">
              <a:picLocks noChangeAspect="1"/>
            </p:cNvPicPr>
            <p:nvPr/>
          </p:nvPicPr>
          <p:blipFill rotWithShape="1">
            <a:blip r:embed="rId5">
              <a:alphaModFix/>
            </a:blip>
            <a:srcRect/>
            <a:stretch/>
          </p:blipFill>
          <p:spPr>
            <a:xfrm>
              <a:off x="5559528" y="4117975"/>
              <a:ext cx="3018629" cy="468000"/>
            </a:xfrm>
            <a:prstGeom prst="rect">
              <a:avLst/>
            </a:prstGeom>
            <a:noFill/>
            <a:ln>
              <a:noFill/>
            </a:ln>
          </p:spPr>
        </p:pic>
        <p:pic>
          <p:nvPicPr>
            <p:cNvPr id="16" name="圖片 15">
              <a:extLst>
                <a:ext uri="{FF2B5EF4-FFF2-40B4-BE49-F238E27FC236}">
                  <a16:creationId xmlns:a16="http://schemas.microsoft.com/office/drawing/2014/main" id="{D214569A-E9B5-4980-9006-6D691275C0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8053" y="4608507"/>
              <a:ext cx="1713654" cy="468000"/>
            </a:xfrm>
            <a:prstGeom prst="rect">
              <a:avLst/>
            </a:prstGeom>
          </p:spPr>
        </p:pic>
      </p:grpSp>
      <p:sp>
        <p:nvSpPr>
          <p:cNvPr id="17" name="投影片編號版面配置區 13">
            <a:extLst>
              <a:ext uri="{FF2B5EF4-FFF2-40B4-BE49-F238E27FC236}">
                <a16:creationId xmlns:a16="http://schemas.microsoft.com/office/drawing/2014/main" id="{28854DFA-60E0-4AF8-A522-EA7F1B4C10E5}"/>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54</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5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669" name="Google Shape;669;p57"/>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4.2 Discrete Example</a:t>
            </a:r>
            <a:endParaRPr dirty="0"/>
          </a:p>
        </p:txBody>
      </p:sp>
      <p:graphicFrame>
        <p:nvGraphicFramePr>
          <p:cNvPr id="670" name="Google Shape;670;p57"/>
          <p:cNvGraphicFramePr/>
          <p:nvPr>
            <p:extLst>
              <p:ext uri="{D42A27DB-BD31-4B8C-83A1-F6EECF244321}">
                <p14:modId xmlns:p14="http://schemas.microsoft.com/office/powerpoint/2010/main" val="208535078"/>
              </p:ext>
            </p:extLst>
          </p:nvPr>
        </p:nvGraphicFramePr>
        <p:xfrm>
          <a:off x="1042988" y="1849685"/>
          <a:ext cx="7200900" cy="4610100"/>
        </p:xfrm>
        <a:graphic>
          <a:graphicData uri="http://schemas.openxmlformats.org/presentationml/2006/ole">
            <mc:AlternateContent xmlns:mc="http://schemas.openxmlformats.org/markup-compatibility/2006">
              <mc:Choice xmlns:v="urn:schemas-microsoft-com:vml" Requires="v">
                <p:oleObj r:id="rId3" imgW="7200900" imgH="4610100" progId="">
                  <p:embed/>
                </p:oleObj>
              </mc:Choice>
              <mc:Fallback>
                <p:oleObj r:id="rId3" imgW="7200900" imgH="4610100" progId="">
                  <p:embed/>
                  <p:pic>
                    <p:nvPicPr>
                      <p:cNvPr id="670" name="Google Shape;670;p57"/>
                      <p:cNvPicPr preferRelativeResize="0"/>
                      <p:nvPr/>
                    </p:nvPicPr>
                    <p:blipFill rotWithShape="1">
                      <a:blip r:embed="rId4">
                        <a:alphaModFix/>
                      </a:blip>
                      <a:srcRect/>
                      <a:stretch/>
                    </p:blipFill>
                    <p:spPr>
                      <a:xfrm>
                        <a:off x="1042988" y="1849685"/>
                        <a:ext cx="7200900" cy="4610100"/>
                      </a:xfrm>
                      <a:prstGeom prst="rect">
                        <a:avLst/>
                      </a:prstGeom>
                      <a:noFill/>
                      <a:ln>
                        <a:noFill/>
                      </a:ln>
                    </p:spPr>
                  </p:pic>
                </p:oleObj>
              </mc:Fallback>
            </mc:AlternateContent>
          </a:graphicData>
        </a:graphic>
      </p:graphicFrame>
      <p:grpSp>
        <p:nvGrpSpPr>
          <p:cNvPr id="4" name="群組 3"/>
          <p:cNvGrpSpPr/>
          <p:nvPr/>
        </p:nvGrpSpPr>
        <p:grpSpPr>
          <a:xfrm>
            <a:off x="5222240" y="3911600"/>
            <a:ext cx="3584972" cy="1295400"/>
            <a:chOff x="5559528" y="4117975"/>
            <a:chExt cx="3018629" cy="958532"/>
          </a:xfrm>
        </p:grpSpPr>
        <p:pic>
          <p:nvPicPr>
            <p:cNvPr id="8" name="Google Shape;609;p52"/>
            <p:cNvPicPr preferRelativeResize="0">
              <a:picLocks noChangeAspect="1"/>
            </p:cNvPicPr>
            <p:nvPr/>
          </p:nvPicPr>
          <p:blipFill rotWithShape="1">
            <a:blip r:embed="rId5">
              <a:alphaModFix/>
            </a:blip>
            <a:srcRect/>
            <a:stretch/>
          </p:blipFill>
          <p:spPr>
            <a:xfrm>
              <a:off x="5559528" y="4117975"/>
              <a:ext cx="3018629" cy="468000"/>
            </a:xfrm>
            <a:prstGeom prst="rect">
              <a:avLst/>
            </a:prstGeom>
            <a:noFill/>
            <a:ln>
              <a:noFill/>
            </a:ln>
          </p:spPr>
        </p:pic>
        <p:pic>
          <p:nvPicPr>
            <p:cNvPr id="3" name="圖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8053" y="4608507"/>
              <a:ext cx="1713654" cy="468000"/>
            </a:xfrm>
            <a:prstGeom prst="rect">
              <a:avLst/>
            </a:prstGeom>
          </p:spPr>
        </p:pic>
      </p:grpSp>
      <p:sp>
        <p:nvSpPr>
          <p:cNvPr id="9" name="投影片編號版面配置區 13">
            <a:extLst>
              <a:ext uri="{FF2B5EF4-FFF2-40B4-BE49-F238E27FC236}">
                <a16:creationId xmlns:a16="http://schemas.microsoft.com/office/drawing/2014/main" id="{0CBB76DE-3421-4AF5-91E5-660557089BC2}"/>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55</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58"/>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677" name="Google Shape;677;p58"/>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Discrete Example (cont.)</a:t>
            </a:r>
            <a:endParaRPr/>
          </a:p>
        </p:txBody>
      </p:sp>
      <p:pic>
        <p:nvPicPr>
          <p:cNvPr id="678" name="Google Shape;678;p58"/>
          <p:cNvPicPr preferRelativeResize="0">
            <a:picLocks noGrp="1"/>
          </p:cNvPicPr>
          <p:nvPr>
            <p:ph type="body" idx="1"/>
          </p:nvPr>
        </p:nvPicPr>
        <p:blipFill rotWithShape="1">
          <a:blip r:embed="rId3">
            <a:alphaModFix/>
          </a:blip>
          <a:srcRect/>
          <a:stretch/>
        </p:blipFill>
        <p:spPr>
          <a:xfrm>
            <a:off x="250825" y="1955800"/>
            <a:ext cx="8353425" cy="4116388"/>
          </a:xfrm>
          <a:prstGeom prst="rect">
            <a:avLst/>
          </a:prstGeom>
          <a:noFill/>
          <a:ln>
            <a:noFill/>
          </a:ln>
        </p:spPr>
      </p:pic>
      <p:sp>
        <p:nvSpPr>
          <p:cNvPr id="679" name="Google Shape;679;p58"/>
          <p:cNvSpPr txBox="1"/>
          <p:nvPr/>
        </p:nvSpPr>
        <p:spPr>
          <a:xfrm>
            <a:off x="4356100" y="3357563"/>
            <a:ext cx="21590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a:t>
            </a:r>
            <a:endParaRPr/>
          </a:p>
        </p:txBody>
      </p:sp>
      <p:sp>
        <p:nvSpPr>
          <p:cNvPr id="680" name="Google Shape;680;p58"/>
          <p:cNvSpPr txBox="1"/>
          <p:nvPr/>
        </p:nvSpPr>
        <p:spPr>
          <a:xfrm>
            <a:off x="4356100" y="4365625"/>
            <a:ext cx="2159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a:t>
            </a:r>
            <a:endParaRPr/>
          </a:p>
        </p:txBody>
      </p:sp>
      <p:pic>
        <p:nvPicPr>
          <p:cNvPr id="681" name="Google Shape;681;p58"/>
          <p:cNvPicPr preferRelativeResize="0"/>
          <p:nvPr/>
        </p:nvPicPr>
        <p:blipFill rotWithShape="1">
          <a:blip r:embed="rId4">
            <a:alphaModFix/>
          </a:blip>
          <a:srcRect/>
          <a:stretch/>
        </p:blipFill>
        <p:spPr>
          <a:xfrm>
            <a:off x="3116263" y="2486675"/>
            <a:ext cx="1021680" cy="396000"/>
          </a:xfrm>
          <a:prstGeom prst="rect">
            <a:avLst/>
          </a:prstGeom>
          <a:noFill/>
          <a:ln>
            <a:noFill/>
          </a:ln>
        </p:spPr>
      </p:pic>
      <p:grpSp>
        <p:nvGrpSpPr>
          <p:cNvPr id="3" name="群組 2"/>
          <p:cNvGrpSpPr/>
          <p:nvPr/>
        </p:nvGrpSpPr>
        <p:grpSpPr>
          <a:xfrm>
            <a:off x="58403" y="1943100"/>
            <a:ext cx="2801433" cy="3272029"/>
            <a:chOff x="58403" y="1943100"/>
            <a:chExt cx="2801433" cy="3272029"/>
          </a:xfrm>
        </p:grpSpPr>
        <p:pic>
          <p:nvPicPr>
            <p:cNvPr id="682" name="Google Shape;682;p58"/>
            <p:cNvPicPr preferRelativeResize="0"/>
            <p:nvPr/>
          </p:nvPicPr>
          <p:blipFill rotWithShape="1">
            <a:blip r:embed="rId5">
              <a:alphaModFix/>
            </a:blip>
            <a:srcRect/>
            <a:stretch/>
          </p:blipFill>
          <p:spPr>
            <a:xfrm>
              <a:off x="58403" y="1943100"/>
              <a:ext cx="2352000" cy="2520000"/>
            </a:xfrm>
            <a:prstGeom prst="rect">
              <a:avLst/>
            </a:prstGeom>
            <a:noFill/>
            <a:ln>
              <a:noFill/>
            </a:ln>
          </p:spPr>
        </p:pic>
        <p:pic>
          <p:nvPicPr>
            <p:cNvPr id="2" name="圖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605" y="4639129"/>
              <a:ext cx="2697231" cy="576000"/>
            </a:xfrm>
            <a:prstGeom prst="rect">
              <a:avLst/>
            </a:prstGeom>
          </p:spPr>
        </p:pic>
      </p:grpSp>
      <p:sp>
        <p:nvSpPr>
          <p:cNvPr id="4" name="文字方塊 3">
            <a:extLst>
              <a:ext uri="{FF2B5EF4-FFF2-40B4-BE49-F238E27FC236}">
                <a16:creationId xmlns:a16="http://schemas.microsoft.com/office/drawing/2014/main" id="{50837325-AAAA-47AC-9FDC-162D1B809D33}"/>
              </a:ext>
            </a:extLst>
          </p:cNvPr>
          <p:cNvSpPr txBox="1"/>
          <p:nvPr/>
        </p:nvSpPr>
        <p:spPr>
          <a:xfrm>
            <a:off x="5844557" y="2161455"/>
            <a:ext cx="3241040" cy="523220"/>
          </a:xfrm>
          <a:prstGeom prst="rect">
            <a:avLst/>
          </a:prstGeom>
          <a:noFill/>
        </p:spPr>
        <p:txBody>
          <a:bodyPr wrap="square" rtlCol="0">
            <a:spAutoFit/>
          </a:bodyPr>
          <a:lstStyle/>
          <a:p>
            <a:r>
              <a:rPr lang="en-US" altLang="zh-TW" dirty="0"/>
              <a:t>Calculate </a:t>
            </a:r>
            <a:r>
              <a:rPr lang="en-US" altLang="zh-TW" b="1" dirty="0"/>
              <a:t>accuracy</a:t>
            </a:r>
            <a:r>
              <a:rPr lang="en-US" altLang="zh-TW" dirty="0"/>
              <a:t> and </a:t>
            </a:r>
            <a:r>
              <a:rPr lang="en-US" altLang="zh-TW" b="1" dirty="0"/>
              <a:t>error</a:t>
            </a:r>
            <a:r>
              <a:rPr lang="en-US" altLang="zh-TW" dirty="0"/>
              <a:t> of the decision rule constructed.</a:t>
            </a:r>
            <a:endParaRPr lang="zh-TW" altLang="en-US" dirty="0"/>
          </a:p>
        </p:txBody>
      </p:sp>
      <p:sp>
        <p:nvSpPr>
          <p:cNvPr id="12" name="投影片編號版面配置區 13">
            <a:extLst>
              <a:ext uri="{FF2B5EF4-FFF2-40B4-BE49-F238E27FC236}">
                <a16:creationId xmlns:a16="http://schemas.microsoft.com/office/drawing/2014/main" id="{629B1DDE-7F90-4D22-B0BC-0D7ACD9DA3B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56</a:t>
            </a:fld>
            <a:endParaRPr lang="zh-TW" altLang="en-US" dirty="0"/>
          </a:p>
        </p:txBody>
      </p:sp>
      <p:sp>
        <p:nvSpPr>
          <p:cNvPr id="20" name="矩形 19">
            <a:extLst>
              <a:ext uri="{FF2B5EF4-FFF2-40B4-BE49-F238E27FC236}">
                <a16:creationId xmlns:a16="http://schemas.microsoft.com/office/drawing/2014/main" id="{04C66751-F7EB-F6ED-BF2C-843B679158FC}"/>
              </a:ext>
            </a:extLst>
          </p:cNvPr>
          <p:cNvSpPr/>
          <p:nvPr/>
        </p:nvSpPr>
        <p:spPr>
          <a:xfrm>
            <a:off x="1728511" y="2486676"/>
            <a:ext cx="165182" cy="1980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DD2708A8-BFF1-6F83-C846-62B9ED391BC9}"/>
              </a:ext>
            </a:extLst>
          </p:cNvPr>
          <p:cNvSpPr/>
          <p:nvPr/>
        </p:nvSpPr>
        <p:spPr>
          <a:xfrm>
            <a:off x="5560281" y="3441919"/>
            <a:ext cx="366385" cy="1980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4" name="矩形 23">
            <a:extLst>
              <a:ext uri="{FF2B5EF4-FFF2-40B4-BE49-F238E27FC236}">
                <a16:creationId xmlns:a16="http://schemas.microsoft.com/office/drawing/2014/main" id="{16D4F1DA-7068-AB3F-6CA6-F7D5BAF10FEE}"/>
              </a:ext>
            </a:extLst>
          </p:cNvPr>
          <p:cNvSpPr/>
          <p:nvPr/>
        </p:nvSpPr>
        <p:spPr>
          <a:xfrm>
            <a:off x="4592541" y="3106639"/>
            <a:ext cx="366385" cy="198000"/>
          </a:xfrm>
          <a:prstGeom prst="rect">
            <a:avLst/>
          </a:prstGeom>
          <a:noFill/>
          <a:ln w="19050">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5" name="矩形 24">
            <a:extLst>
              <a:ext uri="{FF2B5EF4-FFF2-40B4-BE49-F238E27FC236}">
                <a16:creationId xmlns:a16="http://schemas.microsoft.com/office/drawing/2014/main" id="{A54D9285-4B03-5FA8-3E6B-D5479C4BABA4}"/>
              </a:ext>
            </a:extLst>
          </p:cNvPr>
          <p:cNvSpPr/>
          <p:nvPr/>
        </p:nvSpPr>
        <p:spPr>
          <a:xfrm>
            <a:off x="1940782" y="2489419"/>
            <a:ext cx="165182" cy="198000"/>
          </a:xfrm>
          <a:prstGeom prst="rect">
            <a:avLst/>
          </a:prstGeom>
          <a:noFill/>
          <a:ln w="19050">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矩形 25">
            <a:extLst>
              <a:ext uri="{FF2B5EF4-FFF2-40B4-BE49-F238E27FC236}">
                <a16:creationId xmlns:a16="http://schemas.microsoft.com/office/drawing/2014/main" id="{B4487299-F0E5-666E-EC83-2F80A5F6EDDB}"/>
              </a:ext>
            </a:extLst>
          </p:cNvPr>
          <p:cNvSpPr/>
          <p:nvPr/>
        </p:nvSpPr>
        <p:spPr>
          <a:xfrm>
            <a:off x="4589194" y="3454362"/>
            <a:ext cx="366385" cy="198000"/>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矩形 26">
            <a:extLst>
              <a:ext uri="{FF2B5EF4-FFF2-40B4-BE49-F238E27FC236}">
                <a16:creationId xmlns:a16="http://schemas.microsoft.com/office/drawing/2014/main" id="{FA0E0BF3-D455-269F-CCF2-5CC69B9FAC4B}"/>
              </a:ext>
            </a:extLst>
          </p:cNvPr>
          <p:cNvSpPr/>
          <p:nvPr/>
        </p:nvSpPr>
        <p:spPr>
          <a:xfrm>
            <a:off x="2152971" y="2487710"/>
            <a:ext cx="165183" cy="198000"/>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8" name="矩形 27">
            <a:extLst>
              <a:ext uri="{FF2B5EF4-FFF2-40B4-BE49-F238E27FC236}">
                <a16:creationId xmlns:a16="http://schemas.microsoft.com/office/drawing/2014/main" id="{7D9B8C88-94B6-4AE1-3360-5AF3FEEC4872}"/>
              </a:ext>
            </a:extLst>
          </p:cNvPr>
          <p:cNvSpPr/>
          <p:nvPr/>
        </p:nvSpPr>
        <p:spPr>
          <a:xfrm>
            <a:off x="1595464" y="4106380"/>
            <a:ext cx="165182" cy="1980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9" name="矩形 28">
            <a:extLst>
              <a:ext uri="{FF2B5EF4-FFF2-40B4-BE49-F238E27FC236}">
                <a16:creationId xmlns:a16="http://schemas.microsoft.com/office/drawing/2014/main" id="{A1C97BAD-C3FA-C468-DA45-71A7C358F02B}"/>
              </a:ext>
            </a:extLst>
          </p:cNvPr>
          <p:cNvSpPr/>
          <p:nvPr/>
        </p:nvSpPr>
        <p:spPr>
          <a:xfrm>
            <a:off x="1793902" y="3811156"/>
            <a:ext cx="165182" cy="198000"/>
          </a:xfrm>
          <a:prstGeom prst="rect">
            <a:avLst/>
          </a:prstGeom>
          <a:noFill/>
          <a:ln w="19050">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0" name="矩形 29">
            <a:extLst>
              <a:ext uri="{FF2B5EF4-FFF2-40B4-BE49-F238E27FC236}">
                <a16:creationId xmlns:a16="http://schemas.microsoft.com/office/drawing/2014/main" id="{D1028EF4-F7FC-97AA-9FEA-7AE3A4AF369D}"/>
              </a:ext>
            </a:extLst>
          </p:cNvPr>
          <p:cNvSpPr/>
          <p:nvPr/>
        </p:nvSpPr>
        <p:spPr>
          <a:xfrm>
            <a:off x="1995999" y="3810688"/>
            <a:ext cx="165183" cy="198000"/>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69"/>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US"/>
              <a:t>Joke Time</a:t>
            </a:r>
            <a:endParaRPr/>
          </a:p>
        </p:txBody>
      </p:sp>
      <p:sp>
        <p:nvSpPr>
          <p:cNvPr id="814" name="Google Shape;814;p69"/>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209550" algn="l" rtl="0">
              <a:spcBef>
                <a:spcPts val="0"/>
              </a:spcBef>
              <a:spcAft>
                <a:spcPts val="0"/>
              </a:spcAft>
              <a:buSzPts val="2100"/>
              <a:buNone/>
            </a:pPr>
            <a:endParaRPr/>
          </a:p>
        </p:txBody>
      </p:sp>
      <p:sp>
        <p:nvSpPr>
          <p:cNvPr id="815" name="Google Shape;815;p69"/>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 name="投影片編號版面配置區 13">
            <a:extLst>
              <a:ext uri="{FF2B5EF4-FFF2-40B4-BE49-F238E27FC236}">
                <a16:creationId xmlns:a16="http://schemas.microsoft.com/office/drawing/2014/main" id="{F970A84D-8EFD-4D6C-9B16-37E57E69F5F9}"/>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57</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7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822" name="Google Shape;822;p7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4.3 Prior Probability</a:t>
            </a:r>
            <a:endParaRPr/>
          </a:p>
        </p:txBody>
      </p:sp>
      <p:sp>
        <p:nvSpPr>
          <p:cNvPr id="823" name="Google Shape;823;p70"/>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The Bayes rule:</a:t>
            </a:r>
            <a:endParaRPr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Replace            with</a:t>
            </a:r>
            <a:endParaRPr dirty="0"/>
          </a:p>
          <a:p>
            <a:pPr marL="342900" lvl="0" indent="-342900" algn="l" rtl="0">
              <a:spcBef>
                <a:spcPts val="600"/>
              </a:spcBef>
              <a:spcAft>
                <a:spcPts val="0"/>
              </a:spcAft>
              <a:buSzPts val="2100"/>
              <a:buChar char="●"/>
            </a:pPr>
            <a:r>
              <a:rPr lang="en-US" dirty="0"/>
              <a:t>The Bayes rule can be determined by assigning any categories that maximizes </a:t>
            </a:r>
            <a:endParaRPr dirty="0"/>
          </a:p>
        </p:txBody>
      </p:sp>
      <p:pic>
        <p:nvPicPr>
          <p:cNvPr id="824" name="Google Shape;824;p70"/>
          <p:cNvPicPr preferRelativeResize="0"/>
          <p:nvPr/>
        </p:nvPicPr>
        <p:blipFill rotWithShape="1">
          <a:blip r:embed="rId3">
            <a:alphaModFix/>
          </a:blip>
          <a:srcRect/>
          <a:stretch/>
        </p:blipFill>
        <p:spPr>
          <a:xfrm>
            <a:off x="684213" y="2600325"/>
            <a:ext cx="7670800" cy="1189038"/>
          </a:xfrm>
          <a:prstGeom prst="rect">
            <a:avLst/>
          </a:prstGeom>
          <a:noFill/>
          <a:ln>
            <a:noFill/>
          </a:ln>
        </p:spPr>
      </p:pic>
      <p:pic>
        <p:nvPicPr>
          <p:cNvPr id="825" name="Google Shape;825;p70"/>
          <p:cNvPicPr preferRelativeResize="0"/>
          <p:nvPr/>
        </p:nvPicPr>
        <p:blipFill rotWithShape="1">
          <a:blip r:embed="rId4">
            <a:alphaModFix/>
          </a:blip>
          <a:srcRect/>
          <a:stretch/>
        </p:blipFill>
        <p:spPr>
          <a:xfrm>
            <a:off x="2555875" y="3789363"/>
            <a:ext cx="1114425" cy="431800"/>
          </a:xfrm>
          <a:prstGeom prst="rect">
            <a:avLst/>
          </a:prstGeom>
          <a:noFill/>
          <a:ln>
            <a:noFill/>
          </a:ln>
        </p:spPr>
      </p:pic>
      <p:pic>
        <p:nvPicPr>
          <p:cNvPr id="826" name="Google Shape;826;p70"/>
          <p:cNvPicPr preferRelativeResize="0"/>
          <p:nvPr/>
        </p:nvPicPr>
        <p:blipFill rotWithShape="1">
          <a:blip r:embed="rId5">
            <a:alphaModFix/>
          </a:blip>
          <a:srcRect/>
          <a:stretch/>
        </p:blipFill>
        <p:spPr>
          <a:xfrm>
            <a:off x="4572000" y="3789363"/>
            <a:ext cx="1728788" cy="431800"/>
          </a:xfrm>
          <a:prstGeom prst="rect">
            <a:avLst/>
          </a:prstGeom>
          <a:noFill/>
          <a:ln>
            <a:noFill/>
          </a:ln>
        </p:spPr>
      </p:pic>
      <p:pic>
        <p:nvPicPr>
          <p:cNvPr id="827" name="Google Shape;827;p70"/>
          <p:cNvPicPr preferRelativeResize="0"/>
          <p:nvPr/>
        </p:nvPicPr>
        <p:blipFill rotWithShape="1">
          <a:blip r:embed="rId6">
            <a:alphaModFix/>
          </a:blip>
          <a:srcRect/>
          <a:stretch/>
        </p:blipFill>
        <p:spPr>
          <a:xfrm>
            <a:off x="1042988" y="5334000"/>
            <a:ext cx="3114675" cy="863600"/>
          </a:xfrm>
          <a:prstGeom prst="rect">
            <a:avLst/>
          </a:prstGeom>
          <a:noFill/>
          <a:ln>
            <a:noFill/>
          </a:ln>
        </p:spPr>
      </p:pic>
      <p:cxnSp>
        <p:nvCxnSpPr>
          <p:cNvPr id="828" name="Google Shape;828;p70"/>
          <p:cNvCxnSpPr/>
          <p:nvPr/>
        </p:nvCxnSpPr>
        <p:spPr>
          <a:xfrm>
            <a:off x="5580112" y="4221163"/>
            <a:ext cx="720000" cy="0"/>
          </a:xfrm>
          <a:prstGeom prst="straightConnector1">
            <a:avLst/>
          </a:prstGeom>
          <a:noFill/>
          <a:ln w="57150" cap="flat" cmpd="sng">
            <a:solidFill>
              <a:srgbClr val="FF0000"/>
            </a:solidFill>
            <a:prstDash val="solid"/>
            <a:round/>
            <a:headEnd type="none" w="med" len="med"/>
            <a:tailEnd type="none" w="med" len="med"/>
          </a:ln>
        </p:spPr>
      </p:cxnSp>
      <p:sp>
        <p:nvSpPr>
          <p:cNvPr id="10" name="投影片編號版面配置區 13">
            <a:extLst>
              <a:ext uri="{FF2B5EF4-FFF2-40B4-BE49-F238E27FC236}">
                <a16:creationId xmlns:a16="http://schemas.microsoft.com/office/drawing/2014/main" id="{EA59D306-473E-4939-8DEB-5DC25421AF2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58</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71"/>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835" name="Google Shape;835;p71"/>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4.3 Prior Probability (cont.)</a:t>
            </a:r>
            <a:endParaRPr/>
          </a:p>
        </p:txBody>
      </p:sp>
      <p:sp>
        <p:nvSpPr>
          <p:cNvPr id="836" name="Google Shape;836;p71"/>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80"/>
              <a:buChar char="●"/>
            </a:pPr>
            <a:r>
              <a:rPr lang="en-US" sz="2400" dirty="0"/>
              <a:t>If the economic gain matrix is the identity  matrix and choose all the category prior probabilities to be equal. Therefore,  </a:t>
            </a:r>
            <a:endParaRPr sz="2400"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342900" lvl="0" indent="-342900" algn="l" rtl="0">
              <a:spcBef>
                <a:spcPts val="480"/>
              </a:spcBef>
              <a:spcAft>
                <a:spcPts val="0"/>
              </a:spcAft>
              <a:buSzPts val="1680"/>
              <a:buChar char="●"/>
            </a:pPr>
            <a:r>
              <a:rPr lang="en-US" sz="2400" dirty="0"/>
              <a:t>The Bayes rule:</a:t>
            </a:r>
            <a:endParaRPr dirty="0"/>
          </a:p>
        </p:txBody>
      </p:sp>
      <p:pic>
        <p:nvPicPr>
          <p:cNvPr id="837" name="Google Shape;837;p71"/>
          <p:cNvPicPr preferRelativeResize="0"/>
          <p:nvPr/>
        </p:nvPicPr>
        <p:blipFill rotWithShape="1">
          <a:blip r:embed="rId3">
            <a:alphaModFix/>
          </a:blip>
          <a:srcRect/>
          <a:stretch/>
        </p:blipFill>
        <p:spPr>
          <a:xfrm>
            <a:off x="1480492" y="3120522"/>
            <a:ext cx="6039000" cy="1008000"/>
          </a:xfrm>
          <a:prstGeom prst="rect">
            <a:avLst/>
          </a:prstGeom>
          <a:noFill/>
          <a:ln>
            <a:noFill/>
          </a:ln>
        </p:spPr>
      </p:pic>
      <p:grpSp>
        <p:nvGrpSpPr>
          <p:cNvPr id="838" name="Google Shape;838;p71"/>
          <p:cNvGrpSpPr/>
          <p:nvPr/>
        </p:nvGrpSpPr>
        <p:grpSpPr>
          <a:xfrm>
            <a:off x="4669659" y="3717033"/>
            <a:ext cx="4355067" cy="642030"/>
            <a:chOff x="4669659" y="3717033"/>
            <a:chExt cx="4355067" cy="642030"/>
          </a:xfrm>
        </p:grpSpPr>
        <p:pic>
          <p:nvPicPr>
            <p:cNvPr id="839" name="Google Shape;839;p71"/>
            <p:cNvPicPr preferRelativeResize="0"/>
            <p:nvPr/>
          </p:nvPicPr>
          <p:blipFill rotWithShape="1">
            <a:blip r:embed="rId4">
              <a:alphaModFix/>
            </a:blip>
            <a:srcRect/>
            <a:stretch/>
          </p:blipFill>
          <p:spPr>
            <a:xfrm>
              <a:off x="7834101" y="3882813"/>
              <a:ext cx="1190625" cy="476250"/>
            </a:xfrm>
            <a:prstGeom prst="rect">
              <a:avLst/>
            </a:prstGeom>
            <a:noFill/>
            <a:ln>
              <a:noFill/>
            </a:ln>
          </p:spPr>
        </p:pic>
        <p:pic>
          <p:nvPicPr>
            <p:cNvPr id="840" name="Google Shape;840;p71"/>
            <p:cNvPicPr preferRelativeResize="0"/>
            <p:nvPr/>
          </p:nvPicPr>
          <p:blipFill rotWithShape="1">
            <a:blip r:embed="rId5">
              <a:alphaModFix/>
            </a:blip>
            <a:srcRect/>
            <a:stretch/>
          </p:blipFill>
          <p:spPr>
            <a:xfrm>
              <a:off x="6681576" y="3882813"/>
              <a:ext cx="1152525" cy="476250"/>
            </a:xfrm>
            <a:prstGeom prst="rect">
              <a:avLst/>
            </a:prstGeom>
            <a:noFill/>
            <a:ln>
              <a:noFill/>
            </a:ln>
          </p:spPr>
        </p:pic>
        <p:sp>
          <p:nvSpPr>
            <p:cNvPr id="841" name="Google Shape;841;p71"/>
            <p:cNvSpPr/>
            <p:nvPr/>
          </p:nvSpPr>
          <p:spPr>
            <a:xfrm>
              <a:off x="4669659" y="3954861"/>
              <a:ext cx="2159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0000FF"/>
                  </a:solidFill>
                  <a:latin typeface="Arial"/>
                  <a:ea typeface="Arial"/>
                  <a:cs typeface="Arial"/>
                  <a:sym typeface="Arial"/>
                </a:rPr>
                <a:t>Likelihood function </a:t>
              </a:r>
              <a:endParaRPr sz="1800" dirty="0">
                <a:solidFill>
                  <a:srgbClr val="0000FF"/>
                </a:solidFill>
                <a:latin typeface="Arial"/>
                <a:ea typeface="Arial"/>
                <a:cs typeface="Arial"/>
                <a:sym typeface="Arial"/>
              </a:endParaRPr>
            </a:p>
          </p:txBody>
        </p:sp>
        <p:cxnSp>
          <p:nvCxnSpPr>
            <p:cNvPr id="842" name="Google Shape;842;p71"/>
            <p:cNvCxnSpPr/>
            <p:nvPr/>
          </p:nvCxnSpPr>
          <p:spPr>
            <a:xfrm rot="10800000">
              <a:off x="5540868" y="3717033"/>
              <a:ext cx="564498" cy="237828"/>
            </a:xfrm>
            <a:prstGeom prst="straightConnector1">
              <a:avLst/>
            </a:prstGeom>
            <a:noFill/>
            <a:ln w="19050" cap="flat" cmpd="sng">
              <a:solidFill>
                <a:srgbClr val="0000FF"/>
              </a:solidFill>
              <a:prstDash val="solid"/>
              <a:miter lim="800000"/>
              <a:headEnd type="none" w="sm" len="sm"/>
              <a:tailEnd type="stealth" w="med" len="med"/>
            </a:ln>
          </p:spPr>
        </p:cxnSp>
      </p:grpSp>
      <p:sp>
        <p:nvSpPr>
          <p:cNvPr id="843" name="Google Shape;843;p71"/>
          <p:cNvSpPr/>
          <p:nvPr/>
        </p:nvSpPr>
        <p:spPr>
          <a:xfrm>
            <a:off x="755576" y="6083082"/>
            <a:ext cx="7404406"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0000"/>
                </a:solidFill>
                <a:latin typeface="Arial"/>
                <a:ea typeface="Arial"/>
                <a:cs typeface="Arial"/>
                <a:sym typeface="Arial"/>
              </a:rPr>
              <a:t>It’s called maximum likelihood decision rule.</a:t>
            </a:r>
            <a:endParaRPr sz="1800" dirty="0">
              <a:solidFill>
                <a:srgbClr val="0000FF"/>
              </a:solidFill>
              <a:latin typeface="Arial"/>
              <a:ea typeface="Arial"/>
              <a:cs typeface="Arial"/>
              <a:sym typeface="Arial"/>
            </a:endParaRPr>
          </a:p>
        </p:txBody>
      </p:sp>
      <p:pic>
        <p:nvPicPr>
          <p:cNvPr id="844" name="Google Shape;844;p71"/>
          <p:cNvPicPr preferRelativeResize="0"/>
          <p:nvPr/>
        </p:nvPicPr>
        <p:blipFill rotWithShape="1">
          <a:blip r:embed="rId6">
            <a:alphaModFix/>
          </a:blip>
          <a:srcRect/>
          <a:stretch/>
        </p:blipFill>
        <p:spPr>
          <a:xfrm>
            <a:off x="1138514" y="4758019"/>
            <a:ext cx="6851098" cy="1188000"/>
          </a:xfrm>
          <a:prstGeom prst="rect">
            <a:avLst/>
          </a:prstGeom>
          <a:noFill/>
          <a:ln>
            <a:noFill/>
          </a:ln>
        </p:spPr>
      </p:pic>
      <p:sp>
        <p:nvSpPr>
          <p:cNvPr id="13" name="投影片編號版面配置區 13">
            <a:extLst>
              <a:ext uri="{FF2B5EF4-FFF2-40B4-BE49-F238E27FC236}">
                <a16:creationId xmlns:a16="http://schemas.microsoft.com/office/drawing/2014/main" id="{1B27A8F9-DB5B-4588-AE7E-FA80B2A88E53}"/>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59</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6"/>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14" name="Google Shape;114;p6"/>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4.1 Introduction (Cont.)</a:t>
            </a:r>
            <a:endParaRPr/>
          </a:p>
        </p:txBody>
      </p:sp>
      <p:sp>
        <p:nvSpPr>
          <p:cNvPr id="115" name="Google Shape;115;p6"/>
          <p:cNvSpPr txBox="1"/>
          <p:nvPr/>
        </p:nvSpPr>
        <p:spPr>
          <a:xfrm>
            <a:off x="1692275" y="2590800"/>
            <a:ext cx="844550"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dirty="0">
                <a:solidFill>
                  <a:schemeClr val="dk1"/>
                </a:solidFill>
                <a:latin typeface="Arial"/>
                <a:ea typeface="Arial"/>
                <a:cs typeface="Arial"/>
                <a:sym typeface="Arial"/>
              </a:rPr>
              <a:t>unit</a:t>
            </a:r>
            <a:endParaRPr sz="1600" b="0" i="0" u="none" strike="noStrike" cap="none" dirty="0">
              <a:solidFill>
                <a:schemeClr val="dk1"/>
              </a:solidFill>
              <a:latin typeface="Arial"/>
              <a:ea typeface="Arial"/>
              <a:cs typeface="Arial"/>
              <a:sym typeface="Arial"/>
            </a:endParaRPr>
          </a:p>
        </p:txBody>
      </p:sp>
      <p:sp>
        <p:nvSpPr>
          <p:cNvPr id="116" name="Google Shape;116;p6"/>
          <p:cNvSpPr txBox="1"/>
          <p:nvPr/>
        </p:nvSpPr>
        <p:spPr>
          <a:xfrm>
            <a:off x="4121150" y="2590800"/>
            <a:ext cx="4392613"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dirty="0">
                <a:solidFill>
                  <a:schemeClr val="dk1"/>
                </a:solidFill>
                <a:latin typeface="Arial"/>
                <a:ea typeface="Arial"/>
                <a:cs typeface="Arial"/>
                <a:sym typeface="Arial"/>
              </a:rPr>
              <a:t>measurement vector</a:t>
            </a:r>
            <a:endParaRPr sz="1600" b="0" i="0" u="none" strike="noStrike" cap="none" dirty="0">
              <a:solidFill>
                <a:schemeClr val="dk1"/>
              </a:solidFill>
              <a:latin typeface="Arial"/>
              <a:ea typeface="Arial"/>
              <a:cs typeface="Arial"/>
              <a:sym typeface="Arial"/>
            </a:endParaRPr>
          </a:p>
        </p:txBody>
      </p:sp>
      <p:sp>
        <p:nvSpPr>
          <p:cNvPr id="117" name="Google Shape;117;p6"/>
          <p:cNvSpPr txBox="1"/>
          <p:nvPr/>
        </p:nvSpPr>
        <p:spPr>
          <a:xfrm>
            <a:off x="3757613" y="4953000"/>
            <a:ext cx="5119687"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dirty="0">
                <a:solidFill>
                  <a:schemeClr val="dk1"/>
                </a:solidFill>
                <a:latin typeface="Arial"/>
                <a:ea typeface="Arial"/>
                <a:cs typeface="Arial"/>
                <a:sym typeface="Arial"/>
              </a:rPr>
              <a:t>optimally assign unit to a class</a:t>
            </a:r>
            <a:endParaRPr sz="1400" b="0" i="0" u="none" strike="noStrike" cap="none" dirty="0">
              <a:solidFill>
                <a:schemeClr val="dk1"/>
              </a:solidFill>
              <a:latin typeface="Arial"/>
              <a:ea typeface="Arial"/>
              <a:cs typeface="Arial"/>
              <a:sym typeface="Arial"/>
            </a:endParaRPr>
          </a:p>
        </p:txBody>
      </p:sp>
      <p:sp>
        <p:nvSpPr>
          <p:cNvPr id="118" name="Google Shape;118;p6"/>
          <p:cNvSpPr txBox="1"/>
          <p:nvPr/>
        </p:nvSpPr>
        <p:spPr>
          <a:xfrm>
            <a:off x="3816350" y="3771900"/>
            <a:ext cx="2554288"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dirty="0">
                <a:solidFill>
                  <a:schemeClr val="dk1"/>
                </a:solidFill>
                <a:latin typeface="Arial"/>
                <a:ea typeface="Arial"/>
                <a:cs typeface="Arial"/>
                <a:sym typeface="Arial"/>
              </a:rPr>
              <a:t>decision rule</a:t>
            </a:r>
            <a:endParaRPr sz="1600" b="0" i="0" u="none" strike="noStrike" cap="none" dirty="0">
              <a:solidFill>
                <a:schemeClr val="dk1"/>
              </a:solidFill>
              <a:latin typeface="Arial"/>
              <a:ea typeface="Arial"/>
              <a:cs typeface="Arial"/>
              <a:sym typeface="Arial"/>
            </a:endParaRPr>
          </a:p>
        </p:txBody>
      </p:sp>
      <p:cxnSp>
        <p:nvCxnSpPr>
          <p:cNvPr id="119" name="Google Shape;119;p6"/>
          <p:cNvCxnSpPr>
            <a:stCxn id="116" idx="2"/>
            <a:endCxn id="117" idx="0"/>
          </p:cNvCxnSpPr>
          <p:nvPr/>
        </p:nvCxnSpPr>
        <p:spPr>
          <a:xfrm>
            <a:off x="6317456" y="3176588"/>
            <a:ext cx="0" cy="1776300"/>
          </a:xfrm>
          <a:prstGeom prst="straightConnector1">
            <a:avLst/>
          </a:prstGeom>
          <a:noFill/>
          <a:ln w="9525" cap="flat" cmpd="sng">
            <a:solidFill>
              <a:schemeClr val="dk1"/>
            </a:solidFill>
            <a:prstDash val="solid"/>
            <a:round/>
            <a:headEnd type="none" w="med" len="med"/>
            <a:tailEnd type="triangle" w="med" len="med"/>
          </a:ln>
        </p:spPr>
      </p:cxnSp>
      <p:cxnSp>
        <p:nvCxnSpPr>
          <p:cNvPr id="120" name="Google Shape;120;p6"/>
          <p:cNvCxnSpPr>
            <a:stCxn id="115" idx="3"/>
            <a:endCxn id="116" idx="1"/>
          </p:cNvCxnSpPr>
          <p:nvPr/>
        </p:nvCxnSpPr>
        <p:spPr>
          <a:xfrm>
            <a:off x="2536825" y="2883694"/>
            <a:ext cx="1584300" cy="0"/>
          </a:xfrm>
          <a:prstGeom prst="straightConnector1">
            <a:avLst/>
          </a:prstGeom>
          <a:noFill/>
          <a:ln w="9525" cap="flat" cmpd="sng">
            <a:solidFill>
              <a:schemeClr val="dk1"/>
            </a:solidFill>
            <a:prstDash val="solid"/>
            <a:round/>
            <a:headEnd type="none" w="med" len="med"/>
            <a:tailEnd type="triangle" w="med" len="med"/>
          </a:ln>
        </p:spPr>
      </p:cxnSp>
      <p:sp>
        <p:nvSpPr>
          <p:cNvPr id="11" name="Google Shape;151;p8">
            <a:extLst>
              <a:ext uri="{FF2B5EF4-FFF2-40B4-BE49-F238E27FC236}">
                <a16:creationId xmlns:a16="http://schemas.microsoft.com/office/drawing/2014/main" id="{701AABAA-2851-4E64-869A-BDB412759684}"/>
              </a:ext>
            </a:extLst>
          </p:cNvPr>
          <p:cNvSpPr txBox="1"/>
          <p:nvPr/>
        </p:nvSpPr>
        <p:spPr>
          <a:xfrm>
            <a:off x="1096963" y="3125788"/>
            <a:ext cx="2660647" cy="646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dk1"/>
                </a:solidFill>
                <a:latin typeface="Arial"/>
                <a:ea typeface="Arial"/>
                <a:cs typeface="Arial"/>
                <a:sym typeface="Arial"/>
              </a:rPr>
              <a:t>(image regions or</a:t>
            </a:r>
            <a:endParaRPr dirty="0"/>
          </a:p>
          <a:p>
            <a:pPr marL="0" marR="0" lvl="0" indent="0" algn="l" rtl="0">
              <a:spcBef>
                <a:spcPts val="0"/>
              </a:spcBef>
              <a:spcAft>
                <a:spcPts val="0"/>
              </a:spcAft>
              <a:buNone/>
            </a:pPr>
            <a:r>
              <a:rPr lang="en-US" sz="1800" b="0" i="0" u="none" strike="noStrike" cap="none" dirty="0">
                <a:solidFill>
                  <a:schemeClr val="dk1"/>
                </a:solidFill>
                <a:latin typeface="Arial"/>
                <a:ea typeface="Arial"/>
                <a:cs typeface="Arial"/>
                <a:sym typeface="Arial"/>
              </a:rPr>
              <a:t>projected segments)</a:t>
            </a:r>
            <a:endParaRPr sz="1800" b="0" i="0" u="none" strike="noStrike" cap="none" dirty="0">
              <a:solidFill>
                <a:schemeClr val="dk1"/>
              </a:solidFill>
              <a:latin typeface="Arial"/>
              <a:ea typeface="Arial"/>
              <a:cs typeface="Arial"/>
              <a:sym typeface="Arial"/>
            </a:endParaRPr>
          </a:p>
        </p:txBody>
      </p:sp>
      <p:sp>
        <p:nvSpPr>
          <p:cNvPr id="12" name="投影片編號版面配置區 13">
            <a:extLst>
              <a:ext uri="{FF2B5EF4-FFF2-40B4-BE49-F238E27FC236}">
                <a16:creationId xmlns:a16="http://schemas.microsoft.com/office/drawing/2014/main" id="{CB23935B-5ADB-411E-98F7-DEDC21277C44}"/>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6</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59"/>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689" name="Google Shape;689;p59"/>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Continuous Measurement</a:t>
            </a:r>
            <a:endParaRPr/>
          </a:p>
        </p:txBody>
      </p:sp>
      <p:sp>
        <p:nvSpPr>
          <p:cNvPr id="690" name="Google Shape;690;p59"/>
          <p:cNvSpPr txBox="1">
            <a:spLocks noGrp="1"/>
          </p:cNvSpPr>
          <p:nvPr>
            <p:ph type="body" idx="1"/>
          </p:nvPr>
        </p:nvSpPr>
        <p:spPr>
          <a:xfrm>
            <a:off x="611188"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Recall that</a:t>
            </a: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Discrete Measurement:</a:t>
            </a:r>
            <a:endParaRPr dirty="0"/>
          </a:p>
          <a:p>
            <a:pPr marL="0" lvl="0" indent="0" algn="l" rtl="0">
              <a:spcBef>
                <a:spcPts val="600"/>
              </a:spcBef>
              <a:spcAft>
                <a:spcPts val="0"/>
              </a:spcAft>
              <a:buSzPts val="2100"/>
              <a:buFont typeface="Noto Sans Symbols"/>
              <a:buNone/>
            </a:pPr>
            <a:endParaRPr dirty="0"/>
          </a:p>
          <a:p>
            <a:pPr marL="342900" lvl="0" indent="-342900" algn="l" rtl="0">
              <a:spcBef>
                <a:spcPts val="600"/>
              </a:spcBef>
              <a:spcAft>
                <a:spcPts val="0"/>
              </a:spcAft>
              <a:buSzPts val="2100"/>
              <a:buChar char="●"/>
            </a:pPr>
            <a:r>
              <a:rPr lang="en-US" dirty="0"/>
              <a:t>Continuous Measurement: </a:t>
            </a:r>
            <a:endParaRPr dirty="0"/>
          </a:p>
        </p:txBody>
      </p:sp>
      <p:pic>
        <p:nvPicPr>
          <p:cNvPr id="691" name="Google Shape;691;p59"/>
          <p:cNvPicPr preferRelativeResize="0"/>
          <p:nvPr/>
        </p:nvPicPr>
        <p:blipFill rotWithShape="1">
          <a:blip r:embed="rId3">
            <a:alphaModFix/>
          </a:blip>
          <a:srcRect/>
          <a:stretch/>
        </p:blipFill>
        <p:spPr>
          <a:xfrm>
            <a:off x="1260475" y="5106988"/>
            <a:ext cx="6607175" cy="1152525"/>
          </a:xfrm>
          <a:prstGeom prst="rect">
            <a:avLst/>
          </a:prstGeom>
          <a:noFill/>
          <a:ln>
            <a:noFill/>
          </a:ln>
        </p:spPr>
      </p:pic>
      <p:pic>
        <p:nvPicPr>
          <p:cNvPr id="692" name="Google Shape;692;p59"/>
          <p:cNvPicPr preferRelativeResize="0"/>
          <p:nvPr/>
        </p:nvPicPr>
        <p:blipFill rotWithShape="1">
          <a:blip r:embed="rId4">
            <a:alphaModFix/>
          </a:blip>
          <a:srcRect/>
          <a:stretch/>
        </p:blipFill>
        <p:spPr>
          <a:xfrm>
            <a:off x="5651500" y="4149725"/>
            <a:ext cx="3081338" cy="719138"/>
          </a:xfrm>
          <a:prstGeom prst="rect">
            <a:avLst/>
          </a:prstGeom>
          <a:noFill/>
          <a:ln>
            <a:noFill/>
          </a:ln>
        </p:spPr>
      </p:pic>
      <p:pic>
        <p:nvPicPr>
          <p:cNvPr id="693" name="Google Shape;693;p59"/>
          <p:cNvPicPr preferRelativeResize="0"/>
          <p:nvPr/>
        </p:nvPicPr>
        <p:blipFill rotWithShape="1">
          <a:blip r:embed="rId5">
            <a:alphaModFix/>
          </a:blip>
          <a:srcRect/>
          <a:stretch/>
        </p:blipFill>
        <p:spPr>
          <a:xfrm>
            <a:off x="5094288" y="3190875"/>
            <a:ext cx="2913062" cy="720725"/>
          </a:xfrm>
          <a:prstGeom prst="rect">
            <a:avLst/>
          </a:prstGeom>
          <a:noFill/>
          <a:ln>
            <a:noFill/>
          </a:ln>
        </p:spPr>
      </p:pic>
      <p:pic>
        <p:nvPicPr>
          <p:cNvPr id="694" name="Google Shape;694;p59"/>
          <p:cNvPicPr preferRelativeResize="0"/>
          <p:nvPr/>
        </p:nvPicPr>
        <p:blipFill rotWithShape="1">
          <a:blip r:embed="rId6">
            <a:alphaModFix/>
          </a:blip>
          <a:srcRect/>
          <a:stretch/>
        </p:blipFill>
        <p:spPr>
          <a:xfrm>
            <a:off x="2987675" y="2051050"/>
            <a:ext cx="4568825" cy="863600"/>
          </a:xfrm>
          <a:prstGeom prst="rect">
            <a:avLst/>
          </a:prstGeom>
          <a:noFill/>
          <a:ln>
            <a:noFill/>
          </a:ln>
        </p:spPr>
      </p:pic>
      <p:sp>
        <p:nvSpPr>
          <p:cNvPr id="9" name="投影片編號版面配置區 13">
            <a:extLst>
              <a:ext uri="{FF2B5EF4-FFF2-40B4-BE49-F238E27FC236}">
                <a16:creationId xmlns:a16="http://schemas.microsoft.com/office/drawing/2014/main" id="{50157800-14A2-4E04-807A-728FC68159DB}"/>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60</a:t>
            </a:fld>
            <a:endParaRPr lang="zh-TW" altLang="en-US" dirty="0"/>
          </a:p>
        </p:txBody>
      </p:sp>
    </p:spTree>
    <p:extLst>
      <p:ext uri="{BB962C8B-B14F-4D97-AF65-F5344CB8AC3E}">
        <p14:creationId xmlns:p14="http://schemas.microsoft.com/office/powerpoint/2010/main" val="26821718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700" name="Google Shape;700;p60"/>
          <p:cNvPicPr preferRelativeResize="0"/>
          <p:nvPr/>
        </p:nvPicPr>
        <p:blipFill rotWithShape="1">
          <a:blip r:embed="rId3">
            <a:alphaModFix/>
          </a:blip>
          <a:srcRect/>
          <a:stretch/>
        </p:blipFill>
        <p:spPr>
          <a:xfrm>
            <a:off x="1641475" y="5445125"/>
            <a:ext cx="5307013" cy="1008063"/>
          </a:xfrm>
          <a:prstGeom prst="rect">
            <a:avLst/>
          </a:prstGeom>
          <a:noFill/>
          <a:ln>
            <a:noFill/>
          </a:ln>
        </p:spPr>
      </p:pic>
      <p:sp>
        <p:nvSpPr>
          <p:cNvPr id="701" name="Google Shape;701;p6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702" name="Google Shape;702;p6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Continuous Measurement (cont.)</a:t>
            </a:r>
            <a:endParaRPr/>
          </a:p>
        </p:txBody>
      </p:sp>
      <p:pic>
        <p:nvPicPr>
          <p:cNvPr id="703" name="Google Shape;703;p60"/>
          <p:cNvPicPr preferRelativeResize="0"/>
          <p:nvPr/>
        </p:nvPicPr>
        <p:blipFill rotWithShape="1">
          <a:blip r:embed="rId4">
            <a:alphaModFix/>
          </a:blip>
          <a:srcRect/>
          <a:stretch/>
        </p:blipFill>
        <p:spPr>
          <a:xfrm>
            <a:off x="1630363" y="1911350"/>
            <a:ext cx="5781675" cy="1008063"/>
          </a:xfrm>
          <a:prstGeom prst="rect">
            <a:avLst/>
          </a:prstGeom>
          <a:noFill/>
          <a:ln>
            <a:noFill/>
          </a:ln>
        </p:spPr>
      </p:pic>
      <p:pic>
        <p:nvPicPr>
          <p:cNvPr id="704" name="Google Shape;704;p60"/>
          <p:cNvPicPr preferRelativeResize="0"/>
          <p:nvPr/>
        </p:nvPicPr>
        <p:blipFill rotWithShape="1">
          <a:blip r:embed="rId5">
            <a:alphaModFix/>
          </a:blip>
          <a:srcRect/>
          <a:stretch/>
        </p:blipFill>
        <p:spPr>
          <a:xfrm>
            <a:off x="2700338" y="2914650"/>
            <a:ext cx="5305425" cy="1008063"/>
          </a:xfrm>
          <a:prstGeom prst="rect">
            <a:avLst/>
          </a:prstGeom>
          <a:noFill/>
          <a:ln>
            <a:noFill/>
          </a:ln>
        </p:spPr>
      </p:pic>
      <p:grpSp>
        <p:nvGrpSpPr>
          <p:cNvPr id="705" name="Google Shape;705;p60"/>
          <p:cNvGrpSpPr/>
          <p:nvPr/>
        </p:nvGrpSpPr>
        <p:grpSpPr>
          <a:xfrm>
            <a:off x="663575" y="3994150"/>
            <a:ext cx="8285163" cy="461963"/>
            <a:chOff x="7884368" y="1869636"/>
            <a:chExt cx="8285281" cy="461665"/>
          </a:xfrm>
        </p:grpSpPr>
        <p:pic>
          <p:nvPicPr>
            <p:cNvPr id="706" name="Google Shape;706;p60"/>
            <p:cNvPicPr preferRelativeResize="0"/>
            <p:nvPr/>
          </p:nvPicPr>
          <p:blipFill rotWithShape="1">
            <a:blip r:embed="rId6">
              <a:alphaModFix/>
            </a:blip>
            <a:srcRect/>
            <a:stretch/>
          </p:blipFill>
          <p:spPr>
            <a:xfrm>
              <a:off x="8748464" y="1916832"/>
              <a:ext cx="3597486" cy="396000"/>
            </a:xfrm>
            <a:prstGeom prst="rect">
              <a:avLst/>
            </a:prstGeom>
            <a:noFill/>
            <a:ln>
              <a:noFill/>
            </a:ln>
          </p:spPr>
        </p:pic>
        <p:sp>
          <p:nvSpPr>
            <p:cNvPr id="707" name="Google Shape;707;p60"/>
            <p:cNvSpPr txBox="1"/>
            <p:nvPr/>
          </p:nvSpPr>
          <p:spPr>
            <a:xfrm>
              <a:off x="7884368" y="1869636"/>
              <a:ext cx="82852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Note:                                             by Fair Game Assumption</a:t>
              </a:r>
              <a:endParaRPr sz="2400">
                <a:solidFill>
                  <a:schemeClr val="dk1"/>
                </a:solidFill>
                <a:latin typeface="Arial"/>
                <a:ea typeface="Arial"/>
                <a:cs typeface="Arial"/>
                <a:sym typeface="Arial"/>
              </a:endParaRPr>
            </a:p>
          </p:txBody>
        </p:sp>
      </p:grpSp>
      <p:pic>
        <p:nvPicPr>
          <p:cNvPr id="708" name="Google Shape;708;p60"/>
          <p:cNvPicPr preferRelativeResize="0"/>
          <p:nvPr/>
        </p:nvPicPr>
        <p:blipFill rotWithShape="1">
          <a:blip r:embed="rId7">
            <a:alphaModFix/>
          </a:blip>
          <a:srcRect/>
          <a:stretch/>
        </p:blipFill>
        <p:spPr>
          <a:xfrm>
            <a:off x="1630363" y="4470400"/>
            <a:ext cx="5983287" cy="1008063"/>
          </a:xfrm>
          <a:prstGeom prst="rect">
            <a:avLst/>
          </a:prstGeom>
          <a:noFill/>
          <a:ln>
            <a:noFill/>
          </a:ln>
        </p:spPr>
      </p:pic>
      <p:sp>
        <p:nvSpPr>
          <p:cNvPr id="11" name="投影片編號版面配置區 13">
            <a:extLst>
              <a:ext uri="{FF2B5EF4-FFF2-40B4-BE49-F238E27FC236}">
                <a16:creationId xmlns:a16="http://schemas.microsoft.com/office/drawing/2014/main" id="{E9B55622-2474-40C8-B630-EE8265FDB4B9}"/>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61</a:t>
            </a:fld>
            <a:endParaRPr lang="zh-TW" altLang="en-US" dirty="0"/>
          </a:p>
        </p:txBody>
      </p:sp>
    </p:spTree>
    <p:extLst>
      <p:ext uri="{BB962C8B-B14F-4D97-AF65-F5344CB8AC3E}">
        <p14:creationId xmlns:p14="http://schemas.microsoft.com/office/powerpoint/2010/main" val="16609413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61"/>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715" name="Google Shape;715;p61"/>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Continuous Measurement (cont.)</a:t>
            </a:r>
            <a:endParaRPr/>
          </a:p>
        </p:txBody>
      </p:sp>
      <p:pic>
        <p:nvPicPr>
          <p:cNvPr id="716" name="Google Shape;716;p61"/>
          <p:cNvPicPr preferRelativeResize="0"/>
          <p:nvPr/>
        </p:nvPicPr>
        <p:blipFill rotWithShape="1">
          <a:blip r:embed="rId3">
            <a:alphaModFix/>
          </a:blip>
          <a:srcRect/>
          <a:stretch/>
        </p:blipFill>
        <p:spPr>
          <a:xfrm>
            <a:off x="1630363" y="1911350"/>
            <a:ext cx="5781675" cy="1008063"/>
          </a:xfrm>
          <a:prstGeom prst="rect">
            <a:avLst/>
          </a:prstGeom>
          <a:noFill/>
          <a:ln>
            <a:noFill/>
          </a:ln>
        </p:spPr>
      </p:pic>
      <p:pic>
        <p:nvPicPr>
          <p:cNvPr id="717" name="Google Shape;717;p61"/>
          <p:cNvPicPr preferRelativeResize="0"/>
          <p:nvPr/>
        </p:nvPicPr>
        <p:blipFill rotWithShape="1">
          <a:blip r:embed="rId4">
            <a:alphaModFix/>
          </a:blip>
          <a:srcRect/>
          <a:stretch/>
        </p:blipFill>
        <p:spPr>
          <a:xfrm>
            <a:off x="2700338" y="2994025"/>
            <a:ext cx="5305425" cy="1008063"/>
          </a:xfrm>
          <a:prstGeom prst="rect">
            <a:avLst/>
          </a:prstGeom>
          <a:noFill/>
          <a:ln>
            <a:noFill/>
          </a:ln>
        </p:spPr>
      </p:pic>
      <p:pic>
        <p:nvPicPr>
          <p:cNvPr id="718" name="Google Shape;718;p61"/>
          <p:cNvPicPr preferRelativeResize="0"/>
          <p:nvPr/>
        </p:nvPicPr>
        <p:blipFill rotWithShape="1">
          <a:blip r:embed="rId5">
            <a:alphaModFix/>
          </a:blip>
          <a:srcRect/>
          <a:stretch/>
        </p:blipFill>
        <p:spPr>
          <a:xfrm>
            <a:off x="2682875" y="4733925"/>
            <a:ext cx="4360863" cy="1079500"/>
          </a:xfrm>
          <a:prstGeom prst="rect">
            <a:avLst/>
          </a:prstGeom>
          <a:noFill/>
          <a:ln>
            <a:noFill/>
          </a:ln>
        </p:spPr>
      </p:pic>
      <p:sp>
        <p:nvSpPr>
          <p:cNvPr id="719" name="Google Shape;719;p61"/>
          <p:cNvSpPr txBox="1"/>
          <p:nvPr/>
        </p:nvSpPr>
        <p:spPr>
          <a:xfrm>
            <a:off x="1042988" y="5016500"/>
            <a:ext cx="2232025" cy="5984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1680"/>
              <a:buFont typeface="Noto Sans Symbols"/>
              <a:buChar char="●"/>
            </a:pPr>
            <a:r>
              <a:rPr lang="en-US" sz="2400" b="1">
                <a:solidFill>
                  <a:schemeClr val="dk1"/>
                </a:solidFill>
                <a:latin typeface="Arial"/>
                <a:ea typeface="Arial"/>
                <a:cs typeface="Arial"/>
                <a:sym typeface="Arial"/>
              </a:rPr>
              <a:t>Choose</a:t>
            </a:r>
            <a:endParaRPr/>
          </a:p>
          <a:p>
            <a:pPr marL="342900" marR="0" lvl="0" indent="-236220" algn="l" rtl="0">
              <a:spcBef>
                <a:spcPts val="480"/>
              </a:spcBef>
              <a:spcAft>
                <a:spcPts val="0"/>
              </a:spcAft>
              <a:buClr>
                <a:schemeClr val="dk2"/>
              </a:buClr>
              <a:buSzPts val="1680"/>
              <a:buFont typeface="Noto Sans Symbols"/>
              <a:buNone/>
            </a:pPr>
            <a:endParaRPr sz="2400" b="1">
              <a:solidFill>
                <a:schemeClr val="dk1"/>
              </a:solidFill>
              <a:latin typeface="Arial"/>
              <a:ea typeface="Arial"/>
              <a:cs typeface="Arial"/>
              <a:sym typeface="Arial"/>
            </a:endParaRPr>
          </a:p>
          <a:p>
            <a:pPr marL="342900" marR="0" lvl="0" indent="-218440" algn="l" rtl="0">
              <a:spcBef>
                <a:spcPts val="560"/>
              </a:spcBef>
              <a:spcAft>
                <a:spcPts val="0"/>
              </a:spcAft>
              <a:buClr>
                <a:schemeClr val="dk2"/>
              </a:buClr>
              <a:buSzPts val="1960"/>
              <a:buFont typeface="Noto Sans Symbols"/>
              <a:buNone/>
            </a:pPr>
            <a:endParaRPr sz="2800" b="1">
              <a:solidFill>
                <a:schemeClr val="dk1"/>
              </a:solidFill>
              <a:latin typeface="Arial"/>
              <a:ea typeface="Arial"/>
              <a:cs typeface="Arial"/>
              <a:sym typeface="Arial"/>
            </a:endParaRPr>
          </a:p>
        </p:txBody>
      </p:sp>
      <p:sp>
        <p:nvSpPr>
          <p:cNvPr id="720" name="Google Shape;720;p61"/>
          <p:cNvSpPr/>
          <p:nvPr/>
        </p:nvSpPr>
        <p:spPr>
          <a:xfrm>
            <a:off x="5148263" y="3138488"/>
            <a:ext cx="2447925" cy="938212"/>
          </a:xfrm>
          <a:prstGeom prst="rect">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721" name="Google Shape;721;p61"/>
          <p:cNvCxnSpPr>
            <a:stCxn id="720" idx="2"/>
          </p:cNvCxnSpPr>
          <p:nvPr/>
        </p:nvCxnSpPr>
        <p:spPr>
          <a:xfrm flipH="1">
            <a:off x="5867325" y="4076700"/>
            <a:ext cx="504900" cy="792300"/>
          </a:xfrm>
          <a:prstGeom prst="straightConnector1">
            <a:avLst/>
          </a:prstGeom>
          <a:noFill/>
          <a:ln w="19050" cap="flat" cmpd="sng">
            <a:solidFill>
              <a:srgbClr val="FF0000"/>
            </a:solidFill>
            <a:prstDash val="solid"/>
            <a:miter lim="800000"/>
            <a:headEnd type="none" w="sm" len="sm"/>
            <a:tailEnd type="stealth" w="med" len="med"/>
          </a:ln>
        </p:spPr>
      </p:cxnSp>
      <p:cxnSp>
        <p:nvCxnSpPr>
          <p:cNvPr id="722" name="Google Shape;722;p61"/>
          <p:cNvCxnSpPr/>
          <p:nvPr/>
        </p:nvCxnSpPr>
        <p:spPr>
          <a:xfrm rot="10800000">
            <a:off x="3492500" y="5491163"/>
            <a:ext cx="1128713" cy="657225"/>
          </a:xfrm>
          <a:prstGeom prst="straightConnector1">
            <a:avLst/>
          </a:prstGeom>
          <a:noFill/>
          <a:ln w="19050" cap="flat" cmpd="sng">
            <a:solidFill>
              <a:schemeClr val="dk1"/>
            </a:solidFill>
            <a:prstDash val="solid"/>
            <a:miter lim="800000"/>
            <a:headEnd type="none" w="sm" len="sm"/>
            <a:tailEnd type="stealth" w="med" len="med"/>
          </a:ln>
        </p:spPr>
      </p:cxnSp>
      <p:cxnSp>
        <p:nvCxnSpPr>
          <p:cNvPr id="723" name="Google Shape;723;p61"/>
          <p:cNvCxnSpPr/>
          <p:nvPr/>
        </p:nvCxnSpPr>
        <p:spPr>
          <a:xfrm rot="10800000" flipH="1">
            <a:off x="5429250" y="5238750"/>
            <a:ext cx="582613" cy="909638"/>
          </a:xfrm>
          <a:prstGeom prst="straightConnector1">
            <a:avLst/>
          </a:prstGeom>
          <a:noFill/>
          <a:ln w="19050" cap="flat" cmpd="sng">
            <a:solidFill>
              <a:schemeClr val="dk1"/>
            </a:solidFill>
            <a:prstDash val="solid"/>
            <a:miter lim="800000"/>
            <a:headEnd type="none" w="sm" len="sm"/>
            <a:tailEnd type="stealth" w="med" len="med"/>
          </a:ln>
        </p:spPr>
      </p:cxnSp>
      <p:sp>
        <p:nvSpPr>
          <p:cNvPr id="724" name="Google Shape;724;p61"/>
          <p:cNvSpPr/>
          <p:nvPr/>
        </p:nvSpPr>
        <p:spPr>
          <a:xfrm>
            <a:off x="4149725" y="6100763"/>
            <a:ext cx="2798763"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continuous measurement </a:t>
            </a:r>
            <a:endParaRPr sz="1800">
              <a:solidFill>
                <a:schemeClr val="dk1"/>
              </a:solidFill>
              <a:latin typeface="Arial"/>
              <a:ea typeface="Arial"/>
              <a:cs typeface="Arial"/>
              <a:sym typeface="Arial"/>
            </a:endParaRPr>
          </a:p>
        </p:txBody>
      </p:sp>
      <p:sp>
        <p:nvSpPr>
          <p:cNvPr id="13" name="投影片編號版面配置區 13">
            <a:extLst>
              <a:ext uri="{FF2B5EF4-FFF2-40B4-BE49-F238E27FC236}">
                <a16:creationId xmlns:a16="http://schemas.microsoft.com/office/drawing/2014/main" id="{9971AEF6-3435-48DD-AC9B-AA458078E997}"/>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62</a:t>
            </a:fld>
            <a:endParaRPr lang="zh-TW" altLang="en-US" dirty="0"/>
          </a:p>
        </p:txBody>
      </p:sp>
    </p:spTree>
    <p:extLst>
      <p:ext uri="{BB962C8B-B14F-4D97-AF65-F5344CB8AC3E}">
        <p14:creationId xmlns:p14="http://schemas.microsoft.com/office/powerpoint/2010/main" val="41282202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6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750" name="Google Shape;750;p64"/>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Continuous Example (cont.)</a:t>
            </a:r>
            <a:endParaRPr/>
          </a:p>
        </p:txBody>
      </p:sp>
      <p:sp>
        <p:nvSpPr>
          <p:cNvPr id="751" name="Google Shape;751;p64"/>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Suppose that the prior probability of       </a:t>
            </a:r>
            <a:endParaRPr dirty="0"/>
          </a:p>
          <a:p>
            <a:pPr marL="342900" lvl="0" indent="-342900" algn="l" rtl="0">
              <a:spcBef>
                <a:spcPts val="600"/>
              </a:spcBef>
              <a:spcAft>
                <a:spcPts val="0"/>
              </a:spcAft>
              <a:buSzPts val="2100"/>
              <a:buFont typeface="Noto Sans Symbols"/>
              <a:buNone/>
            </a:pPr>
            <a:r>
              <a:rPr lang="en-US" dirty="0"/>
              <a:t>    is     and the prior probability of      is     </a:t>
            </a:r>
            <a:endParaRPr dirty="0"/>
          </a:p>
          <a:p>
            <a:pPr marL="342900" lvl="0" indent="-342900" algn="l" rtl="0">
              <a:spcBef>
                <a:spcPts val="600"/>
              </a:spcBef>
              <a:spcAft>
                <a:spcPts val="0"/>
              </a:spcAft>
              <a:buSzPts val="2100"/>
              <a:buFont typeface="Noto Sans Symbols"/>
              <a:buNone/>
            </a:pPr>
            <a:r>
              <a:rPr lang="en-US" dirty="0"/>
              <a:t>    and using an identity economic gain matrix</a:t>
            </a:r>
          </a:p>
          <a:p>
            <a:pPr indent="-457200">
              <a:spcBef>
                <a:spcPts val="600"/>
              </a:spcBef>
              <a:buSzPts val="2100"/>
            </a:pPr>
            <a:r>
              <a:rPr lang="en-US" altLang="zh-TW" dirty="0"/>
              <a:t>continuous density function of the measurements</a:t>
            </a:r>
            <a:r>
              <a:rPr lang="zh-TW" altLang="en-US" dirty="0"/>
              <a:t>                  </a:t>
            </a:r>
            <a:r>
              <a:rPr lang="en-US" altLang="zh-TW" dirty="0"/>
              <a:t>and</a:t>
            </a:r>
          </a:p>
          <a:p>
            <a:pPr indent="-457200">
              <a:spcBef>
                <a:spcPts val="600"/>
              </a:spcBef>
              <a:buSzPts val="2100"/>
            </a:pPr>
            <a:r>
              <a:rPr lang="zh-TW" altLang="en-US" dirty="0"/>
              <a:t> </a:t>
            </a:r>
            <a:endParaRPr dirty="0"/>
          </a:p>
          <a:p>
            <a:pPr marL="0" lvl="0" indent="0" algn="l" rtl="0">
              <a:spcBef>
                <a:spcPts val="600"/>
              </a:spcBef>
              <a:spcAft>
                <a:spcPts val="0"/>
              </a:spcAft>
              <a:buSzPts val="2100"/>
              <a:buNone/>
            </a:pPr>
            <a:endParaRPr dirty="0"/>
          </a:p>
          <a:p>
            <a:pPr marL="0" lvl="0" indent="0" algn="l" rtl="0">
              <a:spcBef>
                <a:spcPts val="600"/>
              </a:spcBef>
              <a:spcAft>
                <a:spcPts val="0"/>
              </a:spcAft>
              <a:buSzPts val="2100"/>
              <a:buNone/>
            </a:pPr>
            <a:endParaRPr dirty="0"/>
          </a:p>
          <a:p>
            <a:pPr marL="342900" lvl="0" indent="-342900" algn="l" rtl="0">
              <a:spcBef>
                <a:spcPts val="600"/>
              </a:spcBef>
              <a:spcAft>
                <a:spcPts val="0"/>
              </a:spcAft>
              <a:buSzPts val="2100"/>
              <a:buFont typeface="Noto Sans Symbols"/>
              <a:buNone/>
            </a:pPr>
            <a:endParaRPr dirty="0"/>
          </a:p>
          <a:p>
            <a:pPr marL="342900" lvl="0" indent="-209550" algn="l" rtl="0">
              <a:spcBef>
                <a:spcPts val="600"/>
              </a:spcBef>
              <a:spcAft>
                <a:spcPts val="0"/>
              </a:spcAft>
              <a:buSzPts val="2100"/>
              <a:buNone/>
            </a:pPr>
            <a:endParaRPr dirty="0"/>
          </a:p>
        </p:txBody>
      </p:sp>
      <p:pic>
        <p:nvPicPr>
          <p:cNvPr id="752" name="Google Shape;752;p64"/>
          <p:cNvPicPr preferRelativeResize="0"/>
          <p:nvPr/>
        </p:nvPicPr>
        <p:blipFill rotWithShape="1">
          <a:blip r:embed="rId3">
            <a:alphaModFix/>
          </a:blip>
          <a:srcRect/>
          <a:stretch/>
        </p:blipFill>
        <p:spPr>
          <a:xfrm>
            <a:off x="7399338" y="2600325"/>
            <a:ext cx="171450" cy="539750"/>
          </a:xfrm>
          <a:prstGeom prst="rect">
            <a:avLst/>
          </a:prstGeom>
          <a:noFill/>
          <a:ln>
            <a:noFill/>
          </a:ln>
        </p:spPr>
      </p:pic>
      <p:pic>
        <p:nvPicPr>
          <p:cNvPr id="753" name="Google Shape;753;p64"/>
          <p:cNvPicPr preferRelativeResize="0"/>
          <p:nvPr/>
        </p:nvPicPr>
        <p:blipFill rotWithShape="1">
          <a:blip r:embed="rId4">
            <a:alphaModFix/>
          </a:blip>
          <a:srcRect/>
          <a:stretch/>
        </p:blipFill>
        <p:spPr>
          <a:xfrm>
            <a:off x="1660525" y="2600325"/>
            <a:ext cx="171450" cy="539750"/>
          </a:xfrm>
          <a:prstGeom prst="rect">
            <a:avLst/>
          </a:prstGeom>
          <a:noFill/>
          <a:ln>
            <a:noFill/>
          </a:ln>
        </p:spPr>
      </p:pic>
      <p:pic>
        <p:nvPicPr>
          <p:cNvPr id="754" name="Google Shape;754;p64"/>
          <p:cNvPicPr preferRelativeResize="0"/>
          <p:nvPr/>
        </p:nvPicPr>
        <p:blipFill rotWithShape="1">
          <a:blip r:embed="rId5">
            <a:alphaModFix/>
          </a:blip>
          <a:srcRect/>
          <a:stretch/>
        </p:blipFill>
        <p:spPr>
          <a:xfrm>
            <a:off x="7308850" y="2162175"/>
            <a:ext cx="352425" cy="352425"/>
          </a:xfrm>
          <a:prstGeom prst="rect">
            <a:avLst/>
          </a:prstGeom>
          <a:noFill/>
          <a:ln>
            <a:noFill/>
          </a:ln>
        </p:spPr>
      </p:pic>
      <p:pic>
        <p:nvPicPr>
          <p:cNvPr id="755" name="Google Shape;755;p64"/>
          <p:cNvPicPr preferRelativeResize="0"/>
          <p:nvPr/>
        </p:nvPicPr>
        <p:blipFill rotWithShape="1">
          <a:blip r:embed="rId6">
            <a:alphaModFix/>
          </a:blip>
          <a:srcRect/>
          <a:stretch/>
        </p:blipFill>
        <p:spPr>
          <a:xfrm>
            <a:off x="6524625" y="2693988"/>
            <a:ext cx="352425" cy="352425"/>
          </a:xfrm>
          <a:prstGeom prst="rect">
            <a:avLst/>
          </a:prstGeom>
          <a:noFill/>
          <a:ln>
            <a:noFill/>
          </a:ln>
        </p:spPr>
      </p:pic>
      <p:pic>
        <p:nvPicPr>
          <p:cNvPr id="756" name="Google Shape;756;p64"/>
          <p:cNvPicPr preferRelativeResize="0"/>
          <p:nvPr/>
        </p:nvPicPr>
        <p:blipFill rotWithShape="1">
          <a:blip r:embed="rId7">
            <a:alphaModFix/>
          </a:blip>
          <a:srcRect/>
          <a:stretch/>
        </p:blipFill>
        <p:spPr>
          <a:xfrm>
            <a:off x="1198404" y="5765878"/>
            <a:ext cx="7727950" cy="828675"/>
          </a:xfrm>
          <a:prstGeom prst="rect">
            <a:avLst/>
          </a:prstGeom>
          <a:noFill/>
          <a:ln>
            <a:noFill/>
          </a:ln>
        </p:spPr>
      </p:pic>
      <p:pic>
        <p:nvPicPr>
          <p:cNvPr id="757" name="Google Shape;757;p64"/>
          <p:cNvPicPr preferRelativeResize="0"/>
          <p:nvPr/>
        </p:nvPicPr>
        <p:blipFill rotWithShape="1">
          <a:blip r:embed="rId8">
            <a:alphaModFix/>
          </a:blip>
          <a:srcRect/>
          <a:stretch/>
        </p:blipFill>
        <p:spPr>
          <a:xfrm>
            <a:off x="1222375" y="5118195"/>
            <a:ext cx="6438900" cy="719137"/>
          </a:xfrm>
          <a:prstGeom prst="rect">
            <a:avLst/>
          </a:prstGeom>
          <a:noFill/>
          <a:ln>
            <a:noFill/>
          </a:ln>
        </p:spPr>
      </p:pic>
      <p:grpSp>
        <p:nvGrpSpPr>
          <p:cNvPr id="758" name="Google Shape;758;p64"/>
          <p:cNvGrpSpPr/>
          <p:nvPr/>
        </p:nvGrpSpPr>
        <p:grpSpPr>
          <a:xfrm>
            <a:off x="1185863" y="4738782"/>
            <a:ext cx="4260850" cy="481012"/>
            <a:chOff x="1995371" y="3717032"/>
            <a:chExt cx="4260967" cy="480319"/>
          </a:xfrm>
        </p:grpSpPr>
        <p:pic>
          <p:nvPicPr>
            <p:cNvPr id="759" name="Google Shape;759;p64"/>
            <p:cNvPicPr preferRelativeResize="0"/>
            <p:nvPr/>
          </p:nvPicPr>
          <p:blipFill rotWithShape="1">
            <a:blip r:embed="rId9">
              <a:alphaModFix/>
            </a:blip>
            <a:srcRect/>
            <a:stretch/>
          </p:blipFill>
          <p:spPr>
            <a:xfrm>
              <a:off x="2871788" y="3751263"/>
              <a:ext cx="3384550" cy="446088"/>
            </a:xfrm>
            <a:prstGeom prst="rect">
              <a:avLst/>
            </a:prstGeom>
            <a:noFill/>
            <a:ln>
              <a:noFill/>
            </a:ln>
          </p:spPr>
        </p:pic>
        <p:sp>
          <p:nvSpPr>
            <p:cNvPr id="760" name="Google Shape;760;p64"/>
            <p:cNvSpPr txBox="1"/>
            <p:nvPr/>
          </p:nvSpPr>
          <p:spPr>
            <a:xfrm>
              <a:off x="1995371" y="3717032"/>
              <a:ext cx="9204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rial"/>
                  <a:ea typeface="Arial"/>
                  <a:cs typeface="Arial"/>
                  <a:sym typeface="Arial"/>
                </a:rPr>
                <a:t>Note:</a:t>
              </a:r>
              <a:endParaRPr sz="2400" dirty="0">
                <a:solidFill>
                  <a:schemeClr val="dk1"/>
                </a:solidFill>
                <a:latin typeface="Arial"/>
                <a:ea typeface="Arial"/>
                <a:cs typeface="Arial"/>
                <a:sym typeface="Arial"/>
              </a:endParaRPr>
            </a:p>
          </p:txBody>
        </p:sp>
      </p:grpSp>
      <p:sp>
        <p:nvSpPr>
          <p:cNvPr id="14" name="投影片編號版面配置區 13">
            <a:extLst>
              <a:ext uri="{FF2B5EF4-FFF2-40B4-BE49-F238E27FC236}">
                <a16:creationId xmlns:a16="http://schemas.microsoft.com/office/drawing/2014/main" id="{803CB63F-6EFB-4B59-A893-69CCBDDCDBD3}"/>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63</a:t>
            </a:fld>
            <a:endParaRPr lang="zh-TW" altLang="en-US" dirty="0"/>
          </a:p>
        </p:txBody>
      </p:sp>
      <p:pic>
        <p:nvPicPr>
          <p:cNvPr id="20" name="Google Shape;740;p63">
            <a:extLst>
              <a:ext uri="{FF2B5EF4-FFF2-40B4-BE49-F238E27FC236}">
                <a16:creationId xmlns:a16="http://schemas.microsoft.com/office/drawing/2014/main" id="{4326B178-7335-48B9-9721-240947CAEED7}"/>
              </a:ext>
            </a:extLst>
          </p:cNvPr>
          <p:cNvPicPr preferRelativeResize="0"/>
          <p:nvPr/>
        </p:nvPicPr>
        <p:blipFill rotWithShape="1">
          <a:blip r:embed="rId10">
            <a:alphaModFix/>
          </a:blip>
          <a:srcRect/>
          <a:stretch/>
        </p:blipFill>
        <p:spPr>
          <a:xfrm>
            <a:off x="6306185" y="4197376"/>
            <a:ext cx="2734310" cy="364575"/>
          </a:xfrm>
          <a:prstGeom prst="rect">
            <a:avLst/>
          </a:prstGeom>
          <a:noFill/>
          <a:ln>
            <a:noFill/>
          </a:ln>
        </p:spPr>
      </p:pic>
      <p:pic>
        <p:nvPicPr>
          <p:cNvPr id="21" name="Google Shape;743;p63">
            <a:extLst>
              <a:ext uri="{FF2B5EF4-FFF2-40B4-BE49-F238E27FC236}">
                <a16:creationId xmlns:a16="http://schemas.microsoft.com/office/drawing/2014/main" id="{C42795CA-7FA1-4EB8-A25E-D77AA399CDC7}"/>
              </a:ext>
            </a:extLst>
          </p:cNvPr>
          <p:cNvPicPr preferRelativeResize="0"/>
          <p:nvPr/>
        </p:nvPicPr>
        <p:blipFill rotWithShape="1">
          <a:blip r:embed="rId11">
            <a:alphaModFix/>
          </a:blip>
          <a:srcRect/>
          <a:stretch/>
        </p:blipFill>
        <p:spPr>
          <a:xfrm>
            <a:off x="3777140" y="4197376"/>
            <a:ext cx="1806892" cy="377291"/>
          </a:xfrm>
          <a:prstGeom prst="rect">
            <a:avLst/>
          </a:prstGeom>
          <a:noFill/>
          <a:ln>
            <a:noFill/>
          </a:ln>
        </p:spPr>
      </p:pic>
      <p:pic>
        <p:nvPicPr>
          <p:cNvPr id="22" name="Google Shape;717;p61">
            <a:extLst>
              <a:ext uri="{FF2B5EF4-FFF2-40B4-BE49-F238E27FC236}">
                <a16:creationId xmlns:a16="http://schemas.microsoft.com/office/drawing/2014/main" id="{B72A3D20-CF25-4690-B678-3538C41BE50E}"/>
              </a:ext>
            </a:extLst>
          </p:cNvPr>
          <p:cNvPicPr preferRelativeResize="0"/>
          <p:nvPr/>
        </p:nvPicPr>
        <p:blipFill rotWithShape="1">
          <a:blip r:embed="rId12">
            <a:alphaModFix/>
          </a:blip>
          <a:srcRect/>
          <a:stretch/>
        </p:blipFill>
        <p:spPr>
          <a:xfrm>
            <a:off x="2854960" y="76186"/>
            <a:ext cx="5043646" cy="958323"/>
          </a:xfrm>
          <a:prstGeom prst="rect">
            <a:avLst/>
          </a:prstGeom>
          <a:noFill/>
          <a:ln>
            <a:noFill/>
          </a:ln>
        </p:spPr>
      </p:pic>
      <p:pic>
        <p:nvPicPr>
          <p:cNvPr id="23" name="Google Shape;716;p61">
            <a:extLst>
              <a:ext uri="{FF2B5EF4-FFF2-40B4-BE49-F238E27FC236}">
                <a16:creationId xmlns:a16="http://schemas.microsoft.com/office/drawing/2014/main" id="{3787E833-7D5E-4AD0-B83E-C2D88E30D032}"/>
              </a:ext>
            </a:extLst>
          </p:cNvPr>
          <p:cNvPicPr preferRelativeResize="0"/>
          <p:nvPr/>
        </p:nvPicPr>
        <p:blipFill rotWithShape="1">
          <a:blip r:embed="rId13">
            <a:alphaModFix/>
          </a:blip>
          <a:srcRect r="81455"/>
          <a:stretch/>
        </p:blipFill>
        <p:spPr>
          <a:xfrm>
            <a:off x="1831975" y="42410"/>
            <a:ext cx="1072197" cy="1008063"/>
          </a:xfrm>
          <a:prstGeom prst="rect">
            <a:avLst/>
          </a:prstGeom>
          <a:noFill/>
          <a:ln>
            <a:noFill/>
          </a:ln>
        </p:spPr>
      </p:pic>
    </p:spTree>
    <p:extLst>
      <p:ext uri="{BB962C8B-B14F-4D97-AF65-F5344CB8AC3E}">
        <p14:creationId xmlns:p14="http://schemas.microsoft.com/office/powerpoint/2010/main" val="31536591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66"/>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778" name="Google Shape;778;p66"/>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Continuous Example (cont.)</a:t>
            </a:r>
            <a:endParaRPr/>
          </a:p>
        </p:txBody>
      </p:sp>
      <p:sp>
        <p:nvSpPr>
          <p:cNvPr id="779" name="Google Shape;779;p66"/>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When                           , a Bayes decision rule will assign an observed unit to </a:t>
            </a:r>
            <a:r>
              <a:rPr lang="en-US" i="1" dirty="0"/>
              <a:t>t</a:t>
            </a:r>
            <a:r>
              <a:rPr lang="en-US" i="1" baseline="-25000" dirty="0"/>
              <a:t>1</a:t>
            </a:r>
            <a:r>
              <a:rPr lang="en-US" dirty="0"/>
              <a:t>, which implies</a:t>
            </a:r>
            <a:endParaRPr dirty="0"/>
          </a:p>
          <a:p>
            <a:pPr marL="0" lvl="0" indent="0" algn="l" rtl="0">
              <a:spcBef>
                <a:spcPts val="600"/>
              </a:spcBef>
              <a:spcAft>
                <a:spcPts val="0"/>
              </a:spcAft>
              <a:buSzPts val="2100"/>
              <a:buFont typeface="Noto Sans Symbols"/>
              <a:buNone/>
            </a:pPr>
            <a:endParaRPr dirty="0"/>
          </a:p>
          <a:p>
            <a:pPr marL="342900" lvl="0" indent="-342900" algn="l" rtl="0">
              <a:spcBef>
                <a:spcPts val="600"/>
              </a:spcBef>
              <a:spcAft>
                <a:spcPts val="0"/>
              </a:spcAft>
              <a:buSzPts val="2100"/>
              <a:buChar char="●"/>
            </a:pPr>
            <a:r>
              <a:rPr lang="en-US" dirty="0"/>
              <a:t>When                           , a Bayes decision rule will assign an observed unit to </a:t>
            </a:r>
            <a:r>
              <a:rPr lang="en-US" i="1" dirty="0"/>
              <a:t>t</a:t>
            </a:r>
            <a:r>
              <a:rPr lang="en-US" i="1" baseline="-25000" dirty="0"/>
              <a:t>2</a:t>
            </a:r>
            <a:r>
              <a:rPr lang="en-US" dirty="0"/>
              <a:t>, which implies</a:t>
            </a:r>
            <a:endParaRPr dirty="0"/>
          </a:p>
          <a:p>
            <a:pPr marL="342900" lvl="0" indent="-209550" algn="l" rtl="0">
              <a:spcBef>
                <a:spcPts val="600"/>
              </a:spcBef>
              <a:spcAft>
                <a:spcPts val="0"/>
              </a:spcAft>
              <a:buSzPts val="2100"/>
              <a:buNone/>
            </a:pPr>
            <a:endParaRPr dirty="0"/>
          </a:p>
        </p:txBody>
      </p:sp>
      <p:pic>
        <p:nvPicPr>
          <p:cNvPr id="780" name="Google Shape;780;p66"/>
          <p:cNvPicPr preferRelativeResize="0"/>
          <p:nvPr/>
        </p:nvPicPr>
        <p:blipFill rotWithShape="1">
          <a:blip r:embed="rId3">
            <a:alphaModFix/>
          </a:blip>
          <a:srcRect/>
          <a:stretch/>
        </p:blipFill>
        <p:spPr>
          <a:xfrm>
            <a:off x="2263775" y="2133600"/>
            <a:ext cx="2740025" cy="396875"/>
          </a:xfrm>
          <a:prstGeom prst="rect">
            <a:avLst/>
          </a:prstGeom>
          <a:noFill/>
          <a:ln>
            <a:noFill/>
          </a:ln>
        </p:spPr>
      </p:pic>
      <p:pic>
        <p:nvPicPr>
          <p:cNvPr id="781" name="Google Shape;781;p66"/>
          <p:cNvPicPr preferRelativeResize="0"/>
          <p:nvPr/>
        </p:nvPicPr>
        <p:blipFill rotWithShape="1">
          <a:blip r:embed="rId4">
            <a:alphaModFix/>
          </a:blip>
          <a:srcRect/>
          <a:stretch/>
        </p:blipFill>
        <p:spPr>
          <a:xfrm>
            <a:off x="1106488" y="3213100"/>
            <a:ext cx="6196012" cy="936625"/>
          </a:xfrm>
          <a:prstGeom prst="rect">
            <a:avLst/>
          </a:prstGeom>
          <a:noFill/>
          <a:ln>
            <a:noFill/>
          </a:ln>
        </p:spPr>
      </p:pic>
      <p:pic>
        <p:nvPicPr>
          <p:cNvPr id="782" name="Google Shape;782;p66"/>
          <p:cNvPicPr preferRelativeResize="0"/>
          <p:nvPr/>
        </p:nvPicPr>
        <p:blipFill rotWithShape="1">
          <a:blip r:embed="rId5">
            <a:alphaModFix/>
          </a:blip>
          <a:srcRect/>
          <a:stretch/>
        </p:blipFill>
        <p:spPr>
          <a:xfrm>
            <a:off x="1042988" y="5213350"/>
            <a:ext cx="4924425" cy="952500"/>
          </a:xfrm>
          <a:prstGeom prst="rect">
            <a:avLst/>
          </a:prstGeom>
          <a:noFill/>
          <a:ln>
            <a:noFill/>
          </a:ln>
        </p:spPr>
      </p:pic>
      <p:pic>
        <p:nvPicPr>
          <p:cNvPr id="783" name="Google Shape;783;p66"/>
          <p:cNvPicPr preferRelativeResize="0"/>
          <p:nvPr/>
        </p:nvPicPr>
        <p:blipFill rotWithShape="1">
          <a:blip r:embed="rId6">
            <a:alphaModFix/>
          </a:blip>
          <a:srcRect/>
          <a:stretch/>
        </p:blipFill>
        <p:spPr>
          <a:xfrm>
            <a:off x="2263775" y="4149725"/>
            <a:ext cx="2740025" cy="395288"/>
          </a:xfrm>
          <a:prstGeom prst="rect">
            <a:avLst/>
          </a:prstGeom>
          <a:noFill/>
          <a:ln>
            <a:noFill/>
          </a:ln>
        </p:spPr>
      </p:pic>
      <p:sp>
        <p:nvSpPr>
          <p:cNvPr id="9" name="投影片編號版面配置區 13">
            <a:extLst>
              <a:ext uri="{FF2B5EF4-FFF2-40B4-BE49-F238E27FC236}">
                <a16:creationId xmlns:a16="http://schemas.microsoft.com/office/drawing/2014/main" id="{EADF791E-3207-41ED-999D-D0225107C81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64</a:t>
            </a:fld>
            <a:endParaRPr lang="zh-TW" altLang="en-US" dirty="0"/>
          </a:p>
        </p:txBody>
      </p:sp>
    </p:spTree>
    <p:extLst>
      <p:ext uri="{BB962C8B-B14F-4D97-AF65-F5344CB8AC3E}">
        <p14:creationId xmlns:p14="http://schemas.microsoft.com/office/powerpoint/2010/main" val="27375201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6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790" name="Google Shape;790;p67"/>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Continuous Example (cont.)</a:t>
            </a:r>
            <a:endParaRPr/>
          </a:p>
        </p:txBody>
      </p:sp>
      <p:pic>
        <p:nvPicPr>
          <p:cNvPr id="791" name="Google Shape;791;p67"/>
          <p:cNvPicPr preferRelativeResize="0"/>
          <p:nvPr/>
        </p:nvPicPr>
        <p:blipFill rotWithShape="1">
          <a:blip r:embed="rId3">
            <a:alphaModFix/>
          </a:blip>
          <a:srcRect/>
          <a:stretch/>
        </p:blipFill>
        <p:spPr>
          <a:xfrm>
            <a:off x="1114425" y="3681413"/>
            <a:ext cx="3863975" cy="900112"/>
          </a:xfrm>
          <a:prstGeom prst="rect">
            <a:avLst/>
          </a:prstGeom>
          <a:noFill/>
          <a:ln>
            <a:noFill/>
          </a:ln>
        </p:spPr>
      </p:pic>
      <p:pic>
        <p:nvPicPr>
          <p:cNvPr id="792" name="Google Shape;792;p67"/>
          <p:cNvPicPr preferRelativeResize="0"/>
          <p:nvPr/>
        </p:nvPicPr>
        <p:blipFill rotWithShape="1">
          <a:blip r:embed="rId4">
            <a:alphaModFix/>
          </a:blip>
          <a:srcRect/>
          <a:stretch/>
        </p:blipFill>
        <p:spPr>
          <a:xfrm>
            <a:off x="2435225" y="2638425"/>
            <a:ext cx="3865563" cy="900113"/>
          </a:xfrm>
          <a:prstGeom prst="rect">
            <a:avLst/>
          </a:prstGeom>
          <a:noFill/>
          <a:ln>
            <a:noFill/>
          </a:ln>
        </p:spPr>
      </p:pic>
      <p:sp>
        <p:nvSpPr>
          <p:cNvPr id="793" name="Google Shape;793;p67"/>
          <p:cNvSpPr txBox="1"/>
          <p:nvPr/>
        </p:nvSpPr>
        <p:spPr>
          <a:xfrm>
            <a:off x="755650" y="2854325"/>
            <a:ext cx="2232025" cy="5984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1680"/>
              <a:buFont typeface="Noto Sans Symbols"/>
              <a:buChar char="●"/>
            </a:pPr>
            <a:r>
              <a:rPr lang="en-US" sz="2400">
                <a:solidFill>
                  <a:schemeClr val="dk1"/>
                </a:solidFill>
                <a:latin typeface="Arial"/>
                <a:ea typeface="Arial"/>
                <a:cs typeface="Arial"/>
                <a:sym typeface="Arial"/>
              </a:rPr>
              <a:t>Choose</a:t>
            </a:r>
            <a:endParaRPr/>
          </a:p>
          <a:p>
            <a:pPr marL="342900" marR="0" lvl="0" indent="-236220" algn="l" rtl="0">
              <a:spcBef>
                <a:spcPts val="480"/>
              </a:spcBef>
              <a:spcAft>
                <a:spcPts val="0"/>
              </a:spcAft>
              <a:buClr>
                <a:schemeClr val="dk2"/>
              </a:buClr>
              <a:buSzPts val="1680"/>
              <a:buFont typeface="Noto Sans Symbols"/>
              <a:buNone/>
            </a:pPr>
            <a:endParaRPr sz="2400" b="1">
              <a:solidFill>
                <a:schemeClr val="dk1"/>
              </a:solidFill>
              <a:latin typeface="Arial"/>
              <a:ea typeface="Arial"/>
              <a:cs typeface="Arial"/>
              <a:sym typeface="Arial"/>
            </a:endParaRPr>
          </a:p>
          <a:p>
            <a:pPr marL="342900" marR="0" lvl="0" indent="-218440" algn="l" rtl="0">
              <a:spcBef>
                <a:spcPts val="560"/>
              </a:spcBef>
              <a:spcAft>
                <a:spcPts val="0"/>
              </a:spcAft>
              <a:buClr>
                <a:schemeClr val="dk2"/>
              </a:buClr>
              <a:buSzPts val="1960"/>
              <a:buFont typeface="Noto Sans Symbols"/>
              <a:buNone/>
            </a:pPr>
            <a:endParaRPr sz="2800" b="1">
              <a:solidFill>
                <a:schemeClr val="dk1"/>
              </a:solidFill>
              <a:latin typeface="Arial"/>
              <a:ea typeface="Arial"/>
              <a:cs typeface="Arial"/>
              <a:sym typeface="Arial"/>
            </a:endParaRPr>
          </a:p>
        </p:txBody>
      </p:sp>
      <p:sp>
        <p:nvSpPr>
          <p:cNvPr id="794" name="Google Shape;794;p67"/>
          <p:cNvSpPr txBox="1"/>
          <p:nvPr/>
        </p:nvSpPr>
        <p:spPr>
          <a:xfrm>
            <a:off x="6372225" y="2854325"/>
            <a:ext cx="792163" cy="5984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2"/>
              </a:buClr>
              <a:buSzPts val="1680"/>
              <a:buFont typeface="Noto Sans Symbols"/>
              <a:buNone/>
            </a:pPr>
            <a:r>
              <a:rPr lang="en-US" sz="2400">
                <a:solidFill>
                  <a:schemeClr val="dk1"/>
                </a:solidFill>
                <a:latin typeface="Arial"/>
                <a:ea typeface="Arial"/>
                <a:cs typeface="Arial"/>
                <a:sym typeface="Arial"/>
              </a:rPr>
              <a:t>and</a:t>
            </a:r>
            <a:endParaRPr/>
          </a:p>
          <a:p>
            <a:pPr marL="342900" marR="0" lvl="0" indent="-236220" algn="l" rtl="0">
              <a:spcBef>
                <a:spcPts val="480"/>
              </a:spcBef>
              <a:spcAft>
                <a:spcPts val="0"/>
              </a:spcAft>
              <a:buClr>
                <a:schemeClr val="dk2"/>
              </a:buClr>
              <a:buSzPts val="1680"/>
              <a:buFont typeface="Noto Sans Symbols"/>
              <a:buNone/>
            </a:pPr>
            <a:endParaRPr sz="2400" b="1">
              <a:solidFill>
                <a:schemeClr val="dk1"/>
              </a:solidFill>
              <a:latin typeface="Arial"/>
              <a:ea typeface="Arial"/>
              <a:cs typeface="Arial"/>
              <a:sym typeface="Arial"/>
            </a:endParaRPr>
          </a:p>
          <a:p>
            <a:pPr marL="342900" marR="0" lvl="0" indent="-218440" algn="l" rtl="0">
              <a:spcBef>
                <a:spcPts val="560"/>
              </a:spcBef>
              <a:spcAft>
                <a:spcPts val="0"/>
              </a:spcAft>
              <a:buClr>
                <a:schemeClr val="dk2"/>
              </a:buClr>
              <a:buSzPts val="1960"/>
              <a:buFont typeface="Noto Sans Symbols"/>
              <a:buNone/>
            </a:pPr>
            <a:endParaRPr sz="2800" b="1">
              <a:solidFill>
                <a:schemeClr val="dk1"/>
              </a:solidFill>
              <a:latin typeface="Arial"/>
              <a:ea typeface="Arial"/>
              <a:cs typeface="Arial"/>
              <a:sym typeface="Arial"/>
            </a:endParaRPr>
          </a:p>
        </p:txBody>
      </p:sp>
      <p:sp>
        <p:nvSpPr>
          <p:cNvPr id="795" name="Google Shape;795;p67"/>
          <p:cNvSpPr txBox="1"/>
          <p:nvPr/>
        </p:nvSpPr>
        <p:spPr>
          <a:xfrm>
            <a:off x="787400" y="2008188"/>
            <a:ext cx="4711700" cy="598487"/>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1680"/>
              <a:buFont typeface="Noto Sans Symbols"/>
              <a:buChar char="●"/>
            </a:pPr>
            <a:r>
              <a:rPr lang="en-US" sz="2400">
                <a:solidFill>
                  <a:schemeClr val="dk1"/>
                </a:solidFill>
                <a:latin typeface="Arial"/>
                <a:ea typeface="Arial"/>
                <a:cs typeface="Arial"/>
                <a:sym typeface="Arial"/>
              </a:rPr>
              <a:t>Bayes decision rule:</a:t>
            </a:r>
            <a:endParaRPr/>
          </a:p>
        </p:txBody>
      </p:sp>
      <p:sp>
        <p:nvSpPr>
          <p:cNvPr id="9" name="投影片編號版面配置區 13">
            <a:extLst>
              <a:ext uri="{FF2B5EF4-FFF2-40B4-BE49-F238E27FC236}">
                <a16:creationId xmlns:a16="http://schemas.microsoft.com/office/drawing/2014/main" id="{88792519-37CE-47FB-AA85-0DD14C45347E}"/>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65</a:t>
            </a:fld>
            <a:endParaRPr lang="zh-TW" altLang="en-US" dirty="0"/>
          </a:p>
        </p:txBody>
      </p:sp>
    </p:spTree>
    <p:extLst>
      <p:ext uri="{BB962C8B-B14F-4D97-AF65-F5344CB8AC3E}">
        <p14:creationId xmlns:p14="http://schemas.microsoft.com/office/powerpoint/2010/main" val="20195790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65"/>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767" name="Google Shape;767;p65"/>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Continuous Example (cont.)</a:t>
            </a:r>
            <a:endParaRPr/>
          </a:p>
        </p:txBody>
      </p:sp>
      <p:sp>
        <p:nvSpPr>
          <p:cNvPr id="768" name="Google Shape;768;p65"/>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a:t>By definition</a:t>
            </a:r>
            <a:endParaRPr/>
          </a:p>
          <a:p>
            <a:pPr marL="342900" lvl="0" indent="-209550" algn="l" rtl="0">
              <a:spcBef>
                <a:spcPts val="600"/>
              </a:spcBef>
              <a:spcAft>
                <a:spcPts val="0"/>
              </a:spcAft>
              <a:buSzPts val="2100"/>
              <a:buNone/>
            </a:pPr>
            <a:endParaRPr/>
          </a:p>
          <a:p>
            <a:pPr marL="0" lvl="0" indent="0" algn="l" rtl="0">
              <a:spcBef>
                <a:spcPts val="600"/>
              </a:spcBef>
              <a:spcAft>
                <a:spcPts val="0"/>
              </a:spcAft>
              <a:buSzPts val="2100"/>
              <a:buFont typeface="Noto Sans Symbols"/>
              <a:buNone/>
            </a:pPr>
            <a:endParaRPr/>
          </a:p>
          <a:p>
            <a:pPr marL="342900" lvl="0" indent="-342900" algn="l" rtl="0">
              <a:spcBef>
                <a:spcPts val="600"/>
              </a:spcBef>
              <a:spcAft>
                <a:spcPts val="0"/>
              </a:spcAft>
              <a:buSzPts val="2100"/>
              <a:buChar char="●"/>
            </a:pPr>
            <a:r>
              <a:rPr lang="en-US"/>
              <a:t>Since economic gain is identity matrix:</a:t>
            </a:r>
            <a:endParaRPr/>
          </a:p>
          <a:p>
            <a:pPr marL="342900" lvl="0" indent="-209550" algn="l" rtl="0">
              <a:spcBef>
                <a:spcPts val="600"/>
              </a:spcBef>
              <a:spcAft>
                <a:spcPts val="0"/>
              </a:spcAft>
              <a:buSzPts val="2100"/>
              <a:buNone/>
            </a:pPr>
            <a:endParaRPr/>
          </a:p>
        </p:txBody>
      </p:sp>
      <p:pic>
        <p:nvPicPr>
          <p:cNvPr id="769" name="Google Shape;769;p65"/>
          <p:cNvPicPr preferRelativeResize="0"/>
          <p:nvPr/>
        </p:nvPicPr>
        <p:blipFill rotWithShape="1">
          <a:blip r:embed="rId3">
            <a:alphaModFix/>
          </a:blip>
          <a:srcRect/>
          <a:stretch/>
        </p:blipFill>
        <p:spPr>
          <a:xfrm>
            <a:off x="1952625" y="4325938"/>
            <a:ext cx="4686300" cy="1190625"/>
          </a:xfrm>
          <a:prstGeom prst="rect">
            <a:avLst/>
          </a:prstGeom>
          <a:noFill/>
          <a:ln>
            <a:noFill/>
          </a:ln>
        </p:spPr>
      </p:pic>
      <p:pic>
        <p:nvPicPr>
          <p:cNvPr id="770" name="Google Shape;770;p65"/>
          <p:cNvPicPr preferRelativeResize="0"/>
          <p:nvPr/>
        </p:nvPicPr>
        <p:blipFill rotWithShape="1">
          <a:blip r:embed="rId4">
            <a:alphaModFix/>
          </a:blip>
          <a:srcRect/>
          <a:stretch/>
        </p:blipFill>
        <p:spPr>
          <a:xfrm>
            <a:off x="715963" y="2386013"/>
            <a:ext cx="7696200" cy="1190625"/>
          </a:xfrm>
          <a:prstGeom prst="rect">
            <a:avLst/>
          </a:prstGeom>
          <a:noFill/>
          <a:ln>
            <a:noFill/>
          </a:ln>
        </p:spPr>
      </p:pic>
      <p:cxnSp>
        <p:nvCxnSpPr>
          <p:cNvPr id="771" name="Google Shape;771;p65"/>
          <p:cNvCxnSpPr/>
          <p:nvPr/>
        </p:nvCxnSpPr>
        <p:spPr>
          <a:xfrm>
            <a:off x="3790950" y="3141663"/>
            <a:ext cx="1008063" cy="0"/>
          </a:xfrm>
          <a:prstGeom prst="straightConnector1">
            <a:avLst/>
          </a:prstGeom>
          <a:noFill/>
          <a:ln w="57150" cap="flat" cmpd="sng">
            <a:solidFill>
              <a:srgbClr val="FF0000"/>
            </a:solidFill>
            <a:prstDash val="solid"/>
            <a:round/>
            <a:headEnd type="none" w="med" len="med"/>
            <a:tailEnd type="none" w="med" len="med"/>
          </a:ln>
        </p:spPr>
      </p:cxnSp>
      <p:sp>
        <p:nvSpPr>
          <p:cNvPr id="8" name="投影片編號版面配置區 13">
            <a:extLst>
              <a:ext uri="{FF2B5EF4-FFF2-40B4-BE49-F238E27FC236}">
                <a16:creationId xmlns:a16="http://schemas.microsoft.com/office/drawing/2014/main" id="{4FAC86D0-CFB3-4BB1-9C85-16EA6CC26D70}"/>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66</a:t>
            </a:fld>
            <a:endParaRPr lang="zh-TW" altLang="en-US" dirty="0"/>
          </a:p>
        </p:txBody>
      </p:sp>
    </p:spTree>
    <p:extLst>
      <p:ext uri="{BB962C8B-B14F-4D97-AF65-F5344CB8AC3E}">
        <p14:creationId xmlns:p14="http://schemas.microsoft.com/office/powerpoint/2010/main" val="10813052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68"/>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802" name="Google Shape;802;p68"/>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4.2 Continuous Example (cont.)</a:t>
            </a:r>
            <a:endParaRPr dirty="0"/>
          </a:p>
        </p:txBody>
      </p:sp>
      <p:sp>
        <p:nvSpPr>
          <p:cNvPr id="803" name="Google Shape;803;p68"/>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100"/>
              <a:buFont typeface="Noto Sans Symbols"/>
              <a:buNone/>
            </a:pPr>
            <a:endParaRPr/>
          </a:p>
          <a:p>
            <a:pPr marL="0" lvl="0" indent="0" algn="l" rtl="0">
              <a:spcBef>
                <a:spcPts val="600"/>
              </a:spcBef>
              <a:spcAft>
                <a:spcPts val="0"/>
              </a:spcAft>
              <a:buSzPts val="2100"/>
              <a:buFont typeface="Noto Sans Symbols"/>
              <a:buNone/>
            </a:pPr>
            <a:endParaRPr/>
          </a:p>
          <a:p>
            <a:pPr marL="0" lvl="0" indent="0" algn="l" rtl="0">
              <a:spcBef>
                <a:spcPts val="600"/>
              </a:spcBef>
              <a:spcAft>
                <a:spcPts val="0"/>
              </a:spcAft>
              <a:buSzPts val="2100"/>
              <a:buFont typeface="Noto Sans Symbols"/>
              <a:buNone/>
            </a:pPr>
            <a:endParaRPr/>
          </a:p>
          <a:p>
            <a:pPr marL="0" lvl="0" indent="0" algn="l" rtl="0">
              <a:spcBef>
                <a:spcPts val="600"/>
              </a:spcBef>
              <a:spcAft>
                <a:spcPts val="0"/>
              </a:spcAft>
              <a:buSzPts val="2100"/>
              <a:buFont typeface="Noto Sans Symbols"/>
              <a:buNone/>
            </a:pPr>
            <a:endParaRPr/>
          </a:p>
          <a:p>
            <a:pPr marL="0" lvl="0" indent="0" algn="l" rtl="0">
              <a:spcBef>
                <a:spcPts val="600"/>
              </a:spcBef>
              <a:spcAft>
                <a:spcPts val="0"/>
              </a:spcAft>
              <a:buSzPts val="2100"/>
              <a:buFont typeface="Noto Sans Symbols"/>
              <a:buNone/>
            </a:pPr>
            <a:endParaRPr/>
          </a:p>
          <a:p>
            <a:pPr marL="0" lvl="0" indent="0" algn="l" rtl="0">
              <a:spcBef>
                <a:spcPts val="600"/>
              </a:spcBef>
              <a:spcAft>
                <a:spcPts val="0"/>
              </a:spcAft>
              <a:buSzPts val="2100"/>
              <a:buFont typeface="Noto Sans Symbols"/>
              <a:buNone/>
            </a:pPr>
            <a:endParaRPr/>
          </a:p>
          <a:p>
            <a:pPr marL="0" lvl="0" indent="0" algn="l" rtl="0">
              <a:spcBef>
                <a:spcPts val="600"/>
              </a:spcBef>
              <a:spcAft>
                <a:spcPts val="0"/>
              </a:spcAft>
              <a:buSzPts val="2100"/>
              <a:buFont typeface="Noto Sans Symbols"/>
              <a:buNone/>
            </a:pPr>
            <a:r>
              <a:rPr lang="en-US"/>
              <a:t> </a:t>
            </a:r>
            <a:endParaRPr/>
          </a:p>
          <a:p>
            <a:pPr marL="342900" lvl="0" indent="-209550" algn="l" rtl="0">
              <a:spcBef>
                <a:spcPts val="600"/>
              </a:spcBef>
              <a:spcAft>
                <a:spcPts val="0"/>
              </a:spcAft>
              <a:buSzPts val="2100"/>
              <a:buNone/>
            </a:pPr>
            <a:endParaRPr/>
          </a:p>
        </p:txBody>
      </p:sp>
      <p:pic>
        <p:nvPicPr>
          <p:cNvPr id="804" name="Google Shape;804;p68"/>
          <p:cNvPicPr preferRelativeResize="0"/>
          <p:nvPr/>
        </p:nvPicPr>
        <p:blipFill rotWithShape="1">
          <a:blip r:embed="rId3">
            <a:alphaModFix/>
          </a:blip>
          <a:srcRect/>
          <a:stretch/>
        </p:blipFill>
        <p:spPr>
          <a:xfrm>
            <a:off x="755650" y="1878013"/>
            <a:ext cx="4292600" cy="863600"/>
          </a:xfrm>
          <a:prstGeom prst="rect">
            <a:avLst/>
          </a:prstGeom>
          <a:noFill/>
          <a:ln>
            <a:noFill/>
          </a:ln>
        </p:spPr>
      </p:pic>
      <p:pic>
        <p:nvPicPr>
          <p:cNvPr id="805" name="Google Shape;805;p68"/>
          <p:cNvPicPr preferRelativeResize="0"/>
          <p:nvPr/>
        </p:nvPicPr>
        <p:blipFill rotWithShape="1">
          <a:blip r:embed="rId4">
            <a:alphaModFix/>
          </a:blip>
          <a:srcRect/>
          <a:stretch/>
        </p:blipFill>
        <p:spPr>
          <a:xfrm>
            <a:off x="827088" y="2708275"/>
            <a:ext cx="7335837" cy="865188"/>
          </a:xfrm>
          <a:prstGeom prst="rect">
            <a:avLst/>
          </a:prstGeom>
          <a:noFill/>
          <a:ln>
            <a:noFill/>
          </a:ln>
        </p:spPr>
      </p:pic>
      <p:pic>
        <p:nvPicPr>
          <p:cNvPr id="806" name="Google Shape;806;p68"/>
          <p:cNvPicPr preferRelativeResize="0"/>
          <p:nvPr/>
        </p:nvPicPr>
        <p:blipFill rotWithShape="1">
          <a:blip r:embed="rId5">
            <a:alphaModFix/>
          </a:blip>
          <a:srcRect/>
          <a:stretch/>
        </p:blipFill>
        <p:spPr>
          <a:xfrm>
            <a:off x="827088" y="3644900"/>
            <a:ext cx="6064250" cy="863600"/>
          </a:xfrm>
          <a:prstGeom prst="rect">
            <a:avLst/>
          </a:prstGeom>
          <a:noFill/>
          <a:ln>
            <a:noFill/>
          </a:ln>
        </p:spPr>
      </p:pic>
      <p:pic>
        <p:nvPicPr>
          <p:cNvPr id="807" name="Google Shape;807;p68"/>
          <p:cNvPicPr preferRelativeResize="0"/>
          <p:nvPr/>
        </p:nvPicPr>
        <p:blipFill rotWithShape="1">
          <a:blip r:embed="rId6">
            <a:alphaModFix/>
          </a:blip>
          <a:srcRect/>
          <a:stretch/>
        </p:blipFill>
        <p:spPr>
          <a:xfrm>
            <a:off x="827088" y="4652963"/>
            <a:ext cx="5264150" cy="863600"/>
          </a:xfrm>
          <a:prstGeom prst="rect">
            <a:avLst/>
          </a:prstGeom>
          <a:noFill/>
          <a:ln>
            <a:noFill/>
          </a:ln>
        </p:spPr>
      </p:pic>
      <p:pic>
        <p:nvPicPr>
          <p:cNvPr id="808" name="Google Shape;808;p68"/>
          <p:cNvPicPr preferRelativeResize="0"/>
          <p:nvPr/>
        </p:nvPicPr>
        <p:blipFill rotWithShape="1">
          <a:blip r:embed="rId7">
            <a:alphaModFix/>
          </a:blip>
          <a:srcRect/>
          <a:stretch/>
        </p:blipFill>
        <p:spPr>
          <a:xfrm>
            <a:off x="862013" y="5589588"/>
            <a:ext cx="5440362" cy="863600"/>
          </a:xfrm>
          <a:prstGeom prst="rect">
            <a:avLst/>
          </a:prstGeom>
          <a:noFill/>
          <a:ln>
            <a:noFill/>
          </a:ln>
        </p:spPr>
      </p:pic>
      <p:sp>
        <p:nvSpPr>
          <p:cNvPr id="10" name="投影片編號版面配置區 13">
            <a:extLst>
              <a:ext uri="{FF2B5EF4-FFF2-40B4-BE49-F238E27FC236}">
                <a16:creationId xmlns:a16="http://schemas.microsoft.com/office/drawing/2014/main" id="{14437429-36B4-4C45-9AB9-13D09366D7AA}"/>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67</a:t>
            </a:fld>
            <a:endParaRPr lang="zh-TW" altLang="en-US" dirty="0"/>
          </a:p>
        </p:txBody>
      </p:sp>
      <p:pic>
        <p:nvPicPr>
          <p:cNvPr id="15" name="Google Shape;756;p64">
            <a:extLst>
              <a:ext uri="{FF2B5EF4-FFF2-40B4-BE49-F238E27FC236}">
                <a16:creationId xmlns:a16="http://schemas.microsoft.com/office/drawing/2014/main" id="{7C37C496-1850-4348-944A-7D3FCB5FE813}"/>
              </a:ext>
            </a:extLst>
          </p:cNvPr>
          <p:cNvPicPr preferRelativeResize="0"/>
          <p:nvPr/>
        </p:nvPicPr>
        <p:blipFill rotWithShape="1">
          <a:blip r:embed="rId8">
            <a:alphaModFix/>
          </a:blip>
          <a:srcRect/>
          <a:stretch/>
        </p:blipFill>
        <p:spPr>
          <a:xfrm>
            <a:off x="3952242" y="565618"/>
            <a:ext cx="4984749" cy="534519"/>
          </a:xfrm>
          <a:prstGeom prst="rect">
            <a:avLst/>
          </a:prstGeom>
          <a:noFill/>
          <a:ln>
            <a:noFill/>
          </a:ln>
        </p:spPr>
      </p:pic>
      <p:pic>
        <p:nvPicPr>
          <p:cNvPr id="16" name="Google Shape;757;p64">
            <a:extLst>
              <a:ext uri="{FF2B5EF4-FFF2-40B4-BE49-F238E27FC236}">
                <a16:creationId xmlns:a16="http://schemas.microsoft.com/office/drawing/2014/main" id="{6B6CCC99-2067-4A93-A0F4-24741FA86171}"/>
              </a:ext>
            </a:extLst>
          </p:cNvPr>
          <p:cNvPicPr preferRelativeResize="0"/>
          <p:nvPr/>
        </p:nvPicPr>
        <p:blipFill rotWithShape="1">
          <a:blip r:embed="rId9">
            <a:alphaModFix/>
          </a:blip>
          <a:srcRect/>
          <a:stretch/>
        </p:blipFill>
        <p:spPr>
          <a:xfrm>
            <a:off x="3975974" y="131862"/>
            <a:ext cx="4071778" cy="454762"/>
          </a:xfrm>
          <a:prstGeom prst="rect">
            <a:avLst/>
          </a:prstGeom>
          <a:noFill/>
          <a:ln>
            <a:noFill/>
          </a:ln>
        </p:spPr>
      </p:pic>
    </p:spTree>
    <p:extLst>
      <p:ext uri="{BB962C8B-B14F-4D97-AF65-F5344CB8AC3E}">
        <p14:creationId xmlns:p14="http://schemas.microsoft.com/office/powerpoint/2010/main" val="25785640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6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738" name="Google Shape;738;p6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4.2 Continuous Example</a:t>
            </a:r>
            <a:endParaRPr dirty="0"/>
          </a:p>
        </p:txBody>
      </p:sp>
      <p:sp>
        <p:nvSpPr>
          <p:cNvPr id="739" name="Google Shape;739;p63"/>
          <p:cNvSpPr txBox="1">
            <a:spLocks noGrp="1"/>
          </p:cNvSpPr>
          <p:nvPr>
            <p:ph type="body" idx="1"/>
          </p:nvPr>
        </p:nvSpPr>
        <p:spPr>
          <a:xfrm>
            <a:off x="611188"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For the example, try the continuous density function of the measurements:</a:t>
            </a:r>
            <a:endParaRPr dirty="0"/>
          </a:p>
          <a:p>
            <a:pPr marL="342900" lvl="0" indent="-342900" algn="l" rtl="0">
              <a:spcBef>
                <a:spcPts val="600"/>
              </a:spcBef>
              <a:spcAft>
                <a:spcPts val="0"/>
              </a:spcAft>
              <a:buSzPts val="2100"/>
              <a:buFont typeface="Noto Sans Symbols"/>
              <a:buNone/>
            </a:pPr>
            <a:r>
              <a:rPr lang="en-US" dirty="0"/>
              <a:t>                         and</a:t>
            </a:r>
            <a:endParaRPr dirty="0"/>
          </a:p>
          <a:p>
            <a:pPr marL="342900" lvl="0" indent="-342900" algn="l" rtl="0">
              <a:spcBef>
                <a:spcPts val="600"/>
              </a:spcBef>
              <a:spcAft>
                <a:spcPts val="0"/>
              </a:spcAft>
              <a:buSzPts val="2100"/>
              <a:buChar char="●"/>
            </a:pPr>
            <a:r>
              <a:rPr lang="en-US" dirty="0"/>
              <a:t>Prove that they are indeed </a:t>
            </a:r>
            <a:r>
              <a:rPr lang="en-US" b="1" dirty="0"/>
              <a:t>density function</a:t>
            </a:r>
            <a:endParaRPr dirty="0"/>
          </a:p>
        </p:txBody>
      </p:sp>
      <p:pic>
        <p:nvPicPr>
          <p:cNvPr id="740" name="Google Shape;740;p63"/>
          <p:cNvPicPr preferRelativeResize="0"/>
          <p:nvPr/>
        </p:nvPicPr>
        <p:blipFill rotWithShape="1">
          <a:blip r:embed="rId3">
            <a:alphaModFix/>
          </a:blip>
          <a:srcRect/>
          <a:stretch/>
        </p:blipFill>
        <p:spPr>
          <a:xfrm>
            <a:off x="4090988" y="3060700"/>
            <a:ext cx="3500437" cy="466725"/>
          </a:xfrm>
          <a:prstGeom prst="rect">
            <a:avLst/>
          </a:prstGeom>
          <a:noFill/>
          <a:ln>
            <a:noFill/>
          </a:ln>
        </p:spPr>
      </p:pic>
      <p:pic>
        <p:nvPicPr>
          <p:cNvPr id="741" name="Google Shape;741;p63"/>
          <p:cNvPicPr preferRelativeResize="0"/>
          <p:nvPr/>
        </p:nvPicPr>
        <p:blipFill rotWithShape="1">
          <a:blip r:embed="rId4">
            <a:alphaModFix/>
          </a:blip>
          <a:srcRect/>
          <a:stretch/>
        </p:blipFill>
        <p:spPr>
          <a:xfrm>
            <a:off x="1160463" y="5283200"/>
            <a:ext cx="3092450" cy="900113"/>
          </a:xfrm>
          <a:prstGeom prst="rect">
            <a:avLst/>
          </a:prstGeom>
          <a:noFill/>
          <a:ln>
            <a:noFill/>
          </a:ln>
        </p:spPr>
      </p:pic>
      <p:pic>
        <p:nvPicPr>
          <p:cNvPr id="742" name="Google Shape;742;p63"/>
          <p:cNvPicPr preferRelativeResize="0"/>
          <p:nvPr/>
        </p:nvPicPr>
        <p:blipFill rotWithShape="1">
          <a:blip r:embed="rId5">
            <a:alphaModFix/>
          </a:blip>
          <a:srcRect/>
          <a:stretch/>
        </p:blipFill>
        <p:spPr>
          <a:xfrm>
            <a:off x="1160463" y="4246563"/>
            <a:ext cx="2184400" cy="900112"/>
          </a:xfrm>
          <a:prstGeom prst="rect">
            <a:avLst/>
          </a:prstGeom>
          <a:noFill/>
          <a:ln>
            <a:noFill/>
          </a:ln>
        </p:spPr>
      </p:pic>
      <p:pic>
        <p:nvPicPr>
          <p:cNvPr id="743" name="Google Shape;743;p63"/>
          <p:cNvPicPr preferRelativeResize="0"/>
          <p:nvPr/>
        </p:nvPicPr>
        <p:blipFill rotWithShape="1">
          <a:blip r:embed="rId6">
            <a:alphaModFix/>
          </a:blip>
          <a:srcRect/>
          <a:stretch/>
        </p:blipFill>
        <p:spPr>
          <a:xfrm>
            <a:off x="1049338" y="3060700"/>
            <a:ext cx="2235200" cy="466725"/>
          </a:xfrm>
          <a:prstGeom prst="rect">
            <a:avLst/>
          </a:prstGeom>
          <a:noFill/>
          <a:ln>
            <a:noFill/>
          </a:ln>
        </p:spPr>
      </p:pic>
      <p:sp>
        <p:nvSpPr>
          <p:cNvPr id="9" name="投影片編號版面配置區 13">
            <a:extLst>
              <a:ext uri="{FF2B5EF4-FFF2-40B4-BE49-F238E27FC236}">
                <a16:creationId xmlns:a16="http://schemas.microsoft.com/office/drawing/2014/main" id="{7598CFC1-C519-428F-A977-7E3477683564}"/>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68</a:t>
            </a:fld>
            <a:endParaRPr lang="zh-TW" altLang="en-US" dirty="0"/>
          </a:p>
        </p:txBody>
      </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C768FE9E-A6DF-4F0E-B919-C9F6CA30881D}"/>
                  </a:ext>
                </a:extLst>
              </p:cNvPr>
              <p:cNvSpPr txBox="1"/>
              <p:nvPr/>
            </p:nvSpPr>
            <p:spPr>
              <a:xfrm>
                <a:off x="4934433" y="4116025"/>
                <a:ext cx="3049104" cy="417358"/>
              </a:xfrm>
              <a:prstGeom prst="rect">
                <a:avLst/>
              </a:prstGeom>
              <a:noFill/>
            </p:spPr>
            <p:txBody>
              <a:bodyPr wrap="none" lIns="0" tIns="0" rIns="0" bIns="0" rtlCol="0">
                <a:spAutoFit/>
              </a:bodyPr>
              <a:lstStyle/>
              <a:p>
                <a14:m>
                  <m:oMath xmlns:m="http://schemas.openxmlformats.org/officeDocument/2006/math">
                    <m:nary>
                      <m:naryPr>
                        <m:ctrlPr>
                          <a:rPr lang="el-GR" altLang="zh-TW" sz="2000" i="1" smtClean="0">
                            <a:latin typeface="Cambria Math" panose="02040503050406030204" pitchFamily="18" charset="0"/>
                          </a:rPr>
                        </m:ctrlPr>
                      </m:naryPr>
                      <m:sub>
                        <m:r>
                          <m:rPr>
                            <m:brk m:alnAt="23"/>
                          </m:rPr>
                          <a:rPr lang="en-US" altLang="zh-TW" sz="2000" b="0" i="1" smtClean="0">
                            <a:latin typeface="Cambria Math" panose="02040503050406030204" pitchFamily="18" charset="0"/>
                          </a:rPr>
                          <m:t>0</m:t>
                        </m:r>
                      </m:sub>
                      <m:sup>
                        <m:r>
                          <a:rPr lang="en-US" altLang="zh-TW" sz="2000" b="0" i="1" smtClean="0">
                            <a:latin typeface="Cambria Math" panose="02040503050406030204" pitchFamily="18" charset="0"/>
                          </a:rPr>
                          <m:t>1</m:t>
                        </m:r>
                      </m:sup>
                      <m:e>
                        <m:sSup>
                          <m:sSupPr>
                            <m:ctrlPr>
                              <a:rPr lang="el-GR" altLang="zh-TW" sz="2000" i="1" smtClean="0">
                                <a:latin typeface="Cambria Math" panose="02040503050406030204" pitchFamily="18" charset="0"/>
                              </a:rPr>
                            </m:ctrlPr>
                          </m:sSupPr>
                          <m:e>
                            <m:r>
                              <a:rPr lang="en-US" altLang="zh-TW" sz="2000" b="0" i="1" smtClean="0">
                                <a:latin typeface="Cambria Math" panose="02040503050406030204" pitchFamily="18" charset="0"/>
                              </a:rPr>
                              <m:t>3</m:t>
                            </m:r>
                            <m:r>
                              <a:rPr lang="en-US" altLang="zh-TW" sz="2000" b="0" i="1" smtClean="0">
                                <a:latin typeface="Cambria Math" panose="02040503050406030204" pitchFamily="18" charset="0"/>
                              </a:rPr>
                              <m:t>𝑥</m:t>
                            </m:r>
                          </m:e>
                          <m:sup>
                            <m:r>
                              <a:rPr lang="en-US" altLang="zh-TW" sz="2000" b="0" i="1" smtClean="0">
                                <a:latin typeface="Cambria Math" panose="02040503050406030204" pitchFamily="18" charset="0"/>
                              </a:rPr>
                              <m:t>2</m:t>
                            </m:r>
                          </m:sup>
                        </m:sSup>
                        <m:r>
                          <a:rPr lang="en-US" altLang="zh-TW" sz="2000" b="0" i="1" smtClean="0">
                            <a:latin typeface="Cambria Math" panose="02040503050406030204" pitchFamily="18" charset="0"/>
                          </a:rPr>
                          <m:t>𝑑𝑥</m:t>
                        </m:r>
                      </m:e>
                    </m:nary>
                    <m:r>
                      <a:rPr lang="en-US" altLang="zh-TW" sz="2000" b="0" i="1" smtClean="0">
                        <a:latin typeface="Cambria Math" panose="02040503050406030204" pitchFamily="18" charset="0"/>
                      </a:rPr>
                      <m:t>=</m:t>
                    </m:r>
                    <m:sSubSup>
                      <m:sSubSupPr>
                        <m:ctrlPr>
                          <a:rPr lang="en-US" altLang="zh-TW" sz="2000" b="0" i="1" smtClean="0">
                            <a:latin typeface="Cambria Math" panose="02040503050406030204" pitchFamily="18" charset="0"/>
                          </a:rPr>
                        </m:ctrlPr>
                      </m:sSubSupPr>
                      <m:e>
                        <m:d>
                          <m:dPr>
                            <m:begChr m:val="["/>
                            <m:endChr m:val="]"/>
                            <m:ctrlPr>
                              <a:rPr lang="en-US" altLang="zh-TW" sz="2000" b="0" i="1" smtClean="0">
                                <a:latin typeface="Cambria Math" panose="02040503050406030204" pitchFamily="18" charset="0"/>
                              </a:rPr>
                            </m:ctrlPr>
                          </m:dPr>
                          <m:e>
                            <m:sSup>
                              <m:sSupPr>
                                <m:ctrlPr>
                                  <a:rPr lang="en-US" altLang="zh-TW" sz="2000" i="1">
                                    <a:latin typeface="Cambria Math" panose="02040503050406030204" pitchFamily="18" charset="0"/>
                                  </a:rPr>
                                </m:ctrlPr>
                              </m:sSupPr>
                              <m:e>
                                <m:r>
                                  <a:rPr lang="en-US" altLang="zh-TW" sz="2000" i="1">
                                    <a:latin typeface="Cambria Math" panose="02040503050406030204" pitchFamily="18" charset="0"/>
                                  </a:rPr>
                                  <m:t>𝑥</m:t>
                                </m:r>
                              </m:e>
                              <m:sup>
                                <m:r>
                                  <a:rPr lang="en-US" altLang="zh-TW" sz="2000" i="1">
                                    <a:latin typeface="Cambria Math" panose="02040503050406030204" pitchFamily="18" charset="0"/>
                                  </a:rPr>
                                  <m:t>3</m:t>
                                </m:r>
                              </m:sup>
                            </m:sSup>
                          </m:e>
                        </m:d>
                      </m:e>
                      <m:sub>
                        <m:r>
                          <a:rPr lang="en-US" altLang="zh-TW" sz="2000" b="0" i="1" smtClean="0">
                            <a:latin typeface="Cambria Math" panose="02040503050406030204" pitchFamily="18" charset="0"/>
                          </a:rPr>
                          <m:t>0</m:t>
                        </m:r>
                      </m:sub>
                      <m:sup>
                        <m:r>
                          <a:rPr lang="en-US" altLang="zh-TW" sz="2000" b="0" i="1" smtClean="0">
                            <a:latin typeface="Cambria Math" panose="02040503050406030204" pitchFamily="18" charset="0"/>
                          </a:rPr>
                          <m:t>1</m:t>
                        </m:r>
                      </m:sup>
                    </m:sSubSup>
                    <m:r>
                      <a:rPr lang="en-US" altLang="zh-TW" sz="2000" b="0" i="1" smtClean="0">
                        <a:latin typeface="Cambria Math" panose="02040503050406030204" pitchFamily="18" charset="0"/>
                      </a:rPr>
                      <m:t>=</m:t>
                    </m:r>
                  </m:oMath>
                </a14:m>
                <a:r>
                  <a:rPr lang="zh-TW" altLang="en-US" sz="2000" dirty="0"/>
                  <a:t> </a:t>
                </a:r>
                <a:r>
                  <a:rPr lang="en-US" altLang="zh-TW" sz="2000" dirty="0"/>
                  <a:t>1-0 = 0</a:t>
                </a:r>
                <a:endParaRPr lang="zh-TW" altLang="en-US" sz="2000" dirty="0"/>
              </a:p>
            </p:txBody>
          </p:sp>
        </mc:Choice>
        <mc:Fallback xmlns="">
          <p:sp>
            <p:nvSpPr>
              <p:cNvPr id="2" name="文字方塊 1">
                <a:extLst>
                  <a:ext uri="{FF2B5EF4-FFF2-40B4-BE49-F238E27FC236}">
                    <a16:creationId xmlns:a16="http://schemas.microsoft.com/office/drawing/2014/main" id="{C768FE9E-A6DF-4F0E-B919-C9F6CA30881D}"/>
                  </a:ext>
                </a:extLst>
              </p:cNvPr>
              <p:cNvSpPr txBox="1">
                <a:spLocks noRot="1" noChangeAspect="1" noMove="1" noResize="1" noEditPoints="1" noAdjustHandles="1" noChangeArrowheads="1" noChangeShapeType="1" noTextEdit="1"/>
              </p:cNvSpPr>
              <p:nvPr/>
            </p:nvSpPr>
            <p:spPr>
              <a:xfrm>
                <a:off x="4934433" y="4116025"/>
                <a:ext cx="3049104" cy="417358"/>
              </a:xfrm>
              <a:prstGeom prst="rect">
                <a:avLst/>
              </a:prstGeom>
              <a:blipFill>
                <a:blip r:embed="rId7"/>
                <a:stretch>
                  <a:fillRect t="-4348" r="-3992" b="-2463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9EE86281-7AA1-4B68-ABA7-101594191FE0}"/>
                  </a:ext>
                </a:extLst>
              </p:cNvPr>
              <p:cNvSpPr txBox="1"/>
              <p:nvPr/>
            </p:nvSpPr>
            <p:spPr>
              <a:xfrm>
                <a:off x="4934433" y="4883596"/>
                <a:ext cx="3831305" cy="1758751"/>
              </a:xfrm>
              <a:prstGeom prst="rect">
                <a:avLst/>
              </a:prstGeom>
              <a:noFill/>
            </p:spPr>
            <p:txBody>
              <a:bodyPr wrap="none" lIns="0" tIns="0" rIns="0" bIns="0" rtlCol="0">
                <a:spAutoFit/>
              </a:bodyPr>
              <a:lstStyle/>
              <a:p>
                <a14:m>
                  <m:oMath xmlns:m="http://schemas.openxmlformats.org/officeDocument/2006/math">
                    <m:nary>
                      <m:naryPr>
                        <m:ctrlPr>
                          <a:rPr lang="el-GR" altLang="zh-TW" sz="2000" i="1" smtClean="0">
                            <a:latin typeface="Cambria Math" panose="02040503050406030204" pitchFamily="18" charset="0"/>
                          </a:rPr>
                        </m:ctrlPr>
                      </m:naryPr>
                      <m:sub>
                        <m:r>
                          <m:rPr>
                            <m:brk m:alnAt="23"/>
                          </m:rPr>
                          <a:rPr lang="en-US" altLang="zh-TW" sz="2000" b="0" i="1" smtClean="0">
                            <a:latin typeface="Cambria Math" panose="02040503050406030204" pitchFamily="18" charset="0"/>
                          </a:rPr>
                          <m:t>0</m:t>
                        </m:r>
                      </m:sub>
                      <m:sup>
                        <m:r>
                          <a:rPr lang="en-US" altLang="zh-TW" sz="2000" b="0" i="1" smtClean="0">
                            <a:latin typeface="Cambria Math" panose="02040503050406030204" pitchFamily="18" charset="0"/>
                          </a:rPr>
                          <m:t>1</m:t>
                        </m:r>
                      </m:sup>
                      <m:e>
                        <m:f>
                          <m:fPr>
                            <m:ctrlPr>
                              <a:rPr lang="el-GR" altLang="zh-TW" sz="2000" i="1" smtClean="0">
                                <a:latin typeface="Cambria Math" panose="02040503050406030204" pitchFamily="18" charset="0"/>
                              </a:rPr>
                            </m:ctrlPr>
                          </m:fPr>
                          <m:num>
                            <m:r>
                              <a:rPr lang="en-US" altLang="zh-TW" sz="2000" b="0" i="1" smtClean="0">
                                <a:latin typeface="Cambria Math" panose="02040503050406030204" pitchFamily="18" charset="0"/>
                              </a:rPr>
                              <m:t>3(1−</m:t>
                            </m:r>
                            <m:sSup>
                              <m:sSupPr>
                                <m:ctrlPr>
                                  <a:rPr lang="el-GR" altLang="zh-TW" sz="2000" i="1" smtClean="0">
                                    <a:latin typeface="Cambria Math" panose="02040503050406030204" pitchFamily="18" charset="0"/>
                                  </a:rPr>
                                </m:ctrlPr>
                              </m:sSupPr>
                              <m:e>
                                <m:r>
                                  <a:rPr lang="en-US" altLang="zh-TW" sz="2000" b="0" i="1" smtClean="0">
                                    <a:latin typeface="Cambria Math" panose="02040503050406030204" pitchFamily="18" charset="0"/>
                                  </a:rPr>
                                  <m:t>𝑥</m:t>
                                </m:r>
                              </m:e>
                              <m:sup>
                                <m:r>
                                  <a:rPr lang="en-US" altLang="zh-TW" sz="2000" b="0" i="1" smtClean="0">
                                    <a:latin typeface="Cambria Math" panose="02040503050406030204" pitchFamily="18" charset="0"/>
                                  </a:rPr>
                                  <m:t>2</m:t>
                                </m:r>
                              </m:sup>
                            </m:sSup>
                            <m:r>
                              <a:rPr lang="en-US" altLang="zh-TW" sz="2000" b="0" i="1" smtClean="0">
                                <a:latin typeface="Cambria Math" panose="02040503050406030204" pitchFamily="18" charset="0"/>
                              </a:rPr>
                              <m:t>)</m:t>
                            </m:r>
                          </m:num>
                          <m:den>
                            <m:r>
                              <a:rPr lang="en-US" altLang="zh-TW" sz="2000" b="0" i="1" smtClean="0">
                                <a:latin typeface="Cambria Math" panose="02040503050406030204" pitchFamily="18" charset="0"/>
                              </a:rPr>
                              <m:t>2</m:t>
                            </m:r>
                          </m:den>
                        </m:f>
                        <m:r>
                          <a:rPr lang="en-US" altLang="zh-TW" sz="2000" b="0" i="1" smtClean="0">
                            <a:latin typeface="Cambria Math" panose="02040503050406030204" pitchFamily="18" charset="0"/>
                          </a:rPr>
                          <m:t>𝑑𝑥</m:t>
                        </m:r>
                      </m:e>
                    </m:nary>
                    <m:r>
                      <a:rPr lang="en-US" altLang="zh-TW" sz="2000" b="0" i="1" smtClean="0">
                        <a:latin typeface="Cambria Math" panose="02040503050406030204" pitchFamily="18" charset="0"/>
                      </a:rPr>
                      <m:t>=</m:t>
                    </m:r>
                    <m:f>
                      <m:fPr>
                        <m:ctrlPr>
                          <a:rPr lang="el-GR" altLang="zh-TW" sz="2000" i="1">
                            <a:latin typeface="Cambria Math" panose="02040503050406030204" pitchFamily="18" charset="0"/>
                          </a:rPr>
                        </m:ctrlPr>
                      </m:fPr>
                      <m:num>
                        <m:r>
                          <a:rPr lang="en-US" altLang="zh-TW" sz="2000" i="1">
                            <a:latin typeface="Cambria Math" panose="02040503050406030204" pitchFamily="18" charset="0"/>
                          </a:rPr>
                          <m:t>3</m:t>
                        </m:r>
                      </m:num>
                      <m:den>
                        <m:r>
                          <a:rPr lang="en-US" altLang="zh-TW" sz="2000" i="1">
                            <a:latin typeface="Cambria Math" panose="02040503050406030204" pitchFamily="18" charset="0"/>
                          </a:rPr>
                          <m:t>2</m:t>
                        </m:r>
                      </m:den>
                    </m:f>
                    <m:nary>
                      <m:naryPr>
                        <m:ctrlPr>
                          <a:rPr lang="el-GR" altLang="zh-TW" sz="2000" i="1">
                            <a:latin typeface="Cambria Math" panose="02040503050406030204" pitchFamily="18" charset="0"/>
                          </a:rPr>
                        </m:ctrlPr>
                      </m:naryPr>
                      <m:sub>
                        <m:r>
                          <m:rPr>
                            <m:brk m:alnAt="23"/>
                          </m:rPr>
                          <a:rPr lang="en-US" altLang="zh-TW" sz="2000" i="1">
                            <a:latin typeface="Cambria Math" panose="02040503050406030204" pitchFamily="18" charset="0"/>
                          </a:rPr>
                          <m:t>0</m:t>
                        </m:r>
                      </m:sub>
                      <m:sup>
                        <m:r>
                          <a:rPr lang="en-US" altLang="zh-TW" sz="2000" i="1">
                            <a:latin typeface="Cambria Math" panose="02040503050406030204" pitchFamily="18" charset="0"/>
                          </a:rPr>
                          <m:t>1</m:t>
                        </m:r>
                      </m:sup>
                      <m:e>
                        <m:r>
                          <a:rPr lang="en-US" altLang="zh-TW" sz="2000" b="0" i="1" smtClean="0">
                            <a:latin typeface="Cambria Math" panose="02040503050406030204" pitchFamily="18" charset="0"/>
                          </a:rPr>
                          <m:t>1</m:t>
                        </m:r>
                        <m:r>
                          <a:rPr lang="en-US" altLang="zh-TW" sz="2000" i="1">
                            <a:latin typeface="Cambria Math" panose="02040503050406030204" pitchFamily="18" charset="0"/>
                          </a:rPr>
                          <m:t>𝑑𝑥</m:t>
                        </m:r>
                        <m:r>
                          <a:rPr lang="en-US" altLang="zh-TW" sz="2000" b="0" i="1" smtClean="0">
                            <a:latin typeface="Cambria Math" panose="02040503050406030204" pitchFamily="18" charset="0"/>
                          </a:rPr>
                          <m:t>−</m:t>
                        </m:r>
                        <m:nary>
                          <m:naryPr>
                            <m:ctrlPr>
                              <a:rPr lang="el-GR" altLang="zh-TW" sz="2000" i="1">
                                <a:latin typeface="Cambria Math" panose="02040503050406030204" pitchFamily="18" charset="0"/>
                              </a:rPr>
                            </m:ctrlPr>
                          </m:naryPr>
                          <m:sub>
                            <m:r>
                              <m:rPr>
                                <m:brk m:alnAt="23"/>
                              </m:rPr>
                              <a:rPr lang="en-US" altLang="zh-TW" sz="2000" i="1">
                                <a:latin typeface="Cambria Math" panose="02040503050406030204" pitchFamily="18" charset="0"/>
                              </a:rPr>
                              <m:t>0</m:t>
                            </m:r>
                          </m:sub>
                          <m:sup>
                            <m:r>
                              <a:rPr lang="en-US" altLang="zh-TW" sz="2000" i="1">
                                <a:latin typeface="Cambria Math" panose="02040503050406030204" pitchFamily="18" charset="0"/>
                              </a:rPr>
                              <m:t>1</m:t>
                            </m:r>
                          </m:sup>
                          <m:e>
                            <m:sSup>
                              <m:sSupPr>
                                <m:ctrlPr>
                                  <a:rPr lang="en-US" altLang="zh-TW" sz="2000" i="1" smtClean="0">
                                    <a:latin typeface="Cambria Math" panose="02040503050406030204" pitchFamily="18" charset="0"/>
                                  </a:rPr>
                                </m:ctrlPr>
                              </m:sSupPr>
                              <m:e>
                                <m:r>
                                  <a:rPr lang="en-US" altLang="zh-TW" sz="2000" b="0" i="1" smtClean="0">
                                    <a:latin typeface="Cambria Math" panose="02040503050406030204" pitchFamily="18" charset="0"/>
                                  </a:rPr>
                                  <m:t>𝑥</m:t>
                                </m:r>
                              </m:e>
                              <m:sup>
                                <m:r>
                                  <a:rPr lang="en-US" altLang="zh-TW" sz="2000" b="0" i="1" smtClean="0">
                                    <a:latin typeface="Cambria Math" panose="02040503050406030204" pitchFamily="18" charset="0"/>
                                  </a:rPr>
                                  <m:t>2</m:t>
                                </m:r>
                              </m:sup>
                            </m:sSup>
                            <m:r>
                              <a:rPr lang="en-US" altLang="zh-TW" sz="2000" i="1">
                                <a:latin typeface="Cambria Math" panose="02040503050406030204" pitchFamily="18" charset="0"/>
                              </a:rPr>
                              <m:t>𝑑𝑥</m:t>
                            </m:r>
                          </m:e>
                        </m:nary>
                      </m:e>
                    </m:nary>
                  </m:oMath>
                </a14:m>
                <a:r>
                  <a:rPr lang="zh-TW" altLang="en-US" sz="2000" dirty="0"/>
                  <a:t> </a:t>
                </a:r>
                <a:endParaRPr lang="en-US" altLang="zh-TW" sz="2000" dirty="0"/>
              </a:p>
              <a:p>
                <a:r>
                  <a:rPr lang="en-US" altLang="zh-TW" sz="2000" dirty="0"/>
                  <a:t>= </a:t>
                </a:r>
                <a14:m>
                  <m:oMath xmlns:m="http://schemas.openxmlformats.org/officeDocument/2006/math">
                    <m:sSubSup>
                      <m:sSubSupPr>
                        <m:ctrlPr>
                          <a:rPr lang="en-US" altLang="zh-TW" sz="2000" i="1">
                            <a:latin typeface="Cambria Math" panose="02040503050406030204" pitchFamily="18" charset="0"/>
                          </a:rPr>
                        </m:ctrlPr>
                      </m:sSubSupPr>
                      <m:e>
                        <m:f>
                          <m:fPr>
                            <m:ctrlPr>
                              <a:rPr lang="en-US" altLang="zh-TW" sz="2000" i="1" smtClean="0">
                                <a:latin typeface="Cambria Math" panose="02040503050406030204" pitchFamily="18" charset="0"/>
                              </a:rPr>
                            </m:ctrlPr>
                          </m:fPr>
                          <m:num>
                            <m:r>
                              <a:rPr lang="en-US" altLang="zh-TW" sz="2000" b="0" i="1" smtClean="0">
                                <a:latin typeface="Cambria Math" panose="02040503050406030204" pitchFamily="18" charset="0"/>
                              </a:rPr>
                              <m:t>3</m:t>
                            </m:r>
                          </m:num>
                          <m:den>
                            <m:r>
                              <a:rPr lang="en-US" altLang="zh-TW" sz="2000" b="0" i="1" smtClean="0">
                                <a:latin typeface="Cambria Math" panose="02040503050406030204" pitchFamily="18" charset="0"/>
                              </a:rPr>
                              <m:t>2</m:t>
                            </m:r>
                          </m:den>
                        </m:f>
                        <m:r>
                          <a:rPr lang="en-US" altLang="zh-TW" sz="2000" b="0" i="1" smtClean="0">
                            <a:latin typeface="Cambria Math" panose="02040503050406030204" pitchFamily="18" charset="0"/>
                          </a:rPr>
                          <m:t>(</m:t>
                        </m:r>
                        <m:d>
                          <m:dPr>
                            <m:begChr m:val="["/>
                            <m:endChr m:val="]"/>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𝑥</m:t>
                            </m:r>
                          </m:e>
                        </m:d>
                      </m:e>
                      <m:sub>
                        <m:r>
                          <a:rPr lang="en-US" altLang="zh-TW" sz="2000" i="1">
                            <a:latin typeface="Cambria Math" panose="02040503050406030204" pitchFamily="18" charset="0"/>
                          </a:rPr>
                          <m:t>0</m:t>
                        </m:r>
                      </m:sub>
                      <m:sup>
                        <m:r>
                          <a:rPr lang="en-US" altLang="zh-TW" sz="2000" i="1">
                            <a:latin typeface="Cambria Math" panose="02040503050406030204" pitchFamily="18" charset="0"/>
                          </a:rPr>
                          <m:t>1</m:t>
                        </m:r>
                      </m:sup>
                    </m:sSubSup>
                    <m:sSubSup>
                      <m:sSubSupPr>
                        <m:ctrlPr>
                          <a:rPr lang="en-US" altLang="zh-TW" sz="2000" i="1">
                            <a:latin typeface="Cambria Math" panose="02040503050406030204" pitchFamily="18" charset="0"/>
                          </a:rPr>
                        </m:ctrlPr>
                      </m:sSubSupPr>
                      <m:e>
                        <m:r>
                          <a:rPr lang="en-US" altLang="zh-TW" sz="2000" b="0" i="1" smtClean="0">
                            <a:latin typeface="Cambria Math" panose="02040503050406030204" pitchFamily="18" charset="0"/>
                          </a:rPr>
                          <m:t> − </m:t>
                        </m:r>
                        <m:d>
                          <m:dPr>
                            <m:begChr m:val="["/>
                            <m:endChr m:val="]"/>
                            <m:ctrlPr>
                              <a:rPr lang="en-US" altLang="zh-TW" sz="2000" i="1">
                                <a:latin typeface="Cambria Math" panose="02040503050406030204" pitchFamily="18" charset="0"/>
                              </a:rPr>
                            </m:ctrlPr>
                          </m:dPr>
                          <m:e>
                            <m:f>
                              <m:fPr>
                                <m:ctrlPr>
                                  <a:rPr lang="en-US" altLang="zh-TW" sz="2000" i="1" smtClean="0">
                                    <a:latin typeface="Cambria Math" panose="02040503050406030204" pitchFamily="18" charset="0"/>
                                  </a:rPr>
                                </m:ctrlPr>
                              </m:fPr>
                              <m:num>
                                <m:sSup>
                                  <m:sSupPr>
                                    <m:ctrlPr>
                                      <a:rPr lang="en-US" altLang="zh-TW" sz="2000" i="1" smtClean="0">
                                        <a:latin typeface="Cambria Math" panose="02040503050406030204" pitchFamily="18" charset="0"/>
                                      </a:rPr>
                                    </m:ctrlPr>
                                  </m:sSupPr>
                                  <m:e>
                                    <m:r>
                                      <a:rPr lang="en-US" altLang="zh-TW" sz="2000" b="0" i="1" smtClean="0">
                                        <a:latin typeface="Cambria Math" panose="02040503050406030204" pitchFamily="18" charset="0"/>
                                      </a:rPr>
                                      <m:t>𝑥</m:t>
                                    </m:r>
                                  </m:e>
                                  <m:sup>
                                    <m:r>
                                      <a:rPr lang="en-US" altLang="zh-TW" sz="2000" b="0" i="1" smtClean="0">
                                        <a:latin typeface="Cambria Math" panose="02040503050406030204" pitchFamily="18" charset="0"/>
                                      </a:rPr>
                                      <m:t>3</m:t>
                                    </m:r>
                                  </m:sup>
                                </m:sSup>
                              </m:num>
                              <m:den>
                                <m:r>
                                  <a:rPr lang="en-US" altLang="zh-TW" sz="2000" b="0" i="1" smtClean="0">
                                    <a:latin typeface="Cambria Math" panose="02040503050406030204" pitchFamily="18" charset="0"/>
                                  </a:rPr>
                                  <m:t>3</m:t>
                                </m:r>
                              </m:den>
                            </m:f>
                          </m:e>
                        </m:d>
                      </m:e>
                      <m:sub>
                        <m:r>
                          <a:rPr lang="en-US" altLang="zh-TW" sz="2000" i="1">
                            <a:latin typeface="Cambria Math" panose="02040503050406030204" pitchFamily="18" charset="0"/>
                          </a:rPr>
                          <m:t>0</m:t>
                        </m:r>
                      </m:sub>
                      <m:sup>
                        <m:r>
                          <a:rPr lang="en-US" altLang="zh-TW" sz="2000" i="1">
                            <a:latin typeface="Cambria Math" panose="02040503050406030204" pitchFamily="18" charset="0"/>
                          </a:rPr>
                          <m:t>1</m:t>
                        </m:r>
                      </m:sup>
                    </m:sSubSup>
                    <m:r>
                      <a:rPr lang="en-US" altLang="zh-TW" sz="2000" b="0" i="1" smtClean="0">
                        <a:latin typeface="Cambria Math" panose="02040503050406030204" pitchFamily="18" charset="0"/>
                      </a:rPr>
                      <m:t>)</m:t>
                    </m:r>
                  </m:oMath>
                </a14:m>
                <a:endParaRPr lang="en-US" altLang="zh-TW" sz="20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altLang="zh-TW" sz="2000" b="0" i="1" smtClean="0">
                          <a:latin typeface="Cambria Math" panose="02040503050406030204" pitchFamily="18" charset="0"/>
                        </a:rPr>
                        <m:t>=</m:t>
                      </m:r>
                      <m:f>
                        <m:fPr>
                          <m:ctrlPr>
                            <a:rPr lang="en-US" altLang="zh-TW" sz="2000" b="0" i="1" smtClean="0">
                              <a:latin typeface="Cambria Math" panose="02040503050406030204" pitchFamily="18" charset="0"/>
                            </a:rPr>
                          </m:ctrlPr>
                        </m:fPr>
                        <m:num>
                          <m:r>
                            <a:rPr lang="en-US" altLang="zh-TW" sz="2000" b="0" i="1" smtClean="0">
                              <a:latin typeface="Cambria Math" panose="02040503050406030204" pitchFamily="18" charset="0"/>
                            </a:rPr>
                            <m:t>3</m:t>
                          </m:r>
                        </m:num>
                        <m:den>
                          <m:r>
                            <a:rPr lang="en-US" altLang="zh-TW" sz="2000" b="0" i="1" smtClean="0">
                              <a:latin typeface="Cambria Math" panose="02040503050406030204" pitchFamily="18" charset="0"/>
                            </a:rPr>
                            <m:t>2</m:t>
                          </m:r>
                        </m:den>
                      </m:f>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1−</m:t>
                          </m:r>
                          <m:f>
                            <m:fPr>
                              <m:ctrlPr>
                                <a:rPr lang="en-US" altLang="zh-TW" sz="2000" b="0" i="1" smtClean="0">
                                  <a:latin typeface="Cambria Math" panose="02040503050406030204" pitchFamily="18" charset="0"/>
                                </a:rPr>
                              </m:ctrlPr>
                            </m:fPr>
                            <m:num>
                              <m:r>
                                <a:rPr lang="en-US" altLang="zh-TW" sz="2000" b="0" i="1" smtClean="0">
                                  <a:latin typeface="Cambria Math" panose="02040503050406030204" pitchFamily="18" charset="0"/>
                                </a:rPr>
                                <m:t>1</m:t>
                              </m:r>
                            </m:num>
                            <m:den>
                              <m:r>
                                <a:rPr lang="en-US" altLang="zh-TW" sz="2000" b="0" i="1" smtClean="0">
                                  <a:latin typeface="Cambria Math" panose="02040503050406030204" pitchFamily="18" charset="0"/>
                                </a:rPr>
                                <m:t>3</m:t>
                              </m:r>
                            </m:den>
                          </m:f>
                        </m:e>
                      </m:d>
                      <m:r>
                        <a:rPr lang="en-US" altLang="zh-TW" sz="2000" b="0" i="1" smtClean="0">
                          <a:latin typeface="Cambria Math" panose="02040503050406030204" pitchFamily="18" charset="0"/>
                        </a:rPr>
                        <m:t>=1</m:t>
                      </m:r>
                    </m:oMath>
                  </m:oMathPara>
                </a14:m>
                <a:endParaRPr lang="zh-TW" altLang="en-US" sz="2000" dirty="0"/>
              </a:p>
            </p:txBody>
          </p:sp>
        </mc:Choice>
        <mc:Fallback xmlns="">
          <p:sp>
            <p:nvSpPr>
              <p:cNvPr id="11" name="文字方塊 10">
                <a:extLst>
                  <a:ext uri="{FF2B5EF4-FFF2-40B4-BE49-F238E27FC236}">
                    <a16:creationId xmlns:a16="http://schemas.microsoft.com/office/drawing/2014/main" id="{9EE86281-7AA1-4B68-ABA7-101594191FE0}"/>
                  </a:ext>
                </a:extLst>
              </p:cNvPr>
              <p:cNvSpPr txBox="1">
                <a:spLocks noRot="1" noChangeAspect="1" noMove="1" noResize="1" noEditPoints="1" noAdjustHandles="1" noChangeArrowheads="1" noChangeShapeType="1" noTextEdit="1"/>
              </p:cNvSpPr>
              <p:nvPr/>
            </p:nvSpPr>
            <p:spPr>
              <a:xfrm>
                <a:off x="4934433" y="4883596"/>
                <a:ext cx="3831305" cy="1758751"/>
              </a:xfrm>
              <a:prstGeom prst="rect">
                <a:avLst/>
              </a:prstGeom>
              <a:blipFill>
                <a:blip r:embed="rId8"/>
                <a:stretch>
                  <a:fillRect l="-397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3289924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7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858" name="Google Shape;858;p7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4.4 Economic Gain Matrix</a:t>
            </a:r>
            <a:endParaRPr dirty="0"/>
          </a:p>
        </p:txBody>
      </p:sp>
      <p:sp>
        <p:nvSpPr>
          <p:cNvPr id="859" name="Google Shape;859;p73"/>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80"/>
              <a:buChar char="●"/>
            </a:pPr>
            <a:r>
              <a:rPr lang="en-US" sz="2400"/>
              <a:t>Suppose </a:t>
            </a:r>
            <a:r>
              <a:rPr lang="en-US" sz="2400" i="1"/>
              <a:t>e</a:t>
            </a:r>
            <a:r>
              <a:rPr lang="en-US" sz="2400" i="1" baseline="-25000"/>
              <a:t>1</a:t>
            </a:r>
            <a:r>
              <a:rPr lang="en-US" sz="2400" i="1"/>
              <a:t>(t, a) </a:t>
            </a:r>
            <a:r>
              <a:rPr lang="en-US" sz="2400"/>
              <a:t>and </a:t>
            </a:r>
            <a:r>
              <a:rPr lang="en-US" sz="2400" i="1"/>
              <a:t>e</a:t>
            </a:r>
            <a:r>
              <a:rPr lang="en-US" sz="2400" i="1" baseline="-25000"/>
              <a:t>2</a:t>
            </a:r>
            <a:r>
              <a:rPr lang="en-US" sz="2400" i="1"/>
              <a:t>(t, a) </a:t>
            </a:r>
            <a:r>
              <a:rPr lang="en-US" sz="2400"/>
              <a:t>are two different economic gain functions</a:t>
            </a:r>
            <a:endParaRPr sz="2400"/>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a:p>
            <a:pPr marL="0" lvl="0" indent="0" algn="l" rtl="0">
              <a:spcBef>
                <a:spcPts val="600"/>
              </a:spcBef>
              <a:spcAft>
                <a:spcPts val="0"/>
              </a:spcAft>
              <a:buSzPts val="2100"/>
              <a:buFont typeface="Noto Sans Symbols"/>
              <a:buNone/>
            </a:pPr>
            <a:endParaRPr/>
          </a:p>
          <a:p>
            <a:pPr marL="342900" lvl="0" indent="-342900" algn="l" rtl="0">
              <a:spcBef>
                <a:spcPts val="480"/>
              </a:spcBef>
              <a:spcAft>
                <a:spcPts val="0"/>
              </a:spcAft>
              <a:buSzPts val="1680"/>
              <a:buChar char="●"/>
            </a:pPr>
            <a:r>
              <a:rPr lang="en-US" sz="2400"/>
              <a:t>This inequality is inequality to</a:t>
            </a:r>
            <a:endParaRPr/>
          </a:p>
          <a:p>
            <a:pPr marL="342900" lvl="0" indent="-209550" algn="l" rtl="0">
              <a:spcBef>
                <a:spcPts val="600"/>
              </a:spcBef>
              <a:spcAft>
                <a:spcPts val="0"/>
              </a:spcAft>
              <a:buSzPts val="2100"/>
              <a:buNone/>
            </a:pPr>
            <a:endParaRPr/>
          </a:p>
        </p:txBody>
      </p:sp>
      <p:pic>
        <p:nvPicPr>
          <p:cNvPr id="860" name="Google Shape;860;p73"/>
          <p:cNvPicPr preferRelativeResize="0"/>
          <p:nvPr/>
        </p:nvPicPr>
        <p:blipFill rotWithShape="1">
          <a:blip r:embed="rId3">
            <a:alphaModFix/>
          </a:blip>
          <a:srcRect/>
          <a:stretch/>
        </p:blipFill>
        <p:spPr>
          <a:xfrm>
            <a:off x="2089150" y="2910511"/>
            <a:ext cx="4949825" cy="360362"/>
          </a:xfrm>
          <a:prstGeom prst="rect">
            <a:avLst/>
          </a:prstGeom>
          <a:noFill/>
          <a:ln>
            <a:noFill/>
          </a:ln>
        </p:spPr>
      </p:pic>
      <p:pic>
        <p:nvPicPr>
          <p:cNvPr id="861" name="Google Shape;861;p73"/>
          <p:cNvPicPr preferRelativeResize="0"/>
          <p:nvPr/>
        </p:nvPicPr>
        <p:blipFill rotWithShape="1">
          <a:blip r:embed="rId4">
            <a:alphaModFix/>
          </a:blip>
          <a:srcRect/>
          <a:stretch/>
        </p:blipFill>
        <p:spPr>
          <a:xfrm>
            <a:off x="599280" y="5131227"/>
            <a:ext cx="7929563" cy="827087"/>
          </a:xfrm>
          <a:prstGeom prst="rect">
            <a:avLst/>
          </a:prstGeom>
          <a:noFill/>
          <a:ln>
            <a:noFill/>
          </a:ln>
        </p:spPr>
      </p:pic>
      <p:pic>
        <p:nvPicPr>
          <p:cNvPr id="862" name="Google Shape;862;p73"/>
          <p:cNvPicPr preferRelativeResize="0"/>
          <p:nvPr/>
        </p:nvPicPr>
        <p:blipFill rotWithShape="1">
          <a:blip r:embed="rId5">
            <a:alphaModFix/>
          </a:blip>
          <a:srcRect/>
          <a:stretch/>
        </p:blipFill>
        <p:spPr>
          <a:xfrm>
            <a:off x="620713" y="3465513"/>
            <a:ext cx="5605462" cy="827087"/>
          </a:xfrm>
          <a:prstGeom prst="rect">
            <a:avLst/>
          </a:prstGeom>
          <a:noFill/>
          <a:ln>
            <a:noFill/>
          </a:ln>
        </p:spPr>
      </p:pic>
      <p:grpSp>
        <p:nvGrpSpPr>
          <p:cNvPr id="863" name="Google Shape;863;p73"/>
          <p:cNvGrpSpPr/>
          <p:nvPr/>
        </p:nvGrpSpPr>
        <p:grpSpPr>
          <a:xfrm>
            <a:off x="6289675" y="3506163"/>
            <a:ext cx="2525609" cy="463258"/>
            <a:chOff x="6227763" y="3465513"/>
            <a:chExt cx="2525609" cy="463258"/>
          </a:xfrm>
        </p:grpSpPr>
        <p:sp>
          <p:nvSpPr>
            <p:cNvPr id="864" name="Google Shape;864;p73"/>
            <p:cNvSpPr txBox="1"/>
            <p:nvPr/>
          </p:nvSpPr>
          <p:spPr>
            <a:xfrm>
              <a:off x="6227763" y="3467105"/>
              <a:ext cx="1584597" cy="461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for every  </a:t>
              </a:r>
              <a:endParaRPr sz="2400">
                <a:solidFill>
                  <a:schemeClr val="dk1"/>
                </a:solidFill>
                <a:latin typeface="Arial"/>
                <a:ea typeface="Arial"/>
                <a:cs typeface="Arial"/>
                <a:sym typeface="Arial"/>
              </a:endParaRPr>
            </a:p>
          </p:txBody>
        </p:sp>
        <p:pic>
          <p:nvPicPr>
            <p:cNvPr id="865" name="Google Shape;865;p73"/>
            <p:cNvPicPr preferRelativeResize="0"/>
            <p:nvPr/>
          </p:nvPicPr>
          <p:blipFill rotWithShape="1">
            <a:blip r:embed="rId6">
              <a:alphaModFix/>
            </a:blip>
            <a:srcRect/>
            <a:stretch/>
          </p:blipFill>
          <p:spPr>
            <a:xfrm>
              <a:off x="7524328" y="3465513"/>
              <a:ext cx="1229044" cy="400079"/>
            </a:xfrm>
            <a:prstGeom prst="rect">
              <a:avLst/>
            </a:prstGeom>
            <a:noFill/>
            <a:ln>
              <a:noFill/>
            </a:ln>
          </p:spPr>
        </p:pic>
      </p:grpSp>
      <p:grpSp>
        <p:nvGrpSpPr>
          <p:cNvPr id="866" name="Google Shape;866;p73"/>
          <p:cNvGrpSpPr/>
          <p:nvPr/>
        </p:nvGrpSpPr>
        <p:grpSpPr>
          <a:xfrm>
            <a:off x="643603" y="5915911"/>
            <a:ext cx="2525609" cy="463258"/>
            <a:chOff x="6227763" y="3465513"/>
            <a:chExt cx="2525609" cy="463258"/>
          </a:xfrm>
        </p:grpSpPr>
        <p:sp>
          <p:nvSpPr>
            <p:cNvPr id="867" name="Google Shape;867;p73"/>
            <p:cNvSpPr txBox="1"/>
            <p:nvPr/>
          </p:nvSpPr>
          <p:spPr>
            <a:xfrm>
              <a:off x="6227763" y="3467105"/>
              <a:ext cx="1584597" cy="461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for every  </a:t>
              </a:r>
              <a:endParaRPr sz="2400">
                <a:solidFill>
                  <a:schemeClr val="dk1"/>
                </a:solidFill>
                <a:latin typeface="Arial"/>
                <a:ea typeface="Arial"/>
                <a:cs typeface="Arial"/>
                <a:sym typeface="Arial"/>
              </a:endParaRPr>
            </a:p>
          </p:txBody>
        </p:sp>
        <p:pic>
          <p:nvPicPr>
            <p:cNvPr id="868" name="Google Shape;868;p73"/>
            <p:cNvPicPr preferRelativeResize="0"/>
            <p:nvPr/>
          </p:nvPicPr>
          <p:blipFill rotWithShape="1">
            <a:blip r:embed="rId6">
              <a:alphaModFix/>
            </a:blip>
            <a:srcRect/>
            <a:stretch/>
          </p:blipFill>
          <p:spPr>
            <a:xfrm>
              <a:off x="7524328" y="3465513"/>
              <a:ext cx="1229044" cy="400079"/>
            </a:xfrm>
            <a:prstGeom prst="rect">
              <a:avLst/>
            </a:prstGeom>
            <a:noFill/>
            <a:ln>
              <a:noFill/>
            </a:ln>
          </p:spPr>
        </p:pic>
      </p:grpSp>
      <p:sp>
        <p:nvSpPr>
          <p:cNvPr id="14" name="投影片編號版面配置區 13">
            <a:extLst>
              <a:ext uri="{FF2B5EF4-FFF2-40B4-BE49-F238E27FC236}">
                <a16:creationId xmlns:a16="http://schemas.microsoft.com/office/drawing/2014/main" id="{DCDB54B7-7DFB-4CF5-AD07-5C0BB60A5EC1}"/>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69</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27" name="Google Shape;127;p7"/>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4.1 Introduction (Cont.)</a:t>
            </a:r>
            <a:endParaRPr/>
          </a:p>
        </p:txBody>
      </p:sp>
      <p:sp>
        <p:nvSpPr>
          <p:cNvPr id="128" name="Google Shape;128;p7"/>
          <p:cNvSpPr txBox="1"/>
          <p:nvPr/>
        </p:nvSpPr>
        <p:spPr>
          <a:xfrm>
            <a:off x="1692275" y="2590800"/>
            <a:ext cx="844550"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Arial"/>
                <a:ea typeface="Arial"/>
                <a:cs typeface="Arial"/>
                <a:sym typeface="Arial"/>
              </a:rPr>
              <a:t>unit</a:t>
            </a:r>
            <a:endParaRPr sz="1600" b="0" i="0" u="none" strike="noStrike" cap="none">
              <a:solidFill>
                <a:schemeClr val="dk1"/>
              </a:solidFill>
              <a:latin typeface="Arial"/>
              <a:ea typeface="Arial"/>
              <a:cs typeface="Arial"/>
              <a:sym typeface="Arial"/>
            </a:endParaRPr>
          </a:p>
        </p:txBody>
      </p:sp>
      <p:sp>
        <p:nvSpPr>
          <p:cNvPr id="129" name="Google Shape;129;p7"/>
          <p:cNvSpPr txBox="1"/>
          <p:nvPr/>
        </p:nvSpPr>
        <p:spPr>
          <a:xfrm>
            <a:off x="4121150" y="2590800"/>
            <a:ext cx="4392613"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Arial"/>
                <a:ea typeface="Arial"/>
                <a:cs typeface="Arial"/>
                <a:sym typeface="Arial"/>
              </a:rPr>
              <a:t>measurement vector</a:t>
            </a:r>
            <a:endParaRPr sz="1600" b="0" i="0" u="none" strike="noStrike" cap="none">
              <a:solidFill>
                <a:schemeClr val="dk1"/>
              </a:solidFill>
              <a:latin typeface="Arial"/>
              <a:ea typeface="Arial"/>
              <a:cs typeface="Arial"/>
              <a:sym typeface="Arial"/>
            </a:endParaRPr>
          </a:p>
        </p:txBody>
      </p:sp>
      <p:sp>
        <p:nvSpPr>
          <p:cNvPr id="130" name="Google Shape;130;p7"/>
          <p:cNvSpPr txBox="1"/>
          <p:nvPr/>
        </p:nvSpPr>
        <p:spPr>
          <a:xfrm>
            <a:off x="3757613" y="4953000"/>
            <a:ext cx="5119687"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chemeClr val="dk1"/>
                </a:solidFill>
                <a:latin typeface="Arial"/>
                <a:ea typeface="Arial"/>
                <a:cs typeface="Arial"/>
                <a:sym typeface="Arial"/>
              </a:rPr>
              <a:t>optimally assign unit to a class</a:t>
            </a:r>
            <a:endParaRPr sz="1400" b="0" i="0" u="none" strike="noStrike" cap="none">
              <a:solidFill>
                <a:schemeClr val="dk1"/>
              </a:solidFill>
              <a:latin typeface="Arial"/>
              <a:ea typeface="Arial"/>
              <a:cs typeface="Arial"/>
              <a:sym typeface="Arial"/>
            </a:endParaRPr>
          </a:p>
        </p:txBody>
      </p:sp>
      <p:sp>
        <p:nvSpPr>
          <p:cNvPr id="131" name="Google Shape;131;p7"/>
          <p:cNvSpPr txBox="1"/>
          <p:nvPr/>
        </p:nvSpPr>
        <p:spPr>
          <a:xfrm>
            <a:off x="3816350" y="3771900"/>
            <a:ext cx="2554288"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Arial"/>
                <a:ea typeface="Arial"/>
                <a:cs typeface="Arial"/>
                <a:sym typeface="Arial"/>
              </a:rPr>
              <a:t>decision rule</a:t>
            </a:r>
            <a:endParaRPr sz="1600" b="0" i="0" u="none" strike="noStrike" cap="none">
              <a:solidFill>
                <a:schemeClr val="dk1"/>
              </a:solidFill>
              <a:latin typeface="Arial"/>
              <a:ea typeface="Arial"/>
              <a:cs typeface="Arial"/>
              <a:sym typeface="Arial"/>
            </a:endParaRPr>
          </a:p>
        </p:txBody>
      </p:sp>
      <p:cxnSp>
        <p:nvCxnSpPr>
          <p:cNvPr id="132" name="Google Shape;132;p7"/>
          <p:cNvCxnSpPr>
            <a:stCxn id="129" idx="2"/>
            <a:endCxn id="130" idx="0"/>
          </p:cNvCxnSpPr>
          <p:nvPr/>
        </p:nvCxnSpPr>
        <p:spPr>
          <a:xfrm>
            <a:off x="6317456" y="3176588"/>
            <a:ext cx="0" cy="1776300"/>
          </a:xfrm>
          <a:prstGeom prst="straightConnector1">
            <a:avLst/>
          </a:prstGeom>
          <a:noFill/>
          <a:ln w="9525" cap="flat" cmpd="sng">
            <a:solidFill>
              <a:schemeClr val="dk1"/>
            </a:solidFill>
            <a:prstDash val="solid"/>
            <a:round/>
            <a:headEnd type="none" w="med" len="med"/>
            <a:tailEnd type="triangle" w="med" len="med"/>
          </a:ln>
        </p:spPr>
      </p:cxnSp>
      <p:cxnSp>
        <p:nvCxnSpPr>
          <p:cNvPr id="133" name="Google Shape;133;p7"/>
          <p:cNvCxnSpPr>
            <a:stCxn id="128" idx="3"/>
            <a:endCxn id="129" idx="1"/>
          </p:cNvCxnSpPr>
          <p:nvPr/>
        </p:nvCxnSpPr>
        <p:spPr>
          <a:xfrm>
            <a:off x="2536825" y="2883694"/>
            <a:ext cx="1584300" cy="0"/>
          </a:xfrm>
          <a:prstGeom prst="straightConnector1">
            <a:avLst/>
          </a:prstGeom>
          <a:noFill/>
          <a:ln w="9525" cap="flat" cmpd="sng">
            <a:solidFill>
              <a:schemeClr val="dk1"/>
            </a:solidFill>
            <a:prstDash val="solid"/>
            <a:round/>
            <a:headEnd type="none" w="med" len="med"/>
            <a:tailEnd type="triangle" w="med" len="med"/>
          </a:ln>
        </p:spPr>
      </p:cxnSp>
      <p:sp>
        <p:nvSpPr>
          <p:cNvPr id="135" name="Google Shape;135;p7"/>
          <p:cNvSpPr/>
          <p:nvPr/>
        </p:nvSpPr>
        <p:spPr>
          <a:xfrm>
            <a:off x="3757613" y="4953000"/>
            <a:ext cx="1606550" cy="523875"/>
          </a:xfrm>
          <a:prstGeom prst="ellipse">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cxnSp>
        <p:nvCxnSpPr>
          <p:cNvPr id="136" name="Google Shape;136;p7"/>
          <p:cNvCxnSpPr/>
          <p:nvPr/>
        </p:nvCxnSpPr>
        <p:spPr>
          <a:xfrm>
            <a:off x="4637088" y="5476875"/>
            <a:ext cx="727200" cy="426900"/>
          </a:xfrm>
          <a:prstGeom prst="bentConnector3">
            <a:avLst>
              <a:gd name="adj1" fmla="val -9452"/>
            </a:avLst>
          </a:prstGeom>
          <a:noFill/>
          <a:ln w="9525" cap="flat" cmpd="sng">
            <a:solidFill>
              <a:schemeClr val="dk1"/>
            </a:solidFill>
            <a:prstDash val="solid"/>
            <a:round/>
            <a:headEnd type="none" w="med" len="med"/>
            <a:tailEnd type="triangle" w="med" len="med"/>
          </a:ln>
        </p:spPr>
      </p:cxnSp>
      <p:sp>
        <p:nvSpPr>
          <p:cNvPr id="137" name="Google Shape;137;p7"/>
          <p:cNvSpPr txBox="1"/>
          <p:nvPr/>
        </p:nvSpPr>
        <p:spPr>
          <a:xfrm>
            <a:off x="5364163" y="5738813"/>
            <a:ext cx="2992437" cy="36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smallest classification error</a:t>
            </a:r>
            <a:endParaRPr sz="1800" b="0" i="0" u="none" strike="noStrike" cap="none">
              <a:solidFill>
                <a:schemeClr val="dk1"/>
              </a:solidFill>
              <a:latin typeface="Arial"/>
              <a:ea typeface="Arial"/>
              <a:cs typeface="Arial"/>
              <a:sym typeface="Arial"/>
            </a:endParaRPr>
          </a:p>
        </p:txBody>
      </p:sp>
      <p:sp>
        <p:nvSpPr>
          <p:cNvPr id="14" name="Google Shape;151;p8">
            <a:extLst>
              <a:ext uri="{FF2B5EF4-FFF2-40B4-BE49-F238E27FC236}">
                <a16:creationId xmlns:a16="http://schemas.microsoft.com/office/drawing/2014/main" id="{8F64F13B-47E7-4951-8739-94BA9AA2F865}"/>
              </a:ext>
            </a:extLst>
          </p:cNvPr>
          <p:cNvSpPr txBox="1"/>
          <p:nvPr/>
        </p:nvSpPr>
        <p:spPr>
          <a:xfrm>
            <a:off x="1096963" y="3125788"/>
            <a:ext cx="2660647" cy="646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dk1"/>
                </a:solidFill>
                <a:latin typeface="Arial"/>
                <a:ea typeface="Arial"/>
                <a:cs typeface="Arial"/>
                <a:sym typeface="Arial"/>
              </a:rPr>
              <a:t>(image regions or</a:t>
            </a:r>
            <a:endParaRPr dirty="0"/>
          </a:p>
          <a:p>
            <a:pPr marL="0" marR="0" lvl="0" indent="0" algn="l" rtl="0">
              <a:spcBef>
                <a:spcPts val="0"/>
              </a:spcBef>
              <a:spcAft>
                <a:spcPts val="0"/>
              </a:spcAft>
              <a:buNone/>
            </a:pPr>
            <a:r>
              <a:rPr lang="en-US" sz="1800" b="0" i="0" u="none" strike="noStrike" cap="none" dirty="0">
                <a:solidFill>
                  <a:schemeClr val="dk1"/>
                </a:solidFill>
                <a:latin typeface="Arial"/>
                <a:ea typeface="Arial"/>
                <a:cs typeface="Arial"/>
                <a:sym typeface="Arial"/>
              </a:rPr>
              <a:t>projected segments)</a:t>
            </a:r>
            <a:endParaRPr sz="1800" b="0" i="0" u="none" strike="noStrike" cap="none" dirty="0">
              <a:solidFill>
                <a:schemeClr val="dk1"/>
              </a:solidFill>
              <a:latin typeface="Arial"/>
              <a:ea typeface="Arial"/>
              <a:cs typeface="Arial"/>
              <a:sym typeface="Arial"/>
            </a:endParaRPr>
          </a:p>
        </p:txBody>
      </p:sp>
      <p:sp>
        <p:nvSpPr>
          <p:cNvPr id="15" name="投影片編號版面配置區 13">
            <a:extLst>
              <a:ext uri="{FF2B5EF4-FFF2-40B4-BE49-F238E27FC236}">
                <a16:creationId xmlns:a16="http://schemas.microsoft.com/office/drawing/2014/main" id="{0845F9A8-59FA-4F26-B373-CB360C0078F2}"/>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7</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7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875" name="Google Shape;875;p74"/>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4.4 Economic Gain Matrix (cont.)</a:t>
            </a:r>
            <a:endParaRPr/>
          </a:p>
        </p:txBody>
      </p:sp>
      <p:sp>
        <p:nvSpPr>
          <p:cNvPr id="876" name="Google Shape;876;p74"/>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100"/>
              <a:buFont typeface="Noto Sans Symbols"/>
              <a:buNone/>
            </a:pPr>
            <a:endParaRPr/>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p:txBody>
      </p:sp>
      <p:pic>
        <p:nvPicPr>
          <p:cNvPr id="877" name="Google Shape;877;p74"/>
          <p:cNvPicPr preferRelativeResize="0"/>
          <p:nvPr/>
        </p:nvPicPr>
        <p:blipFill rotWithShape="1">
          <a:blip r:embed="rId3">
            <a:alphaModFix/>
          </a:blip>
          <a:srcRect/>
          <a:stretch/>
        </p:blipFill>
        <p:spPr>
          <a:xfrm>
            <a:off x="695325" y="2025650"/>
            <a:ext cx="7929563" cy="827088"/>
          </a:xfrm>
          <a:prstGeom prst="rect">
            <a:avLst/>
          </a:prstGeom>
          <a:noFill/>
          <a:ln>
            <a:noFill/>
          </a:ln>
        </p:spPr>
      </p:pic>
      <p:grpSp>
        <p:nvGrpSpPr>
          <p:cNvPr id="878" name="Google Shape;878;p74"/>
          <p:cNvGrpSpPr/>
          <p:nvPr/>
        </p:nvGrpSpPr>
        <p:grpSpPr>
          <a:xfrm>
            <a:off x="611188" y="2803525"/>
            <a:ext cx="3529012" cy="554038"/>
            <a:chOff x="809541" y="4541017"/>
            <a:chExt cx="3528095" cy="553998"/>
          </a:xfrm>
        </p:grpSpPr>
        <p:sp>
          <p:nvSpPr>
            <p:cNvPr id="879" name="Google Shape;879;p74"/>
            <p:cNvSpPr txBox="1"/>
            <p:nvPr/>
          </p:nvSpPr>
          <p:spPr>
            <a:xfrm>
              <a:off x="809541" y="4541017"/>
              <a:ext cx="3528095"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Arial"/>
                  <a:ea typeface="Arial"/>
                  <a:cs typeface="Arial"/>
                  <a:sym typeface="Arial"/>
                </a:rPr>
                <a:t>for every  </a:t>
              </a:r>
              <a:endParaRPr sz="3000">
                <a:solidFill>
                  <a:schemeClr val="dk1"/>
                </a:solidFill>
                <a:latin typeface="Arial"/>
                <a:ea typeface="Arial"/>
                <a:cs typeface="Arial"/>
                <a:sym typeface="Arial"/>
              </a:endParaRPr>
            </a:p>
          </p:txBody>
        </p:sp>
        <p:pic>
          <p:nvPicPr>
            <p:cNvPr id="880" name="Google Shape;880;p74"/>
            <p:cNvPicPr preferRelativeResize="0"/>
            <p:nvPr/>
          </p:nvPicPr>
          <p:blipFill rotWithShape="1">
            <a:blip r:embed="rId4">
              <a:alphaModFix/>
            </a:blip>
            <a:srcRect/>
            <a:stretch/>
          </p:blipFill>
          <p:spPr>
            <a:xfrm>
              <a:off x="2551187" y="4613126"/>
              <a:ext cx="1228725" cy="400050"/>
            </a:xfrm>
            <a:prstGeom prst="rect">
              <a:avLst/>
            </a:prstGeom>
            <a:noFill/>
            <a:ln>
              <a:noFill/>
            </a:ln>
          </p:spPr>
        </p:pic>
      </p:grpSp>
      <p:pic>
        <p:nvPicPr>
          <p:cNvPr id="881" name="Google Shape;881;p74"/>
          <p:cNvPicPr preferRelativeResize="0"/>
          <p:nvPr/>
        </p:nvPicPr>
        <p:blipFill rotWithShape="1">
          <a:blip r:embed="rId5">
            <a:alphaModFix/>
          </a:blip>
          <a:srcRect/>
          <a:stretch/>
        </p:blipFill>
        <p:spPr>
          <a:xfrm>
            <a:off x="684213" y="4273550"/>
            <a:ext cx="6337300" cy="827088"/>
          </a:xfrm>
          <a:prstGeom prst="rect">
            <a:avLst/>
          </a:prstGeom>
          <a:noFill/>
          <a:ln>
            <a:noFill/>
          </a:ln>
        </p:spPr>
      </p:pic>
      <p:grpSp>
        <p:nvGrpSpPr>
          <p:cNvPr id="882" name="Google Shape;882;p74"/>
          <p:cNvGrpSpPr/>
          <p:nvPr/>
        </p:nvGrpSpPr>
        <p:grpSpPr>
          <a:xfrm>
            <a:off x="611188" y="5083175"/>
            <a:ext cx="3529012" cy="554038"/>
            <a:chOff x="809541" y="4541017"/>
            <a:chExt cx="3528095" cy="553998"/>
          </a:xfrm>
        </p:grpSpPr>
        <p:sp>
          <p:nvSpPr>
            <p:cNvPr id="883" name="Google Shape;883;p74"/>
            <p:cNvSpPr txBox="1"/>
            <p:nvPr/>
          </p:nvSpPr>
          <p:spPr>
            <a:xfrm>
              <a:off x="809541" y="4541017"/>
              <a:ext cx="3528095"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Arial"/>
                  <a:ea typeface="Arial"/>
                  <a:cs typeface="Arial"/>
                  <a:sym typeface="Arial"/>
                </a:rPr>
                <a:t>for every  </a:t>
              </a:r>
              <a:endParaRPr sz="3000">
                <a:solidFill>
                  <a:schemeClr val="dk1"/>
                </a:solidFill>
                <a:latin typeface="Arial"/>
                <a:ea typeface="Arial"/>
                <a:cs typeface="Arial"/>
                <a:sym typeface="Arial"/>
              </a:endParaRPr>
            </a:p>
          </p:txBody>
        </p:sp>
        <p:pic>
          <p:nvPicPr>
            <p:cNvPr id="884" name="Google Shape;884;p74"/>
            <p:cNvPicPr preferRelativeResize="0"/>
            <p:nvPr/>
          </p:nvPicPr>
          <p:blipFill rotWithShape="1">
            <a:blip r:embed="rId4">
              <a:alphaModFix/>
            </a:blip>
            <a:srcRect/>
            <a:stretch/>
          </p:blipFill>
          <p:spPr>
            <a:xfrm>
              <a:off x="2551187" y="4613126"/>
              <a:ext cx="1228725" cy="400050"/>
            </a:xfrm>
            <a:prstGeom prst="rect">
              <a:avLst/>
            </a:prstGeom>
            <a:noFill/>
            <a:ln>
              <a:noFill/>
            </a:ln>
          </p:spPr>
        </p:pic>
      </p:grpSp>
      <p:grpSp>
        <p:nvGrpSpPr>
          <p:cNvPr id="885" name="Google Shape;885;p74"/>
          <p:cNvGrpSpPr/>
          <p:nvPr/>
        </p:nvGrpSpPr>
        <p:grpSpPr>
          <a:xfrm>
            <a:off x="539750" y="3421063"/>
            <a:ext cx="6626225" cy="847725"/>
            <a:chOff x="396293" y="3390659"/>
            <a:chExt cx="6625220" cy="847964"/>
          </a:xfrm>
        </p:grpSpPr>
        <p:sp>
          <p:nvSpPr>
            <p:cNvPr id="886" name="Google Shape;886;p74"/>
            <p:cNvSpPr txBox="1"/>
            <p:nvPr/>
          </p:nvSpPr>
          <p:spPr>
            <a:xfrm>
              <a:off x="396293" y="3390659"/>
              <a:ext cx="6625220" cy="5984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2100"/>
                <a:buFont typeface="Noto Sans Symbols"/>
                <a:buChar char="●"/>
              </a:pPr>
              <a:r>
                <a:rPr lang="en-US" sz="3000">
                  <a:solidFill>
                    <a:schemeClr val="dk1"/>
                  </a:solidFill>
                  <a:latin typeface="Arial"/>
                  <a:ea typeface="Arial"/>
                  <a:cs typeface="Arial"/>
                  <a:sym typeface="Arial"/>
                </a:rPr>
                <a:t>remove                   from both sides</a:t>
              </a:r>
              <a:endParaRPr sz="3000">
                <a:solidFill>
                  <a:schemeClr val="dk1"/>
                </a:solidFill>
                <a:latin typeface="Arial"/>
                <a:ea typeface="Arial"/>
                <a:cs typeface="Arial"/>
                <a:sym typeface="Arial"/>
              </a:endParaRPr>
            </a:p>
            <a:p>
              <a:pPr marL="342900" marR="0" lvl="0" indent="-236220" algn="l" rtl="0">
                <a:spcBef>
                  <a:spcPts val="480"/>
                </a:spcBef>
                <a:spcAft>
                  <a:spcPts val="0"/>
                </a:spcAft>
                <a:buClr>
                  <a:schemeClr val="dk2"/>
                </a:buClr>
                <a:buSzPts val="1680"/>
                <a:buFont typeface="Noto Sans Symbols"/>
                <a:buNone/>
              </a:pPr>
              <a:endParaRPr sz="2400" b="1">
                <a:solidFill>
                  <a:schemeClr val="dk1"/>
                </a:solidFill>
                <a:latin typeface="Arial"/>
                <a:ea typeface="Arial"/>
                <a:cs typeface="Arial"/>
                <a:sym typeface="Arial"/>
              </a:endParaRPr>
            </a:p>
            <a:p>
              <a:pPr marL="342900" marR="0" lvl="0" indent="-236220" algn="l" rtl="0">
                <a:spcBef>
                  <a:spcPts val="480"/>
                </a:spcBef>
                <a:spcAft>
                  <a:spcPts val="0"/>
                </a:spcAft>
                <a:buClr>
                  <a:schemeClr val="dk2"/>
                </a:buClr>
                <a:buSzPts val="1680"/>
                <a:buFont typeface="Noto Sans Symbols"/>
                <a:buNone/>
              </a:pPr>
              <a:endParaRPr sz="2400" b="1">
                <a:solidFill>
                  <a:schemeClr val="dk1"/>
                </a:solidFill>
                <a:latin typeface="Arial"/>
                <a:ea typeface="Arial"/>
                <a:cs typeface="Arial"/>
                <a:sym typeface="Arial"/>
              </a:endParaRPr>
            </a:p>
            <a:p>
              <a:pPr marL="342900" marR="0" lvl="0" indent="-218440" algn="l" rtl="0">
                <a:spcBef>
                  <a:spcPts val="560"/>
                </a:spcBef>
                <a:spcAft>
                  <a:spcPts val="0"/>
                </a:spcAft>
                <a:buClr>
                  <a:schemeClr val="dk2"/>
                </a:buClr>
                <a:buSzPts val="1960"/>
                <a:buFont typeface="Noto Sans Symbols"/>
                <a:buNone/>
              </a:pPr>
              <a:endParaRPr sz="2800" b="1">
                <a:solidFill>
                  <a:schemeClr val="dk1"/>
                </a:solidFill>
                <a:latin typeface="Arial"/>
                <a:ea typeface="Arial"/>
                <a:cs typeface="Arial"/>
                <a:sym typeface="Arial"/>
              </a:endParaRPr>
            </a:p>
          </p:txBody>
        </p:sp>
        <p:pic>
          <p:nvPicPr>
            <p:cNvPr id="887" name="Google Shape;887;p74"/>
            <p:cNvPicPr preferRelativeResize="0"/>
            <p:nvPr/>
          </p:nvPicPr>
          <p:blipFill rotWithShape="1">
            <a:blip r:embed="rId6">
              <a:alphaModFix/>
            </a:blip>
            <a:srcRect/>
            <a:stretch/>
          </p:blipFill>
          <p:spPr>
            <a:xfrm>
              <a:off x="2220607" y="3409948"/>
              <a:ext cx="1791312" cy="828675"/>
            </a:xfrm>
            <a:prstGeom prst="rect">
              <a:avLst/>
            </a:prstGeom>
            <a:noFill/>
            <a:ln>
              <a:noFill/>
            </a:ln>
          </p:spPr>
        </p:pic>
      </p:grpSp>
      <p:grpSp>
        <p:nvGrpSpPr>
          <p:cNvPr id="888" name="Google Shape;888;p74"/>
          <p:cNvGrpSpPr/>
          <p:nvPr/>
        </p:nvGrpSpPr>
        <p:grpSpPr>
          <a:xfrm>
            <a:off x="611188" y="5673725"/>
            <a:ext cx="9072562" cy="835024"/>
            <a:chOff x="611188" y="5673725"/>
            <a:chExt cx="9072562" cy="835024"/>
          </a:xfrm>
        </p:grpSpPr>
        <p:pic>
          <p:nvPicPr>
            <p:cNvPr id="889" name="Google Shape;889;p74"/>
            <p:cNvPicPr preferRelativeResize="0"/>
            <p:nvPr/>
          </p:nvPicPr>
          <p:blipFill rotWithShape="1">
            <a:blip r:embed="rId7">
              <a:alphaModFix/>
            </a:blip>
            <a:srcRect/>
            <a:stretch/>
          </p:blipFill>
          <p:spPr>
            <a:xfrm>
              <a:off x="611188" y="5681663"/>
              <a:ext cx="5605462" cy="827087"/>
            </a:xfrm>
            <a:prstGeom prst="rect">
              <a:avLst/>
            </a:prstGeom>
            <a:noFill/>
            <a:ln>
              <a:noFill/>
            </a:ln>
          </p:spPr>
        </p:pic>
        <p:grpSp>
          <p:nvGrpSpPr>
            <p:cNvPr id="890" name="Google Shape;890;p74"/>
            <p:cNvGrpSpPr/>
            <p:nvPr/>
          </p:nvGrpSpPr>
          <p:grpSpPr>
            <a:xfrm>
              <a:off x="6156325" y="5673725"/>
              <a:ext cx="3527425" cy="554038"/>
              <a:chOff x="809541" y="4541017"/>
              <a:chExt cx="3528095" cy="553998"/>
            </a:xfrm>
          </p:grpSpPr>
          <p:sp>
            <p:nvSpPr>
              <p:cNvPr id="891" name="Google Shape;891;p74"/>
              <p:cNvSpPr txBox="1"/>
              <p:nvPr/>
            </p:nvSpPr>
            <p:spPr>
              <a:xfrm>
                <a:off x="809541" y="4541017"/>
                <a:ext cx="3528095"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Arial"/>
                    <a:ea typeface="Arial"/>
                    <a:cs typeface="Arial"/>
                    <a:sym typeface="Arial"/>
                  </a:rPr>
                  <a:t>for every  </a:t>
                </a:r>
                <a:endParaRPr sz="3000">
                  <a:solidFill>
                    <a:schemeClr val="dk1"/>
                  </a:solidFill>
                  <a:latin typeface="Arial"/>
                  <a:ea typeface="Arial"/>
                  <a:cs typeface="Arial"/>
                  <a:sym typeface="Arial"/>
                </a:endParaRPr>
              </a:p>
            </p:txBody>
          </p:sp>
          <p:pic>
            <p:nvPicPr>
              <p:cNvPr id="892" name="Google Shape;892;p74"/>
              <p:cNvPicPr preferRelativeResize="0"/>
              <p:nvPr/>
            </p:nvPicPr>
            <p:blipFill rotWithShape="1">
              <a:blip r:embed="rId4">
                <a:alphaModFix/>
              </a:blip>
              <a:srcRect/>
              <a:stretch/>
            </p:blipFill>
            <p:spPr>
              <a:xfrm>
                <a:off x="2551187" y="4613126"/>
                <a:ext cx="1228725" cy="400050"/>
              </a:xfrm>
              <a:prstGeom prst="rect">
                <a:avLst/>
              </a:prstGeom>
              <a:noFill/>
              <a:ln>
                <a:noFill/>
              </a:ln>
            </p:spPr>
          </p:pic>
        </p:grpSp>
      </p:grpSp>
      <p:pic>
        <p:nvPicPr>
          <p:cNvPr id="2" name="圖片 1">
            <a:extLst>
              <a:ext uri="{FF2B5EF4-FFF2-40B4-BE49-F238E27FC236}">
                <a16:creationId xmlns:a16="http://schemas.microsoft.com/office/drawing/2014/main" id="{C4FAC213-8E52-435F-BB9B-728BACD058BF}"/>
              </a:ext>
            </a:extLst>
          </p:cNvPr>
          <p:cNvPicPr>
            <a:picLocks noChangeAspect="1"/>
          </p:cNvPicPr>
          <p:nvPr/>
        </p:nvPicPr>
        <p:blipFill>
          <a:blip r:embed="rId8"/>
          <a:stretch>
            <a:fillRect/>
          </a:stretch>
        </p:blipFill>
        <p:spPr>
          <a:xfrm>
            <a:off x="3226646" y="3519868"/>
            <a:ext cx="304843" cy="428685"/>
          </a:xfrm>
          <a:prstGeom prst="rect">
            <a:avLst/>
          </a:prstGeom>
        </p:spPr>
      </p:pic>
      <p:pic>
        <p:nvPicPr>
          <p:cNvPr id="3" name="圖片 2">
            <a:extLst>
              <a:ext uri="{FF2B5EF4-FFF2-40B4-BE49-F238E27FC236}">
                <a16:creationId xmlns:a16="http://schemas.microsoft.com/office/drawing/2014/main" id="{319EF09E-5FB2-4CAA-8DCC-75C8F6B8CCAF}"/>
              </a:ext>
            </a:extLst>
          </p:cNvPr>
          <p:cNvPicPr>
            <a:picLocks noChangeAspect="1"/>
          </p:cNvPicPr>
          <p:nvPr/>
        </p:nvPicPr>
        <p:blipFill>
          <a:blip r:embed="rId9"/>
          <a:stretch>
            <a:fillRect/>
          </a:stretch>
        </p:blipFill>
        <p:spPr>
          <a:xfrm>
            <a:off x="3522562" y="3495560"/>
            <a:ext cx="714475" cy="457264"/>
          </a:xfrm>
          <a:prstGeom prst="rect">
            <a:avLst/>
          </a:prstGeom>
        </p:spPr>
      </p:pic>
      <p:sp>
        <p:nvSpPr>
          <p:cNvPr id="23" name="投影片編號版面配置區 13">
            <a:extLst>
              <a:ext uri="{FF2B5EF4-FFF2-40B4-BE49-F238E27FC236}">
                <a16:creationId xmlns:a16="http://schemas.microsoft.com/office/drawing/2014/main" id="{6908EE35-BF72-4D0C-A75A-0FF05EC61B9B}"/>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70</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75"/>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898" name="Google Shape;898;p75"/>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4.4 Economic Gain Matrix</a:t>
            </a:r>
            <a:endParaRPr/>
          </a:p>
        </p:txBody>
      </p:sp>
      <p:sp>
        <p:nvSpPr>
          <p:cNvPr id="899" name="Google Shape;899;p75"/>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Identity matrix</a:t>
            </a: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Incorrect loses 1</a:t>
            </a: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A more balanced instance</a:t>
            </a: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General </a:t>
            </a:r>
            <a:endParaRPr dirty="0"/>
          </a:p>
        </p:txBody>
      </p:sp>
      <p:pic>
        <p:nvPicPr>
          <p:cNvPr id="900" name="Google Shape;900;p75"/>
          <p:cNvPicPr preferRelativeResize="0"/>
          <p:nvPr/>
        </p:nvPicPr>
        <p:blipFill rotWithShape="1">
          <a:blip r:embed="rId3">
            <a:alphaModFix/>
          </a:blip>
          <a:srcRect/>
          <a:stretch/>
        </p:blipFill>
        <p:spPr>
          <a:xfrm>
            <a:off x="3602038" y="1881188"/>
            <a:ext cx="1617662" cy="1116012"/>
          </a:xfrm>
          <a:prstGeom prst="rect">
            <a:avLst/>
          </a:prstGeom>
          <a:noFill/>
          <a:ln>
            <a:noFill/>
          </a:ln>
        </p:spPr>
      </p:pic>
      <p:pic>
        <p:nvPicPr>
          <p:cNvPr id="901" name="Google Shape;901;p75"/>
          <p:cNvPicPr preferRelativeResize="0"/>
          <p:nvPr/>
        </p:nvPicPr>
        <p:blipFill rotWithShape="1">
          <a:blip r:embed="rId4">
            <a:alphaModFix/>
          </a:blip>
          <a:srcRect/>
          <a:stretch/>
        </p:blipFill>
        <p:spPr>
          <a:xfrm>
            <a:off x="4032250" y="2960688"/>
            <a:ext cx="2268538" cy="1116012"/>
          </a:xfrm>
          <a:prstGeom prst="rect">
            <a:avLst/>
          </a:prstGeom>
          <a:noFill/>
          <a:ln>
            <a:noFill/>
          </a:ln>
        </p:spPr>
      </p:pic>
      <p:pic>
        <p:nvPicPr>
          <p:cNvPr id="902" name="Google Shape;902;p75"/>
          <p:cNvPicPr preferRelativeResize="0"/>
          <p:nvPr/>
        </p:nvPicPr>
        <p:blipFill rotWithShape="1">
          <a:blip r:embed="rId5">
            <a:alphaModFix/>
          </a:blip>
          <a:srcRect/>
          <a:stretch/>
        </p:blipFill>
        <p:spPr>
          <a:xfrm>
            <a:off x="5616575" y="4041775"/>
            <a:ext cx="2268538" cy="1116013"/>
          </a:xfrm>
          <a:prstGeom prst="rect">
            <a:avLst/>
          </a:prstGeom>
          <a:noFill/>
          <a:ln>
            <a:noFill/>
          </a:ln>
        </p:spPr>
      </p:pic>
      <p:pic>
        <p:nvPicPr>
          <p:cNvPr id="903" name="Google Shape;903;p75"/>
          <p:cNvPicPr preferRelativeResize="0"/>
          <p:nvPr/>
        </p:nvPicPr>
        <p:blipFill rotWithShape="1">
          <a:blip r:embed="rId6">
            <a:alphaModFix/>
          </a:blip>
          <a:srcRect/>
          <a:stretch/>
        </p:blipFill>
        <p:spPr>
          <a:xfrm>
            <a:off x="2536825" y="5192713"/>
            <a:ext cx="2322513" cy="1116012"/>
          </a:xfrm>
          <a:prstGeom prst="rect">
            <a:avLst/>
          </a:prstGeom>
          <a:noFill/>
          <a:ln>
            <a:noFill/>
          </a:ln>
        </p:spPr>
      </p:pic>
      <p:sp>
        <p:nvSpPr>
          <p:cNvPr id="9" name="投影片編號版面配置區 13">
            <a:extLst>
              <a:ext uri="{FF2B5EF4-FFF2-40B4-BE49-F238E27FC236}">
                <a16:creationId xmlns:a16="http://schemas.microsoft.com/office/drawing/2014/main" id="{BA5EE696-E76E-4CA3-A936-E6B918BCED78}"/>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71</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76"/>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US"/>
              <a:t>Joke Time</a:t>
            </a:r>
            <a:endParaRPr/>
          </a:p>
        </p:txBody>
      </p:sp>
      <p:sp>
        <p:nvSpPr>
          <p:cNvPr id="909" name="Google Shape;909;p76"/>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209550" algn="l" rtl="0">
              <a:spcBef>
                <a:spcPts val="0"/>
              </a:spcBef>
              <a:spcAft>
                <a:spcPts val="0"/>
              </a:spcAft>
              <a:buSzPts val="2100"/>
              <a:buNone/>
            </a:pPr>
            <a:endParaRPr/>
          </a:p>
        </p:txBody>
      </p:sp>
      <p:sp>
        <p:nvSpPr>
          <p:cNvPr id="910" name="Google Shape;910;p76"/>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 name="投影片編號版面配置區 13">
            <a:extLst>
              <a:ext uri="{FF2B5EF4-FFF2-40B4-BE49-F238E27FC236}">
                <a16:creationId xmlns:a16="http://schemas.microsoft.com/office/drawing/2014/main" id="{A3F79364-CA65-43D1-8F43-01902EBFA569}"/>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72</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7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927" name="Google Shape;927;p77"/>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4.5 Maximin Decision Rule</a:t>
            </a:r>
            <a:endParaRPr dirty="0"/>
          </a:p>
        </p:txBody>
      </p:sp>
      <p:sp>
        <p:nvSpPr>
          <p:cNvPr id="928" name="Google Shape;928;p77"/>
          <p:cNvSpPr/>
          <p:nvPr/>
        </p:nvSpPr>
        <p:spPr>
          <a:xfrm>
            <a:off x="684213" y="2060575"/>
            <a:ext cx="8229600" cy="44116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2100"/>
              <a:buFont typeface="Noto Sans Symbols"/>
              <a:buChar char="●"/>
            </a:pPr>
            <a:r>
              <a:rPr lang="en-US" sz="3000" dirty="0">
                <a:solidFill>
                  <a:schemeClr val="dk1"/>
                </a:solidFill>
                <a:latin typeface="Arial"/>
                <a:ea typeface="Arial"/>
                <a:cs typeface="Arial"/>
                <a:sym typeface="Arial"/>
              </a:rPr>
              <a:t>In order to determine a Bayes decision rule, we have to know the joint function </a:t>
            </a:r>
            <a:r>
              <a:rPr lang="en-US" sz="3000" i="1" dirty="0">
                <a:solidFill>
                  <a:schemeClr val="dk1"/>
                </a:solidFill>
                <a:latin typeface="Arial"/>
                <a:ea typeface="Arial"/>
                <a:cs typeface="Arial"/>
                <a:sym typeface="Arial"/>
              </a:rPr>
              <a:t>f(t, d) </a:t>
            </a:r>
            <a:r>
              <a:rPr lang="en-US" sz="3000" dirty="0">
                <a:solidFill>
                  <a:schemeClr val="dk1"/>
                </a:solidFill>
                <a:latin typeface="Arial"/>
                <a:ea typeface="Arial"/>
                <a:cs typeface="Arial"/>
                <a:sym typeface="Arial"/>
              </a:rPr>
              <a:t>or at least </a:t>
            </a:r>
            <a:r>
              <a:rPr lang="en-US" sz="3000" i="1" dirty="0">
                <a:solidFill>
                  <a:schemeClr val="dk1"/>
                </a:solidFill>
                <a:latin typeface="Arial"/>
                <a:ea typeface="Arial"/>
                <a:cs typeface="Arial"/>
                <a:sym typeface="Arial"/>
              </a:rPr>
              <a:t>f(d | t)</a:t>
            </a:r>
            <a:endParaRPr dirty="0"/>
          </a:p>
          <a:p>
            <a:pPr marL="342900" marR="0" lvl="0" indent="-342900" algn="l" rtl="0">
              <a:spcBef>
                <a:spcPts val="600"/>
              </a:spcBef>
              <a:spcAft>
                <a:spcPts val="0"/>
              </a:spcAft>
              <a:buClr>
                <a:schemeClr val="dk2"/>
              </a:buClr>
              <a:buSzPts val="2100"/>
              <a:buFont typeface="Noto Sans Symbols"/>
              <a:buChar char="●"/>
            </a:pPr>
            <a:r>
              <a:rPr lang="en-US" sz="3000" dirty="0">
                <a:solidFill>
                  <a:schemeClr val="dk1"/>
                </a:solidFill>
                <a:latin typeface="Arial"/>
                <a:ea typeface="Arial"/>
                <a:cs typeface="Arial"/>
                <a:sym typeface="Arial"/>
              </a:rPr>
              <a:t>To determine </a:t>
            </a:r>
            <a:r>
              <a:rPr lang="en-US" sz="3000" i="1" dirty="0">
                <a:solidFill>
                  <a:schemeClr val="dk1"/>
                </a:solidFill>
                <a:latin typeface="Arial"/>
                <a:ea typeface="Arial"/>
                <a:cs typeface="Arial"/>
                <a:sym typeface="Arial"/>
              </a:rPr>
              <a:t>f(t, d) </a:t>
            </a:r>
            <a:r>
              <a:rPr lang="en-US" sz="3000" dirty="0">
                <a:solidFill>
                  <a:schemeClr val="dk1"/>
                </a:solidFill>
                <a:latin typeface="Arial"/>
                <a:ea typeface="Arial"/>
                <a:cs typeface="Arial"/>
                <a:sym typeface="Arial"/>
              </a:rPr>
              <a:t>from</a:t>
            </a:r>
            <a:r>
              <a:rPr lang="en-US" sz="3000" i="1" dirty="0">
                <a:solidFill>
                  <a:schemeClr val="dk1"/>
                </a:solidFill>
                <a:latin typeface="Arial"/>
                <a:ea typeface="Arial"/>
                <a:cs typeface="Arial"/>
                <a:sym typeface="Arial"/>
              </a:rPr>
              <a:t> f(d | t)</a:t>
            </a:r>
            <a:r>
              <a:rPr lang="en-US" sz="3000" dirty="0">
                <a:solidFill>
                  <a:schemeClr val="dk1"/>
                </a:solidFill>
                <a:latin typeface="Arial"/>
                <a:ea typeface="Arial"/>
                <a:cs typeface="Arial"/>
                <a:sym typeface="Arial"/>
              </a:rPr>
              <a:t>, we must also know the prior probability function </a:t>
            </a:r>
            <a:r>
              <a:rPr lang="en-US" sz="3000" i="1" dirty="0">
                <a:solidFill>
                  <a:schemeClr val="dk1"/>
                </a:solidFill>
                <a:latin typeface="Arial"/>
                <a:ea typeface="Arial"/>
                <a:cs typeface="Arial"/>
                <a:sym typeface="Arial"/>
              </a:rPr>
              <a:t>P(t)</a:t>
            </a:r>
            <a:endParaRPr dirty="0"/>
          </a:p>
          <a:p>
            <a:pPr marL="342900" marR="0" lvl="0" indent="-342900" algn="l" rtl="0">
              <a:spcBef>
                <a:spcPts val="600"/>
              </a:spcBef>
              <a:spcAft>
                <a:spcPts val="0"/>
              </a:spcAft>
              <a:buClr>
                <a:schemeClr val="dk2"/>
              </a:buClr>
              <a:buSzPts val="2100"/>
              <a:buFont typeface="Noto Sans Symbols"/>
              <a:buChar char="●"/>
            </a:pPr>
            <a:r>
              <a:rPr lang="en-US" sz="3000" dirty="0">
                <a:solidFill>
                  <a:schemeClr val="dk1"/>
                </a:solidFill>
                <a:latin typeface="Arial"/>
                <a:ea typeface="Arial"/>
                <a:cs typeface="Arial"/>
                <a:sym typeface="Arial"/>
              </a:rPr>
              <a:t>Bayes decision is not appropriate for the situation can not get or assume the prior probability function</a:t>
            </a:r>
            <a:endParaRPr dirty="0"/>
          </a:p>
        </p:txBody>
      </p:sp>
      <p:sp>
        <p:nvSpPr>
          <p:cNvPr id="5" name="投影片編號版面配置區 13">
            <a:extLst>
              <a:ext uri="{FF2B5EF4-FFF2-40B4-BE49-F238E27FC236}">
                <a16:creationId xmlns:a16="http://schemas.microsoft.com/office/drawing/2014/main" id="{CAB57855-3728-410C-B2D9-41C423AFE4F9}"/>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73</a:t>
            </a:fld>
            <a:endParaRPr lang="zh-TW" altLang="en-US" dirty="0"/>
          </a:p>
        </p:txBody>
      </p:sp>
      <p:pic>
        <p:nvPicPr>
          <p:cNvPr id="6" name="Google Shape;837;p71">
            <a:extLst>
              <a:ext uri="{FF2B5EF4-FFF2-40B4-BE49-F238E27FC236}">
                <a16:creationId xmlns:a16="http://schemas.microsoft.com/office/drawing/2014/main" id="{B8F2D519-FF70-4A8C-A95D-AAD2991EA261}"/>
              </a:ext>
            </a:extLst>
          </p:cNvPr>
          <p:cNvPicPr preferRelativeResize="0"/>
          <p:nvPr/>
        </p:nvPicPr>
        <p:blipFill rotWithShape="1">
          <a:blip r:embed="rId3">
            <a:alphaModFix/>
          </a:blip>
          <a:srcRect r="43589"/>
          <a:stretch/>
        </p:blipFill>
        <p:spPr>
          <a:xfrm>
            <a:off x="5062217" y="5411203"/>
            <a:ext cx="2141223" cy="633565"/>
          </a:xfrm>
          <a:prstGeom prst="rect">
            <a:avLst/>
          </a:prstGeom>
          <a:noFill/>
          <a:ln>
            <a:noFill/>
          </a:ln>
        </p:spPr>
      </p:pic>
      <p:pic>
        <p:nvPicPr>
          <p:cNvPr id="7" name="Google Shape;844;p71">
            <a:extLst>
              <a:ext uri="{FF2B5EF4-FFF2-40B4-BE49-F238E27FC236}">
                <a16:creationId xmlns:a16="http://schemas.microsoft.com/office/drawing/2014/main" id="{D574A391-70F1-426C-9FB9-8EA3971AF78C}"/>
              </a:ext>
            </a:extLst>
          </p:cNvPr>
          <p:cNvPicPr preferRelativeResize="0"/>
          <p:nvPr/>
        </p:nvPicPr>
        <p:blipFill rotWithShape="1">
          <a:blip r:embed="rId4">
            <a:alphaModFix/>
          </a:blip>
          <a:srcRect/>
          <a:stretch/>
        </p:blipFill>
        <p:spPr>
          <a:xfrm>
            <a:off x="5062217" y="5998901"/>
            <a:ext cx="3851596" cy="6678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78"/>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4.5 Maximin Decision Rule</a:t>
            </a:r>
            <a:endParaRPr dirty="0"/>
          </a:p>
        </p:txBody>
      </p:sp>
      <p:sp>
        <p:nvSpPr>
          <p:cNvPr id="917" name="Google Shape;917;p78"/>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Define the conditional expected economic gain:</a:t>
            </a:r>
            <a:endParaRPr dirty="0"/>
          </a:p>
          <a:p>
            <a:pPr marL="0" lvl="0" indent="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A decision rule </a:t>
            </a:r>
            <a:r>
              <a:rPr lang="en-US" i="1" dirty="0"/>
              <a:t>f </a:t>
            </a:r>
            <a:r>
              <a:rPr lang="en-US" dirty="0"/>
              <a:t>called a maximin decision rule if and only if</a:t>
            </a:r>
            <a:endParaRPr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0" lvl="0" indent="0" algn="l" rtl="0">
              <a:spcBef>
                <a:spcPts val="600"/>
              </a:spcBef>
              <a:spcAft>
                <a:spcPts val="0"/>
              </a:spcAft>
              <a:buSzPts val="2100"/>
              <a:buFont typeface="Noto Sans Symbols"/>
              <a:buNone/>
            </a:pPr>
            <a:r>
              <a:rPr lang="en-US" dirty="0"/>
              <a:t>for any decision rule </a:t>
            </a:r>
            <a:r>
              <a:rPr lang="en-US" i="1" dirty="0"/>
              <a:t>g</a:t>
            </a:r>
            <a:endParaRPr dirty="0"/>
          </a:p>
          <a:p>
            <a:pPr marL="342900" lvl="0" indent="-209550" algn="l" rtl="0">
              <a:spcBef>
                <a:spcPts val="600"/>
              </a:spcBef>
              <a:spcAft>
                <a:spcPts val="0"/>
              </a:spcAft>
              <a:buSzPts val="2100"/>
              <a:buNone/>
            </a:pPr>
            <a:endParaRPr dirty="0"/>
          </a:p>
        </p:txBody>
      </p:sp>
      <p:sp>
        <p:nvSpPr>
          <p:cNvPr id="918" name="Google Shape;918;p78"/>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pic>
        <p:nvPicPr>
          <p:cNvPr id="919" name="Google Shape;919;p78"/>
          <p:cNvPicPr preferRelativeResize="0"/>
          <p:nvPr/>
        </p:nvPicPr>
        <p:blipFill rotWithShape="1">
          <a:blip r:embed="rId3">
            <a:alphaModFix/>
          </a:blip>
          <a:srcRect/>
          <a:stretch/>
        </p:blipFill>
        <p:spPr>
          <a:xfrm>
            <a:off x="133356" y="4653136"/>
            <a:ext cx="8809037" cy="971550"/>
          </a:xfrm>
          <a:prstGeom prst="rect">
            <a:avLst/>
          </a:prstGeom>
          <a:noFill/>
          <a:ln>
            <a:noFill/>
          </a:ln>
        </p:spPr>
      </p:pic>
      <p:pic>
        <p:nvPicPr>
          <p:cNvPr id="3" name="圖片 2">
            <a:extLst>
              <a:ext uri="{FF2B5EF4-FFF2-40B4-BE49-F238E27FC236}">
                <a16:creationId xmlns:a16="http://schemas.microsoft.com/office/drawing/2014/main" id="{2C41E64D-80E1-424F-978D-B482C7E1CCBC}"/>
              </a:ext>
            </a:extLst>
          </p:cNvPr>
          <p:cNvPicPr>
            <a:picLocks noChangeAspect="1"/>
          </p:cNvPicPr>
          <p:nvPr/>
        </p:nvPicPr>
        <p:blipFill>
          <a:blip r:embed="rId4"/>
          <a:stretch>
            <a:fillRect/>
          </a:stretch>
        </p:blipFill>
        <p:spPr>
          <a:xfrm>
            <a:off x="1864176" y="2668403"/>
            <a:ext cx="5869674" cy="972000"/>
          </a:xfrm>
          <a:prstGeom prst="rect">
            <a:avLst/>
          </a:prstGeom>
        </p:spPr>
      </p:pic>
      <p:sp>
        <p:nvSpPr>
          <p:cNvPr id="7" name="投影片編號版面配置區 13">
            <a:extLst>
              <a:ext uri="{FF2B5EF4-FFF2-40B4-BE49-F238E27FC236}">
                <a16:creationId xmlns:a16="http://schemas.microsoft.com/office/drawing/2014/main" id="{E385F659-45EA-48DE-9569-482282AFA841}"/>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74</a:t>
            </a:fld>
            <a:endParaRPr lang="zh-TW" altLang="en-US" dirty="0"/>
          </a:p>
        </p:txBody>
      </p:sp>
      <p:sp>
        <p:nvSpPr>
          <p:cNvPr id="2" name="矩形 1">
            <a:extLst>
              <a:ext uri="{FF2B5EF4-FFF2-40B4-BE49-F238E27FC236}">
                <a16:creationId xmlns:a16="http://schemas.microsoft.com/office/drawing/2014/main" id="{58F2F669-A5E6-48B3-BBAE-5A8035F10E2C}"/>
              </a:ext>
            </a:extLst>
          </p:cNvPr>
          <p:cNvSpPr/>
          <p:nvPr/>
        </p:nvSpPr>
        <p:spPr>
          <a:xfrm>
            <a:off x="1864176" y="975360"/>
            <a:ext cx="2138864" cy="6534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8DCEBF7C-D317-402E-BD2D-92FCA3B9156F}"/>
              </a:ext>
            </a:extLst>
          </p:cNvPr>
          <p:cNvSpPr/>
          <p:nvPr/>
        </p:nvSpPr>
        <p:spPr>
          <a:xfrm>
            <a:off x="1932664" y="428328"/>
            <a:ext cx="3703257" cy="523220"/>
          </a:xfrm>
          <a:prstGeom prst="rect">
            <a:avLst/>
          </a:prstGeom>
          <a:noFill/>
        </p:spPr>
        <p:txBody>
          <a:bodyPr wrap="none" lIns="91440" tIns="45720" rIns="91440" bIns="45720">
            <a:spAutoFit/>
          </a:bodyPr>
          <a:lstStyle/>
          <a:p>
            <a:pPr algn="ctr"/>
            <a:r>
              <a:rPr lang="en-US" altLang="zh-TW" sz="2800" b="0" cap="none" spc="0" dirty="0">
                <a:ln w="0"/>
                <a:solidFill>
                  <a:schemeClr val="tx1"/>
                </a:solidFill>
                <a:effectLst>
                  <a:outerShdw blurRad="38100" dist="19050" dir="2700000" algn="tl" rotWithShape="0">
                    <a:schemeClr val="dk1">
                      <a:alpha val="40000"/>
                    </a:schemeClr>
                  </a:outerShdw>
                </a:effectLst>
              </a:rPr>
              <a:t>Maximum of Minimum</a:t>
            </a:r>
            <a:endParaRPr lang="zh-TW" altLang="en-US" sz="2800" b="0" cap="none" spc="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79"/>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Maximin Decision Rule (cont.)</a:t>
            </a:r>
            <a:endParaRPr/>
          </a:p>
        </p:txBody>
      </p:sp>
      <p:sp>
        <p:nvSpPr>
          <p:cNvPr id="935" name="Google Shape;935;p79"/>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209550" algn="l" rtl="0">
              <a:spcBef>
                <a:spcPts val="0"/>
              </a:spcBef>
              <a:spcAft>
                <a:spcPts val="0"/>
              </a:spcAft>
              <a:buSzPts val="2100"/>
              <a:buNone/>
            </a:pPr>
            <a:endParaRPr/>
          </a:p>
          <a:p>
            <a:pPr marL="0" lvl="0" indent="0" algn="l" rtl="0">
              <a:spcBef>
                <a:spcPts val="600"/>
              </a:spcBef>
              <a:spcAft>
                <a:spcPts val="0"/>
              </a:spcAft>
              <a:buSzPts val="2100"/>
              <a:buNone/>
            </a:pPr>
            <a:endParaRPr/>
          </a:p>
          <a:p>
            <a:pPr marL="342900" lvl="0" indent="-342900" algn="l" rtl="0">
              <a:lnSpc>
                <a:spcPct val="150000"/>
              </a:lnSpc>
              <a:spcBef>
                <a:spcPts val="600"/>
              </a:spcBef>
              <a:spcAft>
                <a:spcPts val="0"/>
              </a:spcAft>
              <a:buSzPts val="2100"/>
              <a:buChar char="●"/>
            </a:pPr>
            <a:r>
              <a:rPr lang="en-US"/>
              <a:t>Hence                    and              , suppose that                                      , and choose</a:t>
            </a:r>
            <a:endParaRPr/>
          </a:p>
          <a:p>
            <a:pPr marL="0" lvl="0" indent="0" algn="l" rtl="0">
              <a:lnSpc>
                <a:spcPct val="150000"/>
              </a:lnSpc>
              <a:spcBef>
                <a:spcPts val="600"/>
              </a:spcBef>
              <a:spcAft>
                <a:spcPts val="0"/>
              </a:spcAft>
              <a:buSzPts val="2100"/>
              <a:buNone/>
            </a:pPr>
            <a:r>
              <a:rPr lang="en-US"/>
              <a:t>                                 </a:t>
            </a:r>
            <a:endParaRPr/>
          </a:p>
          <a:p>
            <a:pPr marL="0" lvl="0" indent="0" algn="l" rtl="0">
              <a:spcBef>
                <a:spcPts val="600"/>
              </a:spcBef>
              <a:spcAft>
                <a:spcPts val="0"/>
              </a:spcAft>
              <a:buSzPts val="2100"/>
              <a:buNone/>
            </a:pPr>
            <a:endParaRPr i="1"/>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p:txBody>
      </p:sp>
      <p:sp>
        <p:nvSpPr>
          <p:cNvPr id="936" name="Google Shape;936;p79"/>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pic>
        <p:nvPicPr>
          <p:cNvPr id="937" name="Google Shape;937;p79"/>
          <p:cNvPicPr preferRelativeResize="0"/>
          <p:nvPr/>
        </p:nvPicPr>
        <p:blipFill rotWithShape="1">
          <a:blip r:embed="rId3">
            <a:alphaModFix/>
          </a:blip>
          <a:srcRect/>
          <a:stretch/>
        </p:blipFill>
        <p:spPr>
          <a:xfrm>
            <a:off x="159544" y="2097410"/>
            <a:ext cx="8809037" cy="971550"/>
          </a:xfrm>
          <a:prstGeom prst="rect">
            <a:avLst/>
          </a:prstGeom>
          <a:noFill/>
          <a:ln>
            <a:noFill/>
          </a:ln>
        </p:spPr>
      </p:pic>
      <p:pic>
        <p:nvPicPr>
          <p:cNvPr id="938" name="Google Shape;938;p79"/>
          <p:cNvPicPr preferRelativeResize="0"/>
          <p:nvPr/>
        </p:nvPicPr>
        <p:blipFill rotWithShape="1">
          <a:blip r:embed="rId4">
            <a:alphaModFix/>
          </a:blip>
          <a:srcRect/>
          <a:stretch/>
        </p:blipFill>
        <p:spPr>
          <a:xfrm>
            <a:off x="2339752" y="3105072"/>
            <a:ext cx="1856301" cy="972000"/>
          </a:xfrm>
          <a:prstGeom prst="rect">
            <a:avLst/>
          </a:prstGeom>
          <a:noFill/>
          <a:ln>
            <a:noFill/>
          </a:ln>
        </p:spPr>
      </p:pic>
      <p:pic>
        <p:nvPicPr>
          <p:cNvPr id="939" name="Google Shape;939;p79"/>
          <p:cNvPicPr preferRelativeResize="0"/>
          <p:nvPr/>
        </p:nvPicPr>
        <p:blipFill rotWithShape="1">
          <a:blip r:embed="rId5">
            <a:alphaModFix/>
          </a:blip>
          <a:srcRect/>
          <a:stretch/>
        </p:blipFill>
        <p:spPr>
          <a:xfrm>
            <a:off x="5072874" y="3393040"/>
            <a:ext cx="1371334" cy="396000"/>
          </a:xfrm>
          <a:prstGeom prst="rect">
            <a:avLst/>
          </a:prstGeom>
          <a:noFill/>
          <a:ln>
            <a:noFill/>
          </a:ln>
        </p:spPr>
      </p:pic>
      <p:grpSp>
        <p:nvGrpSpPr>
          <p:cNvPr id="940" name="Google Shape;940;p79"/>
          <p:cNvGrpSpPr/>
          <p:nvPr/>
        </p:nvGrpSpPr>
        <p:grpSpPr>
          <a:xfrm>
            <a:off x="2679786" y="4725144"/>
            <a:ext cx="3453864" cy="681165"/>
            <a:chOff x="2567071" y="4571314"/>
            <a:chExt cx="3453864" cy="681165"/>
          </a:xfrm>
        </p:grpSpPr>
        <p:pic>
          <p:nvPicPr>
            <p:cNvPr id="941" name="Google Shape;941;p79"/>
            <p:cNvPicPr preferRelativeResize="0"/>
            <p:nvPr/>
          </p:nvPicPr>
          <p:blipFill rotWithShape="1">
            <a:blip r:embed="rId6">
              <a:alphaModFix/>
            </a:blip>
            <a:srcRect/>
            <a:stretch/>
          </p:blipFill>
          <p:spPr>
            <a:xfrm>
              <a:off x="2920506" y="4820479"/>
              <a:ext cx="3093120" cy="432000"/>
            </a:xfrm>
            <a:prstGeom prst="rect">
              <a:avLst/>
            </a:prstGeom>
            <a:noFill/>
            <a:ln>
              <a:noFill/>
            </a:ln>
          </p:spPr>
        </p:pic>
        <p:pic>
          <p:nvPicPr>
            <p:cNvPr id="942" name="Google Shape;942;p79"/>
            <p:cNvPicPr preferRelativeResize="0"/>
            <p:nvPr/>
          </p:nvPicPr>
          <p:blipFill rotWithShape="1">
            <a:blip r:embed="rId7">
              <a:alphaModFix/>
            </a:blip>
            <a:srcRect/>
            <a:stretch/>
          </p:blipFill>
          <p:spPr>
            <a:xfrm>
              <a:off x="2567071" y="4585078"/>
              <a:ext cx="597333" cy="288000"/>
            </a:xfrm>
            <a:prstGeom prst="rect">
              <a:avLst/>
            </a:prstGeom>
            <a:noFill/>
            <a:ln>
              <a:noFill/>
            </a:ln>
          </p:spPr>
        </p:pic>
        <p:pic>
          <p:nvPicPr>
            <p:cNvPr id="943" name="Google Shape;943;p79"/>
            <p:cNvPicPr preferRelativeResize="0"/>
            <p:nvPr/>
          </p:nvPicPr>
          <p:blipFill rotWithShape="1">
            <a:blip r:embed="rId8">
              <a:alphaModFix/>
            </a:blip>
            <a:srcRect/>
            <a:stretch/>
          </p:blipFill>
          <p:spPr>
            <a:xfrm>
              <a:off x="3282803" y="4573940"/>
              <a:ext cx="597333" cy="288000"/>
            </a:xfrm>
            <a:prstGeom prst="rect">
              <a:avLst/>
            </a:prstGeom>
            <a:noFill/>
            <a:ln>
              <a:noFill/>
            </a:ln>
          </p:spPr>
        </p:pic>
        <p:pic>
          <p:nvPicPr>
            <p:cNvPr id="944" name="Google Shape;944;p79"/>
            <p:cNvPicPr preferRelativeResize="0"/>
            <p:nvPr/>
          </p:nvPicPr>
          <p:blipFill rotWithShape="1">
            <a:blip r:embed="rId9">
              <a:alphaModFix/>
            </a:blip>
            <a:srcRect/>
            <a:stretch/>
          </p:blipFill>
          <p:spPr>
            <a:xfrm>
              <a:off x="4349435" y="4589545"/>
              <a:ext cx="576000" cy="288000"/>
            </a:xfrm>
            <a:prstGeom prst="rect">
              <a:avLst/>
            </a:prstGeom>
            <a:noFill/>
            <a:ln>
              <a:noFill/>
            </a:ln>
          </p:spPr>
        </p:pic>
        <p:pic>
          <p:nvPicPr>
            <p:cNvPr id="945" name="Google Shape;945;p79"/>
            <p:cNvPicPr preferRelativeResize="0"/>
            <p:nvPr/>
          </p:nvPicPr>
          <p:blipFill rotWithShape="1">
            <a:blip r:embed="rId10">
              <a:alphaModFix/>
            </a:blip>
            <a:srcRect/>
            <a:stretch/>
          </p:blipFill>
          <p:spPr>
            <a:xfrm>
              <a:off x="5375601" y="4571314"/>
              <a:ext cx="645334" cy="288000"/>
            </a:xfrm>
            <a:prstGeom prst="rect">
              <a:avLst/>
            </a:prstGeom>
            <a:noFill/>
            <a:ln>
              <a:noFill/>
            </a:ln>
          </p:spPr>
        </p:pic>
      </p:grpSp>
      <p:pic>
        <p:nvPicPr>
          <p:cNvPr id="946" name="Google Shape;946;p79"/>
          <p:cNvPicPr preferRelativeResize="0"/>
          <p:nvPr/>
        </p:nvPicPr>
        <p:blipFill rotWithShape="1">
          <a:blip r:embed="rId11">
            <a:alphaModFix/>
          </a:blip>
          <a:srcRect/>
          <a:stretch/>
        </p:blipFill>
        <p:spPr>
          <a:xfrm>
            <a:off x="1895642" y="4049231"/>
            <a:ext cx="3915341" cy="576000"/>
          </a:xfrm>
          <a:prstGeom prst="rect">
            <a:avLst/>
          </a:prstGeom>
          <a:noFill/>
          <a:ln>
            <a:noFill/>
          </a:ln>
        </p:spPr>
      </p:pic>
      <p:sp>
        <p:nvSpPr>
          <p:cNvPr id="947" name="Google Shape;947;p79"/>
          <p:cNvSpPr/>
          <p:nvPr/>
        </p:nvSpPr>
        <p:spPr>
          <a:xfrm>
            <a:off x="2607777" y="4033041"/>
            <a:ext cx="144017" cy="27108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948" name="Google Shape;948;p79"/>
          <p:cNvGrpSpPr/>
          <p:nvPr/>
        </p:nvGrpSpPr>
        <p:grpSpPr>
          <a:xfrm>
            <a:off x="1628556" y="5514382"/>
            <a:ext cx="5773582" cy="1337804"/>
            <a:chOff x="1628556" y="5514382"/>
            <a:chExt cx="5773582" cy="1337804"/>
          </a:xfrm>
        </p:grpSpPr>
        <p:pic>
          <p:nvPicPr>
            <p:cNvPr id="949" name="Google Shape;949;p79"/>
            <p:cNvPicPr preferRelativeResize="0"/>
            <p:nvPr/>
          </p:nvPicPr>
          <p:blipFill rotWithShape="1">
            <a:blip r:embed="rId12">
              <a:alphaModFix/>
            </a:blip>
            <a:srcRect/>
            <a:stretch/>
          </p:blipFill>
          <p:spPr>
            <a:xfrm>
              <a:off x="1725986" y="5514382"/>
              <a:ext cx="5676152" cy="648000"/>
            </a:xfrm>
            <a:prstGeom prst="rect">
              <a:avLst/>
            </a:prstGeom>
            <a:noFill/>
            <a:ln>
              <a:noFill/>
            </a:ln>
          </p:spPr>
        </p:pic>
        <p:sp>
          <p:nvSpPr>
            <p:cNvPr id="950" name="Google Shape;950;p79"/>
            <p:cNvSpPr txBox="1"/>
            <p:nvPr/>
          </p:nvSpPr>
          <p:spPr>
            <a:xfrm>
              <a:off x="1628556" y="6205855"/>
              <a:ext cx="269979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for any decision rule </a:t>
              </a:r>
              <a:r>
                <a:rPr lang="en-US" sz="1800" i="1">
                  <a:solidFill>
                    <a:schemeClr val="dk1"/>
                  </a:solidFill>
                  <a:latin typeface="Arial"/>
                  <a:ea typeface="Arial"/>
                  <a:cs typeface="Arial"/>
                  <a:sym typeface="Arial"/>
                </a:rPr>
                <a:t>g</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9" name="投影片編號版面配置區 13">
            <a:extLst>
              <a:ext uri="{FF2B5EF4-FFF2-40B4-BE49-F238E27FC236}">
                <a16:creationId xmlns:a16="http://schemas.microsoft.com/office/drawing/2014/main" id="{B51C68DA-D7C4-45F0-BA2F-01814082C0E4}"/>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75</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8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Maximin Decision Rule (cont.)</a:t>
            </a:r>
            <a:endParaRPr/>
          </a:p>
        </p:txBody>
      </p:sp>
      <p:sp>
        <p:nvSpPr>
          <p:cNvPr id="957" name="Google Shape;957;p80"/>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a:t>If economic gain matrix is identity matrix</a:t>
            </a:r>
            <a:endParaRPr/>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p:txBody>
      </p:sp>
      <p:sp>
        <p:nvSpPr>
          <p:cNvPr id="958" name="Google Shape;958;p8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pic>
        <p:nvPicPr>
          <p:cNvPr id="960" name="Google Shape;960;p80"/>
          <p:cNvPicPr preferRelativeResize="0"/>
          <p:nvPr/>
        </p:nvPicPr>
        <p:blipFill rotWithShape="1">
          <a:blip r:embed="rId3">
            <a:alphaModFix/>
          </a:blip>
          <a:srcRect/>
          <a:stretch/>
        </p:blipFill>
        <p:spPr>
          <a:xfrm>
            <a:off x="2267744" y="3753144"/>
            <a:ext cx="3616962" cy="972000"/>
          </a:xfrm>
          <a:prstGeom prst="rect">
            <a:avLst/>
          </a:prstGeom>
          <a:noFill/>
          <a:ln>
            <a:noFill/>
          </a:ln>
        </p:spPr>
      </p:pic>
      <p:pic>
        <p:nvPicPr>
          <p:cNvPr id="7" name="圖片 6">
            <a:extLst>
              <a:ext uri="{FF2B5EF4-FFF2-40B4-BE49-F238E27FC236}">
                <a16:creationId xmlns:a16="http://schemas.microsoft.com/office/drawing/2014/main" id="{6E45F71C-BE1C-48AB-B6E4-7CB4989AA872}"/>
              </a:ext>
            </a:extLst>
          </p:cNvPr>
          <p:cNvPicPr>
            <a:picLocks noChangeAspect="1"/>
          </p:cNvPicPr>
          <p:nvPr/>
        </p:nvPicPr>
        <p:blipFill>
          <a:blip r:embed="rId4"/>
          <a:stretch>
            <a:fillRect/>
          </a:stretch>
        </p:blipFill>
        <p:spPr>
          <a:xfrm>
            <a:off x="684213" y="2649516"/>
            <a:ext cx="6956651" cy="1152000"/>
          </a:xfrm>
          <a:prstGeom prst="rect">
            <a:avLst/>
          </a:prstGeom>
        </p:spPr>
      </p:pic>
      <p:sp>
        <p:nvSpPr>
          <p:cNvPr id="8" name="投影片編號版面配置區 13">
            <a:extLst>
              <a:ext uri="{FF2B5EF4-FFF2-40B4-BE49-F238E27FC236}">
                <a16:creationId xmlns:a16="http://schemas.microsoft.com/office/drawing/2014/main" id="{37ACE258-C972-4D93-BF8C-7C69A1D7C772}"/>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76</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82"/>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4.3</a:t>
            </a:r>
            <a:endParaRPr/>
          </a:p>
        </p:txBody>
      </p:sp>
      <p:sp>
        <p:nvSpPr>
          <p:cNvPr id="974" name="Google Shape;974;p82"/>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60"/>
              <a:buChar char="●"/>
            </a:pPr>
            <a:r>
              <a:rPr lang="en-US" sz="2800"/>
              <a:t>Consider the case where there are two categories </a:t>
            </a:r>
            <a:r>
              <a:rPr lang="en-US" sz="2800" i="1"/>
              <a:t>c</a:t>
            </a:r>
            <a:r>
              <a:rPr lang="en-US" sz="2800" i="1" baseline="30000"/>
              <a:t>1</a:t>
            </a:r>
            <a:r>
              <a:rPr lang="en-US" sz="2800"/>
              <a:t> and </a:t>
            </a:r>
            <a:r>
              <a:rPr lang="en-US" sz="2800" i="1"/>
              <a:t>c</a:t>
            </a:r>
            <a:r>
              <a:rPr lang="en-US" sz="2800" i="1" baseline="30000"/>
              <a:t>2</a:t>
            </a:r>
            <a:r>
              <a:rPr lang="en-US" sz="2800"/>
              <a:t>; three possible measurements </a:t>
            </a:r>
            <a:r>
              <a:rPr lang="en-US" sz="2800" i="1"/>
              <a:t>d</a:t>
            </a:r>
            <a:r>
              <a:rPr lang="en-US" sz="2800" i="1" baseline="30000"/>
              <a:t>1</a:t>
            </a:r>
            <a:r>
              <a:rPr lang="en-US" sz="2800"/>
              <a:t>, </a:t>
            </a:r>
            <a:r>
              <a:rPr lang="en-US" sz="2800" i="1"/>
              <a:t>d</a:t>
            </a:r>
            <a:r>
              <a:rPr lang="en-US" sz="2800" i="1" baseline="30000"/>
              <a:t>2</a:t>
            </a:r>
            <a:r>
              <a:rPr lang="en-US" sz="2800"/>
              <a:t>, and </a:t>
            </a:r>
            <a:r>
              <a:rPr lang="en-US" sz="2800" i="1"/>
              <a:t>d</a:t>
            </a:r>
            <a:r>
              <a:rPr lang="en-US" sz="2800" i="1" baseline="30000"/>
              <a:t>3</a:t>
            </a:r>
            <a:r>
              <a:rPr lang="en-US" sz="2800"/>
              <a:t>; economic gain matrix is identity matrix, and a conditional probability function </a:t>
            </a:r>
            <a:r>
              <a:rPr lang="en-US" sz="2800" i="1"/>
              <a:t>f(d | c)</a:t>
            </a:r>
            <a:r>
              <a:rPr lang="en-US" sz="2800"/>
              <a:t> given by</a:t>
            </a:r>
            <a:endParaRPr/>
          </a:p>
          <a:p>
            <a:pPr marL="342900" lvl="0" indent="-218440" algn="l" rtl="0">
              <a:spcBef>
                <a:spcPts val="560"/>
              </a:spcBef>
              <a:spcAft>
                <a:spcPts val="0"/>
              </a:spcAft>
              <a:buSzPts val="1960"/>
              <a:buNone/>
            </a:pPr>
            <a:endParaRPr sz="2800"/>
          </a:p>
          <a:p>
            <a:pPr marL="342900" lvl="0" indent="-218440" algn="l" rtl="0">
              <a:spcBef>
                <a:spcPts val="560"/>
              </a:spcBef>
              <a:spcAft>
                <a:spcPts val="0"/>
              </a:spcAft>
              <a:buSzPts val="1960"/>
              <a:buNone/>
            </a:pPr>
            <a:endParaRPr sz="2800"/>
          </a:p>
          <a:p>
            <a:pPr marL="342900" lvl="0" indent="-218440" algn="l" rtl="0">
              <a:spcBef>
                <a:spcPts val="560"/>
              </a:spcBef>
              <a:spcAft>
                <a:spcPts val="0"/>
              </a:spcAft>
              <a:buSzPts val="1960"/>
              <a:buNone/>
            </a:pPr>
            <a:endParaRPr sz="2800"/>
          </a:p>
        </p:txBody>
      </p:sp>
      <p:sp>
        <p:nvSpPr>
          <p:cNvPr id="975" name="Google Shape;975;p82"/>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pic>
        <p:nvPicPr>
          <p:cNvPr id="976" name="Google Shape;976;p82"/>
          <p:cNvPicPr preferRelativeResize="0"/>
          <p:nvPr/>
        </p:nvPicPr>
        <p:blipFill rotWithShape="1">
          <a:blip r:embed="rId3">
            <a:alphaModFix/>
          </a:blip>
          <a:srcRect/>
          <a:stretch/>
        </p:blipFill>
        <p:spPr>
          <a:xfrm>
            <a:off x="3096821" y="4581128"/>
            <a:ext cx="3260099" cy="1080000"/>
          </a:xfrm>
          <a:prstGeom prst="rect">
            <a:avLst/>
          </a:prstGeom>
          <a:noFill/>
          <a:ln>
            <a:noFill/>
          </a:ln>
        </p:spPr>
      </p:pic>
      <p:sp>
        <p:nvSpPr>
          <p:cNvPr id="6" name="投影片編號版面配置區 13">
            <a:extLst>
              <a:ext uri="{FF2B5EF4-FFF2-40B4-BE49-F238E27FC236}">
                <a16:creationId xmlns:a16="http://schemas.microsoft.com/office/drawing/2014/main" id="{B9072B9C-C0DC-43D8-91F5-10119A099461}"/>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77</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8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983" name="Google Shape;983;p8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4.3 (cont.)</a:t>
            </a:r>
            <a:endParaRPr/>
          </a:p>
        </p:txBody>
      </p:sp>
      <p:grpSp>
        <p:nvGrpSpPr>
          <p:cNvPr id="984" name="Google Shape;984;p83"/>
          <p:cNvGrpSpPr/>
          <p:nvPr/>
        </p:nvGrpSpPr>
        <p:grpSpPr>
          <a:xfrm>
            <a:off x="107950" y="1916113"/>
            <a:ext cx="6978630" cy="3673127"/>
            <a:chOff x="107950" y="1916113"/>
            <a:chExt cx="8208963" cy="4321175"/>
          </a:xfrm>
        </p:grpSpPr>
        <p:pic>
          <p:nvPicPr>
            <p:cNvPr id="985" name="Google Shape;985;p83"/>
            <p:cNvPicPr preferRelativeResize="0"/>
            <p:nvPr/>
          </p:nvPicPr>
          <p:blipFill rotWithShape="1">
            <a:blip r:embed="rId3">
              <a:alphaModFix/>
            </a:blip>
            <a:srcRect/>
            <a:stretch/>
          </p:blipFill>
          <p:spPr>
            <a:xfrm>
              <a:off x="2339975" y="1916113"/>
              <a:ext cx="5673725" cy="936625"/>
            </a:xfrm>
            <a:prstGeom prst="rect">
              <a:avLst/>
            </a:prstGeom>
            <a:noFill/>
            <a:ln>
              <a:noFill/>
            </a:ln>
          </p:spPr>
        </p:pic>
        <p:pic>
          <p:nvPicPr>
            <p:cNvPr id="986" name="Google Shape;986;p83"/>
            <p:cNvPicPr preferRelativeResize="0"/>
            <p:nvPr/>
          </p:nvPicPr>
          <p:blipFill rotWithShape="1">
            <a:blip r:embed="rId4">
              <a:alphaModFix/>
            </a:blip>
            <a:srcRect/>
            <a:stretch/>
          </p:blipFill>
          <p:spPr>
            <a:xfrm>
              <a:off x="1908175" y="2997200"/>
              <a:ext cx="5770563" cy="3240088"/>
            </a:xfrm>
            <a:prstGeom prst="rect">
              <a:avLst/>
            </a:prstGeom>
            <a:noFill/>
            <a:ln>
              <a:noFill/>
            </a:ln>
          </p:spPr>
        </p:pic>
        <p:pic>
          <p:nvPicPr>
            <p:cNvPr id="987" name="Google Shape;987;p83"/>
            <p:cNvPicPr preferRelativeResize="0"/>
            <p:nvPr/>
          </p:nvPicPr>
          <p:blipFill rotWithShape="1">
            <a:blip r:embed="rId5">
              <a:alphaModFix/>
            </a:blip>
            <a:srcRect/>
            <a:stretch/>
          </p:blipFill>
          <p:spPr>
            <a:xfrm>
              <a:off x="107950" y="2997200"/>
              <a:ext cx="1803400" cy="3240088"/>
            </a:xfrm>
            <a:prstGeom prst="rect">
              <a:avLst/>
            </a:prstGeom>
            <a:noFill/>
            <a:ln>
              <a:noFill/>
            </a:ln>
          </p:spPr>
        </p:pic>
        <p:pic>
          <p:nvPicPr>
            <p:cNvPr id="988" name="Google Shape;988;p83"/>
            <p:cNvPicPr preferRelativeResize="0"/>
            <p:nvPr/>
          </p:nvPicPr>
          <p:blipFill rotWithShape="1">
            <a:blip r:embed="rId6">
              <a:alphaModFix/>
            </a:blip>
            <a:srcRect/>
            <a:stretch/>
          </p:blipFill>
          <p:spPr>
            <a:xfrm>
              <a:off x="7947025" y="2997200"/>
              <a:ext cx="369888" cy="3240088"/>
            </a:xfrm>
            <a:prstGeom prst="rect">
              <a:avLst/>
            </a:prstGeom>
            <a:noFill/>
            <a:ln>
              <a:noFill/>
            </a:ln>
          </p:spPr>
        </p:pic>
      </p:grpSp>
      <p:pic>
        <p:nvPicPr>
          <p:cNvPr id="989" name="Google Shape;989;p83"/>
          <p:cNvPicPr preferRelativeResize="0"/>
          <p:nvPr/>
        </p:nvPicPr>
        <p:blipFill rotWithShape="1">
          <a:blip r:embed="rId7">
            <a:alphaModFix/>
          </a:blip>
          <a:srcRect/>
          <a:stretch/>
        </p:blipFill>
        <p:spPr>
          <a:xfrm>
            <a:off x="4753769" y="62811"/>
            <a:ext cx="2516188" cy="833437"/>
          </a:xfrm>
          <a:prstGeom prst="rect">
            <a:avLst/>
          </a:prstGeom>
          <a:noFill/>
          <a:ln>
            <a:noFill/>
          </a:ln>
        </p:spPr>
      </p:pic>
      <p:sp>
        <p:nvSpPr>
          <p:cNvPr id="990" name="Google Shape;990;p83"/>
          <p:cNvSpPr/>
          <p:nvPr/>
        </p:nvSpPr>
        <p:spPr>
          <a:xfrm>
            <a:off x="1475657" y="4221088"/>
            <a:ext cx="5296473" cy="360040"/>
          </a:xfrm>
          <a:prstGeom prst="rect">
            <a:avLst/>
          </a:prstGeom>
          <a:noFill/>
          <a:ln w="38100" cap="flat" cmpd="sng">
            <a:solidFill>
              <a:srgbClr val="0070C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1" name="Google Shape;991;p83"/>
          <p:cNvSpPr/>
          <p:nvPr/>
        </p:nvSpPr>
        <p:spPr>
          <a:xfrm>
            <a:off x="1480221" y="4856894"/>
            <a:ext cx="5296473" cy="360040"/>
          </a:xfrm>
          <a:prstGeom prst="rect">
            <a:avLst/>
          </a:prstGeom>
          <a:noFill/>
          <a:ln w="38100" cap="flat" cmpd="sng">
            <a:solidFill>
              <a:srgbClr val="0070C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2" name="Google Shape;992;p83"/>
          <p:cNvSpPr/>
          <p:nvPr/>
        </p:nvSpPr>
        <p:spPr>
          <a:xfrm>
            <a:off x="6911544" y="4390583"/>
            <a:ext cx="182293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0070C0"/>
                </a:solidFill>
                <a:latin typeface="Kristen ITC" panose="03050502040202030202" pitchFamily="66" charset="0"/>
                <a:ea typeface="Schoolbell"/>
                <a:cs typeface="Schoolbell"/>
                <a:sym typeface="Schoolbell"/>
              </a:rPr>
              <a:t>Maximin </a:t>
            </a:r>
            <a:endParaRPr dirty="0">
              <a:solidFill>
                <a:srgbClr val="0070C0"/>
              </a:solidFill>
              <a:latin typeface="Kristen ITC" panose="03050502040202030202" pitchFamily="66" charset="0"/>
            </a:endParaRPr>
          </a:p>
          <a:p>
            <a:pPr marL="0" marR="0" lvl="0" indent="0" algn="l" rtl="0">
              <a:spcBef>
                <a:spcPts val="0"/>
              </a:spcBef>
              <a:spcAft>
                <a:spcPts val="0"/>
              </a:spcAft>
              <a:buNone/>
            </a:pPr>
            <a:r>
              <a:rPr lang="en-US" sz="1800" b="1" dirty="0">
                <a:solidFill>
                  <a:srgbClr val="0070C0"/>
                </a:solidFill>
                <a:latin typeface="Kristen ITC" panose="03050502040202030202" pitchFamily="66" charset="0"/>
                <a:ea typeface="Schoolbell"/>
                <a:cs typeface="Schoolbell"/>
                <a:sym typeface="Schoolbell"/>
              </a:rPr>
              <a:t>Decision Rule </a:t>
            </a:r>
            <a:endParaRPr sz="1800" b="1" dirty="0">
              <a:solidFill>
                <a:srgbClr val="0070C0"/>
              </a:solidFill>
              <a:latin typeface="Kristen ITC" panose="03050502040202030202" pitchFamily="66" charset="0"/>
              <a:ea typeface="Schoolbell"/>
              <a:cs typeface="Schoolbell"/>
              <a:sym typeface="Schoolbell"/>
            </a:endParaRPr>
          </a:p>
        </p:txBody>
      </p:sp>
      <p:pic>
        <p:nvPicPr>
          <p:cNvPr id="993" name="Google Shape;993;p83"/>
          <p:cNvPicPr preferRelativeResize="0"/>
          <p:nvPr/>
        </p:nvPicPr>
        <p:blipFill rotWithShape="1">
          <a:blip r:embed="rId8">
            <a:alphaModFix/>
          </a:blip>
          <a:srcRect/>
          <a:stretch/>
        </p:blipFill>
        <p:spPr>
          <a:xfrm>
            <a:off x="1639625" y="227529"/>
            <a:ext cx="2723538" cy="504000"/>
          </a:xfrm>
          <a:prstGeom prst="rect">
            <a:avLst/>
          </a:prstGeom>
          <a:noFill/>
          <a:ln>
            <a:noFill/>
          </a:ln>
        </p:spPr>
      </p:pic>
      <p:sp>
        <p:nvSpPr>
          <p:cNvPr id="14" name="投影片編號版面配置區 13">
            <a:extLst>
              <a:ext uri="{FF2B5EF4-FFF2-40B4-BE49-F238E27FC236}">
                <a16:creationId xmlns:a16="http://schemas.microsoft.com/office/drawing/2014/main" id="{D7D9BE37-7532-4799-B729-E8B4E4C24E38}"/>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78</a:t>
            </a:fld>
            <a:endParaRPr lang="zh-TW" altLang="en-US" dirty="0"/>
          </a:p>
        </p:txBody>
      </p:sp>
      <p:sp>
        <p:nvSpPr>
          <p:cNvPr id="2" name="矩形 1">
            <a:extLst>
              <a:ext uri="{FF2B5EF4-FFF2-40B4-BE49-F238E27FC236}">
                <a16:creationId xmlns:a16="http://schemas.microsoft.com/office/drawing/2014/main" id="{41B18EC1-0B49-4E51-8745-FF7949974E7A}"/>
              </a:ext>
            </a:extLst>
          </p:cNvPr>
          <p:cNvSpPr/>
          <p:nvPr/>
        </p:nvSpPr>
        <p:spPr>
          <a:xfrm>
            <a:off x="2005446" y="1899339"/>
            <a:ext cx="1814714" cy="283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tx1"/>
                </a:solidFill>
              </a:rPr>
              <a:t>Measurements </a:t>
            </a:r>
            <a:endParaRPr lang="zh-TW" altLang="en-US" sz="1600" dirty="0">
              <a:solidFill>
                <a:schemeClr val="tx1"/>
              </a:solidFill>
            </a:endParaRPr>
          </a:p>
        </p:txBody>
      </p:sp>
      <p:sp>
        <p:nvSpPr>
          <p:cNvPr id="3" name="橢圓 2">
            <a:extLst>
              <a:ext uri="{FF2B5EF4-FFF2-40B4-BE49-F238E27FC236}">
                <a16:creationId xmlns:a16="http://schemas.microsoft.com/office/drawing/2014/main" id="{4F50F4D8-1FF6-46B0-8625-1F53AC59BF66}"/>
              </a:ext>
            </a:extLst>
          </p:cNvPr>
          <p:cNvSpPr/>
          <p:nvPr/>
        </p:nvSpPr>
        <p:spPr>
          <a:xfrm>
            <a:off x="5699760" y="2819590"/>
            <a:ext cx="528320" cy="318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a:extLst>
              <a:ext uri="{FF2B5EF4-FFF2-40B4-BE49-F238E27FC236}">
                <a16:creationId xmlns:a16="http://schemas.microsoft.com/office/drawing/2014/main" id="{BB739E36-6D62-4192-94D6-04BE585E33EC}"/>
              </a:ext>
            </a:extLst>
          </p:cNvPr>
          <p:cNvSpPr/>
          <p:nvPr/>
        </p:nvSpPr>
        <p:spPr>
          <a:xfrm>
            <a:off x="5699760" y="3172622"/>
            <a:ext cx="528320" cy="318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a:extLst>
              <a:ext uri="{FF2B5EF4-FFF2-40B4-BE49-F238E27FC236}">
                <a16:creationId xmlns:a16="http://schemas.microsoft.com/office/drawing/2014/main" id="{6262AC17-AED4-478E-B0E8-1D3A7B4BBD05}"/>
              </a:ext>
            </a:extLst>
          </p:cNvPr>
          <p:cNvSpPr/>
          <p:nvPr/>
        </p:nvSpPr>
        <p:spPr>
          <a:xfrm>
            <a:off x="5722359" y="3537854"/>
            <a:ext cx="528320" cy="318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a:extLst>
              <a:ext uri="{FF2B5EF4-FFF2-40B4-BE49-F238E27FC236}">
                <a16:creationId xmlns:a16="http://schemas.microsoft.com/office/drawing/2014/main" id="{9FF641C9-61F6-4943-B1FD-4764DCB4D119}"/>
              </a:ext>
            </a:extLst>
          </p:cNvPr>
          <p:cNvSpPr/>
          <p:nvPr/>
        </p:nvSpPr>
        <p:spPr>
          <a:xfrm>
            <a:off x="4250327" y="3877822"/>
            <a:ext cx="528320" cy="318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a:extLst>
              <a:ext uri="{FF2B5EF4-FFF2-40B4-BE49-F238E27FC236}">
                <a16:creationId xmlns:a16="http://schemas.microsoft.com/office/drawing/2014/main" id="{170ECAFE-D00B-4607-9869-2BA69CE01D55}"/>
              </a:ext>
            </a:extLst>
          </p:cNvPr>
          <p:cNvSpPr/>
          <p:nvPr/>
        </p:nvSpPr>
        <p:spPr>
          <a:xfrm>
            <a:off x="5699760" y="4212759"/>
            <a:ext cx="528320" cy="318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a:extLst>
              <a:ext uri="{FF2B5EF4-FFF2-40B4-BE49-F238E27FC236}">
                <a16:creationId xmlns:a16="http://schemas.microsoft.com/office/drawing/2014/main" id="{5FB48BB6-2252-4DFE-B650-14367A38F631}"/>
              </a:ext>
            </a:extLst>
          </p:cNvPr>
          <p:cNvSpPr/>
          <p:nvPr/>
        </p:nvSpPr>
        <p:spPr>
          <a:xfrm>
            <a:off x="4250327" y="4564356"/>
            <a:ext cx="528320" cy="318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a:extLst>
              <a:ext uri="{FF2B5EF4-FFF2-40B4-BE49-F238E27FC236}">
                <a16:creationId xmlns:a16="http://schemas.microsoft.com/office/drawing/2014/main" id="{463E28CC-1CA3-4380-B96F-33E0940220F8}"/>
              </a:ext>
            </a:extLst>
          </p:cNvPr>
          <p:cNvSpPr/>
          <p:nvPr/>
        </p:nvSpPr>
        <p:spPr>
          <a:xfrm>
            <a:off x="4250327" y="4859123"/>
            <a:ext cx="528320" cy="318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橢圓 23">
            <a:extLst>
              <a:ext uri="{FF2B5EF4-FFF2-40B4-BE49-F238E27FC236}">
                <a16:creationId xmlns:a16="http://schemas.microsoft.com/office/drawing/2014/main" id="{C3695396-4D6D-445A-B381-AAFE9140E87E}"/>
              </a:ext>
            </a:extLst>
          </p:cNvPr>
          <p:cNvSpPr/>
          <p:nvPr/>
        </p:nvSpPr>
        <p:spPr>
          <a:xfrm>
            <a:off x="4250327" y="5252478"/>
            <a:ext cx="528320" cy="318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99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99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9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20" grpId="0" animBg="1"/>
      <p:bldP spid="21" grpId="0" animBg="1"/>
      <p:bldP spid="22" grpId="0" animBg="1"/>
      <p:bldP spid="23" grpId="0" animBg="1"/>
      <p:bldP spid="2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8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00" name="Google Shape;1000;p84"/>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4.3 (cont.)</a:t>
            </a:r>
            <a:endParaRPr/>
          </a:p>
        </p:txBody>
      </p:sp>
      <p:graphicFrame>
        <p:nvGraphicFramePr>
          <p:cNvPr id="1001" name="Google Shape;1001;p84"/>
          <p:cNvGraphicFramePr/>
          <p:nvPr>
            <p:extLst>
              <p:ext uri="{D42A27DB-BD31-4B8C-83A1-F6EECF244321}">
                <p14:modId xmlns:p14="http://schemas.microsoft.com/office/powerpoint/2010/main" val="633143121"/>
              </p:ext>
            </p:extLst>
          </p:nvPr>
        </p:nvGraphicFramePr>
        <p:xfrm>
          <a:off x="971550" y="1876425"/>
          <a:ext cx="6696075" cy="4595813"/>
        </p:xfrm>
        <a:graphic>
          <a:graphicData uri="http://schemas.openxmlformats.org/presentationml/2006/ole">
            <mc:AlternateContent xmlns:mc="http://schemas.openxmlformats.org/markup-compatibility/2006">
              <mc:Choice xmlns:v="urn:schemas-microsoft-com:vml" Requires="v">
                <p:oleObj r:id="rId3" imgW="6696075" imgH="4595813" progId="">
                  <p:embed/>
                </p:oleObj>
              </mc:Choice>
              <mc:Fallback>
                <p:oleObj r:id="rId3" imgW="6696075" imgH="4595813" progId="">
                  <p:embed/>
                  <p:pic>
                    <p:nvPicPr>
                      <p:cNvPr id="1001" name="Google Shape;1001;p84"/>
                      <p:cNvPicPr preferRelativeResize="0"/>
                      <p:nvPr/>
                    </p:nvPicPr>
                    <p:blipFill rotWithShape="1">
                      <a:blip r:embed="rId4">
                        <a:alphaModFix/>
                      </a:blip>
                      <a:srcRect/>
                      <a:stretch/>
                    </p:blipFill>
                    <p:spPr>
                      <a:xfrm>
                        <a:off x="971550" y="1876425"/>
                        <a:ext cx="6696075" cy="4595813"/>
                      </a:xfrm>
                      <a:prstGeom prst="rect">
                        <a:avLst/>
                      </a:prstGeom>
                      <a:noFill/>
                      <a:ln>
                        <a:noFill/>
                      </a:ln>
                    </p:spPr>
                  </p:pic>
                </p:oleObj>
              </mc:Fallback>
            </mc:AlternateContent>
          </a:graphicData>
        </a:graphic>
      </p:graphicFrame>
      <p:grpSp>
        <p:nvGrpSpPr>
          <p:cNvPr id="1002" name="Google Shape;1002;p84"/>
          <p:cNvGrpSpPr/>
          <p:nvPr/>
        </p:nvGrpSpPr>
        <p:grpSpPr>
          <a:xfrm>
            <a:off x="1521618" y="2467570"/>
            <a:ext cx="5595937" cy="1671340"/>
            <a:chOff x="1497013" y="2419648"/>
            <a:chExt cx="5595937" cy="1671340"/>
          </a:xfrm>
        </p:grpSpPr>
        <p:sp>
          <p:nvSpPr>
            <p:cNvPr id="1003" name="Google Shape;1003;p84"/>
            <p:cNvSpPr/>
            <p:nvPr/>
          </p:nvSpPr>
          <p:spPr>
            <a:xfrm>
              <a:off x="6084888" y="3716338"/>
              <a:ext cx="1008062" cy="374650"/>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004" name="Google Shape;1004;p84"/>
            <p:cNvCxnSpPr/>
            <p:nvPr/>
          </p:nvCxnSpPr>
          <p:spPr>
            <a:xfrm>
              <a:off x="1497013" y="2459038"/>
              <a:ext cx="503237" cy="576262"/>
            </a:xfrm>
            <a:prstGeom prst="straightConnector1">
              <a:avLst/>
            </a:prstGeom>
            <a:noFill/>
            <a:ln w="38100" cap="flat" cmpd="sng">
              <a:solidFill>
                <a:srgbClr val="FF0000"/>
              </a:solidFill>
              <a:prstDash val="solid"/>
              <a:round/>
              <a:headEnd type="none" w="med" len="med"/>
              <a:tailEnd type="none" w="med" len="med"/>
            </a:ln>
          </p:spPr>
        </p:cxnSp>
        <p:cxnSp>
          <p:nvCxnSpPr>
            <p:cNvPr id="1005" name="Google Shape;1005;p84"/>
            <p:cNvCxnSpPr/>
            <p:nvPr/>
          </p:nvCxnSpPr>
          <p:spPr>
            <a:xfrm>
              <a:off x="2000250" y="3046413"/>
              <a:ext cx="1530350" cy="550689"/>
            </a:xfrm>
            <a:prstGeom prst="straightConnector1">
              <a:avLst/>
            </a:prstGeom>
            <a:noFill/>
            <a:ln w="38100" cap="flat" cmpd="sng">
              <a:solidFill>
                <a:srgbClr val="FF0000"/>
              </a:solidFill>
              <a:prstDash val="solid"/>
              <a:round/>
              <a:headEnd type="none" w="med" len="med"/>
              <a:tailEnd type="none" w="med" len="med"/>
            </a:ln>
          </p:spPr>
        </p:cxnSp>
        <p:cxnSp>
          <p:nvCxnSpPr>
            <p:cNvPr id="1006" name="Google Shape;1006;p84"/>
            <p:cNvCxnSpPr/>
            <p:nvPr/>
          </p:nvCxnSpPr>
          <p:spPr>
            <a:xfrm flipH="1">
              <a:off x="3530600" y="3445670"/>
              <a:ext cx="544426" cy="151432"/>
            </a:xfrm>
            <a:prstGeom prst="straightConnector1">
              <a:avLst/>
            </a:prstGeom>
            <a:noFill/>
            <a:ln w="38100" cap="flat" cmpd="sng">
              <a:solidFill>
                <a:srgbClr val="FF0000"/>
              </a:solidFill>
              <a:prstDash val="solid"/>
              <a:round/>
              <a:headEnd type="none" w="med" len="med"/>
              <a:tailEnd type="none" w="med" len="med"/>
            </a:ln>
          </p:spPr>
        </p:cxnSp>
        <p:cxnSp>
          <p:nvCxnSpPr>
            <p:cNvPr id="1007" name="Google Shape;1007;p84"/>
            <p:cNvCxnSpPr/>
            <p:nvPr/>
          </p:nvCxnSpPr>
          <p:spPr>
            <a:xfrm flipH="1">
              <a:off x="4075026" y="2419648"/>
              <a:ext cx="1048433" cy="1026022"/>
            </a:xfrm>
            <a:prstGeom prst="straightConnector1">
              <a:avLst/>
            </a:prstGeom>
            <a:noFill/>
            <a:ln w="38100" cap="flat" cmpd="sng">
              <a:solidFill>
                <a:srgbClr val="FF0000"/>
              </a:solidFill>
              <a:prstDash val="solid"/>
              <a:round/>
              <a:headEnd type="none" w="med" len="med"/>
              <a:tailEnd type="none" w="med" len="med"/>
            </a:ln>
          </p:spPr>
        </p:cxnSp>
      </p:grpSp>
      <p:grpSp>
        <p:nvGrpSpPr>
          <p:cNvPr id="1008" name="Google Shape;1008;p84"/>
          <p:cNvGrpSpPr/>
          <p:nvPr/>
        </p:nvGrpSpPr>
        <p:grpSpPr>
          <a:xfrm>
            <a:off x="1403648" y="2852936"/>
            <a:ext cx="6263977" cy="1728192"/>
            <a:chOff x="1403648" y="2852936"/>
            <a:chExt cx="6263977" cy="1728192"/>
          </a:xfrm>
        </p:grpSpPr>
        <p:cxnSp>
          <p:nvCxnSpPr>
            <p:cNvPr id="1009" name="Google Shape;1009;p84"/>
            <p:cNvCxnSpPr/>
            <p:nvPr/>
          </p:nvCxnSpPr>
          <p:spPr>
            <a:xfrm flipH="1">
              <a:off x="1403648" y="3133874"/>
              <a:ext cx="3816424" cy="1176362"/>
            </a:xfrm>
            <a:prstGeom prst="straightConnector1">
              <a:avLst/>
            </a:prstGeom>
            <a:noFill/>
            <a:ln w="38100" cap="flat" cmpd="sng">
              <a:solidFill>
                <a:srgbClr val="0070C0"/>
              </a:solidFill>
              <a:prstDash val="solid"/>
              <a:round/>
              <a:headEnd type="none" w="med" len="med"/>
              <a:tailEnd type="none" w="med" len="med"/>
            </a:ln>
          </p:spPr>
        </p:cxnSp>
        <p:sp>
          <p:nvSpPr>
            <p:cNvPr id="1010" name="Google Shape;1010;p84"/>
            <p:cNvSpPr/>
            <p:nvPr/>
          </p:nvSpPr>
          <p:spPr>
            <a:xfrm>
              <a:off x="6072407" y="4015822"/>
              <a:ext cx="1595218" cy="565306"/>
            </a:xfrm>
            <a:prstGeom prst="rect">
              <a:avLst/>
            </a:prstGeom>
            <a:noFill/>
            <a:ln w="38100" cap="flat" cmpd="sng">
              <a:solidFill>
                <a:srgbClr val="0070C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1011" name="Google Shape;1011;p84"/>
            <p:cNvCxnSpPr/>
            <p:nvPr/>
          </p:nvCxnSpPr>
          <p:spPr>
            <a:xfrm rot="10800000">
              <a:off x="1475656" y="2852936"/>
              <a:ext cx="3744416" cy="1457300"/>
            </a:xfrm>
            <a:prstGeom prst="straightConnector1">
              <a:avLst/>
            </a:prstGeom>
            <a:noFill/>
            <a:ln w="38100" cap="flat" cmpd="sng">
              <a:solidFill>
                <a:srgbClr val="0070C0"/>
              </a:solidFill>
              <a:prstDash val="solid"/>
              <a:round/>
              <a:headEnd type="none" w="med" len="med"/>
              <a:tailEnd type="none" w="med" len="med"/>
            </a:ln>
          </p:spPr>
        </p:cxnSp>
      </p:grpSp>
      <p:grpSp>
        <p:nvGrpSpPr>
          <p:cNvPr id="1012" name="Google Shape;1012;p84"/>
          <p:cNvGrpSpPr/>
          <p:nvPr/>
        </p:nvGrpSpPr>
        <p:grpSpPr>
          <a:xfrm>
            <a:off x="5733455" y="1078685"/>
            <a:ext cx="3419847" cy="1800000"/>
            <a:chOff x="107950" y="1916113"/>
            <a:chExt cx="8208963" cy="4321175"/>
          </a:xfrm>
        </p:grpSpPr>
        <p:pic>
          <p:nvPicPr>
            <p:cNvPr id="1013" name="Google Shape;1013;p84"/>
            <p:cNvPicPr preferRelativeResize="0"/>
            <p:nvPr/>
          </p:nvPicPr>
          <p:blipFill rotWithShape="1">
            <a:blip r:embed="rId5">
              <a:alphaModFix/>
            </a:blip>
            <a:srcRect/>
            <a:stretch/>
          </p:blipFill>
          <p:spPr>
            <a:xfrm>
              <a:off x="2339975" y="1916113"/>
              <a:ext cx="5673725" cy="936625"/>
            </a:xfrm>
            <a:prstGeom prst="rect">
              <a:avLst/>
            </a:prstGeom>
            <a:noFill/>
            <a:ln>
              <a:noFill/>
            </a:ln>
          </p:spPr>
        </p:pic>
        <p:pic>
          <p:nvPicPr>
            <p:cNvPr id="1014" name="Google Shape;1014;p84"/>
            <p:cNvPicPr preferRelativeResize="0"/>
            <p:nvPr/>
          </p:nvPicPr>
          <p:blipFill rotWithShape="1">
            <a:blip r:embed="rId6">
              <a:alphaModFix/>
            </a:blip>
            <a:srcRect/>
            <a:stretch/>
          </p:blipFill>
          <p:spPr>
            <a:xfrm>
              <a:off x="1908175" y="2997200"/>
              <a:ext cx="5770563" cy="3240088"/>
            </a:xfrm>
            <a:prstGeom prst="rect">
              <a:avLst/>
            </a:prstGeom>
            <a:noFill/>
            <a:ln>
              <a:noFill/>
            </a:ln>
          </p:spPr>
        </p:pic>
        <p:pic>
          <p:nvPicPr>
            <p:cNvPr id="1015" name="Google Shape;1015;p84"/>
            <p:cNvPicPr preferRelativeResize="0"/>
            <p:nvPr/>
          </p:nvPicPr>
          <p:blipFill rotWithShape="1">
            <a:blip r:embed="rId7">
              <a:alphaModFix/>
            </a:blip>
            <a:srcRect/>
            <a:stretch/>
          </p:blipFill>
          <p:spPr>
            <a:xfrm>
              <a:off x="107950" y="2997200"/>
              <a:ext cx="1803400" cy="3240088"/>
            </a:xfrm>
            <a:prstGeom prst="rect">
              <a:avLst/>
            </a:prstGeom>
            <a:noFill/>
            <a:ln>
              <a:noFill/>
            </a:ln>
          </p:spPr>
        </p:pic>
        <p:pic>
          <p:nvPicPr>
            <p:cNvPr id="1016" name="Google Shape;1016;p84"/>
            <p:cNvPicPr preferRelativeResize="0"/>
            <p:nvPr/>
          </p:nvPicPr>
          <p:blipFill rotWithShape="1">
            <a:blip r:embed="rId8">
              <a:alphaModFix/>
            </a:blip>
            <a:srcRect/>
            <a:stretch/>
          </p:blipFill>
          <p:spPr>
            <a:xfrm>
              <a:off x="7947025" y="2997200"/>
              <a:ext cx="369888" cy="3240088"/>
            </a:xfrm>
            <a:prstGeom prst="rect">
              <a:avLst/>
            </a:prstGeom>
            <a:noFill/>
            <a:ln>
              <a:noFill/>
            </a:ln>
          </p:spPr>
        </p:pic>
      </p:grpSp>
      <p:grpSp>
        <p:nvGrpSpPr>
          <p:cNvPr id="1017" name="Google Shape;1017;p84"/>
          <p:cNvGrpSpPr/>
          <p:nvPr/>
        </p:nvGrpSpPr>
        <p:grpSpPr>
          <a:xfrm>
            <a:off x="6333348" y="2957854"/>
            <a:ext cx="2617049" cy="607738"/>
            <a:chOff x="6333348" y="2957854"/>
            <a:chExt cx="2617049" cy="607738"/>
          </a:xfrm>
        </p:grpSpPr>
        <p:pic>
          <p:nvPicPr>
            <p:cNvPr id="1018" name="Google Shape;1018;p84"/>
            <p:cNvPicPr preferRelativeResize="0"/>
            <p:nvPr/>
          </p:nvPicPr>
          <p:blipFill rotWithShape="1">
            <a:blip r:embed="rId9">
              <a:alphaModFix/>
            </a:blip>
            <a:srcRect/>
            <a:stretch/>
          </p:blipFill>
          <p:spPr>
            <a:xfrm>
              <a:off x="6333348" y="2957854"/>
              <a:ext cx="2421529" cy="288000"/>
            </a:xfrm>
            <a:prstGeom prst="rect">
              <a:avLst/>
            </a:prstGeom>
            <a:noFill/>
            <a:ln>
              <a:noFill/>
            </a:ln>
          </p:spPr>
        </p:pic>
        <p:pic>
          <p:nvPicPr>
            <p:cNvPr id="1019" name="Google Shape;1019;p84"/>
            <p:cNvPicPr preferRelativeResize="0"/>
            <p:nvPr/>
          </p:nvPicPr>
          <p:blipFill rotWithShape="1">
            <a:blip r:embed="rId10">
              <a:alphaModFix/>
            </a:blip>
            <a:srcRect/>
            <a:stretch/>
          </p:blipFill>
          <p:spPr>
            <a:xfrm>
              <a:off x="6352044" y="3277592"/>
              <a:ext cx="2598353" cy="288000"/>
            </a:xfrm>
            <a:prstGeom prst="rect">
              <a:avLst/>
            </a:prstGeom>
            <a:noFill/>
            <a:ln>
              <a:noFill/>
            </a:ln>
          </p:spPr>
        </p:pic>
      </p:grpSp>
      <p:sp>
        <p:nvSpPr>
          <p:cNvPr id="23" name="投影片編號版面配置區 13">
            <a:extLst>
              <a:ext uri="{FF2B5EF4-FFF2-40B4-BE49-F238E27FC236}">
                <a16:creationId xmlns:a16="http://schemas.microsoft.com/office/drawing/2014/main" id="{105AF841-6BC0-48D8-B8E4-88BD9930801C}"/>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79</a:t>
            </a:fld>
            <a:endParaRPr lang="zh-TW" altLang="en-US" dirty="0"/>
          </a:p>
        </p:txBody>
      </p:sp>
      <p:sp>
        <p:nvSpPr>
          <p:cNvPr id="24" name="矩形 23">
            <a:extLst>
              <a:ext uri="{FF2B5EF4-FFF2-40B4-BE49-F238E27FC236}">
                <a16:creationId xmlns:a16="http://schemas.microsoft.com/office/drawing/2014/main" id="{F7F35702-6B8C-4EA8-BDC6-95D57A875269}"/>
              </a:ext>
            </a:extLst>
          </p:cNvPr>
          <p:cNvSpPr/>
          <p:nvPr/>
        </p:nvSpPr>
        <p:spPr>
          <a:xfrm>
            <a:off x="6643853" y="1046947"/>
            <a:ext cx="1054202" cy="122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dirty="0">
                <a:solidFill>
                  <a:schemeClr val="tx1"/>
                </a:solidFill>
              </a:rPr>
              <a:t>Measurements </a:t>
            </a:r>
            <a:endParaRPr lang="zh-TW" altLang="en-US" sz="1000" dirty="0">
              <a:solidFill>
                <a:schemeClr val="tx1"/>
              </a:solidFill>
            </a:endParaRPr>
          </a:p>
        </p:txBody>
      </p:sp>
      <p:sp>
        <p:nvSpPr>
          <p:cNvPr id="2" name="文字方塊 1">
            <a:extLst>
              <a:ext uri="{FF2B5EF4-FFF2-40B4-BE49-F238E27FC236}">
                <a16:creationId xmlns:a16="http://schemas.microsoft.com/office/drawing/2014/main" id="{623C3D41-7F7D-7A4D-EC71-6B9704283450}"/>
              </a:ext>
            </a:extLst>
          </p:cNvPr>
          <p:cNvSpPr txBox="1"/>
          <p:nvPr/>
        </p:nvSpPr>
        <p:spPr>
          <a:xfrm>
            <a:off x="1113344" y="6369001"/>
            <a:ext cx="806631" cy="307777"/>
          </a:xfrm>
          <a:prstGeom prst="rect">
            <a:avLst/>
          </a:prstGeom>
          <a:noFill/>
        </p:spPr>
        <p:txBody>
          <a:bodyPr wrap="none" rtlCol="0">
            <a:spAutoFit/>
          </a:bodyPr>
          <a:lstStyle/>
          <a:p>
            <a:r>
              <a:rPr kumimoji="1" lang="en-US" altLang="zh-TW" dirty="0">
                <a:solidFill>
                  <a:srgbClr val="0432FF"/>
                </a:solidFill>
              </a:rPr>
              <a:t>E[e|c</a:t>
            </a:r>
            <a:r>
              <a:rPr kumimoji="1" lang="en-US" altLang="zh-TW" baseline="30000" dirty="0">
                <a:solidFill>
                  <a:srgbClr val="0432FF"/>
                </a:solidFill>
              </a:rPr>
              <a:t>2</a:t>
            </a:r>
            <a:r>
              <a:rPr kumimoji="1" lang="en-US" altLang="zh-TW" dirty="0">
                <a:solidFill>
                  <a:srgbClr val="0432FF"/>
                </a:solidFill>
              </a:rPr>
              <a:t>;f]</a:t>
            </a:r>
            <a:endParaRPr kumimoji="1" lang="zh-TW" altLang="en-US" dirty="0">
              <a:solidFill>
                <a:srgbClr val="0432FF"/>
              </a:solidFill>
            </a:endParaRPr>
          </a:p>
        </p:txBody>
      </p:sp>
      <p:sp>
        <p:nvSpPr>
          <p:cNvPr id="3" name="文字方塊 2">
            <a:extLst>
              <a:ext uri="{FF2B5EF4-FFF2-40B4-BE49-F238E27FC236}">
                <a16:creationId xmlns:a16="http://schemas.microsoft.com/office/drawing/2014/main" id="{119883D9-0B56-00B1-69E4-77CB03BB276F}"/>
              </a:ext>
            </a:extLst>
          </p:cNvPr>
          <p:cNvSpPr txBox="1"/>
          <p:nvPr/>
        </p:nvSpPr>
        <p:spPr>
          <a:xfrm>
            <a:off x="4857760" y="1896073"/>
            <a:ext cx="580608" cy="307777"/>
          </a:xfrm>
          <a:prstGeom prst="rect">
            <a:avLst/>
          </a:prstGeom>
          <a:noFill/>
        </p:spPr>
        <p:txBody>
          <a:bodyPr wrap="none" rtlCol="0">
            <a:spAutoFit/>
          </a:bodyPr>
          <a:lstStyle/>
          <a:p>
            <a:r>
              <a:rPr kumimoji="1" lang="en-US" altLang="zh-TW" dirty="0">
                <a:solidFill>
                  <a:srgbClr val="0432FF"/>
                </a:solidFill>
              </a:rPr>
              <a:t>P(c</a:t>
            </a:r>
            <a:r>
              <a:rPr kumimoji="1" lang="en-US" altLang="zh-TW" baseline="30000" dirty="0">
                <a:solidFill>
                  <a:srgbClr val="0432FF"/>
                </a:solidFill>
              </a:rPr>
              <a:t>2</a:t>
            </a:r>
            <a:r>
              <a:rPr kumimoji="1" lang="en-US" altLang="zh-TW" dirty="0">
                <a:solidFill>
                  <a:srgbClr val="0432FF"/>
                </a:solidFill>
              </a:rPr>
              <a:t>)</a:t>
            </a:r>
            <a:endParaRPr kumimoji="1" lang="zh-TW" altLang="en-US" dirty="0">
              <a:solidFill>
                <a:srgbClr val="0432FF"/>
              </a:solidFill>
            </a:endParaRPr>
          </a:p>
        </p:txBody>
      </p:sp>
      <p:sp>
        <p:nvSpPr>
          <p:cNvPr id="4" name="文字方塊 3">
            <a:extLst>
              <a:ext uri="{FF2B5EF4-FFF2-40B4-BE49-F238E27FC236}">
                <a16:creationId xmlns:a16="http://schemas.microsoft.com/office/drawing/2014/main" id="{70E3F172-1DA9-22D5-9224-F16CB41374FA}"/>
              </a:ext>
            </a:extLst>
          </p:cNvPr>
          <p:cNvSpPr txBox="1"/>
          <p:nvPr/>
        </p:nvSpPr>
        <p:spPr>
          <a:xfrm>
            <a:off x="4857760" y="6369000"/>
            <a:ext cx="806631" cy="307777"/>
          </a:xfrm>
          <a:prstGeom prst="rect">
            <a:avLst/>
          </a:prstGeom>
          <a:noFill/>
        </p:spPr>
        <p:txBody>
          <a:bodyPr wrap="none" rtlCol="0">
            <a:spAutoFit/>
          </a:bodyPr>
          <a:lstStyle/>
          <a:p>
            <a:r>
              <a:rPr kumimoji="1" lang="en-US" altLang="zh-TW" dirty="0">
                <a:solidFill>
                  <a:srgbClr val="0432FF"/>
                </a:solidFill>
              </a:rPr>
              <a:t>E[e|c</a:t>
            </a:r>
            <a:r>
              <a:rPr kumimoji="1" lang="en-US" altLang="zh-TW" baseline="30000" dirty="0">
                <a:solidFill>
                  <a:srgbClr val="0432FF"/>
                </a:solidFill>
              </a:rPr>
              <a:t>1</a:t>
            </a:r>
            <a:r>
              <a:rPr kumimoji="1" lang="en-US" altLang="zh-TW" dirty="0">
                <a:solidFill>
                  <a:srgbClr val="0432FF"/>
                </a:solidFill>
              </a:rPr>
              <a:t>;f]</a:t>
            </a:r>
            <a:endParaRPr kumimoji="1" lang="zh-TW" altLang="en-US" dirty="0">
              <a:solidFill>
                <a:srgbClr val="0432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08"/>
                                        </p:tgtEl>
                                      </p:cBhvr>
                                    </p:animEffect>
                                    <p:set>
                                      <p:cBhvr>
                                        <p:cTn id="11" dur="1" fill="hold">
                                          <p:stCondLst>
                                            <p:cond delay="500"/>
                                          </p:stCondLst>
                                        </p:cTn>
                                        <p:tgtEl>
                                          <p:spTgt spid="100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0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8"/>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44" name="Google Shape;144;p8"/>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4.1 Introduction (Cont.)</a:t>
            </a:r>
            <a:endParaRPr/>
          </a:p>
        </p:txBody>
      </p:sp>
      <p:sp>
        <p:nvSpPr>
          <p:cNvPr id="145" name="Google Shape;145;p8"/>
          <p:cNvSpPr txBox="1"/>
          <p:nvPr/>
        </p:nvSpPr>
        <p:spPr>
          <a:xfrm>
            <a:off x="1692275" y="2590800"/>
            <a:ext cx="844550"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Arial"/>
                <a:ea typeface="Arial"/>
                <a:cs typeface="Arial"/>
                <a:sym typeface="Arial"/>
              </a:rPr>
              <a:t>unit</a:t>
            </a:r>
            <a:endParaRPr sz="1600" b="0" i="0" u="none" strike="noStrike" cap="none">
              <a:solidFill>
                <a:schemeClr val="dk1"/>
              </a:solidFill>
              <a:latin typeface="Arial"/>
              <a:ea typeface="Arial"/>
              <a:cs typeface="Arial"/>
              <a:sym typeface="Arial"/>
            </a:endParaRPr>
          </a:p>
        </p:txBody>
      </p:sp>
      <p:sp>
        <p:nvSpPr>
          <p:cNvPr id="146" name="Google Shape;146;p8"/>
          <p:cNvSpPr txBox="1"/>
          <p:nvPr/>
        </p:nvSpPr>
        <p:spPr>
          <a:xfrm>
            <a:off x="4121150" y="2590800"/>
            <a:ext cx="4392613"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Arial"/>
                <a:ea typeface="Arial"/>
                <a:cs typeface="Arial"/>
                <a:sym typeface="Arial"/>
              </a:rPr>
              <a:t>measurement vector</a:t>
            </a:r>
            <a:endParaRPr sz="1600" b="0" i="0" u="none" strike="noStrike" cap="none">
              <a:solidFill>
                <a:schemeClr val="dk1"/>
              </a:solidFill>
              <a:latin typeface="Arial"/>
              <a:ea typeface="Arial"/>
              <a:cs typeface="Arial"/>
              <a:sym typeface="Arial"/>
            </a:endParaRPr>
          </a:p>
        </p:txBody>
      </p:sp>
      <p:sp>
        <p:nvSpPr>
          <p:cNvPr id="147" name="Google Shape;147;p8"/>
          <p:cNvSpPr txBox="1"/>
          <p:nvPr/>
        </p:nvSpPr>
        <p:spPr>
          <a:xfrm>
            <a:off x="3757613" y="4953000"/>
            <a:ext cx="5119687"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chemeClr val="dk1"/>
                </a:solidFill>
                <a:latin typeface="Arial"/>
                <a:ea typeface="Arial"/>
                <a:cs typeface="Arial"/>
                <a:sym typeface="Arial"/>
              </a:rPr>
              <a:t>optimally assign unit to a class</a:t>
            </a:r>
            <a:endParaRPr sz="1400" b="0" i="0" u="none" strike="noStrike" cap="none">
              <a:solidFill>
                <a:schemeClr val="dk1"/>
              </a:solidFill>
              <a:latin typeface="Arial"/>
              <a:ea typeface="Arial"/>
              <a:cs typeface="Arial"/>
              <a:sym typeface="Arial"/>
            </a:endParaRPr>
          </a:p>
        </p:txBody>
      </p:sp>
      <p:sp>
        <p:nvSpPr>
          <p:cNvPr id="148" name="Google Shape;148;p8"/>
          <p:cNvSpPr txBox="1"/>
          <p:nvPr/>
        </p:nvSpPr>
        <p:spPr>
          <a:xfrm>
            <a:off x="3816350" y="3771900"/>
            <a:ext cx="2554288"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Arial"/>
                <a:ea typeface="Arial"/>
                <a:cs typeface="Arial"/>
                <a:sym typeface="Arial"/>
              </a:rPr>
              <a:t>decision rule</a:t>
            </a:r>
            <a:endParaRPr sz="1600" b="0" i="0" u="none" strike="noStrike" cap="none">
              <a:solidFill>
                <a:schemeClr val="dk1"/>
              </a:solidFill>
              <a:latin typeface="Arial"/>
              <a:ea typeface="Arial"/>
              <a:cs typeface="Arial"/>
              <a:sym typeface="Arial"/>
            </a:endParaRPr>
          </a:p>
        </p:txBody>
      </p:sp>
      <p:cxnSp>
        <p:nvCxnSpPr>
          <p:cNvPr id="149" name="Google Shape;149;p8"/>
          <p:cNvCxnSpPr>
            <a:stCxn id="146" idx="2"/>
            <a:endCxn id="147" idx="0"/>
          </p:cNvCxnSpPr>
          <p:nvPr/>
        </p:nvCxnSpPr>
        <p:spPr>
          <a:xfrm>
            <a:off x="6317456" y="3176588"/>
            <a:ext cx="0" cy="1776300"/>
          </a:xfrm>
          <a:prstGeom prst="straightConnector1">
            <a:avLst/>
          </a:prstGeom>
          <a:noFill/>
          <a:ln w="9525" cap="flat" cmpd="sng">
            <a:solidFill>
              <a:schemeClr val="dk1"/>
            </a:solidFill>
            <a:prstDash val="solid"/>
            <a:round/>
            <a:headEnd type="none" w="med" len="med"/>
            <a:tailEnd type="triangle" w="med" len="med"/>
          </a:ln>
        </p:spPr>
      </p:cxnSp>
      <p:cxnSp>
        <p:nvCxnSpPr>
          <p:cNvPr id="150" name="Google Shape;150;p8"/>
          <p:cNvCxnSpPr>
            <a:stCxn id="145" idx="3"/>
            <a:endCxn id="146" idx="1"/>
          </p:cNvCxnSpPr>
          <p:nvPr/>
        </p:nvCxnSpPr>
        <p:spPr>
          <a:xfrm>
            <a:off x="2536825" y="2883694"/>
            <a:ext cx="1584300" cy="0"/>
          </a:xfrm>
          <a:prstGeom prst="straightConnector1">
            <a:avLst/>
          </a:prstGeom>
          <a:noFill/>
          <a:ln w="9525" cap="flat" cmpd="sng">
            <a:solidFill>
              <a:schemeClr val="dk1"/>
            </a:solidFill>
            <a:prstDash val="solid"/>
            <a:round/>
            <a:headEnd type="none" w="med" len="med"/>
            <a:tailEnd type="triangle" w="med" len="med"/>
          </a:ln>
        </p:spPr>
      </p:cxnSp>
      <p:sp>
        <p:nvSpPr>
          <p:cNvPr id="151" name="Google Shape;151;p8"/>
          <p:cNvSpPr txBox="1"/>
          <p:nvPr/>
        </p:nvSpPr>
        <p:spPr>
          <a:xfrm>
            <a:off x="1096963" y="3125788"/>
            <a:ext cx="2660647" cy="646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dk1"/>
                </a:solidFill>
                <a:latin typeface="Arial"/>
                <a:ea typeface="Arial"/>
                <a:cs typeface="Arial"/>
                <a:sym typeface="Arial"/>
              </a:rPr>
              <a:t>(image regions or</a:t>
            </a:r>
            <a:endParaRPr dirty="0"/>
          </a:p>
          <a:p>
            <a:pPr marL="0" marR="0" lvl="0" indent="0" algn="l" rtl="0">
              <a:spcBef>
                <a:spcPts val="0"/>
              </a:spcBef>
              <a:spcAft>
                <a:spcPts val="0"/>
              </a:spcAft>
              <a:buNone/>
            </a:pPr>
            <a:r>
              <a:rPr lang="en-US" sz="1800" b="0" i="0" u="none" strike="noStrike" cap="none" dirty="0">
                <a:solidFill>
                  <a:schemeClr val="dk1"/>
                </a:solidFill>
                <a:latin typeface="Arial"/>
                <a:ea typeface="Arial"/>
                <a:cs typeface="Arial"/>
                <a:sym typeface="Arial"/>
              </a:rPr>
              <a:t>projected segments)</a:t>
            </a:r>
            <a:endParaRPr sz="1800" b="0" i="0" u="none" strike="noStrike" cap="none" dirty="0">
              <a:solidFill>
                <a:schemeClr val="dk1"/>
              </a:solidFill>
              <a:latin typeface="Arial"/>
              <a:ea typeface="Arial"/>
              <a:cs typeface="Arial"/>
              <a:sym typeface="Arial"/>
            </a:endParaRPr>
          </a:p>
        </p:txBody>
      </p:sp>
      <p:sp>
        <p:nvSpPr>
          <p:cNvPr id="152" name="Google Shape;152;p8"/>
          <p:cNvSpPr/>
          <p:nvPr/>
        </p:nvSpPr>
        <p:spPr>
          <a:xfrm>
            <a:off x="3757613" y="4953000"/>
            <a:ext cx="1606550" cy="523875"/>
          </a:xfrm>
          <a:prstGeom prst="ellipse">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cxnSp>
        <p:nvCxnSpPr>
          <p:cNvPr id="153" name="Google Shape;153;p8"/>
          <p:cNvCxnSpPr/>
          <p:nvPr/>
        </p:nvCxnSpPr>
        <p:spPr>
          <a:xfrm>
            <a:off x="4637088" y="5476875"/>
            <a:ext cx="727200" cy="426900"/>
          </a:xfrm>
          <a:prstGeom prst="bentConnector3">
            <a:avLst>
              <a:gd name="adj1" fmla="val -9452"/>
            </a:avLst>
          </a:prstGeom>
          <a:noFill/>
          <a:ln w="9525" cap="flat" cmpd="sng">
            <a:solidFill>
              <a:schemeClr val="dk1"/>
            </a:solidFill>
            <a:prstDash val="solid"/>
            <a:round/>
            <a:headEnd type="none" w="med" len="med"/>
            <a:tailEnd type="triangle" w="med" len="med"/>
          </a:ln>
        </p:spPr>
      </p:cxnSp>
      <p:sp>
        <p:nvSpPr>
          <p:cNvPr id="154" name="Google Shape;154;p8"/>
          <p:cNvSpPr txBox="1"/>
          <p:nvPr/>
        </p:nvSpPr>
        <p:spPr>
          <a:xfrm>
            <a:off x="5364163" y="5738813"/>
            <a:ext cx="2992437" cy="36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smallest classification error</a:t>
            </a:r>
            <a:endParaRPr sz="1800" b="0" i="0" u="none" strike="noStrike" cap="none">
              <a:solidFill>
                <a:schemeClr val="dk1"/>
              </a:solidFill>
              <a:latin typeface="Arial"/>
              <a:ea typeface="Arial"/>
              <a:cs typeface="Arial"/>
              <a:sym typeface="Arial"/>
            </a:endParaRPr>
          </a:p>
        </p:txBody>
      </p:sp>
      <p:sp>
        <p:nvSpPr>
          <p:cNvPr id="155" name="Google Shape;155;p8"/>
          <p:cNvSpPr txBox="1"/>
          <p:nvPr/>
        </p:nvSpPr>
        <p:spPr>
          <a:xfrm>
            <a:off x="4284663" y="2044700"/>
            <a:ext cx="3878262"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dk1"/>
                </a:solidFill>
                <a:latin typeface="Arial"/>
                <a:ea typeface="Arial"/>
                <a:cs typeface="Arial"/>
                <a:sym typeface="Arial"/>
              </a:rPr>
              <a:t>How to reduce the </a:t>
            </a:r>
            <a:r>
              <a:rPr lang="en-US" sz="1800" b="1" i="0" u="sng" strike="noStrike" cap="none" dirty="0">
                <a:solidFill>
                  <a:schemeClr val="dk1"/>
                </a:solidFill>
                <a:latin typeface="Arial"/>
                <a:ea typeface="Arial"/>
                <a:cs typeface="Arial"/>
                <a:sym typeface="Arial"/>
              </a:rPr>
              <a:t>dimensionality</a:t>
            </a:r>
            <a:r>
              <a:rPr lang="en-US" sz="1800" b="1" i="0" u="none" strike="noStrike" cap="none" dirty="0">
                <a:solidFill>
                  <a:schemeClr val="dk1"/>
                </a:solidFill>
                <a:latin typeface="Arial"/>
                <a:ea typeface="Arial"/>
                <a:cs typeface="Arial"/>
                <a:sym typeface="Arial"/>
              </a:rPr>
              <a:t>?</a:t>
            </a:r>
            <a:endParaRPr sz="1800" b="1" i="0" u="none" strike="noStrike" cap="none" dirty="0">
              <a:solidFill>
                <a:schemeClr val="dk1"/>
              </a:solidFill>
              <a:latin typeface="Arial"/>
              <a:ea typeface="Arial"/>
              <a:cs typeface="Arial"/>
              <a:sym typeface="Arial"/>
            </a:endParaRPr>
          </a:p>
        </p:txBody>
      </p:sp>
      <p:sp>
        <p:nvSpPr>
          <p:cNvPr id="156" name="Google Shape;156;p8"/>
          <p:cNvSpPr txBox="1"/>
          <p:nvPr/>
        </p:nvSpPr>
        <p:spPr>
          <a:xfrm>
            <a:off x="4405313" y="2370138"/>
            <a:ext cx="3468687"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dk1"/>
                </a:solidFill>
                <a:latin typeface="Arial"/>
                <a:ea typeface="Arial"/>
                <a:cs typeface="Arial"/>
                <a:sym typeface="Arial"/>
              </a:rPr>
              <a:t>Feature selection and extraction</a:t>
            </a:r>
            <a:endParaRPr sz="1800" b="0" i="0" u="none" strike="noStrike" cap="none" dirty="0">
              <a:solidFill>
                <a:schemeClr val="dk1"/>
              </a:solidFill>
              <a:latin typeface="Arial"/>
              <a:ea typeface="Arial"/>
              <a:cs typeface="Arial"/>
              <a:sym typeface="Arial"/>
            </a:endParaRPr>
          </a:p>
        </p:txBody>
      </p:sp>
      <p:sp>
        <p:nvSpPr>
          <p:cNvPr id="157" name="Google Shape;157;p8"/>
          <p:cNvSpPr txBox="1"/>
          <p:nvPr/>
        </p:nvSpPr>
        <p:spPr>
          <a:xfrm>
            <a:off x="6370638" y="3587750"/>
            <a:ext cx="2659062"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dk1"/>
                </a:solidFill>
                <a:latin typeface="Arial"/>
                <a:ea typeface="Arial"/>
                <a:cs typeface="Arial"/>
                <a:sym typeface="Arial"/>
              </a:rPr>
              <a:t>Construction techniques</a:t>
            </a:r>
            <a:endParaRPr sz="1800" b="0" i="0" u="none" strike="noStrike" cap="none" dirty="0">
              <a:solidFill>
                <a:schemeClr val="dk1"/>
              </a:solidFill>
              <a:latin typeface="Arial"/>
              <a:ea typeface="Arial"/>
              <a:cs typeface="Arial"/>
              <a:sym typeface="Arial"/>
            </a:endParaRPr>
          </a:p>
        </p:txBody>
      </p:sp>
      <p:sp>
        <p:nvSpPr>
          <p:cNvPr id="158" name="Google Shape;158;p8"/>
          <p:cNvSpPr txBox="1"/>
          <p:nvPr/>
        </p:nvSpPr>
        <p:spPr>
          <a:xfrm>
            <a:off x="6370638" y="4086225"/>
            <a:ext cx="2070100"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dk1"/>
                </a:solidFill>
                <a:latin typeface="Arial"/>
                <a:ea typeface="Arial"/>
                <a:cs typeface="Arial"/>
                <a:sym typeface="Arial"/>
              </a:rPr>
              <a:t>Estimation of error</a:t>
            </a:r>
            <a:endParaRPr sz="1800" b="0" i="0" u="none" strike="noStrike" cap="none" dirty="0">
              <a:solidFill>
                <a:schemeClr val="dk1"/>
              </a:solidFill>
              <a:latin typeface="Arial"/>
              <a:ea typeface="Arial"/>
              <a:cs typeface="Arial"/>
              <a:sym typeface="Arial"/>
            </a:endParaRPr>
          </a:p>
        </p:txBody>
      </p:sp>
      <p:sp>
        <p:nvSpPr>
          <p:cNvPr id="20" name="投影片編號版面配置區 13">
            <a:extLst>
              <a:ext uri="{FF2B5EF4-FFF2-40B4-BE49-F238E27FC236}">
                <a16:creationId xmlns:a16="http://schemas.microsoft.com/office/drawing/2014/main" id="{08EF88B3-4639-4FA9-A91D-FDCB7FBE4575}"/>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8</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85"/>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26" name="Google Shape;1026;p85"/>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4.5 Example 4.3 (cont.)</a:t>
            </a:r>
            <a:endParaRPr dirty="0"/>
          </a:p>
        </p:txBody>
      </p:sp>
      <p:sp>
        <p:nvSpPr>
          <p:cNvPr id="1027" name="Google Shape;1027;p85"/>
          <p:cNvSpPr txBox="1"/>
          <p:nvPr/>
        </p:nvSpPr>
        <p:spPr>
          <a:xfrm>
            <a:off x="381515" y="2499616"/>
            <a:ext cx="7416800" cy="549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Arial"/>
                <a:ea typeface="Arial"/>
                <a:cs typeface="Arial"/>
                <a:sym typeface="Arial"/>
              </a:rPr>
              <a:t>The lowest Bayes gain is achieved when </a:t>
            </a:r>
            <a:endParaRPr/>
          </a:p>
        </p:txBody>
      </p:sp>
      <p:pic>
        <p:nvPicPr>
          <p:cNvPr id="1028" name="Google Shape;1028;p85"/>
          <p:cNvPicPr preferRelativeResize="0">
            <a:picLocks noChangeAspect="1"/>
          </p:cNvPicPr>
          <p:nvPr/>
        </p:nvPicPr>
        <p:blipFill rotWithShape="1">
          <a:blip r:embed="rId3">
            <a:alphaModFix/>
          </a:blip>
          <a:srcRect/>
          <a:stretch/>
        </p:blipFill>
        <p:spPr>
          <a:xfrm>
            <a:off x="3700323" y="1998963"/>
            <a:ext cx="3247941" cy="360000"/>
          </a:xfrm>
          <a:prstGeom prst="rect">
            <a:avLst/>
          </a:prstGeom>
          <a:noFill/>
          <a:ln>
            <a:noFill/>
          </a:ln>
        </p:spPr>
      </p:pic>
      <p:pic>
        <p:nvPicPr>
          <p:cNvPr id="1029" name="Google Shape;1029;p85"/>
          <p:cNvPicPr preferRelativeResize="0">
            <a:picLocks noChangeAspect="1"/>
          </p:cNvPicPr>
          <p:nvPr/>
        </p:nvPicPr>
        <p:blipFill rotWithShape="1">
          <a:blip r:embed="rId4">
            <a:alphaModFix/>
          </a:blip>
          <a:srcRect/>
          <a:stretch/>
        </p:blipFill>
        <p:spPr>
          <a:xfrm>
            <a:off x="452942" y="2002432"/>
            <a:ext cx="3026911" cy="360000"/>
          </a:xfrm>
          <a:prstGeom prst="rect">
            <a:avLst/>
          </a:prstGeom>
          <a:noFill/>
          <a:ln>
            <a:noFill/>
          </a:ln>
        </p:spPr>
      </p:pic>
      <p:pic>
        <p:nvPicPr>
          <p:cNvPr id="1030" name="Google Shape;1030;p85"/>
          <p:cNvPicPr preferRelativeResize="0"/>
          <p:nvPr/>
        </p:nvPicPr>
        <p:blipFill rotWithShape="1">
          <a:blip r:embed="rId5">
            <a:alphaModFix/>
          </a:blip>
          <a:srcRect/>
          <a:stretch/>
        </p:blipFill>
        <p:spPr>
          <a:xfrm>
            <a:off x="468313" y="3029194"/>
            <a:ext cx="1350963" cy="647700"/>
          </a:xfrm>
          <a:prstGeom prst="rect">
            <a:avLst/>
          </a:prstGeom>
          <a:noFill/>
          <a:ln>
            <a:noFill/>
          </a:ln>
        </p:spPr>
      </p:pic>
      <p:pic>
        <p:nvPicPr>
          <p:cNvPr id="1031" name="Google Shape;1031;p85"/>
          <p:cNvPicPr preferRelativeResize="0"/>
          <p:nvPr/>
        </p:nvPicPr>
        <p:blipFill rotWithShape="1">
          <a:blip r:embed="rId6">
            <a:alphaModFix/>
          </a:blip>
          <a:srcRect/>
          <a:stretch/>
        </p:blipFill>
        <p:spPr>
          <a:xfrm>
            <a:off x="2752726" y="3056182"/>
            <a:ext cx="1352550" cy="647700"/>
          </a:xfrm>
          <a:prstGeom prst="rect">
            <a:avLst/>
          </a:prstGeom>
          <a:noFill/>
          <a:ln>
            <a:noFill/>
          </a:ln>
        </p:spPr>
      </p:pic>
      <p:sp>
        <p:nvSpPr>
          <p:cNvPr id="1032" name="Google Shape;1032;p85"/>
          <p:cNvSpPr txBox="1"/>
          <p:nvPr/>
        </p:nvSpPr>
        <p:spPr>
          <a:xfrm>
            <a:off x="1871663" y="3073644"/>
            <a:ext cx="911225" cy="549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Arial"/>
                <a:ea typeface="Arial"/>
                <a:cs typeface="Arial"/>
                <a:sym typeface="Arial"/>
              </a:rPr>
              <a:t>and</a:t>
            </a:r>
            <a:endParaRPr/>
          </a:p>
        </p:txBody>
      </p:sp>
      <p:pic>
        <p:nvPicPr>
          <p:cNvPr id="1033" name="Google Shape;1033;p85"/>
          <p:cNvPicPr preferRelativeResize="0"/>
          <p:nvPr/>
        </p:nvPicPr>
        <p:blipFill rotWithShape="1">
          <a:blip r:embed="rId7">
            <a:alphaModFix/>
          </a:blip>
          <a:srcRect/>
          <a:stretch/>
        </p:blipFill>
        <p:spPr>
          <a:xfrm>
            <a:off x="445635" y="3721344"/>
            <a:ext cx="4230687" cy="973138"/>
          </a:xfrm>
          <a:prstGeom prst="rect">
            <a:avLst/>
          </a:prstGeom>
          <a:noFill/>
          <a:ln>
            <a:noFill/>
          </a:ln>
        </p:spPr>
      </p:pic>
      <p:pic>
        <p:nvPicPr>
          <p:cNvPr id="1034" name="Google Shape;1034;p85"/>
          <p:cNvPicPr preferRelativeResize="0"/>
          <p:nvPr/>
        </p:nvPicPr>
        <p:blipFill rotWithShape="1">
          <a:blip r:embed="rId8">
            <a:alphaModFix/>
          </a:blip>
          <a:srcRect/>
          <a:stretch/>
        </p:blipFill>
        <p:spPr>
          <a:xfrm>
            <a:off x="441053" y="4756847"/>
            <a:ext cx="4170362" cy="647700"/>
          </a:xfrm>
          <a:prstGeom prst="rect">
            <a:avLst/>
          </a:prstGeom>
          <a:noFill/>
          <a:ln>
            <a:noFill/>
          </a:ln>
        </p:spPr>
      </p:pic>
      <p:pic>
        <p:nvPicPr>
          <p:cNvPr id="1035" name="Google Shape;1035;p85"/>
          <p:cNvPicPr preferRelativeResize="0"/>
          <p:nvPr/>
        </p:nvPicPr>
        <p:blipFill rotWithShape="1">
          <a:blip r:embed="rId9">
            <a:alphaModFix/>
          </a:blip>
          <a:srcRect/>
          <a:stretch/>
        </p:blipFill>
        <p:spPr>
          <a:xfrm>
            <a:off x="1609307" y="5445296"/>
            <a:ext cx="5338957" cy="648000"/>
          </a:xfrm>
          <a:prstGeom prst="rect">
            <a:avLst/>
          </a:prstGeom>
          <a:noFill/>
          <a:ln>
            <a:noFill/>
          </a:ln>
        </p:spPr>
      </p:pic>
      <p:sp>
        <p:nvSpPr>
          <p:cNvPr id="1036" name="Google Shape;1036;p85"/>
          <p:cNvSpPr txBox="1"/>
          <p:nvPr/>
        </p:nvSpPr>
        <p:spPr>
          <a:xfrm>
            <a:off x="3347586" y="1911313"/>
            <a:ext cx="422275" cy="549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Arial"/>
                <a:ea typeface="Arial"/>
                <a:cs typeface="Arial"/>
                <a:sym typeface="Arial"/>
              </a:rPr>
              <a:t>,</a:t>
            </a:r>
            <a:endParaRPr sz="3000">
              <a:solidFill>
                <a:schemeClr val="dk1"/>
              </a:solidFill>
              <a:latin typeface="Arial"/>
              <a:ea typeface="Arial"/>
              <a:cs typeface="Arial"/>
              <a:sym typeface="Arial"/>
            </a:endParaRPr>
          </a:p>
        </p:txBody>
      </p:sp>
      <p:pic>
        <p:nvPicPr>
          <p:cNvPr id="1037" name="Google Shape;1037;p85"/>
          <p:cNvPicPr preferRelativeResize="0"/>
          <p:nvPr/>
        </p:nvPicPr>
        <p:blipFill rotWithShape="1">
          <a:blip r:embed="rId10">
            <a:alphaModFix/>
          </a:blip>
          <a:srcRect/>
          <a:stretch/>
        </p:blipFill>
        <p:spPr>
          <a:xfrm>
            <a:off x="1609307" y="6171054"/>
            <a:ext cx="1137405" cy="252000"/>
          </a:xfrm>
          <a:prstGeom prst="rect">
            <a:avLst/>
          </a:prstGeom>
          <a:noFill/>
          <a:ln>
            <a:noFill/>
          </a:ln>
        </p:spPr>
      </p:pic>
      <p:sp>
        <p:nvSpPr>
          <p:cNvPr id="15" name="投影片編號版面配置區 13">
            <a:extLst>
              <a:ext uri="{FF2B5EF4-FFF2-40B4-BE49-F238E27FC236}">
                <a16:creationId xmlns:a16="http://schemas.microsoft.com/office/drawing/2014/main" id="{4401E580-4F20-47DE-8981-70D3DAC7141A}"/>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80</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graphicFrame>
        <p:nvGraphicFramePr>
          <p:cNvPr id="1043" name="Google Shape;1043;p86"/>
          <p:cNvGraphicFramePr/>
          <p:nvPr/>
        </p:nvGraphicFramePr>
        <p:xfrm>
          <a:off x="2339752" y="1905000"/>
          <a:ext cx="6696075" cy="4595813"/>
        </p:xfrm>
        <a:graphic>
          <a:graphicData uri="http://schemas.openxmlformats.org/presentationml/2006/ole">
            <mc:AlternateContent xmlns:mc="http://schemas.openxmlformats.org/markup-compatibility/2006">
              <mc:Choice xmlns:v="urn:schemas-microsoft-com:vml" Requires="v">
                <p:oleObj r:id="rId3" imgW="6696075" imgH="4595813" progId="">
                  <p:embed/>
                </p:oleObj>
              </mc:Choice>
              <mc:Fallback>
                <p:oleObj r:id="rId3" imgW="6696075" imgH="4595813" progId="">
                  <p:embed/>
                  <p:pic>
                    <p:nvPicPr>
                      <p:cNvPr id="1043" name="Google Shape;1043;p86"/>
                      <p:cNvPicPr preferRelativeResize="0"/>
                      <p:nvPr/>
                    </p:nvPicPr>
                    <p:blipFill rotWithShape="1">
                      <a:blip r:embed="rId4">
                        <a:alphaModFix/>
                      </a:blip>
                      <a:srcRect/>
                      <a:stretch/>
                    </p:blipFill>
                    <p:spPr>
                      <a:xfrm>
                        <a:off x="2339752" y="1905000"/>
                        <a:ext cx="6696075" cy="4595813"/>
                      </a:xfrm>
                      <a:prstGeom prst="rect">
                        <a:avLst/>
                      </a:prstGeom>
                      <a:noFill/>
                      <a:ln>
                        <a:noFill/>
                      </a:ln>
                    </p:spPr>
                  </p:pic>
                </p:oleObj>
              </mc:Fallback>
            </mc:AlternateContent>
          </a:graphicData>
        </a:graphic>
      </p:graphicFrame>
      <p:sp>
        <p:nvSpPr>
          <p:cNvPr id="1044" name="Google Shape;1044;p86"/>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45" name="Google Shape;1045;p86"/>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4.3 (cont.)</a:t>
            </a:r>
            <a:endParaRPr/>
          </a:p>
        </p:txBody>
      </p:sp>
      <p:grpSp>
        <p:nvGrpSpPr>
          <p:cNvPr id="1046" name="Google Shape;1046;p86"/>
          <p:cNvGrpSpPr/>
          <p:nvPr/>
        </p:nvGrpSpPr>
        <p:grpSpPr>
          <a:xfrm>
            <a:off x="2761929" y="2492028"/>
            <a:ext cx="3816424" cy="1842666"/>
            <a:chOff x="1403648" y="2467570"/>
            <a:chExt cx="3816424" cy="1842666"/>
          </a:xfrm>
        </p:grpSpPr>
        <p:cxnSp>
          <p:nvCxnSpPr>
            <p:cNvPr id="1047" name="Google Shape;1047;p86"/>
            <p:cNvCxnSpPr/>
            <p:nvPr/>
          </p:nvCxnSpPr>
          <p:spPr>
            <a:xfrm flipH="1">
              <a:off x="1403648" y="3133874"/>
              <a:ext cx="3816424" cy="1176362"/>
            </a:xfrm>
            <a:prstGeom prst="straightConnector1">
              <a:avLst/>
            </a:prstGeom>
            <a:noFill/>
            <a:ln w="38100" cap="flat" cmpd="sng">
              <a:solidFill>
                <a:srgbClr val="0070C0"/>
              </a:solidFill>
              <a:prstDash val="solid"/>
              <a:round/>
              <a:headEnd type="none" w="med" len="med"/>
              <a:tailEnd type="none" w="med" len="med"/>
            </a:ln>
          </p:spPr>
        </p:cxnSp>
        <p:cxnSp>
          <p:nvCxnSpPr>
            <p:cNvPr id="1048" name="Google Shape;1048;p86"/>
            <p:cNvCxnSpPr/>
            <p:nvPr/>
          </p:nvCxnSpPr>
          <p:spPr>
            <a:xfrm rot="10800000">
              <a:off x="1475656" y="2852936"/>
              <a:ext cx="3744416" cy="1457300"/>
            </a:xfrm>
            <a:prstGeom prst="straightConnector1">
              <a:avLst/>
            </a:prstGeom>
            <a:noFill/>
            <a:ln w="38100" cap="flat" cmpd="sng">
              <a:solidFill>
                <a:srgbClr val="0070C0"/>
              </a:solidFill>
              <a:prstDash val="solid"/>
              <a:round/>
              <a:headEnd type="none" w="med" len="med"/>
              <a:tailEnd type="none" w="med" len="med"/>
            </a:ln>
          </p:spPr>
        </p:cxnSp>
        <p:cxnSp>
          <p:nvCxnSpPr>
            <p:cNvPr id="1049" name="Google Shape;1049;p86"/>
            <p:cNvCxnSpPr/>
            <p:nvPr/>
          </p:nvCxnSpPr>
          <p:spPr>
            <a:xfrm>
              <a:off x="1533884" y="2472531"/>
              <a:ext cx="503237" cy="576262"/>
            </a:xfrm>
            <a:prstGeom prst="straightConnector1">
              <a:avLst/>
            </a:prstGeom>
            <a:noFill/>
            <a:ln w="38100" cap="flat" cmpd="sng">
              <a:solidFill>
                <a:srgbClr val="FF0000"/>
              </a:solidFill>
              <a:prstDash val="solid"/>
              <a:round/>
              <a:headEnd type="none" w="med" len="med"/>
              <a:tailEnd type="none" w="med" len="med"/>
            </a:ln>
          </p:spPr>
        </p:cxnSp>
        <p:cxnSp>
          <p:nvCxnSpPr>
            <p:cNvPr id="1050" name="Google Shape;1050;p86"/>
            <p:cNvCxnSpPr/>
            <p:nvPr/>
          </p:nvCxnSpPr>
          <p:spPr>
            <a:xfrm>
              <a:off x="2037121" y="3048793"/>
              <a:ext cx="1518084" cy="596231"/>
            </a:xfrm>
            <a:prstGeom prst="straightConnector1">
              <a:avLst/>
            </a:prstGeom>
            <a:noFill/>
            <a:ln w="38100" cap="flat" cmpd="sng">
              <a:solidFill>
                <a:srgbClr val="FF0000"/>
              </a:solidFill>
              <a:prstDash val="solid"/>
              <a:round/>
              <a:headEnd type="none" w="med" len="med"/>
              <a:tailEnd type="none" w="med" len="med"/>
            </a:ln>
          </p:spPr>
        </p:cxnSp>
        <p:cxnSp>
          <p:nvCxnSpPr>
            <p:cNvPr id="1051" name="Google Shape;1051;p86"/>
            <p:cNvCxnSpPr/>
            <p:nvPr/>
          </p:nvCxnSpPr>
          <p:spPr>
            <a:xfrm flipH="1">
              <a:off x="3555205" y="3493592"/>
              <a:ext cx="580429" cy="151432"/>
            </a:xfrm>
            <a:prstGeom prst="straightConnector1">
              <a:avLst/>
            </a:prstGeom>
            <a:noFill/>
            <a:ln w="38100" cap="flat" cmpd="sng">
              <a:solidFill>
                <a:srgbClr val="FF0000"/>
              </a:solidFill>
              <a:prstDash val="solid"/>
              <a:round/>
              <a:headEnd type="none" w="med" len="med"/>
              <a:tailEnd type="none" w="med" len="med"/>
            </a:ln>
          </p:spPr>
        </p:cxnSp>
        <p:cxnSp>
          <p:nvCxnSpPr>
            <p:cNvPr id="1052" name="Google Shape;1052;p86"/>
            <p:cNvCxnSpPr/>
            <p:nvPr/>
          </p:nvCxnSpPr>
          <p:spPr>
            <a:xfrm flipH="1">
              <a:off x="4135635" y="2467570"/>
              <a:ext cx="1048433" cy="1026022"/>
            </a:xfrm>
            <a:prstGeom prst="straightConnector1">
              <a:avLst/>
            </a:prstGeom>
            <a:noFill/>
            <a:ln w="38100" cap="flat" cmpd="sng">
              <a:solidFill>
                <a:srgbClr val="FF0000"/>
              </a:solidFill>
              <a:prstDash val="solid"/>
              <a:round/>
              <a:headEnd type="none" w="med" len="med"/>
              <a:tailEnd type="none" w="med" len="med"/>
            </a:ln>
          </p:spPr>
        </p:cxnSp>
      </p:grpSp>
      <p:grpSp>
        <p:nvGrpSpPr>
          <p:cNvPr id="1053" name="Google Shape;1053;p86"/>
          <p:cNvGrpSpPr/>
          <p:nvPr/>
        </p:nvGrpSpPr>
        <p:grpSpPr>
          <a:xfrm>
            <a:off x="181607" y="2717039"/>
            <a:ext cx="8926228" cy="889005"/>
            <a:chOff x="181607" y="2717039"/>
            <a:chExt cx="8926228" cy="889005"/>
          </a:xfrm>
        </p:grpSpPr>
        <p:cxnSp>
          <p:nvCxnSpPr>
            <p:cNvPr id="1054" name="Google Shape;1054;p86"/>
            <p:cNvCxnSpPr/>
            <p:nvPr/>
          </p:nvCxnSpPr>
          <p:spPr>
            <a:xfrm>
              <a:off x="4913486" y="2886044"/>
              <a:ext cx="0" cy="720000"/>
            </a:xfrm>
            <a:prstGeom prst="straightConnector1">
              <a:avLst/>
            </a:prstGeom>
            <a:solidFill>
              <a:schemeClr val="accent1"/>
            </a:solidFill>
            <a:ln w="38100" cap="flat" cmpd="sng">
              <a:solidFill>
                <a:srgbClr val="FFC000"/>
              </a:solidFill>
              <a:prstDash val="solid"/>
              <a:round/>
              <a:headEnd type="none" w="sm" len="sm"/>
              <a:tailEnd type="triangle" w="med" len="med"/>
            </a:ln>
          </p:spPr>
        </p:cxnSp>
        <p:pic>
          <p:nvPicPr>
            <p:cNvPr id="1055" name="Google Shape;1055;p86"/>
            <p:cNvPicPr preferRelativeResize="0"/>
            <p:nvPr/>
          </p:nvPicPr>
          <p:blipFill rotWithShape="1">
            <a:blip r:embed="rId5">
              <a:alphaModFix/>
            </a:blip>
            <a:srcRect/>
            <a:stretch/>
          </p:blipFill>
          <p:spPr>
            <a:xfrm>
              <a:off x="6686306" y="3005039"/>
              <a:ext cx="2421529" cy="288000"/>
            </a:xfrm>
            <a:prstGeom prst="rect">
              <a:avLst/>
            </a:prstGeom>
            <a:noFill/>
            <a:ln>
              <a:noFill/>
            </a:ln>
          </p:spPr>
        </p:pic>
        <p:pic>
          <p:nvPicPr>
            <p:cNvPr id="1056" name="Google Shape;1056;p86"/>
            <p:cNvPicPr preferRelativeResize="0"/>
            <p:nvPr/>
          </p:nvPicPr>
          <p:blipFill rotWithShape="1">
            <a:blip r:embed="rId6">
              <a:alphaModFix/>
            </a:blip>
            <a:srcRect/>
            <a:stretch/>
          </p:blipFill>
          <p:spPr>
            <a:xfrm>
              <a:off x="181607" y="2717039"/>
              <a:ext cx="2598353" cy="288000"/>
            </a:xfrm>
            <a:prstGeom prst="rect">
              <a:avLst/>
            </a:prstGeom>
            <a:noFill/>
            <a:ln>
              <a:noFill/>
            </a:ln>
          </p:spPr>
        </p:pic>
      </p:grpSp>
      <p:grpSp>
        <p:nvGrpSpPr>
          <p:cNvPr id="1057" name="Google Shape;1057;p86"/>
          <p:cNvGrpSpPr/>
          <p:nvPr/>
        </p:nvGrpSpPr>
        <p:grpSpPr>
          <a:xfrm>
            <a:off x="1972408" y="3481849"/>
            <a:ext cx="4831841" cy="547351"/>
            <a:chOff x="1972408" y="3481849"/>
            <a:chExt cx="4831841" cy="547351"/>
          </a:xfrm>
        </p:grpSpPr>
        <p:cxnSp>
          <p:nvCxnSpPr>
            <p:cNvPr id="1058" name="Google Shape;1058;p86"/>
            <p:cNvCxnSpPr/>
            <p:nvPr/>
          </p:nvCxnSpPr>
          <p:spPr>
            <a:xfrm rot="10800000">
              <a:off x="2833937" y="3669482"/>
              <a:ext cx="3708412" cy="0"/>
            </a:xfrm>
            <a:prstGeom prst="straightConnector1">
              <a:avLst/>
            </a:prstGeom>
            <a:noFill/>
            <a:ln w="38100" cap="flat" cmpd="sng">
              <a:solidFill>
                <a:srgbClr val="009900"/>
              </a:solidFill>
              <a:prstDash val="solid"/>
              <a:round/>
              <a:headEnd type="none" w="med" len="med"/>
              <a:tailEnd type="none" w="med" len="med"/>
            </a:ln>
          </p:spPr>
        </p:cxnSp>
        <p:sp>
          <p:nvSpPr>
            <p:cNvPr id="1059" name="Google Shape;1059;p86"/>
            <p:cNvSpPr/>
            <p:nvPr/>
          </p:nvSpPr>
          <p:spPr>
            <a:xfrm>
              <a:off x="6444209" y="3678405"/>
              <a:ext cx="360040" cy="350795"/>
            </a:xfrm>
            <a:prstGeom prst="rect">
              <a:avLst/>
            </a:prstGeom>
            <a:noFill/>
            <a:ln w="38100" cap="flat" cmpd="sng">
              <a:solidFill>
                <a:srgbClr val="0099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9900"/>
                </a:solidFill>
                <a:latin typeface="Arial"/>
                <a:ea typeface="Arial"/>
                <a:cs typeface="Arial"/>
                <a:sym typeface="Arial"/>
              </a:endParaRPr>
            </a:p>
          </p:txBody>
        </p:sp>
        <p:sp>
          <p:nvSpPr>
            <p:cNvPr id="1060" name="Google Shape;1060;p86"/>
            <p:cNvSpPr txBox="1"/>
            <p:nvPr/>
          </p:nvSpPr>
          <p:spPr>
            <a:xfrm>
              <a:off x="1972408" y="3481849"/>
              <a:ext cx="98094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9900"/>
                  </a:solidFill>
                  <a:latin typeface="Arial"/>
                  <a:ea typeface="Arial"/>
                  <a:cs typeface="Arial"/>
                  <a:sym typeface="Arial"/>
                </a:rPr>
                <a:t> 0.6714</a:t>
              </a:r>
              <a:endParaRPr sz="1600" b="1">
                <a:solidFill>
                  <a:srgbClr val="009900"/>
                </a:solidFill>
                <a:latin typeface="Arial"/>
                <a:ea typeface="Arial"/>
                <a:cs typeface="Arial"/>
                <a:sym typeface="Arial"/>
              </a:endParaRPr>
            </a:p>
          </p:txBody>
        </p:sp>
      </p:grpSp>
      <p:sp>
        <p:nvSpPr>
          <p:cNvPr id="20" name="投影片編號版面配置區 13">
            <a:extLst>
              <a:ext uri="{FF2B5EF4-FFF2-40B4-BE49-F238E27FC236}">
                <a16:creationId xmlns:a16="http://schemas.microsoft.com/office/drawing/2014/main" id="{561FBF48-193A-49D0-8292-6BD9D97E29E2}"/>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81</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8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67" name="Google Shape;1067;p87"/>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4.3 (cont.)</a:t>
            </a:r>
            <a:endParaRPr/>
          </a:p>
        </p:txBody>
      </p:sp>
      <p:pic>
        <p:nvPicPr>
          <p:cNvPr id="1068" name="Google Shape;1068;p87"/>
          <p:cNvPicPr preferRelativeResize="0">
            <a:picLocks noGrp="1"/>
          </p:cNvPicPr>
          <p:nvPr>
            <p:ph type="body" idx="1"/>
          </p:nvPr>
        </p:nvPicPr>
        <p:blipFill rotWithShape="1">
          <a:blip r:embed="rId3">
            <a:alphaModFix/>
          </a:blip>
          <a:srcRect/>
          <a:stretch/>
        </p:blipFill>
        <p:spPr>
          <a:xfrm>
            <a:off x="1979613" y="1916113"/>
            <a:ext cx="5327650" cy="4743450"/>
          </a:xfrm>
          <a:prstGeom prst="rect">
            <a:avLst/>
          </a:prstGeom>
          <a:noFill/>
          <a:ln>
            <a:noFill/>
          </a:ln>
        </p:spPr>
      </p:pic>
      <p:grpSp>
        <p:nvGrpSpPr>
          <p:cNvPr id="5" name="Google Shape;1012;p84"/>
          <p:cNvGrpSpPr/>
          <p:nvPr/>
        </p:nvGrpSpPr>
        <p:grpSpPr>
          <a:xfrm>
            <a:off x="5909503" y="1916113"/>
            <a:ext cx="3419847" cy="1800000"/>
            <a:chOff x="107950" y="1916113"/>
            <a:chExt cx="8208963" cy="4321175"/>
          </a:xfrm>
        </p:grpSpPr>
        <p:pic>
          <p:nvPicPr>
            <p:cNvPr id="6" name="Google Shape;1013;p84"/>
            <p:cNvPicPr preferRelativeResize="0"/>
            <p:nvPr/>
          </p:nvPicPr>
          <p:blipFill rotWithShape="1">
            <a:blip r:embed="rId4">
              <a:alphaModFix/>
            </a:blip>
            <a:srcRect/>
            <a:stretch/>
          </p:blipFill>
          <p:spPr>
            <a:xfrm>
              <a:off x="2339975" y="1916113"/>
              <a:ext cx="5673725" cy="936625"/>
            </a:xfrm>
            <a:prstGeom prst="rect">
              <a:avLst/>
            </a:prstGeom>
            <a:noFill/>
            <a:ln>
              <a:noFill/>
            </a:ln>
          </p:spPr>
        </p:pic>
        <p:pic>
          <p:nvPicPr>
            <p:cNvPr id="7" name="Google Shape;1014;p84"/>
            <p:cNvPicPr preferRelativeResize="0"/>
            <p:nvPr/>
          </p:nvPicPr>
          <p:blipFill rotWithShape="1">
            <a:blip r:embed="rId5">
              <a:alphaModFix/>
            </a:blip>
            <a:srcRect/>
            <a:stretch/>
          </p:blipFill>
          <p:spPr>
            <a:xfrm>
              <a:off x="1908175" y="2997200"/>
              <a:ext cx="5770563" cy="3240088"/>
            </a:xfrm>
            <a:prstGeom prst="rect">
              <a:avLst/>
            </a:prstGeom>
            <a:noFill/>
            <a:ln>
              <a:noFill/>
            </a:ln>
          </p:spPr>
        </p:pic>
        <p:pic>
          <p:nvPicPr>
            <p:cNvPr id="8" name="Google Shape;1015;p84"/>
            <p:cNvPicPr preferRelativeResize="0"/>
            <p:nvPr/>
          </p:nvPicPr>
          <p:blipFill rotWithShape="1">
            <a:blip r:embed="rId6">
              <a:alphaModFix/>
            </a:blip>
            <a:srcRect/>
            <a:stretch/>
          </p:blipFill>
          <p:spPr>
            <a:xfrm>
              <a:off x="107950" y="2997200"/>
              <a:ext cx="1803400" cy="3240088"/>
            </a:xfrm>
            <a:prstGeom prst="rect">
              <a:avLst/>
            </a:prstGeom>
            <a:noFill/>
            <a:ln>
              <a:noFill/>
            </a:ln>
          </p:spPr>
        </p:pic>
        <p:pic>
          <p:nvPicPr>
            <p:cNvPr id="9" name="Google Shape;1016;p84"/>
            <p:cNvPicPr preferRelativeResize="0"/>
            <p:nvPr/>
          </p:nvPicPr>
          <p:blipFill rotWithShape="1">
            <a:blip r:embed="rId7">
              <a:alphaModFix/>
            </a:blip>
            <a:srcRect/>
            <a:stretch/>
          </p:blipFill>
          <p:spPr>
            <a:xfrm>
              <a:off x="7947025" y="2997200"/>
              <a:ext cx="369888" cy="3240088"/>
            </a:xfrm>
            <a:prstGeom prst="rect">
              <a:avLst/>
            </a:prstGeom>
            <a:noFill/>
            <a:ln>
              <a:noFill/>
            </a:ln>
          </p:spPr>
        </p:pic>
      </p:grpSp>
      <p:sp>
        <p:nvSpPr>
          <p:cNvPr id="10" name="投影片編號版面配置區 13">
            <a:extLst>
              <a:ext uri="{FF2B5EF4-FFF2-40B4-BE49-F238E27FC236}">
                <a16:creationId xmlns:a16="http://schemas.microsoft.com/office/drawing/2014/main" id="{6F6332AA-69AD-4BBA-8DFF-52353C50674E}"/>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82</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89"/>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a:t>
            </a:r>
            <a:endParaRPr/>
          </a:p>
        </p:txBody>
      </p:sp>
      <p:sp>
        <p:nvSpPr>
          <p:cNvPr id="1082" name="Google Shape;1082;p89"/>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Function </a:t>
            </a:r>
            <a:r>
              <a:rPr lang="en-US" i="1" dirty="0"/>
              <a:t>f(d | c) </a:t>
            </a:r>
            <a:r>
              <a:rPr lang="en-US" dirty="0"/>
              <a:t>is:</a:t>
            </a:r>
            <a:endParaRPr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Economic gain matrix </a:t>
            </a:r>
            <a:r>
              <a:rPr lang="en-US" i="1" dirty="0"/>
              <a:t>e </a:t>
            </a:r>
            <a:r>
              <a:rPr lang="en-US" dirty="0"/>
              <a:t>is:</a:t>
            </a:r>
            <a:endParaRPr dirty="0"/>
          </a:p>
          <a:p>
            <a:pPr marL="342900" lvl="0" indent="-209550" algn="l" rtl="0">
              <a:spcBef>
                <a:spcPts val="600"/>
              </a:spcBef>
              <a:spcAft>
                <a:spcPts val="0"/>
              </a:spcAft>
              <a:buSzPts val="2100"/>
              <a:buNone/>
            </a:pPr>
            <a:endParaRPr dirty="0"/>
          </a:p>
        </p:txBody>
      </p:sp>
      <p:sp>
        <p:nvSpPr>
          <p:cNvPr id="1083" name="Google Shape;1083;p89"/>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pic>
        <p:nvPicPr>
          <p:cNvPr id="1084" name="Google Shape;1084;p89"/>
          <p:cNvPicPr preferRelativeResize="0"/>
          <p:nvPr/>
        </p:nvPicPr>
        <p:blipFill rotWithShape="1">
          <a:blip r:embed="rId3">
            <a:alphaModFix/>
          </a:blip>
          <a:srcRect/>
          <a:stretch/>
        </p:blipFill>
        <p:spPr>
          <a:xfrm>
            <a:off x="2940840" y="4746051"/>
            <a:ext cx="2181225" cy="1504950"/>
          </a:xfrm>
          <a:prstGeom prst="rect">
            <a:avLst/>
          </a:prstGeom>
          <a:noFill/>
          <a:ln>
            <a:noFill/>
          </a:ln>
        </p:spPr>
      </p:pic>
      <p:pic>
        <p:nvPicPr>
          <p:cNvPr id="1085" name="Google Shape;1085;p89"/>
          <p:cNvPicPr preferRelativeResize="0"/>
          <p:nvPr/>
        </p:nvPicPr>
        <p:blipFill rotWithShape="1">
          <a:blip r:embed="rId4">
            <a:alphaModFix/>
          </a:blip>
          <a:srcRect/>
          <a:stretch/>
        </p:blipFill>
        <p:spPr>
          <a:xfrm>
            <a:off x="2664616" y="2634469"/>
            <a:ext cx="2733675" cy="1504950"/>
          </a:xfrm>
          <a:prstGeom prst="rect">
            <a:avLst/>
          </a:prstGeom>
          <a:noFill/>
          <a:ln>
            <a:noFill/>
          </a:ln>
        </p:spPr>
      </p:pic>
      <p:sp>
        <p:nvSpPr>
          <p:cNvPr id="7" name="投影片編號版面配置區 13">
            <a:extLst>
              <a:ext uri="{FF2B5EF4-FFF2-40B4-BE49-F238E27FC236}">
                <a16:creationId xmlns:a16="http://schemas.microsoft.com/office/drawing/2014/main" id="{9E129E52-4584-49FB-AA6B-977CDAC86BD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83</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9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91" name="Google Shape;1091;p9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 (cont.)</a:t>
            </a:r>
            <a:endParaRPr/>
          </a:p>
        </p:txBody>
      </p:sp>
      <p:pic>
        <p:nvPicPr>
          <p:cNvPr id="1092" name="Google Shape;1092;p90"/>
          <p:cNvPicPr preferRelativeResize="0"/>
          <p:nvPr/>
        </p:nvPicPr>
        <p:blipFill rotWithShape="1">
          <a:blip r:embed="rId3">
            <a:alphaModFix/>
          </a:blip>
          <a:srcRect/>
          <a:stretch/>
        </p:blipFill>
        <p:spPr>
          <a:xfrm>
            <a:off x="2219835" y="1988840"/>
            <a:ext cx="4688456" cy="1923087"/>
          </a:xfrm>
          <a:prstGeom prst="rect">
            <a:avLst/>
          </a:prstGeom>
          <a:noFill/>
          <a:ln>
            <a:noFill/>
          </a:ln>
        </p:spPr>
      </p:pic>
      <p:pic>
        <p:nvPicPr>
          <p:cNvPr id="1093" name="Google Shape;1093;p90"/>
          <p:cNvPicPr preferRelativeResize="0"/>
          <p:nvPr/>
        </p:nvPicPr>
        <p:blipFill rotWithShape="1">
          <a:blip r:embed="rId4">
            <a:alphaModFix/>
          </a:blip>
          <a:srcRect/>
          <a:stretch/>
        </p:blipFill>
        <p:spPr>
          <a:xfrm>
            <a:off x="1113625" y="105880"/>
            <a:ext cx="1634810" cy="900000"/>
          </a:xfrm>
          <a:prstGeom prst="rect">
            <a:avLst/>
          </a:prstGeom>
          <a:noFill/>
          <a:ln>
            <a:noFill/>
          </a:ln>
        </p:spPr>
      </p:pic>
      <p:pic>
        <p:nvPicPr>
          <p:cNvPr id="1094" name="Google Shape;1094;p90"/>
          <p:cNvPicPr preferRelativeResize="0"/>
          <p:nvPr/>
        </p:nvPicPr>
        <p:blipFill rotWithShape="1">
          <a:blip r:embed="rId5">
            <a:alphaModFix/>
          </a:blip>
          <a:srcRect/>
          <a:stretch/>
        </p:blipFill>
        <p:spPr>
          <a:xfrm>
            <a:off x="3259633" y="205549"/>
            <a:ext cx="1304430" cy="900000"/>
          </a:xfrm>
          <a:prstGeom prst="rect">
            <a:avLst/>
          </a:prstGeom>
          <a:noFill/>
          <a:ln>
            <a:noFill/>
          </a:ln>
        </p:spPr>
      </p:pic>
      <p:pic>
        <p:nvPicPr>
          <p:cNvPr id="8" name="圖片 7">
            <a:extLst>
              <a:ext uri="{FF2B5EF4-FFF2-40B4-BE49-F238E27FC236}">
                <a16:creationId xmlns:a16="http://schemas.microsoft.com/office/drawing/2014/main" id="{833032CB-C134-4555-995D-7DB44F51F5E7}"/>
              </a:ext>
            </a:extLst>
          </p:cNvPr>
          <p:cNvPicPr>
            <a:picLocks noChangeAspect="1"/>
          </p:cNvPicPr>
          <p:nvPr/>
        </p:nvPicPr>
        <p:blipFill>
          <a:blip r:embed="rId6"/>
          <a:stretch>
            <a:fillRect/>
          </a:stretch>
        </p:blipFill>
        <p:spPr>
          <a:xfrm>
            <a:off x="4965080" y="402385"/>
            <a:ext cx="3913116" cy="648000"/>
          </a:xfrm>
          <a:prstGeom prst="rect">
            <a:avLst/>
          </a:prstGeom>
        </p:spPr>
      </p:pic>
      <p:sp>
        <p:nvSpPr>
          <p:cNvPr id="11" name="投影片編號版面配置區 13">
            <a:extLst>
              <a:ext uri="{FF2B5EF4-FFF2-40B4-BE49-F238E27FC236}">
                <a16:creationId xmlns:a16="http://schemas.microsoft.com/office/drawing/2014/main" id="{2DAA6A5F-E8B7-4B6C-951B-F8C15D3D01F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84</a:t>
            </a:fld>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7B97A941-1FDC-4E10-AF05-1D1A242A7614}"/>
                  </a:ext>
                </a:extLst>
              </p:cNvPr>
              <p:cNvSpPr/>
              <p:nvPr/>
            </p:nvSpPr>
            <p:spPr>
              <a:xfrm>
                <a:off x="121475" y="4156203"/>
                <a:ext cx="1405385"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600" i="1" smtClean="0">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i="1">
                                  <a:latin typeface="Cambria Math" panose="02040503050406030204" pitchFamily="18" charset="0"/>
                                </a:rPr>
                                <m:t>1</m:t>
                              </m:r>
                            </m:sub>
                          </m:sSub>
                        </m:e>
                      </m:d>
                      <m:r>
                        <a:rPr lang="en-US" altLang="zh-TW" sz="1600" i="1">
                          <a:latin typeface="Cambria Math" panose="02040503050406030204" pitchFamily="18" charset="0"/>
                        </a:rPr>
                        <m:t>⇒</m:t>
                      </m:r>
                    </m:oMath>
                  </m:oMathPara>
                </a14:m>
                <a:endParaRPr lang="zh-TW" altLang="en-US" sz="1600" dirty="0"/>
              </a:p>
            </p:txBody>
          </p:sp>
        </mc:Choice>
        <mc:Fallback xmlns="">
          <p:sp>
            <p:nvSpPr>
              <p:cNvPr id="4" name="矩形 3">
                <a:extLst>
                  <a:ext uri="{FF2B5EF4-FFF2-40B4-BE49-F238E27FC236}">
                    <a16:creationId xmlns:a16="http://schemas.microsoft.com/office/drawing/2014/main" id="{7B97A941-1FDC-4E10-AF05-1D1A242A7614}"/>
                  </a:ext>
                </a:extLst>
              </p:cNvPr>
              <p:cNvSpPr>
                <a:spLocks noRot="1" noChangeAspect="1" noMove="1" noResize="1" noEditPoints="1" noAdjustHandles="1" noChangeArrowheads="1" noChangeShapeType="1" noTextEdit="1"/>
              </p:cNvSpPr>
              <p:nvPr/>
            </p:nvSpPr>
            <p:spPr>
              <a:xfrm>
                <a:off x="121475" y="4156203"/>
                <a:ext cx="1405385" cy="338554"/>
              </a:xfrm>
              <a:prstGeom prst="rect">
                <a:avLst/>
              </a:prstGeom>
              <a:blipFill>
                <a:blip r:embed="rId7"/>
                <a:stretch>
                  <a:fillRect b="-1272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319F4805-B1B9-4E9A-86CD-45B6221378EF}"/>
                  </a:ext>
                </a:extLst>
              </p:cNvPr>
              <p:cNvSpPr/>
              <p:nvPr/>
            </p:nvSpPr>
            <p:spPr>
              <a:xfrm>
                <a:off x="1500979" y="4167126"/>
                <a:ext cx="7521546" cy="248285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TW" sz="1600" b="0" i="1" smtClean="0">
                          <a:latin typeface="Cambria Math" panose="02040503050406030204" pitchFamily="18" charset="0"/>
                        </a:rPr>
                        <m:t>𝑑</m:t>
                      </m:r>
                      <m:r>
                        <a:rPr lang="en-US" altLang="zh-TW" sz="1600" b="0" i="1" smtClean="0">
                          <a:latin typeface="Cambria Math" panose="02040503050406030204" pitchFamily="18" charset="0"/>
                        </a:rPr>
                        <m:t>=</m:t>
                      </m:r>
                      <m:sSup>
                        <m:sSupPr>
                          <m:ctrlPr>
                            <a:rPr lang="en-US" altLang="zh-TW" sz="1600" b="0" i="1" smtClean="0">
                              <a:latin typeface="Cambria Math" panose="02040503050406030204" pitchFamily="18" charset="0"/>
                            </a:rPr>
                          </m:ctrlPr>
                        </m:sSupPr>
                        <m:e>
                          <m:r>
                            <a:rPr lang="en-US" altLang="zh-TW" sz="1600" b="0" i="1" smtClean="0">
                              <a:latin typeface="Cambria Math" panose="02040503050406030204" pitchFamily="18" charset="0"/>
                            </a:rPr>
                            <m:t>𝑑</m:t>
                          </m:r>
                        </m:e>
                        <m:sup>
                          <m:r>
                            <a:rPr lang="en-US" altLang="zh-TW" sz="1600" b="0" i="1" smtClean="0">
                              <a:latin typeface="Cambria Math" panose="02040503050406030204" pitchFamily="18" charset="0"/>
                            </a:rPr>
                            <m:t>1</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r>
                      <m:rPr>
                        <m:nor/>
                      </m:rPr>
                      <a:rPr lang="en-US" altLang="zh-TW" sz="1600" b="0" i="0" smtClean="0">
                        <a:latin typeface="Cambria Math" panose="02040503050406030204" pitchFamily="18" charset="0"/>
                      </a:rPr>
                      <m:t> = </m:t>
                    </m:r>
                    <m:r>
                      <a:rPr lang="en-US" altLang="zh-TW" sz="1600" b="0" i="1" smtClean="0">
                        <a:latin typeface="Cambria Math" panose="02040503050406030204" pitchFamily="18" charset="0"/>
                      </a:rPr>
                      <m:t>3</m:t>
                    </m:r>
                    <m:f>
                      <m:fPr>
                        <m:ctrlPr>
                          <a:rPr lang="en-US" altLang="zh-TW" sz="1600" b="0" i="1" smtClean="0">
                            <a:latin typeface="Cambria Math" panose="02040503050406030204" pitchFamily="18" charset="0"/>
                          </a:rPr>
                        </m:ctrlPr>
                      </m:fPr>
                      <m:num>
                        <m:r>
                          <a:rPr lang="en-US" altLang="zh-TW" sz="1600" b="0" i="1" smtClean="0">
                            <a:latin typeface="Cambria Math" panose="02040503050406030204" pitchFamily="18" charset="0"/>
                          </a:rPr>
                          <m:t>2</m:t>
                        </m:r>
                      </m:num>
                      <m:den>
                        <m:r>
                          <a:rPr lang="en-US" altLang="zh-TW" sz="1600" b="0" i="1" smtClean="0">
                            <a:latin typeface="Cambria Math" panose="02040503050406030204" pitchFamily="18" charset="0"/>
                          </a:rPr>
                          <m:t>3</m:t>
                        </m:r>
                      </m:den>
                    </m:f>
                    <m:r>
                      <a:rPr lang="en-US" altLang="zh-TW" sz="1600" b="0" i="1" smtClean="0">
                        <a:latin typeface="Cambria Math" panose="02040503050406030204" pitchFamily="18" charset="0"/>
                        <a:ea typeface="Cambria Math" panose="02040503050406030204" pitchFamily="18" charset="0"/>
                      </a:rPr>
                      <m:t>∙</m:t>
                    </m:r>
                    <m:f>
                      <m:fPr>
                        <m:ctrlPr>
                          <a:rPr lang="en-US" altLang="zh-TW" sz="1600" b="0" i="1" smtClean="0">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3</m:t>
                        </m:r>
                      </m:num>
                      <m:den>
                        <m:r>
                          <a:rPr lang="en-US" altLang="zh-TW" sz="1600" b="0" i="1" smtClean="0">
                            <a:latin typeface="Cambria Math" panose="02040503050406030204" pitchFamily="18" charset="0"/>
                            <a:ea typeface="Cambria Math" panose="02040503050406030204" pitchFamily="18" charset="0"/>
                          </a:rPr>
                          <m:t>4</m:t>
                        </m:r>
                      </m:den>
                    </m:f>
                    <m:r>
                      <a:rPr lang="en-US" altLang="zh-TW" sz="1600" b="0" i="1" smtClean="0">
                        <a:latin typeface="Cambria Math" panose="02040503050406030204" pitchFamily="18" charset="0"/>
                        <a:ea typeface="Cambria Math" panose="02040503050406030204" pitchFamily="18" charset="0"/>
                      </a:rPr>
                      <m:t>∙1+(−1)</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3</m:t>
                        </m:r>
                      </m:num>
                      <m:den>
                        <m:r>
                          <a:rPr lang="en-US" altLang="zh-TW" sz="1600" i="1">
                            <a:latin typeface="Cambria Math" panose="02040503050406030204" pitchFamily="18" charset="0"/>
                            <a:ea typeface="Cambria Math" panose="02040503050406030204" pitchFamily="18" charset="0"/>
                          </a:rPr>
                          <m:t>4</m:t>
                        </m:r>
                      </m:den>
                    </m:f>
                    <m:r>
                      <a:rPr lang="en-US" altLang="zh-TW" sz="1600" i="1" smtClean="0">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pPr/>
                <a14:m>
                  <m:oMathPara xmlns:m="http://schemas.openxmlformats.org/officeDocument/2006/math">
                    <m:oMathParaPr>
                      <m:jc m:val="left"/>
                    </m:oMathParaPr>
                    <m:oMath xmlns:m="http://schemas.openxmlformats.org/officeDocument/2006/math">
                      <m:r>
                        <a:rPr lang="en-US" altLang="zh-TW" sz="1600" i="1">
                          <a:latin typeface="Cambria Math" panose="02040503050406030204" pitchFamily="18" charset="0"/>
                        </a:rPr>
                        <m:t>𝑑</m:t>
                      </m:r>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r>
                      <m:rPr>
                        <m:nor/>
                      </m:rPr>
                      <a:rPr lang="en-US" altLang="zh-TW" sz="1600">
                        <a:latin typeface="Cambria Math" panose="02040503050406030204" pitchFamily="18" charset="0"/>
                      </a:rPr>
                      <m:t>= </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d>
                      <m:dPr>
                        <m:ctrlPr>
                          <a:rPr lang="en-US" altLang="zh-TW" sz="1600" i="1">
                            <a:latin typeface="Cambria Math" panose="02040503050406030204" pitchFamily="18" charset="0"/>
                            <a:ea typeface="Cambria Math" panose="02040503050406030204" pitchFamily="18" charset="0"/>
                          </a:rPr>
                        </m:ctrlPr>
                      </m:dPr>
                      <m:e>
                        <m:r>
                          <a:rPr lang="en-US" altLang="zh-TW" sz="1600" i="1">
                            <a:latin typeface="Cambria Math" panose="02040503050406030204" pitchFamily="18" charset="0"/>
                            <a:ea typeface="Cambria Math" panose="02040503050406030204" pitchFamily="18" charset="0"/>
                          </a:rPr>
                          <m:t>−1</m:t>
                        </m:r>
                      </m:e>
                    </m:d>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Cambria Math" panose="02040503050406030204" pitchFamily="18" charset="0"/>
                </a:endParaRPr>
              </a:p>
              <a:p>
                <a:endParaRPr lang="en-US" altLang="zh-TW" sz="1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zh-TW" altLang="en-US" sz="1600" i="1">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i="1">
                                  <a:latin typeface="Cambria Math" panose="02040503050406030204" pitchFamily="18" charset="0"/>
                                </a:rPr>
                                <m:t>1</m:t>
                              </m:r>
                            </m:sub>
                          </m:sSub>
                        </m:e>
                      </m:d>
                      <m:r>
                        <a:rPr lang="en-US" altLang="zh-TW" sz="1600">
                          <a:latin typeface="Cambria Math" panose="02040503050406030204" pitchFamily="18" charset="0"/>
                        </a:rPr>
                        <m:t>= </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3</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r>
                        <a:rPr lang="en-US" altLang="zh-TW" sz="1600" b="0" i="1" smtClean="0">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r>
                        <a:rPr lang="en-US" altLang="zh-TW" sz="1600">
                          <a:latin typeface="Cambria Math" panose="02040503050406030204" pitchFamily="18" charset="0"/>
                        </a:rPr>
                        <m:t>= </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oMath>
                  </m:oMathPara>
                </a14:m>
                <a:endParaRPr lang="zh-TW" altLang="en-US" sz="1600" dirty="0"/>
              </a:p>
              <a:p>
                <a:endParaRPr lang="en-US" altLang="zh-TW" dirty="0">
                  <a:latin typeface="Tahoma" panose="020B0604030504040204" pitchFamily="34" charset="0"/>
                  <a:ea typeface="Tahoma" panose="020B0604030504040204" pitchFamily="34" charset="0"/>
                  <a:cs typeface="Tahoma" panose="020B0604030504040204" pitchFamily="34" charset="0"/>
                </a:endParaRPr>
              </a:p>
              <a:p>
                <a:endParaRPr lang="en-US" altLang="zh-TW" i="1" dirty="0">
                  <a:latin typeface="Cambria Math" panose="02040503050406030204" pitchFamily="18" charset="0"/>
                </a:endParaRPr>
              </a:p>
            </p:txBody>
          </p:sp>
        </mc:Choice>
        <mc:Fallback xmlns="">
          <p:sp>
            <p:nvSpPr>
              <p:cNvPr id="5" name="矩形 4">
                <a:extLst>
                  <a:ext uri="{FF2B5EF4-FFF2-40B4-BE49-F238E27FC236}">
                    <a16:creationId xmlns:a16="http://schemas.microsoft.com/office/drawing/2014/main" id="{319F4805-B1B9-4E9A-86CD-45B6221378EF}"/>
                  </a:ext>
                </a:extLst>
              </p:cNvPr>
              <p:cNvSpPr>
                <a:spLocks noRot="1" noChangeAspect="1" noMove="1" noResize="1" noEditPoints="1" noAdjustHandles="1" noChangeArrowheads="1" noChangeShapeType="1" noTextEdit="1"/>
              </p:cNvSpPr>
              <p:nvPr/>
            </p:nvSpPr>
            <p:spPr>
              <a:xfrm>
                <a:off x="1500979" y="4167126"/>
                <a:ext cx="7521546" cy="2482859"/>
              </a:xfrm>
              <a:prstGeom prst="rect">
                <a:avLst/>
              </a:prstGeom>
              <a:blipFill>
                <a:blip r:embed="rId8"/>
                <a:stretch>
                  <a:fillRect/>
                </a:stretch>
              </a:blipFill>
            </p:spPr>
            <p:txBody>
              <a:bodyPr/>
              <a:lstStyle/>
              <a:p>
                <a:r>
                  <a:rPr lang="zh-TW" alt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9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91" name="Google Shape;1091;p9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 (cont.)</a:t>
            </a:r>
            <a:endParaRPr/>
          </a:p>
        </p:txBody>
      </p:sp>
      <p:pic>
        <p:nvPicPr>
          <p:cNvPr id="1092" name="Google Shape;1092;p90"/>
          <p:cNvPicPr preferRelativeResize="0"/>
          <p:nvPr/>
        </p:nvPicPr>
        <p:blipFill rotWithShape="1">
          <a:blip r:embed="rId3">
            <a:alphaModFix/>
          </a:blip>
          <a:srcRect/>
          <a:stretch/>
        </p:blipFill>
        <p:spPr>
          <a:xfrm>
            <a:off x="2219835" y="1988840"/>
            <a:ext cx="4688456" cy="1923087"/>
          </a:xfrm>
          <a:prstGeom prst="rect">
            <a:avLst/>
          </a:prstGeom>
          <a:noFill/>
          <a:ln>
            <a:noFill/>
          </a:ln>
        </p:spPr>
      </p:pic>
      <p:pic>
        <p:nvPicPr>
          <p:cNvPr id="1093" name="Google Shape;1093;p90"/>
          <p:cNvPicPr preferRelativeResize="0"/>
          <p:nvPr/>
        </p:nvPicPr>
        <p:blipFill rotWithShape="1">
          <a:blip r:embed="rId4">
            <a:alphaModFix/>
          </a:blip>
          <a:srcRect/>
          <a:stretch/>
        </p:blipFill>
        <p:spPr>
          <a:xfrm>
            <a:off x="1113625" y="105880"/>
            <a:ext cx="1634810" cy="900000"/>
          </a:xfrm>
          <a:prstGeom prst="rect">
            <a:avLst/>
          </a:prstGeom>
          <a:noFill/>
          <a:ln>
            <a:noFill/>
          </a:ln>
        </p:spPr>
      </p:pic>
      <p:pic>
        <p:nvPicPr>
          <p:cNvPr id="1094" name="Google Shape;1094;p90"/>
          <p:cNvPicPr preferRelativeResize="0"/>
          <p:nvPr/>
        </p:nvPicPr>
        <p:blipFill rotWithShape="1">
          <a:blip r:embed="rId5">
            <a:alphaModFix/>
          </a:blip>
          <a:srcRect/>
          <a:stretch/>
        </p:blipFill>
        <p:spPr>
          <a:xfrm>
            <a:off x="3259633" y="205549"/>
            <a:ext cx="1304430" cy="900000"/>
          </a:xfrm>
          <a:prstGeom prst="rect">
            <a:avLst/>
          </a:prstGeom>
          <a:noFill/>
          <a:ln>
            <a:noFill/>
          </a:ln>
        </p:spPr>
      </p:pic>
      <p:pic>
        <p:nvPicPr>
          <p:cNvPr id="8" name="圖片 7">
            <a:extLst>
              <a:ext uri="{FF2B5EF4-FFF2-40B4-BE49-F238E27FC236}">
                <a16:creationId xmlns:a16="http://schemas.microsoft.com/office/drawing/2014/main" id="{833032CB-C134-4555-995D-7DB44F51F5E7}"/>
              </a:ext>
            </a:extLst>
          </p:cNvPr>
          <p:cNvPicPr>
            <a:picLocks noChangeAspect="1"/>
          </p:cNvPicPr>
          <p:nvPr/>
        </p:nvPicPr>
        <p:blipFill>
          <a:blip r:embed="rId6"/>
          <a:stretch>
            <a:fillRect/>
          </a:stretch>
        </p:blipFill>
        <p:spPr>
          <a:xfrm>
            <a:off x="4965080" y="402385"/>
            <a:ext cx="3913116" cy="648000"/>
          </a:xfrm>
          <a:prstGeom prst="rect">
            <a:avLst/>
          </a:prstGeom>
        </p:spPr>
      </p:pic>
      <p:sp>
        <p:nvSpPr>
          <p:cNvPr id="11" name="投影片編號版面配置區 13">
            <a:extLst>
              <a:ext uri="{FF2B5EF4-FFF2-40B4-BE49-F238E27FC236}">
                <a16:creationId xmlns:a16="http://schemas.microsoft.com/office/drawing/2014/main" id="{2DAA6A5F-E8B7-4B6C-951B-F8C15D3D01F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85</a:t>
            </a:fld>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7B97A941-1FDC-4E10-AF05-1D1A242A7614}"/>
                  </a:ext>
                </a:extLst>
              </p:cNvPr>
              <p:cNvSpPr/>
              <p:nvPr/>
            </p:nvSpPr>
            <p:spPr>
              <a:xfrm>
                <a:off x="121475" y="4156203"/>
                <a:ext cx="1388906"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600" i="1" smtClean="0">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i="1">
                                  <a:latin typeface="Cambria Math" panose="02040503050406030204" pitchFamily="18" charset="0"/>
                                </a:rPr>
                                <m:t>1</m:t>
                              </m:r>
                            </m:sub>
                          </m:sSub>
                        </m:e>
                      </m:d>
                      <m:r>
                        <a:rPr lang="en-US" altLang="zh-TW" sz="1600" i="1">
                          <a:latin typeface="Cambria Math" panose="02040503050406030204" pitchFamily="18" charset="0"/>
                        </a:rPr>
                        <m:t>⇒</m:t>
                      </m:r>
                    </m:oMath>
                  </m:oMathPara>
                </a14:m>
                <a:endParaRPr lang="zh-TW" altLang="en-US" sz="1600" dirty="0"/>
              </a:p>
            </p:txBody>
          </p:sp>
        </mc:Choice>
        <mc:Fallback xmlns="">
          <p:sp>
            <p:nvSpPr>
              <p:cNvPr id="4" name="矩形 3">
                <a:extLst>
                  <a:ext uri="{FF2B5EF4-FFF2-40B4-BE49-F238E27FC236}">
                    <a16:creationId xmlns:a16="http://schemas.microsoft.com/office/drawing/2014/main" id="{7B97A941-1FDC-4E10-AF05-1D1A242A7614}"/>
                  </a:ext>
                </a:extLst>
              </p:cNvPr>
              <p:cNvSpPr>
                <a:spLocks noRot="1" noChangeAspect="1" noMove="1" noResize="1" noEditPoints="1" noAdjustHandles="1" noChangeArrowheads="1" noChangeShapeType="1" noTextEdit="1"/>
              </p:cNvSpPr>
              <p:nvPr/>
            </p:nvSpPr>
            <p:spPr>
              <a:xfrm>
                <a:off x="121475" y="4156203"/>
                <a:ext cx="1388906" cy="338554"/>
              </a:xfrm>
              <a:prstGeom prst="rect">
                <a:avLst/>
              </a:prstGeom>
              <a:blipFill>
                <a:blip r:embed="rId7"/>
                <a:stretch>
                  <a:fillRect b="-1272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319F4805-B1B9-4E9A-86CD-45B6221378EF}"/>
                  </a:ext>
                </a:extLst>
              </p:cNvPr>
              <p:cNvSpPr/>
              <p:nvPr/>
            </p:nvSpPr>
            <p:spPr>
              <a:xfrm>
                <a:off x="1500979" y="4167126"/>
                <a:ext cx="7518020" cy="2207784"/>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TW" sz="1600" i="1">
                          <a:latin typeface="Cambria Math" panose="02040503050406030204" pitchFamily="18" charset="0"/>
                        </a:rPr>
                        <m:t>𝑑</m:t>
                      </m:r>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r>
                      <m:rPr>
                        <m:nor/>
                      </m:rPr>
                      <a:rPr lang="en-US" altLang="zh-TW" sz="1600" b="0" i="0" smtClean="0">
                        <a:latin typeface="Cambria Math" panose="02040503050406030204" pitchFamily="18" charset="0"/>
                      </a:rPr>
                      <m:t> = </m:t>
                    </m:r>
                    <m:r>
                      <a:rPr lang="en-US" altLang="zh-TW" sz="1600" b="0" i="1" smtClean="0">
                        <a:latin typeface="Cambria Math" panose="02040503050406030204" pitchFamily="18" charset="0"/>
                      </a:rPr>
                      <m:t>0</m:t>
                    </m:r>
                    <m:r>
                      <a:rPr lang="en-US" altLang="zh-TW" sz="1600" b="0" i="1" smtClean="0">
                        <a:latin typeface="Cambria Math" panose="02040503050406030204" pitchFamily="18" charset="0"/>
                        <a:ea typeface="Cambria Math" panose="02040503050406030204" pitchFamily="18" charset="0"/>
                      </a:rPr>
                      <m:t>∙</m:t>
                    </m:r>
                    <m:f>
                      <m:fPr>
                        <m:ctrlPr>
                          <a:rPr lang="en-US" altLang="zh-TW" sz="1600" b="0" i="1" smtClean="0">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b="0" i="1" smtClean="0">
                            <a:latin typeface="Cambria Math" panose="02040503050406030204" pitchFamily="18" charset="0"/>
                            <a:ea typeface="Cambria Math" panose="02040503050406030204" pitchFamily="18" charset="0"/>
                          </a:rPr>
                          <m:t>8</m:t>
                        </m:r>
                      </m:den>
                    </m:f>
                    <m:r>
                      <a:rPr lang="en-US" altLang="zh-TW" sz="1600" b="0" i="1" smtClean="0">
                        <a:latin typeface="Cambria Math" panose="02040503050406030204" pitchFamily="18" charset="0"/>
                        <a:ea typeface="Cambria Math" panose="02040503050406030204" pitchFamily="18" charset="0"/>
                      </a:rPr>
                      <m:t>∙1+</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20</m:t>
                        </m:r>
                      </m:num>
                      <m:den>
                        <m:r>
                          <a:rPr lang="en-US" altLang="zh-TW" sz="1600" b="0" i="1" smtClean="0">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smtClean="0">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0</m:t>
                    </m:r>
                    <m:r>
                      <a:rPr lang="en-US" altLang="zh-TW" sz="1600" b="0" i="0" smtClean="0">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pPr/>
                <a14:m>
                  <m:oMathPara xmlns:m="http://schemas.openxmlformats.org/officeDocument/2006/math">
                    <m:oMathParaPr>
                      <m:jc m:val="left"/>
                    </m:oMathParaPr>
                    <m:oMath xmlns:m="http://schemas.openxmlformats.org/officeDocument/2006/math">
                      <m:r>
                        <a:rPr lang="en-US" altLang="zh-TW" sz="1600" i="1">
                          <a:latin typeface="Cambria Math" panose="02040503050406030204" pitchFamily="18" charset="0"/>
                        </a:rPr>
                        <m:t>𝑑</m:t>
                      </m:r>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2</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r>
                      <m:rPr>
                        <m:nor/>
                      </m:rPr>
                      <a:rPr lang="en-US" altLang="zh-TW" sz="1600">
                        <a:latin typeface="Cambria Math" panose="02040503050406030204" pitchFamily="18" charset="0"/>
                      </a:rPr>
                      <m:t>= </m:t>
                    </m:r>
                    <m:r>
                      <a:rPr lang="en-US" altLang="zh-TW" sz="1600" b="0" i="1" smtClean="0">
                        <a:latin typeface="Cambria Math" panose="02040503050406030204" pitchFamily="18" charset="0"/>
                      </a:rPr>
                      <m:t>0</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7</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∙1+</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20</m:t>
                        </m:r>
                      </m:num>
                      <m:den>
                        <m:r>
                          <a:rPr lang="en-US" altLang="zh-TW" sz="1600" i="1">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7</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∙0</m:t>
                    </m:r>
                    <m:r>
                      <a:rPr lang="en-US" altLang="zh-TW" sz="1600" b="0" i="0" smtClean="0">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Cambria Math" panose="02040503050406030204" pitchFamily="18" charset="0"/>
                </a:endParaRPr>
              </a:p>
              <a:p>
                <a:endParaRPr lang="en-US" altLang="zh-TW" sz="1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zh-TW" altLang="en-US" sz="1600" i="1">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i="1">
                                  <a:latin typeface="Cambria Math" panose="02040503050406030204" pitchFamily="18" charset="0"/>
                                </a:rPr>
                                <m:t>1</m:t>
                              </m:r>
                            </m:sub>
                          </m:sSub>
                        </m:e>
                      </m:d>
                      <m:r>
                        <a:rPr lang="en-US" altLang="zh-TW" sz="1600">
                          <a:latin typeface="Cambria Math" panose="02040503050406030204" pitchFamily="18" charset="0"/>
                        </a:rPr>
                        <m:t>=</m:t>
                      </m:r>
                      <m:r>
                        <a:rPr lang="en-US" altLang="zh-TW" sz="1600" b="0" i="1" smtClean="0">
                          <a:latin typeface="Cambria Math" panose="02040503050406030204" pitchFamily="18" charset="0"/>
                        </a:rPr>
                        <m:t>0</m:t>
                      </m:r>
                    </m:oMath>
                  </m:oMathPara>
                </a14:m>
                <a:endParaRPr lang="zh-TW" altLang="en-US" sz="1600" dirty="0"/>
              </a:p>
              <a:p>
                <a:endParaRPr lang="en-US" altLang="zh-TW" dirty="0">
                  <a:latin typeface="Tahoma" panose="020B0604030504040204" pitchFamily="34" charset="0"/>
                  <a:ea typeface="Tahoma" panose="020B0604030504040204" pitchFamily="34" charset="0"/>
                  <a:cs typeface="Tahoma" panose="020B0604030504040204" pitchFamily="34" charset="0"/>
                </a:endParaRPr>
              </a:p>
              <a:p>
                <a:endParaRPr lang="en-US" altLang="zh-TW" i="1" dirty="0">
                  <a:latin typeface="Cambria Math" panose="02040503050406030204" pitchFamily="18" charset="0"/>
                </a:endParaRPr>
              </a:p>
            </p:txBody>
          </p:sp>
        </mc:Choice>
        <mc:Fallback xmlns="">
          <p:sp>
            <p:nvSpPr>
              <p:cNvPr id="5" name="矩形 4">
                <a:extLst>
                  <a:ext uri="{FF2B5EF4-FFF2-40B4-BE49-F238E27FC236}">
                    <a16:creationId xmlns:a16="http://schemas.microsoft.com/office/drawing/2014/main" id="{319F4805-B1B9-4E9A-86CD-45B6221378EF}"/>
                  </a:ext>
                </a:extLst>
              </p:cNvPr>
              <p:cNvSpPr>
                <a:spLocks noRot="1" noChangeAspect="1" noMove="1" noResize="1" noEditPoints="1" noAdjustHandles="1" noChangeArrowheads="1" noChangeShapeType="1" noTextEdit="1"/>
              </p:cNvSpPr>
              <p:nvPr/>
            </p:nvSpPr>
            <p:spPr>
              <a:xfrm>
                <a:off x="1500979" y="4167126"/>
                <a:ext cx="7518020" cy="2207784"/>
              </a:xfrm>
              <a:prstGeom prst="rect">
                <a:avLst/>
              </a:prstGeom>
              <a:blipFill>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7563486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9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91" name="Google Shape;1091;p9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 (cont.)</a:t>
            </a:r>
            <a:endParaRPr/>
          </a:p>
        </p:txBody>
      </p:sp>
      <p:pic>
        <p:nvPicPr>
          <p:cNvPr id="1092" name="Google Shape;1092;p90"/>
          <p:cNvPicPr preferRelativeResize="0"/>
          <p:nvPr/>
        </p:nvPicPr>
        <p:blipFill rotWithShape="1">
          <a:blip r:embed="rId3">
            <a:alphaModFix/>
          </a:blip>
          <a:srcRect/>
          <a:stretch/>
        </p:blipFill>
        <p:spPr>
          <a:xfrm>
            <a:off x="2219835" y="1988840"/>
            <a:ext cx="4688456" cy="1923087"/>
          </a:xfrm>
          <a:prstGeom prst="rect">
            <a:avLst/>
          </a:prstGeom>
          <a:noFill/>
          <a:ln>
            <a:noFill/>
          </a:ln>
        </p:spPr>
      </p:pic>
      <p:pic>
        <p:nvPicPr>
          <p:cNvPr id="1093" name="Google Shape;1093;p90"/>
          <p:cNvPicPr preferRelativeResize="0"/>
          <p:nvPr/>
        </p:nvPicPr>
        <p:blipFill rotWithShape="1">
          <a:blip r:embed="rId4">
            <a:alphaModFix/>
          </a:blip>
          <a:srcRect/>
          <a:stretch/>
        </p:blipFill>
        <p:spPr>
          <a:xfrm>
            <a:off x="1113625" y="105880"/>
            <a:ext cx="1634810" cy="900000"/>
          </a:xfrm>
          <a:prstGeom prst="rect">
            <a:avLst/>
          </a:prstGeom>
          <a:noFill/>
          <a:ln>
            <a:noFill/>
          </a:ln>
        </p:spPr>
      </p:pic>
      <p:pic>
        <p:nvPicPr>
          <p:cNvPr id="1094" name="Google Shape;1094;p90"/>
          <p:cNvPicPr preferRelativeResize="0"/>
          <p:nvPr/>
        </p:nvPicPr>
        <p:blipFill rotWithShape="1">
          <a:blip r:embed="rId5">
            <a:alphaModFix/>
          </a:blip>
          <a:srcRect/>
          <a:stretch/>
        </p:blipFill>
        <p:spPr>
          <a:xfrm>
            <a:off x="3259633" y="205549"/>
            <a:ext cx="1304430" cy="900000"/>
          </a:xfrm>
          <a:prstGeom prst="rect">
            <a:avLst/>
          </a:prstGeom>
          <a:noFill/>
          <a:ln>
            <a:noFill/>
          </a:ln>
        </p:spPr>
      </p:pic>
      <p:pic>
        <p:nvPicPr>
          <p:cNvPr id="8" name="圖片 7">
            <a:extLst>
              <a:ext uri="{FF2B5EF4-FFF2-40B4-BE49-F238E27FC236}">
                <a16:creationId xmlns:a16="http://schemas.microsoft.com/office/drawing/2014/main" id="{833032CB-C134-4555-995D-7DB44F51F5E7}"/>
              </a:ext>
            </a:extLst>
          </p:cNvPr>
          <p:cNvPicPr>
            <a:picLocks noChangeAspect="1"/>
          </p:cNvPicPr>
          <p:nvPr/>
        </p:nvPicPr>
        <p:blipFill>
          <a:blip r:embed="rId6"/>
          <a:stretch>
            <a:fillRect/>
          </a:stretch>
        </p:blipFill>
        <p:spPr>
          <a:xfrm>
            <a:off x="4965080" y="402385"/>
            <a:ext cx="3913116" cy="648000"/>
          </a:xfrm>
          <a:prstGeom prst="rect">
            <a:avLst/>
          </a:prstGeom>
        </p:spPr>
      </p:pic>
      <p:sp>
        <p:nvSpPr>
          <p:cNvPr id="11" name="投影片編號版面配置區 13">
            <a:extLst>
              <a:ext uri="{FF2B5EF4-FFF2-40B4-BE49-F238E27FC236}">
                <a16:creationId xmlns:a16="http://schemas.microsoft.com/office/drawing/2014/main" id="{2DAA6A5F-E8B7-4B6C-951B-F8C15D3D01F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86</a:t>
            </a:fld>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7B97A941-1FDC-4E10-AF05-1D1A242A7614}"/>
                  </a:ext>
                </a:extLst>
              </p:cNvPr>
              <p:cNvSpPr/>
              <p:nvPr/>
            </p:nvSpPr>
            <p:spPr>
              <a:xfrm>
                <a:off x="121475" y="4156203"/>
                <a:ext cx="138929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600" i="1" smtClean="0">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2</m:t>
                              </m:r>
                            </m:sub>
                          </m:sSub>
                        </m:e>
                      </m:d>
                      <m:r>
                        <a:rPr lang="en-US" altLang="zh-TW" sz="1600" i="1">
                          <a:latin typeface="Cambria Math" panose="02040503050406030204" pitchFamily="18" charset="0"/>
                        </a:rPr>
                        <m:t>⇒</m:t>
                      </m:r>
                    </m:oMath>
                  </m:oMathPara>
                </a14:m>
                <a:endParaRPr lang="zh-TW" altLang="en-US" sz="1600" dirty="0"/>
              </a:p>
            </p:txBody>
          </p:sp>
        </mc:Choice>
        <mc:Fallback xmlns="">
          <p:sp>
            <p:nvSpPr>
              <p:cNvPr id="4" name="矩形 3">
                <a:extLst>
                  <a:ext uri="{FF2B5EF4-FFF2-40B4-BE49-F238E27FC236}">
                    <a16:creationId xmlns:a16="http://schemas.microsoft.com/office/drawing/2014/main" id="{7B97A941-1FDC-4E10-AF05-1D1A242A7614}"/>
                  </a:ext>
                </a:extLst>
              </p:cNvPr>
              <p:cNvSpPr>
                <a:spLocks noRot="1" noChangeAspect="1" noMove="1" noResize="1" noEditPoints="1" noAdjustHandles="1" noChangeArrowheads="1" noChangeShapeType="1" noTextEdit="1"/>
              </p:cNvSpPr>
              <p:nvPr/>
            </p:nvSpPr>
            <p:spPr>
              <a:xfrm>
                <a:off x="121475" y="4156203"/>
                <a:ext cx="1389291" cy="338554"/>
              </a:xfrm>
              <a:prstGeom prst="rect">
                <a:avLst/>
              </a:prstGeom>
              <a:blipFill>
                <a:blip r:embed="rId7"/>
                <a:stretch>
                  <a:fillRect b="-1272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319F4805-B1B9-4E9A-86CD-45B6221378EF}"/>
                  </a:ext>
                </a:extLst>
              </p:cNvPr>
              <p:cNvSpPr/>
              <p:nvPr/>
            </p:nvSpPr>
            <p:spPr>
              <a:xfrm>
                <a:off x="1500979" y="4167126"/>
                <a:ext cx="7521546" cy="2423420"/>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TW" sz="1600" i="1" smtClean="0">
                          <a:latin typeface="Cambria Math" panose="02040503050406030204" pitchFamily="18" charset="0"/>
                        </a:rPr>
                        <m:t>𝑑</m:t>
                      </m:r>
                      <m:r>
                        <a:rPr lang="en-US" altLang="zh-TW" sz="1600" i="1" smtClean="0">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r>
                      <m:rPr>
                        <m:nor/>
                      </m:rPr>
                      <a:rPr lang="en-US" altLang="zh-TW" sz="1600" b="0" i="0" smtClean="0">
                        <a:latin typeface="Cambria Math" panose="02040503050406030204" pitchFamily="18" charset="0"/>
                      </a:rPr>
                      <m:t> = </m:t>
                    </m:r>
                    <m:r>
                      <a:rPr lang="en-US" altLang="zh-TW" sz="1600" b="0" i="1" smtClean="0">
                        <a:latin typeface="Cambria Math" panose="02040503050406030204" pitchFamily="18" charset="0"/>
                      </a:rPr>
                      <m:t>3</m:t>
                    </m:r>
                    <m:f>
                      <m:fPr>
                        <m:ctrlPr>
                          <a:rPr lang="en-US" altLang="zh-TW" sz="1600" b="0" i="1" smtClean="0">
                            <a:latin typeface="Cambria Math" panose="02040503050406030204" pitchFamily="18" charset="0"/>
                          </a:rPr>
                        </m:ctrlPr>
                      </m:fPr>
                      <m:num>
                        <m:r>
                          <a:rPr lang="en-US" altLang="zh-TW" sz="1600" b="0" i="1" smtClean="0">
                            <a:latin typeface="Cambria Math" panose="02040503050406030204" pitchFamily="18" charset="0"/>
                          </a:rPr>
                          <m:t>2</m:t>
                        </m:r>
                      </m:num>
                      <m:den>
                        <m:r>
                          <a:rPr lang="en-US" altLang="zh-TW" sz="1600" b="0" i="1" smtClean="0">
                            <a:latin typeface="Cambria Math" panose="02040503050406030204" pitchFamily="18" charset="0"/>
                          </a:rPr>
                          <m:t>3</m:t>
                        </m:r>
                      </m:den>
                    </m:f>
                    <m:r>
                      <a:rPr lang="en-US" altLang="zh-TW" sz="1600" b="0" i="1" smtClean="0">
                        <a:latin typeface="Cambria Math" panose="02040503050406030204" pitchFamily="18" charset="0"/>
                        <a:ea typeface="Cambria Math" panose="02040503050406030204" pitchFamily="18" charset="0"/>
                      </a:rPr>
                      <m:t>∙</m:t>
                    </m:r>
                    <m:f>
                      <m:fPr>
                        <m:ctrlPr>
                          <a:rPr lang="en-US" altLang="zh-TW" sz="1600" b="0" i="1" smtClean="0">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3</m:t>
                        </m:r>
                      </m:num>
                      <m:den>
                        <m:r>
                          <a:rPr lang="en-US" altLang="zh-TW" sz="1600" b="0" i="1" smtClean="0">
                            <a:latin typeface="Cambria Math" panose="02040503050406030204" pitchFamily="18" charset="0"/>
                            <a:ea typeface="Cambria Math" panose="02040503050406030204" pitchFamily="18" charset="0"/>
                          </a:rPr>
                          <m:t>4</m:t>
                        </m:r>
                      </m:den>
                    </m:f>
                    <m:r>
                      <a:rPr lang="en-US" altLang="zh-TW" sz="1600" b="0" i="1" smtClean="0">
                        <a:latin typeface="Cambria Math" panose="02040503050406030204" pitchFamily="18" charset="0"/>
                        <a:ea typeface="Cambria Math" panose="02040503050406030204" pitchFamily="18" charset="0"/>
                      </a:rPr>
                      <m:t>∙1+(−1)</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3</m:t>
                        </m:r>
                      </m:num>
                      <m:den>
                        <m:r>
                          <a:rPr lang="en-US" altLang="zh-TW" sz="1600" i="1">
                            <a:latin typeface="Cambria Math" panose="02040503050406030204" pitchFamily="18" charset="0"/>
                            <a:ea typeface="Cambria Math" panose="02040503050406030204" pitchFamily="18" charset="0"/>
                          </a:rPr>
                          <m:t>4</m:t>
                        </m:r>
                      </m:den>
                    </m:f>
                    <m:r>
                      <a:rPr lang="en-US" altLang="zh-TW" sz="1600" i="1" smtClean="0">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pPr/>
                <a14:m>
                  <m:oMathPara xmlns:m="http://schemas.openxmlformats.org/officeDocument/2006/math">
                    <m:oMathParaPr>
                      <m:jc m:val="left"/>
                    </m:oMathParaPr>
                    <m:oMath xmlns:m="http://schemas.openxmlformats.org/officeDocument/2006/math">
                      <m:r>
                        <a:rPr lang="en-US" altLang="zh-TW" sz="1600" i="1">
                          <a:latin typeface="Cambria Math" panose="02040503050406030204" pitchFamily="18" charset="0"/>
                        </a:rPr>
                        <m:t>𝑑</m:t>
                      </m:r>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r>
                      <m:rPr>
                        <m:nor/>
                      </m:rPr>
                      <a:rPr lang="en-US" altLang="zh-TW" sz="1600">
                        <a:latin typeface="Cambria Math" panose="02040503050406030204" pitchFamily="18" charset="0"/>
                      </a:rPr>
                      <m:t>= </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0</m:t>
                    </m:r>
                    <m:r>
                      <a:rPr lang="en-US" altLang="zh-TW" sz="1600" i="1">
                        <a:latin typeface="Cambria Math" panose="02040503050406030204" pitchFamily="18" charset="0"/>
                        <a:ea typeface="Cambria Math" panose="02040503050406030204" pitchFamily="18" charset="0"/>
                      </a:rPr>
                      <m:t>+</m:t>
                    </m:r>
                    <m:d>
                      <m:dPr>
                        <m:ctrlPr>
                          <a:rPr lang="en-US" altLang="zh-TW" sz="1600" i="1">
                            <a:latin typeface="Cambria Math" panose="02040503050406030204" pitchFamily="18" charset="0"/>
                            <a:ea typeface="Cambria Math" panose="02040503050406030204" pitchFamily="18" charset="0"/>
                          </a:rPr>
                        </m:ctrlPr>
                      </m:dPr>
                      <m:e>
                        <m:r>
                          <a:rPr lang="en-US" altLang="zh-TW" sz="1600" i="1">
                            <a:latin typeface="Cambria Math" panose="02040503050406030204" pitchFamily="18" charset="0"/>
                            <a:ea typeface="Cambria Math" panose="02040503050406030204" pitchFamily="18" charset="0"/>
                          </a:rPr>
                          <m:t>−1</m:t>
                        </m:r>
                      </m:e>
                    </m:d>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1</m:t>
                    </m:r>
                  </m:oMath>
                </a14:m>
                <a:endParaRPr lang="en-US" altLang="zh-TW" sz="1600" dirty="0">
                  <a:latin typeface="Tahoma" panose="020B0604030504040204" pitchFamily="34" charset="0"/>
                  <a:ea typeface="Cambria Math" panose="02040503050406030204" pitchFamily="18" charset="0"/>
                </a:endParaRPr>
              </a:p>
              <a:p>
                <a:endParaRPr lang="en-US" altLang="zh-TW" sz="1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zh-TW" altLang="en-US" sz="1600" i="1">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2</m:t>
                              </m:r>
                            </m:sub>
                          </m:sSub>
                        </m:e>
                      </m:d>
                      <m:r>
                        <a:rPr lang="en-US" altLang="zh-TW" sz="1600">
                          <a:latin typeface="Cambria Math" panose="02040503050406030204" pitchFamily="18" charset="0"/>
                        </a:rPr>
                        <m:t>= </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3</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r>
                        <a:rPr lang="en-US" altLang="zh-TW" sz="1600" b="0" i="1" smtClean="0">
                          <a:latin typeface="Cambria Math" panose="02040503050406030204" pitchFamily="18" charset="0"/>
                          <a:ea typeface="Cambria Math" panose="02040503050406030204" pitchFamily="18" charset="0"/>
                        </a:rPr>
                        <m:t>+</m:t>
                      </m:r>
                      <m:d>
                        <m:dPr>
                          <m:ctrlPr>
                            <a:rPr lang="en-US" altLang="zh-TW" sz="1600" i="1">
                              <a:latin typeface="Cambria Math" panose="02040503050406030204" pitchFamily="18" charset="0"/>
                              <a:ea typeface="Cambria Math" panose="02040503050406030204" pitchFamily="18" charset="0"/>
                            </a:rPr>
                          </m:ctrlPr>
                        </m:dPr>
                        <m:e>
                          <m:r>
                            <a:rPr lang="en-US" altLang="zh-TW" sz="1600" i="1">
                              <a:latin typeface="Cambria Math" panose="02040503050406030204" pitchFamily="18" charset="0"/>
                              <a:ea typeface="Cambria Math" panose="02040503050406030204" pitchFamily="18" charset="0"/>
                            </a:rPr>
                            <m:t>−1</m:t>
                          </m:r>
                        </m:e>
                      </m:d>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r>
                        <a:rPr lang="en-US" altLang="zh-TW" sz="1600">
                          <a:latin typeface="Cambria Math" panose="02040503050406030204" pitchFamily="18" charset="0"/>
                        </a:rPr>
                        <m:t>=</m:t>
                      </m:r>
                      <m:r>
                        <a:rPr lang="en-US" altLang="zh-TW" sz="1600" b="0" i="1" smtClean="0">
                          <a:latin typeface="Cambria Math" panose="02040503050406030204" pitchFamily="18" charset="0"/>
                        </a:rPr>
                        <m:t>2</m:t>
                      </m:r>
                      <m:f>
                        <m:fPr>
                          <m:ctrlPr>
                            <a:rPr lang="en-US" altLang="zh-TW" sz="1600" i="1">
                              <a:latin typeface="Cambria Math" panose="02040503050406030204" pitchFamily="18" charset="0"/>
                            </a:rPr>
                          </m:ctrlPr>
                        </m:fPr>
                        <m:num>
                          <m:r>
                            <a:rPr lang="en-US" altLang="zh-TW" sz="1600" b="0" i="1" smtClean="0">
                              <a:latin typeface="Cambria Math" panose="02040503050406030204" pitchFamily="18" charset="0"/>
                            </a:rPr>
                            <m:t>1</m:t>
                          </m:r>
                        </m:num>
                        <m:den>
                          <m:r>
                            <a:rPr lang="en-US" altLang="zh-TW" sz="1600" b="0" i="1" smtClean="0">
                              <a:latin typeface="Cambria Math" panose="02040503050406030204" pitchFamily="18" charset="0"/>
                            </a:rPr>
                            <m:t>2</m:t>
                          </m:r>
                        </m:den>
                      </m:f>
                    </m:oMath>
                  </m:oMathPara>
                </a14:m>
                <a:endParaRPr lang="zh-TW" altLang="en-US" sz="1600" dirty="0"/>
              </a:p>
              <a:p>
                <a:endParaRPr lang="en-US" altLang="zh-TW" dirty="0">
                  <a:latin typeface="Tahoma" panose="020B0604030504040204" pitchFamily="34" charset="0"/>
                  <a:ea typeface="Tahoma" panose="020B0604030504040204" pitchFamily="34" charset="0"/>
                  <a:cs typeface="Tahoma" panose="020B0604030504040204" pitchFamily="34" charset="0"/>
                </a:endParaRPr>
              </a:p>
              <a:p>
                <a:endParaRPr lang="en-US" altLang="zh-TW" i="1" dirty="0">
                  <a:latin typeface="Cambria Math" panose="02040503050406030204" pitchFamily="18" charset="0"/>
                </a:endParaRPr>
              </a:p>
            </p:txBody>
          </p:sp>
        </mc:Choice>
        <mc:Fallback xmlns="">
          <p:sp>
            <p:nvSpPr>
              <p:cNvPr id="5" name="矩形 4">
                <a:extLst>
                  <a:ext uri="{FF2B5EF4-FFF2-40B4-BE49-F238E27FC236}">
                    <a16:creationId xmlns:a16="http://schemas.microsoft.com/office/drawing/2014/main" id="{319F4805-B1B9-4E9A-86CD-45B6221378EF}"/>
                  </a:ext>
                </a:extLst>
              </p:cNvPr>
              <p:cNvSpPr>
                <a:spLocks noRot="1" noChangeAspect="1" noMove="1" noResize="1" noEditPoints="1" noAdjustHandles="1" noChangeArrowheads="1" noChangeShapeType="1" noTextEdit="1"/>
              </p:cNvSpPr>
              <p:nvPr/>
            </p:nvSpPr>
            <p:spPr>
              <a:xfrm>
                <a:off x="1500979" y="4167126"/>
                <a:ext cx="7521546" cy="2423420"/>
              </a:xfrm>
              <a:prstGeom prst="rect">
                <a:avLst/>
              </a:prstGeom>
              <a:blipFill>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7375634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9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91" name="Google Shape;1091;p9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 (cont.)</a:t>
            </a:r>
            <a:endParaRPr/>
          </a:p>
        </p:txBody>
      </p:sp>
      <p:pic>
        <p:nvPicPr>
          <p:cNvPr id="1092" name="Google Shape;1092;p90"/>
          <p:cNvPicPr preferRelativeResize="0"/>
          <p:nvPr/>
        </p:nvPicPr>
        <p:blipFill rotWithShape="1">
          <a:blip r:embed="rId3">
            <a:alphaModFix/>
          </a:blip>
          <a:srcRect/>
          <a:stretch/>
        </p:blipFill>
        <p:spPr>
          <a:xfrm>
            <a:off x="2219835" y="1988840"/>
            <a:ext cx="4688456" cy="1923087"/>
          </a:xfrm>
          <a:prstGeom prst="rect">
            <a:avLst/>
          </a:prstGeom>
          <a:noFill/>
          <a:ln>
            <a:noFill/>
          </a:ln>
        </p:spPr>
      </p:pic>
      <p:pic>
        <p:nvPicPr>
          <p:cNvPr id="1093" name="Google Shape;1093;p90"/>
          <p:cNvPicPr preferRelativeResize="0"/>
          <p:nvPr/>
        </p:nvPicPr>
        <p:blipFill rotWithShape="1">
          <a:blip r:embed="rId4">
            <a:alphaModFix/>
          </a:blip>
          <a:srcRect/>
          <a:stretch/>
        </p:blipFill>
        <p:spPr>
          <a:xfrm>
            <a:off x="1113625" y="105880"/>
            <a:ext cx="1634810" cy="900000"/>
          </a:xfrm>
          <a:prstGeom prst="rect">
            <a:avLst/>
          </a:prstGeom>
          <a:noFill/>
          <a:ln>
            <a:noFill/>
          </a:ln>
        </p:spPr>
      </p:pic>
      <p:pic>
        <p:nvPicPr>
          <p:cNvPr id="1094" name="Google Shape;1094;p90"/>
          <p:cNvPicPr preferRelativeResize="0"/>
          <p:nvPr/>
        </p:nvPicPr>
        <p:blipFill rotWithShape="1">
          <a:blip r:embed="rId5">
            <a:alphaModFix/>
          </a:blip>
          <a:srcRect/>
          <a:stretch/>
        </p:blipFill>
        <p:spPr>
          <a:xfrm>
            <a:off x="3259633" y="205549"/>
            <a:ext cx="1304430" cy="900000"/>
          </a:xfrm>
          <a:prstGeom prst="rect">
            <a:avLst/>
          </a:prstGeom>
          <a:noFill/>
          <a:ln>
            <a:noFill/>
          </a:ln>
        </p:spPr>
      </p:pic>
      <p:pic>
        <p:nvPicPr>
          <p:cNvPr id="8" name="圖片 7">
            <a:extLst>
              <a:ext uri="{FF2B5EF4-FFF2-40B4-BE49-F238E27FC236}">
                <a16:creationId xmlns:a16="http://schemas.microsoft.com/office/drawing/2014/main" id="{833032CB-C134-4555-995D-7DB44F51F5E7}"/>
              </a:ext>
            </a:extLst>
          </p:cNvPr>
          <p:cNvPicPr>
            <a:picLocks noChangeAspect="1"/>
          </p:cNvPicPr>
          <p:nvPr/>
        </p:nvPicPr>
        <p:blipFill>
          <a:blip r:embed="rId6"/>
          <a:stretch>
            <a:fillRect/>
          </a:stretch>
        </p:blipFill>
        <p:spPr>
          <a:xfrm>
            <a:off x="4965080" y="402385"/>
            <a:ext cx="3913116" cy="648000"/>
          </a:xfrm>
          <a:prstGeom prst="rect">
            <a:avLst/>
          </a:prstGeom>
        </p:spPr>
      </p:pic>
      <p:sp>
        <p:nvSpPr>
          <p:cNvPr id="11" name="投影片編號版面配置區 13">
            <a:extLst>
              <a:ext uri="{FF2B5EF4-FFF2-40B4-BE49-F238E27FC236}">
                <a16:creationId xmlns:a16="http://schemas.microsoft.com/office/drawing/2014/main" id="{2DAA6A5F-E8B7-4B6C-951B-F8C15D3D01F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87</a:t>
            </a:fld>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7B97A941-1FDC-4E10-AF05-1D1A242A7614}"/>
                  </a:ext>
                </a:extLst>
              </p:cNvPr>
              <p:cNvSpPr/>
              <p:nvPr/>
            </p:nvSpPr>
            <p:spPr>
              <a:xfrm>
                <a:off x="121475" y="4156203"/>
                <a:ext cx="139365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600" i="1" smtClean="0">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2</m:t>
                              </m:r>
                            </m:sub>
                          </m:sSub>
                        </m:e>
                      </m:d>
                      <m:r>
                        <a:rPr lang="en-US" altLang="zh-TW" sz="1600" i="1">
                          <a:latin typeface="Cambria Math" panose="02040503050406030204" pitchFamily="18" charset="0"/>
                        </a:rPr>
                        <m:t>⇒</m:t>
                      </m:r>
                    </m:oMath>
                  </m:oMathPara>
                </a14:m>
                <a:endParaRPr lang="zh-TW" altLang="en-US" sz="1600" dirty="0"/>
              </a:p>
            </p:txBody>
          </p:sp>
        </mc:Choice>
        <mc:Fallback xmlns="">
          <p:sp>
            <p:nvSpPr>
              <p:cNvPr id="4" name="矩形 3">
                <a:extLst>
                  <a:ext uri="{FF2B5EF4-FFF2-40B4-BE49-F238E27FC236}">
                    <a16:creationId xmlns:a16="http://schemas.microsoft.com/office/drawing/2014/main" id="{7B97A941-1FDC-4E10-AF05-1D1A242A7614}"/>
                  </a:ext>
                </a:extLst>
              </p:cNvPr>
              <p:cNvSpPr>
                <a:spLocks noRot="1" noChangeAspect="1" noMove="1" noResize="1" noEditPoints="1" noAdjustHandles="1" noChangeArrowheads="1" noChangeShapeType="1" noTextEdit="1"/>
              </p:cNvSpPr>
              <p:nvPr/>
            </p:nvSpPr>
            <p:spPr>
              <a:xfrm>
                <a:off x="121475" y="4156203"/>
                <a:ext cx="1393651" cy="338554"/>
              </a:xfrm>
              <a:prstGeom prst="rect">
                <a:avLst/>
              </a:prstGeom>
              <a:blipFill>
                <a:blip r:embed="rId7"/>
                <a:stretch>
                  <a:fillRect b="-1272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319F4805-B1B9-4E9A-86CD-45B6221378EF}"/>
                  </a:ext>
                </a:extLst>
              </p:cNvPr>
              <p:cNvSpPr/>
              <p:nvPr/>
            </p:nvSpPr>
            <p:spPr>
              <a:xfrm>
                <a:off x="1500979" y="4167126"/>
                <a:ext cx="7518020" cy="2424190"/>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TW" sz="1600" i="1" smtClean="0">
                          <a:latin typeface="Cambria Math" panose="02040503050406030204" pitchFamily="18" charset="0"/>
                        </a:rPr>
                        <m:t>𝑑</m:t>
                      </m:r>
                      <m:r>
                        <a:rPr lang="en-US" altLang="zh-TW" sz="1600" i="1" smtClean="0">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r>
                      <m:rPr>
                        <m:nor/>
                      </m:rPr>
                      <a:rPr lang="en-US" altLang="zh-TW" sz="1600" b="0" i="0" smtClean="0">
                        <a:latin typeface="Cambria Math" panose="02040503050406030204" pitchFamily="18" charset="0"/>
                      </a:rPr>
                      <m:t> = </m:t>
                    </m:r>
                    <m:r>
                      <a:rPr lang="en-US" altLang="zh-TW" sz="1600" b="0" i="1" smtClean="0">
                        <a:latin typeface="Cambria Math" panose="02040503050406030204" pitchFamily="18" charset="0"/>
                      </a:rPr>
                      <m:t>0</m:t>
                    </m:r>
                    <m:r>
                      <a:rPr lang="en-US" altLang="zh-TW" sz="1600" b="0" i="1" smtClean="0">
                        <a:latin typeface="Cambria Math" panose="02040503050406030204" pitchFamily="18" charset="0"/>
                        <a:ea typeface="Cambria Math" panose="02040503050406030204" pitchFamily="18" charset="0"/>
                      </a:rPr>
                      <m:t>∙</m:t>
                    </m:r>
                    <m:f>
                      <m:fPr>
                        <m:ctrlPr>
                          <a:rPr lang="en-US" altLang="zh-TW" sz="1600" b="0" i="1" smtClean="0">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b="0" i="1" smtClean="0">
                            <a:latin typeface="Cambria Math" panose="02040503050406030204" pitchFamily="18" charset="0"/>
                            <a:ea typeface="Cambria Math" panose="02040503050406030204" pitchFamily="18" charset="0"/>
                          </a:rPr>
                          <m:t>8</m:t>
                        </m:r>
                      </m:den>
                    </m:f>
                    <m:r>
                      <a:rPr lang="en-US" altLang="zh-TW" sz="1600" b="0" i="1" smtClean="0">
                        <a:latin typeface="Cambria Math" panose="02040503050406030204" pitchFamily="18" charset="0"/>
                        <a:ea typeface="Cambria Math" panose="02040503050406030204" pitchFamily="18" charset="0"/>
                      </a:rPr>
                      <m:t>∙1+</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20</m:t>
                        </m:r>
                      </m:num>
                      <m:den>
                        <m:r>
                          <a:rPr lang="en-US" altLang="zh-TW" sz="1600" b="0" i="1" smtClean="0">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smtClean="0">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0</m:t>
                    </m:r>
                    <m:r>
                      <a:rPr lang="en-US" altLang="zh-TW" sz="1600" b="0" i="0" smtClean="0">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pPr/>
                <a14:m>
                  <m:oMathPara xmlns:m="http://schemas.openxmlformats.org/officeDocument/2006/math">
                    <m:oMathParaPr>
                      <m:jc m:val="left"/>
                    </m:oMathParaPr>
                    <m:oMath xmlns:m="http://schemas.openxmlformats.org/officeDocument/2006/math">
                      <m:r>
                        <a:rPr lang="en-US" altLang="zh-TW" sz="1600" i="1">
                          <a:latin typeface="Cambria Math" panose="02040503050406030204" pitchFamily="18" charset="0"/>
                        </a:rPr>
                        <m:t>𝑑</m:t>
                      </m:r>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r>
                      <m:rPr>
                        <m:nor/>
                      </m:rPr>
                      <a:rPr lang="en-US" altLang="zh-TW" sz="1600">
                        <a:latin typeface="Cambria Math" panose="02040503050406030204" pitchFamily="18" charset="0"/>
                      </a:rPr>
                      <m:t>= </m:t>
                    </m:r>
                    <m:r>
                      <a:rPr lang="en-US" altLang="zh-TW" sz="1600" b="0" i="1" smtClean="0">
                        <a:latin typeface="Cambria Math" panose="02040503050406030204" pitchFamily="18" charset="0"/>
                      </a:rPr>
                      <m:t>0</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7</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0</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20</m:t>
                        </m:r>
                      </m:num>
                      <m:den>
                        <m:r>
                          <a:rPr lang="en-US" altLang="zh-TW" sz="1600" i="1">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7</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m:t>
                    </m:r>
                    <m:r>
                      <a:rPr lang="en-US" altLang="zh-TW" sz="1600" b="0" i="0" smtClean="0">
                        <a:latin typeface="Cambria Math" panose="02040503050406030204" pitchFamily="18" charset="0"/>
                        <a:ea typeface="Cambria Math" panose="02040503050406030204" pitchFamily="18" charset="0"/>
                      </a:rPr>
                      <m:t>1=0</m:t>
                    </m:r>
                  </m:oMath>
                </a14:m>
                <a:endParaRPr lang="en-US" altLang="zh-TW" sz="1600" dirty="0">
                  <a:latin typeface="Tahoma" panose="020B0604030504040204" pitchFamily="34" charset="0"/>
                  <a:ea typeface="Cambria Math" panose="02040503050406030204" pitchFamily="18" charset="0"/>
                </a:endParaRPr>
              </a:p>
              <a:p>
                <a:endParaRPr lang="en-US" altLang="zh-TW" sz="1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zh-TW" altLang="en-US" sz="1600" i="1">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2</m:t>
                              </m:r>
                            </m:sub>
                          </m:sSub>
                        </m:e>
                      </m:d>
                      <m:r>
                        <a:rPr lang="en-US" altLang="zh-TW" sz="1600">
                          <a:latin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20</m:t>
                          </m:r>
                        </m:num>
                        <m:den>
                          <m:r>
                            <a:rPr lang="en-US" altLang="zh-TW" sz="1600" i="1">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7</m:t>
                          </m:r>
                        </m:num>
                        <m:den>
                          <m:r>
                            <a:rPr lang="en-US" altLang="zh-TW" sz="1600" i="1">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m:t>
                      </m:r>
                      <m:r>
                        <a:rPr lang="en-US" altLang="zh-TW" sz="1600">
                          <a:latin typeface="Cambria Math" panose="02040503050406030204" pitchFamily="18" charset="0"/>
                          <a:ea typeface="Cambria Math" panose="02040503050406030204" pitchFamily="18" charset="0"/>
                        </a:rPr>
                        <m:t>1</m:t>
                      </m:r>
                      <m:r>
                        <a:rPr lang="en-US" altLang="zh-TW" sz="1600" b="0" i="0" smtClean="0">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rPr>
                        <m:t>2</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1</m:t>
                          </m:r>
                        </m:num>
                        <m:den>
                          <m:r>
                            <a:rPr lang="en-US" altLang="zh-TW" sz="1600" i="1">
                              <a:latin typeface="Cambria Math" panose="02040503050406030204" pitchFamily="18" charset="0"/>
                            </a:rPr>
                            <m:t>2</m:t>
                          </m:r>
                        </m:den>
                      </m:f>
                    </m:oMath>
                  </m:oMathPara>
                </a14:m>
                <a:endParaRPr lang="zh-TW" altLang="en-US" sz="1600" dirty="0"/>
              </a:p>
              <a:p>
                <a:endParaRPr lang="en-US" altLang="zh-TW" dirty="0">
                  <a:latin typeface="Tahoma" panose="020B0604030504040204" pitchFamily="34" charset="0"/>
                  <a:ea typeface="Tahoma" panose="020B0604030504040204" pitchFamily="34" charset="0"/>
                  <a:cs typeface="Tahoma" panose="020B0604030504040204" pitchFamily="34" charset="0"/>
                </a:endParaRPr>
              </a:p>
              <a:p>
                <a:endParaRPr lang="en-US" altLang="zh-TW" i="1" dirty="0">
                  <a:latin typeface="Cambria Math" panose="02040503050406030204" pitchFamily="18" charset="0"/>
                </a:endParaRPr>
              </a:p>
            </p:txBody>
          </p:sp>
        </mc:Choice>
        <mc:Fallback xmlns="">
          <p:sp>
            <p:nvSpPr>
              <p:cNvPr id="5" name="矩形 4">
                <a:extLst>
                  <a:ext uri="{FF2B5EF4-FFF2-40B4-BE49-F238E27FC236}">
                    <a16:creationId xmlns:a16="http://schemas.microsoft.com/office/drawing/2014/main" id="{319F4805-B1B9-4E9A-86CD-45B6221378EF}"/>
                  </a:ext>
                </a:extLst>
              </p:cNvPr>
              <p:cNvSpPr>
                <a:spLocks noRot="1" noChangeAspect="1" noMove="1" noResize="1" noEditPoints="1" noAdjustHandles="1" noChangeArrowheads="1" noChangeShapeType="1" noTextEdit="1"/>
              </p:cNvSpPr>
              <p:nvPr/>
            </p:nvSpPr>
            <p:spPr>
              <a:xfrm>
                <a:off x="1500979" y="4167126"/>
                <a:ext cx="7518020" cy="2424190"/>
              </a:xfrm>
              <a:prstGeom prst="rect">
                <a:avLst/>
              </a:prstGeom>
              <a:blipFill>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8486756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9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91" name="Google Shape;1091;p9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 (cont.)</a:t>
            </a:r>
            <a:endParaRPr/>
          </a:p>
        </p:txBody>
      </p:sp>
      <p:pic>
        <p:nvPicPr>
          <p:cNvPr id="1092" name="Google Shape;1092;p90"/>
          <p:cNvPicPr preferRelativeResize="0"/>
          <p:nvPr/>
        </p:nvPicPr>
        <p:blipFill rotWithShape="1">
          <a:blip r:embed="rId3">
            <a:alphaModFix/>
          </a:blip>
          <a:srcRect/>
          <a:stretch/>
        </p:blipFill>
        <p:spPr>
          <a:xfrm>
            <a:off x="2219835" y="1988840"/>
            <a:ext cx="4688456" cy="1923087"/>
          </a:xfrm>
          <a:prstGeom prst="rect">
            <a:avLst/>
          </a:prstGeom>
          <a:noFill/>
          <a:ln>
            <a:noFill/>
          </a:ln>
        </p:spPr>
      </p:pic>
      <p:pic>
        <p:nvPicPr>
          <p:cNvPr id="1093" name="Google Shape;1093;p90"/>
          <p:cNvPicPr preferRelativeResize="0"/>
          <p:nvPr/>
        </p:nvPicPr>
        <p:blipFill rotWithShape="1">
          <a:blip r:embed="rId4">
            <a:alphaModFix/>
          </a:blip>
          <a:srcRect/>
          <a:stretch/>
        </p:blipFill>
        <p:spPr>
          <a:xfrm>
            <a:off x="1113625" y="105880"/>
            <a:ext cx="1634810" cy="900000"/>
          </a:xfrm>
          <a:prstGeom prst="rect">
            <a:avLst/>
          </a:prstGeom>
          <a:noFill/>
          <a:ln>
            <a:noFill/>
          </a:ln>
        </p:spPr>
      </p:pic>
      <p:pic>
        <p:nvPicPr>
          <p:cNvPr id="1094" name="Google Shape;1094;p90"/>
          <p:cNvPicPr preferRelativeResize="0"/>
          <p:nvPr/>
        </p:nvPicPr>
        <p:blipFill rotWithShape="1">
          <a:blip r:embed="rId5">
            <a:alphaModFix/>
          </a:blip>
          <a:srcRect/>
          <a:stretch/>
        </p:blipFill>
        <p:spPr>
          <a:xfrm>
            <a:off x="3259633" y="205549"/>
            <a:ext cx="1304430" cy="900000"/>
          </a:xfrm>
          <a:prstGeom prst="rect">
            <a:avLst/>
          </a:prstGeom>
          <a:noFill/>
          <a:ln>
            <a:noFill/>
          </a:ln>
        </p:spPr>
      </p:pic>
      <p:pic>
        <p:nvPicPr>
          <p:cNvPr id="8" name="圖片 7">
            <a:extLst>
              <a:ext uri="{FF2B5EF4-FFF2-40B4-BE49-F238E27FC236}">
                <a16:creationId xmlns:a16="http://schemas.microsoft.com/office/drawing/2014/main" id="{833032CB-C134-4555-995D-7DB44F51F5E7}"/>
              </a:ext>
            </a:extLst>
          </p:cNvPr>
          <p:cNvPicPr>
            <a:picLocks noChangeAspect="1"/>
          </p:cNvPicPr>
          <p:nvPr/>
        </p:nvPicPr>
        <p:blipFill>
          <a:blip r:embed="rId6"/>
          <a:stretch>
            <a:fillRect/>
          </a:stretch>
        </p:blipFill>
        <p:spPr>
          <a:xfrm>
            <a:off x="4965080" y="402385"/>
            <a:ext cx="3913116" cy="648000"/>
          </a:xfrm>
          <a:prstGeom prst="rect">
            <a:avLst/>
          </a:prstGeom>
        </p:spPr>
      </p:pic>
      <p:grpSp>
        <p:nvGrpSpPr>
          <p:cNvPr id="2" name="群組 1">
            <a:extLst>
              <a:ext uri="{FF2B5EF4-FFF2-40B4-BE49-F238E27FC236}">
                <a16:creationId xmlns:a16="http://schemas.microsoft.com/office/drawing/2014/main" id="{B38D83FB-0B3B-492F-A970-10C1D8A9A01D}"/>
              </a:ext>
            </a:extLst>
          </p:cNvPr>
          <p:cNvGrpSpPr/>
          <p:nvPr/>
        </p:nvGrpSpPr>
        <p:grpSpPr>
          <a:xfrm>
            <a:off x="2107523" y="2627217"/>
            <a:ext cx="6409671" cy="646290"/>
            <a:chOff x="2055058" y="2627217"/>
            <a:chExt cx="6409671" cy="646290"/>
          </a:xfrm>
        </p:grpSpPr>
        <p:sp>
          <p:nvSpPr>
            <p:cNvPr id="9" name="Google Shape;990;p83">
              <a:extLst>
                <a:ext uri="{FF2B5EF4-FFF2-40B4-BE49-F238E27FC236}">
                  <a16:creationId xmlns:a16="http://schemas.microsoft.com/office/drawing/2014/main" id="{E7011642-C6EE-43A8-A39E-8C2F84C4AD99}"/>
                </a:ext>
              </a:extLst>
            </p:cNvPr>
            <p:cNvSpPr/>
            <p:nvPr/>
          </p:nvSpPr>
          <p:spPr>
            <a:xfrm>
              <a:off x="2055058" y="2743198"/>
              <a:ext cx="4482933" cy="360040"/>
            </a:xfrm>
            <a:prstGeom prst="rect">
              <a:avLst/>
            </a:prstGeom>
            <a:noFill/>
            <a:ln w="38100" cap="flat" cmpd="sng">
              <a:solidFill>
                <a:srgbClr val="0070C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70C0"/>
                </a:solidFill>
                <a:latin typeface="Arial"/>
                <a:ea typeface="Arial"/>
                <a:cs typeface="Arial"/>
                <a:sym typeface="Arial"/>
              </a:endParaRPr>
            </a:p>
          </p:txBody>
        </p:sp>
        <p:sp>
          <p:nvSpPr>
            <p:cNvPr id="10" name="Google Shape;992;p83">
              <a:extLst>
                <a:ext uri="{FF2B5EF4-FFF2-40B4-BE49-F238E27FC236}">
                  <a16:creationId xmlns:a16="http://schemas.microsoft.com/office/drawing/2014/main" id="{FC59FE88-3475-4C61-B793-50C70CC48BA4}"/>
                </a:ext>
              </a:extLst>
            </p:cNvPr>
            <p:cNvSpPr/>
            <p:nvPr/>
          </p:nvSpPr>
          <p:spPr>
            <a:xfrm>
              <a:off x="6537991" y="2627217"/>
              <a:ext cx="192673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0070C0"/>
                  </a:solidFill>
                  <a:latin typeface="Kristen ITC" panose="03050502040202030202" pitchFamily="66" charset="0"/>
                  <a:ea typeface="Schoolbell"/>
                  <a:cs typeface="Schoolbell"/>
                  <a:sym typeface="Schoolbell"/>
                </a:rPr>
                <a:t>Maximin </a:t>
              </a:r>
              <a:endParaRPr dirty="0">
                <a:solidFill>
                  <a:srgbClr val="0070C0"/>
                </a:solidFill>
                <a:latin typeface="Kristen ITC" panose="03050502040202030202" pitchFamily="66" charset="0"/>
              </a:endParaRPr>
            </a:p>
            <a:p>
              <a:pPr marL="0" marR="0" lvl="0" indent="0" algn="l" rtl="0">
                <a:spcBef>
                  <a:spcPts val="0"/>
                </a:spcBef>
                <a:spcAft>
                  <a:spcPts val="0"/>
                </a:spcAft>
                <a:buNone/>
              </a:pPr>
              <a:r>
                <a:rPr lang="en-US" sz="1800" b="1" dirty="0">
                  <a:solidFill>
                    <a:srgbClr val="0070C0"/>
                  </a:solidFill>
                  <a:latin typeface="Kristen ITC" panose="03050502040202030202" pitchFamily="66" charset="0"/>
                  <a:ea typeface="Schoolbell"/>
                  <a:cs typeface="Schoolbell"/>
                  <a:sym typeface="Schoolbell"/>
                </a:rPr>
                <a:t>Decision Rule </a:t>
              </a:r>
              <a:endParaRPr sz="1800" b="1" dirty="0">
                <a:solidFill>
                  <a:srgbClr val="0070C0"/>
                </a:solidFill>
                <a:latin typeface="Kristen ITC" panose="03050502040202030202" pitchFamily="66" charset="0"/>
                <a:ea typeface="Schoolbell"/>
                <a:cs typeface="Schoolbell"/>
                <a:sym typeface="Schoolbell"/>
              </a:endParaRPr>
            </a:p>
          </p:txBody>
        </p:sp>
      </p:grpSp>
      <p:sp>
        <p:nvSpPr>
          <p:cNvPr id="11" name="投影片編號版面配置區 13">
            <a:extLst>
              <a:ext uri="{FF2B5EF4-FFF2-40B4-BE49-F238E27FC236}">
                <a16:creationId xmlns:a16="http://schemas.microsoft.com/office/drawing/2014/main" id="{2DAA6A5F-E8B7-4B6C-951B-F8C15D3D01F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88</a:t>
            </a:fld>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7B97A941-1FDC-4E10-AF05-1D1A242A7614}"/>
                  </a:ext>
                </a:extLst>
              </p:cNvPr>
              <p:cNvSpPr/>
              <p:nvPr/>
            </p:nvSpPr>
            <p:spPr>
              <a:xfrm>
                <a:off x="121475" y="4156203"/>
                <a:ext cx="138929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600" i="1" smtClean="0">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3</m:t>
                              </m:r>
                            </m:sub>
                          </m:sSub>
                        </m:e>
                      </m:d>
                      <m:r>
                        <a:rPr lang="en-US" altLang="zh-TW" sz="1600" i="1">
                          <a:latin typeface="Cambria Math" panose="02040503050406030204" pitchFamily="18" charset="0"/>
                        </a:rPr>
                        <m:t>⇒</m:t>
                      </m:r>
                    </m:oMath>
                  </m:oMathPara>
                </a14:m>
                <a:endParaRPr lang="zh-TW" altLang="en-US" sz="1600" dirty="0"/>
              </a:p>
            </p:txBody>
          </p:sp>
        </mc:Choice>
        <mc:Fallback xmlns="">
          <p:sp>
            <p:nvSpPr>
              <p:cNvPr id="4" name="矩形 3">
                <a:extLst>
                  <a:ext uri="{FF2B5EF4-FFF2-40B4-BE49-F238E27FC236}">
                    <a16:creationId xmlns:a16="http://schemas.microsoft.com/office/drawing/2014/main" id="{7B97A941-1FDC-4E10-AF05-1D1A242A7614}"/>
                  </a:ext>
                </a:extLst>
              </p:cNvPr>
              <p:cNvSpPr>
                <a:spLocks noRot="1" noChangeAspect="1" noMove="1" noResize="1" noEditPoints="1" noAdjustHandles="1" noChangeArrowheads="1" noChangeShapeType="1" noTextEdit="1"/>
              </p:cNvSpPr>
              <p:nvPr/>
            </p:nvSpPr>
            <p:spPr>
              <a:xfrm>
                <a:off x="121475" y="4156203"/>
                <a:ext cx="1389291" cy="338554"/>
              </a:xfrm>
              <a:prstGeom prst="rect">
                <a:avLst/>
              </a:prstGeom>
              <a:blipFill>
                <a:blip r:embed="rId7"/>
                <a:stretch>
                  <a:fillRect b="-1272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319F4805-B1B9-4E9A-86CD-45B6221378EF}"/>
                  </a:ext>
                </a:extLst>
              </p:cNvPr>
              <p:cNvSpPr/>
              <p:nvPr/>
            </p:nvSpPr>
            <p:spPr>
              <a:xfrm>
                <a:off x="1500979" y="4167126"/>
                <a:ext cx="7521546" cy="248285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TW" sz="1600" b="0" i="1" smtClean="0">
                          <a:latin typeface="Cambria Math" panose="02040503050406030204" pitchFamily="18" charset="0"/>
                        </a:rPr>
                        <m:t>𝑑</m:t>
                      </m:r>
                      <m:r>
                        <a:rPr lang="en-US" altLang="zh-TW" sz="1600" b="0" i="1" smtClean="0">
                          <a:latin typeface="Cambria Math" panose="02040503050406030204" pitchFamily="18" charset="0"/>
                        </a:rPr>
                        <m:t>=</m:t>
                      </m:r>
                      <m:sSup>
                        <m:sSupPr>
                          <m:ctrlPr>
                            <a:rPr lang="en-US" altLang="zh-TW" sz="1600" b="0" i="1" smtClean="0">
                              <a:latin typeface="Cambria Math" panose="02040503050406030204" pitchFamily="18" charset="0"/>
                            </a:rPr>
                          </m:ctrlPr>
                        </m:sSupPr>
                        <m:e>
                          <m:r>
                            <a:rPr lang="en-US" altLang="zh-TW" sz="1600" b="0" i="1" smtClean="0">
                              <a:latin typeface="Cambria Math" panose="02040503050406030204" pitchFamily="18" charset="0"/>
                            </a:rPr>
                            <m:t>𝑑</m:t>
                          </m:r>
                        </m:e>
                        <m:sup>
                          <m:r>
                            <a:rPr lang="en-US" altLang="zh-TW" sz="1600" b="0" i="1" smtClean="0">
                              <a:latin typeface="Cambria Math" panose="02040503050406030204" pitchFamily="18" charset="0"/>
                            </a:rPr>
                            <m:t>1</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r>
                      <m:rPr>
                        <m:nor/>
                      </m:rPr>
                      <a:rPr lang="en-US" altLang="zh-TW" sz="1600" b="0" i="0" smtClean="0">
                        <a:latin typeface="Cambria Math" panose="02040503050406030204" pitchFamily="18" charset="0"/>
                      </a:rPr>
                      <m:t> = </m:t>
                    </m:r>
                    <m:r>
                      <a:rPr lang="en-US" altLang="zh-TW" sz="1600" b="0" i="1" smtClean="0">
                        <a:latin typeface="Cambria Math" panose="02040503050406030204" pitchFamily="18" charset="0"/>
                      </a:rPr>
                      <m:t>3</m:t>
                    </m:r>
                    <m:f>
                      <m:fPr>
                        <m:ctrlPr>
                          <a:rPr lang="en-US" altLang="zh-TW" sz="1600" b="0" i="1" smtClean="0">
                            <a:latin typeface="Cambria Math" panose="02040503050406030204" pitchFamily="18" charset="0"/>
                          </a:rPr>
                        </m:ctrlPr>
                      </m:fPr>
                      <m:num>
                        <m:r>
                          <a:rPr lang="en-US" altLang="zh-TW" sz="1600" b="0" i="1" smtClean="0">
                            <a:latin typeface="Cambria Math" panose="02040503050406030204" pitchFamily="18" charset="0"/>
                          </a:rPr>
                          <m:t>2</m:t>
                        </m:r>
                      </m:num>
                      <m:den>
                        <m:r>
                          <a:rPr lang="en-US" altLang="zh-TW" sz="1600" b="0" i="1" smtClean="0">
                            <a:latin typeface="Cambria Math" panose="02040503050406030204" pitchFamily="18" charset="0"/>
                          </a:rPr>
                          <m:t>3</m:t>
                        </m:r>
                      </m:den>
                    </m:f>
                    <m:r>
                      <a:rPr lang="en-US" altLang="zh-TW" sz="1600" b="0" i="1" smtClean="0">
                        <a:latin typeface="Cambria Math" panose="02040503050406030204" pitchFamily="18" charset="0"/>
                        <a:ea typeface="Cambria Math" panose="02040503050406030204" pitchFamily="18" charset="0"/>
                      </a:rPr>
                      <m:t>∙</m:t>
                    </m:r>
                    <m:f>
                      <m:fPr>
                        <m:ctrlPr>
                          <a:rPr lang="en-US" altLang="zh-TW" sz="1600" b="0" i="1" smtClean="0">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3</m:t>
                        </m:r>
                      </m:num>
                      <m:den>
                        <m:r>
                          <a:rPr lang="en-US" altLang="zh-TW" sz="1600" b="0" i="1" smtClean="0">
                            <a:latin typeface="Cambria Math" panose="02040503050406030204" pitchFamily="18" charset="0"/>
                            <a:ea typeface="Cambria Math" panose="02040503050406030204" pitchFamily="18" charset="0"/>
                          </a:rPr>
                          <m:t>4</m:t>
                        </m:r>
                      </m:den>
                    </m:f>
                    <m:r>
                      <a:rPr lang="en-US" altLang="zh-TW" sz="1600" b="0" i="1" smtClean="0">
                        <a:latin typeface="Cambria Math" panose="02040503050406030204" pitchFamily="18" charset="0"/>
                        <a:ea typeface="Cambria Math" panose="02040503050406030204" pitchFamily="18" charset="0"/>
                      </a:rPr>
                      <m:t>∙0+(−1)</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3</m:t>
                        </m:r>
                      </m:num>
                      <m:den>
                        <m:r>
                          <a:rPr lang="en-US" altLang="zh-TW" sz="1600" i="1">
                            <a:latin typeface="Cambria Math" panose="02040503050406030204" pitchFamily="18" charset="0"/>
                            <a:ea typeface="Cambria Math" panose="02040503050406030204" pitchFamily="18" charset="0"/>
                          </a:rPr>
                          <m:t>4</m:t>
                        </m:r>
                      </m:den>
                    </m:f>
                    <m:r>
                      <a:rPr lang="en-US" altLang="zh-TW" sz="1600" i="1" smtClean="0">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1</m:t>
                    </m:r>
                  </m:oMath>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pPr/>
                <a14:m>
                  <m:oMathPara xmlns:m="http://schemas.openxmlformats.org/officeDocument/2006/math">
                    <m:oMathParaPr>
                      <m:jc m:val="left"/>
                    </m:oMathParaPr>
                    <m:oMath xmlns:m="http://schemas.openxmlformats.org/officeDocument/2006/math">
                      <m:r>
                        <a:rPr lang="en-US" altLang="zh-TW" sz="1600" i="1">
                          <a:latin typeface="Cambria Math" panose="02040503050406030204" pitchFamily="18" charset="0"/>
                        </a:rPr>
                        <m:t>𝑑</m:t>
                      </m:r>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r>
                      <m:rPr>
                        <m:nor/>
                      </m:rPr>
                      <a:rPr lang="en-US" altLang="zh-TW" sz="1600">
                        <a:latin typeface="Cambria Math" panose="02040503050406030204" pitchFamily="18" charset="0"/>
                      </a:rPr>
                      <m:t>= </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d>
                      <m:dPr>
                        <m:ctrlPr>
                          <a:rPr lang="en-US" altLang="zh-TW" sz="1600" i="1">
                            <a:latin typeface="Cambria Math" panose="02040503050406030204" pitchFamily="18" charset="0"/>
                            <a:ea typeface="Cambria Math" panose="02040503050406030204" pitchFamily="18" charset="0"/>
                          </a:rPr>
                        </m:ctrlPr>
                      </m:dPr>
                      <m:e>
                        <m:r>
                          <a:rPr lang="en-US" altLang="zh-TW" sz="1600" i="1">
                            <a:latin typeface="Cambria Math" panose="02040503050406030204" pitchFamily="18" charset="0"/>
                            <a:ea typeface="Cambria Math" panose="02040503050406030204" pitchFamily="18" charset="0"/>
                          </a:rPr>
                          <m:t>−1</m:t>
                        </m:r>
                      </m:e>
                    </m:d>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Cambria Math" panose="02040503050406030204" pitchFamily="18" charset="0"/>
                </a:endParaRPr>
              </a:p>
              <a:p>
                <a:endParaRPr lang="en-US" altLang="zh-TW" sz="1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zh-TW" altLang="en-US" sz="1600" i="1">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3</m:t>
                              </m:r>
                            </m:sub>
                          </m:sSub>
                        </m:e>
                      </m:d>
                      <m:r>
                        <a:rPr lang="en-US" altLang="zh-TW" sz="1600" b="0" i="1" smtClean="0">
                          <a:latin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(−1)∙</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3</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r>
                        <a:rPr lang="en-US" altLang="zh-TW" sz="1600" b="0" i="1" smtClean="0">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r>
                        <a:rPr lang="en-US" altLang="zh-TW" sz="1600">
                          <a:latin typeface="Cambria Math" panose="02040503050406030204" pitchFamily="18" charset="0"/>
                        </a:rPr>
                        <m:t>= </m:t>
                      </m:r>
                      <m:f>
                        <m:fPr>
                          <m:ctrlPr>
                            <a:rPr lang="en-US" altLang="zh-TW" sz="1600" i="1">
                              <a:latin typeface="Cambria Math" panose="02040503050406030204" pitchFamily="18" charset="0"/>
                            </a:rPr>
                          </m:ctrlPr>
                        </m:fPr>
                        <m:num>
                          <m:r>
                            <a:rPr lang="en-US" altLang="zh-TW" sz="1600" b="0" i="1" smtClean="0">
                              <a:latin typeface="Cambria Math" panose="02040503050406030204" pitchFamily="18" charset="0"/>
                            </a:rPr>
                            <m:t>1</m:t>
                          </m:r>
                        </m:num>
                        <m:den>
                          <m:r>
                            <a:rPr lang="en-US" altLang="zh-TW" sz="1600" b="0" i="1" smtClean="0">
                              <a:latin typeface="Cambria Math" panose="02040503050406030204" pitchFamily="18" charset="0"/>
                            </a:rPr>
                            <m:t>6</m:t>
                          </m:r>
                        </m:den>
                      </m:f>
                    </m:oMath>
                  </m:oMathPara>
                </a14:m>
                <a:endParaRPr lang="zh-TW" altLang="en-US" sz="1600" dirty="0"/>
              </a:p>
              <a:p>
                <a:endParaRPr lang="en-US" altLang="zh-TW" dirty="0">
                  <a:latin typeface="Tahoma" panose="020B0604030504040204" pitchFamily="34" charset="0"/>
                  <a:ea typeface="Tahoma" panose="020B0604030504040204" pitchFamily="34" charset="0"/>
                  <a:cs typeface="Tahoma" panose="020B0604030504040204" pitchFamily="34" charset="0"/>
                </a:endParaRPr>
              </a:p>
              <a:p>
                <a:endParaRPr lang="en-US" altLang="zh-TW" i="1" dirty="0">
                  <a:latin typeface="Cambria Math" panose="02040503050406030204" pitchFamily="18" charset="0"/>
                </a:endParaRPr>
              </a:p>
            </p:txBody>
          </p:sp>
        </mc:Choice>
        <mc:Fallback xmlns="">
          <p:sp>
            <p:nvSpPr>
              <p:cNvPr id="5" name="矩形 4">
                <a:extLst>
                  <a:ext uri="{FF2B5EF4-FFF2-40B4-BE49-F238E27FC236}">
                    <a16:creationId xmlns:a16="http://schemas.microsoft.com/office/drawing/2014/main" id="{319F4805-B1B9-4E9A-86CD-45B6221378EF}"/>
                  </a:ext>
                </a:extLst>
              </p:cNvPr>
              <p:cNvSpPr>
                <a:spLocks noRot="1" noChangeAspect="1" noMove="1" noResize="1" noEditPoints="1" noAdjustHandles="1" noChangeArrowheads="1" noChangeShapeType="1" noTextEdit="1"/>
              </p:cNvSpPr>
              <p:nvPr/>
            </p:nvSpPr>
            <p:spPr>
              <a:xfrm>
                <a:off x="1500979" y="4167126"/>
                <a:ext cx="7521546" cy="2482859"/>
              </a:xfrm>
              <a:prstGeom prst="rect">
                <a:avLst/>
              </a:prstGeom>
              <a:blipFill>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7706690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9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91" name="Google Shape;1091;p9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 (cont.)</a:t>
            </a:r>
            <a:endParaRPr/>
          </a:p>
        </p:txBody>
      </p:sp>
      <p:pic>
        <p:nvPicPr>
          <p:cNvPr id="1092" name="Google Shape;1092;p90"/>
          <p:cNvPicPr preferRelativeResize="0"/>
          <p:nvPr/>
        </p:nvPicPr>
        <p:blipFill rotWithShape="1">
          <a:blip r:embed="rId3">
            <a:alphaModFix/>
          </a:blip>
          <a:srcRect/>
          <a:stretch/>
        </p:blipFill>
        <p:spPr>
          <a:xfrm>
            <a:off x="2219835" y="1988840"/>
            <a:ext cx="4688456" cy="1923087"/>
          </a:xfrm>
          <a:prstGeom prst="rect">
            <a:avLst/>
          </a:prstGeom>
          <a:noFill/>
          <a:ln>
            <a:noFill/>
          </a:ln>
        </p:spPr>
      </p:pic>
      <p:pic>
        <p:nvPicPr>
          <p:cNvPr id="1093" name="Google Shape;1093;p90"/>
          <p:cNvPicPr preferRelativeResize="0"/>
          <p:nvPr/>
        </p:nvPicPr>
        <p:blipFill rotWithShape="1">
          <a:blip r:embed="rId4">
            <a:alphaModFix/>
          </a:blip>
          <a:srcRect/>
          <a:stretch/>
        </p:blipFill>
        <p:spPr>
          <a:xfrm>
            <a:off x="1113625" y="105880"/>
            <a:ext cx="1634810" cy="900000"/>
          </a:xfrm>
          <a:prstGeom prst="rect">
            <a:avLst/>
          </a:prstGeom>
          <a:noFill/>
          <a:ln>
            <a:noFill/>
          </a:ln>
        </p:spPr>
      </p:pic>
      <p:pic>
        <p:nvPicPr>
          <p:cNvPr id="1094" name="Google Shape;1094;p90"/>
          <p:cNvPicPr preferRelativeResize="0"/>
          <p:nvPr/>
        </p:nvPicPr>
        <p:blipFill rotWithShape="1">
          <a:blip r:embed="rId5">
            <a:alphaModFix/>
          </a:blip>
          <a:srcRect/>
          <a:stretch/>
        </p:blipFill>
        <p:spPr>
          <a:xfrm>
            <a:off x="3259633" y="205549"/>
            <a:ext cx="1304430" cy="900000"/>
          </a:xfrm>
          <a:prstGeom prst="rect">
            <a:avLst/>
          </a:prstGeom>
          <a:noFill/>
          <a:ln>
            <a:noFill/>
          </a:ln>
        </p:spPr>
      </p:pic>
      <p:pic>
        <p:nvPicPr>
          <p:cNvPr id="8" name="圖片 7">
            <a:extLst>
              <a:ext uri="{FF2B5EF4-FFF2-40B4-BE49-F238E27FC236}">
                <a16:creationId xmlns:a16="http://schemas.microsoft.com/office/drawing/2014/main" id="{833032CB-C134-4555-995D-7DB44F51F5E7}"/>
              </a:ext>
            </a:extLst>
          </p:cNvPr>
          <p:cNvPicPr>
            <a:picLocks noChangeAspect="1"/>
          </p:cNvPicPr>
          <p:nvPr/>
        </p:nvPicPr>
        <p:blipFill>
          <a:blip r:embed="rId6"/>
          <a:stretch>
            <a:fillRect/>
          </a:stretch>
        </p:blipFill>
        <p:spPr>
          <a:xfrm>
            <a:off x="4965080" y="402385"/>
            <a:ext cx="3913116" cy="648000"/>
          </a:xfrm>
          <a:prstGeom prst="rect">
            <a:avLst/>
          </a:prstGeom>
        </p:spPr>
      </p:pic>
      <p:sp>
        <p:nvSpPr>
          <p:cNvPr id="11" name="投影片編號版面配置區 13">
            <a:extLst>
              <a:ext uri="{FF2B5EF4-FFF2-40B4-BE49-F238E27FC236}">
                <a16:creationId xmlns:a16="http://schemas.microsoft.com/office/drawing/2014/main" id="{2DAA6A5F-E8B7-4B6C-951B-F8C15D3D01F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89</a:t>
            </a:fld>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7B97A941-1FDC-4E10-AF05-1D1A242A7614}"/>
                  </a:ext>
                </a:extLst>
              </p:cNvPr>
              <p:cNvSpPr/>
              <p:nvPr/>
            </p:nvSpPr>
            <p:spPr>
              <a:xfrm>
                <a:off x="121475" y="4156203"/>
                <a:ext cx="139365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600" i="1" smtClean="0">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3</m:t>
                              </m:r>
                            </m:sub>
                          </m:sSub>
                        </m:e>
                      </m:d>
                      <m:r>
                        <a:rPr lang="en-US" altLang="zh-TW" sz="1600" i="1">
                          <a:latin typeface="Cambria Math" panose="02040503050406030204" pitchFamily="18" charset="0"/>
                        </a:rPr>
                        <m:t>⇒</m:t>
                      </m:r>
                    </m:oMath>
                  </m:oMathPara>
                </a14:m>
                <a:endParaRPr lang="zh-TW" altLang="en-US" sz="1600" dirty="0"/>
              </a:p>
            </p:txBody>
          </p:sp>
        </mc:Choice>
        <mc:Fallback xmlns="">
          <p:sp>
            <p:nvSpPr>
              <p:cNvPr id="4" name="矩形 3">
                <a:extLst>
                  <a:ext uri="{FF2B5EF4-FFF2-40B4-BE49-F238E27FC236}">
                    <a16:creationId xmlns:a16="http://schemas.microsoft.com/office/drawing/2014/main" id="{7B97A941-1FDC-4E10-AF05-1D1A242A7614}"/>
                  </a:ext>
                </a:extLst>
              </p:cNvPr>
              <p:cNvSpPr>
                <a:spLocks noRot="1" noChangeAspect="1" noMove="1" noResize="1" noEditPoints="1" noAdjustHandles="1" noChangeArrowheads="1" noChangeShapeType="1" noTextEdit="1"/>
              </p:cNvSpPr>
              <p:nvPr/>
            </p:nvSpPr>
            <p:spPr>
              <a:xfrm>
                <a:off x="121475" y="4156203"/>
                <a:ext cx="1393651" cy="338554"/>
              </a:xfrm>
              <a:prstGeom prst="rect">
                <a:avLst/>
              </a:prstGeom>
              <a:blipFill>
                <a:blip r:embed="rId7"/>
                <a:stretch>
                  <a:fillRect b="-1272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319F4805-B1B9-4E9A-86CD-45B6221378EF}"/>
                  </a:ext>
                </a:extLst>
              </p:cNvPr>
              <p:cNvSpPr/>
              <p:nvPr/>
            </p:nvSpPr>
            <p:spPr>
              <a:xfrm>
                <a:off x="1500979" y="4167126"/>
                <a:ext cx="7518020" cy="2424190"/>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TW" sz="1600" i="1" smtClean="0">
                          <a:latin typeface="Cambria Math" panose="02040503050406030204" pitchFamily="18" charset="0"/>
                        </a:rPr>
                        <m:t>𝑑</m:t>
                      </m:r>
                      <m:r>
                        <a:rPr lang="en-US" altLang="zh-TW" sz="1600" i="1" smtClean="0">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r>
                      <m:rPr>
                        <m:nor/>
                      </m:rPr>
                      <a:rPr lang="en-US" altLang="zh-TW" sz="1600" b="0" i="0" smtClean="0">
                        <a:latin typeface="Cambria Math" panose="02040503050406030204" pitchFamily="18" charset="0"/>
                      </a:rPr>
                      <m:t> = </m:t>
                    </m:r>
                    <m:r>
                      <a:rPr lang="en-US" altLang="zh-TW" sz="1600" b="0" i="1" smtClean="0">
                        <a:latin typeface="Cambria Math" panose="02040503050406030204" pitchFamily="18" charset="0"/>
                      </a:rPr>
                      <m:t>0</m:t>
                    </m:r>
                    <m:r>
                      <a:rPr lang="en-US" altLang="zh-TW" sz="1600" b="0" i="1" smtClean="0">
                        <a:latin typeface="Cambria Math" panose="02040503050406030204" pitchFamily="18" charset="0"/>
                        <a:ea typeface="Cambria Math" panose="02040503050406030204" pitchFamily="18" charset="0"/>
                      </a:rPr>
                      <m:t>∙</m:t>
                    </m:r>
                    <m:f>
                      <m:fPr>
                        <m:ctrlPr>
                          <a:rPr lang="en-US" altLang="zh-TW" sz="1600" b="0" i="1" smtClean="0">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b="0" i="1" smtClean="0">
                            <a:latin typeface="Cambria Math" panose="02040503050406030204" pitchFamily="18" charset="0"/>
                            <a:ea typeface="Cambria Math" panose="02040503050406030204" pitchFamily="18" charset="0"/>
                          </a:rPr>
                          <m:t>8</m:t>
                        </m:r>
                      </m:den>
                    </m:f>
                    <m:r>
                      <a:rPr lang="en-US" altLang="zh-TW" sz="1600" b="0" i="1" smtClean="0">
                        <a:latin typeface="Cambria Math" panose="02040503050406030204" pitchFamily="18" charset="0"/>
                        <a:ea typeface="Cambria Math" panose="02040503050406030204" pitchFamily="18" charset="0"/>
                      </a:rPr>
                      <m:t>∙0+</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20</m:t>
                        </m:r>
                      </m:num>
                      <m:den>
                        <m:r>
                          <a:rPr lang="en-US" altLang="zh-TW" sz="1600" b="0" i="1" smtClean="0">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smtClean="0">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1</m:t>
                    </m:r>
                    <m:r>
                      <a:rPr lang="en-US" altLang="zh-TW" sz="1600" b="0" i="0" smtClean="0">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pPr/>
                <a14:m>
                  <m:oMathPara xmlns:m="http://schemas.openxmlformats.org/officeDocument/2006/math">
                    <m:oMathParaPr>
                      <m:jc m:val="left"/>
                    </m:oMathParaPr>
                    <m:oMath xmlns:m="http://schemas.openxmlformats.org/officeDocument/2006/math">
                      <m:r>
                        <a:rPr lang="en-US" altLang="zh-TW" sz="1600" i="1">
                          <a:latin typeface="Cambria Math" panose="02040503050406030204" pitchFamily="18" charset="0"/>
                        </a:rPr>
                        <m:t>𝑑</m:t>
                      </m:r>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2</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r>
                      <m:rPr>
                        <m:nor/>
                      </m:rPr>
                      <a:rPr lang="en-US" altLang="zh-TW" sz="1600">
                        <a:latin typeface="Cambria Math" panose="02040503050406030204" pitchFamily="18" charset="0"/>
                      </a:rPr>
                      <m:t>= </m:t>
                    </m:r>
                    <m:r>
                      <a:rPr lang="en-US" altLang="zh-TW" sz="1600" b="0" i="1" smtClean="0">
                        <a:latin typeface="Cambria Math" panose="02040503050406030204" pitchFamily="18" charset="0"/>
                      </a:rPr>
                      <m:t>0</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7</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∙1+</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20</m:t>
                        </m:r>
                      </m:num>
                      <m:den>
                        <m:r>
                          <a:rPr lang="en-US" altLang="zh-TW" sz="1600" i="1">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7</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∙0</m:t>
                    </m:r>
                    <m:r>
                      <a:rPr lang="en-US" altLang="zh-TW" sz="1600" b="0" i="0" smtClean="0">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Cambria Math" panose="02040503050406030204" pitchFamily="18" charset="0"/>
                </a:endParaRPr>
              </a:p>
              <a:p>
                <a:endParaRPr lang="en-US" altLang="zh-TW" sz="1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zh-TW" altLang="en-US" sz="1600" i="1">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3</m:t>
                              </m:r>
                            </m:sub>
                          </m:sSub>
                        </m:e>
                      </m:d>
                      <m:r>
                        <a:rPr lang="en-US" altLang="zh-TW" sz="1600">
                          <a:latin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20</m:t>
                          </m:r>
                        </m:num>
                        <m:den>
                          <m:r>
                            <a:rPr lang="en-US" altLang="zh-TW" sz="1600" i="1">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∙1</m:t>
                      </m:r>
                      <m:r>
                        <a:rPr lang="en-US" altLang="zh-TW" sz="1600" b="0" i="1" smtClean="0">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5</m:t>
                          </m:r>
                        </m:num>
                        <m:den>
                          <m:r>
                            <a:rPr lang="en-US" altLang="zh-TW" sz="1600" b="0" i="1" smtClean="0">
                              <a:latin typeface="Cambria Math" panose="02040503050406030204" pitchFamily="18" charset="0"/>
                              <a:ea typeface="Cambria Math" panose="02040503050406030204" pitchFamily="18" charset="0"/>
                            </a:rPr>
                            <m:t>14</m:t>
                          </m:r>
                        </m:den>
                      </m:f>
                    </m:oMath>
                  </m:oMathPara>
                </a14:m>
                <a:endParaRPr lang="zh-TW" altLang="en-US" sz="1600" dirty="0"/>
              </a:p>
              <a:p>
                <a:endParaRPr lang="en-US" altLang="zh-TW" dirty="0">
                  <a:latin typeface="Tahoma" panose="020B0604030504040204" pitchFamily="34" charset="0"/>
                  <a:ea typeface="Tahoma" panose="020B0604030504040204" pitchFamily="34" charset="0"/>
                  <a:cs typeface="Tahoma" panose="020B0604030504040204" pitchFamily="34" charset="0"/>
                </a:endParaRPr>
              </a:p>
              <a:p>
                <a:endParaRPr lang="en-US" altLang="zh-TW" i="1" dirty="0">
                  <a:latin typeface="Cambria Math" panose="02040503050406030204" pitchFamily="18" charset="0"/>
                </a:endParaRPr>
              </a:p>
            </p:txBody>
          </p:sp>
        </mc:Choice>
        <mc:Fallback xmlns="">
          <p:sp>
            <p:nvSpPr>
              <p:cNvPr id="5" name="矩形 4">
                <a:extLst>
                  <a:ext uri="{FF2B5EF4-FFF2-40B4-BE49-F238E27FC236}">
                    <a16:creationId xmlns:a16="http://schemas.microsoft.com/office/drawing/2014/main" id="{319F4805-B1B9-4E9A-86CD-45B6221378EF}"/>
                  </a:ext>
                </a:extLst>
              </p:cNvPr>
              <p:cNvSpPr>
                <a:spLocks noRot="1" noChangeAspect="1" noMove="1" noResize="1" noEditPoints="1" noAdjustHandles="1" noChangeArrowheads="1" noChangeShapeType="1" noTextEdit="1"/>
              </p:cNvSpPr>
              <p:nvPr/>
            </p:nvSpPr>
            <p:spPr>
              <a:xfrm>
                <a:off x="1500979" y="4167126"/>
                <a:ext cx="7518020" cy="2424190"/>
              </a:xfrm>
              <a:prstGeom prst="rect">
                <a:avLst/>
              </a:prstGeom>
              <a:blipFill>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7969817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C8F584-99CE-4968-BF46-F06E38DF4780}"/>
              </a:ext>
            </a:extLst>
          </p:cNvPr>
          <p:cNvSpPr>
            <a:spLocks noGrp="1"/>
          </p:cNvSpPr>
          <p:nvPr>
            <p:ph type="title"/>
          </p:nvPr>
        </p:nvSpPr>
        <p:spPr/>
        <p:txBody>
          <a:bodyPr/>
          <a:lstStyle/>
          <a:p>
            <a:r>
              <a:rPr lang="en-US" altLang="zh-TW" dirty="0"/>
              <a:t>4.1 Curse of Dimensionality</a:t>
            </a:r>
            <a:endParaRPr lang="zh-TW" altLang="en-US" dirty="0"/>
          </a:p>
        </p:txBody>
      </p:sp>
      <p:sp>
        <p:nvSpPr>
          <p:cNvPr id="3" name="文字版面配置區 2">
            <a:extLst>
              <a:ext uri="{FF2B5EF4-FFF2-40B4-BE49-F238E27FC236}">
                <a16:creationId xmlns:a16="http://schemas.microsoft.com/office/drawing/2014/main" id="{580D95FA-3B45-4516-9C43-858FA23BA774}"/>
              </a:ext>
            </a:extLst>
          </p:cNvPr>
          <p:cNvSpPr>
            <a:spLocks noGrp="1"/>
          </p:cNvSpPr>
          <p:nvPr>
            <p:ph type="body" idx="1"/>
          </p:nvPr>
        </p:nvSpPr>
        <p:spPr>
          <a:xfrm>
            <a:off x="694373" y="1858962"/>
            <a:ext cx="8229600" cy="4411663"/>
          </a:xfrm>
        </p:spPr>
        <p:txBody>
          <a:bodyPr/>
          <a:lstStyle/>
          <a:p>
            <a:r>
              <a:rPr lang="en-US" altLang="zh-TW" sz="2600" dirty="0"/>
              <a:t>When dimensionality increases, data becomes increasingly sparse in the space that it occupies.</a:t>
            </a:r>
          </a:p>
          <a:p>
            <a:r>
              <a:rPr lang="en-US" altLang="zh-TW" sz="2600" dirty="0"/>
              <a:t>May spend much time and memory required by data mining algorithms.</a:t>
            </a:r>
          </a:p>
          <a:p>
            <a:r>
              <a:rPr lang="en-US" altLang="zh-TW" sz="2600" dirty="0"/>
              <a:t>Hard to visualize.</a:t>
            </a:r>
            <a:endParaRPr lang="zh-TW" altLang="en-US" sz="2600" dirty="0"/>
          </a:p>
        </p:txBody>
      </p:sp>
      <p:sp>
        <p:nvSpPr>
          <p:cNvPr id="4" name="頁尾版面配置區 3">
            <a:extLst>
              <a:ext uri="{FF2B5EF4-FFF2-40B4-BE49-F238E27FC236}">
                <a16:creationId xmlns:a16="http://schemas.microsoft.com/office/drawing/2014/main" id="{3FB7F89B-CEAC-4693-B8AD-7A074D5306DF}"/>
              </a:ext>
            </a:extLst>
          </p:cNvPr>
          <p:cNvSpPr>
            <a:spLocks noGrp="1"/>
          </p:cNvSpPr>
          <p:nvPr>
            <p:ph type="ftr" idx="11"/>
          </p:nvPr>
        </p:nvSpPr>
        <p:spPr/>
        <p:txBody>
          <a:bodyPr/>
          <a:lstStyle/>
          <a:p>
            <a:r>
              <a:rPr lang="pl-PL"/>
              <a:t>DC &amp; CV Lab. CSIE NTU</a:t>
            </a:r>
          </a:p>
        </p:txBody>
      </p:sp>
      <p:pic>
        <p:nvPicPr>
          <p:cNvPr id="5" name="圖片 4">
            <a:extLst>
              <a:ext uri="{FF2B5EF4-FFF2-40B4-BE49-F238E27FC236}">
                <a16:creationId xmlns:a16="http://schemas.microsoft.com/office/drawing/2014/main" id="{0B021DE2-EA5F-4BE5-9097-0B46ADFC7FAC}"/>
              </a:ext>
            </a:extLst>
          </p:cNvPr>
          <p:cNvPicPr>
            <a:picLocks noChangeAspect="1"/>
          </p:cNvPicPr>
          <p:nvPr/>
        </p:nvPicPr>
        <p:blipFill>
          <a:blip r:embed="rId2"/>
          <a:stretch>
            <a:fillRect/>
          </a:stretch>
        </p:blipFill>
        <p:spPr>
          <a:xfrm>
            <a:off x="1042988" y="4449763"/>
            <a:ext cx="5200650" cy="1935956"/>
          </a:xfrm>
          <a:prstGeom prst="rect">
            <a:avLst/>
          </a:prstGeom>
        </p:spPr>
      </p:pic>
      <p:pic>
        <p:nvPicPr>
          <p:cNvPr id="6" name="圖片 5">
            <a:extLst>
              <a:ext uri="{FF2B5EF4-FFF2-40B4-BE49-F238E27FC236}">
                <a16:creationId xmlns:a16="http://schemas.microsoft.com/office/drawing/2014/main" id="{65758A72-62AE-4BE9-AE2E-5761C97C2010}"/>
              </a:ext>
            </a:extLst>
          </p:cNvPr>
          <p:cNvPicPr>
            <a:picLocks noChangeAspect="1"/>
          </p:cNvPicPr>
          <p:nvPr/>
        </p:nvPicPr>
        <p:blipFill>
          <a:blip r:embed="rId3"/>
          <a:stretch>
            <a:fillRect/>
          </a:stretch>
        </p:blipFill>
        <p:spPr>
          <a:xfrm>
            <a:off x="7136953" y="5249182"/>
            <a:ext cx="1668840" cy="1251630"/>
          </a:xfrm>
          <a:prstGeom prst="rect">
            <a:avLst/>
          </a:prstGeom>
        </p:spPr>
      </p:pic>
      <p:pic>
        <p:nvPicPr>
          <p:cNvPr id="7" name="圖片 6">
            <a:extLst>
              <a:ext uri="{FF2B5EF4-FFF2-40B4-BE49-F238E27FC236}">
                <a16:creationId xmlns:a16="http://schemas.microsoft.com/office/drawing/2014/main" id="{0ACCF29D-968C-4174-9875-C23BA10D553D}"/>
              </a:ext>
            </a:extLst>
          </p:cNvPr>
          <p:cNvPicPr>
            <a:picLocks noChangeAspect="1"/>
          </p:cNvPicPr>
          <p:nvPr/>
        </p:nvPicPr>
        <p:blipFill>
          <a:blip r:embed="rId4"/>
          <a:stretch>
            <a:fillRect/>
          </a:stretch>
        </p:blipFill>
        <p:spPr>
          <a:xfrm>
            <a:off x="7136953" y="3823948"/>
            <a:ext cx="1668839" cy="1251630"/>
          </a:xfrm>
          <a:prstGeom prst="rect">
            <a:avLst/>
          </a:prstGeom>
        </p:spPr>
      </p:pic>
      <p:pic>
        <p:nvPicPr>
          <p:cNvPr id="8" name="圖片 7">
            <a:extLst>
              <a:ext uri="{FF2B5EF4-FFF2-40B4-BE49-F238E27FC236}">
                <a16:creationId xmlns:a16="http://schemas.microsoft.com/office/drawing/2014/main" id="{6FBE9E47-1AD5-4C6C-95A0-97465314CB74}"/>
              </a:ext>
            </a:extLst>
          </p:cNvPr>
          <p:cNvPicPr>
            <a:picLocks noChangeAspect="1"/>
          </p:cNvPicPr>
          <p:nvPr/>
        </p:nvPicPr>
        <p:blipFill rotWithShape="1">
          <a:blip r:embed="rId5"/>
          <a:srcRect l="11374" t="76266" r="15470" b="21044"/>
          <a:stretch/>
        </p:blipFill>
        <p:spPr>
          <a:xfrm>
            <a:off x="5041947" y="3467738"/>
            <a:ext cx="3763845" cy="184510"/>
          </a:xfrm>
          <a:prstGeom prst="rect">
            <a:avLst/>
          </a:prstGeom>
        </p:spPr>
      </p:pic>
      <p:sp>
        <p:nvSpPr>
          <p:cNvPr id="9" name="投影片編號版面配置區 13">
            <a:extLst>
              <a:ext uri="{FF2B5EF4-FFF2-40B4-BE49-F238E27FC236}">
                <a16:creationId xmlns:a16="http://schemas.microsoft.com/office/drawing/2014/main" id="{AF734B5B-2174-48D7-B0C1-79C4B9485AFC}"/>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9</a:t>
            </a:fld>
            <a:endParaRPr lang="zh-TW" altLang="en-US" dirty="0"/>
          </a:p>
        </p:txBody>
      </p:sp>
    </p:spTree>
    <p:extLst>
      <p:ext uri="{BB962C8B-B14F-4D97-AF65-F5344CB8AC3E}">
        <p14:creationId xmlns:p14="http://schemas.microsoft.com/office/powerpoint/2010/main" val="14779050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9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91" name="Google Shape;1091;p9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 (cont.)</a:t>
            </a:r>
            <a:endParaRPr/>
          </a:p>
        </p:txBody>
      </p:sp>
      <p:pic>
        <p:nvPicPr>
          <p:cNvPr id="1092" name="Google Shape;1092;p90"/>
          <p:cNvPicPr preferRelativeResize="0"/>
          <p:nvPr/>
        </p:nvPicPr>
        <p:blipFill rotWithShape="1">
          <a:blip r:embed="rId3">
            <a:alphaModFix/>
          </a:blip>
          <a:srcRect/>
          <a:stretch/>
        </p:blipFill>
        <p:spPr>
          <a:xfrm>
            <a:off x="2219835" y="1988840"/>
            <a:ext cx="4688456" cy="1923087"/>
          </a:xfrm>
          <a:prstGeom prst="rect">
            <a:avLst/>
          </a:prstGeom>
          <a:noFill/>
          <a:ln>
            <a:noFill/>
          </a:ln>
        </p:spPr>
      </p:pic>
      <p:pic>
        <p:nvPicPr>
          <p:cNvPr id="1093" name="Google Shape;1093;p90"/>
          <p:cNvPicPr preferRelativeResize="0"/>
          <p:nvPr/>
        </p:nvPicPr>
        <p:blipFill rotWithShape="1">
          <a:blip r:embed="rId4">
            <a:alphaModFix/>
          </a:blip>
          <a:srcRect/>
          <a:stretch/>
        </p:blipFill>
        <p:spPr>
          <a:xfrm>
            <a:off x="1113625" y="105880"/>
            <a:ext cx="1634810" cy="900000"/>
          </a:xfrm>
          <a:prstGeom prst="rect">
            <a:avLst/>
          </a:prstGeom>
          <a:noFill/>
          <a:ln>
            <a:noFill/>
          </a:ln>
        </p:spPr>
      </p:pic>
      <p:pic>
        <p:nvPicPr>
          <p:cNvPr id="1094" name="Google Shape;1094;p90"/>
          <p:cNvPicPr preferRelativeResize="0"/>
          <p:nvPr/>
        </p:nvPicPr>
        <p:blipFill rotWithShape="1">
          <a:blip r:embed="rId5">
            <a:alphaModFix/>
          </a:blip>
          <a:srcRect/>
          <a:stretch/>
        </p:blipFill>
        <p:spPr>
          <a:xfrm>
            <a:off x="3259633" y="205549"/>
            <a:ext cx="1304430" cy="900000"/>
          </a:xfrm>
          <a:prstGeom prst="rect">
            <a:avLst/>
          </a:prstGeom>
          <a:noFill/>
          <a:ln>
            <a:noFill/>
          </a:ln>
        </p:spPr>
      </p:pic>
      <p:pic>
        <p:nvPicPr>
          <p:cNvPr id="8" name="圖片 7">
            <a:extLst>
              <a:ext uri="{FF2B5EF4-FFF2-40B4-BE49-F238E27FC236}">
                <a16:creationId xmlns:a16="http://schemas.microsoft.com/office/drawing/2014/main" id="{833032CB-C134-4555-995D-7DB44F51F5E7}"/>
              </a:ext>
            </a:extLst>
          </p:cNvPr>
          <p:cNvPicPr>
            <a:picLocks noChangeAspect="1"/>
          </p:cNvPicPr>
          <p:nvPr/>
        </p:nvPicPr>
        <p:blipFill>
          <a:blip r:embed="rId6"/>
          <a:stretch>
            <a:fillRect/>
          </a:stretch>
        </p:blipFill>
        <p:spPr>
          <a:xfrm>
            <a:off x="4965080" y="402385"/>
            <a:ext cx="3913116" cy="648000"/>
          </a:xfrm>
          <a:prstGeom prst="rect">
            <a:avLst/>
          </a:prstGeom>
        </p:spPr>
      </p:pic>
      <p:sp>
        <p:nvSpPr>
          <p:cNvPr id="11" name="投影片編號版面配置區 13">
            <a:extLst>
              <a:ext uri="{FF2B5EF4-FFF2-40B4-BE49-F238E27FC236}">
                <a16:creationId xmlns:a16="http://schemas.microsoft.com/office/drawing/2014/main" id="{2DAA6A5F-E8B7-4B6C-951B-F8C15D3D01F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90</a:t>
            </a:fld>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7B97A941-1FDC-4E10-AF05-1D1A242A7614}"/>
                  </a:ext>
                </a:extLst>
              </p:cNvPr>
              <p:cNvSpPr/>
              <p:nvPr/>
            </p:nvSpPr>
            <p:spPr>
              <a:xfrm>
                <a:off x="121475" y="4156203"/>
                <a:ext cx="1381276"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600" i="1" smtClean="0">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4</m:t>
                              </m:r>
                            </m:sub>
                          </m:sSub>
                        </m:e>
                      </m:d>
                      <m:r>
                        <a:rPr lang="en-US" altLang="zh-TW" sz="1600" i="1">
                          <a:latin typeface="Cambria Math" panose="02040503050406030204" pitchFamily="18" charset="0"/>
                        </a:rPr>
                        <m:t>⇒</m:t>
                      </m:r>
                    </m:oMath>
                  </m:oMathPara>
                </a14:m>
                <a:endParaRPr lang="zh-TW" altLang="en-US" sz="1600" dirty="0"/>
              </a:p>
            </p:txBody>
          </p:sp>
        </mc:Choice>
        <mc:Fallback xmlns="">
          <p:sp>
            <p:nvSpPr>
              <p:cNvPr id="4" name="矩形 3">
                <a:extLst>
                  <a:ext uri="{FF2B5EF4-FFF2-40B4-BE49-F238E27FC236}">
                    <a16:creationId xmlns:a16="http://schemas.microsoft.com/office/drawing/2014/main" id="{7B97A941-1FDC-4E10-AF05-1D1A242A7614}"/>
                  </a:ext>
                </a:extLst>
              </p:cNvPr>
              <p:cNvSpPr>
                <a:spLocks noRot="1" noChangeAspect="1" noMove="1" noResize="1" noEditPoints="1" noAdjustHandles="1" noChangeArrowheads="1" noChangeShapeType="1" noTextEdit="1"/>
              </p:cNvSpPr>
              <p:nvPr/>
            </p:nvSpPr>
            <p:spPr>
              <a:xfrm>
                <a:off x="121475" y="4156203"/>
                <a:ext cx="1381276" cy="338554"/>
              </a:xfrm>
              <a:prstGeom prst="rect">
                <a:avLst/>
              </a:prstGeom>
              <a:blipFill>
                <a:blip r:embed="rId7"/>
                <a:stretch>
                  <a:fillRect b="-1272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319F4805-B1B9-4E9A-86CD-45B6221378EF}"/>
                  </a:ext>
                </a:extLst>
              </p:cNvPr>
              <p:cNvSpPr/>
              <p:nvPr/>
            </p:nvSpPr>
            <p:spPr>
              <a:xfrm>
                <a:off x="1500979" y="4167126"/>
                <a:ext cx="7521546" cy="248285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TW" sz="1600" b="0" i="1" smtClean="0">
                          <a:latin typeface="Cambria Math" panose="02040503050406030204" pitchFamily="18" charset="0"/>
                        </a:rPr>
                        <m:t>𝑑</m:t>
                      </m:r>
                      <m:r>
                        <a:rPr lang="en-US" altLang="zh-TW" sz="1600" b="0" i="1" smtClean="0">
                          <a:latin typeface="Cambria Math" panose="02040503050406030204" pitchFamily="18" charset="0"/>
                        </a:rPr>
                        <m:t>=</m:t>
                      </m:r>
                      <m:sSup>
                        <m:sSupPr>
                          <m:ctrlPr>
                            <a:rPr lang="en-US" altLang="zh-TW" sz="1600" b="0" i="1" smtClean="0">
                              <a:latin typeface="Cambria Math" panose="02040503050406030204" pitchFamily="18" charset="0"/>
                            </a:rPr>
                          </m:ctrlPr>
                        </m:sSupPr>
                        <m:e>
                          <m:r>
                            <a:rPr lang="en-US" altLang="zh-TW" sz="1600" b="0" i="1" smtClean="0">
                              <a:latin typeface="Cambria Math" panose="02040503050406030204" pitchFamily="18" charset="0"/>
                            </a:rPr>
                            <m:t>𝑑</m:t>
                          </m:r>
                        </m:e>
                        <m:sup>
                          <m:r>
                            <a:rPr lang="en-US" altLang="zh-TW" sz="1600" b="0" i="1" smtClean="0">
                              <a:latin typeface="Cambria Math" panose="02040503050406030204" pitchFamily="18" charset="0"/>
                            </a:rPr>
                            <m:t>1</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r>
                      <m:rPr>
                        <m:nor/>
                      </m:rPr>
                      <a:rPr lang="en-US" altLang="zh-TW" sz="1600" b="0" i="0" smtClean="0">
                        <a:latin typeface="Cambria Math" panose="02040503050406030204" pitchFamily="18" charset="0"/>
                      </a:rPr>
                      <m:t> = </m:t>
                    </m:r>
                    <m:r>
                      <a:rPr lang="en-US" altLang="zh-TW" sz="1600" b="0" i="1" smtClean="0">
                        <a:latin typeface="Cambria Math" panose="02040503050406030204" pitchFamily="18" charset="0"/>
                      </a:rPr>
                      <m:t>3</m:t>
                    </m:r>
                    <m:f>
                      <m:fPr>
                        <m:ctrlPr>
                          <a:rPr lang="en-US" altLang="zh-TW" sz="1600" b="0" i="1" smtClean="0">
                            <a:latin typeface="Cambria Math" panose="02040503050406030204" pitchFamily="18" charset="0"/>
                          </a:rPr>
                        </m:ctrlPr>
                      </m:fPr>
                      <m:num>
                        <m:r>
                          <a:rPr lang="en-US" altLang="zh-TW" sz="1600" b="0" i="1" smtClean="0">
                            <a:latin typeface="Cambria Math" panose="02040503050406030204" pitchFamily="18" charset="0"/>
                          </a:rPr>
                          <m:t>2</m:t>
                        </m:r>
                      </m:num>
                      <m:den>
                        <m:r>
                          <a:rPr lang="en-US" altLang="zh-TW" sz="1600" b="0" i="1" smtClean="0">
                            <a:latin typeface="Cambria Math" panose="02040503050406030204" pitchFamily="18" charset="0"/>
                          </a:rPr>
                          <m:t>3</m:t>
                        </m:r>
                      </m:den>
                    </m:f>
                    <m:r>
                      <a:rPr lang="en-US" altLang="zh-TW" sz="1600" b="0" i="1" smtClean="0">
                        <a:latin typeface="Cambria Math" panose="02040503050406030204" pitchFamily="18" charset="0"/>
                        <a:ea typeface="Cambria Math" panose="02040503050406030204" pitchFamily="18" charset="0"/>
                      </a:rPr>
                      <m:t>∙</m:t>
                    </m:r>
                    <m:f>
                      <m:fPr>
                        <m:ctrlPr>
                          <a:rPr lang="en-US" altLang="zh-TW" sz="1600" b="0" i="1" smtClean="0">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3</m:t>
                        </m:r>
                      </m:num>
                      <m:den>
                        <m:r>
                          <a:rPr lang="en-US" altLang="zh-TW" sz="1600" b="0" i="1" smtClean="0">
                            <a:latin typeface="Cambria Math" panose="02040503050406030204" pitchFamily="18" charset="0"/>
                            <a:ea typeface="Cambria Math" panose="02040503050406030204" pitchFamily="18" charset="0"/>
                          </a:rPr>
                          <m:t>4</m:t>
                        </m:r>
                      </m:den>
                    </m:f>
                    <m:r>
                      <a:rPr lang="en-US" altLang="zh-TW" sz="1600" b="0" i="1" smtClean="0">
                        <a:latin typeface="Cambria Math" panose="02040503050406030204" pitchFamily="18" charset="0"/>
                        <a:ea typeface="Cambria Math" panose="02040503050406030204" pitchFamily="18" charset="0"/>
                      </a:rPr>
                      <m:t>∙0+(−1)</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3</m:t>
                        </m:r>
                      </m:num>
                      <m:den>
                        <m:r>
                          <a:rPr lang="en-US" altLang="zh-TW" sz="1600" i="1">
                            <a:latin typeface="Cambria Math" panose="02040503050406030204" pitchFamily="18" charset="0"/>
                            <a:ea typeface="Cambria Math" panose="02040503050406030204" pitchFamily="18" charset="0"/>
                          </a:rPr>
                          <m:t>4</m:t>
                        </m:r>
                      </m:den>
                    </m:f>
                    <m:r>
                      <a:rPr lang="en-US" altLang="zh-TW" sz="1600" i="1" smtClean="0">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1</m:t>
                    </m:r>
                  </m:oMath>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pPr/>
                <a14:m>
                  <m:oMathPara xmlns:m="http://schemas.openxmlformats.org/officeDocument/2006/math">
                    <m:oMathParaPr>
                      <m:jc m:val="left"/>
                    </m:oMathParaPr>
                    <m:oMath xmlns:m="http://schemas.openxmlformats.org/officeDocument/2006/math">
                      <m:r>
                        <a:rPr lang="en-US" altLang="zh-TW" sz="1600" i="1">
                          <a:latin typeface="Cambria Math" panose="02040503050406030204" pitchFamily="18" charset="0"/>
                        </a:rPr>
                        <m:t>𝑑</m:t>
                      </m:r>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r>
                      <m:rPr>
                        <m:nor/>
                      </m:rPr>
                      <a:rPr lang="en-US" altLang="zh-TW" sz="1600">
                        <a:latin typeface="Cambria Math" panose="02040503050406030204" pitchFamily="18" charset="0"/>
                      </a:rPr>
                      <m:t>= </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0</m:t>
                    </m:r>
                    <m:r>
                      <a:rPr lang="en-US" altLang="zh-TW" sz="1600" i="1">
                        <a:latin typeface="Cambria Math" panose="02040503050406030204" pitchFamily="18" charset="0"/>
                        <a:ea typeface="Cambria Math" panose="02040503050406030204" pitchFamily="18" charset="0"/>
                      </a:rPr>
                      <m:t>+</m:t>
                    </m:r>
                    <m:d>
                      <m:dPr>
                        <m:ctrlPr>
                          <a:rPr lang="en-US" altLang="zh-TW" sz="1600" i="1">
                            <a:latin typeface="Cambria Math" panose="02040503050406030204" pitchFamily="18" charset="0"/>
                            <a:ea typeface="Cambria Math" panose="02040503050406030204" pitchFamily="18" charset="0"/>
                          </a:rPr>
                        </m:ctrlPr>
                      </m:dPr>
                      <m:e>
                        <m:r>
                          <a:rPr lang="en-US" altLang="zh-TW" sz="1600" i="1">
                            <a:latin typeface="Cambria Math" panose="02040503050406030204" pitchFamily="18" charset="0"/>
                            <a:ea typeface="Cambria Math" panose="02040503050406030204" pitchFamily="18" charset="0"/>
                          </a:rPr>
                          <m:t>−1</m:t>
                        </m:r>
                      </m:e>
                    </m:d>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m:t>
                    </m:r>
                    <m:r>
                      <a:rPr lang="en-US" altLang="zh-TW" sz="1600" b="0" i="0" smtClean="0">
                        <a:latin typeface="Cambria Math" panose="02040503050406030204" pitchFamily="18" charset="0"/>
                        <a:ea typeface="Cambria Math" panose="02040503050406030204" pitchFamily="18" charset="0"/>
                      </a:rPr>
                      <m:t>1</m:t>
                    </m:r>
                  </m:oMath>
                </a14:m>
                <a:endParaRPr lang="en-US" altLang="zh-TW" sz="1600" dirty="0">
                  <a:latin typeface="Tahoma" panose="020B0604030504040204" pitchFamily="34" charset="0"/>
                  <a:ea typeface="Cambria Math" panose="02040503050406030204" pitchFamily="18" charset="0"/>
                </a:endParaRPr>
              </a:p>
              <a:p>
                <a:endParaRPr lang="en-US" altLang="zh-TW" sz="1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zh-TW" altLang="en-US" sz="1600" i="1">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4</m:t>
                              </m:r>
                            </m:sub>
                          </m:sSub>
                        </m:e>
                      </m:d>
                      <m:r>
                        <a:rPr lang="en-US" altLang="zh-TW" sz="1600" b="0" i="1" smtClean="0">
                          <a:latin typeface="Cambria Math" panose="02040503050406030204" pitchFamily="18" charset="0"/>
                        </a:rPr>
                        <m:t>=</m:t>
                      </m:r>
                      <m:d>
                        <m:dPr>
                          <m:ctrlPr>
                            <a:rPr lang="en-US" altLang="zh-TW" sz="1600" i="1">
                              <a:latin typeface="Cambria Math" panose="02040503050406030204" pitchFamily="18" charset="0"/>
                              <a:ea typeface="Cambria Math" panose="02040503050406030204" pitchFamily="18" charset="0"/>
                            </a:rPr>
                          </m:ctrlPr>
                        </m:dPr>
                        <m:e>
                          <m:r>
                            <a:rPr lang="en-US" altLang="zh-TW" sz="1600" i="1">
                              <a:latin typeface="Cambria Math" panose="02040503050406030204" pitchFamily="18" charset="0"/>
                              <a:ea typeface="Cambria Math" panose="02040503050406030204" pitchFamily="18" charset="0"/>
                            </a:rPr>
                            <m:t>−1</m:t>
                          </m:r>
                        </m:e>
                      </m:d>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3</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r>
                        <a:rPr lang="en-US" altLang="zh-TW" sz="1600" b="0" i="1" smtClean="0">
                          <a:latin typeface="Cambria Math" panose="02040503050406030204" pitchFamily="18" charset="0"/>
                          <a:ea typeface="Cambria Math" panose="02040503050406030204" pitchFamily="18" charset="0"/>
                        </a:rPr>
                        <m:t>+</m:t>
                      </m:r>
                      <m:d>
                        <m:dPr>
                          <m:ctrlPr>
                            <a:rPr lang="en-US" altLang="zh-TW" sz="1600" i="1">
                              <a:latin typeface="Cambria Math" panose="02040503050406030204" pitchFamily="18" charset="0"/>
                              <a:ea typeface="Cambria Math" panose="02040503050406030204" pitchFamily="18" charset="0"/>
                            </a:rPr>
                          </m:ctrlPr>
                        </m:dPr>
                        <m:e>
                          <m:r>
                            <a:rPr lang="en-US" altLang="zh-TW" sz="1600" i="1">
                              <a:latin typeface="Cambria Math" panose="02040503050406030204" pitchFamily="18" charset="0"/>
                              <a:ea typeface="Cambria Math" panose="02040503050406030204" pitchFamily="18" charset="0"/>
                            </a:rPr>
                            <m:t>−1</m:t>
                          </m:r>
                        </m:e>
                      </m:d>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m:t>
                      </m:r>
                      <m:r>
                        <a:rPr lang="en-US" altLang="zh-TW" sz="1600">
                          <a:latin typeface="Cambria Math" panose="02040503050406030204" pitchFamily="18" charset="0"/>
                          <a:ea typeface="Cambria Math" panose="02040503050406030204" pitchFamily="18" charset="0"/>
                        </a:rPr>
                        <m:t>1</m:t>
                      </m:r>
                      <m:r>
                        <a:rPr lang="en-US" altLang="zh-TW" sz="1600">
                          <a:latin typeface="Cambria Math" panose="02040503050406030204" pitchFamily="18" charset="0"/>
                        </a:rPr>
                        <m:t>=</m:t>
                      </m:r>
                      <m:r>
                        <a:rPr lang="en-US" altLang="zh-TW" sz="1600" b="0" i="1" smtClean="0">
                          <a:latin typeface="Cambria Math" panose="02040503050406030204" pitchFamily="18" charset="0"/>
                        </a:rPr>
                        <m:t>−1</m:t>
                      </m:r>
                    </m:oMath>
                  </m:oMathPara>
                </a14:m>
                <a:endParaRPr lang="zh-TW" altLang="en-US" sz="1600" dirty="0"/>
              </a:p>
              <a:p>
                <a:endParaRPr lang="en-US" altLang="zh-TW" dirty="0">
                  <a:latin typeface="Tahoma" panose="020B0604030504040204" pitchFamily="34" charset="0"/>
                  <a:ea typeface="Tahoma" panose="020B0604030504040204" pitchFamily="34" charset="0"/>
                  <a:cs typeface="Tahoma" panose="020B0604030504040204" pitchFamily="34" charset="0"/>
                </a:endParaRPr>
              </a:p>
              <a:p>
                <a:endParaRPr lang="en-US" altLang="zh-TW" i="1" dirty="0">
                  <a:latin typeface="Cambria Math" panose="02040503050406030204" pitchFamily="18" charset="0"/>
                </a:endParaRPr>
              </a:p>
            </p:txBody>
          </p:sp>
        </mc:Choice>
        <mc:Fallback xmlns="">
          <p:sp>
            <p:nvSpPr>
              <p:cNvPr id="5" name="矩形 4">
                <a:extLst>
                  <a:ext uri="{FF2B5EF4-FFF2-40B4-BE49-F238E27FC236}">
                    <a16:creationId xmlns:a16="http://schemas.microsoft.com/office/drawing/2014/main" id="{319F4805-B1B9-4E9A-86CD-45B6221378EF}"/>
                  </a:ext>
                </a:extLst>
              </p:cNvPr>
              <p:cNvSpPr>
                <a:spLocks noRot="1" noChangeAspect="1" noMove="1" noResize="1" noEditPoints="1" noAdjustHandles="1" noChangeArrowheads="1" noChangeShapeType="1" noTextEdit="1"/>
              </p:cNvSpPr>
              <p:nvPr/>
            </p:nvSpPr>
            <p:spPr>
              <a:xfrm>
                <a:off x="1500979" y="4167126"/>
                <a:ext cx="7521546" cy="2482859"/>
              </a:xfrm>
              <a:prstGeom prst="rect">
                <a:avLst/>
              </a:prstGeom>
              <a:blipFill>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8110647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9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91" name="Google Shape;1091;p9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 (cont.)</a:t>
            </a:r>
            <a:endParaRPr/>
          </a:p>
        </p:txBody>
      </p:sp>
      <p:pic>
        <p:nvPicPr>
          <p:cNvPr id="1092" name="Google Shape;1092;p90"/>
          <p:cNvPicPr preferRelativeResize="0"/>
          <p:nvPr/>
        </p:nvPicPr>
        <p:blipFill rotWithShape="1">
          <a:blip r:embed="rId3">
            <a:alphaModFix/>
          </a:blip>
          <a:srcRect/>
          <a:stretch/>
        </p:blipFill>
        <p:spPr>
          <a:xfrm>
            <a:off x="2219835" y="1988840"/>
            <a:ext cx="4688456" cy="1923087"/>
          </a:xfrm>
          <a:prstGeom prst="rect">
            <a:avLst/>
          </a:prstGeom>
          <a:noFill/>
          <a:ln>
            <a:noFill/>
          </a:ln>
        </p:spPr>
      </p:pic>
      <p:pic>
        <p:nvPicPr>
          <p:cNvPr id="1093" name="Google Shape;1093;p90"/>
          <p:cNvPicPr preferRelativeResize="0"/>
          <p:nvPr/>
        </p:nvPicPr>
        <p:blipFill rotWithShape="1">
          <a:blip r:embed="rId4">
            <a:alphaModFix/>
          </a:blip>
          <a:srcRect/>
          <a:stretch/>
        </p:blipFill>
        <p:spPr>
          <a:xfrm>
            <a:off x="1113625" y="105880"/>
            <a:ext cx="1634810" cy="900000"/>
          </a:xfrm>
          <a:prstGeom prst="rect">
            <a:avLst/>
          </a:prstGeom>
          <a:noFill/>
          <a:ln>
            <a:noFill/>
          </a:ln>
        </p:spPr>
      </p:pic>
      <p:pic>
        <p:nvPicPr>
          <p:cNvPr id="1094" name="Google Shape;1094;p90"/>
          <p:cNvPicPr preferRelativeResize="0"/>
          <p:nvPr/>
        </p:nvPicPr>
        <p:blipFill rotWithShape="1">
          <a:blip r:embed="rId5">
            <a:alphaModFix/>
          </a:blip>
          <a:srcRect/>
          <a:stretch/>
        </p:blipFill>
        <p:spPr>
          <a:xfrm>
            <a:off x="3259633" y="205549"/>
            <a:ext cx="1304430" cy="900000"/>
          </a:xfrm>
          <a:prstGeom prst="rect">
            <a:avLst/>
          </a:prstGeom>
          <a:noFill/>
          <a:ln>
            <a:noFill/>
          </a:ln>
        </p:spPr>
      </p:pic>
      <p:pic>
        <p:nvPicPr>
          <p:cNvPr id="8" name="圖片 7">
            <a:extLst>
              <a:ext uri="{FF2B5EF4-FFF2-40B4-BE49-F238E27FC236}">
                <a16:creationId xmlns:a16="http://schemas.microsoft.com/office/drawing/2014/main" id="{833032CB-C134-4555-995D-7DB44F51F5E7}"/>
              </a:ext>
            </a:extLst>
          </p:cNvPr>
          <p:cNvPicPr>
            <a:picLocks noChangeAspect="1"/>
          </p:cNvPicPr>
          <p:nvPr/>
        </p:nvPicPr>
        <p:blipFill>
          <a:blip r:embed="rId6"/>
          <a:stretch>
            <a:fillRect/>
          </a:stretch>
        </p:blipFill>
        <p:spPr>
          <a:xfrm>
            <a:off x="4965080" y="402385"/>
            <a:ext cx="3913116" cy="648000"/>
          </a:xfrm>
          <a:prstGeom prst="rect">
            <a:avLst/>
          </a:prstGeom>
        </p:spPr>
      </p:pic>
      <p:sp>
        <p:nvSpPr>
          <p:cNvPr id="11" name="投影片編號版面配置區 13">
            <a:extLst>
              <a:ext uri="{FF2B5EF4-FFF2-40B4-BE49-F238E27FC236}">
                <a16:creationId xmlns:a16="http://schemas.microsoft.com/office/drawing/2014/main" id="{2DAA6A5F-E8B7-4B6C-951B-F8C15D3D01F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91</a:t>
            </a:fld>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7B97A941-1FDC-4E10-AF05-1D1A242A7614}"/>
                  </a:ext>
                </a:extLst>
              </p:cNvPr>
              <p:cNvSpPr/>
              <p:nvPr/>
            </p:nvSpPr>
            <p:spPr>
              <a:xfrm>
                <a:off x="121475" y="4156203"/>
                <a:ext cx="1385636"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600" i="1" smtClean="0">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4</m:t>
                              </m:r>
                            </m:sub>
                          </m:sSub>
                        </m:e>
                      </m:d>
                      <m:r>
                        <a:rPr lang="en-US" altLang="zh-TW" sz="1600" i="1">
                          <a:latin typeface="Cambria Math" panose="02040503050406030204" pitchFamily="18" charset="0"/>
                        </a:rPr>
                        <m:t>⇒</m:t>
                      </m:r>
                    </m:oMath>
                  </m:oMathPara>
                </a14:m>
                <a:endParaRPr lang="zh-TW" altLang="en-US" sz="1600" dirty="0"/>
              </a:p>
            </p:txBody>
          </p:sp>
        </mc:Choice>
        <mc:Fallback xmlns="">
          <p:sp>
            <p:nvSpPr>
              <p:cNvPr id="4" name="矩形 3">
                <a:extLst>
                  <a:ext uri="{FF2B5EF4-FFF2-40B4-BE49-F238E27FC236}">
                    <a16:creationId xmlns:a16="http://schemas.microsoft.com/office/drawing/2014/main" id="{7B97A941-1FDC-4E10-AF05-1D1A242A7614}"/>
                  </a:ext>
                </a:extLst>
              </p:cNvPr>
              <p:cNvSpPr>
                <a:spLocks noRot="1" noChangeAspect="1" noMove="1" noResize="1" noEditPoints="1" noAdjustHandles="1" noChangeArrowheads="1" noChangeShapeType="1" noTextEdit="1"/>
              </p:cNvSpPr>
              <p:nvPr/>
            </p:nvSpPr>
            <p:spPr>
              <a:xfrm>
                <a:off x="121475" y="4156203"/>
                <a:ext cx="1385636" cy="338554"/>
              </a:xfrm>
              <a:prstGeom prst="rect">
                <a:avLst/>
              </a:prstGeom>
              <a:blipFill>
                <a:blip r:embed="rId7"/>
                <a:stretch>
                  <a:fillRect b="-1272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319F4805-B1B9-4E9A-86CD-45B6221378EF}"/>
                  </a:ext>
                </a:extLst>
              </p:cNvPr>
              <p:cNvSpPr/>
              <p:nvPr/>
            </p:nvSpPr>
            <p:spPr>
              <a:xfrm>
                <a:off x="1500979" y="4167126"/>
                <a:ext cx="7518020" cy="2424190"/>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TW" sz="1600" i="1" smtClean="0">
                          <a:latin typeface="Cambria Math" panose="02040503050406030204" pitchFamily="18" charset="0"/>
                        </a:rPr>
                        <m:t>𝑑</m:t>
                      </m:r>
                      <m:r>
                        <a:rPr lang="en-US" altLang="zh-TW" sz="1600" i="1" smtClean="0">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r>
                      <m:rPr>
                        <m:nor/>
                      </m:rPr>
                      <a:rPr lang="en-US" altLang="zh-TW" sz="1600" b="0" i="0" smtClean="0">
                        <a:latin typeface="Cambria Math" panose="02040503050406030204" pitchFamily="18" charset="0"/>
                      </a:rPr>
                      <m:t> = </m:t>
                    </m:r>
                    <m:r>
                      <a:rPr lang="en-US" altLang="zh-TW" sz="1600" b="0" i="1" smtClean="0">
                        <a:latin typeface="Cambria Math" panose="02040503050406030204" pitchFamily="18" charset="0"/>
                      </a:rPr>
                      <m:t>0</m:t>
                    </m:r>
                    <m:r>
                      <a:rPr lang="en-US" altLang="zh-TW" sz="1600" b="0" i="1" smtClean="0">
                        <a:latin typeface="Cambria Math" panose="02040503050406030204" pitchFamily="18" charset="0"/>
                        <a:ea typeface="Cambria Math" panose="02040503050406030204" pitchFamily="18" charset="0"/>
                      </a:rPr>
                      <m:t>∙</m:t>
                    </m:r>
                    <m:f>
                      <m:fPr>
                        <m:ctrlPr>
                          <a:rPr lang="en-US" altLang="zh-TW" sz="1600" b="0" i="1" smtClean="0">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b="0" i="1" smtClean="0">
                            <a:latin typeface="Cambria Math" panose="02040503050406030204" pitchFamily="18" charset="0"/>
                            <a:ea typeface="Cambria Math" panose="02040503050406030204" pitchFamily="18" charset="0"/>
                          </a:rPr>
                          <m:t>8</m:t>
                        </m:r>
                      </m:den>
                    </m:f>
                    <m:r>
                      <a:rPr lang="en-US" altLang="zh-TW" sz="1600" b="0" i="1" smtClean="0">
                        <a:latin typeface="Cambria Math" panose="02040503050406030204" pitchFamily="18" charset="0"/>
                        <a:ea typeface="Cambria Math" panose="02040503050406030204" pitchFamily="18" charset="0"/>
                      </a:rPr>
                      <m:t>∙0+</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20</m:t>
                        </m:r>
                      </m:num>
                      <m:den>
                        <m:r>
                          <a:rPr lang="en-US" altLang="zh-TW" sz="1600" b="0" i="1" smtClean="0">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smtClean="0">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1</m:t>
                    </m:r>
                    <m:r>
                      <a:rPr lang="en-US" altLang="zh-TW" sz="1600" b="0" i="0" smtClean="0">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pPr/>
                <a14:m>
                  <m:oMathPara xmlns:m="http://schemas.openxmlformats.org/officeDocument/2006/math">
                    <m:oMathParaPr>
                      <m:jc m:val="left"/>
                    </m:oMathParaPr>
                    <m:oMath xmlns:m="http://schemas.openxmlformats.org/officeDocument/2006/math">
                      <m:r>
                        <a:rPr lang="en-US" altLang="zh-TW" sz="1600" i="1">
                          <a:latin typeface="Cambria Math" panose="02040503050406030204" pitchFamily="18" charset="0"/>
                        </a:rPr>
                        <m:t>𝑑</m:t>
                      </m:r>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2</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r>
                      <m:rPr>
                        <m:nor/>
                      </m:rPr>
                      <a:rPr lang="en-US" altLang="zh-TW" sz="1600">
                        <a:latin typeface="Cambria Math" panose="02040503050406030204" pitchFamily="18" charset="0"/>
                      </a:rPr>
                      <m:t>= </m:t>
                    </m:r>
                    <m:r>
                      <a:rPr lang="en-US" altLang="zh-TW" sz="1600" b="0" i="1" smtClean="0">
                        <a:latin typeface="Cambria Math" panose="02040503050406030204" pitchFamily="18" charset="0"/>
                      </a:rPr>
                      <m:t>0</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7</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0</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20</m:t>
                        </m:r>
                      </m:num>
                      <m:den>
                        <m:r>
                          <a:rPr lang="en-US" altLang="zh-TW" sz="1600" i="1">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7</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m:t>
                    </m:r>
                    <m:r>
                      <a:rPr lang="en-US" altLang="zh-TW" sz="1600" b="0" i="0" smtClean="0">
                        <a:latin typeface="Cambria Math" panose="02040503050406030204" pitchFamily="18" charset="0"/>
                        <a:ea typeface="Cambria Math" panose="02040503050406030204" pitchFamily="18" charset="0"/>
                      </a:rPr>
                      <m:t>1=0</m:t>
                    </m:r>
                  </m:oMath>
                </a14:m>
                <a:endParaRPr lang="en-US" altLang="zh-TW" sz="1600" dirty="0">
                  <a:latin typeface="Tahoma" panose="020B0604030504040204" pitchFamily="34" charset="0"/>
                  <a:ea typeface="Cambria Math" panose="02040503050406030204" pitchFamily="18" charset="0"/>
                </a:endParaRPr>
              </a:p>
              <a:p>
                <a:endParaRPr lang="en-US" altLang="zh-TW" sz="1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zh-TW" altLang="en-US" sz="1600" i="1">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4</m:t>
                              </m:r>
                            </m:sub>
                          </m:sSub>
                        </m:e>
                      </m:d>
                      <m:r>
                        <a:rPr lang="en-US" altLang="zh-TW" sz="1600">
                          <a:latin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20</m:t>
                          </m:r>
                        </m:num>
                        <m:den>
                          <m:r>
                            <a:rPr lang="en-US" altLang="zh-TW" sz="1600" i="1">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∙1</m:t>
                      </m:r>
                      <m:r>
                        <a:rPr lang="en-US" altLang="zh-TW" sz="1600" b="0" i="1" smtClean="0">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20</m:t>
                          </m:r>
                        </m:num>
                        <m:den>
                          <m:r>
                            <a:rPr lang="en-US" altLang="zh-TW" sz="1600" i="1">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7</m:t>
                          </m:r>
                        </m:num>
                        <m:den>
                          <m:r>
                            <a:rPr lang="en-US" altLang="zh-TW" sz="1600" i="1">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m:t>
                      </m:r>
                      <m:r>
                        <a:rPr lang="en-US" altLang="zh-TW" sz="1600">
                          <a:latin typeface="Cambria Math" panose="02040503050406030204" pitchFamily="18" charset="0"/>
                          <a:ea typeface="Cambria Math" panose="02040503050406030204" pitchFamily="18" charset="0"/>
                        </a:rPr>
                        <m:t>1=</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20</m:t>
                          </m:r>
                        </m:num>
                        <m:den>
                          <m:r>
                            <a:rPr lang="en-US" altLang="zh-TW" sz="1600" i="1">
                              <a:latin typeface="Cambria Math" panose="02040503050406030204" pitchFamily="18" charset="0"/>
                              <a:ea typeface="Cambria Math" panose="02040503050406030204" pitchFamily="18" charset="0"/>
                            </a:rPr>
                            <m:t>7</m:t>
                          </m:r>
                        </m:den>
                      </m:f>
                    </m:oMath>
                  </m:oMathPara>
                </a14:m>
                <a:endParaRPr lang="zh-TW" altLang="en-US" sz="1600" dirty="0"/>
              </a:p>
              <a:p>
                <a:endParaRPr lang="en-US" altLang="zh-TW" dirty="0">
                  <a:latin typeface="Tahoma" panose="020B0604030504040204" pitchFamily="34" charset="0"/>
                  <a:ea typeface="Tahoma" panose="020B0604030504040204" pitchFamily="34" charset="0"/>
                  <a:cs typeface="Tahoma" panose="020B0604030504040204" pitchFamily="34" charset="0"/>
                </a:endParaRPr>
              </a:p>
              <a:p>
                <a:endParaRPr lang="en-US" altLang="zh-TW" i="1" dirty="0">
                  <a:latin typeface="Cambria Math" panose="02040503050406030204" pitchFamily="18" charset="0"/>
                </a:endParaRPr>
              </a:p>
            </p:txBody>
          </p:sp>
        </mc:Choice>
        <mc:Fallback xmlns="">
          <p:sp>
            <p:nvSpPr>
              <p:cNvPr id="5" name="矩形 4">
                <a:extLst>
                  <a:ext uri="{FF2B5EF4-FFF2-40B4-BE49-F238E27FC236}">
                    <a16:creationId xmlns:a16="http://schemas.microsoft.com/office/drawing/2014/main" id="{319F4805-B1B9-4E9A-86CD-45B6221378EF}"/>
                  </a:ext>
                </a:extLst>
              </p:cNvPr>
              <p:cNvSpPr>
                <a:spLocks noRot="1" noChangeAspect="1" noMove="1" noResize="1" noEditPoints="1" noAdjustHandles="1" noChangeArrowheads="1" noChangeShapeType="1" noTextEdit="1"/>
              </p:cNvSpPr>
              <p:nvPr/>
            </p:nvSpPr>
            <p:spPr>
              <a:xfrm>
                <a:off x="1500979" y="4167126"/>
                <a:ext cx="7518020" cy="2424190"/>
              </a:xfrm>
              <a:prstGeom prst="rect">
                <a:avLst/>
              </a:prstGeom>
              <a:blipFill>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4136312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9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91" name="Google Shape;1091;p9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 (cont.)</a:t>
            </a:r>
            <a:endParaRPr/>
          </a:p>
        </p:txBody>
      </p:sp>
      <p:pic>
        <p:nvPicPr>
          <p:cNvPr id="1092" name="Google Shape;1092;p90"/>
          <p:cNvPicPr preferRelativeResize="0"/>
          <p:nvPr/>
        </p:nvPicPr>
        <p:blipFill rotWithShape="1">
          <a:blip r:embed="rId3">
            <a:alphaModFix/>
          </a:blip>
          <a:srcRect/>
          <a:stretch/>
        </p:blipFill>
        <p:spPr>
          <a:xfrm>
            <a:off x="2219835" y="1988840"/>
            <a:ext cx="4688456" cy="1923087"/>
          </a:xfrm>
          <a:prstGeom prst="rect">
            <a:avLst/>
          </a:prstGeom>
          <a:noFill/>
          <a:ln>
            <a:noFill/>
          </a:ln>
        </p:spPr>
      </p:pic>
      <p:pic>
        <p:nvPicPr>
          <p:cNvPr id="1093" name="Google Shape;1093;p90"/>
          <p:cNvPicPr preferRelativeResize="0"/>
          <p:nvPr/>
        </p:nvPicPr>
        <p:blipFill rotWithShape="1">
          <a:blip r:embed="rId4">
            <a:alphaModFix/>
          </a:blip>
          <a:srcRect/>
          <a:stretch/>
        </p:blipFill>
        <p:spPr>
          <a:xfrm>
            <a:off x="1113625" y="105880"/>
            <a:ext cx="1634810" cy="900000"/>
          </a:xfrm>
          <a:prstGeom prst="rect">
            <a:avLst/>
          </a:prstGeom>
          <a:noFill/>
          <a:ln>
            <a:noFill/>
          </a:ln>
        </p:spPr>
      </p:pic>
      <p:pic>
        <p:nvPicPr>
          <p:cNvPr id="1094" name="Google Shape;1094;p90"/>
          <p:cNvPicPr preferRelativeResize="0"/>
          <p:nvPr/>
        </p:nvPicPr>
        <p:blipFill rotWithShape="1">
          <a:blip r:embed="rId5">
            <a:alphaModFix/>
          </a:blip>
          <a:srcRect/>
          <a:stretch/>
        </p:blipFill>
        <p:spPr>
          <a:xfrm>
            <a:off x="3259633" y="205549"/>
            <a:ext cx="1304430" cy="900000"/>
          </a:xfrm>
          <a:prstGeom prst="rect">
            <a:avLst/>
          </a:prstGeom>
          <a:noFill/>
          <a:ln>
            <a:noFill/>
          </a:ln>
        </p:spPr>
      </p:pic>
      <p:pic>
        <p:nvPicPr>
          <p:cNvPr id="8" name="圖片 7">
            <a:extLst>
              <a:ext uri="{FF2B5EF4-FFF2-40B4-BE49-F238E27FC236}">
                <a16:creationId xmlns:a16="http://schemas.microsoft.com/office/drawing/2014/main" id="{833032CB-C134-4555-995D-7DB44F51F5E7}"/>
              </a:ext>
            </a:extLst>
          </p:cNvPr>
          <p:cNvPicPr>
            <a:picLocks noChangeAspect="1"/>
          </p:cNvPicPr>
          <p:nvPr/>
        </p:nvPicPr>
        <p:blipFill>
          <a:blip r:embed="rId6"/>
          <a:stretch>
            <a:fillRect/>
          </a:stretch>
        </p:blipFill>
        <p:spPr>
          <a:xfrm>
            <a:off x="4965080" y="402385"/>
            <a:ext cx="3913116" cy="648000"/>
          </a:xfrm>
          <a:prstGeom prst="rect">
            <a:avLst/>
          </a:prstGeom>
        </p:spPr>
      </p:pic>
      <p:grpSp>
        <p:nvGrpSpPr>
          <p:cNvPr id="2" name="群組 1">
            <a:extLst>
              <a:ext uri="{FF2B5EF4-FFF2-40B4-BE49-F238E27FC236}">
                <a16:creationId xmlns:a16="http://schemas.microsoft.com/office/drawing/2014/main" id="{B38D83FB-0B3B-492F-A970-10C1D8A9A01D}"/>
              </a:ext>
            </a:extLst>
          </p:cNvPr>
          <p:cNvGrpSpPr/>
          <p:nvPr/>
        </p:nvGrpSpPr>
        <p:grpSpPr>
          <a:xfrm>
            <a:off x="2107523" y="2627217"/>
            <a:ext cx="6409671" cy="646290"/>
            <a:chOff x="2055058" y="2627217"/>
            <a:chExt cx="6409671" cy="646290"/>
          </a:xfrm>
        </p:grpSpPr>
        <p:sp>
          <p:nvSpPr>
            <p:cNvPr id="9" name="Google Shape;990;p83">
              <a:extLst>
                <a:ext uri="{FF2B5EF4-FFF2-40B4-BE49-F238E27FC236}">
                  <a16:creationId xmlns:a16="http://schemas.microsoft.com/office/drawing/2014/main" id="{E7011642-C6EE-43A8-A39E-8C2F84C4AD99}"/>
                </a:ext>
              </a:extLst>
            </p:cNvPr>
            <p:cNvSpPr/>
            <p:nvPr/>
          </p:nvSpPr>
          <p:spPr>
            <a:xfrm>
              <a:off x="2055058" y="2743198"/>
              <a:ext cx="4482933" cy="360040"/>
            </a:xfrm>
            <a:prstGeom prst="rect">
              <a:avLst/>
            </a:prstGeom>
            <a:noFill/>
            <a:ln w="38100" cap="flat" cmpd="sng">
              <a:solidFill>
                <a:srgbClr val="0070C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70C0"/>
                </a:solidFill>
                <a:latin typeface="Arial"/>
                <a:ea typeface="Arial"/>
                <a:cs typeface="Arial"/>
                <a:sym typeface="Arial"/>
              </a:endParaRPr>
            </a:p>
          </p:txBody>
        </p:sp>
        <p:sp>
          <p:nvSpPr>
            <p:cNvPr id="10" name="Google Shape;992;p83">
              <a:extLst>
                <a:ext uri="{FF2B5EF4-FFF2-40B4-BE49-F238E27FC236}">
                  <a16:creationId xmlns:a16="http://schemas.microsoft.com/office/drawing/2014/main" id="{FC59FE88-3475-4C61-B793-50C70CC48BA4}"/>
                </a:ext>
              </a:extLst>
            </p:cNvPr>
            <p:cNvSpPr/>
            <p:nvPr/>
          </p:nvSpPr>
          <p:spPr>
            <a:xfrm>
              <a:off x="6537991" y="2627217"/>
              <a:ext cx="192673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0070C0"/>
                  </a:solidFill>
                  <a:latin typeface="Kristen ITC" panose="03050502040202030202" pitchFamily="66" charset="0"/>
                  <a:ea typeface="Schoolbell"/>
                  <a:cs typeface="Schoolbell"/>
                  <a:sym typeface="Schoolbell"/>
                </a:rPr>
                <a:t>Maximin </a:t>
              </a:r>
              <a:endParaRPr dirty="0">
                <a:solidFill>
                  <a:srgbClr val="0070C0"/>
                </a:solidFill>
                <a:latin typeface="Kristen ITC" panose="03050502040202030202" pitchFamily="66" charset="0"/>
              </a:endParaRPr>
            </a:p>
            <a:p>
              <a:pPr marL="0" marR="0" lvl="0" indent="0" algn="l" rtl="0">
                <a:spcBef>
                  <a:spcPts val="0"/>
                </a:spcBef>
                <a:spcAft>
                  <a:spcPts val="0"/>
                </a:spcAft>
                <a:buNone/>
              </a:pPr>
              <a:r>
                <a:rPr lang="en-US" sz="1800" b="1" dirty="0">
                  <a:solidFill>
                    <a:srgbClr val="0070C0"/>
                  </a:solidFill>
                  <a:latin typeface="Kristen ITC" panose="03050502040202030202" pitchFamily="66" charset="0"/>
                  <a:ea typeface="Schoolbell"/>
                  <a:cs typeface="Schoolbell"/>
                  <a:sym typeface="Schoolbell"/>
                </a:rPr>
                <a:t>Decision Rule </a:t>
              </a:r>
              <a:endParaRPr sz="1800" b="1" dirty="0">
                <a:solidFill>
                  <a:srgbClr val="0070C0"/>
                </a:solidFill>
                <a:latin typeface="Kristen ITC" panose="03050502040202030202" pitchFamily="66" charset="0"/>
                <a:ea typeface="Schoolbell"/>
                <a:cs typeface="Schoolbell"/>
                <a:sym typeface="Schoolbell"/>
              </a:endParaRPr>
            </a:p>
          </p:txBody>
        </p:sp>
      </p:grpSp>
      <p:sp>
        <p:nvSpPr>
          <p:cNvPr id="11" name="投影片編號版面配置區 13">
            <a:extLst>
              <a:ext uri="{FF2B5EF4-FFF2-40B4-BE49-F238E27FC236}">
                <a16:creationId xmlns:a16="http://schemas.microsoft.com/office/drawing/2014/main" id="{2DAA6A5F-E8B7-4B6C-951B-F8C15D3D01F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92</a:t>
            </a:fld>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7B97A941-1FDC-4E10-AF05-1D1A242A7614}"/>
                  </a:ext>
                </a:extLst>
              </p:cNvPr>
              <p:cNvSpPr/>
              <p:nvPr/>
            </p:nvSpPr>
            <p:spPr>
              <a:xfrm>
                <a:off x="121475" y="4156203"/>
                <a:ext cx="1405385"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600" i="1" smtClean="0">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i="1">
                                  <a:latin typeface="Cambria Math" panose="02040503050406030204" pitchFamily="18" charset="0"/>
                                </a:rPr>
                                <m:t>1</m:t>
                              </m:r>
                            </m:sub>
                          </m:sSub>
                        </m:e>
                      </m:d>
                      <m:r>
                        <a:rPr lang="en-US" altLang="zh-TW" sz="1600" i="1">
                          <a:latin typeface="Cambria Math" panose="02040503050406030204" pitchFamily="18" charset="0"/>
                        </a:rPr>
                        <m:t>⇒</m:t>
                      </m:r>
                    </m:oMath>
                  </m:oMathPara>
                </a14:m>
                <a:endParaRPr lang="zh-TW" altLang="en-US" sz="1600" dirty="0"/>
              </a:p>
            </p:txBody>
          </p:sp>
        </mc:Choice>
        <mc:Fallback xmlns="">
          <p:sp>
            <p:nvSpPr>
              <p:cNvPr id="4" name="矩形 3">
                <a:extLst>
                  <a:ext uri="{FF2B5EF4-FFF2-40B4-BE49-F238E27FC236}">
                    <a16:creationId xmlns:a16="http://schemas.microsoft.com/office/drawing/2014/main" id="{7B97A941-1FDC-4E10-AF05-1D1A242A7614}"/>
                  </a:ext>
                </a:extLst>
              </p:cNvPr>
              <p:cNvSpPr>
                <a:spLocks noRot="1" noChangeAspect="1" noMove="1" noResize="1" noEditPoints="1" noAdjustHandles="1" noChangeArrowheads="1" noChangeShapeType="1" noTextEdit="1"/>
              </p:cNvSpPr>
              <p:nvPr/>
            </p:nvSpPr>
            <p:spPr>
              <a:xfrm>
                <a:off x="121475" y="4156203"/>
                <a:ext cx="1405385" cy="338554"/>
              </a:xfrm>
              <a:prstGeom prst="rect">
                <a:avLst/>
              </a:prstGeom>
              <a:blipFill>
                <a:blip r:embed="rId7"/>
                <a:stretch>
                  <a:fillRect b="-1272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319F4805-B1B9-4E9A-86CD-45B6221378EF}"/>
                  </a:ext>
                </a:extLst>
              </p:cNvPr>
              <p:cNvSpPr/>
              <p:nvPr/>
            </p:nvSpPr>
            <p:spPr>
              <a:xfrm>
                <a:off x="1500979" y="4167126"/>
                <a:ext cx="7521546" cy="248285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TW" sz="1600" b="0" i="1" smtClean="0">
                          <a:latin typeface="Cambria Math" panose="02040503050406030204" pitchFamily="18" charset="0"/>
                        </a:rPr>
                        <m:t>𝑑</m:t>
                      </m:r>
                      <m:r>
                        <a:rPr lang="en-US" altLang="zh-TW" sz="1600" b="0" i="1" smtClean="0">
                          <a:latin typeface="Cambria Math" panose="02040503050406030204" pitchFamily="18" charset="0"/>
                        </a:rPr>
                        <m:t>=</m:t>
                      </m:r>
                      <m:sSup>
                        <m:sSupPr>
                          <m:ctrlPr>
                            <a:rPr lang="en-US" altLang="zh-TW" sz="1600" b="0" i="1" smtClean="0">
                              <a:latin typeface="Cambria Math" panose="02040503050406030204" pitchFamily="18" charset="0"/>
                            </a:rPr>
                          </m:ctrlPr>
                        </m:sSupPr>
                        <m:e>
                          <m:r>
                            <a:rPr lang="en-US" altLang="zh-TW" sz="1600" b="0" i="1" smtClean="0">
                              <a:latin typeface="Cambria Math" panose="02040503050406030204" pitchFamily="18" charset="0"/>
                            </a:rPr>
                            <m:t>𝑑</m:t>
                          </m:r>
                        </m:e>
                        <m:sup>
                          <m:r>
                            <a:rPr lang="en-US" altLang="zh-TW" sz="1600" b="0" i="1" smtClean="0">
                              <a:latin typeface="Cambria Math" panose="02040503050406030204" pitchFamily="18" charset="0"/>
                            </a:rPr>
                            <m:t>1</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r>
                      <m:rPr>
                        <m:nor/>
                      </m:rPr>
                      <a:rPr lang="en-US" altLang="zh-TW" sz="1600" b="0" i="0" smtClean="0">
                        <a:latin typeface="Cambria Math" panose="02040503050406030204" pitchFamily="18" charset="0"/>
                      </a:rPr>
                      <m:t> = </m:t>
                    </m:r>
                    <m:r>
                      <a:rPr lang="en-US" altLang="zh-TW" sz="1600" b="0" i="1" smtClean="0">
                        <a:latin typeface="Cambria Math" panose="02040503050406030204" pitchFamily="18" charset="0"/>
                      </a:rPr>
                      <m:t>3</m:t>
                    </m:r>
                    <m:f>
                      <m:fPr>
                        <m:ctrlPr>
                          <a:rPr lang="en-US" altLang="zh-TW" sz="1600" b="0" i="1" smtClean="0">
                            <a:latin typeface="Cambria Math" panose="02040503050406030204" pitchFamily="18" charset="0"/>
                          </a:rPr>
                        </m:ctrlPr>
                      </m:fPr>
                      <m:num>
                        <m:r>
                          <a:rPr lang="en-US" altLang="zh-TW" sz="1600" b="0" i="1" smtClean="0">
                            <a:latin typeface="Cambria Math" panose="02040503050406030204" pitchFamily="18" charset="0"/>
                          </a:rPr>
                          <m:t>2</m:t>
                        </m:r>
                      </m:num>
                      <m:den>
                        <m:r>
                          <a:rPr lang="en-US" altLang="zh-TW" sz="1600" b="0" i="1" smtClean="0">
                            <a:latin typeface="Cambria Math" panose="02040503050406030204" pitchFamily="18" charset="0"/>
                          </a:rPr>
                          <m:t>3</m:t>
                        </m:r>
                      </m:den>
                    </m:f>
                    <m:r>
                      <a:rPr lang="en-US" altLang="zh-TW" sz="1600" b="0" i="1" smtClean="0">
                        <a:latin typeface="Cambria Math" panose="02040503050406030204" pitchFamily="18" charset="0"/>
                        <a:ea typeface="Cambria Math" panose="02040503050406030204" pitchFamily="18" charset="0"/>
                      </a:rPr>
                      <m:t>∙</m:t>
                    </m:r>
                    <m:f>
                      <m:fPr>
                        <m:ctrlPr>
                          <a:rPr lang="en-US" altLang="zh-TW" sz="1600" b="0" i="1" smtClean="0">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3</m:t>
                        </m:r>
                      </m:num>
                      <m:den>
                        <m:r>
                          <a:rPr lang="en-US" altLang="zh-TW" sz="1600" b="0" i="1" smtClean="0">
                            <a:latin typeface="Cambria Math" panose="02040503050406030204" pitchFamily="18" charset="0"/>
                            <a:ea typeface="Cambria Math" panose="02040503050406030204" pitchFamily="18" charset="0"/>
                          </a:rPr>
                          <m:t>4</m:t>
                        </m:r>
                      </m:den>
                    </m:f>
                    <m:r>
                      <a:rPr lang="en-US" altLang="zh-TW" sz="1600" b="0" i="1" smtClean="0">
                        <a:latin typeface="Cambria Math" panose="02040503050406030204" pitchFamily="18" charset="0"/>
                        <a:ea typeface="Cambria Math" panose="02040503050406030204" pitchFamily="18" charset="0"/>
                      </a:rPr>
                      <m:t>∙1+(−1)</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3</m:t>
                        </m:r>
                      </m:num>
                      <m:den>
                        <m:r>
                          <a:rPr lang="en-US" altLang="zh-TW" sz="1600" i="1">
                            <a:latin typeface="Cambria Math" panose="02040503050406030204" pitchFamily="18" charset="0"/>
                            <a:ea typeface="Cambria Math" panose="02040503050406030204" pitchFamily="18" charset="0"/>
                          </a:rPr>
                          <m:t>4</m:t>
                        </m:r>
                      </m:den>
                    </m:f>
                    <m:r>
                      <a:rPr lang="en-US" altLang="zh-TW" sz="1600" i="1" smtClean="0">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pPr/>
                <a14:m>
                  <m:oMathPara xmlns:m="http://schemas.openxmlformats.org/officeDocument/2006/math">
                    <m:oMathParaPr>
                      <m:jc m:val="left"/>
                    </m:oMathParaPr>
                    <m:oMath xmlns:m="http://schemas.openxmlformats.org/officeDocument/2006/math">
                      <m:r>
                        <a:rPr lang="en-US" altLang="zh-TW" sz="1600" i="1">
                          <a:latin typeface="Cambria Math" panose="02040503050406030204" pitchFamily="18" charset="0"/>
                        </a:rPr>
                        <m:t>𝑑</m:t>
                      </m:r>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r>
                      <m:rPr>
                        <m:nor/>
                      </m:rPr>
                      <a:rPr lang="en-US" altLang="zh-TW" sz="1600">
                        <a:latin typeface="Cambria Math" panose="02040503050406030204" pitchFamily="18" charset="0"/>
                      </a:rPr>
                      <m:t>= </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d>
                      <m:dPr>
                        <m:ctrlPr>
                          <a:rPr lang="en-US" altLang="zh-TW" sz="1600" i="1">
                            <a:latin typeface="Cambria Math" panose="02040503050406030204" pitchFamily="18" charset="0"/>
                            <a:ea typeface="Cambria Math" panose="02040503050406030204" pitchFamily="18" charset="0"/>
                          </a:rPr>
                        </m:ctrlPr>
                      </m:dPr>
                      <m:e>
                        <m:r>
                          <a:rPr lang="en-US" altLang="zh-TW" sz="1600" i="1">
                            <a:latin typeface="Cambria Math" panose="02040503050406030204" pitchFamily="18" charset="0"/>
                            <a:ea typeface="Cambria Math" panose="02040503050406030204" pitchFamily="18" charset="0"/>
                          </a:rPr>
                          <m:t>−1</m:t>
                        </m:r>
                      </m:e>
                    </m:d>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Cambria Math" panose="02040503050406030204" pitchFamily="18" charset="0"/>
                </a:endParaRPr>
              </a:p>
              <a:p>
                <a:endParaRPr lang="en-US" altLang="zh-TW" sz="1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zh-TW" altLang="en-US" sz="1600" i="1">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i="1">
                                  <a:latin typeface="Cambria Math" panose="02040503050406030204" pitchFamily="18" charset="0"/>
                                </a:rPr>
                                <m:t>1</m:t>
                              </m:r>
                            </m:sub>
                          </m:sSub>
                        </m:e>
                      </m:d>
                      <m:r>
                        <a:rPr lang="en-US" altLang="zh-TW" sz="1600">
                          <a:latin typeface="Cambria Math" panose="02040503050406030204" pitchFamily="18" charset="0"/>
                        </a:rPr>
                        <m:t>= </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3</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r>
                        <a:rPr lang="en-US" altLang="zh-TW" sz="1600" b="0" i="1" smtClean="0">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r>
                        <a:rPr lang="en-US" altLang="zh-TW" sz="1600">
                          <a:latin typeface="Cambria Math" panose="02040503050406030204" pitchFamily="18" charset="0"/>
                        </a:rPr>
                        <m:t>= </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oMath>
                  </m:oMathPara>
                </a14:m>
                <a:endParaRPr lang="zh-TW" altLang="en-US" sz="1600" dirty="0"/>
              </a:p>
              <a:p>
                <a:endParaRPr lang="en-US" altLang="zh-TW" dirty="0">
                  <a:latin typeface="Tahoma" panose="020B0604030504040204" pitchFamily="34" charset="0"/>
                  <a:ea typeface="Tahoma" panose="020B0604030504040204" pitchFamily="34" charset="0"/>
                  <a:cs typeface="Tahoma" panose="020B0604030504040204" pitchFamily="34" charset="0"/>
                </a:endParaRPr>
              </a:p>
              <a:p>
                <a:endParaRPr lang="en-US" altLang="zh-TW" i="1" dirty="0">
                  <a:latin typeface="Cambria Math" panose="02040503050406030204" pitchFamily="18" charset="0"/>
                </a:endParaRPr>
              </a:p>
            </p:txBody>
          </p:sp>
        </mc:Choice>
        <mc:Fallback xmlns="">
          <p:sp>
            <p:nvSpPr>
              <p:cNvPr id="5" name="矩形 4">
                <a:extLst>
                  <a:ext uri="{FF2B5EF4-FFF2-40B4-BE49-F238E27FC236}">
                    <a16:creationId xmlns:a16="http://schemas.microsoft.com/office/drawing/2014/main" id="{319F4805-B1B9-4E9A-86CD-45B6221378EF}"/>
                  </a:ext>
                </a:extLst>
              </p:cNvPr>
              <p:cNvSpPr>
                <a:spLocks noRot="1" noChangeAspect="1" noMove="1" noResize="1" noEditPoints="1" noAdjustHandles="1" noChangeArrowheads="1" noChangeShapeType="1" noTextEdit="1"/>
              </p:cNvSpPr>
              <p:nvPr/>
            </p:nvSpPr>
            <p:spPr>
              <a:xfrm>
                <a:off x="1500979" y="4167126"/>
                <a:ext cx="7521546" cy="2482859"/>
              </a:xfrm>
              <a:prstGeom prst="rect">
                <a:avLst/>
              </a:prstGeom>
              <a:blipFill>
                <a:blip r:embed="rId8"/>
                <a:stretch>
                  <a:fillRect/>
                </a:stretch>
              </a:blipFill>
            </p:spPr>
            <p:txBody>
              <a:bodyPr/>
              <a:lstStyle/>
              <a:p>
                <a:r>
                  <a:rPr lang="zh-TW" altLang="en-US">
                    <a:noFill/>
                  </a:rPr>
                  <a:t> </a:t>
                </a:r>
              </a:p>
            </p:txBody>
          </p:sp>
        </mc:Fallback>
      </mc:AlternateContent>
      <p:sp>
        <p:nvSpPr>
          <p:cNvPr id="3" name="橢圓 2">
            <a:extLst>
              <a:ext uri="{FF2B5EF4-FFF2-40B4-BE49-F238E27FC236}">
                <a16:creationId xmlns:a16="http://schemas.microsoft.com/office/drawing/2014/main" id="{2F0A9A80-E6E7-4910-A971-6EF118772111}"/>
              </a:ext>
            </a:extLst>
          </p:cNvPr>
          <p:cNvSpPr/>
          <p:nvPr/>
        </p:nvSpPr>
        <p:spPr>
          <a:xfrm>
            <a:off x="6011863" y="2362852"/>
            <a:ext cx="521320" cy="3501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橢圓 14">
            <a:extLst>
              <a:ext uri="{FF2B5EF4-FFF2-40B4-BE49-F238E27FC236}">
                <a16:creationId xmlns:a16="http://schemas.microsoft.com/office/drawing/2014/main" id="{F4B2BE05-5DFE-4C99-8BF1-3A1118B74C55}"/>
              </a:ext>
            </a:extLst>
          </p:cNvPr>
          <p:cNvSpPr/>
          <p:nvPr/>
        </p:nvSpPr>
        <p:spPr>
          <a:xfrm>
            <a:off x="6011863" y="2767196"/>
            <a:ext cx="521320" cy="3501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a:extLst>
              <a:ext uri="{FF2B5EF4-FFF2-40B4-BE49-F238E27FC236}">
                <a16:creationId xmlns:a16="http://schemas.microsoft.com/office/drawing/2014/main" id="{FFF31C33-5302-4BED-B766-46036FFDC699}"/>
              </a:ext>
            </a:extLst>
          </p:cNvPr>
          <p:cNvSpPr/>
          <p:nvPr/>
        </p:nvSpPr>
        <p:spPr>
          <a:xfrm>
            <a:off x="4443760" y="3157451"/>
            <a:ext cx="521320" cy="3501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橢圓 16">
            <a:extLst>
              <a:ext uri="{FF2B5EF4-FFF2-40B4-BE49-F238E27FC236}">
                <a16:creationId xmlns:a16="http://schemas.microsoft.com/office/drawing/2014/main" id="{E4CE780F-3CBC-4ABB-9A7F-5EAD8267A5FE}"/>
              </a:ext>
            </a:extLst>
          </p:cNvPr>
          <p:cNvSpPr/>
          <p:nvPr/>
        </p:nvSpPr>
        <p:spPr>
          <a:xfrm>
            <a:off x="4443760" y="3503901"/>
            <a:ext cx="521320" cy="3501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614578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1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91"/>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101" name="Google Shape;1101;p91"/>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 (cont.)</a:t>
            </a:r>
            <a:endParaRPr/>
          </a:p>
        </p:txBody>
      </p:sp>
      <p:pic>
        <p:nvPicPr>
          <p:cNvPr id="1102" name="Google Shape;1102;p91"/>
          <p:cNvPicPr preferRelativeResize="0">
            <a:picLocks noGrp="1"/>
          </p:cNvPicPr>
          <p:nvPr>
            <p:ph type="body" idx="1"/>
          </p:nvPr>
        </p:nvPicPr>
        <p:blipFill rotWithShape="1">
          <a:blip r:embed="rId3">
            <a:alphaModFix/>
          </a:blip>
          <a:srcRect/>
          <a:stretch/>
        </p:blipFill>
        <p:spPr>
          <a:xfrm>
            <a:off x="2268538" y="1916113"/>
            <a:ext cx="5256212" cy="4784725"/>
          </a:xfrm>
          <a:prstGeom prst="rect">
            <a:avLst/>
          </a:prstGeom>
          <a:noFill/>
          <a:ln>
            <a:noFill/>
          </a:ln>
        </p:spPr>
      </p:pic>
      <p:grpSp>
        <p:nvGrpSpPr>
          <p:cNvPr id="1103" name="Google Shape;1103;p91"/>
          <p:cNvGrpSpPr/>
          <p:nvPr/>
        </p:nvGrpSpPr>
        <p:grpSpPr>
          <a:xfrm>
            <a:off x="2987824" y="2924944"/>
            <a:ext cx="3600400" cy="581223"/>
            <a:chOff x="1677900" y="2467570"/>
            <a:chExt cx="3600400" cy="581223"/>
          </a:xfrm>
        </p:grpSpPr>
        <p:cxnSp>
          <p:nvCxnSpPr>
            <p:cNvPr id="1104" name="Google Shape;1104;p91"/>
            <p:cNvCxnSpPr/>
            <p:nvPr/>
          </p:nvCxnSpPr>
          <p:spPr>
            <a:xfrm>
              <a:off x="1677900" y="2827610"/>
              <a:ext cx="359220" cy="221183"/>
            </a:xfrm>
            <a:prstGeom prst="straightConnector1">
              <a:avLst/>
            </a:prstGeom>
            <a:noFill/>
            <a:ln w="38100" cap="flat" cmpd="sng">
              <a:solidFill>
                <a:srgbClr val="FF0000"/>
              </a:solidFill>
              <a:prstDash val="solid"/>
              <a:round/>
              <a:headEnd type="none" w="med" len="med"/>
              <a:tailEnd type="none" w="med" len="med"/>
            </a:ln>
          </p:spPr>
        </p:cxnSp>
        <p:cxnSp>
          <p:nvCxnSpPr>
            <p:cNvPr id="1105" name="Google Shape;1105;p91"/>
            <p:cNvCxnSpPr/>
            <p:nvPr/>
          </p:nvCxnSpPr>
          <p:spPr>
            <a:xfrm>
              <a:off x="2037121" y="3048793"/>
              <a:ext cx="2305075" cy="0"/>
            </a:xfrm>
            <a:prstGeom prst="straightConnector1">
              <a:avLst/>
            </a:prstGeom>
            <a:noFill/>
            <a:ln w="38100" cap="flat" cmpd="sng">
              <a:solidFill>
                <a:srgbClr val="FF0000"/>
              </a:solidFill>
              <a:prstDash val="solid"/>
              <a:round/>
              <a:headEnd type="none" w="med" len="med"/>
              <a:tailEnd type="none" w="med" len="med"/>
            </a:ln>
          </p:spPr>
        </p:cxnSp>
        <p:cxnSp>
          <p:nvCxnSpPr>
            <p:cNvPr id="1106" name="Google Shape;1106;p91"/>
            <p:cNvCxnSpPr/>
            <p:nvPr/>
          </p:nvCxnSpPr>
          <p:spPr>
            <a:xfrm flipH="1">
              <a:off x="4342198" y="2467570"/>
              <a:ext cx="936102" cy="581223"/>
            </a:xfrm>
            <a:prstGeom prst="straightConnector1">
              <a:avLst/>
            </a:prstGeom>
            <a:noFill/>
            <a:ln w="38100" cap="flat" cmpd="sng">
              <a:solidFill>
                <a:srgbClr val="FF0000"/>
              </a:solidFill>
              <a:prstDash val="solid"/>
              <a:round/>
              <a:headEnd type="none" w="med" len="med"/>
              <a:tailEnd type="none" w="med" len="med"/>
            </a:ln>
          </p:spPr>
        </p:cxnSp>
      </p:grpSp>
      <p:cxnSp>
        <p:nvCxnSpPr>
          <p:cNvPr id="1107" name="Google Shape;1107;p91"/>
          <p:cNvCxnSpPr/>
          <p:nvPr/>
        </p:nvCxnSpPr>
        <p:spPr>
          <a:xfrm rot="10800000">
            <a:off x="3009671" y="3501008"/>
            <a:ext cx="3506545" cy="5159"/>
          </a:xfrm>
          <a:prstGeom prst="straightConnector1">
            <a:avLst/>
          </a:prstGeom>
          <a:noFill/>
          <a:ln w="38100" cap="flat" cmpd="sng">
            <a:solidFill>
              <a:srgbClr val="0070C0"/>
            </a:solidFill>
            <a:prstDash val="solid"/>
            <a:round/>
            <a:headEnd type="none" w="med" len="med"/>
            <a:tailEnd type="none" w="med" len="med"/>
          </a:ln>
        </p:spPr>
      </p:cxnSp>
      <p:sp>
        <p:nvSpPr>
          <p:cNvPr id="10" name="投影片編號版面配置區 13">
            <a:extLst>
              <a:ext uri="{FF2B5EF4-FFF2-40B4-BE49-F238E27FC236}">
                <a16:creationId xmlns:a16="http://schemas.microsoft.com/office/drawing/2014/main" id="{C5AB0115-4286-4958-8C06-5AE3EC480024}"/>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93</a:t>
            </a:fld>
            <a:endParaRPr lang="zh-TW" altLang="en-US" dirty="0"/>
          </a:p>
        </p:txBody>
      </p:sp>
      <p:pic>
        <p:nvPicPr>
          <p:cNvPr id="11" name="Google Shape;1092;p90">
            <a:extLst>
              <a:ext uri="{FF2B5EF4-FFF2-40B4-BE49-F238E27FC236}">
                <a16:creationId xmlns:a16="http://schemas.microsoft.com/office/drawing/2014/main" id="{5C76B0B0-DF66-4915-8784-074EF9102F89}"/>
              </a:ext>
            </a:extLst>
          </p:cNvPr>
          <p:cNvPicPr preferRelativeResize="0"/>
          <p:nvPr/>
        </p:nvPicPr>
        <p:blipFill rotWithShape="1">
          <a:blip r:embed="rId4">
            <a:alphaModFix/>
          </a:blip>
          <a:srcRect/>
          <a:stretch/>
        </p:blipFill>
        <p:spPr>
          <a:xfrm>
            <a:off x="6516216" y="689625"/>
            <a:ext cx="2478030" cy="9391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92"/>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113" name="Google Shape;1113;p92"/>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 (cont.)</a:t>
            </a:r>
            <a:endParaRPr/>
          </a:p>
        </p:txBody>
      </p:sp>
      <p:pic>
        <p:nvPicPr>
          <p:cNvPr id="1114" name="Google Shape;1114;p92"/>
          <p:cNvPicPr preferRelativeResize="0">
            <a:picLocks noGrp="1"/>
          </p:cNvPicPr>
          <p:nvPr>
            <p:ph type="body" idx="1"/>
          </p:nvPr>
        </p:nvPicPr>
        <p:blipFill rotWithShape="1">
          <a:blip r:embed="rId3">
            <a:alphaModFix/>
          </a:blip>
          <a:srcRect/>
          <a:stretch/>
        </p:blipFill>
        <p:spPr>
          <a:xfrm>
            <a:off x="1042988" y="1976438"/>
            <a:ext cx="7058025" cy="4664075"/>
          </a:xfrm>
          <a:prstGeom prst="rect">
            <a:avLst/>
          </a:prstGeom>
          <a:noFill/>
          <a:ln>
            <a:noFill/>
          </a:ln>
        </p:spPr>
      </p:pic>
      <p:sp>
        <p:nvSpPr>
          <p:cNvPr id="5" name="投影片編號版面配置區 13">
            <a:extLst>
              <a:ext uri="{FF2B5EF4-FFF2-40B4-BE49-F238E27FC236}">
                <a16:creationId xmlns:a16="http://schemas.microsoft.com/office/drawing/2014/main" id="{27E4DECB-D4C0-4A4E-9C28-B7DD78E4D11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94</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9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US"/>
              <a:t>Joke Time</a:t>
            </a:r>
            <a:endParaRPr/>
          </a:p>
        </p:txBody>
      </p:sp>
      <p:sp>
        <p:nvSpPr>
          <p:cNvPr id="1120" name="Google Shape;1120;p93"/>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209550" algn="l" rtl="0">
              <a:spcBef>
                <a:spcPts val="0"/>
              </a:spcBef>
              <a:spcAft>
                <a:spcPts val="0"/>
              </a:spcAft>
              <a:buSzPts val="2100"/>
              <a:buNone/>
            </a:pPr>
            <a:endParaRPr/>
          </a:p>
        </p:txBody>
      </p:sp>
      <p:sp>
        <p:nvSpPr>
          <p:cNvPr id="1121" name="Google Shape;1121;p9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 name="投影片編號版面配置區 13">
            <a:extLst>
              <a:ext uri="{FF2B5EF4-FFF2-40B4-BE49-F238E27FC236}">
                <a16:creationId xmlns:a16="http://schemas.microsoft.com/office/drawing/2014/main" id="{CBB906D5-B67D-49E9-B4F1-C63774AF0001}"/>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95</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94"/>
          <p:cNvSpPr/>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2100"/>
              <a:buFont typeface="Noto Sans Symbols"/>
              <a:buChar char="●"/>
            </a:pPr>
            <a:r>
              <a:rPr lang="en-US" sz="3000" dirty="0">
                <a:solidFill>
                  <a:schemeClr val="dk1"/>
                </a:solidFill>
                <a:latin typeface="Arial"/>
                <a:ea typeface="Arial"/>
                <a:cs typeface="Arial"/>
                <a:sym typeface="Arial"/>
              </a:rPr>
              <a:t>The misidentification error </a:t>
            </a:r>
            <a:r>
              <a:rPr lang="en-US" sz="3000" i="1" dirty="0">
                <a:solidFill>
                  <a:schemeClr val="dk1"/>
                </a:solidFill>
                <a:latin typeface="Arial"/>
                <a:ea typeface="Arial"/>
                <a:cs typeface="Arial"/>
                <a:sym typeface="Arial"/>
              </a:rPr>
              <a:t>α</a:t>
            </a:r>
            <a:r>
              <a:rPr lang="en-US" sz="1100" i="1" dirty="0">
                <a:solidFill>
                  <a:schemeClr val="dk1"/>
                </a:solidFill>
                <a:latin typeface="Arial"/>
                <a:ea typeface="Arial"/>
                <a:cs typeface="Arial"/>
                <a:sym typeface="Arial"/>
              </a:rPr>
              <a:t>k</a:t>
            </a:r>
            <a:endParaRPr dirty="0"/>
          </a:p>
          <a:p>
            <a:pPr marL="342900" marR="0" lvl="0" indent="-294005" algn="l" rtl="0">
              <a:spcBef>
                <a:spcPts val="220"/>
              </a:spcBef>
              <a:spcAft>
                <a:spcPts val="0"/>
              </a:spcAft>
              <a:buClr>
                <a:schemeClr val="dk2"/>
              </a:buClr>
              <a:buSzPts val="770"/>
              <a:buFont typeface="Noto Sans Symbols"/>
              <a:buNone/>
            </a:pPr>
            <a:endParaRPr sz="1100" dirty="0">
              <a:solidFill>
                <a:schemeClr val="dk1"/>
              </a:solidFill>
              <a:latin typeface="Arial"/>
              <a:ea typeface="Arial"/>
              <a:cs typeface="Arial"/>
              <a:sym typeface="Arial"/>
            </a:endParaRPr>
          </a:p>
          <a:p>
            <a:pPr marL="342900" marR="0" lvl="0" indent="-294005" algn="l" rtl="0">
              <a:spcBef>
                <a:spcPts val="220"/>
              </a:spcBef>
              <a:spcAft>
                <a:spcPts val="0"/>
              </a:spcAft>
              <a:buClr>
                <a:schemeClr val="dk2"/>
              </a:buClr>
              <a:buSzPts val="770"/>
              <a:buFont typeface="Noto Sans Symbols"/>
              <a:buNone/>
            </a:pPr>
            <a:endParaRPr sz="1100" dirty="0">
              <a:solidFill>
                <a:schemeClr val="dk1"/>
              </a:solidFill>
              <a:latin typeface="Arial"/>
              <a:ea typeface="Arial"/>
              <a:cs typeface="Arial"/>
              <a:sym typeface="Arial"/>
            </a:endParaRPr>
          </a:p>
          <a:p>
            <a:pPr marL="342900" marR="0" lvl="0" indent="-294005" algn="l" rtl="0">
              <a:spcBef>
                <a:spcPts val="220"/>
              </a:spcBef>
              <a:spcAft>
                <a:spcPts val="0"/>
              </a:spcAft>
              <a:buClr>
                <a:schemeClr val="dk2"/>
              </a:buClr>
              <a:buSzPts val="770"/>
              <a:buFont typeface="Noto Sans Symbols"/>
              <a:buNone/>
            </a:pPr>
            <a:endParaRPr sz="1100" dirty="0">
              <a:solidFill>
                <a:schemeClr val="dk1"/>
              </a:solidFill>
              <a:latin typeface="Arial"/>
              <a:ea typeface="Arial"/>
              <a:cs typeface="Arial"/>
              <a:sym typeface="Arial"/>
            </a:endParaRPr>
          </a:p>
          <a:p>
            <a:pPr marL="342900" marR="0" lvl="0" indent="-294005" algn="l" rtl="0">
              <a:spcBef>
                <a:spcPts val="220"/>
              </a:spcBef>
              <a:spcAft>
                <a:spcPts val="0"/>
              </a:spcAft>
              <a:buClr>
                <a:schemeClr val="dk2"/>
              </a:buClr>
              <a:buSzPts val="770"/>
              <a:buFont typeface="Noto Sans Symbols"/>
              <a:buNone/>
            </a:pPr>
            <a:endParaRPr sz="1100" dirty="0">
              <a:solidFill>
                <a:schemeClr val="dk1"/>
              </a:solidFill>
              <a:latin typeface="Arial"/>
              <a:ea typeface="Arial"/>
              <a:cs typeface="Arial"/>
              <a:sym typeface="Arial"/>
            </a:endParaRPr>
          </a:p>
          <a:p>
            <a:pPr marL="342900" marR="0" lvl="0" indent="-294005" algn="l" rtl="0">
              <a:spcBef>
                <a:spcPts val="220"/>
              </a:spcBef>
              <a:spcAft>
                <a:spcPts val="0"/>
              </a:spcAft>
              <a:buClr>
                <a:schemeClr val="dk2"/>
              </a:buClr>
              <a:buSzPts val="770"/>
              <a:buFont typeface="Noto Sans Symbols"/>
              <a:buNone/>
            </a:pPr>
            <a:endParaRPr sz="1100" dirty="0">
              <a:solidFill>
                <a:schemeClr val="dk1"/>
              </a:solidFill>
              <a:latin typeface="Arial"/>
              <a:ea typeface="Arial"/>
              <a:cs typeface="Arial"/>
              <a:sym typeface="Arial"/>
            </a:endParaRPr>
          </a:p>
          <a:p>
            <a:pPr marL="342900" marR="0" lvl="0" indent="-294005" algn="l" rtl="0">
              <a:spcBef>
                <a:spcPts val="220"/>
              </a:spcBef>
              <a:spcAft>
                <a:spcPts val="0"/>
              </a:spcAft>
              <a:buClr>
                <a:schemeClr val="dk2"/>
              </a:buClr>
              <a:buSzPts val="770"/>
              <a:buFont typeface="Noto Sans Symbols"/>
              <a:buNone/>
            </a:pPr>
            <a:endParaRPr sz="1100" dirty="0">
              <a:solidFill>
                <a:schemeClr val="dk1"/>
              </a:solidFill>
              <a:latin typeface="Arial"/>
              <a:ea typeface="Arial"/>
              <a:cs typeface="Arial"/>
              <a:sym typeface="Arial"/>
            </a:endParaRPr>
          </a:p>
          <a:p>
            <a:pPr marL="342900" marR="0" lvl="0" indent="-294005" algn="l" rtl="0">
              <a:spcBef>
                <a:spcPts val="220"/>
              </a:spcBef>
              <a:spcAft>
                <a:spcPts val="0"/>
              </a:spcAft>
              <a:buClr>
                <a:schemeClr val="dk2"/>
              </a:buClr>
              <a:buSzPts val="770"/>
              <a:buFont typeface="Noto Sans Symbols"/>
              <a:buNone/>
            </a:pPr>
            <a:endParaRPr sz="1100" dirty="0">
              <a:solidFill>
                <a:schemeClr val="dk1"/>
              </a:solidFill>
              <a:latin typeface="Arial"/>
              <a:ea typeface="Arial"/>
              <a:cs typeface="Arial"/>
              <a:sym typeface="Arial"/>
            </a:endParaRPr>
          </a:p>
          <a:p>
            <a:pPr marL="342900" marR="0" lvl="0" indent="-294005" algn="l" rtl="0">
              <a:spcBef>
                <a:spcPts val="220"/>
              </a:spcBef>
              <a:spcAft>
                <a:spcPts val="0"/>
              </a:spcAft>
              <a:buClr>
                <a:schemeClr val="dk2"/>
              </a:buClr>
              <a:buSzPts val="770"/>
              <a:buFont typeface="Noto Sans Symbols"/>
              <a:buNone/>
            </a:pPr>
            <a:endParaRPr sz="1100" dirty="0">
              <a:solidFill>
                <a:schemeClr val="dk1"/>
              </a:solidFill>
              <a:latin typeface="Arial"/>
              <a:ea typeface="Arial"/>
              <a:cs typeface="Arial"/>
              <a:sym typeface="Arial"/>
            </a:endParaRPr>
          </a:p>
          <a:p>
            <a:pPr marL="342900" marR="0" lvl="0" indent="-342900" algn="l" rtl="0">
              <a:spcBef>
                <a:spcPts val="600"/>
              </a:spcBef>
              <a:spcAft>
                <a:spcPts val="0"/>
              </a:spcAft>
              <a:buClr>
                <a:schemeClr val="dk2"/>
              </a:buClr>
              <a:buSzPts val="2100"/>
              <a:buFont typeface="Noto Sans Symbols"/>
              <a:buChar char="●"/>
            </a:pPr>
            <a:r>
              <a:rPr lang="en-US" sz="3000" dirty="0">
                <a:solidFill>
                  <a:schemeClr val="dk1"/>
                </a:solidFill>
                <a:latin typeface="Arial"/>
                <a:ea typeface="Arial"/>
                <a:cs typeface="Arial"/>
                <a:sym typeface="Arial"/>
              </a:rPr>
              <a:t>The false-identification error </a:t>
            </a:r>
            <a:r>
              <a:rPr lang="en-US" sz="3000" i="1" dirty="0">
                <a:solidFill>
                  <a:schemeClr val="dk1"/>
                </a:solidFill>
                <a:latin typeface="Arial"/>
                <a:ea typeface="Arial"/>
                <a:cs typeface="Arial"/>
                <a:sym typeface="Arial"/>
              </a:rPr>
              <a:t>β</a:t>
            </a:r>
            <a:r>
              <a:rPr lang="en-US" sz="1100" i="1" dirty="0">
                <a:solidFill>
                  <a:schemeClr val="dk1"/>
                </a:solidFill>
                <a:latin typeface="Arial"/>
                <a:ea typeface="Arial"/>
                <a:cs typeface="Arial"/>
                <a:sym typeface="Arial"/>
              </a:rPr>
              <a:t>k</a:t>
            </a:r>
            <a:endParaRPr dirty="0"/>
          </a:p>
        </p:txBody>
      </p:sp>
      <p:sp>
        <p:nvSpPr>
          <p:cNvPr id="1128" name="Google Shape;1128;p9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129" name="Google Shape;1129;p94"/>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4.6 Decision Rule Error</a:t>
            </a:r>
            <a:endParaRPr/>
          </a:p>
        </p:txBody>
      </p:sp>
      <p:pic>
        <p:nvPicPr>
          <p:cNvPr id="1130" name="Google Shape;1130;p94"/>
          <p:cNvPicPr preferRelativeResize="0"/>
          <p:nvPr/>
        </p:nvPicPr>
        <p:blipFill rotWithShape="1">
          <a:blip r:embed="rId3">
            <a:alphaModFix/>
          </a:blip>
          <a:srcRect/>
          <a:stretch/>
        </p:blipFill>
        <p:spPr>
          <a:xfrm>
            <a:off x="1116013" y="2924175"/>
            <a:ext cx="3524250" cy="1296988"/>
          </a:xfrm>
          <a:prstGeom prst="rect">
            <a:avLst/>
          </a:prstGeom>
          <a:noFill/>
          <a:ln>
            <a:noFill/>
          </a:ln>
        </p:spPr>
      </p:pic>
      <p:pic>
        <p:nvPicPr>
          <p:cNvPr id="1131" name="Google Shape;1131;p94"/>
          <p:cNvPicPr preferRelativeResize="0"/>
          <p:nvPr/>
        </p:nvPicPr>
        <p:blipFill rotWithShape="1">
          <a:blip r:embed="rId4">
            <a:alphaModFix/>
          </a:blip>
          <a:srcRect/>
          <a:stretch/>
        </p:blipFill>
        <p:spPr>
          <a:xfrm>
            <a:off x="684213" y="2535238"/>
            <a:ext cx="7853362" cy="395287"/>
          </a:xfrm>
          <a:prstGeom prst="rect">
            <a:avLst/>
          </a:prstGeom>
          <a:noFill/>
          <a:ln>
            <a:noFill/>
          </a:ln>
        </p:spPr>
      </p:pic>
      <p:pic>
        <p:nvPicPr>
          <p:cNvPr id="1132" name="Google Shape;1132;p94"/>
          <p:cNvPicPr preferRelativeResize="0"/>
          <p:nvPr/>
        </p:nvPicPr>
        <p:blipFill rotWithShape="1">
          <a:blip r:embed="rId5">
            <a:alphaModFix/>
          </a:blip>
          <a:srcRect/>
          <a:stretch/>
        </p:blipFill>
        <p:spPr>
          <a:xfrm>
            <a:off x="684213" y="4905375"/>
            <a:ext cx="8374062" cy="395288"/>
          </a:xfrm>
          <a:prstGeom prst="rect">
            <a:avLst/>
          </a:prstGeom>
          <a:noFill/>
          <a:ln>
            <a:noFill/>
          </a:ln>
        </p:spPr>
      </p:pic>
      <p:pic>
        <p:nvPicPr>
          <p:cNvPr id="1133" name="Google Shape;1133;p94"/>
          <p:cNvPicPr preferRelativeResize="0"/>
          <p:nvPr/>
        </p:nvPicPr>
        <p:blipFill rotWithShape="1">
          <a:blip r:embed="rId6">
            <a:alphaModFix/>
          </a:blip>
          <a:srcRect/>
          <a:stretch/>
        </p:blipFill>
        <p:spPr>
          <a:xfrm>
            <a:off x="1116013" y="5445125"/>
            <a:ext cx="3524250" cy="1296988"/>
          </a:xfrm>
          <a:prstGeom prst="rect">
            <a:avLst/>
          </a:prstGeom>
          <a:noFill/>
          <a:ln>
            <a:noFill/>
          </a:ln>
        </p:spPr>
      </p:pic>
      <p:sp>
        <p:nvSpPr>
          <p:cNvPr id="9" name="投影片編號版面配置區 13">
            <a:extLst>
              <a:ext uri="{FF2B5EF4-FFF2-40B4-BE49-F238E27FC236}">
                <a16:creationId xmlns:a16="http://schemas.microsoft.com/office/drawing/2014/main" id="{3A528077-9E0D-48E3-96E1-3E0CC8F0A843}"/>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96</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95"/>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139" name="Google Shape;1139;p95"/>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4.6 An Instance</a:t>
            </a:r>
            <a:endParaRPr/>
          </a:p>
        </p:txBody>
      </p:sp>
      <p:pic>
        <p:nvPicPr>
          <p:cNvPr id="1140" name="Google Shape;1140;p95"/>
          <p:cNvPicPr preferRelativeResize="0">
            <a:picLocks noGrp="1" noChangeAspect="1"/>
          </p:cNvPicPr>
          <p:nvPr>
            <p:ph type="body" idx="4294967295"/>
          </p:nvPr>
        </p:nvPicPr>
        <p:blipFill rotWithShape="1">
          <a:blip r:embed="rId3">
            <a:alphaModFix/>
          </a:blip>
          <a:srcRect/>
          <a:stretch/>
        </p:blipFill>
        <p:spPr>
          <a:xfrm>
            <a:off x="374003" y="1884236"/>
            <a:ext cx="4647085" cy="2160000"/>
          </a:xfrm>
          <a:prstGeom prst="rect">
            <a:avLst/>
          </a:prstGeom>
          <a:noFill/>
          <a:ln>
            <a:noFill/>
          </a:ln>
        </p:spPr>
      </p:pic>
      <p:pic>
        <p:nvPicPr>
          <p:cNvPr id="3" name="圖片 2" descr="一張含有 標誌, 停止, 畫畫 的圖片&#10;&#10;自動產生的描述">
            <a:extLst>
              <a:ext uri="{FF2B5EF4-FFF2-40B4-BE49-F238E27FC236}">
                <a16:creationId xmlns:a16="http://schemas.microsoft.com/office/drawing/2014/main" id="{E9225CC9-E447-4B2E-AD6A-710D15714EB6}"/>
              </a:ext>
            </a:extLst>
          </p:cNvPr>
          <p:cNvPicPr>
            <a:picLocks noChangeAspect="1"/>
          </p:cNvPicPr>
          <p:nvPr/>
        </p:nvPicPr>
        <p:blipFill>
          <a:blip r:embed="rId4"/>
          <a:stretch>
            <a:fillRect/>
          </a:stretch>
        </p:blipFill>
        <p:spPr>
          <a:xfrm>
            <a:off x="256249" y="151654"/>
            <a:ext cx="4064132" cy="720000"/>
          </a:xfrm>
          <a:prstGeom prst="rect">
            <a:avLst/>
          </a:prstGeom>
        </p:spPr>
      </p:pic>
      <p:pic>
        <p:nvPicPr>
          <p:cNvPr id="5" name="圖片 4" descr="一張含有 室外, 標誌, 停止, 坐 的圖片&#10;&#10;自動產生的描述">
            <a:extLst>
              <a:ext uri="{FF2B5EF4-FFF2-40B4-BE49-F238E27FC236}">
                <a16:creationId xmlns:a16="http://schemas.microsoft.com/office/drawing/2014/main" id="{82039D4C-B499-45AB-8501-50F0DA85EA86}"/>
              </a:ext>
            </a:extLst>
          </p:cNvPr>
          <p:cNvPicPr>
            <a:picLocks noChangeAspect="1"/>
          </p:cNvPicPr>
          <p:nvPr/>
        </p:nvPicPr>
        <p:blipFill>
          <a:blip r:embed="rId5"/>
          <a:stretch>
            <a:fillRect/>
          </a:stretch>
        </p:blipFill>
        <p:spPr>
          <a:xfrm>
            <a:off x="4700124" y="151654"/>
            <a:ext cx="4064132" cy="720000"/>
          </a:xfrm>
          <a:prstGeom prst="rect">
            <a:avLst/>
          </a:prstGeom>
        </p:spPr>
      </p:pic>
      <p:pic>
        <p:nvPicPr>
          <p:cNvPr id="2" name="圖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1659" y="2467826"/>
            <a:ext cx="2981050" cy="298800"/>
          </a:xfrm>
          <a:prstGeom prst="rect">
            <a:avLst/>
          </a:prstGeom>
        </p:spPr>
      </p:pic>
      <p:pic>
        <p:nvPicPr>
          <p:cNvPr id="4" name="圖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3494" y="2094438"/>
            <a:ext cx="2906791" cy="288000"/>
          </a:xfrm>
          <a:prstGeom prst="rect">
            <a:avLst/>
          </a:prstGeom>
        </p:spPr>
      </p:pic>
      <p:pic>
        <p:nvPicPr>
          <p:cNvPr id="6" name="圖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756" y="3932665"/>
            <a:ext cx="2889000" cy="864000"/>
          </a:xfrm>
          <a:prstGeom prst="rect">
            <a:avLst/>
          </a:prstGeom>
        </p:spPr>
      </p:pic>
      <p:pic>
        <p:nvPicPr>
          <p:cNvPr id="7" name="圖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8154" y="3931765"/>
            <a:ext cx="2118583" cy="1116000"/>
          </a:xfrm>
          <a:prstGeom prst="rect">
            <a:avLst/>
          </a:prstGeom>
        </p:spPr>
      </p:pic>
      <p:pic>
        <p:nvPicPr>
          <p:cNvPr id="9" name="圖片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14976" y="4075522"/>
            <a:ext cx="1799999" cy="954000"/>
          </a:xfrm>
          <a:prstGeom prst="rect">
            <a:avLst/>
          </a:prstGeom>
        </p:spPr>
      </p:pic>
      <p:pic>
        <p:nvPicPr>
          <p:cNvPr id="10" name="圖片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9552" y="5109811"/>
            <a:ext cx="8568000" cy="432000"/>
          </a:xfrm>
          <a:prstGeom prst="rect">
            <a:avLst/>
          </a:prstGeom>
        </p:spPr>
      </p:pic>
      <p:pic>
        <p:nvPicPr>
          <p:cNvPr id="12" name="圖片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4745" y="5830987"/>
            <a:ext cx="5138996" cy="432000"/>
          </a:xfrm>
          <a:prstGeom prst="rect">
            <a:avLst/>
          </a:prstGeom>
        </p:spPr>
      </p:pic>
      <p:pic>
        <p:nvPicPr>
          <p:cNvPr id="15" name="圖片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17522" y="5822772"/>
            <a:ext cx="624522" cy="432000"/>
          </a:xfrm>
          <a:prstGeom prst="rect">
            <a:avLst/>
          </a:prstGeom>
        </p:spPr>
      </p:pic>
      <p:sp>
        <p:nvSpPr>
          <p:cNvPr id="16" name="投影片編號版面配置區 13">
            <a:extLst>
              <a:ext uri="{FF2B5EF4-FFF2-40B4-BE49-F238E27FC236}">
                <a16:creationId xmlns:a16="http://schemas.microsoft.com/office/drawing/2014/main" id="{D3E68F34-E620-4E99-9184-C899278E499B}"/>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97</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96"/>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148" name="Google Shape;1148;p96"/>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4.7 Reserving Judgment</a:t>
            </a:r>
            <a:endParaRPr/>
          </a:p>
        </p:txBody>
      </p:sp>
      <p:sp>
        <p:nvSpPr>
          <p:cNvPr id="1149" name="Google Shape;1149;p96"/>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Reserved judgment gives the decision rule one more option</a:t>
            </a:r>
            <a:endParaRPr dirty="0"/>
          </a:p>
          <a:p>
            <a:pPr marL="342900" lvl="0" indent="-342900" algn="l" rtl="0">
              <a:spcBef>
                <a:spcPts val="600"/>
              </a:spcBef>
              <a:spcAft>
                <a:spcPts val="0"/>
              </a:spcAft>
              <a:buSzPts val="2100"/>
              <a:buChar char="●"/>
            </a:pPr>
            <a:r>
              <a:rPr lang="en-US" dirty="0"/>
              <a:t>Instead of giving assignments for every measurements </a:t>
            </a:r>
            <a:r>
              <a:rPr lang="en-US" i="1" dirty="0"/>
              <a:t>d</a:t>
            </a:r>
            <a:endParaRPr dirty="0"/>
          </a:p>
          <a:p>
            <a:pPr marL="342900" lvl="0" indent="-342900" algn="l" rtl="0">
              <a:spcBef>
                <a:spcPts val="600"/>
              </a:spcBef>
              <a:spcAft>
                <a:spcPts val="0"/>
              </a:spcAft>
              <a:buSzPts val="2100"/>
              <a:buChar char="●"/>
            </a:pPr>
            <a:r>
              <a:rPr lang="en-US" dirty="0"/>
              <a:t>The decision rule may opt to withhold judgment for some measurement</a:t>
            </a:r>
            <a:endParaRPr dirty="0"/>
          </a:p>
        </p:txBody>
      </p:sp>
      <p:sp>
        <p:nvSpPr>
          <p:cNvPr id="5" name="投影片編號版面配置區 13">
            <a:extLst>
              <a:ext uri="{FF2B5EF4-FFF2-40B4-BE49-F238E27FC236}">
                <a16:creationId xmlns:a16="http://schemas.microsoft.com/office/drawing/2014/main" id="{E32D762E-B923-4998-A917-8C5FDD8F9254}"/>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98</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9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156" name="Google Shape;1156;p97"/>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4.8 Nearest Neighbor Rule</a:t>
            </a:r>
            <a:endParaRPr/>
          </a:p>
        </p:txBody>
      </p:sp>
      <p:sp>
        <p:nvSpPr>
          <p:cNvPr id="1157" name="Google Shape;1157;p97"/>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100"/>
              <a:buChar char="●"/>
            </a:pPr>
            <a:r>
              <a:rPr lang="en-US" dirty="0"/>
              <a:t>Assign pattern </a:t>
            </a:r>
            <a:r>
              <a:rPr lang="en-US" i="1" dirty="0"/>
              <a:t>x</a:t>
            </a:r>
            <a:r>
              <a:rPr lang="en-US" dirty="0"/>
              <a:t> to the closest vector in the training set</a:t>
            </a:r>
            <a:endParaRPr dirty="0"/>
          </a:p>
          <a:p>
            <a:pPr marL="342900" lvl="0" indent="-342900" algn="l" rtl="0">
              <a:lnSpc>
                <a:spcPct val="90000"/>
              </a:lnSpc>
              <a:spcBef>
                <a:spcPts val="600"/>
              </a:spcBef>
              <a:spcAft>
                <a:spcPts val="0"/>
              </a:spcAft>
              <a:buSzPts val="2100"/>
              <a:buChar char="●"/>
            </a:pPr>
            <a:r>
              <a:rPr lang="en-US" dirty="0"/>
              <a:t>The definition of  “closest”:</a:t>
            </a:r>
            <a:endParaRPr dirty="0"/>
          </a:p>
          <a:p>
            <a:pPr marL="342900" lvl="0" indent="-209550" algn="l" rtl="0">
              <a:lnSpc>
                <a:spcPct val="90000"/>
              </a:lnSpc>
              <a:spcBef>
                <a:spcPts val="600"/>
              </a:spcBef>
              <a:spcAft>
                <a:spcPts val="0"/>
              </a:spcAft>
              <a:buSzPts val="2100"/>
              <a:buNone/>
            </a:pPr>
            <a:endParaRPr dirty="0"/>
          </a:p>
          <a:p>
            <a:pPr marL="342900" lvl="0" indent="-342900" algn="l" rtl="0">
              <a:lnSpc>
                <a:spcPct val="90000"/>
              </a:lnSpc>
              <a:spcBef>
                <a:spcPts val="600"/>
              </a:spcBef>
              <a:spcAft>
                <a:spcPts val="0"/>
              </a:spcAft>
              <a:buSzPts val="2100"/>
              <a:buFont typeface="Noto Sans Symbols"/>
              <a:buNone/>
            </a:pPr>
            <a:r>
              <a:rPr lang="en-US" dirty="0"/>
              <a:t>   where     is a metric or measurement space</a:t>
            </a:r>
            <a:endParaRPr dirty="0"/>
          </a:p>
          <a:p>
            <a:pPr marL="342900" lvl="0" indent="-342900" algn="l" rtl="0">
              <a:lnSpc>
                <a:spcPct val="90000"/>
              </a:lnSpc>
              <a:spcBef>
                <a:spcPts val="600"/>
              </a:spcBef>
              <a:spcAft>
                <a:spcPts val="0"/>
              </a:spcAft>
              <a:buSzPts val="2100"/>
              <a:buChar char="●"/>
            </a:pPr>
            <a:r>
              <a:rPr lang="en-US" dirty="0"/>
              <a:t>Chief difficulty: brute-force nearest neighbor algorithm computational complexity proportional to number of patterns in training set </a:t>
            </a:r>
            <a:endParaRPr dirty="0"/>
          </a:p>
        </p:txBody>
      </p:sp>
      <p:pic>
        <p:nvPicPr>
          <p:cNvPr id="1158" name="Google Shape;1158;p97"/>
          <p:cNvPicPr preferRelativeResize="0"/>
          <p:nvPr/>
        </p:nvPicPr>
        <p:blipFill rotWithShape="1">
          <a:blip r:embed="rId3">
            <a:alphaModFix/>
          </a:blip>
          <a:srcRect/>
          <a:stretch/>
        </p:blipFill>
        <p:spPr>
          <a:xfrm>
            <a:off x="1042988" y="3465513"/>
            <a:ext cx="5303837" cy="468312"/>
          </a:xfrm>
          <a:prstGeom prst="rect">
            <a:avLst/>
          </a:prstGeom>
          <a:noFill/>
          <a:ln>
            <a:noFill/>
          </a:ln>
        </p:spPr>
      </p:pic>
      <p:pic>
        <p:nvPicPr>
          <p:cNvPr id="1159" name="Google Shape;1159;p97"/>
          <p:cNvPicPr preferRelativeResize="0"/>
          <p:nvPr/>
        </p:nvPicPr>
        <p:blipFill rotWithShape="1">
          <a:blip r:embed="rId4">
            <a:alphaModFix/>
          </a:blip>
          <a:srcRect/>
          <a:stretch/>
        </p:blipFill>
        <p:spPr>
          <a:xfrm>
            <a:off x="2268538" y="4076700"/>
            <a:ext cx="255587" cy="288925"/>
          </a:xfrm>
          <a:prstGeom prst="rect">
            <a:avLst/>
          </a:prstGeom>
          <a:noFill/>
          <a:ln>
            <a:noFill/>
          </a:ln>
        </p:spPr>
      </p:pic>
      <p:sp>
        <p:nvSpPr>
          <p:cNvPr id="7" name="投影片編號版面配置區 13">
            <a:extLst>
              <a:ext uri="{FF2B5EF4-FFF2-40B4-BE49-F238E27FC236}">
                <a16:creationId xmlns:a16="http://schemas.microsoft.com/office/drawing/2014/main" id="{EFF77526-413F-4114-A86A-3B944284BE07}"/>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99</a:t>
            </a:fld>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theme/theme1.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13764</TotalTime>
  <Words>4850</Words>
  <Application>Microsoft Macintosh PowerPoint</Application>
  <PresentationFormat>如螢幕大小 (4:3)</PresentationFormat>
  <Paragraphs>1058</Paragraphs>
  <Slides>106</Slides>
  <Notes>103</Notes>
  <HiddenSlides>0</HiddenSlides>
  <MMClips>0</MMClips>
  <ScaleCrop>false</ScaleCrop>
  <HeadingPairs>
    <vt:vector size="8" baseType="variant">
      <vt:variant>
        <vt:lpstr>使用字型</vt:lpstr>
      </vt:variant>
      <vt:variant>
        <vt:i4>8</vt:i4>
      </vt:variant>
      <vt:variant>
        <vt:lpstr>佈景主題</vt:lpstr>
      </vt:variant>
      <vt:variant>
        <vt:i4>1</vt:i4>
      </vt:variant>
      <vt:variant>
        <vt:lpstr>內嵌 OLE 伺服程式</vt:lpstr>
      </vt:variant>
      <vt:variant>
        <vt:i4>0</vt:i4>
      </vt:variant>
      <vt:variant>
        <vt:lpstr>投影片標題</vt:lpstr>
      </vt:variant>
      <vt:variant>
        <vt:i4>106</vt:i4>
      </vt:variant>
    </vt:vector>
  </HeadingPairs>
  <TitlesOfParts>
    <vt:vector size="115" baseType="lpstr">
      <vt:lpstr>Cambria Math</vt:lpstr>
      <vt:lpstr>Tahoma</vt:lpstr>
      <vt:lpstr>Kristen ITC</vt:lpstr>
      <vt:lpstr>Comic Sans MS</vt:lpstr>
      <vt:lpstr>微軟正黑體</vt:lpstr>
      <vt:lpstr>Arial</vt:lpstr>
      <vt:lpstr>Times New Roman</vt:lpstr>
      <vt:lpstr>Noto Sans Symbols</vt:lpstr>
      <vt:lpstr>Network</vt:lpstr>
      <vt:lpstr>PowerPoint 簡報</vt:lpstr>
      <vt:lpstr>Outline</vt:lpstr>
      <vt:lpstr>Outline</vt:lpstr>
      <vt:lpstr>4.1 Pattern Discrimination</vt:lpstr>
      <vt:lpstr>4.1 Introduction</vt:lpstr>
      <vt:lpstr>4.1 Introduction (Cont.)</vt:lpstr>
      <vt:lpstr>4.1 Introduction (Cont.)</vt:lpstr>
      <vt:lpstr>4.1 Introduction (Cont.)</vt:lpstr>
      <vt:lpstr>4.1 Curse of Dimensionality</vt:lpstr>
      <vt:lpstr>4.1 Introduction (Cont.)</vt:lpstr>
      <vt:lpstr>Joke Time</vt:lpstr>
      <vt:lpstr>4.2 Recall Some Definitions</vt:lpstr>
      <vt:lpstr>4.2 Recall</vt:lpstr>
      <vt:lpstr>4.2 Economic Gain Matrix</vt:lpstr>
      <vt:lpstr>4.2 Economic Gain Matrix (Cont.)</vt:lpstr>
      <vt:lpstr>4.2 Economic Gain Matrix (Cont.)</vt:lpstr>
      <vt:lpstr>4.2 Economic Gain Matrix (Cont.)</vt:lpstr>
      <vt:lpstr>4.2 Jet Fan Blade</vt:lpstr>
      <vt:lpstr>4.2 An Instance (Cont.)</vt:lpstr>
      <vt:lpstr>Joke Time</vt:lpstr>
      <vt:lpstr>4.2 Some notation</vt:lpstr>
      <vt:lpstr>4.2 Expected profit per object</vt:lpstr>
      <vt:lpstr>4.2 Conditional Probability</vt:lpstr>
      <vt:lpstr>4.2 Conditional Probability (cont.)</vt:lpstr>
      <vt:lpstr>4.2 Conditional Probability (cont.)</vt:lpstr>
      <vt:lpstr>4.2 Conditional Probability (cont.)</vt:lpstr>
      <vt:lpstr>4.2 Conditional Probability (cont.)</vt:lpstr>
      <vt:lpstr>4.2 Conditional Probability (cont.)</vt:lpstr>
      <vt:lpstr>4.2 Expected profit per object</vt:lpstr>
      <vt:lpstr>4.2 Expected profit per object</vt:lpstr>
      <vt:lpstr>4.2 Expected profit per object</vt:lpstr>
      <vt:lpstr>4.2 Example 4.1</vt:lpstr>
      <vt:lpstr>4.2 Example 4.1 (cont.)</vt:lpstr>
      <vt:lpstr>4.2 Example 4.2</vt:lpstr>
      <vt:lpstr>4.2 Example 4.2 (cont.)</vt:lpstr>
      <vt:lpstr>Joke Time</vt:lpstr>
      <vt:lpstr>4.2 Recall</vt:lpstr>
      <vt:lpstr>4.2 Decision Rule Construction</vt:lpstr>
      <vt:lpstr>4.2 Decision Rule Construction (cont.)</vt:lpstr>
      <vt:lpstr>4.2 Decision Rule Construction (cont.)</vt:lpstr>
      <vt:lpstr>4.2 Decision Rule Construction (cont.)</vt:lpstr>
      <vt:lpstr>4.2 Fair Game Assumption</vt:lpstr>
      <vt:lpstr>4.2 Fair Game Assumption (cont.)</vt:lpstr>
      <vt:lpstr>4.2 Fair Game Assumption (cont.)</vt:lpstr>
      <vt:lpstr>4.2 Fair Game Assumption (cont.)</vt:lpstr>
      <vt:lpstr>4.2 Fair Game Assumption (cont.)</vt:lpstr>
      <vt:lpstr>4.2 Deterministic Decision Rule</vt:lpstr>
      <vt:lpstr>4.2 Expected Value on f(a|d)</vt:lpstr>
      <vt:lpstr>4.2 Expected Value on f(a|d) (cont.)</vt:lpstr>
      <vt:lpstr>4.2 Maximizing Expected Economic Gain (cont.)</vt:lpstr>
      <vt:lpstr>4.2 Maximizing Expected Economic Gain (cont.)</vt:lpstr>
      <vt:lpstr>4.2 Maximizing Expected Economic Gain (cont.)</vt:lpstr>
      <vt:lpstr>4.2 Maximizing Expected Economic Gain (cont.)</vt:lpstr>
      <vt:lpstr>4.2 Discrete Example</vt:lpstr>
      <vt:lpstr>4.2 Discrete Example</vt:lpstr>
      <vt:lpstr>4.2 Discrete Example (cont.)</vt:lpstr>
      <vt:lpstr>Joke Time</vt:lpstr>
      <vt:lpstr>4.3 Prior Probability</vt:lpstr>
      <vt:lpstr>4.3 Prior Probability (cont.)</vt:lpstr>
      <vt:lpstr>4.2 Continuous Measurement</vt:lpstr>
      <vt:lpstr>4.2 Continuous Measurement (cont.)</vt:lpstr>
      <vt:lpstr>4.2 Continuous Measurement (cont.)</vt:lpstr>
      <vt:lpstr>4.2 Continuous Example (cont.)</vt:lpstr>
      <vt:lpstr>4.2 Continuous Example (cont.)</vt:lpstr>
      <vt:lpstr>4.2 Continuous Example (cont.)</vt:lpstr>
      <vt:lpstr>4.2 Continuous Example (cont.)</vt:lpstr>
      <vt:lpstr>4.2 Continuous Example (cont.)</vt:lpstr>
      <vt:lpstr>4.2 Continuous Example</vt:lpstr>
      <vt:lpstr>4.4 Economic Gain Matrix</vt:lpstr>
      <vt:lpstr>4.4 Economic Gain Matrix (cont.)</vt:lpstr>
      <vt:lpstr>4.4 Economic Gain Matrix</vt:lpstr>
      <vt:lpstr>Joke Time</vt:lpstr>
      <vt:lpstr>4.5 Maximin Decision Rule</vt:lpstr>
      <vt:lpstr>4.5 Maximin Decision Rule</vt:lpstr>
      <vt:lpstr>4.5 Maximin Decision Rule (cont.)</vt:lpstr>
      <vt:lpstr>4.5 Maximin Decision Rule (cont.)</vt:lpstr>
      <vt:lpstr>4.5 Example 4.3</vt:lpstr>
      <vt:lpstr>4.5 Example 4.3 (cont.)</vt:lpstr>
      <vt:lpstr>4.5 Example 4.3 (cont.)</vt:lpstr>
      <vt:lpstr>4.5 Example 4.3 (cont.)</vt:lpstr>
      <vt:lpstr>4.5 Example 4.3 (cont.)</vt:lpstr>
      <vt:lpstr>4.5 Example 4.3 (cont.)</vt:lpstr>
      <vt:lpstr>4.5 Example 4.4</vt:lpstr>
      <vt:lpstr>4.5 Example 4.4 (cont.)</vt:lpstr>
      <vt:lpstr>4.5 Example 4.4 (cont.)</vt:lpstr>
      <vt:lpstr>4.5 Example 4.4 (cont.)</vt:lpstr>
      <vt:lpstr>4.5 Example 4.4 (cont.)</vt:lpstr>
      <vt:lpstr>4.5 Example 4.4 (cont.)</vt:lpstr>
      <vt:lpstr>4.5 Example 4.4 (cont.)</vt:lpstr>
      <vt:lpstr>4.5 Example 4.4 (cont.)</vt:lpstr>
      <vt:lpstr>4.5 Example 4.4 (cont.)</vt:lpstr>
      <vt:lpstr>4.5 Example 4.4 (cont.)</vt:lpstr>
      <vt:lpstr>4.5 Example 4.4 (cont.)</vt:lpstr>
      <vt:lpstr>4.5 Example 4.4 (cont.)</vt:lpstr>
      <vt:lpstr>Joke Time</vt:lpstr>
      <vt:lpstr>4.6 Decision Rule Error</vt:lpstr>
      <vt:lpstr>4.6 An Instance</vt:lpstr>
      <vt:lpstr>4.7 Reserving Judgment</vt:lpstr>
      <vt:lpstr>4.8 Nearest Neighbor Rule</vt:lpstr>
      <vt:lpstr>4.9 Binary Decision Tree Classifier</vt:lpstr>
      <vt:lpstr>4.9 Major Problems</vt:lpstr>
      <vt:lpstr>4.9 Decision Rules at the  Non-terminal Node</vt:lpstr>
      <vt:lpstr>4.10 Error Estimation</vt:lpstr>
      <vt:lpstr>4.11 Neural Network</vt:lpstr>
      <vt:lpstr>4.11 Neural Network (cont.)</vt:lpstr>
      <vt:lpstr>4.12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Chargo</dc:creator>
  <cp:lastModifiedBy>孝寧 陳</cp:lastModifiedBy>
  <cp:revision>143</cp:revision>
  <dcterms:created xsi:type="dcterms:W3CDTF">2005-10-02T02:49:41Z</dcterms:created>
  <dcterms:modified xsi:type="dcterms:W3CDTF">2023-09-18T17:55:32Z</dcterms:modified>
</cp:coreProperties>
</file>