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ink/ink2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17.xml" ContentType="application/inkml+xml"/>
  <Override PartName="/ppt/notesSlides/notesSlide34.xml" ContentType="application/vnd.openxmlformats-officedocument.presentationml.notesSlide+xml"/>
  <Override PartName="/ppt/ink/ink18.xml" ContentType="application/inkml+xml"/>
  <Override PartName="/ppt/notesSlides/notesSlide35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notesSlides/notesSlide36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ink/ink24.xml" ContentType="application/inkml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435" r:id="rId3"/>
    <p:sldId id="314" r:id="rId4"/>
    <p:sldId id="315" r:id="rId5"/>
    <p:sldId id="478" r:id="rId6"/>
    <p:sldId id="480" r:id="rId7"/>
    <p:sldId id="316" r:id="rId8"/>
    <p:sldId id="452" r:id="rId9"/>
    <p:sldId id="317" r:id="rId10"/>
    <p:sldId id="453" r:id="rId11"/>
    <p:sldId id="454" r:id="rId12"/>
    <p:sldId id="459" r:id="rId13"/>
    <p:sldId id="319" r:id="rId14"/>
    <p:sldId id="455" r:id="rId15"/>
    <p:sldId id="450" r:id="rId16"/>
    <p:sldId id="340" r:id="rId17"/>
    <p:sldId id="457" r:id="rId18"/>
    <p:sldId id="458" r:id="rId19"/>
    <p:sldId id="436" r:id="rId20"/>
    <p:sldId id="437" r:id="rId21"/>
    <p:sldId id="341" r:id="rId22"/>
    <p:sldId id="342" r:id="rId23"/>
    <p:sldId id="503" r:id="rId24"/>
    <p:sldId id="343" r:id="rId25"/>
    <p:sldId id="456" r:id="rId26"/>
    <p:sldId id="418" r:id="rId27"/>
    <p:sldId id="428" r:id="rId28"/>
    <p:sldId id="449" r:id="rId29"/>
    <p:sldId id="419" r:id="rId30"/>
    <p:sldId id="447" r:id="rId31"/>
    <p:sldId id="460" r:id="rId32"/>
    <p:sldId id="461" r:id="rId33"/>
    <p:sldId id="462" r:id="rId34"/>
    <p:sldId id="463" r:id="rId35"/>
    <p:sldId id="344" r:id="rId36"/>
    <p:sldId id="504" r:id="rId37"/>
    <p:sldId id="348" r:id="rId38"/>
    <p:sldId id="349" r:id="rId39"/>
    <p:sldId id="350" r:id="rId40"/>
    <p:sldId id="351" r:id="rId41"/>
    <p:sldId id="355" r:id="rId42"/>
    <p:sldId id="352" r:id="rId43"/>
    <p:sldId id="356" r:id="rId44"/>
    <p:sldId id="439" r:id="rId45"/>
    <p:sldId id="440" r:id="rId46"/>
    <p:sldId id="441" r:id="rId47"/>
    <p:sldId id="442" r:id="rId48"/>
    <p:sldId id="360" r:id="rId49"/>
    <p:sldId id="361" r:id="rId50"/>
    <p:sldId id="408" r:id="rId51"/>
    <p:sldId id="362" r:id="rId52"/>
    <p:sldId id="409" r:id="rId53"/>
    <p:sldId id="364" r:id="rId54"/>
    <p:sldId id="448" r:id="rId55"/>
    <p:sldId id="410" r:id="rId56"/>
    <p:sldId id="496" r:id="rId57"/>
    <p:sldId id="411" r:id="rId58"/>
    <p:sldId id="465" r:id="rId59"/>
    <p:sldId id="464" r:id="rId60"/>
    <p:sldId id="501" r:id="rId61"/>
    <p:sldId id="390" r:id="rId62"/>
    <p:sldId id="391" r:id="rId63"/>
    <p:sldId id="392" r:id="rId64"/>
    <p:sldId id="393" r:id="rId65"/>
    <p:sldId id="412" r:id="rId66"/>
    <p:sldId id="395" r:id="rId67"/>
    <p:sldId id="471" r:id="rId68"/>
    <p:sldId id="443" r:id="rId69"/>
    <p:sldId id="505" r:id="rId70"/>
    <p:sldId id="396" r:id="rId71"/>
    <p:sldId id="397" r:id="rId72"/>
    <p:sldId id="398" r:id="rId73"/>
    <p:sldId id="472" r:id="rId74"/>
    <p:sldId id="399" r:id="rId75"/>
    <p:sldId id="473" r:id="rId76"/>
    <p:sldId id="401" r:id="rId77"/>
    <p:sldId id="506" r:id="rId78"/>
    <p:sldId id="402" r:id="rId79"/>
    <p:sldId id="403" r:id="rId80"/>
    <p:sldId id="474" r:id="rId81"/>
    <p:sldId id="475" r:id="rId82"/>
    <p:sldId id="477" r:id="rId83"/>
    <p:sldId id="509" r:id="rId84"/>
    <p:sldId id="405" r:id="rId85"/>
    <p:sldId id="433" r:id="rId86"/>
    <p:sldId id="413" r:id="rId87"/>
    <p:sldId id="434" r:id="rId88"/>
    <p:sldId id="445" r:id="rId89"/>
    <p:sldId id="481" r:id="rId90"/>
    <p:sldId id="414" r:id="rId91"/>
    <p:sldId id="444" r:id="rId92"/>
    <p:sldId id="507" r:id="rId93"/>
    <p:sldId id="407" r:id="rId94"/>
    <p:sldId id="483" r:id="rId95"/>
    <p:sldId id="484" r:id="rId96"/>
    <p:sldId id="365" r:id="rId97"/>
    <p:sldId id="486" r:id="rId98"/>
    <p:sldId id="489" r:id="rId99"/>
    <p:sldId id="490" r:id="rId100"/>
    <p:sldId id="366" r:id="rId101"/>
    <p:sldId id="367" r:id="rId102"/>
    <p:sldId id="508" r:id="rId103"/>
    <p:sldId id="421" r:id="rId104"/>
    <p:sldId id="422" r:id="rId105"/>
    <p:sldId id="423" r:id="rId106"/>
    <p:sldId id="491" r:id="rId107"/>
    <p:sldId id="427" r:id="rId108"/>
    <p:sldId id="425" r:id="rId109"/>
    <p:sldId id="510" r:id="rId110"/>
    <p:sldId id="426" r:id="rId11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fan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0000"/>
    <a:srgbClr val="FF00FF"/>
    <a:srgbClr val="00FF00"/>
    <a:srgbClr val="0000FF"/>
    <a:srgbClr val="336600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574" autoAdjust="0"/>
  </p:normalViewPr>
  <p:slideViewPr>
    <p:cSldViewPr>
      <p:cViewPr varScale="1">
        <p:scale>
          <a:sx n="57" d="100"/>
          <a:sy n="57" d="100"/>
        </p:scale>
        <p:origin x="1564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handoutMaster" Target="handoutMasters/handoutMaster1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png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10" Type="http://schemas.openxmlformats.org/officeDocument/2006/relationships/image" Target="../media/image46.wmf"/><Relationship Id="rId4" Type="http://schemas.openxmlformats.org/officeDocument/2006/relationships/image" Target="../media/image40.wmf"/><Relationship Id="rId9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38.wmf"/><Relationship Id="rId6" Type="http://schemas.openxmlformats.org/officeDocument/2006/relationships/image" Target="../media/image51.png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38.wmf"/><Relationship Id="rId7" Type="http://schemas.openxmlformats.org/officeDocument/2006/relationships/image" Target="../media/image57.wmf"/><Relationship Id="rId2" Type="http://schemas.openxmlformats.org/officeDocument/2006/relationships/image" Target="../media/image53.wmf"/><Relationship Id="rId1" Type="http://schemas.openxmlformats.org/officeDocument/2006/relationships/image" Target="../media/image52.png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38.wmf"/><Relationship Id="rId1" Type="http://schemas.openxmlformats.org/officeDocument/2006/relationships/image" Target="../media/image59.png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4" Type="http://schemas.openxmlformats.org/officeDocument/2006/relationships/image" Target="../media/image1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2" Type="http://schemas.openxmlformats.org/officeDocument/2006/relationships/image" Target="../media/image162.wmf"/><Relationship Id="rId1" Type="http://schemas.openxmlformats.org/officeDocument/2006/relationships/image" Target="../media/image16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1FEF0536-D2D6-42E4-A923-03738F45CA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031D8620-2919-4BA3-B62C-156FE96DF88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8" name="Rectangle 4">
            <a:extLst>
              <a:ext uri="{FF2B5EF4-FFF2-40B4-BE49-F238E27FC236}">
                <a16:creationId xmlns:a16="http://schemas.microsoft.com/office/drawing/2014/main" id="{6D09BB1A-6247-4DAF-BBA1-13199A476FC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3349" name="Rectangle 5">
            <a:extLst>
              <a:ext uri="{FF2B5EF4-FFF2-40B4-BE49-F238E27FC236}">
                <a16:creationId xmlns:a16="http://schemas.microsoft.com/office/drawing/2014/main" id="{8DEA7253-35C6-4D3D-9546-8EAFDA4CB0D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F99E80-2188-4E1C-AF55-292D88F284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05T09:11:27.0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16563 14693 0,'18'0'94,"-18"18"-94,17-18 16,36 53-1,0 0 1,-18-18 0,-17-17-1,-18-1 1,18 18-1,-18 1 1,0-19 31,0 1 0,0 35-32,0-35 17,-36-18-17,19 0-15,-1 17 16,-17-17 0,17 18-1,0 0 16,1-18 1,34 0 124,19 0-140,-1 0-1,-17 0 1,-1 0-16,19 0 15,17 0 1,-36 0 15,1 0-15,17 0 0,-17 0-1,-1 0 1,1 0-1,0 0 1</inkml:trace>
  <inkml:trace contextRef="#ctx0" brushRef="#br0" timeOffset="3415.85">17163 14781 0,'17'0'47,"19"0"-31,-19 0-1,36 0 1,-35 18 0,52 35-1,-17 0 1,-18-36-1,-17 19-15,35-1 16,-35 0 0</inkml:trace>
  <inkml:trace contextRef="#ctx0" brushRef="#br0" timeOffset="4015.24">17551 14711 0,'-18'17'78,"0"19"-78,-17 34 15,0-34 1,0-1 0,-1 18-1,19-18 1</inkml:trace>
  <inkml:trace contextRef="#ctx0" brushRef="#br0" timeOffset="4887.91">17851 14711 0,'17'17'94,"-17"36"-78,0-17-16,0 34 15,0 18 1,0 1 0,0-72-1,0 1 48,18 0-32,-1-18-31,1 0 16,0 0-16,35 0 31,35-18-16,-53 0 1,18 18 0,-18 0-1,1 0 32,-19-17-31,-17-1-16</inkml:trace>
  <inkml:trace contextRef="#ctx0" brushRef="#br0" timeOffset="5464.37">18168 14887 0,'0'106'125,"0"0"-125,0 0 16,-18 141-1,1-124 1,-1-70-1,18-35 1</inkml:trace>
  <inkml:trace contextRef="#ctx0" brushRef="#br0" timeOffset="6503.59">18609 15011 0,'35'-18'31,"1"0"0,16 1 1,-52-1-32,36 0 15,-1 1 1,53-18-1,-52 35 1,16-18 0,-34 18 31,0 0-32</inkml:trace>
  <inkml:trace contextRef="#ctx0" brushRef="#br0" timeOffset="7263.56">18909 14693 0,'-18'18'125,"18"52"-125,0-34 16,0 34-16,0 18 15,0 71 1,0-18 0,0-105-1,0-1 1</inkml:trace>
  <inkml:trace contextRef="#ctx0" brushRef="#br0" timeOffset="9488.61">19403 14676 0,'17'0'47,"54"0"-31,-53 0 0,-1 0-1,1 17-15,0-17 16,-1 18-1,36 17 1,0 36 0,-53 17-1,0-18 1,0 1 0,0-36-1,0 1 1,-35-36 31,17 0-32,0 0 1,36 0 109,0 17-125,17-17 31,0 35-31,-17-35 16,0 0-1,-1 18 17,1 0-17,-1-1 1,-17 1 15,0 0-15,0-1-1,0 1 1,0 0 0,-17-18 15,-1 17-15,1 1-16,-36-1 15,17-17 1,19 0-1,-19 18 17</inkml:trace>
  <inkml:trace contextRef="#ctx0" brushRef="#br0" timeOffset="11640.84">20408 14834 0,'0'18'94,"-53"88"-94,36-36 16,17-52-16,-18 53 15,-17-36 1,35-18 31,-18-17 125</inkml:trace>
  <inkml:trace contextRef="#ctx0" brushRef="#br0" timeOffset="12208.33">20197 14922 0,'0'-17'16,"17"17"0,1 0-1,17 0 1,0 17-16,-17 1 16,53 35-16,-36 0 31,0-35-16,-35-1 1,53 1 0,-53 0-16,35-1 15,1 18 1</inkml:trace>
  <inkml:trace contextRef="#ctx0" brushRef="#br0" timeOffset="13599.61">20884 14693 0,'36'0'31,"-19"35"-15,19 1-1,-1-1 1,18 71 0,-36-53-1,1 0 1,-18 0 15,0-36-15,0 19-1,0-19-15,0 36 32,0-35-17,-35 17 1,-71 18-1,35-35 1,54-18 0,-1 0-1,53 0 110,1 0-109,17 0-16,-36-18 16,19 18-1,-1 0 1,0 0-1,-17 0 1,-1 0 0,1-18-1,0 18 1,17-17 0,-17 17 30,-1 0-30</inkml:trace>
  <inkml:trace contextRef="#ctx0" brushRef="#br0" timeOffset="14576">21519 14958 0,'18'0'94,"35"0"-79,-35 0 1,35 0-16,-18 0 15,35 0 1,1 0 0,-18 0-1,35 0 1,-17 0 0,-1 0-1,18 0 1,-52 0-1,-19 0 17</inkml:trace>
  <inkml:trace contextRef="#ctx0" brushRef="#br0" timeOffset="15207.31">22102 14658 0,'-18'18'110,"18"52"-110,0 18 15,0 0 1,-35 18-1,17 35 1,18-88 0,0 18-1</inkml:trace>
  <inkml:trace contextRef="#ctx0" brushRef="#br0" timeOffset="17488.21">22595 14728 0,'0'53'78,"0"18"-78,0-36 16,0 89-1,0-89 1,0 0 0,0 1-1,0-19 1,0 18 0,0 1-1,0-19 1,18 1 31,17-18-16,18 0-15,0 0-1,-35 0 1,123 0-1,-106 0 1,18 0 0,-35 0-1</inkml:trace>
  <inkml:trace contextRef="#ctx0" brushRef="#br0" timeOffset="18119.52">22807 14817 0,'0'53'63,"0"-1"-48,0 19 1,0 53 0,0-19-1,0 19 1,0-18 15,0-1-15,0-87-1</inkml:trace>
  <inkml:trace contextRef="#ctx0" brushRef="#br0" timeOffset="18928.4">23389 14922 0,'0'36'78,"18"-1"-62,-1 36-16,19-36 16,-19 53-1,1 18 1,35-53-1,-35 35 1,-18-70 0,0-1-1,0 1 1</inkml:trace>
  <inkml:trace contextRef="#ctx0" brushRef="#br0" timeOffset="19991.52">23618 15081 0,'0'18'94,"-35"17"-79,-18 0-15,36-17 16,-1 35-1,0-53 1,1 18 0,17-1-1,-18 1 48,0 0 31,1-1 62,-18-17-125,-1 35-31,36-17 16,-17 0-1,-1-1 17</inkml:trace>
  <inkml:trace contextRef="#ctx0" brushRef="#br0" timeOffset="21280.07">23742 14852 0,'18'0'15,"-1"0"1,18 0-1,-17-18 1,17 18 0,36 0-1,-53 0-15,52 0 16,-17 36 0,-35-19-1,-18 36 1,0 0-1,0 0 1,0 0 0,-18 17-1,-17-52 1,-36 35 15,54-35-15,-19-1 15,36 1 78,36-18-93,-36 18 0,35-18-16,-17 17 15,17-17 1,-18 0 0,-17 18 30,0-1-30,0 36 0,0-35-1,-17 53 1,-1-54 0,1 18-1,-1-35 1,0 18-1,-17 0 17,17-18-1,18 17 0</inkml:trace>
  <inkml:trace contextRef="#ctx0" brushRef="#br0" timeOffset="23263.76">20655 15822 0,'0'-18'78,"35"1"-78,-17-1 15,0 18 1,17 0-16,-17 0 31,-1 0-15,1 0 0,17 0-1,-17 18 1</inkml:trace>
  <inkml:trace contextRef="#ctx0" brushRef="#br0" timeOffset="23816.29">20638 16034 0,'17'0'62,"1"0"-30,-1 0-32,19 0 15,-1 0 1,36 0-1,-36 0 1,0 0 0,0 0-1</inkml:trace>
  <inkml:trace contextRef="#ctx0" brushRef="#br0" timeOffset="25151.71">21484 15663 0,'18'0'93,"-1"0"-77,1 53-16,0-35 16,-1 52-1,-17-34 1,0-19-1,0 1 32,0 0-31,0-1-16,0 1 16,0 0-1,-17-1 1,-1 1-1,18-1 1,-35-17 15,17 0-15,-17 0 0,17 0-1,1 0 1,34 0 140,1 0-140,35 0-16,-36 0 31,19 0-15,-19 0-1,1 0 32,0 0-31,-1 0-16,1 0 15,0 0 1,-1 0 0,1 0-1,-1 0 63</inkml:trace>
  <inkml:trace contextRef="#ctx0" brushRef="#br0" timeOffset="26775.37">22102 15610 0,'-36'0'93,"-17"36"-93,36-1 16,-19 18-16,1 0 16,0-18-1,35 18 1,-18-35-1,1 52 17,-19-17-17,19 35 1,-1-17 0,18-1-1,0-52 1,0 17 31,35-35-32,-17 18 1,-18 0-16,35-18 16,-17 0-1,17 0 16,-17 0 1,-1 0-17,1-18 1,-18 0 0,35-17-1,-35 17-15,0 1 16,0-1-1,0 0 17,0 1 15,0-18-32,0-1 1,0 19-1,-17-1 17,-1 18-1,0 0 125,1 0-62,-1 0-94</inkml:trace>
  <inkml:trace contextRef="#ctx0" brushRef="#br0" timeOffset="32008.38">17515 14287 0,'36'-35'94,"-19"18"-78,19-36-1,-1 17 1,-17 19 0,-1 17-1,1 0 32,-1 0-31,1 0-1,0 0-15,17 17 32,-35 1-17,53 0 1,-53-1 31,0 1-47,0 35 15,-18-36 1,1 1 31,-1-18-47,-17 35 15,-18 1 1,18-1 0,17-17-1,0-18 32,18 53-16,0-36-15,0 36 0,18-35-16,0-18 31,-1 0-31,18 17 16,-17 1-1,17 0 1,-35-1-16,18-17 78,-18-17-47,0-1-15,0 0-1,0 1 1,0-54 0,-18 54-1,1-36 1,17 35-16,0-17 16,0 17 15,0 0-16,0 1 1,0-1 0,-18 0 31,0 18-1,1 0-46,-1-17 16,1 17 0,-1 0-1,18-18 1</inkml:trace>
  <inkml:trace contextRef="#ctx0" brushRef="#br0" timeOffset="34055.9">20602 14164 0,'-17'0'62,"-19"0"-46,19 0 0,-1 0-1,0 0 1,-17 53 0,35-35-1,0-1 1,0 18-1,0 1 48,18-19-47,-1 19-1,1-36-15,0 17 16,35 1-1,-53 0 17,53-1-17,-36-17 1,1 0 187,-18-17-156,-18-1-16,18 0 0,0 1 1,-17-1-32,-1 0 47,18 1-32,-18-1 32,18 0-16,-35 1-15,17 17 0,18-18 46,-17 18-46,-1 0 31,0 0-32,1 0 16</inkml:trace>
  <inkml:trace contextRef="#ctx0" brushRef="#br0" timeOffset="35223.78">22983 14182 0,'0'17'141,"0"1"-126,0 35-15,0-36 16,0 1-1,0 35 1,0-35 0,0 17-1</inkml:trace>
  <inkml:trace contextRef="#ctx0" brushRef="#br0" timeOffset="36176.21">23160 14199 0,'0'0'0,"17"0"15,1 0-15,17 18 16,-17 0 15,-18-1-15,35 1-1,-35-1 48,0 1-48,0 17-15,-17-17 16,-19 0 0,-17-1-1,18 19 1,0-36 0,70 0 124,-17 0-140,-1 0 16,19 0-1,-1 0 1,-17 0 0,-1 17-1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10:57.381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19632 11606 0,'-18'0'188,"1"53"-173,-1-17-15,18-19 16,-17-17 0,-1 35-1,18-17 48,-18 0-48,1-1-15,17 1 16,0 0 0,-36 17-1,36-17 1,-17-18-1,17 35 1,0-17 0,0-1 15,-36 18-15,19 1 15,-1 17-16,-17-18 1,17-17 0,1-1-1,-36 36 1,53-35-16,-18-1 31,0 1 0,1 0-15,-19 17 0,19 18-1,-18-36 1,-36 36 0,71-35 15,-18-18 0,1 0-15,-1 35-1,0-35 1,1 18 0,-1 0-1,18-1 1,-17 1-1,-1 0 1,18-1 0,-35 18 15</inkml:trace>
  <inkml:trace contextRef="#ctx0" brushRef="#br0" timeOffset="3511.52">4621 12947 0,'-17'0'32,"-19"0"-1,19 0 0,-1-18-31,-17 1 16,17 17-1,1-18 1,-19 0 0,19 18-1,-1 0-15,-17-17 32,17-1-17,-17-17 1,35 0-1,0-36 1,0 0 0,0 19-1,0-54 1,18 35 0,17 36-1,-18 0 1,1-18-1,0 53 1,-1-36-16,36 19 31,35-1-15,-52-17 0,-19 35-1,54-18 1,-36 18-1,18 0 1,-18 0 0,-17 0-1,17 0 1,-17 0-16,35 0 31,-18 35-31,0 1 16,1-1-1,-19-17 1,36 17 15,-17 18-15,-1 0 0,-18-36-1,-17 1 1,18 0-1,-18-1 1,18 36 0,-1-35-16,-17 17 15,18 0 1,-18-17 0,0 0-1,0-1 16,0 1 1,-18 0-17,1-1 1,-1 1 0,0 0-1,-17-18-15,-18 52 16,36-34-1,-54 0 1,53-1 0,-17 1-1,-18 0 1,36-18 0,-19 17-1</inkml:trace>
  <inkml:trace contextRef="#ctx0" brushRef="#br1" timeOffset="16071.43">20408 6032 0,'0'36'109,"0"-19"-109,0 19 16,0-1-16,0-17 31,0-1 0,-17 19-15,17-19 0,-18 1-1,0 17 1,1-17 0,-36 17-1,17 0-15,-16-17 31,34 0 1,-17-18-17,17 0 1,0 0 0,-17 0-1,17 17 16,-17-17-15,17 0 0,18 18-1,-17-18 1,-18 0 0,-1 17-1,1-17 1,17 0-1,1 0 32,-1 36-15,0-36-32,1 0 15,-1 17-15,1-17 16,-1 0-1</inkml:trace>
  <inkml:trace contextRef="#ctx0" brushRef="#br1" timeOffset="19175.96">20620 6667 0,'-18'0'15,"1"0"17,17-17-17,0-1 1,0 1 0,0-36-1,0 17 1,0-52-1,0 71 17,0-1-32,0 0 15,0 1 17,17-1-17,1 18 1,0 0-1,-1 0 1,1 0 0,17 0-1,0 0 1,-17 0 0,17 0-1,1 0 1,-19 0-1,1 0 1,17 18 0,-17-1 31,-18 1-32,17 0 1,-17 34-1,0-34 1,0 17 0,0 1-1,0-1 1,0 18 0,-17-53-1,-1 0 1,18 17-16,-18 1 15,1-18 1,-18 18 15,-1-18-15,19 0 0,-36 0-1,17 0 1,1 0-1,18-18 1,-19 18 0,36-18-1</inkml:trace>
  <inkml:trace contextRef="#ctx0" brushRef="#br1" timeOffset="20167.88">21114 6262 0,'-36'0'78,"19"17"-78,-1 19 15,-17-19 1,-18 36 0,0-17-1,0-1 1,18 0-1,17-17 1,18-1 0,-35 1-1,0 17 1,17-17-16,-17 17 16,-53 18-1,52-35 1,-70 88-1,36-36 17,-1-35-17,54 1 1,-19-19 0</inkml:trace>
  <inkml:trace contextRef="#ctx0" brushRef="#br1" timeOffset="21353.39">21167 6615 0,'17'0'125,"-17"17"-125,0 18 16,0 1-16,0 17 15,0-36 1,0 1 0</inkml:trace>
  <inkml:trace contextRef="#ctx0" brushRef="#br1" timeOffset="42463.9">19720 6050 0,'18'0'500,"0"0"-469,17 0 0,-18 0-15,1 0 46,17-18 1,-17 18-32,0 0-15,-1 0-1,1 0 16,0 0-15,-1 0 0,1 0 15,-1 0 31,1 0 95,17 0-126,-17 0 16,0 0-16,-1 0 16,1 0-31,0 0-1,17 0 95,-17 0-32,-1 0-16,18 0 1,-17 0-16,0 0-16,-1 0 16,1 0-32,0-17-15,17 17 141,-17 0-79,17-18-30,-18 18-17,1 0 48,0 0-48,-1 0 1,19-17 0,-19 17 62,1 0 0,0 0-47,-1 0 32,19 0-16,-19 0-32,1 0 1,17 0 46,-17 0-30,-1 0-17,1 0 32,0 0-16,-1 0-15,19 0 0,-19 0-1,1 0 32,-1 0-16,1 0-15,0 0-16,-1 0 16,1 0-1,0 0 1,-1 0-1,19 0 17,-19-18-17,1 18 17,-1 0-17,1 0 1,0-18-1,-1 18 48,1 0-47,0 0-1,-1 0 1,19 0 31,-19 0-32,1 0 17,-1 0-17,1 0 1,17 18-1,1-18 1,-19 18 0,19-18 62,-1 0-63,0 0 17,-17 0-17,-1 0 1,19 0 0,-1 0-1,-17 0 1,-1 0-1,1 0 1,17 0 15,-17 0 1,-1 0 14,19 0-14,-19 0 15</inkml:trace>
  <inkml:trace contextRef="#ctx0" brushRef="#br1" timeOffset="48072.45">4092 14252 0,'-17'0'31,"-1"0"-15,0 0-16,1 0 15,-1 0 1,-35 0 0,35-17-1,-17 17 1,0 0-1,-36-36 1,54 19 0,-36-1-1,18 0 17,-1 18-17,1-35 1,17 17-1,18 1 1,-17-18 0,17-18-1,0-18 1,0 18 0,0 18-1,0-18 1,0 35 15,17-35-15,1 53-1,0-17 1,17 17 0,-17-18-1,17 18 1,-18 0 15,19 0-15,17-18-1,-36 18 1,19 0 0,16-17-1,-34 17 1,17 0 46,-17 0-30,0 17-17,-1 1-15,1 17 31,35 36-31,-53-36 32,35 1-17,-35-19 1,18-17-16,-18 53 16,17 0-1,-17-18 1,18-17-1,-18 0 1,0-1 0,0 1-1,0-1 1,0 1 0,0 0 15,0 17 31,0-17-46,-35-18 15,17 0 16</inkml:trace>
  <inkml:trace contextRef="#ctx0" brushRef="#br2" timeOffset="60295.87">1464 11959 0,'53'0'141,"0"0"-125,-18 0-16,177 0 31,52 0-31,-52 0 31,-53 0-15,-124 0-1,0 0 48,-17 0-48,17 0-15,18 0 16,35 0-16,89 0 16,17 0-1,-53 0 1,-123 0 0,17 0 15,0-17-31,36 17 31,-18 0-15,-36 0-1,71 0 1,-35 0 0,-17 0-16,-1 0 15,-17 0 1,-1 0-1,1 0 1,-1 0 0,89 0-1,35 0 1,18 0 0,-18 0 15,-123 0 47,17 0-62,-17 0-1,35 0-15,-36 0 16,54 0-1,-1 0 1,-52 0 62,35 0-47,-35 0-15,17 0 0,35 0-1,-34 0 1,-1 0 0,-17 0-1,17 0 16,-17 0-15,35 0 0,-36 0-16,18 0 31,-17 0 0,0 0-15,-1 0-1,1 0 1,17 0 0,1 0-1,-19 0 17,1 0 93,17 0-110,-17 0 1,-1-18-1,1 18 1,0-18 0,-1 1-1,-17-1 1,18 18 15,0-18 0,-1-17-31,-17 17 32,0 1-17,18-1-15,-18-35 16,0 36 15,0-19-31,0 19 47,0-1-31,0 0-1,0-17 1,0 0 0,0 0-1,0-36 1,-18 53-1,18 1 1,-17-19 78,-1 36-63,0 0-15,1 0-1,-1 0 1,0 0 0,-17-17-1,17 17 1,-17-18-1,18 1-15,-1 17 16,0 0 0,1 0 15,-36-18-15,0 0 15,-53-35-16,18 36 1,-53-36 0,35 35-1,53 0-15,18 18 16,-18-35 0,35 35 30,0 0-30,-52 0 0,-159 18-1,-18-18 1,88 0 0,88 17 15,54-17 0,-1 0-15,0 0 15,1 0-15,-1 0-1,-17 0 16,17 0-15,-35 0 0,-70 0-1,70 0 1,-35 0-16,-18 0 16,-18 0 15,107 0 16,-1 0-32,-35 36 1,18-36 0,-36 0-1,-52 0 1,-1 0-1,72 0-15,-19 0 16,18 0-16,35 0 16,-52 0-1,-54 0 1,71 0 0,36 0 15,-1 0-16,1 0 17,-36 17-17,35-17 1,-105 18 0,34 17-1,72-17 48,-19-18-48,1 18 1,-35 35 0,-19-18-1,19 35 1,-18-17-1,17-17 1,53 16 0,18-16 93,0-19-93,-17-17-16,17 53 15,0-35 1,0 0 15,0 17-15,0-18-1,0 36-15,35-53 16,36 36 0,-54-36-1,1 17 1,17 1 15,18-18-15,0 35-1,-35-35 1,52 36 0,-52-19-1,52-17 17,-52 18-32,35-18 15,18 35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53:52.7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17604 15187 0,'0'18'156,"0"17"-140,0-17-16,0 35 15,-18-36 16,18 18-15,0 1 0,-18-19-1,18 1 1,0 0 15,0-1-15,0 19-1,0-1 1,0-18 0,0 19-1,0-19 17,0 19-32,0-19 31,0 19-16,0-1 1,0 0 0,18 0-1,0-35-15,-18 71 16,35-36 0,-17 1-1,-18-1 1,0-18-1,0 1 1,35 35 0,-18-35-1,1 17 1,17 0 15,-17 18 0,-18-35-15,0-1-16,0 1 16,0 17-1,0-17 1,0 0 0,0-1-1,0 19 1,0-19-1,0 1 1,0-1 0,0 1 15,0 17-15,0-17 15,0 0-16,0-1 1,0 19 0,0-19-1,0 1 1,0-1 0,0 1-1,18 0 1,-18 17-1,0 0 1,0 36 0,0-36-1,0 0 1,0 1 0,0-19 30,17 1-30,1 0 0,-18-1-1,0 1 1,0 17 0,0-17-1,0-1-15,0 19 31,18-19-15,-18 1 0,17 0-1,-17 17 1,35 0 15,-17-17 0,17-18 32,1 0-32,-1 0-31,0 17 16,124 1-1,0 0 1,-1 17 0,-69-35-1,-19 0 95,-35 0-110,54 0 15,69 0 1,1 0 0,-53 0-1,-18 0 1,-52 0-16,-1 0 15,106 0 1,-53 0 0,-17 0-1,-36 0 17,-17 0-1,17 0-16,0 0 1,0 0 0,1 0-1,52 0 1,-53 0-16,36 0 16,105 0-1,-105 0 1,-18 0-1,-36 0 1,36 0 0,0 0-1,53 0 1,-36 0 15,-34 0-15,17 0-1,0 0 1,17 0 0,-52 0-16,17 0 15,88 0 1,-52 0 0,0 0-1,17 0 1,-18 0-1,1 0 1,-1 0 0,-52 0-1,17 0 48,-17 0-48,35 0 1,17 0-16,36 0 16,-35-18-1,-53 18 1,-18-17 0,17-1 46,1 0-62,-1 1 16,-17-1-1,18-17 1,-18 0-16,18-1 31,-18 1-15,0 17 15,0 1-15,0-18-1,0-18 1,0 35 0,0-35-1,0 35 16,0 1-31,0-19 16,0 19 0,-18-36 15,18 35 0,-18-35-15,1 0-1,17 36 17,-18-1-32,1-35 31,-1 18-31,0 0 16,1-1-1,17 1 16,-18 35-31,0-17 16,18-1 0,-17 0-1,17 1 17,-18-36-17,0 0 1,1 35-16,17 0 15,-36-34 1,1 16 0,18-52-1,-1 53 1,-17 0 0,17-18-1,18 35 1,-18 0 15,18 1-15,-35-36-1,35 18 17,-18-18-17,1 35 1,17 0-16,0-17 15,-18 35 1,18-18 0,-17 1-1,-1-1 1,0-17 0,18-18 15,-17 35-16,17 1 1,-18-1 0,18 0 62,0 1-78,0-36 15,-18 35 1,18-17 15,0 17-31,-17 1 16,17-19 0,0 19-1,0-1 126,-18 18-110,-17-18-31,-18-17 16,0 18-16,18 17 15,-54-18-15,-52-53 16,36 71 0,16-17-1,54 17 1,17 0 15,1 0 16,-18 0-31,17 0-1,0 0 1,-35-36-1,0 36-15,-52 0 16,-1 0 0,18 0-1,-18 0 1,-18 0 0,18 0-1,36 0 1,35 0 15,17 0-31,0 0 0,1 0 16,-54 0 15,18-17-15,-53-1-1,36 18 1,-1 0-1,18 0 1,36 0 0,-19-35 15,19 35-15,-1 0-1,-70 0 1,-18 0-1,-35-18 1,88 18 0,-106 0-1,71-17 1,70 17 0,-17 0-1,0-18 1,0 18-1,-54 0 1,1 0 0,0 0-1,35 0 1,36 0 0,-19 0 109,19 0-125,-36 0 31,0 35-31,35-35 15,18 18 1,-35 35-16,17-53 31,1 17 47,-1-17-62,0 18-16,1-18 16,-19 18-16,36-1 31,-35 1-31,17 0 16,1-18-16,-36 35 15,53-17 141</inkml:trace>
  <inkml:trace contextRef="#ctx0" brushRef="#br0" timeOffset="3448.07">21325 12982 0,'-35'0'47,"53"-17"281,-1-1-297,-17 0-15,18 1 125,0 17-110,17 0 47,-35 17-47,0 19 0,0-1 126,-35-35-142,17 17 17,0-17 14,-17 0 1,17 0-15,18-17-17,0-1-15,0-17 31,0 17-15,0 1 47,0-19-17,18 36 142,0 0-172,-1 18 30,-17 0-30,0-1 31,0 1-31,0 0 46,0-1-15,0 1 297</inkml:trace>
  <inkml:trace contextRef="#ctx0" brushRef="#br0" timeOffset="116319.9">21255 12612 0,'17'0'234,"1"0"-218,0 0 0,-1 0 15,1 17 0,0-17-15,-1 0-1,-17 18 1,18-18 15,0 18 1,-1-18-1,-17 17-16,18-17 17,0 0-32,-1 0 47,1 18-47,-1 0 31,-17-1 0,18-17 16,0 18-16,-18 0-15,17-1-1,1 18 1,-18 1 15,18-36-15,-18 17 0,0 19 77,17-19-77,-17 1 0,0 0 30,0-1 158,0 1-142,0-1-46,0 1-16,18 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28:55.2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19703 14870 0,'35'17'141,"-35"1"31,18-1-157,-1-17 1,-17 18 171,0 0-171,-17-18 171,-1 0-155,0 0-17,18-18 17,0 0-32,0 1 31,0-1-31,0-17 47,0 17 62,0 1-78,0-1 16,0 0 16,0 54 155,0-19-186,0 1-32,0 0 15,0-1 1,0 1 0,0-1-1,0 1 32,0 0-16</inkml:trace>
  <inkml:trace contextRef="#ctx0" brushRef="#br0" timeOffset="4912.76">19738 14799 0,'18'0'172,"-1"0"-62,18 0-95,-17 0 63,-18 18 1,0-1-17,0 1-15,0 0-31,0-1-1,0 1 16,0 17 16,0-17 0,0 17-31,0-17 31,0-1-32,0 1 79,-35-36-31,35 1-48,0-19 16,0 19 1,0-1 30,0-17-46,-18 17 203,1 1-204,17-1 16,-18 0-15,18 36 203,0 0-204,0-1-15,0 1 16,0 17 0,0-17 15,0-1 0,0 1-15,0 0 15,0-1-15,0 1-1,18-18 188</inkml:trace>
  <inkml:trace contextRef="#ctx0" brushRef="#br0" timeOffset="11136.33">3528 15681 0,'0'18'141,"0"35"-125,0-36 15,0 18 0,0-17-15,0 0-1,0-1-15,0 1 16,0 0-16,0 35 31,0-36-15,0 18-1,0 1 1,0-19 15,0 1-15,0 0 0,17-18-1,-17 35 1,18-17-1,-18 34 32,0-34 31,0 0-31,0-1-31,0 1 15,0 0-15,18-18-1,-18 35 1,17-17 31,1-18-16,0 17 32,17-17 77,0 18-124,18 17 0,-35-35-1,17 0 1,-17 0-16,-1 18 15,1-18 1,17 0 0,-17 0-1,35 0 1,-18 0 0,0 0-1,36 0 1,-18 0-1,-18 0 1,-17 0-16,52 0 31,18 0-15,-35 0 0,-35 0-1,17 0 16,53 0-15,-35 0 0,18 0-1,-18 0 1,-18 0 0,-17 0-1,-1 0 1,36 0-1,0 0-15,18 0 16,-36 0 0,0 0 109,-17 0-110,0 0 1,-1 0 0,1 0-16,35-18 15,35 18 1,-70-17-1,17 17 1,-17 0 31,-1 0-16,36-18-15,-35 18-1,17 0 17,-17 0 30,-1 0-31,1 0-31,0 0 16,17 0 0,-17 0 15,-1 0-15,-17-18-1,18 18 1,17 0-1,0-17 1,-17-1 47,0 0-48,-18 1 16,17-1-15,-17-17 0,0 17-16,0 0 15,0-17 17,0 0-17,0 0 1,0-1-1,0 19 1,0-19 0,0 1-1,0 18 1,0-1 0,0-17-1,0-18 1,0 35-1,-17-17 1,-1 0 0,18 17 15,-18 0-15,18 1-1,-17-1 1,-1 18 15,0 0-15,1-18-1,-1 18 1,-17 0 0,17 0-1,-52 0 1,17 0-1,-18 0 1,54 0 0,-36 0 15,35 0-15,-35 0-1,0 0 1,36 0-16,-36 0 15,35 0 1,-35 0 0,35 0-1,-34 0 1,-37-35 0,36 17-1,18 18 1,-35 0-1,34 0 1,-34 0 0,-1 0 15,-17-17-15,70 17-1,-17 0 16,17 0-15,-34 0 0,-72 0-1,54 0 1,-19 0 0,36 0-1,0 0 1,-17 0-1,52 0-15,-35 0 16,36 0 15,-19 0-15,19 0 0,-1 0-1,-35 0 1,36 0-1,-19 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30:13.80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3951 16492 0,'18'18'171,"-18"0"-139,0-1 30,0 1-46,0 0-1,0-1 1,0 18 0,0 1-1,0-1 17,0-17 14,0 35-30,0-36 0,0 1-1,-18-18 1,18 35 0,0-17-1,0 17 1,0-17 15,0-1 0,0 1 1,0 0-17,0-1 16,0 1-15,0 0 15,0-1-15,0 1 31,0-1-32,0 1-15,18 0 32,-1-1-1,1-17 16,17 18-16,-35 0 16,18-1-47,0-17 47,-1 0 0,1 0-47,0 0 15,-1 0 1,18 0 0,-17 0 15,0 0-16,-1 0 1,72-17 0,-72-1-16,1 18 15,35-18 1,-36 1 0,19-1 15,17 0-16,-36 18 1,1 0 0,-1-17-1,1-1 17,0 18-32,52 0 31,-17-17-16,18 17 1,-54 0-16,19-18 16,-19 18-1,1 0 1,0 0 15,17 0-15,-17 0 15,-1 0-31,18 0 16,18 0-1,-35 0 17,0 0-17,35 0 1,-36 0-1,18 0 1,-17 0 0,17 0-1,-17 0 1,0 0 0,17 0-1,-17 0 32,-1 0-47,1 0 31,0 0-31,-1 0 78,1 0-62,-1 0 0,1 0 31,0 0-1,17 0-46,-17 0 32,-1 0 30,1 0-46,0 0-1,-1 0 95,18 0-79,-17-18-15,-18 1 77,18-1-93,-18 0 32,0 1-1,0-1 0,17 0-15,-17-17-1,0 17 1,0 1-16,0-1 31,0 1-15,0-1 0,0-35-1,0 35 16,0 1 32,0-1-1,0 0-46,0 1 0,0-1-1,0 1 17,0-1-17,-17 0 1,17 1 15,-18 17-15,0-18 15,18 0 0,-17-17 32,-1 35-48,1-18 1,17 1 15,-18 17 0,0 0 1,18-18-17,-17 1 1,-1-1 31,0 18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8:31:21.53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13811 2593 0,'36'0'78,"-19"18"16,-17-1-79,0 1 17,0-1-17,0 1-15,0 17 16,0 1-1,0-19 17,0 1-1,0 17-15,0-17 15,0-1 0,0 1-15,0 17-1,-35 1 17,0-36 77,35 17-93,-18 1 15,0-18-16,1 0 17,-1 0-1,0 0-15,1 18-1</inkml:trace>
  <inkml:trace contextRef="#ctx0" brushRef="#br0" timeOffset="1">14041 3052 0,'0'0'0,"-36"-18"31,19 0 0,-1 18-15,18-17-16,0-19 16,0 1-1,0 17 1,0 1-1,0-19 1,0 19 15,0-1-15,18 1 0,17-19-1,0 19 1,-17-1-1,17 0 1,0 18 15,-17 0-15,0 0 15,17 0-31,-17 0 16,-1 0-1,18 0 1,-17 53 0,-18 0 15,0-35-31,0 35 16,0-36 15,0 1 16,0 0-16,-18-1-15,18 1 15,-35-18 16,18 0-47,-1 0 15,0 0 1,1 0 0,-19 0-1,19 0 1,-1-18-1,0 18 1</inkml:trace>
  <inkml:trace contextRef="#ctx0" brushRef="#br0" timeOffset="2">14393 2540 0,'18'0'78,"-18"18"-63,-18-1 1,1 19 0,-19-1-16,1 0 15,0 0 1,17-17-1,18 0 1,-17 17 0,-19 0-1,36 18 17,-35-18-17,17 1 1,1-19-1,-1 19 1,0 17 0,1-18 15,17-18-15,-18 1-1,18 0 1,-17-1-1,17 1 110</inkml:trace>
  <inkml:trace contextRef="#ctx0" brushRef="#br0" timeOffset="3">14534 3069 0,'-17'0'94,"-1"0"-63,1 35-15,-1-17-1,0-18 16,18 35-15,0-17 31,0 17 31,18-35-47,17 18 1,-17-18-17,-1 18-15</inkml:trace>
  <inkml:trace contextRef="#ctx0" brushRef="#br0" timeOffset="4">14640 3087 0,'18'0'78,"-18"17"-62,0 1-1,0 0 1,0-1-16,0 1 16,0 17 15,0-17 16,0 0-47,0-1 15,0 1 1,0-1 31</inkml:trace>
  <inkml:trace contextRef="#ctx0" brushRef="#br0" timeOffset="5">14728 3052 0,'36'0'0,"-19"0"47,1 0-31,0 0-1,-1 17 1,1-17-1,-18 18 17,18-1-1,-1-17 0,1 18-15,-18 0-1,0-1 1,0 19 0,0-19-1,0 19 1,-18-1 15,-17-35 16,35 17-31,-18-17-1,1 0 1,-1 0 0,0 0-1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8:31:21.53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22754 3634 0,'-17'0'31,"17"-18"32,17 18-32,18 0-15,-17 0-1,0 0 1,-1 0-1,1 0 1,0 0 31,17 0-16,0-18-15,-17 18-1,-1 0 1,1 0 0,0 0 15,17 0-15,-17 0 15,-1 0-16,1 0 17,0 0-17,-1 0 1,18 0 0,1 0-1,-1 0 1,-17 0-1,-1 0 1,19 0 0,-1 0-1,0 0 1,18 0 0,-35-17-1,-1 17 16,19 0 1,-1 0-1,-17 0-15,-1 0-1,1 0 1,-1 0-1,1 0 1,0 0 0,-1 0-1,19 0 1,-19 0 0,1 0 15,0 0-31,17 0 15,-18 0 1,1 0 0,0 0-1,-1 0 17,19 0-17,-19 0 16,1 0-15,0 0 0,-1 0-1,1 0 1,17 0 15,-17 0 0,-1 0 32,19 0-32,-19 0 16,1-18-31,-18 0-16,18 18 15,-1 0 1,1 0 62,0-17-62</inkml:trace>
  <inkml:trace contextRef="#ctx0" brushRef="#br0" timeOffset="1">23177 3687 0,'-17'0'172,"17"17"-141,0 18-15,0-17-1,-18-18 17,1 18 46,-1-1-63,0 1-15,1 0 16,-1-1 0,0 1-1,1 0 1,-1-1 46,0-17-30,1 0-17,-1 0 1,-70 53 0,53-18-1,-36-35 1,36 36-1,35-19 1,-18-17 0,1 0-1,-1 0 17,-17 0-32,35 18 15,-18-18 16,0 0 1,1 0-17,-19 18 1,1-18 0,18 0-1,-1 0 16,-17 0-31,17 0 32,0 0-17,1 0 1,-1 0 0,-17 0-1,17 0 1,1 0 15,-1 0-15,18-18 15,-35 0 94,17 18-94,0-17 79,1 17-79,-1-18 16,0 18 0,1-18-1,17 1 142,17 17-188</inkml:trace>
  <inkml:trace contextRef="#ctx0" brushRef="#br0" timeOffset="2">23266 4092 0,'-18'-17'188,"18"-1"-141,18 0-32,35 18 16,-53-17 1,17-1-17,1 18 95,0-18-95,-1 18 32,1 0-31,-1 0 15,19 0-31,-19 0 16,1 0-1,0 0-15,-18 18 32,17-18-17,1 18 1,0-18-1,17 35 48,-35-17-47,0-1-1,17 18 1,-17-17-1,0 17 1,0-17 31,0 0-31,0-1-16,0 1 15,0 17 1,0-17-1,-17 0 1,-1-18 31,1 0 0,-19 17-32,19-17 1,-1 0 0,-17 0-1,17 0 1,-17 0 15,17 0-15,1 0-1,-1-17 32,18-1 0,-18 18-47,1-18 16,-1 1-1,18-1 1,0-17 0,-18 17 62,1 0-63,-1-17 17,18 17-1</inkml:trace>
  <inkml:trace contextRef="#ctx0" brushRef="#br0" timeOffset="3">23724 3828 0,'-17'17'109,"17"1"-109,-18 17 16,-35 18-1,53-35 1,-18-1-1,1 1 1,17 17 0,-35 1-1,17-19 48,18 1-32,0-1-31,0 1 16,-18 35-1,-17-35 1,17 35 0,1-18-1,-1-17-15,18-1 16,-18 1-1,1 17 1,-1-17 0,18-1 15</inkml:trace>
  <inkml:trace contextRef="#ctx0" brushRef="#br0" timeOffset="4">23777 4304 0,'0'18'157,"0"17"-142,0-18 1,0 1 15,0 0-15,0-1 31,0 1-16,0 17 31,0-17-46,0 0 93,-17-18-77,-1 0-17,18-18 32,0 0-31,0 1-1,0-1 1,0 0-16,0-17 47,0 17-16,0 1-15,18-1-1,-18 1 1,17 17 62,18 0 32,-17 0-64,0 0-30,-1 0 125,1 17-94,0 1-32,-18-1 32,0 1-31,0 0-1,0-1 1,0 1 0,0 17 46,0-17-31,0-36 204,0 1-235,0-19 15,17 1-15,-17 17 32,0 1 46,0-1-16,18 18 48,0 0-95,-1 0 32,1-17-16,-18-1-15,18 18 62,-1 0-62,1 18 77,-18-1-30,17 18-47,-17 1 30,0-19-14,0 1 30,0 17-31,0-17 32,0 0-47,0-1 15,0 1-16,18-1 1,0-17 15</inkml:trace>
  <inkml:trace contextRef="#ctx0" brushRef="#br0" timeOffset="5">24306 4304 0,'-17'0'125,"-1"18"-125,18-1 109,-35 18-93,17-35 0,18 36-16,0-1 31,0 0 0,0-17 32,-17 0-48,17-1 32,0 18 16,17-35-16,-17 18-47,18-18 15,-1 0 1,1 0 15,0 18-15</inkml:trace>
  <inkml:trace contextRef="#ctx0" brushRef="#br0" timeOffset="6">24465 4269 0,'-18'17'140,"18"1"-124,0 17-1,0-17 1,0-1 0,0 1-16,0 0 15,0-1 1,0 1 0,0 0-1,0-1 1,0 1 15,0 17-15,0-17 15,0-1-15,0 1 15</inkml:trace>
  <inkml:trace contextRef="#ctx0" brushRef="#br0" timeOffset="7">24606 4286 0,'18'-17'125,"0"17"-63,-1 0-46,-17 17 31,18 1-47,-18 0 31,0-1-16,0 1-15,0 17 16,0-17 15,0 17-15,0-17 0,0-1-1,0 1 1,0 0-1,0-1 1,-18-17 78,1 0-63,17 18-15,-36-18 31,19 0-47,-1 35 31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9:44:49.90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2240 12735 0,'18'0'406,"-1"0"-328,1 0-47,0 0 1,-1 0 14,1 0 33,17 0 14,-17 0-61,0 0 93,17 0-47,-18-17-31,1 17-1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14:33.7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9525 0,'-18'18'187,"18"-1"-171,35 1 31,-17-18-31,0 18 15,17-1-16,-18-17 17,19 18-17,-19-18 17,1 17-17,0 1 1,-1-18 62,1 0-78,17 35 47,-17-17-32,-1-18-15,1 35 32,17 1-17,-35-19 1,18 1 0,0-1-1,-1 1 1,-17 17-1,18 1 1,0-19 0,-18 1-1,17-18 1,-17 18-16,0-1 16,0 1-1,0 0 1,0-1-1,18 1 1,-18-1 15,35 19-15,-17-1 15,-18-17-31,0-1 31,0 36-15,0-35 15,0-1-31,0 19 32,17-19-32,-17 19 15,0-19 1,0 19-1,0-19 1,18 1 15,0-1 16,-18 1 0,0 0 0,-18-1-31,18 1 15,0 0-16,0-1 1,-35 19 47,35-19-48,-18-17 1,1 53-1,17-18 1,-36 1 0,19-19-1,17 19 1,0-19-16,-18 1 16,0 0 15,-17 17-16,0 0 1,17-17 31,0-1 0,18 1-32,-17-18 1,-18 0-16,17 35 16,-17-17-1,17-18-15,-17 18 16,-1-18 0,19 17 46,-1 1-46,-17-1-1,17-17 1,1 0 0,-1 0-1,-35 18 16,35-18-15,1 18 15,-1-1-15,0-17 15,1 0 16,-1 0-31,1 0-1,-1 0 1,0 0 0,1 0-1,-1 0 32,0 0 16,-17 0-32,17 0 16,1 0-32,-1 0 95,1-17-63</inkml:trace>
  <inkml:trace contextRef="#ctx0" brushRef="#br0" timeOffset="2303.92">19756 10989 0,'-18'18'250,"18"-1"-203,-18 1-47,1 35 15,-1-36 1,0-17 328,1 18-313,52-18 297,-35 18-312,18-1-1,17-17 1,-17 18-16,-1 0 78,18-18-15,-35 17-48,18-17-15,0 18 31,-1 0 1,1-18-17,0 0 1,-18 17 15,17 1-15,1-18 15,0 18 0,-1-18 47,1 0-62,-1 17-16,1 1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1:13.8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16492 12330 0,'18'0'250,"0"0"-157,-1 0-61,-17 17 15,0 1-47,-17-18 15,-1 17 32,0 1-47,1-18 31,-1 0 16,0 0 0,18-18-31,0 1-1,0-1 1,0 1 0,0-36-1,18 53 1,0 0 124,-1 0-108,1 17-17,-18 1-15,18-18 32,-1 18-1,-17-1 0,18 1 32,-18-1-32,0 1-31,0 0 172,-35-18-125,17-18-32,0 0 16,1-17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1:13.8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16492 12330 0,'18'0'250,"0"0"-157,-1 0-61,-17 17 15,0 1-47,-17-18 15,-1 17 32,0 1-47,1-18 31,-1 0 16,0 0 0,18-18-31,0 1-1,0-1 1,0 1 0,0-36-1,18 53 1,0 0 124,-1 0-108,1 17-17,-18 1-15,18-18 32,-1 18-1,-17-1 0,18 1 32,-18-1-32,0 1-31,0 0 172,-35-18-125,17-18-32,0 0 16,1-17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05T09:14:17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5980 9895 0,'0'18'125,"0"17"-125,17 1 16,-17 17-16,0 17 16,0 1-1,0-36 1,0-17 15,0 17 32,0 0-48,18 0 95,17 1-64,-35-19-30,0 1-16,0 17 31,0-52 126,0-19-142,0-34-15,0 52 16,0-35-16,0-17 31,0-1-15,0-17-1,0 70 1,0-17 0,0 0-1,0 17 1,0-17-1,0-18 1,0 35 31,0-17 0,0 88 172,0 35-204,0-35-15,0 70 31,0 36-15,-18-124 0,18-17-1,0 0 1,0-1 0,0 1 15,0 0-16,0-71 220,0-18-220,0 54-15,0-1 16,0-17 0</inkml:trace>
  <inkml:trace contextRef="#ctx0" brushRef="#br0" timeOffset="6926.55">4586 10460 0,'0'17'94,"0"19"-94,0-1 16,0 0-1,0 71 1,0-53 0,0-18-1,0-17 63,0 17-46,0-17-17,0 0-15,0 17 16,0 0 78,0-17-94,0-1 15,0 1 1</inkml:trace>
  <inkml:trace contextRef="#ctx0" brushRef="#br0" timeOffset="13063.11">11677 11201 0,'0'0'0,"-35"0"47,17-36 187,36 36 141,-1 18-328,1 0-31,0-18-1,-18 17 17,17 1-1,18 35-15,-52-53 124,-18 0-124,-1 0-1,36-18 17,0-17-1,0 0-15,0 17-1,0-17 1,0 17-1,0-17 1,18 17 0,0 18-1,17 0 17,-18 0-1,1 18 31,-18 35-30,0-36-17,0 19 1,-18-1 46,1-35-30</inkml:trace>
  <inkml:trace contextRef="#ctx0" brushRef="#br0" timeOffset="14783.51">12400 10583 0,'-18'0'47,"1"0"-32,-1 0-15,1 0 32,-19-17-1,36-1 78,18 0-93,0 18 0,-1 0-1,1 0 1,-1 0 78,19 0-48,-19 0-30,1 0 0,-18 18-1,0 35 1,0-35 109,-18-18-94,1 0-15,-1 0-1,0 0 17,18-18 46,0 0-63,0 1-15,18-1 16,0 0 15,-1 18 47,1 0-62,0 18 0,-1-18 31</inkml:trace>
  <inkml:trace contextRef="#ctx0" brushRef="#br0" timeOffset="16704.38">11677 12577 0,'0'-18'78,"0"0"-62,-18 1 15,1 17-31,17-18 16,0 0 62,35 1-47,-17-1-15,-1 0-16,1 18 15,-18-17 1,17 17 15,1 0 0,0 0-15,-1 0 31,19 35-16,-36-17-31,0-1 16,0 1-1,0 35 1,0-35 46,-18-1-46,0-17 15,1 0-31,-1 0 16,-17 0 0,17 0 15,1 0-16,17-17 17,0-1-17,0 0 1,0 1 0,0-1 62,17 18-47,18 0 0,-35 18 16</inkml:trace>
  <inkml:trace contextRef="#ctx0" brushRef="#br0" timeOffset="22943.68">19315 11695 0,'0'-18'94,"-18"18"-78,-17 35-16,-1 0 15,19 18 1,-1-53 0,0 18 30,-17-18-14,0 0-32,0 0 15,-1 35 1,1-17 0,0-18-1,17 0 1,1 0 31,-19 18-47,19-18 31,-1 0-31,-17 0 16,17 0-1,0 0 1,1 0-1,-19-18 1,19 0 0,-18-70 15,-1 18-15,36 17-1,-35-18 1,35 1-1,-18 52 1,18-88 0,0 18-1,0 70-15,0-70 16,0 35 0,18 0-1,0-17 1,-1-36-1,19 71 1,-19-71 15,36 35-15,-18-17 0,36 0-1,0 0 1,-1-18-1,-35 35 1,71 1 0,-71 17-1,18 0 1,18-18 0,-36 36-1,18 0 1,0 17-1,-18-17 17,36-1-17,35 1 1,17 0 0,-17-18-1,0 18 1,0-1-1,-36 19 1,-17 17 0,-18 0-1,1 0 1,-1-18 0,53-17-1,-70 35 1,35-18-1,-18 18 17,-17 0-17,17 0 1,0 0 0,1 0-1,-19 0 1,18 0-1,1 0 1,17 36 0,-18-19-1,0 36 1,-17-18 0,-1 36-1,19-1 1,-36-17-1,0 0 17,0 36-17,0 16 1,0-34 0,-18-36-1,-17 18 1,17-35-1,-17 35 1,-71 52 0,18-16-1,35-1 1,-18-35 0,18 35-1,-17-35 1,17-35-1,18 52 17,-18-35-17,18 18 1,-1-35 0,-17 52-1,-17 1 1,17-36-1,0 36 1,-18-1 0,1 1-1,17-36 1,18-17 0,17 0-1,-17-1 1,-1 18 15,19-35-15,-54 53-1,-17 0 1,53-35 0,17-18 30</inkml:trace>
  <inkml:trace contextRef="#ctx0" brushRef="#br0" timeOffset="25247.52">21855 12771 0,'-18'0'15,"0"0"1,1 0-1,-19 17 1,19 1 0,-71-18-1,35 17 1,-71-17 0,18 0-1,-17 0 1,52 0-1,-17 0 1,0 0 0,17-17-1,-34-1 1,34 18 0,-35-17-1,53 17 1,-35-36 15,-18 19-15,36-1-1,34 0 1,19 1 0,-1-1-1,-17 0 1,0-17-1,-1 18 1,-17-36 0,36 17-16,-1-17 15,-17-17 1,17-18 0,0-1-1,18-52 16,0 36-15,0 34 0,0-17-1,18 35 1,0 18 0,17-18-1,71-53 1,0-18-1,-18 36 1,18 0 0,-53 17-1,35-34 1,-70 69 0,34 1-1,-52 17 32,36 18-31,-1 0-1,124 0 1,-53 0 0,-18 0-1,-71 0 1,1 0 15,0 0-31,-1 0 16,1 0-1,52 36 1,-34-36 0,-1 17-1,18 1 16,-18 17-31,36-17 16,-1 35 0,-34-36-1,-19 19 1,36 34 0,0 36-1,18 18 1,-1 52-1,-52-88 1,35 0 0,-36 1-1,-17-1 1,0-71 0,18 36 15,-18-17 0,0 16-15,-35 37-1,17-19 1,1 1 0,-19-18-1,19 35 1,-36-35-1,-36 88 1,37-71 0,-19 1-1,0 0 1,-17 34 0,0-16-1,17-19 16,54-70-15,-18 18 31,17-1-31,-35-17-1</inkml:trace>
  <inkml:trace contextRef="#ctx0" brushRef="#br0" timeOffset="27694.98">19015 13370 0,'0'18'31,"-18"0"-15,0-18-16,-17 0 15,-35 0 1,-1 0 0,18 0-1,-35 0 1,35-18 0,-18-53 15,-34 18-16,16-52 1,37 34 0,-1 0-1,0-34 1,53 16 0,0 19-1,0 17 1,0 0-1,0-17 1,0-36 0,17 70-1,1-17 1,17-17 15,1 35-15,-1-1-1,-18 19 1,19 17 0,34 0-1,1-53 1,35 35 0,-36 1-1,-17 17 1,18-36-1,-18 36 1,17 0 0,36 0-1,-18 18 1,-53 0 0,18 17-1,-35-18 1,35-17-1,-35 18 1,17 17 0,0 1-1,-17 17 1,17 17 0,-35 18-1,0 18 1,18 0-1,-18 35 1,0-106 0,0 18-1,0-35 17,0 0-17,0 34 1,-18-34-1,0 17 1,-34 18 0,34-35-1,-17 53 1,17-54 0,-35 18-1,0-17 16,35-18 16,1 18-15,-1-18-17,1 0 1,-19 17 15,19-17 16,-1 18-31,0-18 234,-17 0-235,0 18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7:21.3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20144 9525 0,'-18'18'187,"18"-1"-171,35 1 31,-17-18-31,0 18 15,17-1-16,-18-17 17,19 18-17,-19-18 17,1 17-17,0 1 1,-1-18 62,1 0-78,17 35 47,-17-17-32,-1-18-15,1 35 32,17 1-17,-35-19 1,18 1 0,0-1-1,-1 1 1,-17 17-1,18 1 1,0-19 0,-18 1-1,17-18 1,-17 18-16,0-1 16,0 1-1,0 0 1,0-1-1,18 1 1,-18-1 15,35 19-15,-17-1 15,-18-17-31,0-1 31,0 36-15,0-35 15,0-1-31,0 19 32,17-19-32,-17 19 15,0-19 1,0 19-1,0-19 1,18 1 15,0-1 16,-18 1 0,0 0 0,-18-1-31,18 1 15,0 0-16,0-1 1,-35 19 47,35-19-48,-18-17 1,1 53-1,17-18 1,-36 1 0,19-19-1,17 19 1,0-19-16,-18 1 16,0 0 15,-17 17-16,0 0 1,17-17 31,0-1 0,18 1-32,-17-18 1,-18 0-16,17 35 16,-17-17-1,17-18-15,-17 18 16,-1-18 0,19 17 46,-1 1-46,-17-1-1,17-17 1,1 0 0,-1 0-1,-35 18 16,35-18-15,1 18 15,-1-1-15,0-17 15,1 0 16,-1 0-31,1 0-1,-1 0 1,0 0 0,1 0-1,-1 0 32,0 0 16,-17 0-32,17 0 16,1 0-32,-1 0 95,1-17-63</inkml:trace>
  <inkml:trace contextRef="#ctx0" brushRef="#br0" timeOffset="1">19756 10989 0,'-18'18'250,"18"-1"-203,-18 1-47,1 35 15,-1-36 1,0-17 328,1 18-313,52-18 297,-35 18-312,18-1-1,17-17 1,-17 18-16,-1 0 78,18-18-15,-35 17-48,18-17-15,0 18 31,-1 0 1,1-18-17,0 0 1,-18 17 15,17 1-15,1-18 15,0 18 0,-1-18 47,1 0-62,-1 17-16,1 1 31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1:31:13.8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16492 12330 0,'18'0'250,"0"0"-157,-1 0-61,-17 17 15,0 1-47,-17-18 15,-1 17 32,0 1-47,1-18 31,-1 0 16,0 0 0,18-18-31,0 1-1,0-1 1,0 1 0,0-36-1,18 53 1,0 0 124,-1 0-108,1 17-17,-18 1-15,18-18 32,-1 18-1,-17-1 0,18 1 32,-18-1-32,0 1-31,0 0 172,-35-18-125,17-18-32,0 0 16,1-17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23:04:18.6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16016 6209 0,'-18'0'141,"1"0"-78,-1 0-48,1-18 63,17 1 188,0-19-250,17 19 77,1 17 32,-1 0-93,1 0-1,0 0 47,-1 17-47,1-17 485,-18 36-438,0-19-62,0 1 171,-18-18-156,1 0 1,17 18 61,-36-18-61</inkml:trace>
  <inkml:trace contextRef="#ctx0" brushRef="#br0" timeOffset="1">16069 6138 0,'-18'0'16,"1"0"62,-1 0-62,0 0-1,1 0 1,17 18 297,17-18-282,1 18-16</inkml:trace>
  <inkml:trace contextRef="#ctx0" brushRef="#br0" timeOffset="2">16016 6174 0,'0'-36'31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26T10:05:34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19667 11130 0,'18'0'312,"-18"18"-296,35-18 15,-17 0 94,0 17-31,-1 19-47,1-19 93,-1-17-109,1 0 32,0 18-47,-18 0 30,17-18-14,1 17-1,0 1 125,-18 0-140,0-1-1,0 1 1,0-1 0,0 19 15,0-19 0,0 1-31,0 0 16,0-1-1,17 19 1,-17-19 15,0 1-15,0-1 15,0 19 0,0-19 1,36 36-1,-36-35 0,0 0-15,0-1-1,0 1-15,0-1 16,0 19 0,0-19-1,0 1 17,0 17-32,0-17 31,0 0 0,0-1-15,0 1-1,0 0 1,0 17 0,0-18-1,0 1 1,0 17-1,0 1 1,0 17 62,0-1-62,0-34-16,0 35 15,-18-18 1,18 1 0,-18-19-1,18 1 1,-35 17 0,35-17-1,0-1 1,0 19 15,0-1-15,0 0 15,-18-35-15,18 18-1,-17 0 16,-1 17-15,0 0 0,18-17 15,-17-1-15,17 1 15,-18 0-16,18-1 1,0 1-16,-17-18 16,17 18-1,-18-1 17,0 1 93,1 17-110,-1-35-15,-53 53 16,1-35-1,52-1 1,1-17 109,-1 0-125,18 18 16,-18 0-1,1-18 1,-19 0 0,19 17-1,-1-17 48,-17 0-63,0 0 15,-18 0 1,0 18 15,35-1 47,0-17 141</inkml:trace>
  <inkml:trace contextRef="#ctx0" brushRef="#br0" timeOffset="3344.71">19967 11553 0,'18'0'234,"-1"0"-93,1 0-126,0 0 1,17 0 15,-17 36-31,-1-36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8-02T10:34:20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21938 10950 0</inkml:trace>
  <inkml:trace contextRef="#ctx0" brushRef="#br0" timeOffset="3624.34">21908 10883 0,'0'34'562,"0"33"-421,0-32 593,30-35-703,3 0 266,-33-35-187,0 1-95,0 1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09T23:24:51.9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16775 12083 0,'-18'0'328,"0"0"-313,-17 35-15,-18 18 16,-35 35 0,-36-35-1,36 17 1,71-52-16,-36 35 16,17-35-1,1-1 16,17 19-15,-17-19 0,18 1-1,-19 0 1,19 17 0,-54 18-1,-52 53 1,-36-1-1,18-34-15,0-18 16,70 0 0,1 0-1,52-53 1</inkml:trace>
  <inkml:trace contextRef="#ctx0" brushRef="#br0" timeOffset="2824.2">20638 12347 0,'-18'-17'375,"0"17"-359,18 17-16,-17-17 15,-19 53 1,36 0-1,-17-35 1,-1-1 0,0 1-1,1 35 17,-1-18-17,0-17-15,-34 35 31,-54 35-15,88-70 0,-17 17-16,17 0 109,1 0-93,17-17-16,-36 35 15,1 0 1,17-18 0,1-17-1,17 17 1,-18-35-1,0 53 32,1-35-31,17 35 0,-53 52-1,18-34 1,-1-36-16,19 0 15,17-17 1,-36 17 0,19-17 31,17 0-16,-18-1-16,18 1 1,-35 17 0,-36-17-1,36 35 1</inkml:trace>
  <inkml:trace contextRef="#ctx0" brushRef="#br0" timeOffset="5167.85">15699 13423 0,'17'0'219,"-17"53"-203,0-35-16,0 17 15,0 18 1,0-35 0,0-1-1,0 1 1,0 17 46,18 0-46,-18 18 0,0-35-1,0 35 1,0-35-1,0-1 64,0 1-48,0-1-16,0 19 17,0-19-17,0 1 79,0 17-94,0-17 16,0 0-1,0-1 1,0 1 78,0-1-63,0 19 0</inkml:trace>
  <inkml:trace contextRef="#ctx0" brushRef="#br0" timeOffset="7088.22">16087 14376 0,'17'-18'171,"19"18"-124,-1 0-47,0 0 32,-17 0-17,-1 0 1,19 0-16,-1 0 15,0 0 1,-17 0 0,0 0 77,-1 0-77,1 18 0,-1-18 15,19 0-15,-1 0-1,36 0 1,-36 0-1</inkml:trace>
  <inkml:trace contextRef="#ctx0" brushRef="#br0" timeOffset="8576.15">17180 14323 0,'0'17'125,"53"-17"-109,35 0 0,-35 0-16,18 0 15,-18 0 1,0 0 93,-18 0-109,53 0 16,106 0-1,-70 0 1,-89 0 0</inkml:trace>
  <inkml:trace contextRef="#ctx0" brushRef="#br0" timeOffset="9888.48">18486 14287 0,'35'0'141,"35"0"-126,-34 0 1,-1 0-16,18 0 16,-36 0-1,1 0 17,0 0-17,70 0 1,-70 0-1,-1 0 1,1 0 31,17 0-16,-17 0-31,17 0 16,0 0-16,1 0 15,-1 0 1,-35 18 0,18-18-1</inkml:trace>
  <inkml:trace contextRef="#ctx0" brushRef="#br0" timeOffset="11416.07">19509 14129 0,'-18'-18'172,"18"-17"-141,0 17-31,0 1 15,0-19-15,0 19 16,0-1 0,0 0-1,0 1 1,0-1 31,0 0-32,0 1 1,0-1 0,0 1 15,0-19-31,0 19 16,0-1-1,-18 0 1,18 1-1,0-1-15,0-17 32,-17-1-17,-1 19 1,18-1 109</inkml:trace>
  <inkml:trace contextRef="#ctx0" brushRef="#br0" timeOffset="14920.54">20214 12312 0,'-17'0'188,"-1"-18"-188,-17 18 31,17 0-16,-17-35 1,-18 35 0,0 0-1,0 0 1,-53 0 0,71 0-1,0 0-15,-1 0 31,19 0 48,-19 18-79,19-1 15,-1-17 1,-35 18-1,36-18 1</inkml:trace>
  <inkml:trace contextRef="#ctx0" brushRef="#br0" timeOffset="17935.21">19191 12241 0,'-35'0'156,"17"0"-125,1 0 0,-1 0-15,-17 0-16,17 0 16,-17 0-1,17 0 1,-35 53-16,-35-17 15,17-1 1,1 18 0,-1-36-1,54-17 17,-1 0 952,0 0-968,1 0 15,-1 0-16,0-17 1,1 17 15,-1 0 47,1-18-46,-19 18-32,1-18 31</inkml:trace>
  <inkml:trace contextRef="#ctx0" brushRef="#br0" timeOffset="24816.16">18027 12347 0,'-18'0'141,"1"-17"-125,-19 17-16,1 0 15,0-18 1,0-17-16,-1 17 62,19 18-46,-19 0 0,-17 0-1,53-18 1,-52 18 0,16-35-1,1 35 16,17-18-31,1 18 16,-19-17 0,19 17-16,-36 0 15,35 0 126,1 0-141,-19 0 16,-34 0-1,17 0 1,-71 53-1,89-53 1,17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26:4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11800 16263 0,'18'0'281,"0"0"-266,-1-18 1,1 18 47,0 0-63,-1 0 15,19 0 1,-1 0-1,-18 0 1,1 0 0,0 0 15,-1 0-15,1 0-1,0 0 16,-1 0-15,19 0 0,-19 0-1,1 0 1,17 0-16,-17 18 16,-1 0 15,19-18-16,-19 0 1,1 0 0,17 17-1,-17 1 1,35-18 15,-36 18-15,1-1 15,0-17-15,-18 18-1,17 0 1,-17-1 0,18 1-1,0 35 1,-18-36 15,0 19-15,17-19-1,1 19 17,-18-19 46,0 1 0,0 35-16,0-36-46,0 19 15,0-19-15</inkml:trace>
  <inkml:trace contextRef="#ctx0" brushRef="#br0" timeOffset="3032.23">12506 16016 0,'0'-18'16,"-18"18"-1,1-17 32,-1-1-16,18 1-15,0-1 0,0 0-1,0-17 1,0 17 0,0-17-1,0 17 1,0 1-16,0-18 15,0 17 17,0 0-17,18-17 1,17 17 0,18 18 15,-35 0 0,-1 0-15,1 0-1,-1 0 1,1 0-16,35 0 16,-35 18-1,-1 0 1,19-1 15,-19 1 0,-17 0-15,18 34 0,-18-34-1,17 35 1,1-35-16,-18-1 31,0 19-15,-18-36 15,18 35-31,-17 0 16,-36-17-1,35-18 1,-17 35-1,0-35 17,17 0-17,0 0 1,-17 0 15</inkml:trace>
  <inkml:trace contextRef="#ctx0" brushRef="#br0" timeOffset="4959.76">13017 15593 0,'0'17'78,"-52"19"-62,34-19 0,0 1-16,-17 17 15,-36 1 1,36-19-1,0 18 1,0-35 15,35 18-15,-36 0 0,19-1-1,-1 1 1,-17 17-1,-18 1 1,18-19 0,17 1-1,0-1 1,1 1-16,-1 0 31,-17-18 297,-1 0-250,36 17-31,-17 1-31,-18 0 31</inkml:trace>
  <inkml:trace contextRef="#ctx0" brushRef="#br0" timeOffset="7136.19">12982 16034 0,'0'17'218,"0"19"-171,0-19-31,0 19-1,0-19 1,18 1 15,-18 17 16,0-17-16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35:25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4886 9313 0,'18'0'203,"-18"36"-187,0-19-1,0 19-15,0-1 16,0-18 0,0 19-1,0-19 1,0 1-1,0 0 1,0-1 0,0 1 15,0 0-15,0-1-1,0 1 1,0 17-1,0 0 1,0-17 0,0 17-1,0 1 1,0 16 0,0 1-1,0-35 1,0 35-1,0-35 1,0-1 0,0 19-1,0-19 1,-18 36 0,18-35-1,0 35 1,-18 0-1,18 35 1,0 0 0,0 0-1,0 0 1,0 18 0,0-88-1,0 35-15,0-36 16,-35 107-1,35-71 17,0-18-17,0 18 1,0-18 0,0 36-1,0 17 1,0 35-1,0-52 1,0 17 0,0-35-1,18 35 1,-18 18 0,17 18-1,19-1 1,-19 36-1,1 17 1,35-52 15,-36 17-15,-17-35 0,18-18-1,-18-35 1,0 0-1,18 35 1,-18 53 0,0-35-1,0 17 1,0-35 0,0 18-1,0-35 1,0 17-1,0 36 17,0-54-17,0 36 1,0-53 0,0 35-1,-36 18 1,19 17-1,17-34 1,0 34 0,0 0-1,0-70 1,0-17 0,0 17-1,0 17 1,0 54 15,0-71-15,0 17-1,0-17 1,0 0 0,0 17-1,0 1 1,0 17-1,0-53 1,0 18 0,0-35-16,0 0 15,0 17 1,0 18 0,0 0-1,0-18 1,17 18-1,-17 0 17,0 0-17,0 0 1,0 0 0,0-36-1,0 19 1,0 16 15,0-34-31,0 88 16,0-53-1,0-18 1,0 0 0,0 18-1,0 0 32,0-35-16,0 0-15,0 17 0,0 18-1,0-36 1,0 1-1</inkml:trace>
  <inkml:trace contextRef="#ctx0" brushRef="#br0" timeOffset="3608.21">4957 16739 0,'35'0'46,"-18"0"126,36 0-172,-35 0 16,70 0-16,177 0 16,-18 0 15,-124 0-31,124 18 15,-159-18 1,-35 0 0,-17 0 62,-1 0-78,53 0 15,35 0 1,-17 18 0,-53-18-1,-35 0 1,-1 0-16,1 0 47,17 0-32,71 0 1,18 0 0,34 0-1,-34 0 1,-18 0 0,-89 0-1,1 17 1,0-17 46,17 0-46,53 0-16,177 0 16,105-53-1,-88 53 16,-35 0-15,-123 0 0,-107 0-16,1 0 15,0-17 63,35 17-62,0 0-16,105-18 16,54 18-1,0 0 1,-142 0 0,-52 0 46,-1 0-46,19 0-16,-1 0 15,88 0 1,-34 0 0,17 0-1,35 0 1,17 0-1,-69 0 1,34 0 0,-52 0-1,-54 0 1,36 0 62,-18 0-78,54 0 16,158 0-1,-36 0 1,-52 0 0,-88 35-1,-36-17 1,18-18 93,-36 0-109,36 0 16,-17 0-1,16 0 1,-34 0 93,17 0-93,1 0-16,122 0 16,19 0-1,-18 0 1,-142 0 0</inkml:trace>
  <inkml:trace contextRef="#ctx0" brushRef="#br0" timeOffset="17496.47">5009 16210 0,'18'0'203,"17"-35"-187,1 35 15,-19 0 31,1 0-46,17-18 0,-17 18 31,-1 0-32,1 0 16,0 0-15,-1 0 31,19 0-31,-19 0 15,1 0-31,0 0 15,17-17 1,-17 17 15,-1 0-15,1 0 0,-1 0-1,19 0 79,-19 0 156,-17 17-250,18 18 16,-18-17-16,18 35 15,-1-18 1,1-17-1,-18 0 32,0-1-15,0 1-17,0 0 1,0 34-1,0-34 1,0 17 15,0-17 1,0 0-17,0-1 1,0 1-1,0 0 17,0 17 30,0-18-46,0 1 31,0 17-47,0-17 15,0 0 1</inkml:trace>
  <inkml:trace contextRef="#ctx0" brushRef="#br0" timeOffset="20288.41">3492 14499 0,'0'-17'47,"18"17"-15,0 17-1,-1 1-16,-17-1 1,18 1 0,-18 35-1,0-35-15,0-1 16,0 36 0,18 18 15,-18-54-16,0 36 1,0-35 0,0 17-1,0-17 1,0-36 171,0-17-171,0 17 0,0 1-16,0-1 15,0 0 1,0 1 0,0-19 30,0 19-46,0-1 47,17-17-15,1 17-17,0 1 1,-18-19-1,0 19 1,17-1 0,1 0 15,17 1 16,-17 17-32,-1 0 1,19 0 15,-19 0 1,1 0 14</inkml:trace>
  <inkml:trace contextRef="#ctx0" brushRef="#br0" timeOffset="21232.49">3828 14693 0,'0'18'94,"0"35"-79,0-36 16,0 19-15,0-19 31,0 1-16,0 0-15,0-1-1,0 1-15,0 17 47</inkml:trace>
  <inkml:trace contextRef="#ctx0" brushRef="#br0" timeOffset="22199.97">3916 14799 0,'17'-18'47,"19"18"0,-19 0-32,1 0 1,0 0-1,-1 0 1,1 0 0,17 0 31,-17 0-32,0 0 32,17 0-31</inkml:trace>
  <inkml:trace contextRef="#ctx0" brushRef="#br0" timeOffset="23800.44">4304 14446 0,'0'36'31,"0"-19"-31,18 1 16,-18 17 0,17 0-1,-17 1 1,0-19 0,35 19-1,-35-1 1,0 0-1,0 0 1,0 18 0,0 18-1,0-54 1,0 19 0,0-19-1,-17 1 95,-1-36-64,1-35-30,17 18 0,0 0-16,0 0 15,0-36-15,0 53 16,0 1 0,0-1-1,0 1 16,0-1-15,0 0 0,0-17 15,35 35 31,-18 0-30,1 0 15,0 0-32,-1 0 1,1 0 62,0 0-78,-1-18 16,1 18-1</inkml:trace>
  <inkml:trace contextRef="#ctx0" brushRef="#br0" timeOffset="26807.87">4604 14799 0,'0'18'156,"0"-1"-140,0 1-1,0 0 17,0-1 15,17-17-32,19 18 16,-19-1-15,1-17 0,17 18-1,0 0 17,-35 17 14,0-17-30,0-1 0,0 1-1,0 35 1,-35-53 31,18 0-16,-1 0-31,0 0 16</inkml:trace>
  <inkml:trace contextRef="#ctx0" brushRef="#br0" timeOffset="27848.38">4657 14887 0,'0'-17'109,"0"-1"-93,35 18 47,0-35-32,0 35 0,1 0 0</inkml:trace>
  <inkml:trace contextRef="#ctx0" brushRef="#br0" timeOffset="30688">5415 17004 0,'-17'-18'78,"-1"1"-63,0 17 17,1 0-17,-1-18-15,-17 18 31,17 0-15,0-18-16,-17 18 63,17 0-32,1 18 78,-1 17-78,18-17-15,0 0 0,-17-1-1,17 1 1,0-1 0,0 1 30,0 17-30,17-35 0,-17 18-1,35 0 1,-17-18 31,0 0-32,-1 17 1,1-17-16,17 0 31,-17 0-15,-18 18 62</inkml:trace>
  <inkml:trace contextRef="#ctx0" brushRef="#br0" timeOffset="31912.29">5521 17180 0,'18'0'94,"-1"0"-63,-17 18-15,0 0-1,0-1 16,0 1 63,0-1 156,0 1-187,0 0-48,0-1 1</inkml:trace>
  <inkml:trace contextRef="#ctx0" brushRef="#br0" timeOffset="32896.33">5944 17163 0,'36'0'78,"-19"0"-62,1 0 15,17 0-31,-17 0 31,-1 0-31,1 0 31</inkml:trace>
  <inkml:trace contextRef="#ctx0" brushRef="#br0" timeOffset="34480.03">6773 17022 0,'0'-18'47,"0"0"-31,-17 18-1,-1 0-15,0 0 32,1 0-17,-1 0 1,0 0 0,1 0 15,-1 0 16,1 0-32,-1 0-15,-35 53 16,35-53 0,-17 71-1,17-36 32,18-17-16,0-1-15,0 19 0,0-1-1,18 0 1,-18-17-1,0 17 1,18-17 0,-1-1-1,1-17 1,0 18 0,17-18 30,-17 0-30,17 0 0,-18 0-1,1 0 1,0 0 46</inkml:trace>
  <inkml:trace contextRef="#ctx0" brushRef="#br0" timeOffset="35527.25">6914 17233 0,'0'-17'31,"0"34"110,0 1-126,0-1 1,0 1 15,0 0 0,18-1-15,0-17 0,-1 36-1,-17-19 1,18-17 0,0 18-1,-18 0 1,0-1-1,0 1 1,0 17 0,-18-17 15,0-18-15,1 0-1,-1 0 1,-17 0-1,17 0 1,1 0 0,-1 0 46</inkml:trace>
  <inkml:trace contextRef="#ctx0" brushRef="#br0" timeOffset="36288.44">6914 17233 0,'0'0'0,"18"0"15,0-17 48,35-1-32,-36 18-15,19-18 15,-19 18-15,1-17-1,35-1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51:15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1323 9402 0,'0'17'125,"0"18"-109,0 1-16,0 34 16,0 1-1,18 17 1,-18-17 0,17-36 15,-17 71-16,18-36 1,-1-17 0,1 18-1,-18 52 1,18-17 0,-18-88-16,0 52 15,35 36 1,-35-53-1,0 53 1,18 17 0,-18-35-1,17 1 1,1 34 15,-18-105-31,0-1 16,35 125-1,-17-72 1,-18 1-16,0-1 16,18 195-1,-18-71 1,0-18 0,0-35-1,0-17 1,0-18-1,0-18 1,0 71 0,0-18-1,0-36 1,0-16 0,0 17 15,0 17-16,0 36 1,0-53 0,0 35-1,0 17 1,0-16 0,0-54-1,0 35 1,0-17-1,0-18 1,0 36 15,0-107-31,0 36 16,0 35 15,0-35-15,0 18-1,17-18 1,-17 0 0,0 17-1,18 1 1,-1-53-16,-17-1 16,0 89-1,0 17 1,0 54-1,0-107 1,0 19 15,0-72-31,0 36 47,0 18-31,0-18-1,0-36 1,0 54 0,18-18-1,0-36 1,-18 1 0,0 35-1,0-35-15,0 17 16,35 0-1,-35 0 1,0 18 0,0 0-1,0 0 1,18 0 15,-18 35-15,0-70-1,0 0 1,0-1 31,0 18-31,-36-52 405,36-1-421,0 1 16,-17-19 0,-1 1-1,0-18 1,1 0 46,-1 53-62,-17-35 16,35 0 0,-18 35-1,18-18 32,-17-17-31,-19 17-1,36 0 1,-17 1 93,17 34-15,0 1-94,0 35 16,17-18-1,1 1 1,-18-1 0,18 0-1,-1 0 1,-17-17 0,18 0 46,0-1-46,-1-17 265,36 0-265,18 0-16,-1 0 15,-17 0 1,-35 0 515,-1-17-531,1-36 31,-18 35 94</inkml:trace>
  <inkml:trace contextRef="#ctx0" brushRef="#br0" timeOffset="3464.37">1305 8678 0,'-35'0'156,"17"0"-140,-17 0-16,0 0 15,-18 18 1,53 0-1,-18-1 1,1-17 125,17 36-126,17-1-15,1-35 16,-18 53-16,18-53 16,-1 35-1,1 0 16,-18-17-15,17-18 172,1 0-188,17 0 15,1 0-15,17 0 16,-36 0 15,1 0-15,-1 0-1,1-18 1,-18 1 109,18-19-109,-18 19-1,0-36 1,0 35-16,0 1 15,0-1 17,0-17 30,0 17-46,0 0-16,0 1 15,0-1 173,0-17-79,-18 35 126,0 17-188,1 1-16,-1 0-16</inkml:trace>
  <inkml:trace contextRef="#ctx0" brushRef="#br0" timeOffset="5272.34">1305 16951 0,'36'0'141,"-19"0"-141,1 0 16,17 0-1,0 0-15,18 0 16,18 0 0,-36 0 15,0 0-16,-17 0 79,17 0-78,-17 0-16,0 0 15,-1 0 173</inkml:trace>
  <inkml:trace contextRef="#ctx0" brushRef="#br0" timeOffset="6751.84">1588 16775 0,'0'35'203,"0"-18"-187,0 19-16,17-1 15,-17 0 1,18 18-1,-18-35 1,0 17 0,17-17-1,1 35-15,-18-36 32,0 36-17,0-17 1,18 16-1,-18-16 17,0-19-17,0 1 1</inkml:trace>
  <inkml:trace contextRef="#ctx0" brushRef="#br0" timeOffset="8919.81">564 12594 0,'0'35'109,"0"1"-93,0 52 0,0 35-1,0-17 1,18-35-1,0-18-15,-18-18 16,35 0 0,-35-17-16,18 0 31,-18 17-15,0-18-1,0 1 1,0 0-1,0-1 1,0-52 203,0 0-204,0 0-15,0-18 16,0 35 0,0-17-1,0-18 17,0 35-17,0-17 1,0 17 15,17 1 94,19-1-125,-19-17 16,-17 17-16,18 18 47,-1 0-32,1-18 1,0 1-1,-1-1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53:54.3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21290 10477 0,'0'18'156,"-53"-18"-156,-123 0 15,35-35 1,88 17 0,35-17 93,1 17-93,-1 18 15,0 0-31,1-17 141,17-19-141,0 1 15,0 17 1,0-34-1,0 16 1,0-17 0,0 36-1,0-19 1,0 19 0,0-1-1,0 1 1,17-1 62,19 18-78,-36-18 16,88 18-1,-18-17 1,-17-19-1,-18 19 1,-17 17 0,0 0-1,-1-18 1,19 18 31,-19 0-47,1 0 15,17 0 95,0 0-79,1 0-15,-19 0 93,19 18-109,-19-1 16,19 1-1,-19-18 1,1 0 46,0 0-46,-1 35 0,18-17-1,-17-18 1,35 35 0,-35-17-1,-18-1 16,17 19 16,-17-19-47,36 19 32,-36-19-17,0 1 1,0 17-1,0-17 1,0-1 0,0 19-1,0-19 1,0 1 0,0 17-1,0-17 63,0 0-78,0-1 32,-36 1-1,19-1 0,-1-17 0,-35 18-15,35-18 0,-17 0-1,18 0 1,-1 0-16,0 0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1:59:39.35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15134 15028 0,'18'0'266,"-1"0"-251,1 0 17,0 0-32,-18-17 15,17-1-15,1 18 31,0 0-31,-1-18 94,1 1-47,0 17 16,-1 0-48,1-18-15,-18 0 16,17 18 15,1 0-15,17-17 31,1-18-32,-36 17 95,17 18-79,36-18-16,18 1 1,-54-19 0,19 19-1,-19 17 1,1 0 78,0-18-79,-1 0-15,1 1 16,0 17 31,-1 0-32,1 0 1,-1 0 47</inkml:trace>
  <inkml:trace contextRef="#ctx0" brushRef="#br0" timeOffset="2623.69">15928 14746 0,'0'-18'344,"0"1"-328,0-18 15,0 17-15,18 18 109,-1 0-110,-17 18 32,0-1-16,0 1-15,0-1 0,0 19-1,0-19 1,0 1 62,-17-18-62,-1 0-1,-17 18 1,-18-1 0,17-17 46,36-17 16,0-1-78,0 0 16,0 1-1,0-1 1,0 0 0,18 1-1,-18-18 1,0 17 0,18 18 30,-1 0-14,1 0 77,0 0-78,-18 18-15,17-1 0,1-17-16,-18 18 15,0-1 32,0 19 0,0-19-47,0 1 47,0 0-47,-18-18 15,18 17 17,-35-17 61,35-35-14,0 17-64,0 1 1,0-1-1,0 0-15,18 1 110,-18-1-79,0 1-15,0-1-1,17 0 63,-17 1-62</inkml:trace>
  <inkml:trace contextRef="#ctx0" brushRef="#br0" timeOffset="6911.95">15893 10178 0,'-18'0'47,"0"0"-16,1 0 47,17-18-62,0 0-1,0 1 17,17 17 108,1 0-109,0 0 1,-1 0-1,19 17-15,-19 1 46,-17 17 94,0-17-156,-17-18 16,-1 0 0,0-18-1,1 18 1,-1 0 15,18-17 0,0-1-15,0 0 0,0-35 62,18 53-63,17 0 142,-17 18-95,-18 0 1,0-1 15,-18-17-47,-17 0-15,17 0 30,18-35 1,0 17-31,0 1 46,0-1-15,18 1 63,-1-1-17,1 18-14,0 18-64,-1-18 1,-17 17-1,0 1 1,0-1 31,0 1-31,0 0 93</inkml:trace>
  <inkml:trace contextRef="#ctx0" brushRef="#br1" timeOffset="27943.94">15222 15064 0,'18'0'218,"0"0"-171,-1 0 0,19 0 47,-19 0 0,1 0-32,17 0-46,-35 17-1,18-17 17,-1 0-17,19 18 16,-1-18 63,-17 18-16,-1-18-31,1 0-31,17 0 62,-17 0-47,-1 0 47,19 0-62,-19 0 0,1 0-1,0 0 48,-1 0-16,1 0-16,17 0 31,-17 0-15,-1 0 63,1 0-95,0 0 16,-1 0 110,1 0-78,0 0-48,-1 0 1,1 0-1</inkml:trace>
  <inkml:trace contextRef="#ctx0" brushRef="#br1" timeOffset="31623.28">15505 15416 0,'-18'0'46,"0"0"-14,-17-35-1,35 17 0,0-17-15,0 18-1,0-1 17,0-17-17,0 17 1,0 0 31,18 18 0,-1 0-16,19 0-15,-19 0-1,1 0 16,17 0 1,-17 18-17,-18 0 95,0 35-79,-18-36 0,0 1-31,1-1 31,-1 1 110,1-18-110,-1 18 1,0-18-1,1 0 16</inkml:trace>
  <inkml:trace contextRef="#ctx0" brushRef="#br1" timeOffset="33815.97">15593 15434 0,'35'0'313</inkml:trace>
  <inkml:trace contextRef="#ctx0" brushRef="#br1" timeOffset="35439.94">15752 15240 0,'17'0'125,"-17"18"-78,0 17 31,0-17-31,0-1-32,0 1 1,0-1 15,0 1-15,0 0 0,18-18-1,-1 35 16,1-35 16,0 18-31,-18 17 31,0-17 31,0-1-31,0 1-32,-36-18 1,19 0 0,-1 0-1,-17 0 1,17 0 0</inkml:trace>
  <inkml:trace contextRef="#ctx0" brushRef="#br1" timeOffset="36472.01">15804 15258 0,'18'0'47,"17"0"0,-17 0 15,0 0-46,-1 0 0,1 0-1,0 0 1,-1 0-1,1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2.10703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2-07-10T02:00:37.9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22084 8220 0,'-18'-18'125,"18"0"-109,0 1 15,0-1-31,0 1 16,0-1 0,0 0-1,18-17 79,-18 17-47,18 18-32,-1 0 17,18 18-1,-35 35 125,0-35-125,0 17-31,0-18 172,-17-17-78,-1 0-94,1 0 47,17-17 109,-18-1-156,18 1 63,0-1-32,0 0 31,18 18 17,17 0-64,-18 0 1,-17 18-1,18-18 1,-18 18 0,0 17-1,0-18 17,0 1-17,0 0 1,0-1-16,0 1 15,0 0 64,-18-18-33</inkml:trace>
  <inkml:trace contextRef="#ctx0" brushRef="#br0" timeOffset="2784.81">22066 12876 0,'-17'0'15,"-1"0"17,0 0-17,1 0 32,-1 0-31,18-17 15,0-1-31,0-17 16,0 0-1,0 17 16,0 0 1,0 1-17,0-1 17,18-17-32,-1 35 15,19-36 63,-19 36-62,1 0 31,17 0-32,-35 36 48,0-19-63,0 36 16,0-35-1,0 17 32,0-17-16,-17-1-15,-1 1 78,0-18 15,1 0-93,-1 0-1,0 0 1,1 0-16,-19 0 31,1-18-15,35 1-1,0-18 1,0-18 0,0 17-1,0 19 1,0-36 15,18 53 32,-1 0-16,1 0-16,0 0-16,-1 17 17,1 1-17,-18 0 1,0 35 0,0-36-1,18 1 1,-18 0-1,0-1 48,0 18-32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C60D03C4-2BCC-464A-B90D-7EF6FD727B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911319AB-6F97-4DE2-8FCC-11B397802C9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DF9A381-52D8-4E01-9DC7-5A97D2D6178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0037" name="Rectangle 5">
            <a:extLst>
              <a:ext uri="{FF2B5EF4-FFF2-40B4-BE49-F238E27FC236}">
                <a16:creationId xmlns:a16="http://schemas.microsoft.com/office/drawing/2014/main" id="{07ADB517-A1D4-4F27-AC52-A4D9AA87D2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0038" name="Rectangle 6">
            <a:extLst>
              <a:ext uri="{FF2B5EF4-FFF2-40B4-BE49-F238E27FC236}">
                <a16:creationId xmlns:a16="http://schemas.microsoft.com/office/drawing/2014/main" id="{D84837DD-E457-4484-97BD-D17B9291A0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0039" name="Rectangle 7">
            <a:extLst>
              <a:ext uri="{FF2B5EF4-FFF2-40B4-BE49-F238E27FC236}">
                <a16:creationId xmlns:a16="http://schemas.microsoft.com/office/drawing/2014/main" id="{264057FC-DFD4-4060-8636-E11570924F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32513E-AD3E-45F2-9FF8-E5552ECF41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區域特性</a:t>
            </a:r>
            <a:endParaRPr lang="en-US" altLang="zh-TW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連通元件</a:t>
            </a:r>
            <a:endParaRPr lang="en-US" altLang="zh-TW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簽名分析</a:t>
            </a:r>
            <a:endParaRPr lang="en-US" altLang="zh-TW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9606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0188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set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4600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zh-TW" altLang="en-US" sz="1200" dirty="0"/>
              <a:t>圖形越接近圓形</a:t>
            </a:r>
            <a:r>
              <a:rPr lang="en-US" altLang="zh-TW" sz="1200" dirty="0"/>
              <a:t>-&gt;standard deviation </a:t>
            </a:r>
            <a:r>
              <a:rPr lang="en-US" altLang="zh-TW" sz="1200" i="1" dirty="0"/>
              <a:t>R</a:t>
            </a:r>
            <a:r>
              <a:rPr lang="en-US" altLang="zh-TW" sz="1200" dirty="0"/>
              <a:t> </a:t>
            </a:r>
            <a:r>
              <a:rPr lang="zh-TW" altLang="en-US" sz="1200" dirty="0"/>
              <a:t>接近於</a:t>
            </a:r>
            <a:r>
              <a:rPr lang="en-US" altLang="zh-TW" sz="1200" dirty="0"/>
              <a:t>0-&gt;</a:t>
            </a:r>
            <a:r>
              <a:rPr lang="zh-TW" altLang="en-US" sz="1200" dirty="0"/>
              <a:t>增加</a:t>
            </a:r>
            <a:endParaRPr lang="en-US" altLang="zh-TW" sz="1200" dirty="0"/>
          </a:p>
          <a:p>
            <a:pPr marL="228600" indent="-228600">
              <a:buAutoNum type="arabicPeriod"/>
            </a:pPr>
            <a:r>
              <a:rPr lang="zh-TW" altLang="en-US" sz="1200" dirty="0"/>
              <a:t>當兩張圖的形狀非常像時，數值會接近</a:t>
            </a:r>
            <a:endParaRPr lang="en-US" altLang="zh-TW" sz="1200" dirty="0"/>
          </a:p>
          <a:p>
            <a:pPr marL="228600" indent="-228600">
              <a:buAutoNum type="arabicPeriod"/>
            </a:pPr>
            <a:r>
              <a:rPr lang="zh-TW" altLang="en-US" sz="1200" dirty="0"/>
              <a:t>方向與面積是獨立的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18081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這邊我們要介紹另一個特性，微紋理特性</a:t>
            </a:r>
            <a:r>
              <a:rPr lang="en-US" altLang="zh-TW" dirty="0"/>
              <a:t>(</a:t>
            </a:r>
            <a:r>
              <a:rPr lang="zh-TW" altLang="en-US" dirty="0"/>
              <a:t>微觀紋理屬性</a:t>
            </a:r>
            <a:r>
              <a:rPr lang="en-US" altLang="zh-TW" dirty="0"/>
              <a:t>)</a:t>
            </a:r>
            <a:r>
              <a:rPr lang="zh-TW" altLang="en-US" dirty="0"/>
              <a:t>，首先要介紹一個</a:t>
            </a:r>
            <a:r>
              <a:rPr lang="en-US" altLang="zh-TW" dirty="0"/>
              <a:t>co-occurrence</a:t>
            </a:r>
            <a:r>
              <a:rPr lang="zh-TW" altLang="en-US" dirty="0"/>
              <a:t> </a:t>
            </a:r>
            <a:r>
              <a:rPr lang="en-US" altLang="zh-TW" dirty="0"/>
              <a:t>matrix</a:t>
            </a:r>
            <a:r>
              <a:rPr lang="zh-TW" altLang="en-US" dirty="0"/>
              <a:t>共生矩陣 </a:t>
            </a:r>
            <a:r>
              <a:rPr lang="en-US" altLang="zh-TW" dirty="0"/>
              <a:t>(</a:t>
            </a:r>
            <a:r>
              <a:rPr lang="zh-TW" altLang="en-US" dirty="0"/>
              <a:t>兩個</a:t>
            </a:r>
            <a:r>
              <a:rPr lang="en-US" altLang="zh-TW" dirty="0"/>
              <a:t>pixel</a:t>
            </a:r>
            <a:r>
              <a:rPr lang="zh-TW" altLang="en-US" dirty="0"/>
              <a:t>之間的關係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S</a:t>
            </a:r>
            <a:r>
              <a:rPr lang="zh-TW" altLang="en-US" dirty="0"/>
              <a:t>：指定空間關係中的像素集，例如 </a:t>
            </a:r>
            <a:r>
              <a:rPr lang="en-US" altLang="zh-TW" dirty="0"/>
              <a:t>4</a:t>
            </a:r>
            <a:r>
              <a:rPr lang="zh-TW" altLang="en-US" dirty="0"/>
              <a:t>鄰域共現矩陣 </a:t>
            </a:r>
            <a:r>
              <a:rPr lang="en-US" altLang="zh-TW" dirty="0"/>
              <a:t>P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2443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http://zhaoxuhui.top/blog/2022/03/15/gray-level-co-occurence-matrix.html</a:t>
            </a:r>
          </a:p>
          <a:p>
            <a:r>
              <a:rPr lang="zh-TW" altLang="en-US" dirty="0"/>
              <a:t>灰度共生矩陣</a:t>
            </a:r>
            <a:endParaRPr lang="en-US" altLang="zh-TW" dirty="0"/>
          </a:p>
          <a:p>
            <a:r>
              <a:rPr lang="zh-TW" altLang="en-US" dirty="0"/>
              <a:t>在規律的</a:t>
            </a:r>
            <a:r>
              <a:rPr lang="en-US" altLang="zh-TW" dirty="0"/>
              <a:t>texture</a:t>
            </a:r>
            <a:r>
              <a:rPr lang="zh-TW" altLang="en-US" dirty="0"/>
              <a:t>中，某些</a:t>
            </a:r>
            <a:r>
              <a:rPr lang="en-US" altLang="zh-TW" dirty="0"/>
              <a:t>pixel pair</a:t>
            </a:r>
            <a:r>
              <a:rPr lang="zh-TW" altLang="en-US" dirty="0"/>
              <a:t>出現的次數會特別多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45231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影像版面配置區 1">
            <a:extLst>
              <a:ext uri="{FF2B5EF4-FFF2-40B4-BE49-F238E27FC236}">
                <a16:creationId xmlns:a16="http://schemas.microsoft.com/office/drawing/2014/main" id="{6CAF7FED-6DD8-45B2-ABBE-E38C0A5AA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備忘稿版面配置區 2">
            <a:extLst>
              <a:ext uri="{FF2B5EF4-FFF2-40B4-BE49-F238E27FC236}">
                <a16:creationId xmlns:a16="http://schemas.microsoft.com/office/drawing/2014/main" id="{77E29774-16CE-4915-B990-2D7FF5D44C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/>
              <a:t>Pixel</a:t>
            </a:r>
            <a:r>
              <a:rPr lang="zh-TW" altLang="en-US" dirty="0"/>
              <a:t>的位置矩陣</a:t>
            </a:r>
            <a:endParaRPr lang="en-US" altLang="zh-TW" dirty="0"/>
          </a:p>
          <a:p>
            <a:r>
              <a:rPr lang="en-US" altLang="zh-TW" dirty="0"/>
              <a:t>K-m=0 -&gt; </a:t>
            </a:r>
            <a:r>
              <a:rPr lang="zh-TW" altLang="en-US" dirty="0"/>
              <a:t>同一個</a:t>
            </a:r>
            <a:r>
              <a:rPr lang="en-US" altLang="zh-TW" dirty="0"/>
              <a:t>row</a:t>
            </a:r>
          </a:p>
          <a:p>
            <a:r>
              <a:rPr lang="en-US" altLang="zh-TW" dirty="0"/>
              <a:t>L-n = 1 -&gt; </a:t>
            </a:r>
            <a:r>
              <a:rPr lang="zh-TW" altLang="en-US" dirty="0"/>
              <a:t>只能在隔壁</a:t>
            </a:r>
            <a:endParaRPr lang="en-US" altLang="zh-TW" dirty="0"/>
          </a:p>
          <a:p>
            <a:r>
              <a:rPr lang="zh-TW" altLang="en-US" dirty="0"/>
              <a:t>兩個像素點距離為</a:t>
            </a:r>
            <a:r>
              <a:rPr lang="en-US" altLang="zh-TW" dirty="0"/>
              <a:t>1</a:t>
            </a:r>
            <a:r>
              <a:rPr lang="zh-TW" altLang="en-US" dirty="0"/>
              <a:t> 角度為</a:t>
            </a:r>
            <a:r>
              <a:rPr lang="en-US" altLang="zh-TW" dirty="0"/>
              <a:t>0</a:t>
            </a:r>
          </a:p>
          <a:p>
            <a:r>
              <a:rPr lang="zh-TW" altLang="en-US" dirty="0"/>
              <a:t>水平方向之像素</a:t>
            </a:r>
            <a:r>
              <a:rPr lang="en-US" altLang="zh-TW" dirty="0"/>
              <a:t>pair</a:t>
            </a:r>
            <a:r>
              <a:rPr lang="zh-TW" altLang="en-US" dirty="0"/>
              <a:t>的集合</a:t>
            </a:r>
          </a:p>
        </p:txBody>
      </p:sp>
      <p:sp>
        <p:nvSpPr>
          <p:cNvPr id="22532" name="投影片編號版面配置區 3">
            <a:extLst>
              <a:ext uri="{FF2B5EF4-FFF2-40B4-BE49-F238E27FC236}">
                <a16:creationId xmlns:a16="http://schemas.microsoft.com/office/drawing/2014/main" id="{F6F5D285-A82B-4D06-92BF-D83B0074E0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7500DF7F-5EAF-47FD-AD84-3F9BDACEE83F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上圖共生矩陣</a:t>
            </a:r>
            <a:endParaRPr lang="en-US" altLang="zh-TW" dirty="0"/>
          </a:p>
          <a:p>
            <a:r>
              <a:rPr lang="zh-TW" altLang="en-US" dirty="0"/>
              <a:t>下圖灰階值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51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左邊為一個</a:t>
            </a:r>
            <a:r>
              <a:rPr lang="en-US" altLang="zh-TW" dirty="0"/>
              <a:t>region</a:t>
            </a:r>
            <a:r>
              <a:rPr lang="zh-TW" altLang="en-US" dirty="0"/>
              <a:t>的灰階值</a:t>
            </a:r>
            <a:r>
              <a:rPr lang="en-US" altLang="zh-TW" dirty="0"/>
              <a:t>, </a:t>
            </a:r>
            <a:r>
              <a:rPr lang="zh-TW" altLang="en-US" dirty="0"/>
              <a:t>我們考慮投影角度為</a:t>
            </a:r>
            <a:r>
              <a:rPr lang="en-US" altLang="zh-TW" dirty="0"/>
              <a:t>0 </a:t>
            </a:r>
            <a:r>
              <a:rPr lang="zh-TW" altLang="en-US" dirty="0"/>
              <a:t>距離為</a:t>
            </a:r>
            <a:r>
              <a:rPr lang="en-US" altLang="zh-TW" dirty="0"/>
              <a:t>1</a:t>
            </a:r>
            <a:r>
              <a:rPr lang="zh-TW" altLang="en-US" dirty="0"/>
              <a:t>的的時</a:t>
            </a:r>
            <a:r>
              <a:rPr lang="en-US" altLang="zh-TW" dirty="0"/>
              <a:t>co-</a:t>
            </a:r>
            <a:r>
              <a:rPr lang="en-US" altLang="zh-TW" dirty="0" err="1"/>
              <a:t>occurance</a:t>
            </a:r>
            <a:r>
              <a:rPr lang="en-US" altLang="zh-TW" dirty="0"/>
              <a:t>(</a:t>
            </a:r>
            <a:r>
              <a:rPr lang="zh-TW" altLang="en-US" dirty="0"/>
              <a:t>灰階共現矩陣如右圖</a:t>
            </a:r>
            <a:r>
              <a:rPr lang="en-US" altLang="zh-TW" dirty="0"/>
              <a:t>), index </a:t>
            </a:r>
            <a:r>
              <a:rPr lang="zh-TW" altLang="en-US" dirty="0"/>
              <a:t>為</a:t>
            </a:r>
            <a:r>
              <a:rPr lang="en-US" altLang="zh-TW" dirty="0"/>
              <a:t>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2992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1121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  <a:p>
            <a:r>
              <a:rPr lang="en-US" altLang="zh-TW" baseline="0" dirty="0"/>
              <a:t>P.17</a:t>
            </a:r>
          </a:p>
          <a:p>
            <a:r>
              <a:rPr lang="en-US" altLang="zh-TW" baseline="0" dirty="0"/>
              <a:t>Pair</a:t>
            </a:r>
            <a:r>
              <a:rPr lang="zh-TW" altLang="en-US" baseline="0" dirty="0"/>
              <a:t>的關係比較聚集規律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238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圖像區域的屬性</a:t>
            </a:r>
            <a:r>
              <a:rPr lang="en-US" altLang="zh-TW" dirty="0"/>
              <a:t>(</a:t>
            </a:r>
            <a:r>
              <a:rPr lang="zh-TW" altLang="en-US" dirty="0"/>
              <a:t>性質</a:t>
            </a:r>
            <a:r>
              <a:rPr lang="en-US" altLang="zh-TW" dirty="0"/>
              <a:t>)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測量向量輸入至分類器。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521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  <a:p>
            <a:r>
              <a:rPr lang="en-US" altLang="zh-TW" baseline="0" dirty="0"/>
              <a:t>P.19</a:t>
            </a:r>
          </a:p>
          <a:p>
            <a:r>
              <a:rPr lang="zh-TW" altLang="en-US" baseline="0" dirty="0"/>
              <a:t>越大越混亂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02507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Reference </a:t>
            </a:r>
          </a:p>
          <a:p>
            <a:r>
              <a:rPr lang="zh-TW" altLang="en-US" dirty="0"/>
              <a:t>紋理分析於瑕疵檢測的應用</a:t>
            </a:r>
            <a:r>
              <a:rPr lang="zh-TW" altLang="en-US" baseline="0" dirty="0"/>
              <a:t> </a:t>
            </a:r>
            <a:endParaRPr lang="en-US" altLang="zh-TW" baseline="0" dirty="0"/>
          </a:p>
          <a:p>
            <a:r>
              <a:rPr lang="en-US" altLang="zh-TW" dirty="0"/>
              <a:t>The Application of Texture</a:t>
            </a:r>
            <a:r>
              <a:rPr lang="en-US" altLang="zh-TW" baseline="0" dirty="0"/>
              <a:t> Analysis on Defect Detection</a:t>
            </a:r>
          </a:p>
          <a:p>
            <a:r>
              <a:rPr lang="en-US" altLang="zh-TW" baseline="0" dirty="0"/>
              <a:t>P.16</a:t>
            </a:r>
            <a:endParaRPr lang="zh-TW" altLang="en-US" dirty="0"/>
          </a:p>
          <a:p>
            <a:r>
              <a:rPr lang="zh-TW" altLang="en-US" dirty="0"/>
              <a:t>越大對比度越大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093AC2-2843-46A7-9304-A03B0D98FADB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57101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Pixel value </a:t>
            </a:r>
            <a:r>
              <a:rPr lang="zh-TW" altLang="en-US" dirty="0"/>
              <a:t>相近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54093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影像版面配置區 1">
            <a:extLst>
              <a:ext uri="{FF2B5EF4-FFF2-40B4-BE49-F238E27FC236}">
                <a16:creationId xmlns:a16="http://schemas.microsoft.com/office/drawing/2014/main" id="{850DFFB4-949F-4803-BA29-273263463A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>
            <a:extLst>
              <a:ext uri="{FF2B5EF4-FFF2-40B4-BE49-F238E27FC236}">
                <a16:creationId xmlns:a16="http://schemas.microsoft.com/office/drawing/2014/main" id="{5CEFFEF9-B305-4A67-ACDB-249EAF9BCF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/>
              <a:t>相關性</a:t>
            </a:r>
          </a:p>
        </p:txBody>
      </p:sp>
      <p:sp>
        <p:nvSpPr>
          <p:cNvPr id="27652" name="投影片編號版面配置區 3">
            <a:extLst>
              <a:ext uri="{FF2B5EF4-FFF2-40B4-BE49-F238E27FC236}">
                <a16:creationId xmlns:a16="http://schemas.microsoft.com/office/drawing/2014/main" id="{1BD70693-514A-4748-B9DB-2B175A085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8B2580-A1F7-4198-993B-2FCFF1CB8908}" type="slidenum">
              <a:rPr lang="en-US" altLang="zh-TW" smtClean="0"/>
              <a:pPr/>
              <a:t>35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邊界矩形極點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85462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opposite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0234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與一般的</a:t>
            </a:r>
            <a:r>
              <a:rPr lang="zh-TW" altLang="zh-TW" b="0" i="0" dirty="0">
                <a:solidFill>
                  <a:srgbClr val="000000"/>
                </a:solidFill>
                <a:effectLst/>
                <a:ea typeface="Linux Libertine"/>
              </a:rPr>
              <a:t>笛卡兒座標系</a:t>
            </a:r>
            <a:r>
              <a:rPr lang="zh-TW" altLang="en-US" b="0" i="0" dirty="0">
                <a:solidFill>
                  <a:srgbClr val="000000"/>
                </a:solidFill>
                <a:effectLst/>
                <a:ea typeface="Linux Libertine"/>
              </a:rPr>
              <a:t>不同，</a:t>
            </a:r>
            <a:r>
              <a:rPr lang="en-US" altLang="zh-TW" b="0" i="0" dirty="0">
                <a:solidFill>
                  <a:srgbClr val="000000"/>
                </a:solidFill>
                <a:effectLst/>
                <a:ea typeface="Linux Libertine"/>
              </a:rPr>
              <a:t>row</a:t>
            </a:r>
            <a:r>
              <a:rPr lang="zh-TW" altLang="en-US" b="0" i="0" dirty="0">
                <a:solidFill>
                  <a:srgbClr val="000000"/>
                </a:solidFill>
                <a:effectLst/>
                <a:ea typeface="Linux Libertine"/>
              </a:rPr>
              <a:t>的部分是越往下數字越大，所以計算時要成一個負號</a:t>
            </a:r>
            <a:endParaRPr lang="zh-TW" altLang="zh-TW" b="0" i="0" dirty="0">
              <a:solidFill>
                <a:srgbClr val="000000"/>
              </a:solidFill>
              <a:effectLst/>
              <a:ea typeface="Linux Libertine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26773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當角度越接近</a:t>
            </a:r>
            <a:r>
              <a:rPr lang="en-US" altLang="zh-TW" dirty="0"/>
              <a:t>90</a:t>
            </a:r>
            <a:r>
              <a:rPr lang="zh-TW" altLang="en-US" dirty="0"/>
              <a:t>度代表圖形越接近等腰三角形</a:t>
            </a:r>
            <a:endParaRPr lang="en-US" altLang="zh-TW" dirty="0"/>
          </a:p>
          <a:p>
            <a:r>
              <a:rPr lang="en-US" altLang="zh-TW" dirty="0"/>
              <a:t>L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平均腰長 </a:t>
            </a:r>
            <a:r>
              <a:rPr lang="en-US" altLang="zh-TW" dirty="0"/>
              <a:t>(</a:t>
            </a:r>
            <a:r>
              <a:rPr lang="zh-TW" altLang="en-US" dirty="0"/>
              <a:t>近似斜邊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B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底長</a:t>
            </a:r>
            <a:endParaRPr lang="en-US" altLang="zh-TW" dirty="0"/>
          </a:p>
          <a:p>
            <a:r>
              <a:rPr lang="en-US" altLang="zh-TW" dirty="0"/>
              <a:t>H = </a:t>
            </a:r>
            <a:r>
              <a:rPr lang="zh-TW" altLang="en-US" dirty="0"/>
              <a:t>垂直三角形底長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95845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Tilted </a:t>
            </a:r>
            <a:r>
              <a:rPr lang="zh-TW" altLang="en-US" dirty="0"/>
              <a:t>傾斜的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352845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Two </a:t>
            </a:r>
            <a:r>
              <a:rPr lang="en-US" altLang="zh-TW" sz="1200" dirty="0"/>
              <a:t>longest axes are diagonals of the rectangle and that these two longest axes are mate.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7472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區域亮度直方圖</a:t>
            </a:r>
            <a:r>
              <a:rPr lang="en-US" altLang="zh-TW" dirty="0"/>
              <a:t>:</a:t>
            </a:r>
            <a:r>
              <a:rPr lang="zh-TW" altLang="en-US" dirty="0"/>
              <a:t>所有像素的灰階值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12433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Moment:</a:t>
            </a:r>
            <a:r>
              <a:rPr lang="zh-TW" altLang="en-US" dirty="0"/>
              <a:t>矩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61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164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Extent </a:t>
            </a:r>
            <a:r>
              <a:rPr lang="zh-TW" altLang="en-US" dirty="0"/>
              <a:t>長度 範圍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18301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可用於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表面貼裝器件 </a:t>
            </a:r>
            <a:r>
              <a:rPr lang="en-US" altLang="zh-TW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(SMD)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的</a:t>
            </a:r>
            <a:r>
              <a:rPr lang="en-US" altLang="zh-TW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放置：找出零件的位置和方向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78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20781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79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7642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067561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7164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16530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知道中心點後可以推出角度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8006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知道中心點後可以推出角度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90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1882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99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385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dirty="0"/>
              <a:t>re</a:t>
            </a:r>
            <a:r>
              <a:rPr lang="en-US" altLang="zh-TW" dirty="0"/>
              <a:t>gions</a:t>
            </a:r>
            <a:r>
              <a:rPr lang="zh-TW" altLang="en-US" dirty="0"/>
              <a:t>由</a:t>
            </a:r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連通元件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標記</a:t>
            </a:r>
            <a:r>
              <a:rPr lang="zh-TW" altLang="en-US" dirty="0"/>
              <a:t>運算子產生 </a:t>
            </a:r>
            <a:endParaRPr lang="en-US" altLang="zh-TW" dirty="0"/>
          </a:p>
          <a:p>
            <a:r>
              <a:rPr lang="zh-TW" altLang="en-US" dirty="0"/>
              <a:t>運算子 </a:t>
            </a:r>
            <a:r>
              <a:rPr lang="en-US" altLang="zh-TW" dirty="0"/>
              <a:t>ex: </a:t>
            </a:r>
            <a:r>
              <a:rPr lang="zh-TW" altLang="en-US" dirty="0"/>
              <a:t>在</a:t>
            </a:r>
            <a:r>
              <a:rPr lang="en-US" altLang="zh-TW" dirty="0"/>
              <a:t>A+B-C</a:t>
            </a:r>
            <a:r>
              <a:rPr lang="zh-TW" altLang="en-US" dirty="0"/>
              <a:t>中， </a:t>
            </a:r>
            <a:r>
              <a:rPr lang="en-US" altLang="zh-TW" dirty="0"/>
              <a:t>+</a:t>
            </a:r>
            <a:r>
              <a:rPr lang="zh-TW" altLang="en-US" dirty="0"/>
              <a:t>、</a:t>
            </a:r>
            <a:r>
              <a:rPr lang="en-US" altLang="zh-TW" dirty="0"/>
              <a:t>-</a:t>
            </a:r>
            <a:r>
              <a:rPr lang="zh-TW" altLang="en-US" dirty="0"/>
              <a:t> 是運算子</a:t>
            </a:r>
            <a:r>
              <a:rPr lang="en-US" altLang="zh-TW" dirty="0"/>
              <a:t>; A</a:t>
            </a:r>
            <a:r>
              <a:rPr lang="zh-TW" altLang="en-US" dirty="0"/>
              <a:t>、</a:t>
            </a:r>
            <a:r>
              <a:rPr lang="en-US" altLang="zh-TW" dirty="0"/>
              <a:t>B</a:t>
            </a:r>
            <a:r>
              <a:rPr lang="zh-TW" altLang="en-US" dirty="0"/>
              <a:t>、</a:t>
            </a:r>
            <a:r>
              <a:rPr lang="en-US" altLang="zh-TW" dirty="0"/>
              <a:t>C</a:t>
            </a:r>
            <a:r>
              <a:rPr lang="zh-TW" altLang="en-US" dirty="0"/>
              <a:t>是運算元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02674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202124"/>
                </a:solidFill>
                <a:effectLst/>
                <a:latin typeface="Google Sans"/>
              </a:rPr>
              <a:t>直方圖均衡化 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Google Sans"/>
              </a:rPr>
              <a:t>(Histogram equalization)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5843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Source Image -&gt; Histogram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利用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Histogram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算出各個灰階值的 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probability density function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做累加求出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的結果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入後做出對照表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透過查詢剛剛建立的對照表，決定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Transition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完各個灰階值的機率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34888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global histogram equalization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的目的是要把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的形狀排成整齊的直角三角形，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所以會將每條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放到合適的位置，使得對邊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的值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與鄰邊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(CDF * max value)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是一個固定的比例，</a:t>
            </a:r>
            <a:endParaRPr lang="en-US" altLang="zh-TW" sz="1800" b="0" i="0" u="none" strike="noStrike" baseline="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這樣排出來的</a:t>
            </a:r>
            <a:r>
              <a:rPr lang="en-US" altLang="zh-TW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CDF</a:t>
            </a:r>
            <a:r>
              <a:rPr lang="zh-TW" altLang="en-US" sz="1800" b="0" i="0" u="none" strike="noStrike" baseline="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會近似成一個漂亮的直角三角形。</a:t>
            </a:r>
            <a:endParaRPr kumimoji="1" lang="en-US" altLang="zh-TW" sz="1200" b="0" i="0" u="none" strike="noStrike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endParaRPr kumimoji="1" lang="en-US" altLang="zh-TW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Source Image -&gt; Histogram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利用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Histogram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算出各個灰階值的 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probability density function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PDF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做累加求出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將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CDF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的結果 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4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捨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5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入後做出對照表</a:t>
            </a:r>
          </a:p>
          <a:p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透過查詢剛剛建立的對照表，決定</a:t>
            </a:r>
            <a:r>
              <a:rPr kumimoji="1" lang="en-US" altLang="zh-TW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Transition </a:t>
            </a:r>
            <a:r>
              <a:rPr kumimoji="1" lang="zh-TW" altLang="en-US" sz="12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t>完各個灰階值的機率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4259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投影片影像版面配置區 1">
            <a:extLst>
              <a:ext uri="{FF2B5EF4-FFF2-40B4-BE49-F238E27FC236}">
                <a16:creationId xmlns:a16="http://schemas.microsoft.com/office/drawing/2014/main" id="{302A44C5-5ACB-42EA-B953-919A085A8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備忘稿版面配置區 2">
            <a:extLst>
              <a:ext uri="{FF2B5EF4-FFF2-40B4-BE49-F238E27FC236}">
                <a16:creationId xmlns:a16="http://schemas.microsoft.com/office/drawing/2014/main" id="{0FE0D621-A1C8-4796-8B82-A22C023AEB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dirty="0"/>
              <a:t>在周圍畫線；限制；為</a:t>
            </a:r>
            <a:r>
              <a:rPr lang="en-US" altLang="zh-TW" dirty="0"/>
              <a:t>……</a:t>
            </a:r>
            <a:r>
              <a:rPr lang="zh-TW" altLang="en-US" dirty="0"/>
              <a:t>下定義；為</a:t>
            </a:r>
            <a:r>
              <a:rPr lang="en-US" altLang="zh-TW" dirty="0"/>
              <a:t>……</a:t>
            </a:r>
            <a:r>
              <a:rPr lang="zh-TW" altLang="en-US" dirty="0"/>
              <a:t>劃界線</a:t>
            </a:r>
            <a:endParaRPr lang="en-US" altLang="zh-TW" dirty="0"/>
          </a:p>
          <a:p>
            <a:pPr eaLnBrk="1" hangingPunct="1"/>
            <a:r>
              <a:rPr lang="zh-TW" alt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最小邊界矩形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(Minimum bounding rectangle)</a:t>
            </a:r>
          </a:p>
          <a:p>
            <a:pPr eaLnBrk="1" hangingPunct="1"/>
            <a:r>
              <a:rPr lang="en-US" altLang="zh-TW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Centroid</a:t>
            </a:r>
            <a:r>
              <a:rPr lang="zh-TW" altLang="en-US" b="0" i="0" dirty="0">
                <a:solidFill>
                  <a:srgbClr val="252525"/>
                </a:solidFill>
                <a:effectLst/>
                <a:latin typeface="Roboto" panose="02000000000000000000" pitchFamily="2" charset="0"/>
              </a:rPr>
              <a:t> 質心</a:t>
            </a:r>
            <a:endParaRPr lang="zh-TW" altLang="en-US" dirty="0"/>
          </a:p>
        </p:txBody>
      </p:sp>
      <p:sp>
        <p:nvSpPr>
          <p:cNvPr id="9220" name="投影片編號版面配置區 3">
            <a:extLst>
              <a:ext uri="{FF2B5EF4-FFF2-40B4-BE49-F238E27FC236}">
                <a16:creationId xmlns:a16="http://schemas.microsoft.com/office/drawing/2014/main" id="{803A24C3-FB4A-4F9F-A49F-9FD4FC71FE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B1D869D-C884-4EDF-B52B-0EE12BE13F2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https://www.imageprocessingplace.com/downloads_V3/root_downloads/tutorials/contour_tracing_Abeer_George_Ghuneim/connect.html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5892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8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r>
              <a:rPr lang="zh-TW" altLang="en-US" sz="1200" dirty="0"/>
              <a:t>，最後</a:t>
            </a:r>
            <a:r>
              <a:rPr lang="en-US" altLang="zh-TW" sz="1200" dirty="0"/>
              <a:t>border</a:t>
            </a:r>
            <a:r>
              <a:rPr lang="zh-TW" altLang="en-US" sz="1200" dirty="0"/>
              <a:t>會以</a:t>
            </a:r>
            <a:r>
              <a:rPr lang="en-US" altLang="zh-TW" sz="1200" dirty="0">
                <a:highlight>
                  <a:srgbClr val="FFFF00"/>
                </a:highlight>
              </a:rPr>
              <a:t>4-connectivity</a:t>
            </a:r>
            <a:r>
              <a:rPr lang="zh-TW" altLang="en-US" sz="1200" dirty="0">
                <a:highlight>
                  <a:srgbClr val="FFFF00"/>
                </a:highlight>
              </a:rPr>
              <a:t>的方式相連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4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r>
              <a:rPr lang="zh-TW" altLang="en-US" sz="1200" dirty="0"/>
              <a:t>，最後</a:t>
            </a:r>
            <a:r>
              <a:rPr lang="en-US" altLang="zh-TW" sz="1200" dirty="0"/>
              <a:t>border</a:t>
            </a:r>
            <a:r>
              <a:rPr lang="zh-TW" altLang="en-US" sz="1200" dirty="0"/>
              <a:t>會以</a:t>
            </a:r>
            <a:r>
              <a:rPr lang="en-US" altLang="zh-TW" sz="1200" dirty="0">
                <a:highlight>
                  <a:srgbClr val="FFFF00"/>
                </a:highlight>
              </a:rPr>
              <a:t>8-connectivity</a:t>
            </a:r>
            <a:r>
              <a:rPr lang="zh-TW" altLang="en-US" sz="1200" dirty="0">
                <a:highlight>
                  <a:srgbClr val="FFFF00"/>
                </a:highlight>
              </a:rPr>
              <a:t>的方式相連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4439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8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4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157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邊界像素</a:t>
            </a:r>
            <a:r>
              <a:rPr lang="en-US" altLang="zh-TW" dirty="0"/>
              <a:t>:</a:t>
            </a:r>
            <a:r>
              <a:rPr lang="zh-TW" altLang="en-US" dirty="0"/>
              <a:t> 像素的相鄰像素包含了非區塊內像素</a:t>
            </a:r>
            <a:r>
              <a:rPr lang="en-US" altLang="zh-TW" dirty="0"/>
              <a:t>.</a:t>
            </a:r>
            <a:r>
              <a:rPr lang="zh-TW" altLang="en-US" dirty="0"/>
              <a:t>我們稱為</a:t>
            </a:r>
            <a:r>
              <a:rPr lang="en-US" altLang="zh-TW" dirty="0"/>
              <a:t>border pixel</a:t>
            </a:r>
          </a:p>
          <a:p>
            <a:r>
              <a:rPr lang="en-US" altLang="zh-TW" dirty="0"/>
              <a:t>P4:</a:t>
            </a:r>
            <a:r>
              <a:rPr lang="zh-TW" altLang="en-US" dirty="0"/>
              <a:t>用</a:t>
            </a:r>
            <a:r>
              <a:rPr lang="en-US" altLang="zh-TW" dirty="0"/>
              <a:t>8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8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  <a:endParaRPr lang="en-US" altLang="zh-TW" dirty="0"/>
          </a:p>
          <a:p>
            <a:r>
              <a:rPr lang="en-US" altLang="zh-TW" dirty="0"/>
              <a:t>P8:</a:t>
            </a:r>
            <a:r>
              <a:rPr lang="zh-TW" altLang="en-US" dirty="0"/>
              <a:t>用</a:t>
            </a:r>
            <a:r>
              <a:rPr lang="en-US" altLang="zh-TW" dirty="0"/>
              <a:t>4</a:t>
            </a:r>
            <a:r>
              <a:rPr lang="zh-TW" altLang="en-US" dirty="0"/>
              <a:t>連通方式來決定邊界像素， </a:t>
            </a:r>
            <a:r>
              <a:rPr lang="en-US" altLang="zh-TW" sz="1200" dirty="0"/>
              <a:t>4</a:t>
            </a:r>
            <a:r>
              <a:rPr lang="zh-TW" altLang="en-US" sz="1200" dirty="0"/>
              <a:t>個方位只要有一個是</a:t>
            </a:r>
            <a:r>
              <a:rPr lang="en-US" altLang="zh-TW" sz="1200" dirty="0"/>
              <a:t>outside pixel</a:t>
            </a:r>
            <a:r>
              <a:rPr lang="zh-TW" altLang="en-US" sz="1200" dirty="0"/>
              <a:t>就代表是</a:t>
            </a:r>
            <a:r>
              <a:rPr lang="en-US" altLang="zh-TW" sz="1200" dirty="0"/>
              <a:t>border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32513E-AD3E-45F2-9FF8-E5552ECF41E6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9536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kilochart_900_">
            <a:extLst>
              <a:ext uri="{FF2B5EF4-FFF2-40B4-BE49-F238E27FC236}">
                <a16:creationId xmlns:a16="http://schemas.microsoft.com/office/drawing/2014/main" id="{7D0D852B-2D1A-431D-B636-4921E6ABBF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163" y="549275"/>
            <a:ext cx="16208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3" descr="bar2_">
            <a:extLst>
              <a:ext uri="{FF2B5EF4-FFF2-40B4-BE49-F238E27FC236}">
                <a16:creationId xmlns:a16="http://schemas.microsoft.com/office/drawing/2014/main" id="{11D75B76-BC8F-4052-85CA-EB2F855239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91440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>
            <a:extLst>
              <a:ext uri="{FF2B5EF4-FFF2-40B4-BE49-F238E27FC236}">
                <a16:creationId xmlns:a16="http://schemas.microsoft.com/office/drawing/2014/main" id="{1A82038B-0EB4-4F3D-9488-000AF87450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620713"/>
            <a:ext cx="6781800" cy="2133600"/>
          </a:xfrm>
        </p:spPr>
        <p:txBody>
          <a:bodyPr/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02BCE69-0B8F-418E-B6F9-9E3761C0BF3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3200">
                <a:solidFill>
                  <a:srgbClr val="336600"/>
                </a:solidFill>
                <a:latin typeface="Comic Sans MS" panose="030F0702030302020204" pitchFamily="66" charset="0"/>
              </a:defRPr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282ED5-BEC9-48E0-BFAE-90990BD3B9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</p:spPr>
        <p:txBody>
          <a:bodyPr/>
          <a:lstStyle>
            <a:lvl1pPr>
              <a:defRPr b="0" i="1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pl-PL" altLang="zh-TW" b="1" i="0">
                <a:latin typeface="Comic Sans MS" panose="030F0702030302020204" pitchFamily="66" charset="0"/>
              </a:rPr>
              <a:t>DC &amp; CV Lab. CSIE NTU</a:t>
            </a:r>
            <a:endParaRPr lang="en-US" altLang="zh-TW"/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2B025198-882B-4E68-97E4-C0A29E293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60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79201B-09CC-42B5-AF08-F515F9646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7ADB8D5-ACEB-43F3-8BEA-E54AB3067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8CE7A4-A80F-4C13-9BAE-39778118CA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7127C76D-CF35-454A-BDD9-226CDE658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362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45BBA5-165E-49F3-9008-34C0874AA4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6119813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69E8719-8A0A-473D-BCE9-1348EDD8C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6119813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8735F-E01B-4758-AA8D-81B707C024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C630CDC7-A5F6-4A4C-97F2-153647145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584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E43F6D-7B5E-4DDE-BAFB-98BF36AF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1050786-2F99-4F9A-93EF-4CD0BC7FCB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0B1AF6-9C48-40FB-A49B-01F03E06C4D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06126B7-DB41-4DA1-AF62-8D451160D5B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4EE7EB-B360-47FF-8A87-96661EF314E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D70DEEA2-F915-49FE-92FD-4E6ADAA69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1982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0E110984-8267-4349-ADED-4B6DD369925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84213" y="333375"/>
            <a:ext cx="8459787" cy="61198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1A76699-1228-4944-BF92-60D26828FD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FD7CA117-2108-4743-9F39-6B364C62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133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98BFF7-61DC-407A-AA85-C3012E14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304F15-351E-4C46-8B46-CD1F2B6B951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FC371C5-2705-4896-9D86-72728B0D8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4D07E2-D27A-4A29-82DA-5DCD791A0E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22F4DE22-D40B-49B6-9A0A-06AEA9D9D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624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D5F75F6-C002-4B08-A06B-787AE3513A77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82E846F-3357-4844-8022-28ECA5A0B3D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4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F861C6-B197-43BE-A32E-1F175ABEAE2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C5F9F537-41C8-40B1-80C8-8898B3FD672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4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D090F97-754E-40CB-9C25-8E020BE31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10757F-9DCA-4C8F-8F44-9A17A9FA8C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62B1F98D-BAE4-4972-9746-E9AE87F1F8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92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7F4E87-410D-4724-A63A-7D929924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669C826-7AD5-446B-8049-E2977CD468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8191731-61E9-463A-AF11-C250A3CEEB45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875213" y="2041525"/>
            <a:ext cx="4038600" cy="21288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F4CFE848-CA3E-44FA-A50F-C85D2BCD5AED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875213" y="4322763"/>
            <a:ext cx="4038600" cy="21304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C37FA-ABC0-4437-B680-B974637920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投影片編號版面配置區 1">
            <a:extLst>
              <a:ext uri="{FF2B5EF4-FFF2-40B4-BE49-F238E27FC236}">
                <a16:creationId xmlns:a16="http://schemas.microsoft.com/office/drawing/2014/main" id="{38C62BDB-7668-4D04-A840-9FBA6875C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7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BB6B44-AB34-4488-A072-D66FB9EC2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A43BE8-CC7C-4C57-8473-5E7BD3E1B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255B0E-1C05-4008-88BD-8A3D4CE86A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20AE6FCF-7855-4A37-AD06-AB82B6D61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415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3E488D6-2768-4B0C-93E5-99B8EB2F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F1A707-2AEF-469F-9B86-2D1EBA1A5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2D5C5-79A2-4FEE-AC7C-A5D3A45BF8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1">
            <a:extLst>
              <a:ext uri="{FF2B5EF4-FFF2-40B4-BE49-F238E27FC236}">
                <a16:creationId xmlns:a16="http://schemas.microsoft.com/office/drawing/2014/main" id="{920E9EEA-1A58-471A-B934-23246E9695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3953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37F54E-593E-4783-B5CA-10C7A3E6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1DD048-0A88-450D-9BF8-24A8A4514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8B4BAFB-80C3-45AC-8CFC-9BD9B0631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5213" y="2041525"/>
            <a:ext cx="4038600" cy="441166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FEFB40-6290-4DAB-8DA7-9BB88982BE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4BF398B9-FA25-4CBC-BC1C-78FEC90FF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024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0FEB1-C8BE-44A4-8670-BF23E4858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4D86D73-1ACC-40B7-887E-8898ACB845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457FBE-F75D-4F93-BD5B-48B024743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B7B0E85-9710-4B0C-8880-0904735F2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D2F8076-D311-47BF-B60C-06004B584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B88E5F-89F3-4383-847F-A1050CB64E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1">
            <a:extLst>
              <a:ext uri="{FF2B5EF4-FFF2-40B4-BE49-F238E27FC236}">
                <a16:creationId xmlns:a16="http://schemas.microsoft.com/office/drawing/2014/main" id="{47CBAF26-3489-4A21-BEB5-875B11927E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89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13F96-EDF5-4559-A5F7-C8EA088F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C8FFD37-4EB9-471B-9B08-1266359429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" name="投影片編號版面配置區 1">
            <a:extLst>
              <a:ext uri="{FF2B5EF4-FFF2-40B4-BE49-F238E27FC236}">
                <a16:creationId xmlns:a16="http://schemas.microsoft.com/office/drawing/2014/main" id="{EFAEE2A2-E5D4-4881-84C0-FACCD8A38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00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6C1FAAF-1BCD-43B2-B3C3-DE37C6111F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" name="投影片編號版面配置區 1">
            <a:extLst>
              <a:ext uri="{FF2B5EF4-FFF2-40B4-BE49-F238E27FC236}">
                <a16:creationId xmlns:a16="http://schemas.microsoft.com/office/drawing/2014/main" id="{6230C2C6-0FA6-492B-B272-E3EA219F0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92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44298-37F5-49A5-9728-BBF52E43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BE7EDD8-D459-428B-BCC4-D24AF670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DA67CB6-D309-4DCE-A5DC-9EB9E999D6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5038FFF-D157-4FC8-B17A-F47F35B79E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9C1D72F6-6365-4803-8973-DCC8416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104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CB2E2F-4F41-436A-8C13-0B4758BD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CE2F9F8-07F5-4D86-B4B4-08E8C00E4C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3606462-5AE6-49A7-B21C-97F70B93A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F26943-D5D6-4317-A6C4-F3AA4DC400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b="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" name="投影片編號版面配置區 1">
            <a:extLst>
              <a:ext uri="{FF2B5EF4-FFF2-40B4-BE49-F238E27FC236}">
                <a16:creationId xmlns:a16="http://schemas.microsoft.com/office/drawing/2014/main" id="{4B2F20C4-F5D6-4664-8790-261683A19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8996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0" name="Picture 40" descr="color_wheel">
            <a:extLst>
              <a:ext uri="{FF2B5EF4-FFF2-40B4-BE49-F238E27FC236}">
                <a16:creationId xmlns:a16="http://schemas.microsoft.com/office/drawing/2014/main" id="{0DC9C698-675F-492E-8D8C-AEAE11C95E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557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>
            <a:extLst>
              <a:ext uri="{FF2B5EF4-FFF2-40B4-BE49-F238E27FC236}">
                <a16:creationId xmlns:a16="http://schemas.microsoft.com/office/drawing/2014/main" id="{4BE6F566-A427-4605-8187-03EA1943CA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3333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5AC453-10D2-4D7C-B2E5-8044EC9CC4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041525"/>
            <a:ext cx="82296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5BC238A-97FE-4E1E-9829-570CFC4536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6263" y="65008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r>
              <a:rPr lang="en-US" altLang="zh-TW">
                <a:latin typeface="Times New Roman" panose="02020603050405020304" pitchFamily="18" charset="0"/>
              </a:rPr>
              <a:t>DC &amp; CV Lab.</a:t>
            </a:r>
          </a:p>
          <a:p>
            <a:pPr>
              <a:defRPr/>
            </a:pPr>
            <a:r>
              <a:rPr lang="en-US" altLang="zh-TW" b="0">
                <a:effectLst/>
              </a:rPr>
              <a:t>CSIE NTU</a:t>
            </a:r>
          </a:p>
        </p:txBody>
      </p:sp>
      <p:sp>
        <p:nvSpPr>
          <p:cNvPr id="1030" name="Line 43">
            <a:extLst>
              <a:ext uri="{FF2B5EF4-FFF2-40B4-BE49-F238E27FC236}">
                <a16:creationId xmlns:a16="http://schemas.microsoft.com/office/drawing/2014/main" id="{69A28421-07AB-4465-A18B-6E45C3AC04C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971550" y="1844675"/>
            <a:ext cx="76676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5309C4F-4ED3-4BD2-B57A-9F8C0FE07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CE23-AAA1-4470-9E8D-DA4B8B7312D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panose="020B060402020202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10922196@ntu.edu.tw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lideplayer.com/slide/3411540/" TargetMode="Externa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7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8.png"/><Relationship Id="rId5" Type="http://schemas.openxmlformats.org/officeDocument/2006/relationships/image" Target="../media/image252.png"/><Relationship Id="rId4" Type="http://schemas.openxmlformats.org/officeDocument/2006/relationships/customXml" Target="../ink/ink2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7.png"/><Relationship Id="rId4" Type="http://schemas.openxmlformats.org/officeDocument/2006/relationships/image" Target="../media/image234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png"/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9.png"/><Relationship Id="rId5" Type="http://schemas.openxmlformats.org/officeDocument/2006/relationships/image" Target="../media/image245.png"/><Relationship Id="rId4" Type="http://schemas.openxmlformats.org/officeDocument/2006/relationships/image" Target="../media/image244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4.png"/><Relationship Id="rId5" Type="http://schemas.openxmlformats.org/officeDocument/2006/relationships/image" Target="../media/image253.png"/><Relationship Id="rId4" Type="http://schemas.openxmlformats.org/officeDocument/2006/relationships/image" Target="../media/image25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slideplayer.com/slide/3411540/" TargetMode="Externa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8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2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emf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43.wmf"/><Relationship Id="rId26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46.wmf"/><Relationship Id="rId5" Type="http://schemas.openxmlformats.org/officeDocument/2006/relationships/image" Target="../media/image32.png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8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56.png"/><Relationship Id="rId3" Type="http://schemas.openxmlformats.org/officeDocument/2006/relationships/image" Target="../media/image32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48.wmf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50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17.bin"/><Relationship Id="rId21" Type="http://schemas.openxmlformats.org/officeDocument/2006/relationships/oleObject" Target="../embeddings/oleObject25.bin"/><Relationship Id="rId7" Type="http://schemas.openxmlformats.org/officeDocument/2006/relationships/image" Target="../media/image34.png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64.png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7.bin"/><Relationship Id="rId10" Type="http://schemas.openxmlformats.org/officeDocument/2006/relationships/image" Target="../media/image38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55.wmf"/><Relationship Id="rId22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61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6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34.png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60.wmf"/><Relationship Id="rId19" Type="http://schemas.openxmlformats.org/officeDocument/2006/relationships/image" Target="../media/image71.png"/><Relationship Id="rId4" Type="http://schemas.openxmlformats.org/officeDocument/2006/relationships/image" Target="../media/image59.png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6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customXml" Target="../ink/ink5.xml"/><Relationship Id="rId18" Type="http://schemas.openxmlformats.org/officeDocument/2006/relationships/image" Target="../media/image116.emf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12" Type="http://schemas.openxmlformats.org/officeDocument/2006/relationships/image" Target="../media/image113.emf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1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11" Type="http://schemas.openxmlformats.org/officeDocument/2006/relationships/customXml" Target="../ink/ink4.xml"/><Relationship Id="rId5" Type="http://schemas.openxmlformats.org/officeDocument/2006/relationships/image" Target="../media/image104.png"/><Relationship Id="rId15" Type="http://schemas.openxmlformats.org/officeDocument/2006/relationships/customXml" Target="../ink/ink6.xml"/><Relationship Id="rId10" Type="http://schemas.openxmlformats.org/officeDocument/2006/relationships/image" Target="../media/image1120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Relationship Id="rId14" Type="http://schemas.openxmlformats.org/officeDocument/2006/relationships/image" Target="../media/image1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zh-tw/%E9%80%A3%E9%80%9A%E5%88%86%E9%87%8F%E6%A8%99%E8%A8%9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1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3.png"/><Relationship Id="rId7" Type="http://schemas.openxmlformats.org/officeDocument/2006/relationships/customXml" Target="../ink/ink9.xm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customXml" Target="../ink/ink8.xml"/><Relationship Id="rId4" Type="http://schemas.openxmlformats.org/officeDocument/2006/relationships/image" Target="../media/image11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6.png"/><Relationship Id="rId4" Type="http://schemas.openxmlformats.org/officeDocument/2006/relationships/customXml" Target="../ink/ink10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3" Type="http://schemas.openxmlformats.org/officeDocument/2006/relationships/image" Target="../media/image127.png"/><Relationship Id="rId7" Type="http://schemas.openxmlformats.org/officeDocument/2006/relationships/image" Target="../media/image720.png"/><Relationship Id="rId12" Type="http://schemas.openxmlformats.org/officeDocument/2006/relationships/image" Target="../media/image12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4.png"/><Relationship Id="rId11" Type="http://schemas.openxmlformats.org/officeDocument/2006/relationships/customXml" Target="../ink/ink11.xml"/><Relationship Id="rId5" Type="http://schemas.openxmlformats.org/officeDocument/2006/relationships/image" Target="../media/image123.png"/><Relationship Id="rId10" Type="http://schemas.openxmlformats.org/officeDocument/2006/relationships/image" Target="../media/image121.png"/><Relationship Id="rId4" Type="http://schemas.openxmlformats.org/officeDocument/2006/relationships/image" Target="../media/image122.png"/><Relationship Id="rId9" Type="http://schemas.openxmlformats.org/officeDocument/2006/relationships/image" Target="../media/image74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28.png"/><Relationship Id="rId7" Type="http://schemas.openxmlformats.org/officeDocument/2006/relationships/image" Target="../media/image134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2.xml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emf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5.e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138.wmf"/><Relationship Id="rId18" Type="http://schemas.openxmlformats.org/officeDocument/2006/relationships/customXml" Target="../ink/ink15.xml"/><Relationship Id="rId26" Type="http://schemas.openxmlformats.org/officeDocument/2006/relationships/image" Target="../media/image157.png"/><Relationship Id="rId3" Type="http://schemas.openxmlformats.org/officeDocument/2006/relationships/notesSlide" Target="../notesSlides/notesSlide29.xml"/><Relationship Id="rId21" Type="http://schemas.openxmlformats.org/officeDocument/2006/relationships/image" Target="../media/image153.png"/><Relationship Id="rId7" Type="http://schemas.openxmlformats.org/officeDocument/2006/relationships/image" Target="../media/image143.png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150.emf"/><Relationship Id="rId25" Type="http://schemas.openxmlformats.org/officeDocument/2006/relationships/image" Target="../media/image156.emf"/><Relationship Id="rId2" Type="http://schemas.openxmlformats.org/officeDocument/2006/relationships/slideLayout" Target="../slideLayouts/slideLayout12.xml"/><Relationship Id="rId16" Type="http://schemas.openxmlformats.org/officeDocument/2006/relationships/customXml" Target="../ink/ink14.xml"/><Relationship Id="rId20" Type="http://schemas.openxmlformats.org/officeDocument/2006/relationships/image" Target="../media/image152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2.png"/><Relationship Id="rId11" Type="http://schemas.openxmlformats.org/officeDocument/2006/relationships/image" Target="../media/image137.wmf"/><Relationship Id="rId24" Type="http://schemas.openxmlformats.org/officeDocument/2006/relationships/customXml" Target="../ink/ink16.xml"/><Relationship Id="rId5" Type="http://schemas.openxmlformats.org/officeDocument/2006/relationships/image" Target="../media/image141.png"/><Relationship Id="rId15" Type="http://schemas.openxmlformats.org/officeDocument/2006/relationships/image" Target="../media/image139.wmf"/><Relationship Id="rId23" Type="http://schemas.openxmlformats.org/officeDocument/2006/relationships/image" Target="../media/image155.png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151.emf"/><Relationship Id="rId4" Type="http://schemas.openxmlformats.org/officeDocument/2006/relationships/image" Target="../media/image140.png"/><Relationship Id="rId9" Type="http://schemas.openxmlformats.org/officeDocument/2006/relationships/image" Target="../media/image136.wmf"/><Relationship Id="rId14" Type="http://schemas.openxmlformats.org/officeDocument/2006/relationships/oleObject" Target="../embeddings/oleObject38.bin"/><Relationship Id="rId22" Type="http://schemas.openxmlformats.org/officeDocument/2006/relationships/image" Target="../media/image15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6.png"/><Relationship Id="rId4" Type="http://schemas.openxmlformats.org/officeDocument/2006/relationships/image" Target="../media/image14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8.png"/><Relationship Id="rId5" Type="http://schemas.openxmlformats.org/officeDocument/2006/relationships/image" Target="../media/image156.png"/><Relationship Id="rId10" Type="http://schemas.openxmlformats.org/officeDocument/2006/relationships/image" Target="../media/image163.wmf"/><Relationship Id="rId4" Type="http://schemas.openxmlformats.org/officeDocument/2006/relationships/image" Target="../media/image161.png"/><Relationship Id="rId9" Type="http://schemas.openxmlformats.org/officeDocument/2006/relationships/oleObject" Target="../embeddings/oleObject41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7" Type="http://schemas.openxmlformats.org/officeDocument/2006/relationships/image" Target="../media/image159.png"/><Relationship Id="rId2" Type="http://schemas.openxmlformats.org/officeDocument/2006/relationships/image" Target="../media/image106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0.png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12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emf"/><Relationship Id="rId3" Type="http://schemas.openxmlformats.org/officeDocument/2006/relationships/image" Target="../media/image212.png"/><Relationship Id="rId12" Type="http://schemas.openxmlformats.org/officeDocument/2006/relationships/image" Target="../media/image20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7.xml"/><Relationship Id="rId11" Type="http://schemas.openxmlformats.org/officeDocument/2006/relationships/image" Target="../media/image2020.png"/><Relationship Id="rId5" Type="http://schemas.openxmlformats.org/officeDocument/2006/relationships/image" Target="../media/image190.png"/><Relationship Id="rId10" Type="http://schemas.openxmlformats.org/officeDocument/2006/relationships/image" Target="../media/image192.emf"/><Relationship Id="rId4" Type="http://schemas.openxmlformats.org/officeDocument/2006/relationships/image" Target="../media/image189.png"/><Relationship Id="rId9" Type="http://schemas.openxmlformats.org/officeDocument/2006/relationships/image" Target="../media/image19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mageprocessingplace.com/downloads_V3/root_downloads/tutorials/contour_tracing_Abeer_George_Ghuneim/connect.html" TargetMode="External"/><Relationship Id="rId3" Type="http://schemas.openxmlformats.org/officeDocument/2006/relationships/image" Target="../media/image15.g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Relationship Id="rId9" Type="http://schemas.openxmlformats.org/officeDocument/2006/relationships/image" Target="../media/image1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5.png"/><Relationship Id="rId5" Type="http://schemas.openxmlformats.org/officeDocument/2006/relationships/image" Target="../media/image199.emf"/><Relationship Id="rId4" Type="http://schemas.openxmlformats.org/officeDocument/2006/relationships/customXml" Target="../ink/ink18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2000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10.png"/><Relationship Id="rId5" Type="http://schemas.openxmlformats.org/officeDocument/2006/relationships/image" Target="../media/image199.emf"/><Relationship Id="rId10" Type="http://schemas.openxmlformats.org/officeDocument/2006/relationships/image" Target="../media/image2040.png"/><Relationship Id="rId4" Type="http://schemas.openxmlformats.org/officeDocument/2006/relationships/customXml" Target="../ink/ink19.xml"/><Relationship Id="rId9" Type="http://schemas.openxmlformats.org/officeDocument/2006/relationships/image" Target="../media/image203.e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emf"/><Relationship Id="rId3" Type="http://schemas.openxmlformats.org/officeDocument/2006/relationships/image" Target="../media/image206.png"/><Relationship Id="rId7" Type="http://schemas.openxmlformats.org/officeDocument/2006/relationships/customXml" Target="../ink/ink2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8.png"/><Relationship Id="rId11" Type="http://schemas.openxmlformats.org/officeDocument/2006/relationships/image" Target="../media/image211.png"/><Relationship Id="rId5" Type="http://schemas.openxmlformats.org/officeDocument/2006/relationships/image" Target="../media/image207.emf"/><Relationship Id="rId10" Type="http://schemas.openxmlformats.org/officeDocument/2006/relationships/image" Target="../media/image192.emf"/><Relationship Id="rId4" Type="http://schemas.openxmlformats.org/officeDocument/2006/relationships/customXml" Target="../ink/ink21.xml"/><Relationship Id="rId9" Type="http://schemas.openxmlformats.org/officeDocument/2006/relationships/image" Target="../media/image21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8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4.png"/><Relationship Id="rId4" Type="http://schemas.openxmlformats.org/officeDocument/2006/relationships/customXml" Target="../ink/ink2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1.png"/><Relationship Id="rId4" Type="http://schemas.openxmlformats.org/officeDocument/2006/relationships/image" Target="../media/image20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04.emf"/><Relationship Id="rId4" Type="http://schemas.openxmlformats.org/officeDocument/2006/relationships/image" Target="../media/image20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10.png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3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7" Type="http://schemas.openxmlformats.org/officeDocument/2006/relationships/image" Target="../media/image231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8.png"/><Relationship Id="rId4" Type="http://schemas.openxmlformats.org/officeDocument/2006/relationships/hyperlink" Target="http://cv2.csie.ntu.edu.tw/CV/_material/CV1_CH3_2019_v2.pdf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hyperlink" Target="http://cv2.csie.ntu.edu.tw/CV/_material/CV1_CH3_2019_v2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3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7" Type="http://schemas.openxmlformats.org/officeDocument/2006/relationships/image" Target="../media/image242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1.png"/><Relationship Id="rId5" Type="http://schemas.openxmlformats.org/officeDocument/2006/relationships/image" Target="../media/image221.emf"/><Relationship Id="rId4" Type="http://schemas.openxmlformats.org/officeDocument/2006/relationships/image" Target="../media/image220.e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6.png"/><Relationship Id="rId5" Type="http://schemas.openxmlformats.org/officeDocument/2006/relationships/image" Target="../media/image223.emf"/><Relationship Id="rId4" Type="http://schemas.openxmlformats.org/officeDocument/2006/relationships/image" Target="../media/image222.e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5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4.emf"/><Relationship Id="rId5" Type="http://schemas.openxmlformats.org/officeDocument/2006/relationships/image" Target="../media/image247.png"/><Relationship Id="rId4" Type="http://schemas.openxmlformats.org/officeDocument/2006/relationships/image" Target="../media/image2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2E930105-D912-43A2-883C-7CC2DF73C7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Computer and Robot Vision I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8EACDD16-5EC9-4753-B938-E940668B27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Chapter 3</a:t>
            </a:r>
          </a:p>
          <a:p>
            <a:pPr eaLnBrk="1" hangingPunct="1"/>
            <a:r>
              <a:rPr lang="en-US" altLang="zh-TW"/>
              <a:t>Binary Machine Vision: </a:t>
            </a:r>
          </a:p>
          <a:p>
            <a:pPr eaLnBrk="1" hangingPunct="1"/>
            <a:r>
              <a:rPr lang="en-US" altLang="zh-TW"/>
              <a:t>Region Analysis</a:t>
            </a:r>
          </a:p>
        </p:txBody>
      </p:sp>
      <p:sp>
        <p:nvSpPr>
          <p:cNvPr id="5125" name="Text Box 4">
            <a:extLst>
              <a:ext uri="{FF2B5EF4-FFF2-40B4-BE49-F238E27FC236}">
                <a16:creationId xmlns:a16="http://schemas.microsoft.com/office/drawing/2014/main" id="{ABE163FB-8078-4B90-A09E-9FD1A85A7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4724400"/>
            <a:ext cx="49323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Presented by: </a:t>
            </a:r>
            <a:r>
              <a:rPr kumimoji="0" lang="zh-TW" altLang="en-US" dirty="0"/>
              <a:t>傅楸善 </a:t>
            </a:r>
            <a:r>
              <a:rPr kumimoji="0" lang="en-US" altLang="zh-TW" dirty="0"/>
              <a:t>&amp; </a:t>
            </a:r>
            <a:r>
              <a:rPr kumimoji="0" lang="zh-TW" altLang="en-US" dirty="0"/>
              <a:t>康家豪</a:t>
            </a:r>
            <a:r>
              <a:rPr lang="zh-TW" altLang="en-US" dirty="0"/>
              <a:t> </a:t>
            </a:r>
            <a:endParaRPr lang="en-US" altLang="zh-TW" dirty="0"/>
          </a:p>
          <a:p>
            <a:pPr algn="ctr" eaLnBrk="1" hangingPunct="1"/>
            <a:r>
              <a:rPr kumimoji="0" lang="en-US" altLang="zh-TW" dirty="0">
                <a:hlinkClick r:id="rId2"/>
              </a:rPr>
              <a:t>r12922035@ntu.edu.tw</a:t>
            </a:r>
            <a:endParaRPr kumimoji="0" lang="en-US" altLang="zh-TW" dirty="0"/>
          </a:p>
          <a:p>
            <a:pPr algn="ctr" eaLnBrk="1" hangingPunct="1"/>
            <a:r>
              <a:rPr kumimoji="0" lang="en-US" altLang="zh-TW" dirty="0"/>
              <a:t>0967085045</a:t>
            </a:r>
          </a:p>
          <a:p>
            <a:pPr algn="ctr" eaLnBrk="1" hangingPunct="1"/>
            <a:r>
              <a:rPr kumimoji="0" lang="zh-TW" altLang="en-US" dirty="0"/>
              <a:t>指導教授</a:t>
            </a:r>
            <a:r>
              <a:rPr kumimoji="0" lang="en-US" altLang="zh-TW" dirty="0"/>
              <a:t>: </a:t>
            </a:r>
            <a:r>
              <a:rPr kumimoji="0" lang="zh-TW" altLang="en-US" dirty="0"/>
              <a:t>傅楸善 博士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2643CC-8914-480C-BA57-F9355FCCE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0FAC93E-3052-4FAA-8298-6C0F26EEF1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2124075" y="6165850"/>
            <a:ext cx="4679950" cy="692150"/>
          </a:xfrm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b="1" i="0" dirty="0">
                <a:latin typeface="Comic Sans MS" panose="030F0702030302020204" pitchFamily="66" charset="0"/>
              </a:rPr>
              <a:t>Digital Camera and Computer Vision Laboratory</a:t>
            </a:r>
          </a:p>
          <a:p>
            <a:r>
              <a:rPr kumimoji="0" lang="en-US" altLang="zh-TW" dirty="0">
                <a:latin typeface="Times New Roman" panose="02020603050405020304" pitchFamily="18" charset="0"/>
              </a:rPr>
              <a:t>Department of Computer Science and Information Engineering</a:t>
            </a:r>
          </a:p>
          <a:p>
            <a:r>
              <a:rPr kumimoji="0" lang="en-US" altLang="zh-TW" dirty="0">
                <a:latin typeface="Times New Roman" panose="02020603050405020304" pitchFamily="18" charset="0"/>
              </a:rPr>
              <a:t>National Taiwan University, Taipei, Taiwan, R.O.C.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790F2D5-D2FB-4AA2-B55B-08F7962D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9" y="1916832"/>
            <a:ext cx="7468642" cy="477269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483ED879-75A9-4E75-AF34-BABECB65E585}"/>
              </a:ext>
            </a:extLst>
          </p:cNvPr>
          <p:cNvSpPr txBox="1"/>
          <p:nvPr/>
        </p:nvSpPr>
        <p:spPr>
          <a:xfrm>
            <a:off x="5148063" y="45318"/>
            <a:ext cx="399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https://slideplayer.com/slide/3411540/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69F19963-DD45-40E5-A270-564A87926D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A8E1D005-EC0D-4C36-BE76-6F98DD0A6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827626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 (cont’)</a:t>
            </a:r>
          </a:p>
        </p:txBody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53BE5435-8DB6-4CCD-AB1E-D49E5C6EA2F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2011868"/>
            <a:ext cx="7920037" cy="2202722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each quadrant area from histogram of the masked projection</a:t>
            </a:r>
          </a:p>
          <a:p>
            <a:pPr eaLnBrk="1" hangingPunct="1"/>
            <a:r>
              <a:rPr lang="en-US" altLang="zh-TW" sz="2600" dirty="0"/>
              <a:t>       </a:t>
            </a:r>
            <a:r>
              <a:rPr lang="en-US" altLang="zh-TW" sz="2400" dirty="0"/>
              <a:t>positive if    </a:t>
            </a:r>
            <a:r>
              <a:rPr lang="en-US" altLang="zh-TW" sz="2400" i="1" dirty="0"/>
              <a:t>A + B &gt; C + D</a:t>
            </a:r>
            <a:r>
              <a:rPr lang="en-US" altLang="zh-TW" sz="2400" dirty="0"/>
              <a:t>   negative otherwise</a:t>
            </a: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      </a:t>
            </a:r>
          </a:p>
          <a:p>
            <a:pPr eaLnBrk="1" hangingPunct="1"/>
            <a:r>
              <a:rPr lang="en-US" altLang="zh-TW" sz="2600" dirty="0"/>
              <a:t>       </a:t>
            </a:r>
            <a:r>
              <a:rPr lang="en-US" altLang="zh-TW" sz="2400" dirty="0"/>
              <a:t>positive if   </a:t>
            </a:r>
            <a:r>
              <a:rPr lang="en-US" altLang="zh-TW" sz="2400" i="1" dirty="0"/>
              <a:t>B + D &gt; A + C   </a:t>
            </a:r>
            <a:r>
              <a:rPr lang="en-US" altLang="zh-TW" sz="2400" dirty="0"/>
              <a:t> negative otherwise</a:t>
            </a:r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2900B5AA-68E5-4386-97A1-B9BB7126555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2776" y="2944087"/>
            <a:ext cx="503237" cy="361950"/>
          </a:xfrm>
        </p:spPr>
      </p:pic>
      <p:pic>
        <p:nvPicPr>
          <p:cNvPr id="81927" name="Picture 9">
            <a:extLst>
              <a:ext uri="{FF2B5EF4-FFF2-40B4-BE49-F238E27FC236}">
                <a16:creationId xmlns:a16="http://schemas.microsoft.com/office/drawing/2014/main" id="{28DF0F6A-D692-49FF-82C6-A230AAB3C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92" y="3954095"/>
            <a:ext cx="5048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線單箭頭接點 3">
            <a:extLst>
              <a:ext uri="{FF2B5EF4-FFF2-40B4-BE49-F238E27FC236}">
                <a16:creationId xmlns:a16="http://schemas.microsoft.com/office/drawing/2014/main" id="{348F4558-620A-4F20-AC76-946FE400C206}"/>
              </a:ext>
            </a:extLst>
          </p:cNvPr>
          <p:cNvCxnSpPr>
            <a:cxnSpLocks/>
          </p:cNvCxnSpPr>
          <p:nvPr/>
        </p:nvCxnSpPr>
        <p:spPr>
          <a:xfrm>
            <a:off x="4427984" y="5517232"/>
            <a:ext cx="32834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F83A64E3-3195-47FF-9CB9-FD2C9C48A50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011863" y="4465819"/>
            <a:ext cx="0" cy="226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D04024B-9C62-433F-9D81-DD8D47B73FE2}"/>
              </a:ext>
            </a:extLst>
          </p:cNvPr>
          <p:cNvGrpSpPr/>
          <p:nvPr/>
        </p:nvGrpSpPr>
        <p:grpSpPr>
          <a:xfrm>
            <a:off x="5095049" y="5198170"/>
            <a:ext cx="1396621" cy="1410354"/>
            <a:chOff x="7493964" y="3553692"/>
            <a:chExt cx="780806" cy="736592"/>
          </a:xfrm>
        </p:grpSpPr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38D42DBE-1FDD-4088-B7EF-DE7974613A9B}"/>
                </a:ext>
              </a:extLst>
            </p:cNvPr>
            <p:cNvSpPr/>
            <p:nvPr/>
          </p:nvSpPr>
          <p:spPr>
            <a:xfrm>
              <a:off x="7493964" y="3553692"/>
              <a:ext cx="780806" cy="73659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筆跡 7">
                  <a:extLst>
                    <a:ext uri="{FF2B5EF4-FFF2-40B4-BE49-F238E27FC236}">
                      <a16:creationId xmlns:a16="http://schemas.microsoft.com/office/drawing/2014/main" id="{01F14783-EC16-4B6D-80E4-91F8BAFFBDD5}"/>
                    </a:ext>
                  </a:extLst>
                </p14:cNvPr>
                <p14:cNvContentPartPr/>
                <p14:nvPr/>
              </p14:nvContentPartPr>
              <p14:xfrm>
                <a:off x="7886880" y="3917880"/>
                <a:ext cx="12960" cy="25920"/>
              </p14:xfrm>
            </p:contentPart>
          </mc:Choice>
          <mc:Fallback xmlns="">
            <p:pic>
              <p:nvPicPr>
                <p:cNvPr id="8" name="筆跡 7">
                  <a:extLst>
                    <a:ext uri="{FF2B5EF4-FFF2-40B4-BE49-F238E27FC236}">
                      <a16:creationId xmlns:a16="http://schemas.microsoft.com/office/drawing/2014/main" id="{01F14783-EC16-4B6D-80E4-91F8BAFFBD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81615" y="3913150"/>
                  <a:ext cx="23490" cy="35758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圖片 18">
            <a:extLst>
              <a:ext uri="{FF2B5EF4-FFF2-40B4-BE49-F238E27FC236}">
                <a16:creationId xmlns:a16="http://schemas.microsoft.com/office/drawing/2014/main" id="{C8269813-8595-4900-9B42-7514B04185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086" r="13344" b="14588"/>
          <a:stretch/>
        </p:blipFill>
        <p:spPr>
          <a:xfrm>
            <a:off x="973371" y="4270704"/>
            <a:ext cx="2514791" cy="2486120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A3D5852-BCE1-4425-A4E3-432850735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100</a:t>
            </a:fld>
            <a:endParaRPr lang="zh-TW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B73EB8F-D61A-490C-B45E-DA9528A37A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3F955DAA-599D-480F-8917-979729FFB8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3.4 Summary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8A1AAD55-7847-4462-AFF0-54C047CDE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region properties from connected components or signature analysis</a:t>
            </a:r>
          </a:p>
          <a:p>
            <a:pPr eaLnBrk="1" hangingPunct="1"/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BDA4454-E713-4556-9F56-731C4E21A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101</a:t>
            </a:fld>
            <a:endParaRPr lang="zh-TW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D1B0-82C8-4B1F-A0B0-9846567E0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97CB501-0386-48A0-B1C8-F3553B1AAE20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2381356-D479-494E-BC96-80538E6BD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22450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3">
            <a:extLst>
              <a:ext uri="{FF2B5EF4-FFF2-40B4-BE49-F238E27FC236}">
                <a16:creationId xmlns:a16="http://schemas.microsoft.com/office/drawing/2014/main" id="{80EBE6E0-FBF5-47AD-BDF9-6466E28545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2FCED9CE-8150-4AC8-8E3D-4AC0CF8656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 dirty="0"/>
              <a:t>        </a:t>
            </a:r>
            <a:r>
              <a:rPr lang="en-US" altLang="zh-TW" sz="4800" b="0" dirty="0"/>
              <a:t>Histogram Equalization</a:t>
            </a:r>
            <a:br>
              <a:rPr lang="en-US" altLang="zh-TW" sz="4800" b="0" dirty="0"/>
            </a:br>
            <a:r>
              <a:rPr lang="en-US" altLang="zh-TW" sz="4800" b="0" dirty="0"/>
              <a:t>               (</a:t>
            </a:r>
            <a:r>
              <a:rPr lang="en-US" altLang="zh-TW" sz="4800" dirty="0"/>
              <a:t>Homework)</a:t>
            </a:r>
          </a:p>
        </p:txBody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4B66DF43-2A7F-490C-9BEE-188296569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pixel transformation</a:t>
            </a:r>
          </a:p>
          <a:p>
            <a:pPr eaLnBrk="1" hangingPunct="1">
              <a:defRPr/>
            </a:pPr>
            <a:endParaRPr lang="en-US" altLang="zh-TW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zh-TW" altLang="en-US" i="1" dirty="0"/>
              <a:t>   </a:t>
            </a:r>
            <a:r>
              <a:rPr lang="en-US" altLang="zh-TW" i="1" dirty="0"/>
              <a:t>- r, s</a:t>
            </a:r>
            <a:r>
              <a:rPr lang="en-US" altLang="zh-TW" dirty="0"/>
              <a:t>: original, new intensity,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   T</a:t>
            </a:r>
            <a:r>
              <a:rPr lang="en-US" altLang="zh-TW" dirty="0"/>
              <a:t>: transformation</a:t>
            </a:r>
          </a:p>
          <a:p>
            <a:pPr eaLnBrk="1" hangingPunct="1">
              <a:defRPr/>
            </a:pPr>
            <a:endParaRPr lang="en-US" altLang="zh-TW" i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i="1" dirty="0"/>
              <a:t>   -T( r ) single-valued, monotonically increasing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zh-TW" dirty="0"/>
              <a:t>   -                       for 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DB1DE131-7E50-4E1F-88BD-80D90148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968" y="5455063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4" name="Picture 6">
            <a:extLst>
              <a:ext uri="{FF2B5EF4-FFF2-40B4-BE49-F238E27FC236}">
                <a16:creationId xmlns:a16="http://schemas.microsoft.com/office/drawing/2014/main" id="{1A522747-B771-46B6-80C0-9D08FF934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56" y="5445224"/>
            <a:ext cx="1828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8">
            <a:extLst>
              <a:ext uri="{FF2B5EF4-FFF2-40B4-BE49-F238E27FC236}">
                <a16:creationId xmlns:a16="http://schemas.microsoft.com/office/drawing/2014/main" id="{55896123-9063-426C-AF90-F6C2446CE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1676400" cy="63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A83EB32-25D5-49D6-AE17-C839F0E64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103</a:t>
            </a:fld>
            <a:endParaRPr lang="zh-TW" altLang="en-US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66493A1-F9D4-4D48-ADC3-97800C94C8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84995" name="Picture 7">
            <a:extLst>
              <a:ext uri="{FF2B5EF4-FFF2-40B4-BE49-F238E27FC236}">
                <a16:creationId xmlns:a16="http://schemas.microsoft.com/office/drawing/2014/main" id="{B4030DF8-9846-4FC5-BE9A-523E056F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4454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6" name="Picture 9">
            <a:extLst>
              <a:ext uri="{FF2B5EF4-FFF2-40B4-BE49-F238E27FC236}">
                <a16:creationId xmlns:a16="http://schemas.microsoft.com/office/drawing/2014/main" id="{E3933355-2A59-4960-B1E9-4D783DA5B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4953000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624A65-CA7A-4627-BAF5-09ACCC271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104</a:t>
            </a:fld>
            <a:endParaRPr lang="zh-TW" alt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402017F1-9861-4AA4-982A-036D5353B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47843" name="Rectangle 3">
            <a:extLst>
              <a:ext uri="{FF2B5EF4-FFF2-40B4-BE49-F238E27FC236}">
                <a16:creationId xmlns:a16="http://schemas.microsoft.com/office/drawing/2014/main" id="{5B698030-FBA8-4816-ACE5-368BF5A09C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>
            <a:blip r:embed="rId3"/>
            <a:stretch>
              <a:fillRect l="-1704" t="-1796" b="-552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4831AB4C-918E-442D-99D4-7DEA05A0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/>
              <a:t>        </a:t>
            </a:r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  <p:pic>
        <p:nvPicPr>
          <p:cNvPr id="86021" name="Picture 6">
            <a:extLst>
              <a:ext uri="{FF2B5EF4-FFF2-40B4-BE49-F238E27FC236}">
                <a16:creationId xmlns:a16="http://schemas.microsoft.com/office/drawing/2014/main" id="{47A4BFE9-57A8-4076-8842-6121DFB0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22098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2" name="Picture 8">
            <a:extLst>
              <a:ext uri="{FF2B5EF4-FFF2-40B4-BE49-F238E27FC236}">
                <a16:creationId xmlns:a16="http://schemas.microsoft.com/office/drawing/2014/main" id="{5161EBC3-A504-4F03-B21C-05174D4C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878513"/>
            <a:ext cx="205740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23" name="Picture 9">
            <a:extLst>
              <a:ext uri="{FF2B5EF4-FFF2-40B4-BE49-F238E27FC236}">
                <a16:creationId xmlns:a16="http://schemas.microsoft.com/office/drawing/2014/main" id="{834070AA-0B0C-49A7-AD2B-03C638FCC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897563"/>
            <a:ext cx="24955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E6D1A583-C2D9-4D45-A3D9-270DF96E3F76}"/>
              </a:ext>
            </a:extLst>
          </p:cNvPr>
          <p:cNvSpPr/>
          <p:nvPr/>
        </p:nvSpPr>
        <p:spPr>
          <a:xfrm>
            <a:off x="4860032" y="2708920"/>
            <a:ext cx="854968" cy="10740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A113D2-E31A-45B9-8C73-13D849091A64}"/>
              </a:ext>
            </a:extLst>
          </p:cNvPr>
          <p:cNvSpPr txBox="1"/>
          <p:nvPr/>
        </p:nvSpPr>
        <p:spPr>
          <a:xfrm>
            <a:off x="5715000" y="2865021"/>
            <a:ext cx="3506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Cumulative Distribution Function</a:t>
            </a:r>
            <a:endParaRPr lang="en-US" altLang="zh-TW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en-US" altLang="zh-TW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(CDF)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46063B-721D-4242-A16C-E644377B0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105</a:t>
            </a:fld>
            <a:endParaRPr lang="zh-TW" alt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3">
            <a:extLst>
              <a:ext uri="{FF2B5EF4-FFF2-40B4-BE49-F238E27FC236}">
                <a16:creationId xmlns:a16="http://schemas.microsoft.com/office/drawing/2014/main" id="{402017F1-9861-4AA4-982A-036D5353B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6020" name="Rectangle 5">
            <a:extLst>
              <a:ext uri="{FF2B5EF4-FFF2-40B4-BE49-F238E27FC236}">
                <a16:creationId xmlns:a16="http://schemas.microsoft.com/office/drawing/2014/main" id="{4831AB4C-918E-442D-99D4-7DEA05A05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839200" cy="1295400"/>
          </a:xfrm>
        </p:spPr>
        <p:txBody>
          <a:bodyPr/>
          <a:lstStyle/>
          <a:p>
            <a:pPr eaLnBrk="1" hangingPunct="1"/>
            <a:r>
              <a:rPr lang="en-US" altLang="zh-TW" sz="4800" dirty="0"/>
              <a:t>        </a:t>
            </a:r>
            <a:r>
              <a:rPr lang="en-US" altLang="zh-TW" sz="4800" b="0" dirty="0"/>
              <a:t>Histogram Equalization</a:t>
            </a:r>
            <a:br>
              <a:rPr lang="en-US" altLang="zh-TW" sz="4800" b="0" dirty="0"/>
            </a:br>
            <a:r>
              <a:rPr lang="en-US" altLang="zh-TW" sz="4800" b="0" dirty="0"/>
              <a:t>               (</a:t>
            </a:r>
            <a:r>
              <a:rPr lang="en-US" altLang="zh-TW" sz="4800" dirty="0"/>
              <a:t>Homework)</a:t>
            </a: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E32D3400-B9D7-4508-9DC5-71433E76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417" y="2163231"/>
            <a:ext cx="3584703" cy="1980324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8587A26-08BC-4FC1-A9ED-1A269894D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722" y="2163231"/>
            <a:ext cx="3584701" cy="197794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935B3857-EB82-411E-9B41-532EE37EF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99" y="4509120"/>
            <a:ext cx="3601079" cy="1983510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997282EC-2FE0-4C4A-978A-44962B2E0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3722" y="4509120"/>
            <a:ext cx="3591972" cy="199796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D92EA0F0-49AD-49FB-A044-F4F4809E2C57}"/>
              </a:ext>
            </a:extLst>
          </p:cNvPr>
          <p:cNvSpPr txBox="1"/>
          <p:nvPr/>
        </p:nvSpPr>
        <p:spPr>
          <a:xfrm>
            <a:off x="1683061" y="1840049"/>
            <a:ext cx="192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Origin Histogram</a:t>
            </a:r>
            <a:endParaRPr lang="zh-TW" altLang="en-US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63076D76-9267-49D1-82A9-A3219BF5E22E}"/>
              </a:ext>
            </a:extLst>
          </p:cNvPr>
          <p:cNvSpPr txBox="1"/>
          <p:nvPr/>
        </p:nvSpPr>
        <p:spPr>
          <a:xfrm>
            <a:off x="5267764" y="1827393"/>
            <a:ext cx="2808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CDF of  Origin Histogram</a:t>
            </a:r>
            <a:endParaRPr lang="zh-TW" altLang="en-US" dirty="0"/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005E49F-9364-41CF-A1D0-66237E3C2F8F}"/>
              </a:ext>
            </a:extLst>
          </p:cNvPr>
          <p:cNvSpPr txBox="1"/>
          <p:nvPr/>
        </p:nvSpPr>
        <p:spPr>
          <a:xfrm>
            <a:off x="1091299" y="4221321"/>
            <a:ext cx="3248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Equalized Histogram</a:t>
            </a:r>
            <a:endParaRPr lang="zh-TW" altLang="en-US" dirty="0"/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D388343E-FE15-4D34-A8B8-1290E2930371}"/>
              </a:ext>
            </a:extLst>
          </p:cNvPr>
          <p:cNvSpPr txBox="1"/>
          <p:nvPr/>
        </p:nvSpPr>
        <p:spPr>
          <a:xfrm>
            <a:off x="5047430" y="4210370"/>
            <a:ext cx="37730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CDF of  Equalized Histogram </a:t>
            </a:r>
            <a:endParaRPr lang="zh-TW" altLang="en-US" dirty="0"/>
          </a:p>
        </p:txBody>
      </p: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50E6231D-4339-40EE-80DA-3D80D9786CC8}"/>
              </a:ext>
            </a:extLst>
          </p:cNvPr>
          <p:cNvCxnSpPr/>
          <p:nvPr/>
        </p:nvCxnSpPr>
        <p:spPr>
          <a:xfrm>
            <a:off x="5047430" y="5661248"/>
            <a:ext cx="13967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E218ADC8-6DB9-4947-88C7-B2D8EC073A31}"/>
              </a:ext>
            </a:extLst>
          </p:cNvPr>
          <p:cNvCxnSpPr/>
          <p:nvPr/>
        </p:nvCxnSpPr>
        <p:spPr>
          <a:xfrm flipV="1">
            <a:off x="6444208" y="5661248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29DD9506-C0CA-4E31-90E8-D0F15F5EB170}"/>
              </a:ext>
            </a:extLst>
          </p:cNvPr>
          <p:cNvSpPr txBox="1"/>
          <p:nvPr/>
        </p:nvSpPr>
        <p:spPr>
          <a:xfrm>
            <a:off x="5315704" y="5445224"/>
            <a:ext cx="79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>
                <a:highlight>
                  <a:srgbClr val="FFC000"/>
                </a:highlight>
              </a:rPr>
              <a:t>255</a:t>
            </a:r>
            <a:r>
              <a:rPr lang="zh-TW" altLang="en-US" sz="900" dirty="0">
                <a:highlight>
                  <a:srgbClr val="FFC000"/>
                </a:highlight>
              </a:rPr>
              <a:t> * </a:t>
            </a:r>
            <a:r>
              <a:rPr lang="en-US" altLang="zh-TW" sz="900" dirty="0">
                <a:highlight>
                  <a:srgbClr val="FFC000"/>
                </a:highlight>
              </a:rPr>
              <a:t>CDF</a:t>
            </a:r>
            <a:endParaRPr lang="zh-TW" altLang="en-US" sz="900" dirty="0">
              <a:highlight>
                <a:srgbClr val="FFC000"/>
              </a:highlight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346329A9-62E3-4F61-AFC8-EEB3853D8995}"/>
              </a:ext>
            </a:extLst>
          </p:cNvPr>
          <p:cNvSpPr txBox="1"/>
          <p:nvPr/>
        </p:nvSpPr>
        <p:spPr>
          <a:xfrm>
            <a:off x="6427410" y="5884118"/>
            <a:ext cx="79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highlight>
                  <a:srgbClr val="FFC000"/>
                </a:highlight>
              </a:rPr>
              <a:t>CDF</a:t>
            </a:r>
            <a:endParaRPr lang="zh-TW" altLang="en-US" sz="900" dirty="0">
              <a:highlight>
                <a:srgbClr val="FFC000"/>
              </a:highlight>
            </a:endParaRPr>
          </a:p>
        </p:txBody>
      </p:sp>
      <p:cxnSp>
        <p:nvCxnSpPr>
          <p:cNvPr id="43" name="直線接點 42">
            <a:extLst>
              <a:ext uri="{FF2B5EF4-FFF2-40B4-BE49-F238E27FC236}">
                <a16:creationId xmlns:a16="http://schemas.microsoft.com/office/drawing/2014/main" id="{3FC481E8-7BC7-4556-9630-B5E247E0F990}"/>
              </a:ext>
            </a:extLst>
          </p:cNvPr>
          <p:cNvCxnSpPr>
            <a:cxnSpLocks/>
          </p:cNvCxnSpPr>
          <p:nvPr/>
        </p:nvCxnSpPr>
        <p:spPr>
          <a:xfrm>
            <a:off x="5047430" y="3284984"/>
            <a:ext cx="6046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8859A3B8-9590-4C94-85A3-3B013629D7A2}"/>
              </a:ext>
            </a:extLst>
          </p:cNvPr>
          <p:cNvCxnSpPr/>
          <p:nvPr/>
        </p:nvCxnSpPr>
        <p:spPr>
          <a:xfrm flipV="1">
            <a:off x="5652120" y="3284984"/>
            <a:ext cx="0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49C2523C-76C8-44AB-A207-00631F5FB7FA}"/>
              </a:ext>
            </a:extLst>
          </p:cNvPr>
          <p:cNvSpPr txBox="1"/>
          <p:nvPr/>
        </p:nvSpPr>
        <p:spPr>
          <a:xfrm>
            <a:off x="5615294" y="3509950"/>
            <a:ext cx="793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>
                <a:highlight>
                  <a:srgbClr val="FFC000"/>
                </a:highlight>
              </a:rPr>
              <a:t>CDF</a:t>
            </a:r>
            <a:endParaRPr lang="zh-TW" altLang="en-US" sz="900" dirty="0">
              <a:highlight>
                <a:srgbClr val="FFC000"/>
              </a:highlight>
            </a:endParaRPr>
          </a:p>
        </p:txBody>
      </p:sp>
      <p:cxnSp>
        <p:nvCxnSpPr>
          <p:cNvPr id="50" name="直線單箭頭接點 49">
            <a:extLst>
              <a:ext uri="{FF2B5EF4-FFF2-40B4-BE49-F238E27FC236}">
                <a16:creationId xmlns:a16="http://schemas.microsoft.com/office/drawing/2014/main" id="{995E9FC6-1C1E-4A22-B35E-AD587DFF341C}"/>
              </a:ext>
            </a:extLst>
          </p:cNvPr>
          <p:cNvCxnSpPr/>
          <p:nvPr/>
        </p:nvCxnSpPr>
        <p:spPr>
          <a:xfrm>
            <a:off x="5652120" y="4005064"/>
            <a:ext cx="775290" cy="237626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1E5B92-653C-4D1E-AFF2-E2D30C8E7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91012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標題 1">
            <a:extLst>
              <a:ext uri="{FF2B5EF4-FFF2-40B4-BE49-F238E27FC236}">
                <a16:creationId xmlns:a16="http://schemas.microsoft.com/office/drawing/2014/main" id="{E1143690-C996-4FE5-82C1-DC788F4A1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87043" name="內容版面配置區 6">
            <a:extLst>
              <a:ext uri="{FF2B5EF4-FFF2-40B4-BE49-F238E27FC236}">
                <a16:creationId xmlns:a16="http://schemas.microsoft.com/office/drawing/2014/main" id="{4DA46CD6-355F-4316-85CB-65841A3210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2857500"/>
            <a:ext cx="3629025" cy="2066925"/>
          </a:xfrm>
        </p:spPr>
      </p:pic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33237F4-75A5-4495-9682-C7D54F2C1A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87045" name="圖片 4">
            <a:extLst>
              <a:ext uri="{FF2B5EF4-FFF2-40B4-BE49-F238E27FC236}">
                <a16:creationId xmlns:a16="http://schemas.microsoft.com/office/drawing/2014/main" id="{4C573802-CF95-4CB0-B858-03A01EEC8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924175"/>
            <a:ext cx="31908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箭號: 向右 1">
            <a:extLst>
              <a:ext uri="{FF2B5EF4-FFF2-40B4-BE49-F238E27FC236}">
                <a16:creationId xmlns:a16="http://schemas.microsoft.com/office/drawing/2014/main" id="{8D42A7D7-D7D2-4C42-BBC4-39D8261BC499}"/>
              </a:ext>
            </a:extLst>
          </p:cNvPr>
          <p:cNvSpPr/>
          <p:nvPr/>
        </p:nvSpPr>
        <p:spPr>
          <a:xfrm>
            <a:off x="3851275" y="3789040"/>
            <a:ext cx="129678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D8446D8-FE83-493E-8078-E40DCE3FAEB3}"/>
              </a:ext>
            </a:extLst>
          </p:cNvPr>
          <p:cNvSpPr txBox="1"/>
          <p:nvPr/>
        </p:nvSpPr>
        <p:spPr>
          <a:xfrm>
            <a:off x="2208589" y="3527430"/>
            <a:ext cx="45821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1050" b="0" dirty="0"/>
              <a:t>Histogram Equalization</a:t>
            </a:r>
            <a:endParaRPr lang="zh-TW" altLang="en-US" sz="1050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4E97FD-F807-45A3-A830-DDFB76F81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107</a:t>
            </a:fld>
            <a:endParaRPr lang="zh-TW" alt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27E620-C539-4206-9033-A72BF12158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140240BE-8615-4DCD-BB43-98DC95919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Project due </a:t>
            </a:r>
            <a:r>
              <a:rPr lang="en-US" altLang="zh-TW" dirty="0">
                <a:solidFill>
                  <a:srgbClr val="FF0000"/>
                </a:solidFill>
              </a:rPr>
              <a:t>Oct. </a:t>
            </a:r>
            <a:r>
              <a:rPr lang="en-US" altLang="zh-TW">
                <a:solidFill>
                  <a:srgbClr val="FF0000"/>
                </a:solidFill>
              </a:rPr>
              <a:t>3, 2023</a:t>
            </a:r>
            <a:r>
              <a:rPr lang="en-US" altLang="zh-TW"/>
              <a:t>:</a:t>
            </a:r>
            <a:endParaRPr lang="en-US" altLang="zh-TW" dirty="0"/>
          </a:p>
          <a:p>
            <a:pPr eaLnBrk="1" hangingPunct="1"/>
            <a:r>
              <a:rPr lang="en-US" altLang="zh-TW" dirty="0"/>
              <a:t>Write a program to do histogram equalization</a:t>
            </a:r>
          </a:p>
        </p:txBody>
      </p:sp>
      <p:sp>
        <p:nvSpPr>
          <p:cNvPr id="88068" name="Rectangle 4">
            <a:extLst>
              <a:ext uri="{FF2B5EF4-FFF2-40B4-BE49-F238E27FC236}">
                <a16:creationId xmlns:a16="http://schemas.microsoft.com/office/drawing/2014/main" id="{2ABE7AA9-955C-4172-9415-7C8A74A57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33375"/>
            <a:ext cx="8101013" cy="1295400"/>
          </a:xfrm>
        </p:spPr>
        <p:txBody>
          <a:bodyPr/>
          <a:lstStyle/>
          <a:p>
            <a:pPr eaLnBrk="1" hangingPunct="1"/>
            <a:r>
              <a:rPr lang="en-US" altLang="zh-TW" sz="4800" b="0"/>
              <a:t>Histogram Equalization</a:t>
            </a:r>
            <a:br>
              <a:rPr lang="en-US" altLang="zh-TW" sz="4800" b="0"/>
            </a:br>
            <a:r>
              <a:rPr lang="en-US" altLang="zh-TW" sz="4800" b="0"/>
              <a:t>               (</a:t>
            </a:r>
            <a:r>
              <a:rPr lang="en-US" altLang="zh-TW" sz="4800"/>
              <a:t>Homework)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35D780A-B99C-4EAF-AE89-B8DF0D4F5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108</a:t>
            </a:fld>
            <a:endParaRPr lang="zh-TW" altLang="en-US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C2B932-5C56-47AC-8A85-5636D2E95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重點提示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55359A-9582-49D0-830F-4CD984A78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p.7 area and centroid</a:t>
            </a:r>
          </a:p>
          <a:p>
            <a:r>
              <a:rPr lang="en-US" altLang="zh-TW" dirty="0"/>
              <a:t>p.15 perimeter length</a:t>
            </a:r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DC7FFC8-CDB8-437D-A023-9F00CA5218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AF742A9-F0D0-4530-B32C-C3088D7DA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109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7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8FCBBA-E89D-49B9-878E-8D3EB6E4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626" y="1916832"/>
            <a:ext cx="7144747" cy="4753638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2DA7129-F44B-40F3-A36F-988C5E33AFE7}"/>
              </a:ext>
            </a:extLst>
          </p:cNvPr>
          <p:cNvSpPr txBox="1"/>
          <p:nvPr/>
        </p:nvSpPr>
        <p:spPr>
          <a:xfrm>
            <a:off x="5148063" y="45318"/>
            <a:ext cx="39959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https://slideplayer.com/slide/3411540/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B77F789-7CFA-4D78-9A07-C48FE9E47D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CCD3C9E-15F7-49F8-AC46-6DC4B6309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8418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3">
            <a:extLst>
              <a:ext uri="{FF2B5EF4-FFF2-40B4-BE49-F238E27FC236}">
                <a16:creationId xmlns:a16="http://schemas.microsoft.com/office/drawing/2014/main" id="{10BB1315-7A13-42E3-8E79-FB3393BB08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C3A3733E-0DC8-43CF-A601-42B6EEE8C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29000" y="2895600"/>
            <a:ext cx="23622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9600"/>
              <a:t>End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27B8207-2F45-45DC-A262-634ADD570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110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847013" cy="4184650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Eg</a:t>
            </a:r>
            <a:r>
              <a:rPr lang="en-US" altLang="zh-TW" sz="2600" dirty="0"/>
              <a:t>: center is in </a:t>
            </a:r>
            <a:r>
              <a:rPr lang="en-US" altLang="zh-TW" sz="2600" i="1" dirty="0"/>
              <a:t> </a:t>
            </a:r>
            <a:r>
              <a:rPr lang="en-US" altLang="zh-TW" sz="2600" dirty="0"/>
              <a:t>     but not in </a:t>
            </a:r>
            <a:r>
              <a:rPr lang="en-US" altLang="zh-TW" sz="2600" i="1" dirty="0"/>
              <a:t>     </a:t>
            </a:r>
            <a:r>
              <a:rPr lang="en-US" altLang="zh-TW" sz="2600" dirty="0"/>
              <a:t> for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 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26629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413" y="2668588"/>
            <a:ext cx="2362200" cy="1428750"/>
          </a:xfrm>
          <a:noFill/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28825"/>
            <a:ext cx="4318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008188"/>
            <a:ext cx="4318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027250" y="4293096"/>
                <a:ext cx="43369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={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2,1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250" y="4293096"/>
                <a:ext cx="4336913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259632" y="4662428"/>
                <a:ext cx="32897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 ={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1,0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1,2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0,1</m:t>
                          </m:r>
                        </m:e>
                      </m:d>
                      <m:r>
                        <a:rPr lang="en-US" altLang="zh-TW" b="0" i="1" smtClean="0">
                          <a:latin typeface="Cambria Math"/>
                        </a:rPr>
                        <m:t>,(2,1)}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662428"/>
                <a:ext cx="328974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6656D50-B6FB-4F0B-AEAC-245D08039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80400" cy="4483100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length of perimeter                                                </a:t>
            </a:r>
          </a:p>
          <a:p>
            <a:pPr eaLnBrk="1" hangingPunct="1"/>
            <a:r>
              <a:rPr lang="en-US" altLang="zh-TW" sz="2600" dirty="0"/>
              <a:t>Pixel in </a:t>
            </a:r>
            <a:r>
              <a:rPr lang="en-US" altLang="zh-TW" sz="2600" i="1" dirty="0"/>
              <a:t>P</a:t>
            </a:r>
            <a:r>
              <a:rPr lang="en-US" altLang="zh-TW" sz="2600" dirty="0"/>
              <a:t> must be ordered in sequence. </a:t>
            </a:r>
          </a:p>
          <a:p>
            <a:pPr eaLnBrk="1" hangingPunct="1"/>
            <a:r>
              <a:rPr lang="en-US" altLang="zh-TW" sz="2600" dirty="0"/>
              <a:t>Each pair of successive pixels being neighbors.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where </a:t>
            </a:r>
            <a:r>
              <a:rPr lang="en-US" altLang="zh-TW" sz="2600" i="1" dirty="0"/>
              <a:t>k+1</a:t>
            </a:r>
            <a:r>
              <a:rPr lang="en-US" altLang="zh-TW" sz="2600" dirty="0"/>
              <a:t> is computed modulo </a:t>
            </a:r>
            <a:r>
              <a:rPr lang="en-US" altLang="zh-TW" sz="2600" i="1" dirty="0"/>
              <a:t>K</a:t>
            </a:r>
            <a:r>
              <a:rPr lang="en-US" altLang="zh-TW" sz="2600" dirty="0"/>
              <a:t>  i.e. 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27653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060575"/>
            <a:ext cx="4032250" cy="431800"/>
          </a:xfrm>
        </p:spPr>
      </p:pic>
      <p:pic>
        <p:nvPicPr>
          <p:cNvPr id="27654" name="Picture 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67631" y="3555539"/>
            <a:ext cx="6408738" cy="1143000"/>
          </a:xfrm>
          <a:noFill/>
        </p:spPr>
      </p:pic>
      <p:pic>
        <p:nvPicPr>
          <p:cNvPr id="276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554" y="4906501"/>
            <a:ext cx="23526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AE521E03-68FB-4A36-A703-E14049F6A023}"/>
              </a:ext>
            </a:extLst>
          </p:cNvPr>
          <p:cNvSpPr txBox="1"/>
          <p:nvPr/>
        </p:nvSpPr>
        <p:spPr>
          <a:xfrm>
            <a:off x="5093494" y="52723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Start </a:t>
            </a:r>
            <a:r>
              <a:rPr lang="en-US" altLang="zh-TW" dirty="0"/>
              <a:t>pixel </a:t>
            </a:r>
            <a:r>
              <a:rPr lang="zh-TW" altLang="en-US" dirty="0"/>
              <a:t>and end </a:t>
            </a:r>
            <a:r>
              <a:rPr lang="en-US" altLang="zh-TW" dirty="0"/>
              <a:t>pixel </a:t>
            </a:r>
            <a:r>
              <a:rPr lang="zh-TW" altLang="en-US" dirty="0"/>
              <a:t>are the same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82201B-D9DE-4830-8BD4-796F89E8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A40271E3-0225-4C26-8EE0-6968402D0B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07ADB67F-479D-441E-BB79-703EB99F15F6}"/>
              </a:ext>
            </a:extLst>
          </p:cNvPr>
          <p:cNvSpPr txBox="1"/>
          <p:nvPr/>
        </p:nvSpPr>
        <p:spPr>
          <a:xfrm>
            <a:off x="7529455" y="-3595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#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number of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D91DC22-BBF8-4FCF-8B0D-5F220FF1A109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96959D8-F900-4B47-98FD-2BBB574791B0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5073F80B-03CB-41E1-86B3-6FF509C3F790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B67DBEA-97C5-4939-A681-3FF94ED26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96" y="1602744"/>
            <a:ext cx="8659433" cy="5058481"/>
          </a:xfrm>
          <a:prstGeom prst="rect">
            <a:avLst/>
          </a:prstGeom>
        </p:spPr>
      </p:pic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DF6094D5-FC3A-4810-B215-D7D6F16FAE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  <a:endParaRPr lang="en-US" altLang="zh-TW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">
                <a:extLst>
                  <a:ext uri="{FF2B5EF4-FFF2-40B4-BE49-F238E27FC236}">
                    <a16:creationId xmlns:a16="http://schemas.microsoft.com/office/drawing/2014/main" id="{126BFD05-D3FD-4CFA-BA28-D1ED851B50E7}"/>
                  </a:ext>
                </a:extLst>
              </p:cNvPr>
              <p:cNvSpPr txBox="1"/>
              <p:nvPr/>
            </p:nvSpPr>
            <p:spPr>
              <a:xfrm>
                <a:off x="621497" y="3571674"/>
                <a:ext cx="555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,(1,1)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">
                <a:extLst>
                  <a:ext uri="{FF2B5EF4-FFF2-40B4-BE49-F238E27FC236}">
                    <a16:creationId xmlns:a16="http://schemas.microsoft.com/office/drawing/2014/main" id="{126BFD05-D3FD-4CFA-BA28-D1ED851B5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7" y="3571674"/>
                <a:ext cx="5558701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1">
                <a:extLst>
                  <a:ext uri="{FF2B5EF4-FFF2-40B4-BE49-F238E27FC236}">
                    <a16:creationId xmlns:a16="http://schemas.microsoft.com/office/drawing/2014/main" id="{8A40B2C7-8D33-40B8-A4F9-2455D7C2D94D}"/>
                  </a:ext>
                </a:extLst>
              </p:cNvPr>
              <p:cNvSpPr txBox="1"/>
              <p:nvPr/>
            </p:nvSpPr>
            <p:spPr>
              <a:xfrm>
                <a:off x="621497" y="3957845"/>
                <a:ext cx="3186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TW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5pPr>
                <a:lvl6pPr marL="22860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6pPr>
                <a:lvl7pPr marL="27432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7pPr>
                <a:lvl8pPr marL="32004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8pPr>
                <a:lvl9pPr marL="3657600" algn="l" defTabSz="914400" rtl="0" eaLnBrk="1" latinLnBrk="0" hangingPunct="1">
                  <a:defRPr kumimoji="1" kern="1200">
                    <a:solidFill>
                      <a:schemeClr val="tx1"/>
                    </a:solidFill>
                    <a:latin typeface="Arial" charset="0"/>
                    <a:ea typeface="新細明體" charset="-120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,(0,1)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3" name="文字方塊 1">
                <a:extLst>
                  <a:ext uri="{FF2B5EF4-FFF2-40B4-BE49-F238E27FC236}">
                    <a16:creationId xmlns:a16="http://schemas.microsoft.com/office/drawing/2014/main" id="{8A40B2C7-8D33-40B8-A4F9-2455D7C2D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97" y="3957845"/>
                <a:ext cx="3186385" cy="369332"/>
              </a:xfrm>
              <a:prstGeom prst="rect">
                <a:avLst/>
              </a:prstGeom>
              <a:blipFill>
                <a:blip r:embed="rId4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">
            <a:extLst>
              <a:ext uri="{FF2B5EF4-FFF2-40B4-BE49-F238E27FC236}">
                <a16:creationId xmlns:a16="http://schemas.microsoft.com/office/drawing/2014/main" id="{E174FD5E-7AC6-40F6-BF0B-0F025A334015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" y="4322763"/>
            <a:ext cx="2322924" cy="13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5">
            <a:extLst>
              <a:ext uri="{FF2B5EF4-FFF2-40B4-BE49-F238E27FC236}">
                <a16:creationId xmlns:a16="http://schemas.microsoft.com/office/drawing/2014/main" id="{FCCB4CE6-2ABC-4229-9CC8-8817DCA7E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102" y="5029970"/>
            <a:ext cx="257412" cy="3194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Line 6">
            <a:extLst>
              <a:ext uri="{FF2B5EF4-FFF2-40B4-BE49-F238E27FC236}">
                <a16:creationId xmlns:a16="http://schemas.microsoft.com/office/drawing/2014/main" id="{26A84BAA-7EDE-4293-A636-530AD35349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2016" y="5276375"/>
            <a:ext cx="30769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7" name="Line 7">
            <a:extLst>
              <a:ext uri="{FF2B5EF4-FFF2-40B4-BE49-F238E27FC236}">
                <a16:creationId xmlns:a16="http://schemas.microsoft.com/office/drawing/2014/main" id="{C189D274-0263-443E-89BE-F87ACF90E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712" y="5390332"/>
            <a:ext cx="0" cy="319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8" name="Line 8">
            <a:extLst>
              <a:ext uri="{FF2B5EF4-FFF2-40B4-BE49-F238E27FC236}">
                <a16:creationId xmlns:a16="http://schemas.microsoft.com/office/drawing/2014/main" id="{46083504-9A9E-44E8-94F2-47DD955178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3099" y="5325601"/>
            <a:ext cx="0" cy="384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9" name="Line 9">
            <a:extLst>
              <a:ext uri="{FF2B5EF4-FFF2-40B4-BE49-F238E27FC236}">
                <a16:creationId xmlns:a16="http://schemas.microsoft.com/office/drawing/2014/main" id="{05053D99-9E88-40F2-9566-22916049B6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3057" y="5314890"/>
            <a:ext cx="2058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0" name="Line 10">
            <a:extLst>
              <a:ext uri="{FF2B5EF4-FFF2-40B4-BE49-F238E27FC236}">
                <a16:creationId xmlns:a16="http://schemas.microsoft.com/office/drawing/2014/main" id="{9E912311-4B22-4A6D-AC7F-6A8AD39DF7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2152" y="5072925"/>
            <a:ext cx="25679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Line 11">
            <a:extLst>
              <a:ext uri="{FF2B5EF4-FFF2-40B4-BE49-F238E27FC236}">
                <a16:creationId xmlns:a16="http://schemas.microsoft.com/office/drawing/2014/main" id="{9F86AD5B-BF2B-45E2-8E8B-9A6796D0EE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0074" y="4805774"/>
            <a:ext cx="0" cy="254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9B344EDB-FE8D-4178-BDE5-682035CDA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712" y="4814069"/>
            <a:ext cx="0" cy="3194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" name="Line 15">
            <a:extLst>
              <a:ext uri="{FF2B5EF4-FFF2-40B4-BE49-F238E27FC236}">
                <a16:creationId xmlns:a16="http://schemas.microsoft.com/office/drawing/2014/main" id="{45FBAAB6-C514-4975-880E-864C2D8C33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3519" y="5060475"/>
            <a:ext cx="20475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9353C68F-DBDE-4D90-8EB2-F1332D0B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538" y="4322762"/>
            <a:ext cx="2355018" cy="140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5">
            <a:extLst>
              <a:ext uri="{FF2B5EF4-FFF2-40B4-BE49-F238E27FC236}">
                <a16:creationId xmlns:a16="http://schemas.microsoft.com/office/drawing/2014/main" id="{68B2DAF8-A937-4E10-8B8F-4F4E5557D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2725" y="5010963"/>
            <a:ext cx="313290" cy="31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6" name="Line 6">
            <a:extLst>
              <a:ext uri="{FF2B5EF4-FFF2-40B4-BE49-F238E27FC236}">
                <a16:creationId xmlns:a16="http://schemas.microsoft.com/office/drawing/2014/main" id="{1F4DD15F-F45C-4E57-AB0C-45C9F3F755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6015" y="5387761"/>
            <a:ext cx="332154" cy="1370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7" name="Line 7">
            <a:extLst>
              <a:ext uri="{FF2B5EF4-FFF2-40B4-BE49-F238E27FC236}">
                <a16:creationId xmlns:a16="http://schemas.microsoft.com/office/drawing/2014/main" id="{F15240D9-91A1-435E-958D-91A563DF79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75915" y="5321261"/>
            <a:ext cx="332154" cy="2287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" name="Line 10">
            <a:extLst>
              <a:ext uri="{FF2B5EF4-FFF2-40B4-BE49-F238E27FC236}">
                <a16:creationId xmlns:a16="http://schemas.microsoft.com/office/drawing/2014/main" id="{87AE9CD0-1337-4F92-9ABB-90C63F59EEF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84083" y="4831503"/>
            <a:ext cx="277202" cy="1814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0" name="Line 11">
            <a:extLst>
              <a:ext uri="{FF2B5EF4-FFF2-40B4-BE49-F238E27FC236}">
                <a16:creationId xmlns:a16="http://schemas.microsoft.com/office/drawing/2014/main" id="{D128FBFD-9E35-414B-BF94-5DFF59826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10574" y="4857591"/>
            <a:ext cx="332154" cy="18242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057C6C7-0280-4C37-95B1-7640DE3953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31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0DFC201-8603-416E-95F0-3DB4DA7C3C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0B72570-4C5D-426F-8160-C7A37699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407876"/>
              </p:ext>
            </p:extLst>
          </p:nvPr>
        </p:nvGraphicFramePr>
        <p:xfrm>
          <a:off x="3275856" y="3523204"/>
          <a:ext cx="2890839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50302623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pic>
        <p:nvPicPr>
          <p:cNvPr id="9" name="Picture 9">
            <a:extLst>
              <a:ext uri="{FF2B5EF4-FFF2-40B4-BE49-F238E27FC236}">
                <a16:creationId xmlns:a16="http://schemas.microsoft.com/office/drawing/2014/main" id="{FEC67E6A-DEA1-4EB6-BBCF-CBDC48FA7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5247"/>
            <a:ext cx="6408738" cy="9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723F6E0-6502-48AD-A98E-DA87276A3EFD}"/>
                  </a:ext>
                </a:extLst>
              </p:cNvPr>
              <p:cNvSpPr txBox="1"/>
              <p:nvPr/>
            </p:nvSpPr>
            <p:spPr>
              <a:xfrm>
                <a:off x="3802442" y="5901771"/>
                <a:ext cx="1566738" cy="396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zh-TW" dirty="0"/>
                  <a:t>| = 8+2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E723F6E0-6502-48AD-A98E-DA87276A3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2442" y="5901771"/>
                <a:ext cx="1566738" cy="396327"/>
              </a:xfrm>
              <a:prstGeom prst="rect">
                <a:avLst/>
              </a:prstGeom>
              <a:blipFill>
                <a:blip r:embed="rId3"/>
                <a:stretch>
                  <a:fillRect l="-3502" b="-246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>
            <a:extLst>
              <a:ext uri="{FF2B5EF4-FFF2-40B4-BE49-F238E27FC236}">
                <a16:creationId xmlns:a16="http://schemas.microsoft.com/office/drawing/2014/main" id="{DAA3A2C6-A6E2-4446-89CD-F3ACAEADA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E165FDA-4046-4ED1-A2F2-8CBB6227DD03}"/>
              </a:ext>
            </a:extLst>
          </p:cNvPr>
          <p:cNvSpPr txBox="1"/>
          <p:nvPr/>
        </p:nvSpPr>
        <p:spPr>
          <a:xfrm>
            <a:off x="2394322" y="3323957"/>
            <a:ext cx="900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</a:t>
            </a:r>
            <a:endParaRPr lang="zh-TW" alt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FAEC0854-B7FB-4146-A21E-1A388B54A2BC}"/>
                  </a:ext>
                </a:extLst>
              </p14:cNvPr>
              <p14:cNvContentPartPr/>
              <p14:nvPr/>
            </p14:nvContentPartPr>
            <p14:xfrm>
              <a:off x="3687842" y="4373355"/>
              <a:ext cx="1924560" cy="8258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FAEC0854-B7FB-4146-A21E-1A388B54A2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78482" y="4363995"/>
                <a:ext cx="1943280" cy="8445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CBA7A73-F3E5-4303-B6B7-6A0B01543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885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A4B72A-73AA-4AFB-A6BE-795CB8FE14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174C460-8415-4096-8B25-9F66C8D63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F68AC4B0-23C2-4D81-9CB9-D484B3DF645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mean distance </a:t>
            </a:r>
            <a:r>
              <a:rPr lang="en-US" altLang="zh-TW" sz="2600" i="1" dirty="0"/>
              <a:t>R</a:t>
            </a:r>
            <a:r>
              <a:rPr lang="en-US" altLang="zh-TW" sz="2600" dirty="0"/>
              <a:t> from the centroid to the shape boundary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standard deviation </a:t>
            </a:r>
            <a:r>
              <a:rPr lang="en-US" altLang="zh-TW" sz="2600" i="1" dirty="0"/>
              <a:t>R</a:t>
            </a:r>
            <a:r>
              <a:rPr lang="en-US" altLang="zh-TW" sz="2600" dirty="0"/>
              <a:t> of distances from centroid to boundary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3F87B93-0F94-4722-A07E-CC0E395C1A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781300"/>
            <a:ext cx="3876675" cy="819150"/>
          </a:xfrm>
        </p:spPr>
      </p:pic>
      <p:pic>
        <p:nvPicPr>
          <p:cNvPr id="16390" name="Picture 6">
            <a:extLst>
              <a:ext uri="{FF2B5EF4-FFF2-40B4-BE49-F238E27FC236}">
                <a16:creationId xmlns:a16="http://schemas.microsoft.com/office/drawing/2014/main" id="{62171C88-4E85-45F2-8EDC-E55C0393E59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3789363"/>
            <a:ext cx="4038600" cy="330200"/>
          </a:xfrm>
        </p:spPr>
      </p:pic>
      <p:pic>
        <p:nvPicPr>
          <p:cNvPr id="16391" name="Picture 8">
            <a:extLst>
              <a:ext uri="{FF2B5EF4-FFF2-40B4-BE49-F238E27FC236}">
                <a16:creationId xmlns:a16="http://schemas.microsoft.com/office/drawing/2014/main" id="{12ED3BAE-5943-4CD7-80CF-E5D93F3A2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941888"/>
            <a:ext cx="490537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9">
            <a:extLst>
              <a:ext uri="{FF2B5EF4-FFF2-40B4-BE49-F238E27FC236}">
                <a16:creationId xmlns:a16="http://schemas.microsoft.com/office/drawing/2014/main" id="{6AE3CC87-0B86-41D5-92D7-E57F6CF1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949950"/>
            <a:ext cx="39052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0C4B522-8F99-4BEB-81FE-2053E7B0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74613"/>
            <a:ext cx="7236296" cy="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407C5A-67EE-4479-9D81-2730FDA26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16</a:t>
            </a:fld>
            <a:endParaRPr lang="zh-TW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-458788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graphicFrame>
        <p:nvGraphicFramePr>
          <p:cNvPr id="56013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58888" y="3068638"/>
          <a:ext cx="21605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8" name="點陣圖影像" r:id="rId3" imgW="1286055" imgH="257007" progId="Paint.Picture">
                  <p:embed/>
                </p:oleObj>
              </mc:Choice>
              <mc:Fallback>
                <p:oleObj name="點陣圖影像" r:id="rId3" imgW="1286055" imgH="257007" progId="Paint.Picture">
                  <p:embed/>
                  <p:pic>
                    <p:nvPicPr>
                      <p:cNvPr id="5601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068638"/>
                        <a:ext cx="21605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36613"/>
            <a:ext cx="3876675" cy="819150"/>
          </a:xfrm>
          <a:noFill/>
        </p:spPr>
      </p:pic>
      <p:pic>
        <p:nvPicPr>
          <p:cNvPr id="5601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16338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0135" name="Object 7"/>
          <p:cNvGraphicFramePr>
            <a:graphicFrameLocks noChangeAspect="1"/>
          </p:cNvGraphicFramePr>
          <p:nvPr/>
        </p:nvGraphicFramePr>
        <p:xfrm>
          <a:off x="4932363" y="2420938"/>
          <a:ext cx="151130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9" name="方程式" r:id="rId7" imgW="685800" imgH="241300" progId="Equation.3">
                  <p:embed/>
                </p:oleObj>
              </mc:Choice>
              <mc:Fallback>
                <p:oleObj name="方程式" r:id="rId7" imgW="685800" imgH="241300" progId="Equation.3">
                  <p:embed/>
                  <p:pic>
                    <p:nvPicPr>
                      <p:cNvPr id="560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420938"/>
                        <a:ext cx="151130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6" name="Object 8"/>
          <p:cNvGraphicFramePr>
            <a:graphicFrameLocks noChangeAspect="1"/>
          </p:cNvGraphicFramePr>
          <p:nvPr/>
        </p:nvGraphicFramePr>
        <p:xfrm>
          <a:off x="4859338" y="5348288"/>
          <a:ext cx="312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0" name="方程式" r:id="rId9" imgW="1638300" imgH="241300" progId="Equation.3">
                  <p:embed/>
                </p:oleObj>
              </mc:Choice>
              <mc:Fallback>
                <p:oleObj name="方程式" r:id="rId9" imgW="1638300" imgH="241300" progId="Equation.3">
                  <p:embed/>
                  <p:pic>
                    <p:nvPicPr>
                      <p:cNvPr id="560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348288"/>
                        <a:ext cx="31242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7" name="Object 9"/>
          <p:cNvGraphicFramePr>
            <a:graphicFrameLocks noChangeAspect="1"/>
          </p:cNvGraphicFramePr>
          <p:nvPr/>
        </p:nvGraphicFramePr>
        <p:xfrm>
          <a:off x="4841875" y="2924175"/>
          <a:ext cx="29702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1" name="方程式" r:id="rId11" imgW="1625600" imgH="241300" progId="Equation.3">
                  <p:embed/>
                </p:oleObj>
              </mc:Choice>
              <mc:Fallback>
                <p:oleObj name="方程式" r:id="rId11" imgW="1625600" imgH="241300" progId="Equation.3">
                  <p:embed/>
                  <p:pic>
                    <p:nvPicPr>
                      <p:cNvPr id="560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75" y="2924175"/>
                        <a:ext cx="29702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8" name="Object 10"/>
          <p:cNvGraphicFramePr>
            <a:graphicFrameLocks noChangeAspect="1"/>
          </p:cNvGraphicFramePr>
          <p:nvPr/>
        </p:nvGraphicFramePr>
        <p:xfrm>
          <a:off x="4859338" y="4149725"/>
          <a:ext cx="29543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2" name="方程式" r:id="rId13" imgW="1548728" imgH="241195" progId="Equation.3">
                  <p:embed/>
                </p:oleObj>
              </mc:Choice>
              <mc:Fallback>
                <p:oleObj name="方程式" r:id="rId13" imgW="1548728" imgH="241195" progId="Equation.3">
                  <p:embed/>
                  <p:pic>
                    <p:nvPicPr>
                      <p:cNvPr id="5601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149725"/>
                        <a:ext cx="29543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39" name="Object 11"/>
          <p:cNvGraphicFramePr>
            <a:graphicFrameLocks noChangeAspect="1"/>
          </p:cNvGraphicFramePr>
          <p:nvPr/>
        </p:nvGraphicFramePr>
        <p:xfrm>
          <a:off x="4859338" y="4941888"/>
          <a:ext cx="27908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" name="方程式" r:id="rId15" imgW="1548728" imgH="241195" progId="Equation.3">
                  <p:embed/>
                </p:oleObj>
              </mc:Choice>
              <mc:Fallback>
                <p:oleObj name="方程式" r:id="rId15" imgW="1548728" imgH="241195" progId="Equation.3">
                  <p:embed/>
                  <p:pic>
                    <p:nvPicPr>
                      <p:cNvPr id="5601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41888"/>
                        <a:ext cx="2790825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0" name="Object 12"/>
          <p:cNvGraphicFramePr>
            <a:graphicFrameLocks noChangeAspect="1"/>
          </p:cNvGraphicFramePr>
          <p:nvPr/>
        </p:nvGraphicFramePr>
        <p:xfrm>
          <a:off x="4859338" y="3335338"/>
          <a:ext cx="29384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4" name="方程式" r:id="rId17" imgW="1548728" imgH="241195" progId="Equation.3">
                  <p:embed/>
                </p:oleObj>
              </mc:Choice>
              <mc:Fallback>
                <p:oleObj name="方程式" r:id="rId17" imgW="1548728" imgH="241195" progId="Equation.3">
                  <p:embed/>
                  <p:pic>
                    <p:nvPicPr>
                      <p:cNvPr id="560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335338"/>
                        <a:ext cx="29384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1" name="Object 13"/>
          <p:cNvGraphicFramePr>
            <a:graphicFrameLocks noChangeAspect="1"/>
          </p:cNvGraphicFramePr>
          <p:nvPr/>
        </p:nvGraphicFramePr>
        <p:xfrm>
          <a:off x="4859338" y="3762375"/>
          <a:ext cx="2808287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5" name="方程式" r:id="rId19" imgW="1524000" imgH="241300" progId="Equation.3">
                  <p:embed/>
                </p:oleObj>
              </mc:Choice>
              <mc:Fallback>
                <p:oleObj name="方程式" r:id="rId19" imgW="1524000" imgH="241300" progId="Equation.3">
                  <p:embed/>
                  <p:pic>
                    <p:nvPicPr>
                      <p:cNvPr id="5601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762375"/>
                        <a:ext cx="2808287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0142" name="Object 14"/>
          <p:cNvGraphicFramePr>
            <a:graphicFrameLocks noChangeAspect="1"/>
          </p:cNvGraphicFramePr>
          <p:nvPr/>
        </p:nvGraphicFramePr>
        <p:xfrm>
          <a:off x="4859338" y="4581525"/>
          <a:ext cx="2824162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6" name="方程式" r:id="rId21" imgW="1524000" imgH="241300" progId="Equation.3">
                  <p:embed/>
                </p:oleObj>
              </mc:Choice>
              <mc:Fallback>
                <p:oleObj name="方程式" r:id="rId21" imgW="1524000" imgH="241300" progId="Equation.3">
                  <p:embed/>
                  <p:pic>
                    <p:nvPicPr>
                      <p:cNvPr id="5601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81525"/>
                        <a:ext cx="2824162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15478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6" name="Rectangle 18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7" name="Rectangle 19"/>
          <p:cNvSpPr>
            <a:spLocks noChangeArrowheads="1"/>
          </p:cNvSpPr>
          <p:nvPr/>
        </p:nvSpPr>
        <p:spPr bwMode="auto">
          <a:xfrm>
            <a:off x="2411413" y="5373688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8" name="Rectangle 20"/>
          <p:cNvSpPr>
            <a:spLocks noChangeArrowheads="1"/>
          </p:cNvSpPr>
          <p:nvPr/>
        </p:nvSpPr>
        <p:spPr bwMode="auto">
          <a:xfrm>
            <a:off x="3276600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49" name="Rectangle 21"/>
          <p:cNvSpPr>
            <a:spLocks noChangeArrowheads="1"/>
          </p:cNvSpPr>
          <p:nvPr/>
        </p:nvSpPr>
        <p:spPr bwMode="auto">
          <a:xfrm>
            <a:off x="2411413" y="42211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50" name="Rectangle 22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0151" name="Rectangle 23"/>
          <p:cNvSpPr>
            <a:spLocks noChangeArrowheads="1"/>
          </p:cNvSpPr>
          <p:nvPr/>
        </p:nvSpPr>
        <p:spPr bwMode="auto">
          <a:xfrm>
            <a:off x="2411413" y="47974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0152" name="Object 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60925" y="5751513"/>
          <a:ext cx="2663825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7" name="方程式" r:id="rId23" imgW="1548728" imgH="241195" progId="Equation.3">
                  <p:embed/>
                </p:oleObj>
              </mc:Choice>
              <mc:Fallback>
                <p:oleObj name="方程式" r:id="rId23" imgW="1548728" imgH="241195" progId="Equation.3">
                  <p:embed/>
                  <p:pic>
                    <p:nvPicPr>
                      <p:cNvPr id="5601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5751513"/>
                        <a:ext cx="2663825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123059" y="2012085"/>
                <a:ext cx="555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,(1,1)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" y="2012085"/>
                <a:ext cx="5558701" cy="369332"/>
              </a:xfrm>
              <a:prstGeom prst="rect">
                <a:avLst/>
              </a:prstGeom>
              <a:blipFill rotWithShape="1"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96014A-7061-4BFE-B32D-DC2B5A0746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0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0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0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0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0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0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0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0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0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0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60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60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56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0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560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60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56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144" grpId="0" animBg="1"/>
      <p:bldP spid="560145" grpId="0" animBg="1"/>
      <p:bldP spid="560146" grpId="0" animBg="1"/>
      <p:bldP spid="560147" grpId="0" animBg="1"/>
      <p:bldP spid="560148" grpId="0" animBg="1"/>
      <p:bldP spid="560149" grpId="0" animBg="1"/>
      <p:bldP spid="560150" grpId="0" animBg="1"/>
      <p:bldP spid="56015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-315913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33796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3876675" cy="819150"/>
          </a:xfrm>
          <a:noFill/>
        </p:spPr>
      </p:pic>
      <p:pic>
        <p:nvPicPr>
          <p:cNvPr id="561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3013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1158" name="Object 6"/>
          <p:cNvGraphicFramePr>
            <a:graphicFrameLocks noChangeAspect="1"/>
          </p:cNvGraphicFramePr>
          <p:nvPr/>
        </p:nvGraphicFramePr>
        <p:xfrm>
          <a:off x="5003800" y="2781300"/>
          <a:ext cx="151288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" name="方程式" r:id="rId5" imgW="685800" imgH="241300" progId="Equation.3">
                  <p:embed/>
                </p:oleObj>
              </mc:Choice>
              <mc:Fallback>
                <p:oleObj name="方程式" r:id="rId5" imgW="685800" imgH="241300" progId="Equation.3">
                  <p:embed/>
                  <p:pic>
                    <p:nvPicPr>
                      <p:cNvPr id="561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781300"/>
                        <a:ext cx="1512888" cy="531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59" name="Object 7"/>
          <p:cNvGraphicFramePr>
            <a:graphicFrameLocks noChangeAspect="1"/>
          </p:cNvGraphicFramePr>
          <p:nvPr/>
        </p:nvGraphicFramePr>
        <p:xfrm>
          <a:off x="4921250" y="5589588"/>
          <a:ext cx="368300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" name="方程式" r:id="rId7" imgW="1638300" imgH="241300" progId="Equation.3">
                  <p:embed/>
                </p:oleObj>
              </mc:Choice>
              <mc:Fallback>
                <p:oleObj name="方程式" r:id="rId7" imgW="1638300" imgH="241300" progId="Equation.3">
                  <p:embed/>
                  <p:pic>
                    <p:nvPicPr>
                      <p:cNvPr id="5611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0" y="5589588"/>
                        <a:ext cx="3683000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0" name="Object 8"/>
          <p:cNvGraphicFramePr>
            <a:graphicFrameLocks noChangeAspect="1"/>
          </p:cNvGraphicFramePr>
          <p:nvPr/>
        </p:nvGraphicFramePr>
        <p:xfrm>
          <a:off x="4878388" y="3500438"/>
          <a:ext cx="39258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" name="方程式" r:id="rId9" imgW="1625600" imgH="241300" progId="Equation.3">
                  <p:embed/>
                </p:oleObj>
              </mc:Choice>
              <mc:Fallback>
                <p:oleObj name="方程式" r:id="rId9" imgW="1625600" imgH="241300" progId="Equation.3">
                  <p:embed/>
                  <p:pic>
                    <p:nvPicPr>
                      <p:cNvPr id="5611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3500438"/>
                        <a:ext cx="39258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1" name="Object 9"/>
          <p:cNvGraphicFramePr>
            <a:graphicFrameLocks noChangeAspect="1"/>
          </p:cNvGraphicFramePr>
          <p:nvPr/>
        </p:nvGraphicFramePr>
        <p:xfrm>
          <a:off x="4872038" y="4197350"/>
          <a:ext cx="379253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" name="方程式" r:id="rId11" imgW="1524000" imgH="241300" progId="Equation.3">
                  <p:embed/>
                </p:oleObj>
              </mc:Choice>
              <mc:Fallback>
                <p:oleObj name="方程式" r:id="rId11" imgW="1524000" imgH="241300" progId="Equation.3">
                  <p:embed/>
                  <p:pic>
                    <p:nvPicPr>
                      <p:cNvPr id="5611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4197350"/>
                        <a:ext cx="3792537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1162" name="Object 10"/>
          <p:cNvGraphicFramePr>
            <a:graphicFrameLocks noChangeAspect="1"/>
          </p:cNvGraphicFramePr>
          <p:nvPr/>
        </p:nvGraphicFramePr>
        <p:xfrm>
          <a:off x="4905375" y="4941888"/>
          <a:ext cx="35544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" name="方程式" r:id="rId13" imgW="1524000" imgH="241300" progId="Equation.3">
                  <p:embed/>
                </p:oleObj>
              </mc:Choice>
              <mc:Fallback>
                <p:oleObj name="方程式" r:id="rId13" imgW="1524000" imgH="241300" progId="Equation.3">
                  <p:embed/>
                  <p:pic>
                    <p:nvPicPr>
                      <p:cNvPr id="5611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4941888"/>
                        <a:ext cx="355441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2195513" y="48688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3059113" y="5445125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3995738" y="4868863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3059113" y="4292600"/>
            <a:ext cx="431800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1168" name="Object 1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16013" y="3068638"/>
          <a:ext cx="1655762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" name="點陣圖影像" r:id="rId15" imgW="1200318" imgH="295238" progId="Paint.Picture">
                  <p:embed/>
                </p:oleObj>
              </mc:Choice>
              <mc:Fallback>
                <p:oleObj name="點陣圖影像" r:id="rId15" imgW="1200318" imgH="295238" progId="Paint.Picture">
                  <p:embed/>
                  <p:pic>
                    <p:nvPicPr>
                      <p:cNvPr id="5611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68638"/>
                        <a:ext cx="1655762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8628" y="2018241"/>
                <a:ext cx="3186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,(0,1)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28" y="2018241"/>
                <a:ext cx="3186385" cy="369332"/>
              </a:xfrm>
              <a:prstGeom prst="rect">
                <a:avLst/>
              </a:prstGeom>
              <a:blipFill rotWithShape="1">
                <a:blip r:embed="rId1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BD1955D-9062-45FD-BAD1-FD89F96DB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6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6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56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-242888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graphicFrame>
        <p:nvGraphicFramePr>
          <p:cNvPr id="56217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3141663"/>
          <a:ext cx="22320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" name="點陣圖影像" r:id="rId3" imgW="1438095" imgH="276117" progId="Paint.Picture">
                  <p:embed/>
                </p:oleObj>
              </mc:Choice>
              <mc:Fallback>
                <p:oleObj name="點陣圖影像" r:id="rId3" imgW="1438095" imgH="276117" progId="Paint.Picture">
                  <p:embed/>
                  <p:pic>
                    <p:nvPicPr>
                      <p:cNvPr id="5621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223202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0" name="Object 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300788" y="2886075"/>
          <a:ext cx="12239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2" name="方程式" r:id="rId5" imgW="558558" imgH="215806" progId="Equation.3">
                  <p:embed/>
                </p:oleObj>
              </mc:Choice>
              <mc:Fallback>
                <p:oleObj name="方程式" r:id="rId5" imgW="558558" imgH="215806" progId="Equation.3">
                  <p:embed/>
                  <p:pic>
                    <p:nvPicPr>
                      <p:cNvPr id="5621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2886075"/>
                        <a:ext cx="1223962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905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218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2183" name="Object 7"/>
          <p:cNvGraphicFramePr>
            <a:graphicFrameLocks noChangeAspect="1"/>
          </p:cNvGraphicFramePr>
          <p:nvPr/>
        </p:nvGraphicFramePr>
        <p:xfrm>
          <a:off x="4787900" y="2924175"/>
          <a:ext cx="1296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3" name="方程式" r:id="rId9" imgW="685800" imgH="241300" progId="Equation.3">
                  <p:embed/>
                </p:oleObj>
              </mc:Choice>
              <mc:Fallback>
                <p:oleObj name="方程式" r:id="rId9" imgW="685800" imgH="241300" progId="Equation.3">
                  <p:embed/>
                  <p:pic>
                    <p:nvPicPr>
                      <p:cNvPr id="5621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24175"/>
                        <a:ext cx="1296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4" name="Object 8"/>
          <p:cNvGraphicFramePr>
            <a:graphicFrameLocks noChangeAspect="1"/>
          </p:cNvGraphicFramePr>
          <p:nvPr/>
        </p:nvGraphicFramePr>
        <p:xfrm>
          <a:off x="4859338" y="3500438"/>
          <a:ext cx="2665412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4" name="方程式" r:id="rId11" imgW="2095500" imgH="241300" progId="Equation.3">
                  <p:embed/>
                </p:oleObj>
              </mc:Choice>
              <mc:Fallback>
                <p:oleObj name="方程式" r:id="rId11" imgW="2095500" imgH="241300" progId="Equation.3">
                  <p:embed/>
                  <p:pic>
                    <p:nvPicPr>
                      <p:cNvPr id="5621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500438"/>
                        <a:ext cx="2665412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5" name="Object 9"/>
          <p:cNvGraphicFramePr>
            <a:graphicFrameLocks noChangeAspect="1"/>
          </p:cNvGraphicFramePr>
          <p:nvPr/>
        </p:nvGraphicFramePr>
        <p:xfrm>
          <a:off x="4859338" y="5429250"/>
          <a:ext cx="259238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5" name="方程式" r:id="rId13" imgW="1993900" imgH="241300" progId="Equation.3">
                  <p:embed/>
                </p:oleObj>
              </mc:Choice>
              <mc:Fallback>
                <p:oleObj name="方程式" r:id="rId13" imgW="1993900" imgH="241300" progId="Equation.3">
                  <p:embed/>
                  <p:pic>
                    <p:nvPicPr>
                      <p:cNvPr id="5621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429250"/>
                        <a:ext cx="259238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6" name="Object 10"/>
          <p:cNvGraphicFramePr>
            <a:graphicFrameLocks noChangeAspect="1"/>
          </p:cNvGraphicFramePr>
          <p:nvPr/>
        </p:nvGraphicFramePr>
        <p:xfrm>
          <a:off x="4859338" y="4221163"/>
          <a:ext cx="26654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6" name="方程式" r:id="rId15" imgW="2006600" imgH="241300" progId="Equation.3">
                  <p:embed/>
                </p:oleObj>
              </mc:Choice>
              <mc:Fallback>
                <p:oleObj name="方程式" r:id="rId15" imgW="2006600" imgH="241300" progId="Equation.3">
                  <p:embed/>
                  <p:pic>
                    <p:nvPicPr>
                      <p:cNvPr id="5621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21163"/>
                        <a:ext cx="26654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7" name="Object 11"/>
          <p:cNvGraphicFramePr>
            <a:graphicFrameLocks noChangeAspect="1"/>
          </p:cNvGraphicFramePr>
          <p:nvPr/>
        </p:nvGraphicFramePr>
        <p:xfrm>
          <a:off x="4859338" y="5013325"/>
          <a:ext cx="2592387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7" name="方程式" r:id="rId17" imgW="2006600" imgH="241300" progId="Equation.3">
                  <p:embed/>
                </p:oleObj>
              </mc:Choice>
              <mc:Fallback>
                <p:oleObj name="方程式" r:id="rId17" imgW="2006600" imgH="241300" progId="Equation.3">
                  <p:embed/>
                  <p:pic>
                    <p:nvPicPr>
                      <p:cNvPr id="56218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2592387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88" name="Object 12"/>
          <p:cNvGraphicFramePr>
            <a:graphicFrameLocks noChangeAspect="1"/>
          </p:cNvGraphicFramePr>
          <p:nvPr/>
        </p:nvGraphicFramePr>
        <p:xfrm>
          <a:off x="4859338" y="5805488"/>
          <a:ext cx="2592387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8" name="方程式" r:id="rId19" imgW="2108200" imgH="241300" progId="Equation.3">
                  <p:embed/>
                </p:oleObj>
              </mc:Choice>
              <mc:Fallback>
                <p:oleObj name="方程式" r:id="rId19" imgW="2108200" imgH="241300" progId="Equation.3">
                  <p:embed/>
                  <p:pic>
                    <p:nvPicPr>
                      <p:cNvPr id="56218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05488"/>
                        <a:ext cx="2592387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0" name="Object 1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9338" y="3860800"/>
          <a:ext cx="2665412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9" name="方程式" r:id="rId21" imgW="1993900" imgH="241300" progId="Equation.3">
                  <p:embed/>
                </p:oleObj>
              </mc:Choice>
              <mc:Fallback>
                <p:oleObj name="方程式" r:id="rId21" imgW="1993900" imgH="241300" progId="Equation.3">
                  <p:embed/>
                  <p:pic>
                    <p:nvPicPr>
                      <p:cNvPr id="5621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860800"/>
                        <a:ext cx="2665412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1" name="Object 15"/>
          <p:cNvGraphicFramePr>
            <a:graphicFrameLocks noChangeAspect="1"/>
          </p:cNvGraphicFramePr>
          <p:nvPr/>
        </p:nvGraphicFramePr>
        <p:xfrm>
          <a:off x="4859338" y="4581525"/>
          <a:ext cx="25923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0" name="方程式" r:id="rId22" imgW="1993900" imgH="241300" progId="Equation.3">
                  <p:embed/>
                </p:oleObj>
              </mc:Choice>
              <mc:Fallback>
                <p:oleObj name="方程式" r:id="rId22" imgW="1993900" imgH="241300" progId="Equation.3">
                  <p:embed/>
                  <p:pic>
                    <p:nvPicPr>
                      <p:cNvPr id="56219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581525"/>
                        <a:ext cx="25923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2192" name="Object 16"/>
          <p:cNvGraphicFramePr>
            <a:graphicFrameLocks noChangeAspect="1"/>
          </p:cNvGraphicFramePr>
          <p:nvPr/>
        </p:nvGraphicFramePr>
        <p:xfrm>
          <a:off x="4859338" y="6165850"/>
          <a:ext cx="25923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" name="方程式" r:id="rId23" imgW="1993900" imgH="241300" progId="Equation.3">
                  <p:embed/>
                </p:oleObj>
              </mc:Choice>
              <mc:Fallback>
                <p:oleObj name="方程式" r:id="rId23" imgW="1993900" imgH="241300" progId="Equation.3">
                  <p:embed/>
                  <p:pic>
                    <p:nvPicPr>
                      <p:cNvPr id="56219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6165850"/>
                        <a:ext cx="25923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93" name="Oval 17"/>
          <p:cNvSpPr>
            <a:spLocks noChangeArrowheads="1"/>
          </p:cNvSpPr>
          <p:nvPr/>
        </p:nvSpPr>
        <p:spPr bwMode="auto">
          <a:xfrm>
            <a:off x="1835150" y="4941888"/>
            <a:ext cx="5762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4" name="Oval 18"/>
          <p:cNvSpPr>
            <a:spLocks noChangeArrowheads="1"/>
          </p:cNvSpPr>
          <p:nvPr/>
        </p:nvSpPr>
        <p:spPr bwMode="auto">
          <a:xfrm>
            <a:off x="2700338" y="4437063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5" name="Oval 19"/>
          <p:cNvSpPr>
            <a:spLocks noChangeArrowheads="1"/>
          </p:cNvSpPr>
          <p:nvPr/>
        </p:nvSpPr>
        <p:spPr bwMode="auto">
          <a:xfrm>
            <a:off x="3563938" y="4941888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6" name="Oval 20"/>
          <p:cNvSpPr>
            <a:spLocks noChangeArrowheads="1"/>
          </p:cNvSpPr>
          <p:nvPr/>
        </p:nvSpPr>
        <p:spPr bwMode="auto">
          <a:xfrm>
            <a:off x="2700338" y="5589588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7" name="Oval 21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8" name="Oval 22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199" name="Oval 23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2200" name="Oval 24"/>
          <p:cNvSpPr>
            <a:spLocks noChangeArrowheads="1"/>
          </p:cNvSpPr>
          <p:nvPr/>
        </p:nvSpPr>
        <p:spPr bwMode="auto">
          <a:xfrm>
            <a:off x="2700338" y="5013325"/>
            <a:ext cx="576262" cy="5032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123059" y="2184093"/>
                <a:ext cx="5558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0,1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,(1,1)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59" y="2184093"/>
                <a:ext cx="5558701" cy="369332"/>
              </a:xfrm>
              <a:prstGeom prst="rect">
                <a:avLst/>
              </a:prstGeom>
              <a:blipFill rotWithShape="1">
                <a:blip r:embed="rId2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18AD51-1521-4663-B167-BB36B283DE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2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2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6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2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6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2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6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2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6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6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6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62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62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62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56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93" grpId="0" animBg="1"/>
      <p:bldP spid="562194" grpId="0" animBg="1"/>
      <p:bldP spid="562195" grpId="0" animBg="1"/>
      <p:bldP spid="562196" grpId="0" animBg="1"/>
      <p:bldP spid="562197" grpId="0" animBg="1"/>
      <p:bldP spid="562198" grpId="0" animBg="1"/>
      <p:bldP spid="562199" grpId="0" animBg="1"/>
      <p:bldP spid="56220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5B79D-67C3-4AAB-B7A2-461FBE24F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2DF92C-DF70-4742-9390-4EA9F526A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Region properties</a:t>
            </a:r>
          </a:p>
          <a:p>
            <a:pPr marL="0" indent="0">
              <a:buNone/>
            </a:pPr>
            <a:r>
              <a:rPr lang="en-US" altLang="zh-TW" dirty="0"/>
              <a:t>   - connected-components</a:t>
            </a:r>
          </a:p>
          <a:p>
            <a:pPr marL="0" indent="0">
              <a:buNone/>
            </a:pPr>
            <a:r>
              <a:rPr lang="zh-TW" altLang="en-US" dirty="0"/>
              <a:t>   </a:t>
            </a:r>
            <a:r>
              <a:rPr lang="en-US" altLang="zh-TW" dirty="0"/>
              <a:t>- Signature analysis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2FA24C37-8ED1-40C3-863A-35F35BE302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F5A34CE-B2BD-42C4-9071-7F644FBEA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673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242888"/>
            <a:ext cx="8101012" cy="1295401"/>
          </a:xfrm>
        </p:spPr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graphicFrame>
        <p:nvGraphicFramePr>
          <p:cNvPr id="56320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31913" y="2997200"/>
          <a:ext cx="26638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5" name="點陣圖影像" r:id="rId3" imgW="1380952" imgH="304923" progId="Paint.Picture">
                  <p:embed/>
                </p:oleObj>
              </mc:Choice>
              <mc:Fallback>
                <p:oleObj name="點陣圖影像" r:id="rId3" imgW="1380952" imgH="304923" progId="Paint.Picture">
                  <p:embed/>
                  <p:pic>
                    <p:nvPicPr>
                      <p:cNvPr id="5632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26638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9053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0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933825"/>
            <a:ext cx="33845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3206" name="Object 6"/>
          <p:cNvGraphicFramePr>
            <a:graphicFrameLocks noChangeAspect="1"/>
          </p:cNvGraphicFramePr>
          <p:nvPr/>
        </p:nvGraphicFramePr>
        <p:xfrm>
          <a:off x="4787900" y="2827338"/>
          <a:ext cx="129698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6" name="方程式" r:id="rId7" imgW="685800" imgH="241300" progId="Equation.3">
                  <p:embed/>
                </p:oleObj>
              </mc:Choice>
              <mc:Fallback>
                <p:oleObj name="方程式" r:id="rId7" imgW="685800" imgH="241300" progId="Equation.3">
                  <p:embed/>
                  <p:pic>
                    <p:nvPicPr>
                      <p:cNvPr id="563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827338"/>
                        <a:ext cx="129698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7" name="Object 7"/>
          <p:cNvGraphicFramePr>
            <a:graphicFrameLocks noChangeAspect="1"/>
          </p:cNvGraphicFramePr>
          <p:nvPr/>
        </p:nvGraphicFramePr>
        <p:xfrm>
          <a:off x="4787900" y="3500438"/>
          <a:ext cx="373538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7" name="方程式" r:id="rId9" imgW="1854200" imgH="241300" progId="Equation.3">
                  <p:embed/>
                </p:oleObj>
              </mc:Choice>
              <mc:Fallback>
                <p:oleObj name="方程式" r:id="rId9" imgW="1854200" imgH="241300" progId="Equation.3">
                  <p:embed/>
                  <p:pic>
                    <p:nvPicPr>
                      <p:cNvPr id="563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500438"/>
                        <a:ext cx="373538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8" name="Object 8"/>
          <p:cNvGraphicFramePr>
            <a:graphicFrameLocks noChangeAspect="1"/>
          </p:cNvGraphicFramePr>
          <p:nvPr/>
        </p:nvGraphicFramePr>
        <p:xfrm>
          <a:off x="5027613" y="4221163"/>
          <a:ext cx="34321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8" name="方程式" r:id="rId11" imgW="1752600" imgH="241300" progId="Equation.3">
                  <p:embed/>
                </p:oleObj>
              </mc:Choice>
              <mc:Fallback>
                <p:oleObj name="方程式" r:id="rId11" imgW="1752600" imgH="241300" progId="Equation.3">
                  <p:embed/>
                  <p:pic>
                    <p:nvPicPr>
                      <p:cNvPr id="5632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4221163"/>
                        <a:ext cx="34321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09" name="Object 9"/>
          <p:cNvGraphicFramePr>
            <a:graphicFrameLocks noChangeAspect="1"/>
          </p:cNvGraphicFramePr>
          <p:nvPr/>
        </p:nvGraphicFramePr>
        <p:xfrm>
          <a:off x="5022850" y="5013325"/>
          <a:ext cx="33655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69" name="方程式" r:id="rId13" imgW="1752600" imgH="241300" progId="Equation.3">
                  <p:embed/>
                </p:oleObj>
              </mc:Choice>
              <mc:Fallback>
                <p:oleObj name="方程式" r:id="rId13" imgW="1752600" imgH="241300" progId="Equation.3">
                  <p:embed/>
                  <p:pic>
                    <p:nvPicPr>
                      <p:cNvPr id="5632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5013325"/>
                        <a:ext cx="33655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10" name="Object 10"/>
          <p:cNvGraphicFramePr>
            <a:graphicFrameLocks noChangeAspect="1"/>
          </p:cNvGraphicFramePr>
          <p:nvPr/>
        </p:nvGraphicFramePr>
        <p:xfrm>
          <a:off x="5006975" y="5734050"/>
          <a:ext cx="33813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0" name="方程式" r:id="rId15" imgW="1866900" imgH="241300" progId="Equation.3">
                  <p:embed/>
                </p:oleObj>
              </mc:Choice>
              <mc:Fallback>
                <p:oleObj name="方程式" r:id="rId15" imgW="1866900" imgH="241300" progId="Equation.3">
                  <p:embed/>
                  <p:pic>
                    <p:nvPicPr>
                      <p:cNvPr id="5632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975" y="5734050"/>
                        <a:ext cx="338137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12" name="Oval 12"/>
          <p:cNvSpPr>
            <a:spLocks noChangeArrowheads="1"/>
          </p:cNvSpPr>
          <p:nvPr/>
        </p:nvSpPr>
        <p:spPr bwMode="auto">
          <a:xfrm>
            <a:off x="1835150" y="4941888"/>
            <a:ext cx="576263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13" name="Oval 13"/>
          <p:cNvSpPr>
            <a:spLocks noChangeArrowheads="1"/>
          </p:cNvSpPr>
          <p:nvPr/>
        </p:nvSpPr>
        <p:spPr bwMode="auto">
          <a:xfrm>
            <a:off x="2700338" y="4437063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14" name="Oval 14"/>
          <p:cNvSpPr>
            <a:spLocks noChangeArrowheads="1"/>
          </p:cNvSpPr>
          <p:nvPr/>
        </p:nvSpPr>
        <p:spPr bwMode="auto">
          <a:xfrm>
            <a:off x="3563938" y="4941888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63215" name="Oval 15"/>
          <p:cNvSpPr>
            <a:spLocks noChangeArrowheads="1"/>
          </p:cNvSpPr>
          <p:nvPr/>
        </p:nvSpPr>
        <p:spPr bwMode="auto">
          <a:xfrm>
            <a:off x="2700338" y="5516563"/>
            <a:ext cx="576262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56321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05588" y="2852738"/>
          <a:ext cx="9699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71" name="方程式" r:id="rId17" imgW="418918" imgH="215806" progId="Equation.3">
                  <p:embed/>
                </p:oleObj>
              </mc:Choice>
              <mc:Fallback>
                <p:oleObj name="方程式" r:id="rId17" imgW="418918" imgH="215806" progId="Equation.3">
                  <p:embed/>
                  <p:pic>
                    <p:nvPicPr>
                      <p:cNvPr id="5632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588" y="2852738"/>
                        <a:ext cx="969962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41957" y="2196738"/>
                <a:ext cx="31863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1,0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2,1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1,2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/>
                            </a:rPr>
                            <m:t>,(0,1)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57" y="2196738"/>
                <a:ext cx="3186385" cy="369332"/>
              </a:xfrm>
              <a:prstGeom prst="rect">
                <a:avLst/>
              </a:prstGeom>
              <a:blipFill rotWithShape="1">
                <a:blip r:embed="rId1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22120F5-0D18-42EC-902C-5231DCE63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3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6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5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12" grpId="0" animBg="1"/>
      <p:bldP spid="563213" grpId="0" animBg="1"/>
      <p:bldP spid="563214" grpId="0" animBg="1"/>
      <p:bldP spid="5632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605B2404-15CD-4C9D-BB53-C9C51BADD2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D7837E9A-57C1-4155-9A73-7F120E901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3B0C4DAD-1D93-415A-95C0-6CF5B5C77F2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775575" cy="4411663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Haralick</a:t>
            </a:r>
            <a:r>
              <a:rPr lang="en-US" altLang="zh-TW" sz="2600" dirty="0"/>
              <a:t> shows that               has properties: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1. digital shape      circular,               increases monotonically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2.               similar for similar digital/continuous shapes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TW" sz="2600" dirty="0"/>
              <a:t>	3. orientation (rotation) and area (scale) independent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453F2A14-2634-4935-A01C-94A56FF7D26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060575"/>
            <a:ext cx="1152525" cy="446088"/>
          </a:xfrm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2B4A1C26-570E-4A93-AD56-2742412CA3C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141663"/>
            <a:ext cx="431800" cy="287337"/>
          </a:xfrm>
        </p:spPr>
      </p:pic>
      <p:pic>
        <p:nvPicPr>
          <p:cNvPr id="17415" name="Picture 8">
            <a:extLst>
              <a:ext uri="{FF2B5EF4-FFF2-40B4-BE49-F238E27FC236}">
                <a16:creationId xmlns:a16="http://schemas.microsoft.com/office/drawing/2014/main" id="{8AA38A14-5664-4922-9F75-32A038574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60800"/>
            <a:ext cx="1152525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9">
            <a:extLst>
              <a:ext uri="{FF2B5EF4-FFF2-40B4-BE49-F238E27FC236}">
                <a16:creationId xmlns:a16="http://schemas.microsoft.com/office/drawing/2014/main" id="{EF103658-9E98-4688-9264-FD47E86AD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997200"/>
            <a:ext cx="1150937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C7CED11-6260-40BA-B2DE-304F4952D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A078995-9BEC-4AE4-830E-F17276797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7560B16-0F42-422E-A53A-C9CE276818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F86767A4-3FC6-488E-B582-9DEB54AC97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Average gray level (intensity)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Gray level (intensity) variance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600" dirty="0"/>
              <a:t>right hand equation lets us compute variance with only one pass</a:t>
            </a:r>
          </a:p>
          <a:p>
            <a:pPr eaLnBrk="1" hangingPunct="1">
              <a:lnSpc>
                <a:spcPct val="90000"/>
              </a:lnSpc>
            </a:pPr>
            <a:endParaRPr lang="en-US" altLang="zh-TW" sz="2600" dirty="0"/>
          </a:p>
        </p:txBody>
      </p:sp>
      <p:pic>
        <p:nvPicPr>
          <p:cNvPr id="18437" name="Picture 4">
            <a:extLst>
              <a:ext uri="{FF2B5EF4-FFF2-40B4-BE49-F238E27FC236}">
                <a16:creationId xmlns:a16="http://schemas.microsoft.com/office/drawing/2014/main" id="{BAC08754-5C77-4BC4-9CB1-B7AD728D66F6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4437063"/>
            <a:ext cx="5832475" cy="865187"/>
          </a:xfrm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C458832B-31A6-4D6D-BE55-B70FDB342F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775" y="2636838"/>
            <a:ext cx="2524125" cy="8763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CA06CD-B355-4152-87B9-B15499787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406C970-1F5A-437A-9851-376BBB78A1AB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7273069-059F-4A6D-9035-BACAC86E5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6846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19D67C-BE10-4E2F-9EC6-805AC4278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6CB3D8-093C-4114-9834-C7E3B76F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AA5D870-D96B-480E-991D-A1BBA38DDCE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 err="1"/>
              <a:t>microtexture</a:t>
            </a:r>
            <a:r>
              <a:rPr lang="en-US" altLang="zh-TW" sz="2600" dirty="0"/>
              <a:t> properties: function of co-occurrence matrix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600" dirty="0"/>
          </a:p>
          <a:p>
            <a:pPr eaLnBrk="1" hangingPunct="1"/>
            <a:r>
              <a:rPr lang="en-US" altLang="zh-TW" sz="2600" i="1" dirty="0"/>
              <a:t>S</a:t>
            </a:r>
            <a:r>
              <a:rPr lang="en-US" altLang="zh-TW" sz="2600" dirty="0"/>
              <a:t>: set of pixels in designated spatial relationship e.g. 4-neighbors co-occurrence matrix </a:t>
            </a:r>
            <a:r>
              <a:rPr lang="en-US" altLang="zh-TW" sz="2600" i="1" dirty="0"/>
              <a:t>P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20485" name="Picture 4">
            <a:extLst>
              <a:ext uri="{FF2B5EF4-FFF2-40B4-BE49-F238E27FC236}">
                <a16:creationId xmlns:a16="http://schemas.microsoft.com/office/drawing/2014/main" id="{CDF372F3-749C-4D9A-BAAB-F842DFE77C5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4581525"/>
            <a:ext cx="8066088" cy="7715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A797FAE-952F-4485-A9A0-39BF038B0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19D67C-BE10-4E2F-9EC6-805AC42784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BC6CB3D8-093C-4114-9834-C7E3B76F49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CF97DC-DE2D-42E0-B659-A500152D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8865"/>
            <a:ext cx="8172400" cy="41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D19E0C-1DD6-4A81-AD3E-04CA923D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307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1765B2F-9D87-4C5D-AFB2-FB8516688C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01ADD943-3DAD-4A49-AE83-F78845115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67A3A8A-C514-490B-AC44-1B875532F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16113"/>
            <a:ext cx="7848600" cy="4975225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35CE03AA-FCB7-4421-B7E1-E6F844DB65BC}"/>
              </a:ext>
            </a:extLst>
          </p:cNvPr>
          <p:cNvSpPr txBox="1"/>
          <p:nvPr/>
        </p:nvSpPr>
        <p:spPr>
          <a:xfrm>
            <a:off x="3347864" y="3244334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region</a:t>
            </a:r>
            <a:endParaRPr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0AE41EA-8685-4CA8-8B74-157820F4E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26</a:t>
            </a:fld>
            <a:endParaRPr lang="zh-TW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05151" y="2315792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48" y="4077072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3" y="2152651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1346298" y="2455863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1284385" y="4408859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271" y="4224339"/>
            <a:ext cx="30702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P(0,0)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{</a:t>
            </a:r>
          </a:p>
          <a:p>
            <a:r>
              <a:rPr lang="en-US" altLang="zh-TW" dirty="0"/>
              <a:t>[(1,1),(1,2)], </a:t>
            </a:r>
          </a:p>
          <a:p>
            <a:r>
              <a:rPr lang="en-US" altLang="zh-TW" dirty="0"/>
              <a:t>[(1,2),(1,1)],</a:t>
            </a:r>
          </a:p>
          <a:p>
            <a:r>
              <a:rPr lang="en-US" altLang="zh-TW" dirty="0"/>
              <a:t>[(2,1),(2,2)], </a:t>
            </a:r>
          </a:p>
          <a:p>
            <a:r>
              <a:rPr lang="en-US" altLang="zh-TW" dirty="0"/>
              <a:t>[(2,2),(2,1)], } = 4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6732588" y="2420938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9B3CA5F6-938B-446C-8725-03B281E087F6}"/>
              </a:ext>
            </a:extLst>
          </p:cNvPr>
          <p:cNvCxnSpPr/>
          <p:nvPr/>
        </p:nvCxnSpPr>
        <p:spPr>
          <a:xfrm>
            <a:off x="2077515" y="4480297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1B46C354-1731-48A7-82F6-702A4C82AE61}"/>
              </a:ext>
            </a:extLst>
          </p:cNvPr>
          <p:cNvCxnSpPr/>
          <p:nvPr/>
        </p:nvCxnSpPr>
        <p:spPr>
          <a:xfrm>
            <a:off x="2005507" y="4624263"/>
            <a:ext cx="359494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2263FC50-3538-4F63-899E-AE859EE00872}"/>
              </a:ext>
            </a:extLst>
          </p:cNvPr>
          <p:cNvSpPr/>
          <p:nvPr/>
        </p:nvSpPr>
        <p:spPr>
          <a:xfrm>
            <a:off x="7013575" y="3244334"/>
            <a:ext cx="3600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5DB1F39-19AD-47C7-93D7-20EA46C16217}"/>
              </a:ext>
            </a:extLst>
          </p:cNvPr>
          <p:cNvSpPr/>
          <p:nvPr/>
        </p:nvSpPr>
        <p:spPr>
          <a:xfrm>
            <a:off x="1267281" y="4775323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642F539-7D8F-4E69-AC2D-078C0A6EAA38}"/>
              </a:ext>
            </a:extLst>
          </p:cNvPr>
          <p:cNvCxnSpPr/>
          <p:nvPr/>
        </p:nvCxnSpPr>
        <p:spPr>
          <a:xfrm>
            <a:off x="2060411" y="4846761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18DFC98-136C-4BCD-B41B-6355223A815A}"/>
              </a:ext>
            </a:extLst>
          </p:cNvPr>
          <p:cNvCxnSpPr/>
          <p:nvPr/>
        </p:nvCxnSpPr>
        <p:spPr>
          <a:xfrm>
            <a:off x="1988403" y="4990727"/>
            <a:ext cx="359494" cy="0"/>
          </a:xfrm>
          <a:prstGeom prst="straightConnector1">
            <a:avLst/>
          </a:prstGeom>
          <a:ln w="28575">
            <a:solidFill>
              <a:srgbClr val="FF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3884728-ECB1-4286-B90E-4E855C0BF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27</a:t>
            </a:fld>
            <a:endParaRPr lang="zh-TW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標題 1">
            <a:extLst>
              <a:ext uri="{FF2B5EF4-FFF2-40B4-BE49-F238E27FC236}">
                <a16:creationId xmlns:a16="http://schemas.microsoft.com/office/drawing/2014/main" id="{30D3B93A-59A6-4543-B9B4-CB06A97E4F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3.2 Region Properties (cont’)</a:t>
            </a:r>
            <a:endParaRPr lang="zh-TW" altLang="en-US"/>
          </a:p>
        </p:txBody>
      </p:sp>
      <p:sp>
        <p:nvSpPr>
          <p:cNvPr id="24579" name="內容版面配置區 2">
            <a:extLst>
              <a:ext uri="{FF2B5EF4-FFF2-40B4-BE49-F238E27FC236}">
                <a16:creationId xmlns:a16="http://schemas.microsoft.com/office/drawing/2014/main" id="{38AD3148-87D0-4FDC-AF79-E0160118C7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5A9DD00-6F34-4ECB-88F2-02967BC228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54350" y="258688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24581" name="圖片 4">
            <a:extLst>
              <a:ext uri="{FF2B5EF4-FFF2-40B4-BE49-F238E27FC236}">
                <a16:creationId xmlns:a16="http://schemas.microsoft.com/office/drawing/2014/main" id="{233384E5-4FCE-411C-9F71-3B9238AB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43243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圖片 5">
            <a:extLst>
              <a:ext uri="{FF2B5EF4-FFF2-40B4-BE49-F238E27FC236}">
                <a16:creationId xmlns:a16="http://schemas.microsoft.com/office/drawing/2014/main" id="{3D1178DF-6ABB-468B-8611-523180DB4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83705"/>
            <a:ext cx="420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圖片 6">
            <a:extLst>
              <a:ext uri="{FF2B5EF4-FFF2-40B4-BE49-F238E27FC236}">
                <a16:creationId xmlns:a16="http://schemas.microsoft.com/office/drawing/2014/main" id="{F0469F19-201E-4B4F-84B8-E854244BB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257425"/>
            <a:ext cx="28289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63898B3-01B3-460F-8B5E-ED8E4C87B0DD}"/>
              </a:ext>
            </a:extLst>
          </p:cNvPr>
          <p:cNvSpPr/>
          <p:nvPr/>
        </p:nvSpPr>
        <p:spPr>
          <a:xfrm>
            <a:off x="1999014" y="2496017"/>
            <a:ext cx="935037" cy="3603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B0E736FF-AC3F-4865-A001-95F675A38CCF}"/>
              </a:ext>
            </a:extLst>
          </p:cNvPr>
          <p:cNvSpPr/>
          <p:nvPr/>
        </p:nvSpPr>
        <p:spPr>
          <a:xfrm>
            <a:off x="2091593" y="4384774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4587" name="文字方塊 12">
            <a:extLst>
              <a:ext uri="{FF2B5EF4-FFF2-40B4-BE49-F238E27FC236}">
                <a16:creationId xmlns:a16="http://schemas.microsoft.com/office/drawing/2014/main" id="{4A6FF3E6-BBBC-4E23-A4AA-B136CDA74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271" y="4224339"/>
            <a:ext cx="3070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/>
              <a:t>P(0,0)={</a:t>
            </a:r>
          </a:p>
          <a:p>
            <a:r>
              <a:rPr lang="en-US" altLang="zh-TW" dirty="0"/>
              <a:t>[(1,2),(1,3)], </a:t>
            </a:r>
          </a:p>
          <a:p>
            <a:r>
              <a:rPr lang="en-US" altLang="zh-TW" dirty="0"/>
              <a:t>[(2,2),(2,3)]} = 2</a:t>
            </a:r>
            <a:endParaRPr lang="zh-TW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BCC7592-2A65-4118-B008-2DF4AA98048E}"/>
              </a:ext>
            </a:extLst>
          </p:cNvPr>
          <p:cNvSpPr/>
          <p:nvPr/>
        </p:nvSpPr>
        <p:spPr>
          <a:xfrm>
            <a:off x="7074006" y="2409345"/>
            <a:ext cx="280987" cy="3603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AC9F2A8-648C-469A-92A3-91821553AD52}"/>
              </a:ext>
            </a:extLst>
          </p:cNvPr>
          <p:cNvSpPr/>
          <p:nvPr/>
        </p:nvSpPr>
        <p:spPr>
          <a:xfrm>
            <a:off x="2115013" y="4821610"/>
            <a:ext cx="1873250" cy="358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DCD0986-F290-4F31-9AB1-F389DACE0652}"/>
              </a:ext>
            </a:extLst>
          </p:cNvPr>
          <p:cNvSpPr/>
          <p:nvPr/>
        </p:nvSpPr>
        <p:spPr>
          <a:xfrm>
            <a:off x="7013575" y="3244334"/>
            <a:ext cx="3600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2E726821-DD5C-4587-96B5-575468AC8302}"/>
              </a:ext>
            </a:extLst>
          </p:cNvPr>
          <p:cNvCxnSpPr/>
          <p:nvPr/>
        </p:nvCxnSpPr>
        <p:spPr>
          <a:xfrm>
            <a:off x="2874603" y="4581128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4FD97A3E-516C-4286-B030-85224398C5FB}"/>
              </a:ext>
            </a:extLst>
          </p:cNvPr>
          <p:cNvCxnSpPr/>
          <p:nvPr/>
        </p:nvCxnSpPr>
        <p:spPr>
          <a:xfrm>
            <a:off x="2874603" y="4941168"/>
            <a:ext cx="359494" cy="0"/>
          </a:xfrm>
          <a:prstGeom prst="straightConnector1">
            <a:avLst/>
          </a:prstGeom>
          <a:ln w="38100">
            <a:solidFill>
              <a:srgbClr val="33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BBEE7A9-0322-4E00-98CB-A92D892BD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3209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8B79669-75F6-4654-BB8A-F9850C11A6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179CA39C-D697-4F2D-91EA-3261C2A0ED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3556" name="Picture 3">
            <a:extLst>
              <a:ext uri="{FF2B5EF4-FFF2-40B4-BE49-F238E27FC236}">
                <a16:creationId xmlns:a16="http://schemas.microsoft.com/office/drawing/2014/main" id="{4BA57703-089C-4C89-86B6-17218E8D85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919288"/>
            <a:ext cx="6769100" cy="4965700"/>
          </a:xfrm>
        </p:spPr>
      </p:pic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7E869629-318A-4271-B896-8EEE91E31917}"/>
              </a:ext>
            </a:extLst>
          </p:cNvPr>
          <p:cNvCxnSpPr>
            <a:cxnSpLocks/>
          </p:cNvCxnSpPr>
          <p:nvPr/>
        </p:nvCxnSpPr>
        <p:spPr>
          <a:xfrm flipV="1">
            <a:off x="900113" y="3578225"/>
            <a:ext cx="431800" cy="3556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0A2ECC5D-3514-43AB-9E06-B660272F5BEF}"/>
              </a:ext>
            </a:extLst>
          </p:cNvPr>
          <p:cNvCxnSpPr>
            <a:cxnSpLocks/>
          </p:cNvCxnSpPr>
          <p:nvPr/>
        </p:nvCxnSpPr>
        <p:spPr>
          <a:xfrm>
            <a:off x="900113" y="1989138"/>
            <a:ext cx="431800" cy="4191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5449A24B-5221-4547-95C0-30A6DC2AF2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15583" y="1891425"/>
            <a:ext cx="746165" cy="3693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30DB990-1C94-47C1-8D33-43AB255BCD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4025" y="3429000"/>
            <a:ext cx="617926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D5A08A9A-73B2-4AB1-9B2A-4369DFA2FA5E}"/>
              </a:ext>
            </a:extLst>
          </p:cNvPr>
          <p:cNvCxnSpPr>
            <a:cxnSpLocks/>
          </p:cNvCxnSpPr>
          <p:nvPr/>
        </p:nvCxnSpPr>
        <p:spPr>
          <a:xfrm>
            <a:off x="835025" y="2565400"/>
            <a:ext cx="4968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E550FF7-BB5B-4D86-8AB9-8CE38F39F04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2943" y="2260757"/>
            <a:ext cx="489686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982846D-1608-48F6-A8E0-DB23A04F30A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8007" y="1988840"/>
            <a:ext cx="617926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4156A054-FE7C-4F38-8457-92DEB298A562}"/>
              </a:ext>
            </a:extLst>
          </p:cNvPr>
          <p:cNvCxnSpPr>
            <a:cxnSpLocks/>
          </p:cNvCxnSpPr>
          <p:nvPr/>
        </p:nvCxnSpPr>
        <p:spPr>
          <a:xfrm>
            <a:off x="1889125" y="1879600"/>
            <a:ext cx="14288" cy="5016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C75FF084-61D3-459F-A171-16B45FA01762}"/>
              </a:ext>
            </a:extLst>
          </p:cNvPr>
          <p:cNvSpPr txBox="1"/>
          <p:nvPr/>
        </p:nvSpPr>
        <p:spPr>
          <a:xfrm>
            <a:off x="1258888" y="3487876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Region(gray value intensity)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4EBB97F-8563-4380-97D5-E76CC5D7D51B}"/>
              </a:ext>
            </a:extLst>
          </p:cNvPr>
          <p:cNvSpPr txBox="1"/>
          <p:nvPr/>
        </p:nvSpPr>
        <p:spPr>
          <a:xfrm>
            <a:off x="5093494" y="3564493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Co-occurrence matrix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B8D1C56-8CD8-4DFD-9644-FB29BA81D916}"/>
              </a:ext>
            </a:extLst>
          </p:cNvPr>
          <p:cNvSpPr/>
          <p:nvPr/>
        </p:nvSpPr>
        <p:spPr>
          <a:xfrm>
            <a:off x="3301887" y="4670759"/>
            <a:ext cx="36004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1"/>
                </a:solidFill>
              </a:rPr>
              <a:t>0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6186B02-725F-45B5-BB57-8D18F98D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29</a:t>
            </a:fld>
            <a:endParaRPr lang="zh-TW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46BF687-D248-4904-B294-F05B15C964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E7C45C3-FB81-49DE-A86F-A7EB4A39D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3.1 Introduction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E8A66A5-B77D-461E-8712-838E3D23B6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region properties: measurement vector input to classifier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86DCC8C-9AA4-4B3B-9983-D14FF7DE8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263747" y="2319423"/>
            <a:ext cx="4103811" cy="201607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600" dirty="0"/>
              <a:t>Structure texture</a:t>
            </a:r>
            <a:endParaRPr lang="zh-TW" altLang="en-US" sz="1600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224764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108" y="801858"/>
            <a:ext cx="7008712" cy="603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ADCC621-6B3C-4B41-B91D-B07E2ABD5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78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texture second moment (</a:t>
            </a:r>
            <a:r>
              <a:rPr lang="en-US" altLang="zh-TW" sz="2600" dirty="0" err="1"/>
              <a:t>Haralick</a:t>
            </a:r>
            <a:r>
              <a:rPr lang="en-US" altLang="zh-TW" sz="2600" dirty="0"/>
              <a:t>,  </a:t>
            </a:r>
            <a:r>
              <a:rPr lang="en-US" altLang="zh-TW" sz="2600" dirty="0" err="1"/>
              <a:t>Shanmugam</a:t>
            </a:r>
            <a:r>
              <a:rPr lang="en-US" altLang="zh-TW" sz="2600" dirty="0"/>
              <a:t>, and </a:t>
            </a:r>
            <a:r>
              <a:rPr lang="en-US" altLang="zh-TW" sz="2600" dirty="0" err="1"/>
              <a:t>Dinstein</a:t>
            </a:r>
            <a:r>
              <a:rPr lang="en-US" altLang="zh-TW" sz="2600" dirty="0"/>
              <a:t>, 1973)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en-US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3013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852738"/>
            <a:ext cx="2533650" cy="657225"/>
          </a:xfrm>
          <a:noFill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7992888" cy="284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4915FDB-29A6-4C14-88EB-D82B8CBD2EF2}"/>
              </a:ext>
            </a:extLst>
          </p:cNvPr>
          <p:cNvSpPr txBox="1"/>
          <p:nvPr/>
        </p:nvSpPr>
        <p:spPr>
          <a:xfrm>
            <a:off x="830263" y="622880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consistency and uniformity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C20F6BB-7B63-45FB-A435-E55FAD388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31</a:t>
            </a:fld>
            <a:endParaRPr lang="zh-TW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4212" y="2041525"/>
            <a:ext cx="8064251" cy="4411663"/>
          </a:xfrm>
        </p:spPr>
        <p:txBody>
          <a:bodyPr/>
          <a:lstStyle/>
          <a:p>
            <a:r>
              <a:rPr lang="en-US" altLang="en-US" sz="3200" dirty="0"/>
              <a:t>texture entropy</a:t>
            </a:r>
          </a:p>
          <a:p>
            <a:endParaRPr lang="en-US" altLang="zh-TW" sz="3200" dirty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DC &amp; CV Lab.</a:t>
            </a:r>
          </a:p>
          <a:p>
            <a:pPr>
              <a:defRPr/>
            </a:pPr>
            <a:r>
              <a:rPr lang="en-US" altLang="zh-TW"/>
              <a:t>CSIE NTU</a:t>
            </a:r>
          </a:p>
        </p:txBody>
      </p:sp>
      <p:pic>
        <p:nvPicPr>
          <p:cNvPr id="7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852936"/>
            <a:ext cx="4824413" cy="730250"/>
          </a:xfrm>
          <a:noFill/>
        </p:spPr>
      </p:pic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3530"/>
            <a:ext cx="8270576" cy="302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CE192183-048C-4E30-88AD-ECC47A5D5655}"/>
              </a:ext>
            </a:extLst>
          </p:cNvPr>
          <p:cNvSpPr txBox="1"/>
          <p:nvPr/>
        </p:nvSpPr>
        <p:spPr>
          <a:xfrm>
            <a:off x="1763688" y="6440262"/>
            <a:ext cx="15094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entropy</a:t>
            </a:r>
            <a:endParaRPr lang="zh-TW" altLang="en-US" dirty="0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35DBCBE-4FEB-4D46-A930-61FE47DA6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9192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2" y="2041525"/>
            <a:ext cx="8136259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texture contrast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403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616" y="2636912"/>
            <a:ext cx="4319588" cy="798512"/>
          </a:xfrm>
          <a:noFill/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29000"/>
            <a:ext cx="6262736" cy="295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7FE90FD5-2095-4696-ADBD-5BC2608F0555}"/>
              </a:ext>
            </a:extLst>
          </p:cNvPr>
          <p:cNvSpPr txBox="1"/>
          <p:nvPr/>
        </p:nvSpPr>
        <p:spPr>
          <a:xfrm>
            <a:off x="2064210" y="6268522"/>
            <a:ext cx="18722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contrast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4097C5A-18C9-46BF-8E67-008C7AA5DA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33</a:t>
            </a:fld>
            <a:endParaRPr lang="zh-TW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texture homogeneity</a:t>
            </a:r>
          </a:p>
          <a:p>
            <a:pPr eaLnBrk="1" hangingPunct="1"/>
            <a:endParaRPr lang="en-US" altLang="zh-TW" sz="2600" dirty="0"/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>
              <a:buFont typeface="Wingdings" pitchFamily="2" charset="2"/>
              <a:buNone/>
            </a:pPr>
            <a:r>
              <a:rPr lang="en-US" altLang="zh-TW" sz="2600" dirty="0"/>
              <a:t>	where </a:t>
            </a:r>
            <a:r>
              <a:rPr lang="en-US" altLang="zh-TW" sz="2600" i="1" dirty="0"/>
              <a:t>k </a:t>
            </a:r>
            <a:r>
              <a:rPr lang="en-US" altLang="zh-TW" sz="2600" dirty="0"/>
              <a:t>is some small constant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506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2564904"/>
            <a:ext cx="4104357" cy="1017167"/>
          </a:xfrm>
          <a:noFill/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1" y="4005064"/>
            <a:ext cx="9097068" cy="261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F456A498-D0F2-4B0D-821E-AF2F7BB00A4C}"/>
              </a:ext>
            </a:extLst>
          </p:cNvPr>
          <p:cNvSpPr txBox="1"/>
          <p:nvPr/>
        </p:nvSpPr>
        <p:spPr>
          <a:xfrm>
            <a:off x="1187624" y="6453188"/>
            <a:ext cx="2404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High homogeneity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088B9F-44D6-457D-B300-8B044670C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34</a:t>
            </a:fld>
            <a:endParaRPr lang="zh-TW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ABB1EA10-84F8-443B-9984-90F13D6582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60136FC-7344-408E-8FEA-37E7FF7FC0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FDD23D7-7046-4526-9CB4-EDD2DDE448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/>
            <a:r>
              <a:rPr lang="en-US" altLang="en-US" sz="2600" dirty="0"/>
              <a:t>texture correlation</a:t>
            </a:r>
          </a:p>
        </p:txBody>
      </p:sp>
      <p:pic>
        <p:nvPicPr>
          <p:cNvPr id="26631" name="Picture 8">
            <a:extLst>
              <a:ext uri="{FF2B5EF4-FFF2-40B4-BE49-F238E27FC236}">
                <a16:creationId xmlns:a16="http://schemas.microsoft.com/office/drawing/2014/main" id="{D8E378C1-37FF-42B6-8832-90674DE59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1" y="2989262"/>
            <a:ext cx="5545137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1387F9BD-3AAA-48CB-8826-54E99EF0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860" y="3770362"/>
            <a:ext cx="4038600" cy="52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kumimoji="1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kumimoji="0" lang="en-US" altLang="zh-TW" sz="2600"/>
              <a:t>	wh</a:t>
            </a:r>
            <a:r>
              <a:rPr lang="en-US" altLang="en-US" sz="2600"/>
              <a:t>ere</a:t>
            </a:r>
            <a:endParaRPr lang="en-US" altLang="zh-TW" sz="2600"/>
          </a:p>
          <a:p>
            <a:pPr eaLnBrk="1" hangingPunct="1"/>
            <a:endParaRPr lang="en-US" altLang="zh-TW" sz="2600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A2E7E6EE-537E-4094-8E44-C0109280940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860" y="4437112"/>
            <a:ext cx="8243887" cy="18796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409099-75A7-4867-BD0D-09418BED9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35</a:t>
            </a:fld>
            <a:endParaRPr lang="zh-TW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37D92FC-F89C-4886-96AD-87C4E547413A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E644667-24AD-46F4-8EDC-4E95C60F64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26065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3A7F5A1-0E39-441C-9F2D-5DF23FFC82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A7E0E5C-208A-48ED-8764-47E1433E61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3610ADFF-0742-4A49-A1C4-22FDCD398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Bounding rectangle has </a:t>
            </a:r>
            <a:r>
              <a:rPr lang="en-US" altLang="zh-TW" dirty="0">
                <a:highlight>
                  <a:srgbClr val="FFFF00"/>
                </a:highlight>
              </a:rPr>
              <a:t>eight distinct extremal pixels</a:t>
            </a:r>
            <a:r>
              <a:rPr lang="en-US" altLang="zh-TW" dirty="0"/>
              <a:t>: topmost right, rightmost top, rightmost bottom, bottommost right, bottommost left, leftmost bottom, leftmost top, topmost left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DA14F8C-70F2-4773-896A-75C9CCB49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37</a:t>
            </a:fld>
            <a:endParaRPr lang="zh-TW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AE5C088-8E74-4997-9CCF-94EE0DA46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B60D48F-E4DD-460C-B7F4-E62DACDBBA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C9259F-3CD2-46B5-B868-22C85D3E1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38</a:t>
            </a:fld>
            <a:endParaRPr lang="zh-TW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D41EA3-7E41-4590-B3F9-D12BC79CBB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B9F3BC6-0A55-4925-BD5B-2C425C6F48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C8D8838C-7401-4E74-B532-4C3BB04F54E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different extremal points may be coincident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36869" name="Picture 4">
            <a:extLst>
              <a:ext uri="{FF2B5EF4-FFF2-40B4-BE49-F238E27FC236}">
                <a16:creationId xmlns:a16="http://schemas.microsoft.com/office/drawing/2014/main" id="{945F5901-C0DB-48BE-9EFA-895F8430BA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2708275"/>
            <a:ext cx="6913562" cy="3946525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3CCEF41-64E8-4DA1-BE09-B1B6396AF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39</a:t>
            </a:fld>
            <a:endParaRPr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5AFEB8-CD14-4A0C-BA45-D7E8B4E7D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7EFA93D-EB85-4591-80D2-5049476055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8B2082-9091-4B0A-81DE-C807B21A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re</a:t>
            </a:r>
            <a:r>
              <a:rPr lang="en-US" altLang="zh-TW" dirty="0"/>
              <a:t>gions: produced by connected components labeling operator</a:t>
            </a:r>
          </a:p>
          <a:p>
            <a:pPr eaLnBrk="1" hangingPunct="1"/>
            <a:r>
              <a:rPr lang="en-US" altLang="zh-TW" dirty="0"/>
              <a:t>region intensity histogram: gray level values for all pixels</a:t>
            </a:r>
          </a:p>
          <a:p>
            <a:pPr eaLnBrk="1" hangingPunct="1"/>
            <a:r>
              <a:rPr lang="en-US" altLang="zh-TW" dirty="0"/>
              <a:t>mean gray level value: summary statistics of regions intensity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CC1F51-B379-417D-A338-2C1245FF5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556FFA-85B0-4ED3-B2E9-5B87E632D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B28DB5CB-40A5-47F6-A265-9BC8B4907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368BC04-5054-4E30-8CCC-985989EC79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association of the name of the eight extremal points with their coordinates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37893" name="Picture 4">
            <a:extLst>
              <a:ext uri="{FF2B5EF4-FFF2-40B4-BE49-F238E27FC236}">
                <a16:creationId xmlns:a16="http://schemas.microsoft.com/office/drawing/2014/main" id="{BD4BD584-56A9-4A93-8874-769DFB5261B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911116"/>
            <a:ext cx="6192838" cy="3632200"/>
          </a:xfr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17AB4A6C-A70A-410B-82D4-E3B3F524C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 bwMode="auto">
          <a:xfrm>
            <a:off x="5033336" y="3933056"/>
            <a:ext cx="4110664" cy="252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869F58-E3C8-4F2F-98D7-B651A6FBA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40</a:t>
            </a:fld>
            <a:endParaRPr lang="zh-TW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03BB05-7D0C-4FA7-A4E5-967A7E17F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7D430A5-AAE2-46B6-8A05-6F9C2B17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6666F0D-7E3E-4F38-A4F2-BF7DF049ADA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association of the name of an external coordinate with its definition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39941" name="Picture 4">
            <a:extLst>
              <a:ext uri="{FF2B5EF4-FFF2-40B4-BE49-F238E27FC236}">
                <a16:creationId xmlns:a16="http://schemas.microsoft.com/office/drawing/2014/main" id="{DA939A1D-2E09-4CC4-BE78-16F08B519F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3141663"/>
            <a:ext cx="7272338" cy="297815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E3B91EC-A5AB-4218-B4C7-1621AB5DE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41</a:t>
            </a:fld>
            <a:endParaRPr lang="zh-TW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80D8F97-D021-4CDC-894F-C022307A3A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9F7AE43-FDF6-4765-A4CA-A23A0BA65B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B4B54B14-80C7-41DA-ABE1-81F1B1CDFE6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directly define the coordinates of the extremal points:</a:t>
            </a:r>
          </a:p>
        </p:txBody>
      </p:sp>
      <p:pic>
        <p:nvPicPr>
          <p:cNvPr id="38917" name="Picture 7">
            <a:extLst>
              <a:ext uri="{FF2B5EF4-FFF2-40B4-BE49-F238E27FC236}">
                <a16:creationId xmlns:a16="http://schemas.microsoft.com/office/drawing/2014/main" id="{6766232B-495A-4D10-9866-C423CDB784C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068638"/>
            <a:ext cx="3673475" cy="2873375"/>
          </a:xfrm>
        </p:spPr>
      </p:pic>
      <p:pic>
        <p:nvPicPr>
          <p:cNvPr id="38918" name="Picture 9">
            <a:extLst>
              <a:ext uri="{FF2B5EF4-FFF2-40B4-BE49-F238E27FC236}">
                <a16:creationId xmlns:a16="http://schemas.microsoft.com/office/drawing/2014/main" id="{BFF7FF45-C3C7-4A53-8C3B-FE2AD513AAE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068637"/>
            <a:ext cx="3671887" cy="2873375"/>
          </a:xfr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1A55BFD-00A2-4EAF-A12B-BA767A1637A8}"/>
              </a:ext>
            </a:extLst>
          </p:cNvPr>
          <p:cNvSpPr txBox="1"/>
          <p:nvPr/>
        </p:nvSpPr>
        <p:spPr>
          <a:xfrm>
            <a:off x="2456035" y="33545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top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DD3BC6A-6AD6-460F-9ECE-E78B7CEFA935}"/>
              </a:ext>
            </a:extLst>
          </p:cNvPr>
          <p:cNvSpPr txBox="1"/>
          <p:nvPr/>
        </p:nvSpPr>
        <p:spPr>
          <a:xfrm>
            <a:off x="1706575" y="335454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left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3085384-5733-4BE3-8FD1-74083FEFB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42</a:t>
            </a:fld>
            <a:endParaRPr lang="zh-TW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AA6D8863-359A-4F51-8B9D-8644EE6850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DEEB7031-ABCE-40A6-905E-9E36EFE2F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69B888CF-B714-4A95-8F1B-C0DEA269F3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extremal points occur in opposite pairs: </a:t>
            </a:r>
          </a:p>
          <a:p>
            <a:pPr eaLnBrk="1" hangingPunct="1"/>
            <a:r>
              <a:rPr lang="en-US" altLang="zh-TW" sz="2600" dirty="0"/>
              <a:t>topmost left      bottommost right,</a:t>
            </a:r>
          </a:p>
          <a:p>
            <a:pPr eaLnBrk="1" hangingPunct="1"/>
            <a:r>
              <a:rPr lang="en-US" altLang="zh-TW" sz="2600" dirty="0"/>
              <a:t> topmost right      bottommost left, </a:t>
            </a:r>
          </a:p>
          <a:p>
            <a:pPr eaLnBrk="1" hangingPunct="1"/>
            <a:r>
              <a:rPr lang="en-US" altLang="zh-TW" sz="2600" dirty="0"/>
              <a:t>rightmost top       leftmost bottom, </a:t>
            </a:r>
          </a:p>
          <a:p>
            <a:pPr eaLnBrk="1" hangingPunct="1"/>
            <a:r>
              <a:rPr lang="en-US" altLang="zh-TW" sz="2600" dirty="0"/>
              <a:t>rightmost bottom      leftmost top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each opposite extremal point pair: defines an axis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axis properties: length, orientation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CC18F550-070F-45A3-9D60-8D10FB834D4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7904" y="4110831"/>
            <a:ext cx="358775" cy="273050"/>
          </a:xfrm>
        </p:spPr>
      </p:pic>
      <p:pic>
        <p:nvPicPr>
          <p:cNvPr id="40966" name="Picture 6">
            <a:extLst>
              <a:ext uri="{FF2B5EF4-FFF2-40B4-BE49-F238E27FC236}">
                <a16:creationId xmlns:a16="http://schemas.microsoft.com/office/drawing/2014/main" id="{55834036-E6A8-4A9F-8CCC-4D11153B1CA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2320" y="3137965"/>
            <a:ext cx="358775" cy="273050"/>
          </a:xfrm>
        </p:spPr>
      </p:pic>
      <p:pic>
        <p:nvPicPr>
          <p:cNvPr id="40967" name="Picture 8">
            <a:extLst>
              <a:ext uri="{FF2B5EF4-FFF2-40B4-BE49-F238E27FC236}">
                <a16:creationId xmlns:a16="http://schemas.microsoft.com/office/drawing/2014/main" id="{68EEA0F5-4709-4CA5-82ED-E8D5571C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74" y="3573016"/>
            <a:ext cx="3587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8" name="Picture 9">
            <a:extLst>
              <a:ext uri="{FF2B5EF4-FFF2-40B4-BE49-F238E27FC236}">
                <a16:creationId xmlns:a16="http://schemas.microsoft.com/office/drawing/2014/main" id="{727388D3-A4FE-4F02-892B-7E90C831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7" y="2588951"/>
            <a:ext cx="360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C9EDCE0-C9E5-4977-8896-499FF65E4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43</a:t>
            </a:fld>
            <a:endParaRPr lang="zh-TW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AE5C088-8E74-4997-9CCF-94EE0DA468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4B60D48F-E4DD-460C-B7F4-E62DACDBBAF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19E6EA58-2853-4341-B81C-0926948A7184}"/>
              </a:ext>
            </a:extLst>
          </p:cNvPr>
          <p:cNvCxnSpPr>
            <a:cxnSpLocks/>
          </p:cNvCxnSpPr>
          <p:nvPr/>
        </p:nvCxnSpPr>
        <p:spPr>
          <a:xfrm>
            <a:off x="3059832" y="2492896"/>
            <a:ext cx="3384376" cy="32403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27A73F-89D4-4761-ABBA-26EB56689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2014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25182F5C-BD1A-433A-B115-A72E0FA48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A9470CF4-B953-4010-A611-CCB43CB4FCA5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83059362-A86B-4F1F-97D9-BB1B8E57FC99}"/>
              </a:ext>
            </a:extLst>
          </p:cNvPr>
          <p:cNvCxnSpPr>
            <a:cxnSpLocks/>
          </p:cNvCxnSpPr>
          <p:nvPr/>
        </p:nvCxnSpPr>
        <p:spPr>
          <a:xfrm>
            <a:off x="3924202" y="2492896"/>
            <a:ext cx="1367878" cy="31435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30C47C-B760-43B0-B00D-3B90417EB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9866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ADE293-8FF2-411B-AA24-2BD356C4BA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DCC1C6CB-1CC7-4088-B71B-9AAD45B5192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1DB52CCD-D135-47D8-A41B-2A06BCCE3CC0}"/>
              </a:ext>
            </a:extLst>
          </p:cNvPr>
          <p:cNvCxnSpPr>
            <a:cxnSpLocks/>
          </p:cNvCxnSpPr>
          <p:nvPr/>
        </p:nvCxnSpPr>
        <p:spPr>
          <a:xfrm>
            <a:off x="2771800" y="4149080"/>
            <a:ext cx="4176464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EAF5A84-8D16-4821-A7B1-51AFE19B1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9661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BB1F986-564C-4763-BA70-0388734D6E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DAD0EC1-64A8-482C-BB41-6B9044ECF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291249DB-A1F7-4965-BF10-F88781D324B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696075" cy="4759325"/>
          </a:xfr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594C4E40-D202-4385-9C6A-BE651578DC05}"/>
              </a:ext>
            </a:extLst>
          </p:cNvPr>
          <p:cNvCxnSpPr>
            <a:cxnSpLocks/>
          </p:cNvCxnSpPr>
          <p:nvPr/>
        </p:nvCxnSpPr>
        <p:spPr>
          <a:xfrm>
            <a:off x="2736056" y="3125417"/>
            <a:ext cx="4140200" cy="2031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0E16E2-F70E-4548-A334-CA2C2BEC1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26242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7E11B2-287B-4A11-A460-3F71385FE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C87B8650-5358-4683-8333-9F9053711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BDD7E14-3708-4CCD-9145-615F0953C0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orientation taken counterclockwise </a:t>
            </a:r>
            <a:r>
              <a:rPr lang="en-US" altLang="zh-TW" sz="2600" dirty="0" err="1"/>
              <a:t>w.r.t.</a:t>
            </a:r>
            <a:r>
              <a:rPr lang="en-US" altLang="zh-TW" sz="2600" dirty="0"/>
              <a:t> column (horizontal) axis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4037" name="Picture 4">
            <a:extLst>
              <a:ext uri="{FF2B5EF4-FFF2-40B4-BE49-F238E27FC236}">
                <a16:creationId xmlns:a16="http://schemas.microsoft.com/office/drawing/2014/main" id="{43C4B03D-1279-4D8A-AC7D-A0E3E927E54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924175"/>
            <a:ext cx="5905500" cy="3433763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754BF69-A25D-4661-B7DD-7E712A816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48</a:t>
            </a:fld>
            <a:endParaRPr lang="zh-TW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頁尾版面配置區 5">
            <a:extLst>
              <a:ext uri="{FF2B5EF4-FFF2-40B4-BE49-F238E27FC236}">
                <a16:creationId xmlns:a16="http://schemas.microsoft.com/office/drawing/2014/main" id="{B5ACE870-D0D5-4E17-B3ED-94DB2344E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4ED334FF-9ED5-40E7-B5D9-39F8162CD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AA1B6FD-A87A-4BFE-9E7A-D46A514F94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orientation convention for the axes</a:t>
            </a:r>
          </a:p>
          <a:p>
            <a:pPr eaLnBrk="1" hangingPunct="1"/>
            <a:r>
              <a:rPr lang="en-US" altLang="zh-TW" sz="2600"/>
              <a:t>axes paired:      with       and       with   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</p:txBody>
      </p:sp>
      <p:pic>
        <p:nvPicPr>
          <p:cNvPr id="45061" name="Picture 4">
            <a:extLst>
              <a:ext uri="{FF2B5EF4-FFF2-40B4-BE49-F238E27FC236}">
                <a16:creationId xmlns:a16="http://schemas.microsoft.com/office/drawing/2014/main" id="{357BE9ED-5CC8-4AD6-83D0-1CDC09DAAA2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916238"/>
            <a:ext cx="5543550" cy="3941762"/>
          </a:xfrm>
        </p:spPr>
      </p:pic>
      <p:pic>
        <p:nvPicPr>
          <p:cNvPr id="45062" name="Picture 6">
            <a:extLst>
              <a:ext uri="{FF2B5EF4-FFF2-40B4-BE49-F238E27FC236}">
                <a16:creationId xmlns:a16="http://schemas.microsoft.com/office/drawing/2014/main" id="{8FA73980-3BD2-4102-9670-B568B8BE015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3213100"/>
            <a:ext cx="2754312" cy="3024188"/>
          </a:xfrm>
        </p:spPr>
      </p:pic>
      <p:pic>
        <p:nvPicPr>
          <p:cNvPr id="45063" name="Picture 9">
            <a:extLst>
              <a:ext uri="{FF2B5EF4-FFF2-40B4-BE49-F238E27FC236}">
                <a16:creationId xmlns:a16="http://schemas.microsoft.com/office/drawing/2014/main" id="{C6F40BFA-2C93-40CC-A5BA-E728EE965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4191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4" name="Picture 10">
            <a:extLst>
              <a:ext uri="{FF2B5EF4-FFF2-40B4-BE49-F238E27FC236}">
                <a16:creationId xmlns:a16="http://schemas.microsoft.com/office/drawing/2014/main" id="{E46D4342-FCB6-44EC-B111-ADEEA270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609850"/>
            <a:ext cx="419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5" name="Picture 11">
            <a:extLst>
              <a:ext uri="{FF2B5EF4-FFF2-40B4-BE49-F238E27FC236}">
                <a16:creationId xmlns:a16="http://schemas.microsoft.com/office/drawing/2014/main" id="{303EAA3E-7309-4122-BF13-D54C2E5BF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636838"/>
            <a:ext cx="4318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6" name="Picture 12">
            <a:extLst>
              <a:ext uri="{FF2B5EF4-FFF2-40B4-BE49-F238E27FC236}">
                <a16:creationId xmlns:a16="http://schemas.microsoft.com/office/drawing/2014/main" id="{10D9371F-3312-4746-99B0-14103DAE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36838"/>
            <a:ext cx="431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0F83723E-80E2-46A2-9CEA-7EA90A6A56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4"/>
          <a:stretch/>
        </p:blipFill>
        <p:spPr bwMode="auto">
          <a:xfrm>
            <a:off x="7413930" y="0"/>
            <a:ext cx="1710531" cy="117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E4B1374-2097-4427-8564-715B0F95D79A}"/>
                  </a:ext>
                </a:extLst>
              </p:cNvPr>
              <p:cNvSpPr txBox="1"/>
              <p:nvPr/>
            </p:nvSpPr>
            <p:spPr>
              <a:xfrm>
                <a:off x="6284748" y="294821"/>
                <a:ext cx="1038553" cy="4743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FE4B1374-2097-4427-8564-715B0F95D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748" y="294821"/>
                <a:ext cx="1038553" cy="47436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1E3D9A0D-CEEB-46D0-8A42-6010D0653410}"/>
                  </a:ext>
                </a:extLst>
              </p14:cNvPr>
              <p14:cNvContentPartPr/>
              <p14:nvPr/>
            </p14:nvContentPartPr>
            <p14:xfrm>
              <a:off x="4248000" y="5613480"/>
              <a:ext cx="438480" cy="4129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1E3D9A0D-CEEB-46D0-8A42-6010D06534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38640" y="5604120"/>
                <a:ext cx="45720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E12CEB5E-599D-4DBA-9164-1F067949337D}"/>
                  </a:ext>
                </a:extLst>
              </p14:cNvPr>
              <p14:cNvContentPartPr/>
              <p14:nvPr/>
            </p14:nvContentPartPr>
            <p14:xfrm>
              <a:off x="1257120" y="3352680"/>
              <a:ext cx="3188160" cy="294696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E12CEB5E-599D-4DBA-9164-1F067949337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47760" y="3343320"/>
                <a:ext cx="3206880" cy="29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8E03BE04-425F-4ED8-8C70-B0E39408DDE7}"/>
                  </a:ext>
                </a:extLst>
              </p14:cNvPr>
              <p14:cNvContentPartPr/>
              <p14:nvPr/>
            </p14:nvContentPartPr>
            <p14:xfrm>
              <a:off x="203040" y="3098880"/>
              <a:ext cx="483120" cy="314352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8E03BE04-425F-4ED8-8C70-B0E39408DDE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3680" y="3089520"/>
                <a:ext cx="501840" cy="31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筆跡 6">
                <a:extLst>
                  <a:ext uri="{FF2B5EF4-FFF2-40B4-BE49-F238E27FC236}">
                    <a16:creationId xmlns:a16="http://schemas.microsoft.com/office/drawing/2014/main" id="{3305BAEF-BB1E-4FD6-BE1C-B40F2AB33C7E}"/>
                  </a:ext>
                </a:extLst>
              </p14:cNvPr>
              <p14:cNvContentPartPr/>
              <p14:nvPr/>
            </p14:nvContentPartPr>
            <p14:xfrm>
              <a:off x="7480440" y="3568680"/>
              <a:ext cx="317880" cy="209880"/>
            </p14:xfrm>
          </p:contentPart>
        </mc:Choice>
        <mc:Fallback xmlns="">
          <p:pic>
            <p:nvPicPr>
              <p:cNvPr id="7" name="筆跡 6">
                <a:extLst>
                  <a:ext uri="{FF2B5EF4-FFF2-40B4-BE49-F238E27FC236}">
                    <a16:creationId xmlns:a16="http://schemas.microsoft.com/office/drawing/2014/main" id="{3305BAEF-BB1E-4FD6-BE1C-B40F2AB33C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71080" y="3559320"/>
                <a:ext cx="336600" cy="22860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B15F67C-2D33-4B51-8691-7D150A08D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49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5AFEB8-CD14-4A0C-BA45-D7E8B4E7DA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4F8B2082-9091-4B0A-81DE-C807B21A5E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kumimoji="0" lang="en-US" altLang="zh-TW" dirty="0"/>
              <a:t>re</a:t>
            </a:r>
            <a:r>
              <a:rPr lang="en-US" altLang="zh-TW" dirty="0"/>
              <a:t>gions: produced by connected components labeling operator</a:t>
            </a:r>
          </a:p>
          <a:p>
            <a:pPr eaLnBrk="1" hangingPunct="1"/>
            <a:endParaRPr lang="en-US" altLang="zh-TW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2364613-64A5-4D58-AAAC-B1850096EB8B}"/>
              </a:ext>
            </a:extLst>
          </p:cNvPr>
          <p:cNvSpPr txBox="1"/>
          <p:nvPr/>
        </p:nvSpPr>
        <p:spPr>
          <a:xfrm>
            <a:off x="4319464" y="96796"/>
            <a:ext cx="48245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https://zh.wikipedia.org/zh-tw/%E9%80%A3%E9%80%9A%E5%88%86%E9%87%8F%E6%A8%99%E8%A8%98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A6DF041F-7C71-4E04-B3FF-B1D61EEFF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8" y="3378250"/>
            <a:ext cx="393050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0906F46B-9058-4181-9973-90EAABA3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40968"/>
            <a:ext cx="4250585" cy="27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18B6D787-3662-4496-A8D2-5548732570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8101012" cy="1295400"/>
          </a:xfrm>
        </p:spPr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85B8A2E-6D79-496C-ACDF-BB07505E1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0115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705F293-DE88-4D6E-BAB1-6AA127C366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C22DAF6-892E-453E-9A2A-DDF85C6A5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32FFAA04-3941-4A60-9B6E-6A5366D60D5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distance calculation: add a small increment to the Euclidean distance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841EB918-3C32-47C5-9DF9-5227661064B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924175"/>
            <a:ext cx="4176712" cy="1246188"/>
          </a:xfrm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FC689677-FA1C-469B-999F-4E85C03B8D0A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23"/>
          <a:stretch/>
        </p:blipFill>
        <p:spPr>
          <a:xfrm>
            <a:off x="1116013" y="4221163"/>
            <a:ext cx="3455987" cy="2336800"/>
          </a:xfr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7A19927-4ED2-4543-BB6F-59060F2CF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7" y="4247356"/>
            <a:ext cx="285750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46A02E72-CD41-4EDC-8EEE-D5D358001715}"/>
              </a:ext>
            </a:extLst>
          </p:cNvPr>
          <p:cNvSpPr txBox="1"/>
          <p:nvPr/>
        </p:nvSpPr>
        <p:spPr>
          <a:xfrm>
            <a:off x="5796136" y="6136244"/>
            <a:ext cx="2430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Euclidean distance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B9D3BBE-6441-4CCB-8BD1-A2796677B4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50</a:t>
            </a:fld>
            <a:endParaRPr lang="zh-TW" alt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17613DA-36A9-4031-8B39-301FB51CAD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0B222061-0F5D-46EE-95EB-FB0A9CAEB3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7647FFBC-CE81-4673-A253-7C0C11F54F9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length going from left edge of left pixel to right edge of right pixel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6085" name="Picture 4">
            <a:extLst>
              <a:ext uri="{FF2B5EF4-FFF2-40B4-BE49-F238E27FC236}">
                <a16:creationId xmlns:a16="http://schemas.microsoft.com/office/drawing/2014/main" id="{AE8BD0AD-BB60-4B92-AF25-D59BA417618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4907" y="2550068"/>
            <a:ext cx="4275565" cy="4307932"/>
          </a:xfrm>
        </p:spPr>
      </p:pic>
      <p:pic>
        <p:nvPicPr>
          <p:cNvPr id="46086" name="Picture 6">
            <a:extLst>
              <a:ext uri="{FF2B5EF4-FFF2-40B4-BE49-F238E27FC236}">
                <a16:creationId xmlns:a16="http://schemas.microsoft.com/office/drawing/2014/main" id="{E994EFE9-DDC8-46BE-A5C9-0B3FEB79D98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140968"/>
            <a:ext cx="3816350" cy="825500"/>
          </a:xfr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6E94A4D-98AC-417B-88BF-D3583EE8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5" y="4187825"/>
            <a:ext cx="439261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4000636A-A607-4E74-B9D3-A46D1D178D29}"/>
              </a:ext>
            </a:extLst>
          </p:cNvPr>
          <p:cNvSpPr txBox="1"/>
          <p:nvPr/>
        </p:nvSpPr>
        <p:spPr>
          <a:xfrm>
            <a:off x="5376035" y="295630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pixel</a:t>
            </a:r>
            <a:endParaRPr lang="zh-TW" altLang="en-US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ADF531D-3503-4041-84B0-73BE644973B0}"/>
              </a:ext>
            </a:extLst>
          </p:cNvPr>
          <p:cNvSpPr txBox="1"/>
          <p:nvPr/>
        </p:nvSpPr>
        <p:spPr>
          <a:xfrm>
            <a:off x="7723629" y="2265389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pixel</a:t>
            </a:r>
            <a:endParaRPr lang="zh-TW" altLang="en-US" dirty="0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A0D3DD0B-B645-4EBD-BBAC-9210023EF1DA}"/>
              </a:ext>
            </a:extLst>
          </p:cNvPr>
          <p:cNvCxnSpPr>
            <a:cxnSpLocks/>
          </p:cNvCxnSpPr>
          <p:nvPr/>
        </p:nvCxnSpPr>
        <p:spPr>
          <a:xfrm flipV="1">
            <a:off x="7914700" y="4503596"/>
            <a:ext cx="277011" cy="80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0EBB9276-E446-4FF0-A9FF-FE82A4833672}"/>
                  </a:ext>
                </a:extLst>
              </p14:cNvPr>
              <p14:cNvContentPartPr/>
              <p14:nvPr/>
            </p14:nvContentPartPr>
            <p14:xfrm>
              <a:off x="5448240" y="3606840"/>
              <a:ext cx="305280" cy="198792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0EBB9276-E446-4FF0-A9FF-FE82A48336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38880" y="3597480"/>
                <a:ext cx="324000" cy="20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筆跡 4">
                <a:extLst>
                  <a:ext uri="{FF2B5EF4-FFF2-40B4-BE49-F238E27FC236}">
                    <a16:creationId xmlns:a16="http://schemas.microsoft.com/office/drawing/2014/main" id="{54A072D3-76AE-4480-9DFB-C8E733E5E8FE}"/>
                  </a:ext>
                </a:extLst>
              </p14:cNvPr>
              <p14:cNvContentPartPr/>
              <p14:nvPr/>
            </p14:nvContentPartPr>
            <p14:xfrm>
              <a:off x="7893000" y="2895480"/>
              <a:ext cx="89280" cy="1740240"/>
            </p14:xfrm>
          </p:contentPart>
        </mc:Choice>
        <mc:Fallback xmlns="">
          <p:pic>
            <p:nvPicPr>
              <p:cNvPr id="5" name="筆跡 4">
                <a:extLst>
                  <a:ext uri="{FF2B5EF4-FFF2-40B4-BE49-F238E27FC236}">
                    <a16:creationId xmlns:a16="http://schemas.microsoft.com/office/drawing/2014/main" id="{54A072D3-76AE-4480-9DFB-C8E733E5E8F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83640" y="2886120"/>
                <a:ext cx="108000" cy="17589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319EB39-571B-4AD8-A462-BCDD32682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51</a:t>
            </a:fld>
            <a:endParaRPr lang="zh-TW" alt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B5D91C61-6E9B-48BA-A425-7A50021E1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E6F3392-3CAC-491A-B24D-726F30EF4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76901561-5024-45BC-9FFF-4862C1E5F2B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distance between </a:t>
            </a:r>
            <a:r>
              <a:rPr lang="en-US" altLang="zh-TW" sz="2600" i="1" dirty="0" err="1"/>
              <a:t>i</a:t>
            </a:r>
            <a:r>
              <a:rPr lang="en-US" altLang="zh-TW" sz="2600" dirty="0" err="1"/>
              <a:t>th</a:t>
            </a:r>
            <a:r>
              <a:rPr lang="en-US" altLang="zh-TW" sz="2600" dirty="0"/>
              <a:t> and </a:t>
            </a:r>
            <a:r>
              <a:rPr lang="en-US" altLang="zh-TW" sz="2600" i="1" dirty="0" err="1"/>
              <a:t>j</a:t>
            </a:r>
            <a:r>
              <a:rPr lang="en-US" altLang="zh-TW" sz="2600" dirty="0" err="1"/>
              <a:t>th</a:t>
            </a:r>
            <a:r>
              <a:rPr lang="en-US" altLang="zh-TW" sz="2600" dirty="0"/>
              <a:t> extremal points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average value of         = 1.12, largest error 0.294 =   	 - 1.12 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48133" name="Picture 4">
            <a:extLst>
              <a:ext uri="{FF2B5EF4-FFF2-40B4-BE49-F238E27FC236}">
                <a16:creationId xmlns:a16="http://schemas.microsoft.com/office/drawing/2014/main" id="{8467F637-641F-4D7F-BA44-B6381C3CD0A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781300"/>
            <a:ext cx="5832475" cy="687388"/>
          </a:xfrm>
        </p:spPr>
      </p:pic>
      <p:pic>
        <p:nvPicPr>
          <p:cNvPr id="48134" name="Picture 6">
            <a:extLst>
              <a:ext uri="{FF2B5EF4-FFF2-40B4-BE49-F238E27FC236}">
                <a16:creationId xmlns:a16="http://schemas.microsoft.com/office/drawing/2014/main" id="{C7C0CCE6-ABAA-4549-994C-4F07A9A83C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4076700"/>
            <a:ext cx="647700" cy="333375"/>
          </a:xfrm>
        </p:spPr>
      </p:pic>
      <p:pic>
        <p:nvPicPr>
          <p:cNvPr id="48135" name="Picture 8">
            <a:extLst>
              <a:ext uri="{FF2B5EF4-FFF2-40B4-BE49-F238E27FC236}">
                <a16:creationId xmlns:a16="http://schemas.microsoft.com/office/drawing/2014/main" id="{A4F3B167-B866-4E93-8418-8A79392C1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365625"/>
            <a:ext cx="576262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959EC0B-D100-47FB-A481-7381488D1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52</a:t>
            </a:fld>
            <a:endParaRPr lang="zh-TW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B6B26C2-EF63-446F-A6D8-D2C88C7819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646B74A4-4085-4236-9015-851BE7233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3.2.1 Extremal Points (cont’)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65C4136B-17BD-40F6-9754-99045D444A1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4392612" cy="4411662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calculation of the axis length and orientation of a </a:t>
            </a:r>
            <a:r>
              <a:rPr lang="en-US" altLang="zh-TW" sz="2600" dirty="0">
                <a:solidFill>
                  <a:srgbClr val="FF0000"/>
                </a:solidFill>
              </a:rPr>
              <a:t>line-like shape.</a:t>
            </a:r>
          </a:p>
        </p:txBody>
      </p:sp>
      <p:pic>
        <p:nvPicPr>
          <p:cNvPr id="47109" name="Picture 11">
            <a:extLst>
              <a:ext uri="{FF2B5EF4-FFF2-40B4-BE49-F238E27FC236}">
                <a16:creationId xmlns:a16="http://schemas.microsoft.com/office/drawing/2014/main" id="{1B3936C3-8BE1-4E26-A9C6-9C01EA94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676400"/>
            <a:ext cx="27114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10" name="Picture 12">
            <a:extLst>
              <a:ext uri="{FF2B5EF4-FFF2-40B4-BE49-F238E27FC236}">
                <a16:creationId xmlns:a16="http://schemas.microsoft.com/office/drawing/2014/main" id="{F5D99D55-B4A9-4C3F-9989-B15F3E407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5329237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859020AA-6726-4595-86D5-DC7C0AA4553B}"/>
              </a:ext>
            </a:extLst>
          </p:cNvPr>
          <p:cNvCxnSpPr/>
          <p:nvPr/>
        </p:nvCxnSpPr>
        <p:spPr>
          <a:xfrm flipH="1">
            <a:off x="6804248" y="2204864"/>
            <a:ext cx="288032" cy="41764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4AC744A1-EAE7-4A8C-8410-BDF85CA49832}"/>
                  </a:ext>
                </a:extLst>
              </p14:cNvPr>
              <p14:cNvContentPartPr/>
              <p14:nvPr/>
            </p14:nvContentPartPr>
            <p14:xfrm>
              <a:off x="425520" y="2139840"/>
              <a:ext cx="7410600" cy="299124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4AC744A1-EAE7-4A8C-8410-BDF85CA498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6160" y="2130480"/>
                <a:ext cx="7429320" cy="3009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C22EE99-A2D1-4ACC-9F87-38E78FE81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53</a:t>
            </a:fld>
            <a:endParaRPr lang="zh-TW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67DEF9-6668-4ADB-BAED-1579F389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92BDB7F0-2FB3-499D-B290-DA032BAD22BE}"/>
                  </a:ext>
                </a:extLst>
              </p:cNvPr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684212" y="2041525"/>
                <a:ext cx="7920235" cy="4411663"/>
              </a:xfrm>
            </p:spPr>
            <p:txBody>
              <a:bodyPr/>
              <a:lstStyle/>
              <a:p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Properties of Triangular Shapes</a:t>
                </a:r>
              </a:p>
              <a:p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Side Length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L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  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L</a:t>
                </a: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+</a:t>
                </a:r>
                <a:r>
                  <a:rPr lang="en-US" altLang="zh-TW" sz="24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)/2</a:t>
                </a: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Base Length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B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cs typeface="Calibri" panose="020F0502020204030204" pitchFamily="34" charset="0"/>
                  </a:rPr>
                  <a:t>    </a:t>
                </a:r>
                <a:r>
                  <a:rPr lang="en-US" altLang="zh-TW" sz="2400" i="1" dirty="0">
                    <a:cs typeface="Calibri" panose="020F0502020204030204" pitchFamily="34" charset="0"/>
                  </a:rPr>
                  <a:t>B </a:t>
                </a:r>
                <a:r>
                  <a:rPr lang="en-US" altLang="zh-TW" sz="2400" dirty="0"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Altitude Height </a:t>
                </a:r>
                <a:r>
                  <a:rPr lang="en-US" altLang="zh-TW" sz="2400" i="1" dirty="0">
                    <a:latin typeface="+mj-lt"/>
                    <a:cs typeface="Calibri" panose="020F0502020204030204" pitchFamily="34" charset="0"/>
                  </a:rPr>
                  <a:t>h</a:t>
                </a:r>
              </a:p>
              <a:p>
                <a:pPr marL="693737" lvl="2" indent="0">
                  <a:buNone/>
                </a:pPr>
                <a:r>
                  <a:rPr lang="en-US" altLang="zh-TW" sz="2400" dirty="0">
                    <a:latin typeface="+mj-lt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h</m:t>
                    </m:r>
                    <m:r>
                      <a:rPr lang="en-US" altLang="zh-TW" sz="24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𝐵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/2)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altLang="zh-TW" sz="2400" dirty="0">
                  <a:latin typeface="+mj-lt"/>
                  <a:cs typeface="Calibri" panose="020F0502020204030204" pitchFamily="34" charset="0"/>
                </a:endParaRPr>
              </a:p>
              <a:p>
                <a:pPr marL="693737" lvl="2" indent="0">
                  <a:buNone/>
                </a:pPr>
                <a:endParaRPr lang="en-US" altLang="zh-TW" dirty="0">
                  <a:solidFill>
                    <a:srgbClr val="00B050"/>
                  </a:solidFill>
                  <a:latin typeface="Comic Sans MS" pitchFamily="66" charset="0"/>
                </a:endParaRPr>
              </a:p>
              <a:p>
                <a:pPr marL="693737" lvl="2" indent="0">
                  <a:buNone/>
                </a:pPr>
                <a:endParaRPr lang="en-US" altLang="zh-TW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" name="文字版面配置區 2">
                <a:extLst>
                  <a:ext uri="{FF2B5EF4-FFF2-40B4-BE49-F238E27FC236}">
                    <a16:creationId xmlns:a16="http://schemas.microsoft.com/office/drawing/2014/main" id="{92BDB7F0-2FB3-499D-B290-DA032BAD22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2" y="2041525"/>
                <a:ext cx="7920235" cy="4411663"/>
              </a:xfrm>
              <a:blipFill>
                <a:blip r:embed="rId3"/>
                <a:stretch>
                  <a:fillRect l="-308" t="-9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618E9A-EF45-4431-9023-D0ECDBD23A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9522846-429C-49A5-A914-68B91E610F12}"/>
              </a:ext>
            </a:extLst>
          </p:cNvPr>
          <p:cNvSpPr/>
          <p:nvPr/>
        </p:nvSpPr>
        <p:spPr>
          <a:xfrm>
            <a:off x="7236296" y="249289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400BF816-2D65-4BA2-9D82-BB5BA052378D}"/>
              </a:ext>
            </a:extLst>
          </p:cNvPr>
          <p:cNvSpPr/>
          <p:nvPr/>
        </p:nvSpPr>
        <p:spPr>
          <a:xfrm>
            <a:off x="6948264" y="46314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E22E940-2436-4C14-88C1-CDDD8DDA39B5}"/>
              </a:ext>
            </a:extLst>
          </p:cNvPr>
          <p:cNvSpPr/>
          <p:nvPr/>
        </p:nvSpPr>
        <p:spPr>
          <a:xfrm>
            <a:off x="8315772" y="448741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E299C387-B295-4D47-BF8A-CFA2CC4AE470}"/>
              </a:ext>
            </a:extLst>
          </p:cNvPr>
          <p:cNvCxnSpPr>
            <a:stCxn id="7" idx="1"/>
            <a:endCxn id="8" idx="7"/>
          </p:cNvCxnSpPr>
          <p:nvPr/>
        </p:nvCxnSpPr>
        <p:spPr>
          <a:xfrm flipH="1">
            <a:off x="7071189" y="2513987"/>
            <a:ext cx="186198" cy="21385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AF646648-260B-482A-A979-5E7D0AA44C7D}"/>
              </a:ext>
            </a:extLst>
          </p:cNvPr>
          <p:cNvCxnSpPr>
            <a:stCxn id="7" idx="0"/>
            <a:endCxn id="9" idx="5"/>
          </p:cNvCxnSpPr>
          <p:nvPr/>
        </p:nvCxnSpPr>
        <p:spPr>
          <a:xfrm>
            <a:off x="7308304" y="2492896"/>
            <a:ext cx="1130393" cy="2117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9D2B3D9E-7FAF-4736-9AE1-414F4636EDA9}"/>
              </a:ext>
            </a:extLst>
          </p:cNvPr>
          <p:cNvCxnSpPr>
            <a:stCxn id="8" idx="6"/>
            <a:endCxn id="9" idx="5"/>
          </p:cNvCxnSpPr>
          <p:nvPr/>
        </p:nvCxnSpPr>
        <p:spPr>
          <a:xfrm flipV="1">
            <a:off x="7092280" y="4610341"/>
            <a:ext cx="1346417" cy="93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F437141-7DFA-4350-A8A6-3F1D132C0474}"/>
              </a:ext>
            </a:extLst>
          </p:cNvPr>
          <p:cNvCxnSpPr>
            <a:stCxn id="7" idx="4"/>
          </p:cNvCxnSpPr>
          <p:nvPr/>
        </p:nvCxnSpPr>
        <p:spPr>
          <a:xfrm>
            <a:off x="7308304" y="2636912"/>
            <a:ext cx="360040" cy="20665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E70EB9D-E308-4CB1-8F5E-24E0BC3F5809}"/>
                  </a:ext>
                </a:extLst>
              </p:cNvPr>
              <p:cNvSpPr txBox="1"/>
              <p:nvPr/>
            </p:nvSpPr>
            <p:spPr>
              <a:xfrm>
                <a:off x="7545419" y="2399797"/>
                <a:ext cx="15318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5E70EB9D-E308-4CB1-8F5E-24E0BC3F5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419" y="2399797"/>
                <a:ext cx="1531830" cy="400110"/>
              </a:xfrm>
              <a:prstGeom prst="rect">
                <a:avLst/>
              </a:prstGeom>
              <a:blipFill>
                <a:blip r:embed="rId4"/>
                <a:stretch>
                  <a:fillRect r="-797"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0938315-5B39-4845-8647-BC30AA934870}"/>
                  </a:ext>
                </a:extLst>
              </p:cNvPr>
              <p:cNvSpPr txBox="1"/>
              <p:nvPr/>
            </p:nvSpPr>
            <p:spPr>
              <a:xfrm>
                <a:off x="8004096" y="4590782"/>
                <a:ext cx="11132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zh-TW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0938315-5B39-4845-8647-BC30AA93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096" y="4590782"/>
                <a:ext cx="1113224" cy="707886"/>
              </a:xfrm>
              <a:prstGeom prst="rect">
                <a:avLst/>
              </a:prstGeom>
              <a:blipFill>
                <a:blip r:embed="rId5"/>
                <a:stretch>
                  <a:fillRect l="-2732" r="-10383" b="-103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6DF9CC7-491E-4EAD-A495-79DE2740CC3A}"/>
                  </a:ext>
                </a:extLst>
              </p:cNvPr>
              <p:cNvSpPr txBox="1"/>
              <p:nvPr/>
            </p:nvSpPr>
            <p:spPr>
              <a:xfrm>
                <a:off x="5868144" y="4746858"/>
                <a:ext cx="20904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0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TW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3 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zh-TW" sz="20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06DF9CC7-491E-4EAD-A495-79DE2740CC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4746858"/>
                <a:ext cx="2090465" cy="400110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E7A989E-88A4-470C-A38D-FD4F74FB09CD}"/>
                  </a:ext>
                </a:extLst>
              </p:cNvPr>
              <p:cNvSpPr txBox="1"/>
              <p:nvPr/>
            </p:nvSpPr>
            <p:spPr>
              <a:xfrm>
                <a:off x="1053070" y="2636912"/>
                <a:ext cx="5505246" cy="49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altLang="zh-TW" sz="2400" dirty="0"/>
                  <a:t>= argmax(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>
                    <a:cs typeface="Calibri" panose="020F050202020403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DE7A989E-88A4-470C-A38D-FD4F74FB0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070" y="2636912"/>
                <a:ext cx="5505246" cy="495136"/>
              </a:xfrm>
              <a:prstGeom prst="rect">
                <a:avLst/>
              </a:prstGeom>
              <a:blipFill>
                <a:blip r:embed="rId7"/>
                <a:stretch>
                  <a:fillRect l="-332" t="-9877" b="-209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文字方塊 26">
            <a:extLst>
              <a:ext uri="{FF2B5EF4-FFF2-40B4-BE49-F238E27FC236}">
                <a16:creationId xmlns:a16="http://schemas.microsoft.com/office/drawing/2014/main" id="{CDB19052-391C-462B-99FE-28A09A467B1C}"/>
              </a:ext>
            </a:extLst>
          </p:cNvPr>
          <p:cNvSpPr txBox="1"/>
          <p:nvPr/>
        </p:nvSpPr>
        <p:spPr>
          <a:xfrm>
            <a:off x="7368458" y="3604581"/>
            <a:ext cx="2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h</a:t>
            </a:r>
            <a:endParaRPr lang="zh-TW" alt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F6C7A2A-C75C-4E04-83A9-045B2768D08C}"/>
                  </a:ext>
                </a:extLst>
              </p:cNvPr>
              <p:cNvSpPr txBox="1"/>
              <p:nvPr/>
            </p:nvSpPr>
            <p:spPr>
              <a:xfrm>
                <a:off x="7661020" y="4775381"/>
                <a:ext cx="5159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3F6C7A2A-C75C-4E04-83A9-045B2768D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020" y="4775381"/>
                <a:ext cx="51591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文字方塊 28">
            <a:extLst>
              <a:ext uri="{FF2B5EF4-FFF2-40B4-BE49-F238E27FC236}">
                <a16:creationId xmlns:a16="http://schemas.microsoft.com/office/drawing/2014/main" id="{7945D14B-4E8B-44EB-8CBF-C9DC8F225328}"/>
              </a:ext>
            </a:extLst>
          </p:cNvPr>
          <p:cNvSpPr txBox="1"/>
          <p:nvPr/>
        </p:nvSpPr>
        <p:spPr>
          <a:xfrm>
            <a:off x="6893450" y="3512086"/>
            <a:ext cx="299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L</a:t>
            </a:r>
            <a:endParaRPr lang="zh-TW" alt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6593778-FE54-4A57-BE85-2621D88ACC5C}"/>
                  </a:ext>
                </a:extLst>
              </p:cNvPr>
              <p:cNvSpPr txBox="1"/>
              <p:nvPr/>
            </p:nvSpPr>
            <p:spPr>
              <a:xfrm>
                <a:off x="7615832" y="4341382"/>
                <a:ext cx="393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i="1" smtClean="0">
                          <a:latin typeface="Cambria Math" panose="02040503050406030204" pitchFamily="18" charset="0"/>
                        </a:rPr>
                        <m:t>∅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6593778-FE54-4A57-BE85-2621D88AC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832" y="4341382"/>
                <a:ext cx="393056" cy="369332"/>
              </a:xfrm>
              <a:prstGeom prst="rect">
                <a:avLst/>
              </a:prstGeom>
              <a:blipFill>
                <a:blip r:embed="rId9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C9845A26-A8AA-4F82-BD5E-5899B4FFD7FD}"/>
              </a:ext>
            </a:extLst>
          </p:cNvPr>
          <p:cNvCxnSpPr>
            <a:cxnSpLocks/>
          </p:cNvCxnSpPr>
          <p:nvPr/>
        </p:nvCxnSpPr>
        <p:spPr>
          <a:xfrm>
            <a:off x="6084168" y="4673037"/>
            <a:ext cx="2474998" cy="15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26C22996-E888-44B9-8798-FEC1755570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4063" y="5308486"/>
            <a:ext cx="4374220" cy="97307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4B6BA496-9C10-42FB-9AE9-50C6E7502824}"/>
                  </a:ext>
                </a:extLst>
              </p14:cNvPr>
              <p14:cNvContentPartPr/>
              <p14:nvPr/>
            </p14:nvContentPartPr>
            <p14:xfrm>
              <a:off x="6324480" y="4540320"/>
              <a:ext cx="1594440" cy="170208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4B6BA496-9C10-42FB-9AE9-50C6E750282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5120" y="4530960"/>
                <a:ext cx="1613160" cy="17208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投影片編號版面配置區 20">
            <a:extLst>
              <a:ext uri="{FF2B5EF4-FFF2-40B4-BE49-F238E27FC236}">
                <a16:creationId xmlns:a16="http://schemas.microsoft.com/office/drawing/2014/main" id="{47C5B26A-8568-4674-84FA-7BBBF64D81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2526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63725771-49C1-4BCB-8717-073C9AE70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D9E77C0A-75A1-4BCA-ABDF-79A7F57F7FE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83188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calculations for length of sides base and altitude for a triangle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49156" name="Picture 7">
            <a:extLst>
              <a:ext uri="{FF2B5EF4-FFF2-40B4-BE49-F238E27FC236}">
                <a16:creationId xmlns:a16="http://schemas.microsoft.com/office/drawing/2014/main" id="{7F01C6D2-00E3-474D-AE24-B3891ABE291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0"/>
            <a:ext cx="3962400" cy="6021388"/>
          </a:xfrm>
        </p:spPr>
      </p:pic>
      <p:pic>
        <p:nvPicPr>
          <p:cNvPr id="49157" name="Picture 12">
            <a:extLst>
              <a:ext uri="{FF2B5EF4-FFF2-40B4-BE49-F238E27FC236}">
                <a16:creationId xmlns:a16="http://schemas.microsoft.com/office/drawing/2014/main" id="{4F7C2882-EB3A-4BC2-B528-23D93B3871D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76700"/>
            <a:ext cx="2555875" cy="2781300"/>
          </a:xfrm>
        </p:spPr>
      </p:pic>
      <p:pic>
        <p:nvPicPr>
          <p:cNvPr id="49158" name="Picture 14">
            <a:extLst>
              <a:ext uri="{FF2B5EF4-FFF2-40B4-BE49-F238E27FC236}">
                <a16:creationId xmlns:a16="http://schemas.microsoft.com/office/drawing/2014/main" id="{B97086C7-9469-4D6D-ADFF-2EC917D6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500380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9" name="Picture 15">
            <a:extLst>
              <a:ext uri="{FF2B5EF4-FFF2-40B4-BE49-F238E27FC236}">
                <a16:creationId xmlns:a16="http://schemas.microsoft.com/office/drawing/2014/main" id="{76DDBBC2-9B3C-4C5A-BCBB-03CEF60E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6359525"/>
            <a:ext cx="6227762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D401A403-02A4-4A56-B331-D4D317BEF120}"/>
              </a:ext>
            </a:extLst>
          </p:cNvPr>
          <p:cNvSpPr/>
          <p:nvPr/>
        </p:nvSpPr>
        <p:spPr>
          <a:xfrm>
            <a:off x="3779912" y="1124744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3362BC-08CC-4CFB-9F5C-C660EC4C53A7}"/>
              </a:ext>
            </a:extLst>
          </p:cNvPr>
          <p:cNvSpPr/>
          <p:nvPr/>
        </p:nvSpPr>
        <p:spPr>
          <a:xfrm>
            <a:off x="15042" y="4073525"/>
            <a:ext cx="2627784" cy="27844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2FE4844-5BA2-4912-8749-0A9659CE8821}"/>
              </a:ext>
            </a:extLst>
          </p:cNvPr>
          <p:cNvSpPr/>
          <p:nvPr/>
        </p:nvSpPr>
        <p:spPr>
          <a:xfrm>
            <a:off x="3347864" y="1606897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CFEBA1-8728-491C-8772-56E609B6101F}"/>
              </a:ext>
            </a:extLst>
          </p:cNvPr>
          <p:cNvSpPr/>
          <p:nvPr/>
        </p:nvSpPr>
        <p:spPr>
          <a:xfrm>
            <a:off x="-51859" y="1124743"/>
            <a:ext cx="576064" cy="482153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5C3D450-B737-41EA-BAD3-597DEBDDCFDE}"/>
              </a:ext>
            </a:extLst>
          </p:cNvPr>
          <p:cNvSpPr/>
          <p:nvPr/>
        </p:nvSpPr>
        <p:spPr>
          <a:xfrm>
            <a:off x="0" y="3187923"/>
            <a:ext cx="524205" cy="385093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DA7E9B2-1CA3-4BE8-A76E-CE721B24EBD6}"/>
              </a:ext>
            </a:extLst>
          </p:cNvPr>
          <p:cNvSpPr/>
          <p:nvPr/>
        </p:nvSpPr>
        <p:spPr>
          <a:xfrm>
            <a:off x="4419352" y="3188738"/>
            <a:ext cx="576064" cy="288032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A4A804D8-632D-49B0-8242-89B1EF9CF725}"/>
              </a:ext>
            </a:extLst>
          </p:cNvPr>
          <p:cNvCxnSpPr>
            <a:cxnSpLocks/>
          </p:cNvCxnSpPr>
          <p:nvPr/>
        </p:nvCxnSpPr>
        <p:spPr>
          <a:xfrm flipH="1">
            <a:off x="6876256" y="476672"/>
            <a:ext cx="175320" cy="49685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5904A751-E559-4FF5-A568-823B030D11FB}"/>
              </a:ext>
            </a:extLst>
          </p:cNvPr>
          <p:cNvCxnSpPr>
            <a:cxnSpLocks/>
          </p:cNvCxnSpPr>
          <p:nvPr/>
        </p:nvCxnSpPr>
        <p:spPr>
          <a:xfrm flipH="1">
            <a:off x="6876256" y="5301208"/>
            <a:ext cx="395536" cy="1440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859E5A2F-84AD-46E6-9F43-94C372BF12F7}"/>
              </a:ext>
            </a:extLst>
          </p:cNvPr>
          <p:cNvCxnSpPr>
            <a:cxnSpLocks/>
          </p:cNvCxnSpPr>
          <p:nvPr/>
        </p:nvCxnSpPr>
        <p:spPr>
          <a:xfrm>
            <a:off x="7096472" y="476672"/>
            <a:ext cx="175320" cy="48245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9EAD463C-C69C-45D5-9AED-77D5CAAA6E43}"/>
                  </a:ext>
                </a:extLst>
              </p14:cNvPr>
              <p14:cNvContentPartPr/>
              <p14:nvPr/>
            </p14:nvContentPartPr>
            <p14:xfrm>
              <a:off x="1270080" y="5321160"/>
              <a:ext cx="5867640" cy="5911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9EAD463C-C69C-45D5-9AED-77D5CAAA6E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60720" y="5311800"/>
                <a:ext cx="5886360" cy="60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DC01C634-FAD7-432D-A0FC-1DCB3726523B}"/>
                  </a:ext>
                </a:extLst>
              </p14:cNvPr>
              <p14:cNvContentPartPr/>
              <p14:nvPr/>
            </p14:nvContentPartPr>
            <p14:xfrm>
              <a:off x="1422360" y="5892840"/>
              <a:ext cx="628920" cy="2923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DC01C634-FAD7-432D-A0FC-1DCB3726523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3000" y="5883480"/>
                <a:ext cx="647640" cy="311040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矩形 21">
            <a:extLst>
              <a:ext uri="{FF2B5EF4-FFF2-40B4-BE49-F238E27FC236}">
                <a16:creationId xmlns:a16="http://schemas.microsoft.com/office/drawing/2014/main" id="{98B1ED77-8BA3-49FB-B6D2-1AD001411A0C}"/>
              </a:ext>
            </a:extLst>
          </p:cNvPr>
          <p:cNvSpPr/>
          <p:nvPr/>
        </p:nvSpPr>
        <p:spPr>
          <a:xfrm>
            <a:off x="38504" y="4666387"/>
            <a:ext cx="1005104" cy="385093"/>
          </a:xfrm>
          <a:prstGeom prst="rect">
            <a:avLst/>
          </a:prstGeom>
          <a:solidFill>
            <a:srgbClr val="92D05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51A7345B-2B3C-4960-B015-2B1C7970F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55</a:t>
            </a:fld>
            <a:endParaRPr lang="zh-TW" alt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D29A78F-2A09-4971-AF96-FD506D0C847E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87B56ED-A659-4E80-AEBC-2C9AE42FC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7821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573BE656-AA5E-4364-9043-A55506BF84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172DD7D9-776E-4617-8B7A-CB98987D0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3.2.1 Extremal Points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431C9DF3-5B16-43BD-8B68-DF094F5FDCF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TW" sz="2600" dirty="0"/>
              <a:t>geometry of the tilted rectangle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1205" name="Picture 6">
            <a:extLst>
              <a:ext uri="{FF2B5EF4-FFF2-40B4-BE49-F238E27FC236}">
                <a16:creationId xmlns:a16="http://schemas.microsoft.com/office/drawing/2014/main" id="{DDD45690-2D91-417D-90B8-E4BD4CB1DD6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420938"/>
            <a:ext cx="4465638" cy="2998787"/>
          </a:xfrm>
        </p:spPr>
      </p:pic>
      <p:pic>
        <p:nvPicPr>
          <p:cNvPr id="51206" name="Picture 11">
            <a:extLst>
              <a:ext uri="{FF2B5EF4-FFF2-40B4-BE49-F238E27FC236}">
                <a16:creationId xmlns:a16="http://schemas.microsoft.com/office/drawing/2014/main" id="{0616F16E-77FB-46DE-A324-57C0B60D42B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0290" y="3226897"/>
            <a:ext cx="2160588" cy="1674813"/>
          </a:xfrm>
        </p:spPr>
      </p:pic>
      <p:pic>
        <p:nvPicPr>
          <p:cNvPr id="51207" name="Picture 13">
            <a:extLst>
              <a:ext uri="{FF2B5EF4-FFF2-40B4-BE49-F238E27FC236}">
                <a16:creationId xmlns:a16="http://schemas.microsoft.com/office/drawing/2014/main" id="{E914D461-DE72-4FDA-BB86-2EF88C93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16563"/>
            <a:ext cx="6337300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AF5F272-92C8-4418-B2CA-45BE32B1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57</a:t>
            </a:fld>
            <a:endParaRPr lang="zh-TW" alt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F57BFA-31E2-4702-AAA6-35B0DECF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definition</a:t>
            </a:r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4061CB-6A64-4706-886B-475A29ACF4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F881D85-160B-4A75-BBF7-7AB28FA8E642}"/>
                  </a:ext>
                </a:extLst>
              </p:cNvPr>
              <p:cNvSpPr txBox="1"/>
              <p:nvPr/>
            </p:nvSpPr>
            <p:spPr>
              <a:xfrm>
                <a:off x="963368" y="2077683"/>
                <a:ext cx="7641080" cy="39334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TW" sz="2000" dirty="0"/>
                  <a:t>Two longest axes are diagonals of the rectangle and that these two longest axes are </a:t>
                </a:r>
                <a:r>
                  <a:rPr lang="en-US" altLang="zh-TW" sz="2000" dirty="0">
                    <a:highlight>
                      <a:srgbClr val="FFFF00"/>
                    </a:highlight>
                  </a:rPr>
                  <a:t>mate</a:t>
                </a:r>
                <a:r>
                  <a:rPr lang="en-US" altLang="zh-TW" sz="2000" dirty="0"/>
                  <a:t>.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2000" dirty="0"/>
                  <a:t>Length of longest axis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2000" dirty="0"/>
                  <a:t>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2000" dirty="0"/>
                  <a:t>’s mate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altLang="zh-TW" sz="20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/>
                  <a:t>rientation of longest axis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2000" dirty="0"/>
                  <a:t>rientation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2000" dirty="0"/>
                  <a:t>’s mate</a:t>
                </a:r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r>
                  <a:rPr lang="en-US" altLang="zh-TW" sz="2000" dirty="0"/>
                  <a:t>When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az-Cyrl-AZ" altLang="zh-TW" sz="20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altLang="zh-TW" sz="20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is negative,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e>
                      <m:sup>
                        <m:r>
                          <a:rPr lang="en-US" altLang="zh-TW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zh-TW" sz="2000" dirty="0"/>
                  <a:t>must be added to make it positive.</a:t>
                </a: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  <a:p>
                <a:pPr marL="342900" indent="-342900">
                  <a:buFont typeface="Wingdings" panose="05000000000000000000" pitchFamily="2" charset="2"/>
                  <a:buChar char="l"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1F881D85-160B-4A75-BBF7-7AB28FA8E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368" y="2077683"/>
                <a:ext cx="7641080" cy="3933449"/>
              </a:xfrm>
              <a:prstGeom prst="rect">
                <a:avLst/>
              </a:prstGeom>
              <a:blipFill>
                <a:blip r:embed="rId2"/>
                <a:stretch>
                  <a:fillRect l="-718" t="-775" r="-9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A7C82B79-DA29-4848-BDCE-78F4A0E664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631" y="4820045"/>
            <a:ext cx="7474692" cy="8166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15AF9E8-2B48-4B37-B508-F453F95DD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302" y="5731748"/>
            <a:ext cx="8335805" cy="610188"/>
          </a:xfrm>
          <a:prstGeom prst="rect">
            <a:avLst/>
          </a:prstGeo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F82644D-1C70-478C-9EE0-5BB8D9569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08597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itchFamily="66" charset="0"/>
              </a:rPr>
              <a:t>CSIE NTU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60350"/>
            <a:ext cx="3419475" cy="223202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calculation for the orientation of an example rectangle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61444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8763" y="260350"/>
            <a:ext cx="4895850" cy="3840163"/>
          </a:xfrm>
          <a:noFill/>
        </p:spPr>
      </p:pic>
      <p:pic>
        <p:nvPicPr>
          <p:cNvPr id="61445" name="Picture 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800" y="2133600"/>
            <a:ext cx="3889375" cy="1628775"/>
          </a:xfrm>
          <a:noFill/>
        </p:spPr>
      </p:pic>
      <p:pic>
        <p:nvPicPr>
          <p:cNvPr id="6144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933825"/>
            <a:ext cx="5761037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424613"/>
            <a:ext cx="72009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68327" name="Object 7"/>
          <p:cNvGraphicFramePr>
            <a:graphicFrameLocks noChangeAspect="1"/>
          </p:cNvGraphicFramePr>
          <p:nvPr/>
        </p:nvGraphicFramePr>
        <p:xfrm>
          <a:off x="4932363" y="1289050"/>
          <a:ext cx="3603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方程式" r:id="rId8" imgW="228501" imgH="215806" progId="Equation.3">
                  <p:embed/>
                </p:oleObj>
              </mc:Choice>
              <mc:Fallback>
                <p:oleObj name="方程式" r:id="rId8" imgW="228501" imgH="215806" progId="Equation.3">
                  <p:embed/>
                  <p:pic>
                    <p:nvPicPr>
                      <p:cNvPr id="5683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289050"/>
                        <a:ext cx="360362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28" name="Object 8"/>
          <p:cNvGraphicFramePr>
            <a:graphicFrameLocks noChangeAspect="1"/>
          </p:cNvGraphicFramePr>
          <p:nvPr/>
        </p:nvGraphicFramePr>
        <p:xfrm>
          <a:off x="5795963" y="1341438"/>
          <a:ext cx="36036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方程式" r:id="rId10" imgW="241091" imgH="215713" progId="Equation.3">
                  <p:embed/>
                </p:oleObj>
              </mc:Choice>
              <mc:Fallback>
                <p:oleObj name="方程式" r:id="rId10" imgW="241091" imgH="215713" progId="Equation.3">
                  <p:embed/>
                  <p:pic>
                    <p:nvPicPr>
                      <p:cNvPr id="5683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1341438"/>
                        <a:ext cx="360362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29" name="Object 9"/>
          <p:cNvGraphicFramePr>
            <a:graphicFrameLocks noChangeAspect="1"/>
          </p:cNvGraphicFramePr>
          <p:nvPr/>
        </p:nvGraphicFramePr>
        <p:xfrm>
          <a:off x="7164388" y="1412875"/>
          <a:ext cx="358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方程式" r:id="rId12" imgW="241300" imgH="228600" progId="Equation.3">
                  <p:embed/>
                </p:oleObj>
              </mc:Choice>
              <mc:Fallback>
                <p:oleObj name="方程式" r:id="rId12" imgW="241300" imgH="228600" progId="Equation.3">
                  <p:embed/>
                  <p:pic>
                    <p:nvPicPr>
                      <p:cNvPr id="5683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412875"/>
                        <a:ext cx="358775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8330" name="Object 10"/>
          <p:cNvGraphicFramePr>
            <a:graphicFrameLocks noChangeAspect="1"/>
          </p:cNvGraphicFramePr>
          <p:nvPr/>
        </p:nvGraphicFramePr>
        <p:xfrm>
          <a:off x="7451725" y="2349500"/>
          <a:ext cx="36036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方程式" r:id="rId14" imgW="241091" imgH="215713" progId="Equation.3">
                  <p:embed/>
                </p:oleObj>
              </mc:Choice>
              <mc:Fallback>
                <p:oleObj name="方程式" r:id="rId14" imgW="241091" imgH="215713" progId="Equation.3">
                  <p:embed/>
                  <p:pic>
                    <p:nvPicPr>
                      <p:cNvPr id="5683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349500"/>
                        <a:ext cx="360363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8331" name="Line 11"/>
          <p:cNvSpPr>
            <a:spLocks noChangeShapeType="1"/>
          </p:cNvSpPr>
          <p:nvPr/>
        </p:nvSpPr>
        <p:spPr bwMode="auto">
          <a:xfrm>
            <a:off x="4787900" y="981075"/>
            <a:ext cx="3024188" cy="28082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8332" name="Line 12"/>
          <p:cNvSpPr>
            <a:spLocks noChangeShapeType="1"/>
          </p:cNvSpPr>
          <p:nvPr/>
        </p:nvSpPr>
        <p:spPr bwMode="auto">
          <a:xfrm>
            <a:off x="5435600" y="908050"/>
            <a:ext cx="1657350" cy="288131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8333" name="Line 13"/>
          <p:cNvSpPr>
            <a:spLocks noChangeShapeType="1"/>
          </p:cNvSpPr>
          <p:nvPr/>
        </p:nvSpPr>
        <p:spPr bwMode="auto">
          <a:xfrm flipH="1">
            <a:off x="4572000" y="1341438"/>
            <a:ext cx="3529013" cy="2087562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68334" name="Line 14"/>
          <p:cNvSpPr>
            <a:spLocks noChangeShapeType="1"/>
          </p:cNvSpPr>
          <p:nvPr/>
        </p:nvSpPr>
        <p:spPr bwMode="auto">
          <a:xfrm flipV="1">
            <a:off x="4500563" y="2060575"/>
            <a:ext cx="3600450" cy="1439863"/>
          </a:xfrm>
          <a:prstGeom prst="line">
            <a:avLst/>
          </a:prstGeom>
          <a:noFill/>
          <a:ln w="9525">
            <a:solidFill>
              <a:srgbClr val="CC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ACCD85B-8F53-401E-BBD2-7309267E83FF}"/>
              </a:ext>
            </a:extLst>
          </p:cNvPr>
          <p:cNvSpPr/>
          <p:nvPr/>
        </p:nvSpPr>
        <p:spPr>
          <a:xfrm>
            <a:off x="3419475" y="2189761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95FEF759-8625-4A45-8EBB-FB3A9483AF65}"/>
              </a:ext>
            </a:extLst>
          </p:cNvPr>
          <p:cNvSpPr/>
          <p:nvPr/>
        </p:nvSpPr>
        <p:spPr>
          <a:xfrm>
            <a:off x="3491111" y="2976068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B98AA2D0-C334-41E2-802D-8E3D42E2E9AD}"/>
                  </a:ext>
                </a:extLst>
              </p14:cNvPr>
              <p14:cNvContentPartPr/>
              <p14:nvPr/>
            </p14:nvContentPartPr>
            <p14:xfrm>
              <a:off x="4899451" y="903591"/>
              <a:ext cx="438480" cy="27324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B98AA2D0-C334-41E2-802D-8E3D42E2E9A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90091" y="894231"/>
                <a:ext cx="4572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EA881A6C-82EA-49D2-9140-0D5789063A03}"/>
                  </a:ext>
                </a:extLst>
              </p14:cNvPr>
              <p14:cNvContentPartPr/>
              <p14:nvPr/>
            </p14:nvContentPartPr>
            <p14:xfrm>
              <a:off x="8002408" y="1275980"/>
              <a:ext cx="914760" cy="38772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EA881A6C-82EA-49D2-9140-0D5789063A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993048" y="1266620"/>
                <a:ext cx="9334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189EAD1-29C4-4677-BB8F-33AE95D09CE0}"/>
                  </a:ext>
                </a:extLst>
              </p:cNvPr>
              <p:cNvSpPr txBox="1"/>
              <p:nvPr/>
            </p:nvSpPr>
            <p:spPr>
              <a:xfrm>
                <a:off x="1135575" y="3933825"/>
                <a:ext cx="2956900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1600" dirty="0"/>
                  <a:t>Length of longest axis)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D189EAD1-29C4-4677-BB8F-33AE95D09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75" y="3933825"/>
                <a:ext cx="2956900" cy="362279"/>
              </a:xfrm>
              <a:prstGeom prst="rect">
                <a:avLst/>
              </a:prstGeom>
              <a:blipFill>
                <a:blip r:embed="rId20"/>
                <a:stretch>
                  <a:fillRect l="-1031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E2B771-5EEF-4CFE-B9F2-F16A2FF0D336}"/>
                  </a:ext>
                </a:extLst>
              </p:cNvPr>
              <p:cNvSpPr txBox="1"/>
              <p:nvPr/>
            </p:nvSpPr>
            <p:spPr>
              <a:xfrm>
                <a:off x="1259632" y="4359675"/>
                <a:ext cx="3058081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altLang="zh-TW" sz="1600" dirty="0"/>
                  <a:t>Length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1600" dirty="0"/>
                  <a:t>’s mate)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80E2B771-5EEF-4CFE-B9F2-F16A2FF0D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4359675"/>
                <a:ext cx="3058081" cy="362279"/>
              </a:xfrm>
              <a:prstGeom prst="rect">
                <a:avLst/>
              </a:prstGeom>
              <a:blipFill>
                <a:blip r:embed="rId21"/>
                <a:stretch>
                  <a:fillRect l="-1198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D5BBE88-844A-4AE8-967C-090C4B90785D}"/>
                  </a:ext>
                </a:extLst>
              </p:cNvPr>
              <p:cNvSpPr txBox="1"/>
              <p:nvPr/>
            </p:nvSpPr>
            <p:spPr>
              <a:xfrm>
                <a:off x="5852009" y="4653813"/>
                <a:ext cx="3291991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z-Cyrl-AZ" altLang="zh-TW" sz="16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/>
                  <a:t>rientation of longest axis)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ED5BBE88-844A-4AE8-967C-090C4B907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009" y="4653813"/>
                <a:ext cx="3291991" cy="362279"/>
              </a:xfrm>
              <a:prstGeom prst="rect">
                <a:avLst/>
              </a:prstGeom>
              <a:blipFill>
                <a:blip r:embed="rId22"/>
                <a:stretch>
                  <a:fillRect l="-1111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FCD61E-8DFD-4C9B-89BE-41617BF59825}"/>
                  </a:ext>
                </a:extLst>
              </p:cNvPr>
              <p:cNvSpPr txBox="1"/>
              <p:nvPr/>
            </p:nvSpPr>
            <p:spPr>
              <a:xfrm>
                <a:off x="5852009" y="5244315"/>
                <a:ext cx="3365088" cy="362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 smtClean="0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sz="1600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r>
                  <a:rPr lang="en-US" altLang="zh-TW" sz="1600" dirty="0"/>
                  <a:t>rientation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Ø</m:t>
                        </m:r>
                      </m:e>
                      <m:sub>
                        <m:r>
                          <a:rPr lang="en-US" altLang="zh-TW" sz="1600" i="1">
                            <a:latin typeface="Cambria Math" panose="02040503050406030204" pitchFamily="18" charset="0"/>
                          </a:rPr>
                          <m:t>(1)</m:t>
                        </m:r>
                      </m:sub>
                    </m:sSub>
                  </m:oMath>
                </a14:m>
                <a:r>
                  <a:rPr lang="en-US" altLang="zh-TW" sz="1600" dirty="0"/>
                  <a:t>’s mate)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07FCD61E-8DFD-4C9B-89BE-41617BF59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009" y="5244315"/>
                <a:ext cx="3365088" cy="362279"/>
              </a:xfrm>
              <a:prstGeom prst="rect">
                <a:avLst/>
              </a:prstGeom>
              <a:blipFill>
                <a:blip r:embed="rId23"/>
                <a:stretch>
                  <a:fillRect l="-1087" t="-5000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字方塊 24">
            <a:extLst>
              <a:ext uri="{FF2B5EF4-FFF2-40B4-BE49-F238E27FC236}">
                <a16:creationId xmlns:a16="http://schemas.microsoft.com/office/drawing/2014/main" id="{43C036B9-6A39-4908-9368-AB9A0CB65578}"/>
              </a:ext>
            </a:extLst>
          </p:cNvPr>
          <p:cNvSpPr txBox="1"/>
          <p:nvPr/>
        </p:nvSpPr>
        <p:spPr>
          <a:xfrm>
            <a:off x="164952" y="1577805"/>
            <a:ext cx="4631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600" dirty="0"/>
              <a:t>Two longest axes are diagonals of the rectangle and that these two longest axes are mate.</a:t>
            </a:r>
            <a:endParaRPr lang="zh-TW" altLang="en-US" sz="1600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157ADFF-4B2D-40CB-8BFD-A41C8059A0CB}"/>
              </a:ext>
            </a:extLst>
          </p:cNvPr>
          <p:cNvSpPr/>
          <p:nvPr/>
        </p:nvSpPr>
        <p:spPr>
          <a:xfrm>
            <a:off x="3482189" y="1863190"/>
            <a:ext cx="576064" cy="288032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" name="筆跡 7">
                <a:extLst>
                  <a:ext uri="{FF2B5EF4-FFF2-40B4-BE49-F238E27FC236}">
                    <a16:creationId xmlns:a16="http://schemas.microsoft.com/office/drawing/2014/main" id="{FB267A93-A60A-46B8-AA22-A93DF274D818}"/>
                  </a:ext>
                </a:extLst>
              </p14:cNvPr>
              <p14:cNvContentPartPr/>
              <p14:nvPr/>
            </p14:nvContentPartPr>
            <p14:xfrm>
              <a:off x="806400" y="4578480"/>
              <a:ext cx="89280" cy="6480"/>
            </p14:xfrm>
          </p:contentPart>
        </mc:Choice>
        <mc:Fallback xmlns="">
          <p:pic>
            <p:nvPicPr>
              <p:cNvPr id="8" name="筆跡 7">
                <a:extLst>
                  <a:ext uri="{FF2B5EF4-FFF2-40B4-BE49-F238E27FC236}">
                    <a16:creationId xmlns:a16="http://schemas.microsoft.com/office/drawing/2014/main" id="{FB267A93-A60A-46B8-AA22-A93DF274D81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7040" y="4569120"/>
                <a:ext cx="10800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0EE03C5-9564-47C0-88F0-897845C6A121}"/>
                  </a:ext>
                </a:extLst>
              </p:cNvPr>
              <p:cNvSpPr/>
              <p:nvPr/>
            </p:nvSpPr>
            <p:spPr>
              <a:xfrm>
                <a:off x="1624437" y="5871759"/>
                <a:ext cx="5480412" cy="2916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dirty="0">
                    <a:solidFill>
                      <a:schemeClr val="tx1"/>
                    </a:solidFill>
                  </a:rPr>
                  <a:t>-180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−43.99+360</m:t>
                            </m:r>
                          </m:e>
                        </m:d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+(−150.26+360)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−180=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82.875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00EE03C5-9564-47C0-88F0-897845C6A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437" y="5871759"/>
                <a:ext cx="5480412" cy="291646"/>
              </a:xfrm>
              <a:prstGeom prst="rect">
                <a:avLst/>
              </a:prstGeom>
              <a:blipFill>
                <a:blip r:embed="rId26"/>
                <a:stretch>
                  <a:fillRect l="-890" t="-20833" b="-47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矩形 35">
            <a:extLst>
              <a:ext uri="{FF2B5EF4-FFF2-40B4-BE49-F238E27FC236}">
                <a16:creationId xmlns:a16="http://schemas.microsoft.com/office/drawing/2014/main" id="{DF35FF93-9739-4522-95E7-78A9E72E32B2}"/>
              </a:ext>
            </a:extLst>
          </p:cNvPr>
          <p:cNvSpPr/>
          <p:nvPr/>
        </p:nvSpPr>
        <p:spPr>
          <a:xfrm>
            <a:off x="177800" y="1628774"/>
            <a:ext cx="1657896" cy="258907"/>
          </a:xfrm>
          <a:prstGeom prst="rect">
            <a:avLst/>
          </a:prstGeom>
          <a:solidFill>
            <a:srgbClr val="FFC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2B5BB29-6D61-4A1D-B130-0F1640A63B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59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9BD43A5-2B72-44A3-BDD5-B7BA15D47C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63FBBF60-FE76-4A5B-8EE9-8C9EF17E7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3.2 Region Properties (cont’)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261575D0-1C85-43AC-8322-C3439681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region intensity histogram: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zh-TW" dirty="0"/>
          </a:p>
          <a:p>
            <a:pPr eaLnBrk="1" hangingPunct="1">
              <a:defRPr/>
            </a:pPr>
            <a:endParaRPr lang="en-US" altLang="zh-TW" dirty="0"/>
          </a:p>
        </p:txBody>
      </p:sp>
      <p:pic>
        <p:nvPicPr>
          <p:cNvPr id="8197" name="圖片 1">
            <a:extLst>
              <a:ext uri="{FF2B5EF4-FFF2-40B4-BE49-F238E27FC236}">
                <a16:creationId xmlns:a16="http://schemas.microsoft.com/office/drawing/2014/main" id="{6E7FFA71-F14E-4BDF-A195-204AA3EB6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26543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圖片 2">
            <a:extLst>
              <a:ext uri="{FF2B5EF4-FFF2-40B4-BE49-F238E27FC236}">
                <a16:creationId xmlns:a16="http://schemas.microsoft.com/office/drawing/2014/main" id="{B63168E3-EA82-4EB5-BF95-57675AB01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6543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圖片 4">
            <a:extLst>
              <a:ext uri="{FF2B5EF4-FFF2-40B4-BE49-F238E27FC236}">
                <a16:creationId xmlns:a16="http://schemas.microsoft.com/office/drawing/2014/main" id="{6AE36E84-E405-47BA-9A67-6CE4FA0E7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26543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圖片 6">
            <a:extLst>
              <a:ext uri="{FF2B5EF4-FFF2-40B4-BE49-F238E27FC236}">
                <a16:creationId xmlns:a16="http://schemas.microsoft.com/office/drawing/2014/main" id="{603A50C2-7883-4BE7-BE8A-58573C9E0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4652963"/>
            <a:ext cx="20240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圖片 7">
            <a:extLst>
              <a:ext uri="{FF2B5EF4-FFF2-40B4-BE49-F238E27FC236}">
                <a16:creationId xmlns:a16="http://schemas.microsoft.com/office/drawing/2014/main" id="{E63B53CF-D0AB-40E3-A2AE-EA0140B5A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4664075"/>
            <a:ext cx="19843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圖片 8">
            <a:extLst>
              <a:ext uri="{FF2B5EF4-FFF2-40B4-BE49-F238E27FC236}">
                <a16:creationId xmlns:a16="http://schemas.microsoft.com/office/drawing/2014/main" id="{0DCF485B-7BBA-47F0-A725-8B7C20CC0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664075"/>
            <a:ext cx="20002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3" name="文字方塊 9">
            <a:extLst>
              <a:ext uri="{FF2B5EF4-FFF2-40B4-BE49-F238E27FC236}">
                <a16:creationId xmlns:a16="http://schemas.microsoft.com/office/drawing/2014/main" id="{B39B2BD5-3B70-4153-AEA3-B064F3F0B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6146800"/>
            <a:ext cx="239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dark and low-contrast</a:t>
            </a:r>
            <a:endParaRPr lang="zh-TW" altLang="en-US"/>
          </a:p>
        </p:txBody>
      </p:sp>
      <p:sp>
        <p:nvSpPr>
          <p:cNvPr id="8204" name="文字方塊 12">
            <a:extLst>
              <a:ext uri="{FF2B5EF4-FFF2-40B4-BE49-F238E27FC236}">
                <a16:creationId xmlns:a16="http://schemas.microsoft.com/office/drawing/2014/main" id="{0FACDB4D-9BE3-46C0-B62C-ED8DE7ABB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61468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original</a:t>
            </a:r>
            <a:endParaRPr lang="zh-TW" altLang="en-US"/>
          </a:p>
        </p:txBody>
      </p:sp>
      <p:sp>
        <p:nvSpPr>
          <p:cNvPr id="8205" name="文字方塊 13">
            <a:extLst>
              <a:ext uri="{FF2B5EF4-FFF2-40B4-BE49-F238E27FC236}">
                <a16:creationId xmlns:a16="http://schemas.microsoft.com/office/drawing/2014/main" id="{EE507D00-5D77-45E1-802B-50F0B5C4E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6146800"/>
            <a:ext cx="2517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bright and low-contrast</a:t>
            </a: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F1D9D28-BC58-4976-9BC9-FA8132272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</a:t>
            </a:fld>
            <a:endParaRPr lang="zh-TW" alt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4FD9222-87E0-4AAC-8BA5-BDAC015B267B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BCA0FA8-E421-4265-8707-1637DFAFA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974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9C9BC66-66EA-4EDE-9BA1-FD32A8183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FB5608-C0AB-46C3-B0F5-F145F1ED8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3.2.2 Spatial Moments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6A0D7A4-A354-4DEF-A634-BAC036266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08962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Second-order row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mixed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column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7294D99-455A-4B99-8A95-7854263527A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92375"/>
            <a:ext cx="3095625" cy="927100"/>
          </a:xfrm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C669E86E-CAE1-4A1E-AEDC-EDA2A9E6FA8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957638"/>
            <a:ext cx="3816350" cy="911225"/>
          </a:xfrm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03A64F2E-1404-4A0C-B644-ADE3CFB7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84800"/>
            <a:ext cx="3168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5736808-DFAE-478E-A076-F8050AE43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61</a:t>
            </a:fld>
            <a:endParaRPr lang="zh-TW" alt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391932A-7CCD-448F-81E6-E4BCCD95D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F351F140-1F05-4A9A-9EF3-078A258DDA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CF7E1F3F-F74C-4181-9AA7-BBE185D2244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6327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region properties: position, extent, shape, gray level properties</a:t>
            </a:r>
          </a:p>
          <a:p>
            <a:pPr eaLnBrk="1" hangingPunct="1"/>
            <a:r>
              <a:rPr kumimoji="0" lang="en-US" altLang="zh-TW" sz="2600" dirty="0"/>
              <a:t>Se</a:t>
            </a:r>
            <a:r>
              <a:rPr lang="en-US" altLang="zh-TW" sz="2600" dirty="0"/>
              <a:t>cond-order </a:t>
            </a:r>
            <a:r>
              <a:rPr lang="en-US" altLang="zh-TW" sz="2600" dirty="0">
                <a:highlight>
                  <a:srgbClr val="FFFF00"/>
                </a:highlight>
              </a:rPr>
              <a:t>mixed gray level property </a:t>
            </a:r>
            <a:r>
              <a:rPr lang="en-US" altLang="zh-TW" sz="2600" dirty="0"/>
              <a:t>with spatial moments properties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BAB114A6-1B6F-484B-B96F-FACA15AB2E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4257" y="3933056"/>
            <a:ext cx="4392612" cy="19939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48D7459-8F80-4565-9DC6-57EFAFC11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62</a:t>
            </a:fld>
            <a:endParaRPr lang="zh-TW" alt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4">
            <a:extLst>
              <a:ext uri="{FF2B5EF4-FFF2-40B4-BE49-F238E27FC236}">
                <a16:creationId xmlns:a16="http://schemas.microsoft.com/office/drawing/2014/main" id="{AF021818-8883-4E4A-8FC0-F867D87E30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86E3521-9BA3-415F-97EA-D26E02152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6318" y="489627"/>
            <a:ext cx="8101013" cy="1295401"/>
          </a:xfrm>
        </p:spPr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pic>
        <p:nvPicPr>
          <p:cNvPr id="57349" name="Picture 4">
            <a:extLst>
              <a:ext uri="{FF2B5EF4-FFF2-40B4-BE49-F238E27FC236}">
                <a16:creationId xmlns:a16="http://schemas.microsoft.com/office/drawing/2014/main" id="{9EC6688A-6881-48B5-BCB1-E3C8B9E39D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3950" y="1773238"/>
            <a:ext cx="4019550" cy="5111750"/>
          </a:xfrm>
        </p:spPr>
      </p:pic>
      <p:sp>
        <p:nvSpPr>
          <p:cNvPr id="57350" name="Text Box 6">
            <a:extLst>
              <a:ext uri="{FF2B5EF4-FFF2-40B4-BE49-F238E27FC236}">
                <a16:creationId xmlns:a16="http://schemas.microsoft.com/office/drawing/2014/main" id="{2949DE39-E289-4591-B246-42ADF8ADA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2" y="1484784"/>
            <a:ext cx="460831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/>
              <a:t>1  2   3   4  5   6   7  8   9 10 11 12 13 14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562F06F4-E2D4-41D0-8964-D7469548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376" y="1823338"/>
            <a:ext cx="430887" cy="477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dirty="0"/>
              <a:t>01   02   03  04  05   06  07  08   09   10  11  12  13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2DE6066-FD53-47DA-A67B-0C4FE5336C0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40386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connected components labeling of the image in Fig 2.2</a:t>
            </a:r>
          </a:p>
          <a:p>
            <a:pPr eaLnBrk="1" hangingPunct="1"/>
            <a:endParaRPr lang="en-US" altLang="zh-TW" sz="26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FE90A0E-76C4-43AB-A252-8BA3ABF0B4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63</a:t>
            </a:fld>
            <a:endParaRPr lang="zh-TW" alt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7096B64D-4FF3-4EF3-8436-8C935527ACE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08DA2CC-D4A3-48F3-A71A-09A3F378D6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133600"/>
            <a:ext cx="8675688" cy="936625"/>
          </a:xfrm>
        </p:spPr>
        <p:txBody>
          <a:bodyPr/>
          <a:lstStyle/>
          <a:p>
            <a:pPr eaLnBrk="1" hangingPunct="1"/>
            <a:r>
              <a:rPr lang="en-US" altLang="zh-TW" sz="2600"/>
              <a:t>all the properties measured from each of the regions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58372" name="Picture 4">
            <a:extLst>
              <a:ext uri="{FF2B5EF4-FFF2-40B4-BE49-F238E27FC236}">
                <a16:creationId xmlns:a16="http://schemas.microsoft.com/office/drawing/2014/main" id="{764F95B9-AEF3-455A-8A44-FF9B9B72ED2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781300"/>
            <a:ext cx="6697662" cy="3705225"/>
          </a:xfrm>
        </p:spPr>
      </p:pic>
      <p:sp>
        <p:nvSpPr>
          <p:cNvPr id="58373" name="Rectangle 11">
            <a:extLst>
              <a:ext uri="{FF2B5EF4-FFF2-40B4-BE49-F238E27FC236}">
                <a16:creationId xmlns:a16="http://schemas.microsoft.com/office/drawing/2014/main" id="{62B68E55-57E5-4B77-8484-2867C2B05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5B13BC-FD00-43B8-A166-DD73F006A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64</a:t>
            </a:fld>
            <a:endParaRPr lang="zh-TW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DEA719E-91BE-4169-8883-2CEE31DE4E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59395" name="Picture 4">
            <a:extLst>
              <a:ext uri="{FF2B5EF4-FFF2-40B4-BE49-F238E27FC236}">
                <a16:creationId xmlns:a16="http://schemas.microsoft.com/office/drawing/2014/main" id="{B923528D-CFEA-4711-93C2-C6D920F732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16113"/>
            <a:ext cx="4235450" cy="4392612"/>
          </a:xfrm>
        </p:spPr>
      </p:pic>
      <p:pic>
        <p:nvPicPr>
          <p:cNvPr id="59396" name="Picture 6">
            <a:extLst>
              <a:ext uri="{FF2B5EF4-FFF2-40B4-BE49-F238E27FC236}">
                <a16:creationId xmlns:a16="http://schemas.microsoft.com/office/drawing/2014/main" id="{2AB63D75-0D9C-44B8-88DE-820B904846B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05038"/>
            <a:ext cx="4284662" cy="2746375"/>
          </a:xfrm>
        </p:spPr>
      </p:pic>
      <p:sp>
        <p:nvSpPr>
          <p:cNvPr id="59397" name="Rectangle 9">
            <a:extLst>
              <a:ext uri="{FF2B5EF4-FFF2-40B4-BE49-F238E27FC236}">
                <a16:creationId xmlns:a16="http://schemas.microsoft.com/office/drawing/2014/main" id="{26BF5EAF-DB9D-4D36-945F-BB546C234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3.2.3 Mixed Spatial Gray Level Moments (cont’)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0F9D6C2-D7E0-42FD-AC82-592AF717B8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65</a:t>
            </a:fld>
            <a:endParaRPr lang="zh-TW" alt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8077C529-6A4E-4744-9A20-77AF5E7787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A15D9A92-2FAC-4595-B01A-CB0D225E8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3.3 Signature Properties</a:t>
            </a:r>
          </a:p>
        </p:txBody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9D6043A5-2984-4298-A51E-3A16B2712F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vertical projection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horizontal projection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diagonal projection from lower left to upper right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/>
              <a:t>diagonal projection from upper left to lower right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  <a:p>
            <a:pPr eaLnBrk="1" hangingPunct="1">
              <a:lnSpc>
                <a:spcPct val="90000"/>
              </a:lnSpc>
            </a:pPr>
            <a:endParaRPr lang="en-US" altLang="zh-TW" sz="2000" dirty="0"/>
          </a:p>
        </p:txBody>
      </p:sp>
      <p:pic>
        <p:nvPicPr>
          <p:cNvPr id="61445" name="Picture 4">
            <a:extLst>
              <a:ext uri="{FF2B5EF4-FFF2-40B4-BE49-F238E27FC236}">
                <a16:creationId xmlns:a16="http://schemas.microsoft.com/office/drawing/2014/main" id="{6D8D6F78-B9BF-4E1A-8E0B-59A80C32C7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251075"/>
            <a:ext cx="2951163" cy="385763"/>
          </a:xfrm>
        </p:spPr>
      </p:pic>
      <p:pic>
        <p:nvPicPr>
          <p:cNvPr id="61446" name="Picture 6">
            <a:extLst>
              <a:ext uri="{FF2B5EF4-FFF2-40B4-BE49-F238E27FC236}">
                <a16:creationId xmlns:a16="http://schemas.microsoft.com/office/drawing/2014/main" id="{2D5E6E9A-4752-447F-8B63-A78003C7797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924175"/>
            <a:ext cx="2879725" cy="388938"/>
          </a:xfrm>
        </p:spPr>
      </p:pic>
      <p:pic>
        <p:nvPicPr>
          <p:cNvPr id="61447" name="Picture 8">
            <a:extLst>
              <a:ext uri="{FF2B5EF4-FFF2-40B4-BE49-F238E27FC236}">
                <a16:creationId xmlns:a16="http://schemas.microsoft.com/office/drawing/2014/main" id="{B097163D-D27D-4F7F-961C-4B36F556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60800"/>
            <a:ext cx="4105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8" name="Picture 9">
            <a:extLst>
              <a:ext uri="{FF2B5EF4-FFF2-40B4-BE49-F238E27FC236}">
                <a16:creationId xmlns:a16="http://schemas.microsoft.com/office/drawing/2014/main" id="{CCE2E5AC-2C4D-4A1D-B3DB-35680FDBF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013325"/>
            <a:ext cx="4105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7668AAA-62FA-4560-9B10-FA4B6F233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66</a:t>
            </a:fld>
            <a:endParaRPr lang="zh-TW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>
            <a:extLst>
              <a:ext uri="{FF2B5EF4-FFF2-40B4-BE49-F238E27FC236}">
                <a16:creationId xmlns:a16="http://schemas.microsoft.com/office/drawing/2014/main" id="{0E77C2B3-F100-4CAB-A25A-FFECE4D86F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848600" cy="4411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zh-TW" sz="2000"/>
              <a:t>vertical projection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altLang="zh-TW" sz="2000"/>
              <a:t>horizontal projection</a:t>
            </a:r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  <a:p>
            <a:pPr eaLnBrk="1" hangingPunct="1">
              <a:lnSpc>
                <a:spcPct val="90000"/>
              </a:lnSpc>
              <a:buFont typeface="Wingdings" charset="2"/>
              <a:buChar char="l"/>
              <a:defRPr/>
            </a:pPr>
            <a:endParaRPr lang="en-US" altLang="zh-TW" sz="2000"/>
          </a:p>
        </p:txBody>
      </p:sp>
      <p:graphicFrame>
        <p:nvGraphicFramePr>
          <p:cNvPr id="56323" name="Object 6">
            <a:extLst>
              <a:ext uri="{FF2B5EF4-FFF2-40B4-BE49-F238E27FC236}">
                <a16:creationId xmlns:a16="http://schemas.microsoft.com/office/drawing/2014/main" id="{3A69DF65-0749-489B-8275-A2E44238A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100" y="3752850"/>
          <a:ext cx="5957888" cy="277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name="點陣圖影像" r:id="rId3" imgW="2866667" imgH="2085714" progId="Paint.Picture">
                  <p:embed/>
                </p:oleObj>
              </mc:Choice>
              <mc:Fallback>
                <p:oleObj name="點陣圖影像" r:id="rId3" imgW="2866667" imgH="2085714" progId="Paint.Picture">
                  <p:embed/>
                  <p:pic>
                    <p:nvPicPr>
                      <p:cNvPr id="56323" name="Object 6">
                        <a:extLst>
                          <a:ext uri="{FF2B5EF4-FFF2-40B4-BE49-F238E27FC236}">
                            <a16:creationId xmlns:a16="http://schemas.microsoft.com/office/drawing/2014/main" id="{3A69DF65-0749-489B-8275-A2E44238A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3752850"/>
                        <a:ext cx="5957888" cy="277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DA7E093-0C8A-42D8-AD6F-B6825B53D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7CAE85B6-D7BA-45F0-BE2E-E89ED0AAE2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3.3 Signature Properties</a:t>
            </a:r>
          </a:p>
        </p:txBody>
      </p:sp>
      <p:pic>
        <p:nvPicPr>
          <p:cNvPr id="58374" name="Picture 4">
            <a:extLst>
              <a:ext uri="{FF2B5EF4-FFF2-40B4-BE49-F238E27FC236}">
                <a16:creationId xmlns:a16="http://schemas.microsoft.com/office/drawing/2014/main" id="{93CF4EA3-9A94-48F0-BE07-4DA6C825153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3492500" y="2251075"/>
            <a:ext cx="2951163" cy="385763"/>
          </a:xfrm>
        </p:spPr>
      </p:pic>
      <p:pic>
        <p:nvPicPr>
          <p:cNvPr id="58375" name="Picture 6">
            <a:extLst>
              <a:ext uri="{FF2B5EF4-FFF2-40B4-BE49-F238E27FC236}">
                <a16:creationId xmlns:a16="http://schemas.microsoft.com/office/drawing/2014/main" id="{B5571E78-05C0-4CDA-80DC-9A12A0863D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/>
          <a:srcRect/>
          <a:stretch>
            <a:fillRect/>
          </a:stretch>
        </p:blipFill>
        <p:spPr>
          <a:xfrm>
            <a:off x="3492500" y="2924175"/>
            <a:ext cx="2879725" cy="388938"/>
          </a:xfrm>
        </p:spPr>
      </p:pic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8ABA1C65-0C3A-4D58-AD99-D1A86F310B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375" y="3959225"/>
          <a:ext cx="1190625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方程式" r:id="rId7" imgW="609600" imgH="1143000" progId="Equation.3">
                  <p:embed/>
                </p:oleObj>
              </mc:Choice>
              <mc:Fallback>
                <p:oleObj name="方程式" r:id="rId7" imgW="609600" imgH="1143000" progId="Equation.3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8ABA1C65-0C3A-4D58-AD99-D1A86F310B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3959225"/>
                        <a:ext cx="1190625" cy="223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7">
            <a:extLst>
              <a:ext uri="{FF2B5EF4-FFF2-40B4-BE49-F238E27FC236}">
                <a16:creationId xmlns:a16="http://schemas.microsoft.com/office/drawing/2014/main" id="{A939EC62-8F8F-4184-BDDD-FE9C91056B2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4149725"/>
            <a:ext cx="5616575" cy="2540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43D92A81-81C1-460C-BAA2-69ABD3AD88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3752850"/>
            <a:ext cx="0" cy="259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A3F0C7E8-38C6-46C5-BEA6-B381B88FA9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0338" y="3752850"/>
            <a:ext cx="0" cy="259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3770185C-6384-41A9-8F3F-6ED9EEBCCB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72000" y="3779838"/>
            <a:ext cx="0" cy="2592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1">
            <a:extLst>
              <a:ext uri="{FF2B5EF4-FFF2-40B4-BE49-F238E27FC236}">
                <a16:creationId xmlns:a16="http://schemas.microsoft.com/office/drawing/2014/main" id="{38C695DD-50C8-44C9-A863-941EE5A16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3779838"/>
            <a:ext cx="0" cy="2592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2">
            <a:extLst>
              <a:ext uri="{FF2B5EF4-FFF2-40B4-BE49-F238E27FC236}">
                <a16:creationId xmlns:a16="http://schemas.microsoft.com/office/drawing/2014/main" id="{7D119268-C11D-4EC6-83A3-9937F9B1CC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61113" y="3752850"/>
            <a:ext cx="0" cy="25923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70946EAA-CC29-4C70-8F5E-4D527AE3A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08850" y="3779838"/>
            <a:ext cx="0" cy="25923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055739B8-8D0A-4F50-A69C-448C189332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581525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49D82EFD-6CB1-49DA-AF68-2D1FE92B17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5013325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Line 16">
            <a:extLst>
              <a:ext uri="{FF2B5EF4-FFF2-40B4-BE49-F238E27FC236}">
                <a16:creationId xmlns:a16="http://schemas.microsoft.com/office/drawing/2014/main" id="{C3EDE786-5B5C-41C7-A2DE-5681A653E06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5516563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1A7E4D0D-F92C-4A87-BAAF-07AE96C914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6021388"/>
            <a:ext cx="5616575" cy="0"/>
          </a:xfrm>
          <a:prstGeom prst="line">
            <a:avLst/>
          </a:prstGeom>
          <a:noFill/>
          <a:ln w="9525">
            <a:solidFill>
              <a:srgbClr val="33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1" name="Object 18">
            <a:extLst>
              <a:ext uri="{FF2B5EF4-FFF2-40B4-BE49-F238E27FC236}">
                <a16:creationId xmlns:a16="http://schemas.microsoft.com/office/drawing/2014/main" id="{83C86725-6410-45E2-8845-DAF027F71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78063" y="3389313"/>
          <a:ext cx="5380037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方程式" r:id="rId9" imgW="3479800" imgH="228600" progId="Equation.3">
                  <p:embed/>
                </p:oleObj>
              </mc:Choice>
              <mc:Fallback>
                <p:oleObj name="方程式" r:id="rId9" imgW="3479800" imgH="228600" progId="Equation.3">
                  <p:embed/>
                  <p:pic>
                    <p:nvPicPr>
                      <p:cNvPr id="21" name="Object 18">
                        <a:extLst>
                          <a:ext uri="{FF2B5EF4-FFF2-40B4-BE49-F238E27FC236}">
                            <a16:creationId xmlns:a16="http://schemas.microsoft.com/office/drawing/2014/main" id="{83C86725-6410-45E2-8845-DAF027F717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3389313"/>
                        <a:ext cx="5380037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423ECA-57A0-48D2-989E-9B95F9EEE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2B9085-8529-4546-AC1C-DCE1A5DA1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811" y="207274"/>
            <a:ext cx="8101012" cy="1295400"/>
          </a:xfrm>
        </p:spPr>
        <p:txBody>
          <a:bodyPr/>
          <a:lstStyle/>
          <a:p>
            <a:r>
              <a:rPr lang="en-US" altLang="zh-TW" dirty="0"/>
              <a:t>3.3 Signature Properties</a:t>
            </a:r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2305F7B-17CA-4FA6-8F1E-4D6223CC96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08F1A7D-C4D1-44C5-A38C-C9EEEFCF9F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269228"/>
              </p:ext>
            </p:extLst>
          </p:nvPr>
        </p:nvGraphicFramePr>
        <p:xfrm>
          <a:off x="1331640" y="2564904"/>
          <a:ext cx="2477862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0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E9AF837F-725A-456C-B0FA-2E2D4F682E33}"/>
              </a:ext>
            </a:extLst>
          </p:cNvPr>
          <p:cNvCxnSpPr/>
          <p:nvPr/>
        </p:nvCxnSpPr>
        <p:spPr>
          <a:xfrm>
            <a:off x="2267744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FC16A9E-0D92-4BA1-9F7E-87A24813DF1A}"/>
              </a:ext>
            </a:extLst>
          </p:cNvPr>
          <p:cNvCxnSpPr/>
          <p:nvPr/>
        </p:nvCxnSpPr>
        <p:spPr>
          <a:xfrm>
            <a:off x="2627784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F2EE8CFF-2AF8-475D-8476-D8CA3B25BC55}"/>
              </a:ext>
            </a:extLst>
          </p:cNvPr>
          <p:cNvCxnSpPr/>
          <p:nvPr/>
        </p:nvCxnSpPr>
        <p:spPr>
          <a:xfrm>
            <a:off x="3059832" y="2348880"/>
            <a:ext cx="0" cy="280831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EE16F61-F626-47EC-9FFD-F3CE09A76B93}"/>
                  </a:ext>
                </a:extLst>
              </p:cNvPr>
              <p:cNvSpPr txBox="1"/>
              <p:nvPr/>
            </p:nvSpPr>
            <p:spPr>
              <a:xfrm>
                <a:off x="1719726" y="5195378"/>
                <a:ext cx="1816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altLang="zh-TW" dirty="0"/>
                  <a:t> 1    3    1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2EE16F61-F626-47EC-9FFD-F3CE09A76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26" y="5195378"/>
                <a:ext cx="1816116" cy="369332"/>
              </a:xfrm>
              <a:prstGeom prst="rect">
                <a:avLst/>
              </a:prstGeom>
              <a:blipFill>
                <a:blip r:embed="rId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40575441-D543-471F-99DB-4EC60D758794}"/>
              </a:ext>
            </a:extLst>
          </p:cNvPr>
          <p:cNvCxnSpPr>
            <a:cxnSpLocks/>
          </p:cNvCxnSpPr>
          <p:nvPr/>
        </p:nvCxnSpPr>
        <p:spPr>
          <a:xfrm>
            <a:off x="2123728" y="3573016"/>
            <a:ext cx="20798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6C44248C-E884-49C0-B44B-40E98CD3D5AA}"/>
              </a:ext>
            </a:extLst>
          </p:cNvPr>
          <p:cNvCxnSpPr>
            <a:cxnSpLocks/>
          </p:cNvCxnSpPr>
          <p:nvPr/>
        </p:nvCxnSpPr>
        <p:spPr>
          <a:xfrm>
            <a:off x="2123728" y="4005064"/>
            <a:ext cx="2079848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AEBF4F0F-2E63-4698-A2F5-2E1843344D15}"/>
              </a:ext>
            </a:extLst>
          </p:cNvPr>
          <p:cNvCxnSpPr>
            <a:cxnSpLocks/>
          </p:cNvCxnSpPr>
          <p:nvPr/>
        </p:nvCxnSpPr>
        <p:spPr>
          <a:xfrm>
            <a:off x="2206357" y="4365104"/>
            <a:ext cx="1997219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2550E7-8317-4CEF-9933-3305E3CA784D}"/>
                  </a:ext>
                </a:extLst>
              </p:cNvPr>
              <p:cNvSpPr txBox="1"/>
              <p:nvPr/>
            </p:nvSpPr>
            <p:spPr>
              <a:xfrm>
                <a:off x="4268227" y="3140968"/>
                <a:ext cx="3117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altLang="zh-TW" dirty="0"/>
              </a:p>
              <a:p>
                <a:r>
                  <a:rPr lang="en-US" altLang="zh-TW" dirty="0"/>
                  <a:t>2</a:t>
                </a:r>
              </a:p>
              <a:p>
                <a:r>
                  <a:rPr lang="en-US" altLang="zh-TW" dirty="0"/>
                  <a:t>2</a:t>
                </a:r>
              </a:p>
              <a:p>
                <a:r>
                  <a:rPr lang="en-US" altLang="zh-TW" dirty="0"/>
                  <a:t>1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FD2550E7-8317-4CEF-9933-3305E3CA7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227" y="3140968"/>
                <a:ext cx="311712" cy="1200329"/>
              </a:xfrm>
              <a:prstGeom prst="rect">
                <a:avLst/>
              </a:prstGeom>
              <a:blipFill>
                <a:blip r:embed="rId3"/>
                <a:stretch>
                  <a:fillRect l="-15686" r="-29412" b="-71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97937261-A673-4E3A-995F-6B2571F4639C}"/>
              </a:ext>
            </a:extLst>
          </p:cNvPr>
          <p:cNvCxnSpPr>
            <a:cxnSpLocks/>
          </p:cNvCxnSpPr>
          <p:nvPr/>
        </p:nvCxnSpPr>
        <p:spPr>
          <a:xfrm flipH="1" flipV="1">
            <a:off x="1547665" y="2420888"/>
            <a:ext cx="3600399" cy="2736304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>
            <a:extLst>
              <a:ext uri="{FF2B5EF4-FFF2-40B4-BE49-F238E27FC236}">
                <a16:creationId xmlns:a16="http://schemas.microsoft.com/office/drawing/2014/main" id="{44D2B36C-FADC-491A-8A80-4C4757E5699F}"/>
              </a:ext>
            </a:extLst>
          </p:cNvPr>
          <p:cNvCxnSpPr>
            <a:cxnSpLocks/>
          </p:cNvCxnSpPr>
          <p:nvPr/>
        </p:nvCxnSpPr>
        <p:spPr>
          <a:xfrm flipH="1" flipV="1">
            <a:off x="1107812" y="2498372"/>
            <a:ext cx="3344623" cy="2658820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36F0387F-29E8-43D2-890C-5A22E58C0CD4}"/>
              </a:ext>
            </a:extLst>
          </p:cNvPr>
          <p:cNvCxnSpPr>
            <a:cxnSpLocks/>
          </p:cNvCxnSpPr>
          <p:nvPr/>
        </p:nvCxnSpPr>
        <p:spPr>
          <a:xfrm flipH="1" flipV="1">
            <a:off x="755576" y="2510414"/>
            <a:ext cx="3053926" cy="2646778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1AD39FD-88F9-4845-B2D1-9FB232F28591}"/>
                  </a:ext>
                </a:extLst>
              </p:cNvPr>
              <p:cNvSpPr txBox="1"/>
              <p:nvPr/>
            </p:nvSpPr>
            <p:spPr>
              <a:xfrm>
                <a:off x="3059831" y="5195378"/>
                <a:ext cx="26335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altLang="zh-TW" dirty="0"/>
                  <a:t>  1        2        2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71AD39FD-88F9-4845-B2D1-9FB232F28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1" y="5195378"/>
                <a:ext cx="2633595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單箭頭接點 27">
            <a:extLst>
              <a:ext uri="{FF2B5EF4-FFF2-40B4-BE49-F238E27FC236}">
                <a16:creationId xmlns:a16="http://schemas.microsoft.com/office/drawing/2014/main" id="{67A954F8-06F8-4C4C-A075-A9C13D9ABC35}"/>
              </a:ext>
            </a:extLst>
          </p:cNvPr>
          <p:cNvCxnSpPr>
            <a:cxnSpLocks/>
          </p:cNvCxnSpPr>
          <p:nvPr/>
        </p:nvCxnSpPr>
        <p:spPr>
          <a:xfrm flipV="1">
            <a:off x="1530594" y="2288948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70CF76A4-0F6F-4E41-83F3-59AC77631EA9}"/>
              </a:ext>
            </a:extLst>
          </p:cNvPr>
          <p:cNvCxnSpPr>
            <a:cxnSpLocks/>
          </p:cNvCxnSpPr>
          <p:nvPr/>
        </p:nvCxnSpPr>
        <p:spPr>
          <a:xfrm flipV="1">
            <a:off x="1918059" y="2307706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>
            <a:extLst>
              <a:ext uri="{FF2B5EF4-FFF2-40B4-BE49-F238E27FC236}">
                <a16:creationId xmlns:a16="http://schemas.microsoft.com/office/drawing/2014/main" id="{C785E7A6-640F-4351-8CEA-05154AA73E73}"/>
              </a:ext>
            </a:extLst>
          </p:cNvPr>
          <p:cNvCxnSpPr>
            <a:cxnSpLocks/>
          </p:cNvCxnSpPr>
          <p:nvPr/>
        </p:nvCxnSpPr>
        <p:spPr>
          <a:xfrm flipV="1">
            <a:off x="2275125" y="2348880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>
            <a:extLst>
              <a:ext uri="{FF2B5EF4-FFF2-40B4-BE49-F238E27FC236}">
                <a16:creationId xmlns:a16="http://schemas.microsoft.com/office/drawing/2014/main" id="{D6F61ED5-5C05-46BD-A002-58395FE02C70}"/>
              </a:ext>
            </a:extLst>
          </p:cNvPr>
          <p:cNvCxnSpPr>
            <a:cxnSpLocks/>
          </p:cNvCxnSpPr>
          <p:nvPr/>
        </p:nvCxnSpPr>
        <p:spPr>
          <a:xfrm flipV="1">
            <a:off x="2669945" y="2381634"/>
            <a:ext cx="2177310" cy="1891481"/>
          </a:xfrm>
          <a:prstGeom prst="straightConnector1">
            <a:avLst/>
          </a:prstGeom>
          <a:ln w="95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63A2D44-02FC-47C0-8C8A-5CA58137E618}"/>
                  </a:ext>
                </a:extLst>
              </p:cNvPr>
              <p:cNvSpPr txBox="1"/>
              <p:nvPr/>
            </p:nvSpPr>
            <p:spPr>
              <a:xfrm>
                <a:off x="2780123" y="1976298"/>
                <a:ext cx="37360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dirty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altLang="zh-TW" dirty="0"/>
                  <a:t>   1     1     1      2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6" name="文字方塊 35">
                <a:extLst>
                  <a:ext uri="{FF2B5EF4-FFF2-40B4-BE49-F238E27FC236}">
                    <a16:creationId xmlns:a16="http://schemas.microsoft.com/office/drawing/2014/main" id="{E63A2D44-02FC-47C0-8C8A-5CA58137E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123" y="1976298"/>
                <a:ext cx="3736094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9">
            <a:extLst>
              <a:ext uri="{FF2B5EF4-FFF2-40B4-BE49-F238E27FC236}">
                <a16:creationId xmlns:a16="http://schemas.microsoft.com/office/drawing/2014/main" id="{EBFCB6E5-07F1-4484-B6DA-21D2FACE1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274" y="5602896"/>
            <a:ext cx="41052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7081BA6D-F48C-487F-BF15-1CB527F02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74531"/>
            <a:ext cx="41052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E775D9A-EFDF-4786-ABAE-FF43851D3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5120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664A1E33-52B2-4BC4-A812-D9F5CEF43CB4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7641E6B-BC1C-42CB-80A4-177D7B7BA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377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A8239C2-8498-46C6-9655-ECD9559A35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6709EF8-8087-429A-AA7F-CD080E905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 Region Properties (</a:t>
            </a:r>
            <a:r>
              <a:rPr lang="en-US" altLang="zh-TW" dirty="0" err="1"/>
              <a:t>cont</a:t>
            </a:r>
            <a:r>
              <a:rPr lang="en-US" altLang="zh-TW" dirty="0"/>
              <a:t>’)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10C576A-554B-464C-9EA8-E58D830BBAA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415213" cy="4256088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bounding rectangle: smallest rectangle circumscribes the region </a:t>
            </a:r>
          </a:p>
          <a:p>
            <a:pPr eaLnBrk="1" hangingPunct="1"/>
            <a:r>
              <a:rPr lang="en-US" altLang="zh-TW" sz="2600" dirty="0"/>
              <a:t>area: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centroid: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8197" name="Picture 4">
            <a:extLst>
              <a:ext uri="{FF2B5EF4-FFF2-40B4-BE49-F238E27FC236}">
                <a16:creationId xmlns:a16="http://schemas.microsoft.com/office/drawing/2014/main" id="{092D4385-5EFF-4B07-9EE5-2C409B5BC74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117" y="2813050"/>
            <a:ext cx="2592388" cy="1231900"/>
          </a:xfrm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7831D09B-45B2-4BE6-AD19-93BE5D68E8B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5367" y="4022527"/>
            <a:ext cx="2744788" cy="1206500"/>
          </a:xfrm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1A9FEC42-5643-4657-A506-DCE70887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379" y="5189963"/>
            <a:ext cx="2808287" cy="113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258" name="文字方塊 2">
                <a:extLst>
                  <a:ext uri="{FF2B5EF4-FFF2-40B4-BE49-F238E27FC236}">
                    <a16:creationId xmlns:a16="http://schemas.microsoft.com/office/drawing/2014/main" id="{0DEE4508-F8E8-4552-854F-C7B1AC7512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72225" y="5732463"/>
                <a:ext cx="88222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zh-TW" dirty="0"/>
                  <a:t>=9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altLang="zh-TW" dirty="0"/>
                  <a:t>=26/9</a:t>
                </a:r>
              </a:p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TW" dirty="0"/>
                  <a:t>=27/9</a:t>
                </a:r>
              </a:p>
            </p:txBody>
          </p:sp>
        </mc:Choice>
        <mc:Fallback xmlns="">
          <p:sp>
            <p:nvSpPr>
              <p:cNvPr id="8258" name="文字方塊 2">
                <a:extLst>
                  <a:ext uri="{FF2B5EF4-FFF2-40B4-BE49-F238E27FC236}">
                    <a16:creationId xmlns:a16="http://schemas.microsoft.com/office/drawing/2014/main" id="{0DEE4508-F8E8-4552-854F-C7B1AC751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72225" y="5732463"/>
                <a:ext cx="882229" cy="923330"/>
              </a:xfrm>
              <a:prstGeom prst="rect">
                <a:avLst/>
              </a:prstGeom>
              <a:blipFill>
                <a:blip r:embed="rId6"/>
                <a:stretch>
                  <a:fillRect t="-3289" r="-6207" b="-92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>
            <a:extLst>
              <a:ext uri="{FF2B5EF4-FFF2-40B4-BE49-F238E27FC236}">
                <a16:creationId xmlns:a16="http://schemas.microsoft.com/office/drawing/2014/main" id="{50CBFAFF-23F4-465A-BA93-2D91951EE567}"/>
              </a:ext>
            </a:extLst>
          </p:cNvPr>
          <p:cNvSpPr/>
          <p:nvPr/>
        </p:nvSpPr>
        <p:spPr>
          <a:xfrm>
            <a:off x="7408863" y="3571875"/>
            <a:ext cx="215900" cy="193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9364D4A2-C5C3-4A5D-99E3-61AA5EF59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9452"/>
              </p:ext>
            </p:extLst>
          </p:nvPr>
        </p:nvGraphicFramePr>
        <p:xfrm>
          <a:off x="6030169" y="2844007"/>
          <a:ext cx="2890839" cy="2225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77">
                  <a:extLst>
                    <a:ext uri="{9D8B030D-6E8A-4147-A177-3AD203B41FA5}">
                      <a16:colId xmlns:a16="http://schemas.microsoft.com/office/drawing/2014/main" val="32904997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262866577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537313204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3873205316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1578987845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456621041"/>
                    </a:ext>
                  </a:extLst>
                </a:gridCol>
                <a:gridCol w="412977">
                  <a:extLst>
                    <a:ext uri="{9D8B030D-6E8A-4147-A177-3AD203B41FA5}">
                      <a16:colId xmlns:a16="http://schemas.microsoft.com/office/drawing/2014/main" val="2503026233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3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4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5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8754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rgbClr val="336600"/>
                          </a:solidFill>
                        </a:rPr>
                        <a:t>1</a:t>
                      </a:r>
                      <a:endParaRPr lang="zh-TW" altLang="en-US" sz="1800" dirty="0">
                        <a:solidFill>
                          <a:srgbClr val="336600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43264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77036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43808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7351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en-US" altLang="zh-TW" sz="18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zh-TW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0</a:t>
                      </a:r>
                      <a:endParaRPr lang="zh-TW" altLang="en-US" sz="1800" dirty="0"/>
                    </a:p>
                  </a:txBody>
                  <a:tcPr marL="91434" marR="91434"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195965"/>
                  </a:ext>
                </a:extLst>
              </a:tr>
            </a:tbl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1FCFAAE0-847B-4341-9920-E8715B4579F8}"/>
              </a:ext>
            </a:extLst>
          </p:cNvPr>
          <p:cNvSpPr/>
          <p:nvPr/>
        </p:nvSpPr>
        <p:spPr>
          <a:xfrm>
            <a:off x="6398323" y="3570929"/>
            <a:ext cx="2162704" cy="11542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684F5D85-1A79-49F3-A25F-6B41C0D67434}"/>
                  </a:ext>
                </a:extLst>
              </p14:cNvPr>
              <p14:cNvContentPartPr/>
              <p14:nvPr/>
            </p14:nvContentPartPr>
            <p14:xfrm>
              <a:off x="5962680" y="5086440"/>
              <a:ext cx="2711880" cy="79416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684F5D85-1A79-49F3-A25F-6B41C0D674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53320" y="5077080"/>
                <a:ext cx="2730600" cy="812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9FDE6EF-9EA1-4E26-A16B-33854F1D3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</a:t>
            </a:fld>
            <a:endParaRPr lang="zh-TW" altLang="en-US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021CC5-AC40-4DFD-BD52-F08F1D76EF1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A07A6EE-ADC8-497D-8C6A-527D238E9E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FE4FAD4C-DA1D-43C0-A29E-46444122A32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Projections: easily obtainable in pipeline hardware</a:t>
            </a:r>
          </a:p>
          <a:p>
            <a:pPr eaLnBrk="1" hangingPunct="1"/>
            <a:r>
              <a:rPr lang="en-US" altLang="zh-TW" sz="2600" dirty="0"/>
              <a:t>compute properties from projections</a:t>
            </a:r>
          </a:p>
          <a:p>
            <a:pPr eaLnBrk="1" hangingPunct="1"/>
            <a:r>
              <a:rPr lang="en-US" altLang="zh-TW" sz="2600" dirty="0"/>
              <a:t>area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62469" name="Picture 4">
            <a:extLst>
              <a:ext uri="{FF2B5EF4-FFF2-40B4-BE49-F238E27FC236}">
                <a16:creationId xmlns:a16="http://schemas.microsoft.com/office/drawing/2014/main" id="{2FA2312D-30D6-4FED-9291-584497FE39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789363"/>
            <a:ext cx="5400675" cy="71755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3F3E5A7-7CA6-47B2-946E-FBBFE5696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70</a:t>
            </a:fld>
            <a:endParaRPr lang="zh-TW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E66343BC-A185-4D13-91D1-C2021959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3196E81A-227A-4032-8B10-AD18654514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32550E79-0FA6-4EAE-B712-7A97F4EDCC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400"/>
              <a:t>rmin: top row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rmax; bottom row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cmin: leftmost column of bounding rectangle</a:t>
            </a:r>
          </a:p>
          <a:p>
            <a:pPr eaLnBrk="1" hangingPunct="1"/>
            <a:endParaRPr lang="en-US" altLang="zh-TW" sz="2400"/>
          </a:p>
          <a:p>
            <a:pPr eaLnBrk="1" hangingPunct="1"/>
            <a:r>
              <a:rPr lang="en-US" altLang="zh-TW" sz="2400"/>
              <a:t>cmax: rightmost column of bounding rectangle</a:t>
            </a:r>
          </a:p>
          <a:p>
            <a:pPr eaLnBrk="1" hangingPunct="1"/>
            <a:endParaRPr lang="en-US" altLang="zh-TW" sz="2400"/>
          </a:p>
        </p:txBody>
      </p:sp>
      <p:pic>
        <p:nvPicPr>
          <p:cNvPr id="63493" name="Picture 4">
            <a:extLst>
              <a:ext uri="{FF2B5EF4-FFF2-40B4-BE49-F238E27FC236}">
                <a16:creationId xmlns:a16="http://schemas.microsoft.com/office/drawing/2014/main" id="{F3B091EA-EE6C-4046-BF7B-5FF526370C1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2565400"/>
            <a:ext cx="6192838" cy="346075"/>
          </a:xfrm>
        </p:spPr>
      </p:pic>
      <p:pic>
        <p:nvPicPr>
          <p:cNvPr id="63494" name="Picture 6">
            <a:extLst>
              <a:ext uri="{FF2B5EF4-FFF2-40B4-BE49-F238E27FC236}">
                <a16:creationId xmlns:a16="http://schemas.microsoft.com/office/drawing/2014/main" id="{D34B2A45-9232-48A5-8B00-EED9A61ED54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429000"/>
            <a:ext cx="6121400" cy="336550"/>
          </a:xfrm>
        </p:spPr>
      </p:pic>
      <p:pic>
        <p:nvPicPr>
          <p:cNvPr id="63495" name="Picture 8">
            <a:extLst>
              <a:ext uri="{FF2B5EF4-FFF2-40B4-BE49-F238E27FC236}">
                <a16:creationId xmlns:a16="http://schemas.microsoft.com/office/drawing/2014/main" id="{CB599AFA-E8AA-4148-A3F5-145396AFE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292600"/>
            <a:ext cx="604837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6" name="Picture 9">
            <a:extLst>
              <a:ext uri="{FF2B5EF4-FFF2-40B4-BE49-F238E27FC236}">
                <a16:creationId xmlns:a16="http://schemas.microsoft.com/office/drawing/2014/main" id="{86963243-1EFA-4F37-89BD-01640856B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61912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46AC25-B2CB-4C6A-A8CD-F725705E5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71</a:t>
            </a:fld>
            <a:endParaRPr lang="zh-TW" alt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2A4697C-47ED-496F-B71F-DEC183FF97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60F31540-2057-48F2-95EA-1245CF076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890F71E0-0550-40E2-BD0A-B7783C9BF82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064500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row centroid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column centroid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diagonal centroid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another diagonal centroid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64517" name="Picture 4">
            <a:extLst>
              <a:ext uri="{FF2B5EF4-FFF2-40B4-BE49-F238E27FC236}">
                <a16:creationId xmlns:a16="http://schemas.microsoft.com/office/drawing/2014/main" id="{F2C35DEA-EAEE-44E2-9EDE-EB3FE027296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1916113"/>
            <a:ext cx="3887788" cy="1509712"/>
          </a:xfrm>
        </p:spPr>
      </p:pic>
      <p:pic>
        <p:nvPicPr>
          <p:cNvPr id="64518" name="Picture 6">
            <a:extLst>
              <a:ext uri="{FF2B5EF4-FFF2-40B4-BE49-F238E27FC236}">
                <a16:creationId xmlns:a16="http://schemas.microsoft.com/office/drawing/2014/main" id="{BC467802-38E1-4448-8EED-95676846768F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3573463"/>
            <a:ext cx="3887788" cy="1535112"/>
          </a:xfrm>
        </p:spPr>
      </p:pic>
      <p:pic>
        <p:nvPicPr>
          <p:cNvPr id="64519" name="Picture 8">
            <a:extLst>
              <a:ext uri="{FF2B5EF4-FFF2-40B4-BE49-F238E27FC236}">
                <a16:creationId xmlns:a16="http://schemas.microsoft.com/office/drawing/2014/main" id="{5D16C90E-B280-4FD9-8722-77F0BAE5A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084763"/>
            <a:ext cx="23622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9">
            <a:extLst>
              <a:ext uri="{FF2B5EF4-FFF2-40B4-BE49-F238E27FC236}">
                <a16:creationId xmlns:a16="http://schemas.microsoft.com/office/drawing/2014/main" id="{24D0CB69-7EE8-4A37-A10B-F9B90A5BB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876925"/>
            <a:ext cx="22288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E9416D4-D615-4865-BDCE-9F0254EEE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72</a:t>
            </a:fld>
            <a:endParaRPr lang="zh-TW" alt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C9C9BC66-66EA-4EDE-9BA1-FD32A81837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3FB5608-C0AB-46C3-B0F5-F145F1ED8F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3.2.2 Spatial Moments(review) </a:t>
            </a:r>
          </a:p>
        </p:txBody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6A0D7A4-A354-4DEF-A634-BAC0362661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8208962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Second-order row moment(</a:t>
            </a:r>
            <a:r>
              <a:rPr lang="zh-TW" altLang="en-US" sz="2600" dirty="0"/>
              <a:t>矩</a:t>
            </a:r>
            <a:r>
              <a:rPr lang="en-US" altLang="zh-TW" sz="2600" dirty="0"/>
              <a:t>)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mixed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Second-order column moment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55301" name="Picture 4">
            <a:extLst>
              <a:ext uri="{FF2B5EF4-FFF2-40B4-BE49-F238E27FC236}">
                <a16:creationId xmlns:a16="http://schemas.microsoft.com/office/drawing/2014/main" id="{97294D99-455A-4B99-8A95-7854263527A0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3575" y="2492375"/>
            <a:ext cx="3095625" cy="927100"/>
          </a:xfrm>
        </p:spPr>
      </p:pic>
      <p:pic>
        <p:nvPicPr>
          <p:cNvPr id="55302" name="Picture 6">
            <a:extLst>
              <a:ext uri="{FF2B5EF4-FFF2-40B4-BE49-F238E27FC236}">
                <a16:creationId xmlns:a16="http://schemas.microsoft.com/office/drawing/2014/main" id="{C669E86E-CAE1-4A1E-AEDC-EDA2A9E6FA84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3957638"/>
            <a:ext cx="3816350" cy="911225"/>
          </a:xfrm>
        </p:spPr>
      </p:pic>
      <p:pic>
        <p:nvPicPr>
          <p:cNvPr id="55303" name="Picture 8">
            <a:extLst>
              <a:ext uri="{FF2B5EF4-FFF2-40B4-BE49-F238E27FC236}">
                <a16:creationId xmlns:a16="http://schemas.microsoft.com/office/drawing/2014/main" id="{03A64F2E-1404-4A0C-B644-ADE3CFB72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384800"/>
            <a:ext cx="31686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037DDF5-D7DD-4C91-A7F9-0847D738B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7921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0EE747E4-1939-484B-8700-EFF51B0D7B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5F469FC-40E1-4394-8F88-74363F79A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04807FE-9F23-470C-AD45-B7530CA5D0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 row moment from horizontal projection</a:t>
            </a:r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marL="0" indent="0" eaLnBrk="1" hangingPunct="1">
              <a:buNone/>
            </a:pPr>
            <a:endParaRPr lang="en-US" altLang="zh-TW" sz="2600" dirty="0"/>
          </a:p>
          <a:p>
            <a:pPr eaLnBrk="1" hangingPunct="1"/>
            <a:r>
              <a:rPr lang="en-US" altLang="zh-TW" sz="2600" dirty="0"/>
              <a:t>second column moment from vertical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diagonal moment from diagonal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65541" name="Picture 4">
            <a:extLst>
              <a:ext uri="{FF2B5EF4-FFF2-40B4-BE49-F238E27FC236}">
                <a16:creationId xmlns:a16="http://schemas.microsoft.com/office/drawing/2014/main" id="{6C750CA4-93F1-422E-8FE3-C3D4386EE29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2565400"/>
            <a:ext cx="3097212" cy="757238"/>
          </a:xfrm>
        </p:spPr>
      </p:pic>
      <p:pic>
        <p:nvPicPr>
          <p:cNvPr id="65542" name="Picture 6">
            <a:extLst>
              <a:ext uri="{FF2B5EF4-FFF2-40B4-BE49-F238E27FC236}">
                <a16:creationId xmlns:a16="http://schemas.microsoft.com/office/drawing/2014/main" id="{2A994BAB-2112-42B1-BEEB-8D0AB41C8E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3933825"/>
            <a:ext cx="3024187" cy="749300"/>
          </a:xfrm>
        </p:spPr>
      </p:pic>
      <p:pic>
        <p:nvPicPr>
          <p:cNvPr id="65543" name="Picture 8">
            <a:extLst>
              <a:ext uri="{FF2B5EF4-FFF2-40B4-BE49-F238E27FC236}">
                <a16:creationId xmlns:a16="http://schemas.microsoft.com/office/drawing/2014/main" id="{03ADBED3-4B01-4571-8987-12A314BC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00663"/>
            <a:ext cx="2879725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130AB9E-D435-4CD3-80B8-8A1510AC7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74</a:t>
            </a:fld>
            <a:endParaRPr lang="zh-TW" alt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04475C3-4A25-4D9F-A05F-F89242DD3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2C7D2D0F-A18D-4C84-AEAA-AB23C834F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EB43E920-1375-4FD7-9EBA-5DEF79ECBAD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second diagonal moment related to 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mixed moment can be obtained from projection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r>
              <a:rPr lang="en-US" altLang="zh-TW" sz="2600" dirty="0"/>
              <a:t>second diagonal moment related to </a:t>
            </a:r>
          </a:p>
        </p:txBody>
      </p:sp>
      <p:pic>
        <p:nvPicPr>
          <p:cNvPr id="66565" name="Picture 4">
            <a:extLst>
              <a:ext uri="{FF2B5EF4-FFF2-40B4-BE49-F238E27FC236}">
                <a16:creationId xmlns:a16="http://schemas.microsoft.com/office/drawing/2014/main" id="{516DAC59-7AC3-48BA-9E24-694FE207892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72225" y="2133600"/>
            <a:ext cx="1655763" cy="344488"/>
          </a:xfrm>
        </p:spPr>
      </p:pic>
      <p:pic>
        <p:nvPicPr>
          <p:cNvPr id="66566" name="Picture 8">
            <a:extLst>
              <a:ext uri="{FF2B5EF4-FFF2-40B4-BE49-F238E27FC236}">
                <a16:creationId xmlns:a16="http://schemas.microsoft.com/office/drawing/2014/main" id="{92EDA02A-FCF5-4B49-A0FC-C9FC0C11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3573463"/>
            <a:ext cx="28765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7" name="Picture 9">
            <a:extLst>
              <a:ext uri="{FF2B5EF4-FFF2-40B4-BE49-F238E27FC236}">
                <a16:creationId xmlns:a16="http://schemas.microsoft.com/office/drawing/2014/main" id="{A1DF90D2-D6FD-4CD2-85EF-EB901BA19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395788"/>
            <a:ext cx="158432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8" name="Picture 10">
            <a:extLst>
              <a:ext uri="{FF2B5EF4-FFF2-40B4-BE49-F238E27FC236}">
                <a16:creationId xmlns:a16="http://schemas.microsoft.com/office/drawing/2014/main" id="{652C93BB-E004-4B26-BF3C-495B99209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565400"/>
            <a:ext cx="2881313" cy="39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9" name="Picture 12">
            <a:extLst>
              <a:ext uri="{FF2B5EF4-FFF2-40B4-BE49-F238E27FC236}">
                <a16:creationId xmlns:a16="http://schemas.microsoft.com/office/drawing/2014/main" id="{98785A8E-3279-4E09-AE48-DF91A64B826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5013325"/>
            <a:ext cx="2881312" cy="369888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AFFE71A-CA20-4826-A5AA-3F0CB3560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36287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7719D94-47F0-467F-BC67-EBC0E9B2E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05AABA0-2983-494F-81FC-54F94098E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3.3 Signature Properties (cont’)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C79C1FD5-C969-420F-8055-A571142A6A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91475" cy="4411663"/>
          </a:xfrm>
        </p:spPr>
        <p:txBody>
          <a:bodyPr/>
          <a:lstStyle/>
          <a:p>
            <a:pPr eaLnBrk="1" hangingPunct="1"/>
            <a:r>
              <a:rPr lang="en-US" altLang="zh-TW" sz="2600"/>
              <a:t>second mixed moment can be obtained from projection</a:t>
            </a:r>
          </a:p>
          <a:p>
            <a:pPr eaLnBrk="1" hangingPunct="1"/>
            <a:endParaRPr lang="en-US" altLang="zh-TW" sz="2600"/>
          </a:p>
          <a:p>
            <a:pPr eaLnBrk="1" hangingPunct="1"/>
            <a:endParaRPr lang="en-US" altLang="zh-TW" sz="2600"/>
          </a:p>
          <a:p>
            <a:pPr eaLnBrk="1" hangingPunct="1"/>
            <a:r>
              <a:rPr lang="en-US" altLang="zh-TW" sz="2600"/>
              <a:t>mixed moment        obtained directly from         and </a:t>
            </a:r>
          </a:p>
          <a:p>
            <a:pPr eaLnBrk="1" hangingPunct="1"/>
            <a:endParaRPr lang="en-US" altLang="zh-TW" sz="2600"/>
          </a:p>
        </p:txBody>
      </p:sp>
      <p:pic>
        <p:nvPicPr>
          <p:cNvPr id="67589" name="Picture 4">
            <a:extLst>
              <a:ext uri="{FF2B5EF4-FFF2-40B4-BE49-F238E27FC236}">
                <a16:creationId xmlns:a16="http://schemas.microsoft.com/office/drawing/2014/main" id="{0EB19C78-B0E8-4E75-B4E4-24733A64A5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3933825"/>
            <a:ext cx="504825" cy="366713"/>
          </a:xfrm>
        </p:spPr>
      </p:pic>
      <p:pic>
        <p:nvPicPr>
          <p:cNvPr id="67590" name="Picture 6">
            <a:extLst>
              <a:ext uri="{FF2B5EF4-FFF2-40B4-BE49-F238E27FC236}">
                <a16:creationId xmlns:a16="http://schemas.microsoft.com/office/drawing/2014/main" id="{40AF44AA-03AC-4E37-9F27-84BED0C0A79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940175"/>
            <a:ext cx="649288" cy="352425"/>
          </a:xfrm>
        </p:spPr>
      </p:pic>
      <p:pic>
        <p:nvPicPr>
          <p:cNvPr id="67591" name="Picture 8">
            <a:extLst>
              <a:ext uri="{FF2B5EF4-FFF2-40B4-BE49-F238E27FC236}">
                <a16:creationId xmlns:a16="http://schemas.microsoft.com/office/drawing/2014/main" id="{AC83826D-8775-42A7-9E52-9F8AFFCF2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437063"/>
            <a:ext cx="6477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2" name="Picture 9">
            <a:extLst>
              <a:ext uri="{FF2B5EF4-FFF2-40B4-BE49-F238E27FC236}">
                <a16:creationId xmlns:a16="http://schemas.microsoft.com/office/drawing/2014/main" id="{6E3E21B4-DA25-47B4-A848-C482447F8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068638"/>
            <a:ext cx="30972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93" name="Picture 10">
            <a:extLst>
              <a:ext uri="{FF2B5EF4-FFF2-40B4-BE49-F238E27FC236}">
                <a16:creationId xmlns:a16="http://schemas.microsoft.com/office/drawing/2014/main" id="{E5A7113B-FDFA-4110-97BF-7C603E9D5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581525"/>
            <a:ext cx="24479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533696-FF09-49BC-B9CD-DACB90533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76</a:t>
            </a:fld>
            <a:endParaRPr lang="zh-TW" altLang="en-US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615662-2B4F-432B-AE49-5B6143421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B66357-D367-475B-B989-65792DF3E131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F92EC19-34F9-4402-9480-CFBB29B21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9087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5">
            <a:extLst>
              <a:ext uri="{FF2B5EF4-FFF2-40B4-BE49-F238E27FC236}">
                <a16:creationId xmlns:a16="http://schemas.microsoft.com/office/drawing/2014/main" id="{E95C4DA1-1236-4734-8A26-2832BFCEC6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1D6D93F0-EABC-4209-8603-5E9C96B6B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DBDBE39-DDE9-4469-A96F-60F0D877627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041525"/>
            <a:ext cx="7920037" cy="4411663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signature analysis: important because of easy, fast implementation</a:t>
            </a:r>
          </a:p>
          <a:p>
            <a:pPr eaLnBrk="1" hangingPunct="1"/>
            <a:r>
              <a:rPr lang="en-US" altLang="zh-TW" sz="2600" dirty="0"/>
              <a:t>surface mount device (SMD) placement: position and orientation of parts</a:t>
            </a:r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  <a:p>
            <a:pPr eaLnBrk="1" hangingPunct="1"/>
            <a:endParaRPr lang="en-US" altLang="zh-TW" sz="26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0ACC0AB-7B0A-4A68-872D-666077E06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622" y="3861048"/>
            <a:ext cx="4963218" cy="2210108"/>
          </a:xfrm>
          <a:prstGeom prst="rect">
            <a:avLst/>
          </a:prstGeom>
        </p:spPr>
      </p:pic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ADFD32-49A3-4B47-ABCF-0701A01DE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78</a:t>
            </a:fld>
            <a:endParaRPr lang="zh-TW" alt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0" name="Rectangle 3">
                <a:extLst>
                  <a:ext uri="{FF2B5EF4-FFF2-40B4-BE49-F238E27FC236}">
                    <a16:creationId xmlns:a16="http://schemas.microsoft.com/office/drawing/2014/main" id="{52947E81-2DCA-4621-8194-731151E54F48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91475" cy="4411663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determine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center of rectangle</a:t>
                </a:r>
                <a:r>
                  <a:rPr lang="en-US" altLang="zh-TW" sz="2600" dirty="0"/>
                  <a:t>                by corner location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zh-TW" sz="2600" dirty="0"/>
                  <a:t>	side lengths </a:t>
                </a:r>
                <a:r>
                  <a:rPr lang="en-US" altLang="zh-TW" sz="2600" i="1" dirty="0"/>
                  <a:t>w</a:t>
                </a:r>
                <a:r>
                  <a:rPr lang="en-US" altLang="zh-TW" sz="2600" dirty="0"/>
                  <a:t>, </a:t>
                </a:r>
                <a:r>
                  <a:rPr lang="en-US" altLang="zh-TW" sz="2600" i="1" dirty="0"/>
                  <a:t>h</a:t>
                </a:r>
                <a:r>
                  <a:rPr lang="en-US" altLang="zh-TW" sz="2600" dirty="0"/>
                  <a:t> orientation angle </a:t>
                </a:r>
                <a14:m>
                  <m:oMath xmlns:m="http://schemas.openxmlformats.org/officeDocument/2006/math">
                    <m:r>
                      <a:rPr lang="zh-TW" altLang="en-US" sz="260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altLang="zh-TW" sz="2600" dirty="0"/>
              </a:p>
              <a:p>
                <a:pPr eaLnBrk="1" hangingPunct="1"/>
                <a:endParaRPr lang="en-US" altLang="zh-TW" sz="2600" dirty="0"/>
              </a:p>
            </p:txBody>
          </p:sp>
        </mc:Choice>
        <mc:Fallback xmlns="">
          <p:sp>
            <p:nvSpPr>
              <p:cNvPr id="70660" name="Rectangle 3">
                <a:extLst>
                  <a:ext uri="{FF2B5EF4-FFF2-40B4-BE49-F238E27FC236}">
                    <a16:creationId xmlns:a16="http://schemas.microsoft.com/office/drawing/2014/main" id="{52947E81-2DCA-4621-8194-731151E54F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91475" cy="4411663"/>
              </a:xfrm>
              <a:blipFill>
                <a:blip r:embed="rId3"/>
                <a:stretch>
                  <a:fillRect l="-458" t="-1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62" name="Picture 7">
            <a:extLst>
              <a:ext uri="{FF2B5EF4-FFF2-40B4-BE49-F238E27FC236}">
                <a16:creationId xmlns:a16="http://schemas.microsoft.com/office/drawing/2014/main" id="{5B662B48-5AC6-4944-830C-F53DD0367CE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2500313"/>
            <a:ext cx="895350" cy="352425"/>
          </a:xfr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2AEEF4CC-282C-4234-A55F-CE82B3DA8B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01"/>
          <a:stretch/>
        </p:blipFill>
        <p:spPr>
          <a:xfrm>
            <a:off x="1042988" y="3443081"/>
            <a:ext cx="4734586" cy="667582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AA2A9FF3-9CE8-4C80-B1B5-D7EF05BBC471}"/>
              </a:ext>
            </a:extLst>
          </p:cNvPr>
          <p:cNvSpPr txBox="1"/>
          <p:nvPr/>
        </p:nvSpPr>
        <p:spPr>
          <a:xfrm>
            <a:off x="5868144" y="3501008"/>
            <a:ext cx="1512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clockwise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筆跡 28">
                <a:extLst>
                  <a:ext uri="{FF2B5EF4-FFF2-40B4-BE49-F238E27FC236}">
                    <a16:creationId xmlns:a16="http://schemas.microsoft.com/office/drawing/2014/main" id="{DC18B3B4-0E73-4028-A416-E1E12F721AF8}"/>
                  </a:ext>
                </a:extLst>
              </p14:cNvPr>
              <p14:cNvContentPartPr/>
              <p14:nvPr/>
            </p14:nvContentPartPr>
            <p14:xfrm>
              <a:off x="7074000" y="3429000"/>
              <a:ext cx="387720" cy="654480"/>
            </p14:xfrm>
          </p:contentPart>
        </mc:Choice>
        <mc:Fallback xmlns="">
          <p:pic>
            <p:nvPicPr>
              <p:cNvPr id="29" name="筆跡 28">
                <a:extLst>
                  <a:ext uri="{FF2B5EF4-FFF2-40B4-BE49-F238E27FC236}">
                    <a16:creationId xmlns:a16="http://schemas.microsoft.com/office/drawing/2014/main" id="{DC18B3B4-0E73-4028-A416-E1E12F721A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64640" y="3419640"/>
                <a:ext cx="406440" cy="673200"/>
              </a:xfrm>
              <a:prstGeom prst="rect">
                <a:avLst/>
              </a:prstGeom>
            </p:spPr>
          </p:pic>
        </mc:Fallback>
      </mc:AlternateContent>
      <p:pic>
        <p:nvPicPr>
          <p:cNvPr id="39" name="Picture 4">
            <a:extLst>
              <a:ext uri="{FF2B5EF4-FFF2-40B4-BE49-F238E27FC236}">
                <a16:creationId xmlns:a16="http://schemas.microsoft.com/office/drawing/2014/main" id="{71C173DD-4F38-43FB-83CA-2E0A1C37894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2163467"/>
            <a:ext cx="1257300" cy="352425"/>
          </a:xfr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BAC24963-9804-458B-B4E3-47E11E196D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07783" y="5841329"/>
            <a:ext cx="4197959" cy="82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FC1C3A3-C3D9-4393-A399-703B045C8F49}"/>
                  </a:ext>
                </a:extLst>
              </p:cNvPr>
              <p:cNvSpPr txBox="1"/>
              <p:nvPr/>
            </p:nvSpPr>
            <p:spPr>
              <a:xfrm>
                <a:off x="949548" y="4227680"/>
                <a:ext cx="5062315" cy="1792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3FC1C3A3-C3D9-4393-A399-703B045C8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48" y="4227680"/>
                <a:ext cx="5062315" cy="17927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B204EDE-27FC-4EAE-8BCD-A8AAE0223E62}"/>
                  </a:ext>
                </a:extLst>
              </p:cNvPr>
              <p:cNvSpPr txBox="1"/>
              <p:nvPr/>
            </p:nvSpPr>
            <p:spPr>
              <a:xfrm>
                <a:off x="7470882" y="3455483"/>
                <a:ext cx="1537087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/>
                  <a:t>(</a:t>
                </a:r>
                <a:r>
                  <a:rPr lang="en-US" altLang="zh-TW" sz="1600" i="1" dirty="0"/>
                  <a:t>x</a:t>
                </a:r>
                <a:r>
                  <a:rPr lang="en-US" altLang="zh-TW" sz="1600" dirty="0"/>
                  <a:t>, </a:t>
                </a:r>
                <a:r>
                  <a:rPr lang="en-US" altLang="zh-TW" sz="1600" i="1" dirty="0"/>
                  <a:t>y</a:t>
                </a:r>
                <a:r>
                  <a:rPr lang="en-US" altLang="zh-TW" sz="1600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600" dirty="0"/>
                  <a:t>)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AB204EDE-27FC-4EAE-8BCD-A8AAE022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0882" y="3455483"/>
                <a:ext cx="1537087" cy="445635"/>
              </a:xfrm>
              <a:prstGeom prst="rect">
                <a:avLst/>
              </a:prstGeom>
              <a:blipFill>
                <a:blip r:embed="rId12"/>
                <a:stretch>
                  <a:fillRect l="-2381" r="-1190" b="-547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6346506-4397-45A1-A398-6A525ED3F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79</a:t>
            </a:fld>
            <a:endParaRPr lang="zh-TW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3FB83E6-0121-4E8B-95A5-C0BF47CC2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1" r="12063"/>
          <a:stretch/>
        </p:blipFill>
        <p:spPr bwMode="auto">
          <a:xfrm>
            <a:off x="1042988" y="3586339"/>
            <a:ext cx="204949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F9EF34A-7506-474C-9C23-58932956A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75778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A402B0A-92FA-4510-B8B5-2546852DB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2" y="3757789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8556E988-2885-42C9-958E-D22F6D8815B4}"/>
              </a:ext>
            </a:extLst>
          </p:cNvPr>
          <p:cNvSpPr txBox="1"/>
          <p:nvPr/>
        </p:nvSpPr>
        <p:spPr>
          <a:xfrm>
            <a:off x="3720700" y="5643739"/>
            <a:ext cx="171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/>
              <a:t>8-connectivity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149C9ED0-7A98-4C66-BB0C-C8AC99276DE9}"/>
              </a:ext>
            </a:extLst>
          </p:cNvPr>
          <p:cNvSpPr txBox="1"/>
          <p:nvPr/>
        </p:nvSpPr>
        <p:spPr>
          <a:xfrm>
            <a:off x="1210483" y="5643739"/>
            <a:ext cx="171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/>
              <a:t>4</a:t>
            </a:r>
            <a:r>
              <a:rPr lang="en-US" altLang="zh-TW" sz="1800" dirty="0"/>
              <a:t>-connectivity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3CFDF789-B219-4CC6-82AF-99DD14875323}"/>
              </a:ext>
            </a:extLst>
          </p:cNvPr>
          <p:cNvSpPr txBox="1"/>
          <p:nvPr/>
        </p:nvSpPr>
        <p:spPr>
          <a:xfrm>
            <a:off x="6516216" y="5643739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dirty="0"/>
              <a:t>3 components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筆跡 1">
                <a:extLst>
                  <a:ext uri="{FF2B5EF4-FFF2-40B4-BE49-F238E27FC236}">
                    <a16:creationId xmlns:a16="http://schemas.microsoft.com/office/drawing/2014/main" id="{2F97DBD1-42B3-4126-9F89-1868E1CAD7FF}"/>
                  </a:ext>
                </a:extLst>
              </p14:cNvPr>
              <p14:cNvContentPartPr/>
              <p14:nvPr/>
            </p14:nvContentPartPr>
            <p14:xfrm>
              <a:off x="1650960" y="3886971"/>
              <a:ext cx="6261480" cy="1384920"/>
            </p14:xfrm>
          </p:contentPart>
        </mc:Choice>
        <mc:Fallback xmlns="">
          <p:pic>
            <p:nvPicPr>
              <p:cNvPr id="2" name="筆跡 1">
                <a:extLst>
                  <a:ext uri="{FF2B5EF4-FFF2-40B4-BE49-F238E27FC236}">
                    <a16:creationId xmlns:a16="http://schemas.microsoft.com/office/drawing/2014/main" id="{2F97DBD1-42B3-4126-9F89-1868E1CAD7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1600" y="3877611"/>
                <a:ext cx="6280200" cy="1403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文字方塊 10">
            <a:extLst>
              <a:ext uri="{FF2B5EF4-FFF2-40B4-BE49-F238E27FC236}">
                <a16:creationId xmlns:a16="http://schemas.microsoft.com/office/drawing/2014/main" id="{3336A053-93FB-4D07-9EA4-368D8B124D8A}"/>
              </a:ext>
            </a:extLst>
          </p:cNvPr>
          <p:cNvSpPr txBox="1"/>
          <p:nvPr/>
        </p:nvSpPr>
        <p:spPr>
          <a:xfrm>
            <a:off x="3047446" y="21382"/>
            <a:ext cx="6096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8"/>
              </a:rPr>
              <a:t>https://www.imageprocessingplace.com/downloads_V3/root_downloads/tutorials/contour_tracing_Abeer_George_Ghuneim/connect.html</a:t>
            </a:r>
            <a:endParaRPr lang="en-US" altLang="zh-TW" dirty="0"/>
          </a:p>
          <a:p>
            <a:endParaRPr lang="en-US" altLang="zh-TW" dirty="0"/>
          </a:p>
        </p:txBody>
      </p:sp>
      <p:pic>
        <p:nvPicPr>
          <p:cNvPr id="10242" name="Picture 2" descr="CCWJ Teaching">
            <a:extLst>
              <a:ext uri="{FF2B5EF4-FFF2-40B4-BE49-F238E27FC236}">
                <a16:creationId xmlns:a16="http://schemas.microsoft.com/office/drawing/2014/main" id="{A86CFC33-E703-4DDB-BAB8-1D08BD738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56" y="2000623"/>
            <a:ext cx="3015605" cy="164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頁尾版面配置區 6">
            <a:extLst>
              <a:ext uri="{FF2B5EF4-FFF2-40B4-BE49-F238E27FC236}">
                <a16:creationId xmlns:a16="http://schemas.microsoft.com/office/drawing/2014/main" id="{76FDB980-7AF2-4BFE-BA36-59761282F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B7107EB7-8A1F-4301-A854-9912FC085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3855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3.3.1 Signature Analysis to Determine the Center and Orientation of a Rectangle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>
                <a:off x="5893678" y="4347710"/>
                <a:ext cx="1106906" cy="335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100" dirty="0"/>
                  <a:t>(</a:t>
                </a:r>
                <a:r>
                  <a:rPr lang="en-US" altLang="zh-TW" sz="1100" i="1" dirty="0"/>
                  <a:t>x</a:t>
                </a:r>
                <a:r>
                  <a:rPr lang="en-US" altLang="zh-TW" sz="1100" dirty="0"/>
                  <a:t>, </a:t>
                </a:r>
                <a:r>
                  <a:rPr lang="en-US" altLang="zh-TW" sz="1100" i="1" dirty="0"/>
                  <a:t>y</a:t>
                </a:r>
                <a:r>
                  <a:rPr lang="en-US" altLang="zh-TW" sz="1100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1100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sz="1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11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1100" dirty="0"/>
                  <a:t>)</a:t>
                </a:r>
                <a:endParaRPr lang="zh-TW" altLang="en-US" sz="11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678" y="4347710"/>
                <a:ext cx="1106906" cy="3351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903842-CC01-487E-A35F-E171156E0027}"/>
              </a:ext>
            </a:extLst>
          </p:cNvPr>
          <p:cNvCxnSpPr/>
          <p:nvPr/>
        </p:nvCxnSpPr>
        <p:spPr>
          <a:xfrm>
            <a:off x="1151620" y="3861048"/>
            <a:ext cx="7272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DBE3C54-FEA9-4410-A41D-2B99C7A74FD0}"/>
              </a:ext>
            </a:extLst>
          </p:cNvPr>
          <p:cNvCxnSpPr>
            <a:cxnSpLocks/>
          </p:cNvCxnSpPr>
          <p:nvPr/>
        </p:nvCxnSpPr>
        <p:spPr>
          <a:xfrm flipV="1">
            <a:off x="4788024" y="1916832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48F74D1-29A6-42E7-8E5C-C8294D85B732}"/>
              </a:ext>
            </a:extLst>
          </p:cNvPr>
          <p:cNvSpPr/>
          <p:nvPr/>
        </p:nvSpPr>
        <p:spPr>
          <a:xfrm>
            <a:off x="4788024" y="3861048"/>
            <a:ext cx="2304252" cy="10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5BF51A8-06F9-4C56-986B-4E797BA299BF}"/>
              </a:ext>
            </a:extLst>
          </p:cNvPr>
          <p:cNvCxnSpPr>
            <a:stCxn id="22" idx="1"/>
            <a:endCxn id="22" idx="3"/>
          </p:cNvCxnSpPr>
          <p:nvPr/>
        </p:nvCxnSpPr>
        <p:spPr>
          <a:xfrm>
            <a:off x="4788024" y="4365103"/>
            <a:ext cx="23042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323BAED-7E4B-480E-AEDC-9F3AF4653BD6}"/>
              </a:ext>
            </a:extLst>
          </p:cNvPr>
          <p:cNvCxnSpPr>
            <a:stCxn id="22" idx="0"/>
            <a:endCxn id="22" idx="2"/>
          </p:cNvCxnSpPr>
          <p:nvPr/>
        </p:nvCxnSpPr>
        <p:spPr>
          <a:xfrm>
            <a:off x="5940150" y="3861048"/>
            <a:ext cx="0" cy="10081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14:cNvPr>
              <p14:cNvContentPartPr/>
              <p14:nvPr/>
            </p14:nvContentPartPr>
            <p14:xfrm>
              <a:off x="5918040" y="4347710"/>
              <a:ext cx="45000" cy="511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08680" y="4338350"/>
                <a:ext cx="63720" cy="698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32B8D4-71D9-4017-8759-BBC14992389F}"/>
              </a:ext>
            </a:extLst>
          </p:cNvPr>
          <p:cNvSpPr txBox="1"/>
          <p:nvPr/>
        </p:nvSpPr>
        <p:spPr>
          <a:xfrm>
            <a:off x="5792412" y="4837705"/>
            <a:ext cx="34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w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8EAB59E-1042-46B6-836A-36F258CA49B6}"/>
              </a:ext>
            </a:extLst>
          </p:cNvPr>
          <p:cNvSpPr txBox="1"/>
          <p:nvPr/>
        </p:nvSpPr>
        <p:spPr>
          <a:xfrm>
            <a:off x="7092276" y="4188604"/>
            <a:ext cx="62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h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DDEF512-0268-4ABB-ABFD-358BA24254FA}"/>
                  </a:ext>
                </a:extLst>
              </p:cNvPr>
              <p:cNvSpPr txBox="1"/>
              <p:nvPr/>
            </p:nvSpPr>
            <p:spPr>
              <a:xfrm>
                <a:off x="5345611" y="2598957"/>
                <a:ext cx="2203039" cy="622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/>
                  <a:t>(</a:t>
                </a:r>
                <a:r>
                  <a:rPr lang="en-US" altLang="zh-TW" sz="2400" i="1" dirty="0"/>
                  <a:t>x</a:t>
                </a:r>
                <a:r>
                  <a:rPr lang="en-US" altLang="zh-TW" sz="2400" dirty="0"/>
                  <a:t>, </a:t>
                </a:r>
                <a:r>
                  <a:rPr lang="en-US" altLang="zh-TW" sz="2400" i="1" dirty="0"/>
                  <a:t>y</a:t>
                </a:r>
                <a:r>
                  <a:rPr lang="en-US" altLang="zh-TW" sz="2400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400" dirty="0"/>
                  <a:t>)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5DDEF512-0268-4ABB-ABFD-358BA242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5611" y="2598957"/>
                <a:ext cx="2203039" cy="622286"/>
              </a:xfrm>
              <a:prstGeom prst="rect">
                <a:avLst/>
              </a:prstGeom>
              <a:blipFill>
                <a:blip r:embed="rId6"/>
                <a:stretch>
                  <a:fillRect l="-4432" r="-3601" b="-882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8F21794-0ACC-4C9F-8FDC-4A6A25B81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62997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3.3.1 Signature Analysis to Determine the Center and Orientation of a Rectangle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 rot="1010983">
                <a:off x="5755898" y="4526514"/>
                <a:ext cx="9475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10983">
                <a:off x="5755898" y="4526514"/>
                <a:ext cx="947567" cy="276999"/>
              </a:xfrm>
              <a:prstGeom prst="rect">
                <a:avLst/>
              </a:prstGeom>
              <a:blipFill>
                <a:blip r:embed="rId3"/>
                <a:stretch>
                  <a:fillRect l="-613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903842-CC01-487E-A35F-E171156E0027}"/>
              </a:ext>
            </a:extLst>
          </p:cNvPr>
          <p:cNvCxnSpPr/>
          <p:nvPr/>
        </p:nvCxnSpPr>
        <p:spPr>
          <a:xfrm>
            <a:off x="1151620" y="3861048"/>
            <a:ext cx="7272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DBE3C54-FEA9-4410-A41D-2B99C7A74FD0}"/>
              </a:ext>
            </a:extLst>
          </p:cNvPr>
          <p:cNvCxnSpPr>
            <a:cxnSpLocks/>
          </p:cNvCxnSpPr>
          <p:nvPr/>
        </p:nvCxnSpPr>
        <p:spPr>
          <a:xfrm flipV="1">
            <a:off x="4788024" y="1916832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48F74D1-29A6-42E7-8E5C-C8294D85B732}"/>
              </a:ext>
            </a:extLst>
          </p:cNvPr>
          <p:cNvSpPr/>
          <p:nvPr/>
        </p:nvSpPr>
        <p:spPr>
          <a:xfrm rot="1010983">
            <a:off x="4596636" y="4173366"/>
            <a:ext cx="2304252" cy="10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5BF51A8-06F9-4C56-986B-4E797BA299BF}"/>
              </a:ext>
            </a:extLst>
          </p:cNvPr>
          <p:cNvCxnSpPr>
            <a:cxnSpLocks/>
            <a:stCxn id="22" idx="1"/>
            <a:endCxn id="22" idx="3"/>
          </p:cNvCxnSpPr>
          <p:nvPr/>
        </p:nvCxnSpPr>
        <p:spPr>
          <a:xfrm>
            <a:off x="4646099" y="4343463"/>
            <a:ext cx="2205326" cy="667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323BAED-7E4B-480E-AEDC-9F3AF4653BD6}"/>
              </a:ext>
            </a:extLst>
          </p:cNvPr>
          <p:cNvCxnSpPr>
            <a:cxnSpLocks/>
            <a:stCxn id="22" idx="0"/>
            <a:endCxn id="22" idx="2"/>
          </p:cNvCxnSpPr>
          <p:nvPr/>
        </p:nvCxnSpPr>
        <p:spPr>
          <a:xfrm flipH="1">
            <a:off x="5602655" y="4195006"/>
            <a:ext cx="292214" cy="964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14:cNvPr>
              <p14:cNvContentPartPr/>
              <p14:nvPr/>
            </p14:nvContentPartPr>
            <p14:xfrm rot="1010983">
              <a:off x="5726652" y="4660028"/>
              <a:ext cx="45000" cy="511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10983">
                <a:off x="5717292" y="4650668"/>
                <a:ext cx="63720" cy="698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32B8D4-71D9-4017-8759-BBC14992389F}"/>
              </a:ext>
            </a:extLst>
          </p:cNvPr>
          <p:cNvSpPr txBox="1"/>
          <p:nvPr/>
        </p:nvSpPr>
        <p:spPr>
          <a:xfrm rot="1010983">
            <a:off x="5390638" y="5082929"/>
            <a:ext cx="34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w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8EAB59E-1042-46B6-836A-36F258CA49B6}"/>
              </a:ext>
            </a:extLst>
          </p:cNvPr>
          <p:cNvSpPr txBox="1"/>
          <p:nvPr/>
        </p:nvSpPr>
        <p:spPr>
          <a:xfrm rot="1010983">
            <a:off x="6796852" y="4906320"/>
            <a:ext cx="62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h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F4574AF-5802-4254-AF23-FC74E76EC386}"/>
                  </a:ext>
                </a:extLst>
              </p:cNvPr>
              <p:cNvSpPr txBox="1"/>
              <p:nvPr/>
            </p:nvSpPr>
            <p:spPr>
              <a:xfrm>
                <a:off x="5354634" y="3775672"/>
                <a:ext cx="413261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80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8F4574AF-5802-4254-AF23-FC74E76E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4634" y="3775672"/>
                <a:ext cx="41326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圖片 23">
            <a:extLst>
              <a:ext uri="{FF2B5EF4-FFF2-40B4-BE49-F238E27FC236}">
                <a16:creationId xmlns:a16="http://schemas.microsoft.com/office/drawing/2014/main" id="{D34FE66B-1BAF-48D5-BD02-9460CB204B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301"/>
          <a:stretch/>
        </p:blipFill>
        <p:spPr>
          <a:xfrm>
            <a:off x="1988684" y="2531430"/>
            <a:ext cx="4734586" cy="667582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C407BB06-10D7-404D-987B-6753FB731AB8}"/>
              </a:ext>
            </a:extLst>
          </p:cNvPr>
          <p:cNvSpPr txBox="1"/>
          <p:nvPr/>
        </p:nvSpPr>
        <p:spPr>
          <a:xfrm>
            <a:off x="6813840" y="2589357"/>
            <a:ext cx="15121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clockwise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" name="筆跡 25">
                <a:extLst>
                  <a:ext uri="{FF2B5EF4-FFF2-40B4-BE49-F238E27FC236}">
                    <a16:creationId xmlns:a16="http://schemas.microsoft.com/office/drawing/2014/main" id="{9B1F9A7C-EA63-44B6-BB15-F8806C2D19D5}"/>
                  </a:ext>
                </a:extLst>
              </p14:cNvPr>
              <p14:cNvContentPartPr/>
              <p14:nvPr/>
            </p14:nvContentPartPr>
            <p14:xfrm>
              <a:off x="8019696" y="2517349"/>
              <a:ext cx="387720" cy="654480"/>
            </p14:xfrm>
          </p:contentPart>
        </mc:Choice>
        <mc:Fallback xmlns="">
          <p:pic>
            <p:nvPicPr>
              <p:cNvPr id="26" name="筆跡 25">
                <a:extLst>
                  <a:ext uri="{FF2B5EF4-FFF2-40B4-BE49-F238E27FC236}">
                    <a16:creationId xmlns:a16="http://schemas.microsoft.com/office/drawing/2014/main" id="{9B1F9A7C-EA63-44B6-BB15-F8806C2D19D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10336" y="2507989"/>
                <a:ext cx="40644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B6491B3-6EC5-484D-8BF8-D499E114DDED}"/>
                  </a:ext>
                </a:extLst>
              </p:cNvPr>
              <p:cNvSpPr txBox="1"/>
              <p:nvPr/>
            </p:nvSpPr>
            <p:spPr>
              <a:xfrm>
                <a:off x="6061771" y="1887377"/>
                <a:ext cx="1701684" cy="489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(</a:t>
                </a:r>
                <a:r>
                  <a:rPr lang="en-US" altLang="zh-TW" i="1" dirty="0"/>
                  <a:t>x</a:t>
                </a:r>
                <a:r>
                  <a:rPr lang="en-US" altLang="zh-TW" dirty="0"/>
                  <a:t>, </a:t>
                </a:r>
                <a:r>
                  <a:rPr lang="en-US" altLang="zh-TW" i="1" dirty="0"/>
                  <a:t>y</a:t>
                </a:r>
                <a:r>
                  <a:rPr lang="en-US" altLang="zh-TW" dirty="0"/>
                  <a:t>)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−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dirty="0"/>
                  <a:t>)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5B6491B3-6EC5-484D-8BF8-D499E114D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771" y="1887377"/>
                <a:ext cx="1701684" cy="489814"/>
              </a:xfrm>
              <a:prstGeom prst="rect">
                <a:avLst/>
              </a:prstGeom>
              <a:blipFill>
                <a:blip r:embed="rId10"/>
                <a:stretch>
                  <a:fillRect l="-2857" r="-2143" b="-7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C2D8BAC5-69D4-407C-B0BE-FB7C80853E80}"/>
              </a:ext>
            </a:extLst>
          </p:cNvPr>
          <p:cNvCxnSpPr/>
          <p:nvPr/>
        </p:nvCxnSpPr>
        <p:spPr>
          <a:xfrm>
            <a:off x="4788024" y="3861047"/>
            <a:ext cx="948068" cy="79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002EDC4-7F1A-4A76-8049-43A797E31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9066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頁尾版面配置區 5">
            <a:extLst>
              <a:ext uri="{FF2B5EF4-FFF2-40B4-BE49-F238E27FC236}">
                <a16:creationId xmlns:a16="http://schemas.microsoft.com/office/drawing/2014/main" id="{B543A8DD-00C5-4D57-9C7F-EB8E229C88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0659" name="Rectangle 8">
            <a:extLst>
              <a:ext uri="{FF2B5EF4-FFF2-40B4-BE49-F238E27FC236}">
                <a16:creationId xmlns:a16="http://schemas.microsoft.com/office/drawing/2014/main" id="{94BC9CFF-DD10-457C-8986-8B6E78ACE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3.3.1 Signature Analysis to Determine the Center and Orientation of a Rectangle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/>
              <p:nvPr/>
            </p:nvSpPr>
            <p:spPr>
              <a:xfrm rot="1010983">
                <a:off x="7058511" y="2757284"/>
                <a:ext cx="7754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r>
                      <a:rPr lang="en-US" altLang="zh-TW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TW" sz="1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A839349C-5CE2-4A23-801E-C5E34B989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10983">
                <a:off x="7058511" y="2757284"/>
                <a:ext cx="775469" cy="276999"/>
              </a:xfrm>
              <a:prstGeom prst="rect">
                <a:avLst/>
              </a:prstGeom>
              <a:blipFill>
                <a:blip r:embed="rId3"/>
                <a:stretch>
                  <a:fillRect l="-1481" t="-1220" b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50903842-CC01-487E-A35F-E171156E0027}"/>
              </a:ext>
            </a:extLst>
          </p:cNvPr>
          <p:cNvCxnSpPr/>
          <p:nvPr/>
        </p:nvCxnSpPr>
        <p:spPr>
          <a:xfrm>
            <a:off x="1151620" y="3861048"/>
            <a:ext cx="72728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3DBE3C54-FEA9-4410-A41D-2B99C7A74FD0}"/>
              </a:ext>
            </a:extLst>
          </p:cNvPr>
          <p:cNvCxnSpPr>
            <a:cxnSpLocks/>
          </p:cNvCxnSpPr>
          <p:nvPr/>
        </p:nvCxnSpPr>
        <p:spPr>
          <a:xfrm flipV="1">
            <a:off x="4788024" y="1916832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48F74D1-29A6-42E7-8E5C-C8294D85B732}"/>
              </a:ext>
            </a:extLst>
          </p:cNvPr>
          <p:cNvSpPr/>
          <p:nvPr/>
        </p:nvSpPr>
        <p:spPr>
          <a:xfrm rot="1010983">
            <a:off x="5813201" y="2404136"/>
            <a:ext cx="2304252" cy="1008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85BF51A8-06F9-4C56-986B-4E797BA299BF}"/>
              </a:ext>
            </a:extLst>
          </p:cNvPr>
          <p:cNvCxnSpPr>
            <a:cxnSpLocks/>
            <a:stCxn id="22" idx="1"/>
            <a:endCxn id="22" idx="3"/>
          </p:cNvCxnSpPr>
          <p:nvPr/>
        </p:nvCxnSpPr>
        <p:spPr>
          <a:xfrm>
            <a:off x="5862664" y="2574233"/>
            <a:ext cx="2205326" cy="6679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9323BAED-7E4B-480E-AEDC-9F3AF4653BD6}"/>
              </a:ext>
            </a:extLst>
          </p:cNvPr>
          <p:cNvCxnSpPr>
            <a:cxnSpLocks/>
            <a:stCxn id="22" idx="0"/>
            <a:endCxn id="22" idx="2"/>
          </p:cNvCxnSpPr>
          <p:nvPr/>
        </p:nvCxnSpPr>
        <p:spPr>
          <a:xfrm flipH="1">
            <a:off x="6819220" y="2425776"/>
            <a:ext cx="292214" cy="964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14:cNvPr>
              <p14:cNvContentPartPr/>
              <p14:nvPr/>
            </p14:nvContentPartPr>
            <p14:xfrm rot="1010983">
              <a:off x="6943217" y="2890798"/>
              <a:ext cx="45000" cy="5112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1697DFD7-A97C-4ECA-9D5E-74A66E0C0E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 rot="1010983">
                <a:off x="6933857" y="2881438"/>
                <a:ext cx="63720" cy="6984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文字方塊 29">
            <a:extLst>
              <a:ext uri="{FF2B5EF4-FFF2-40B4-BE49-F238E27FC236}">
                <a16:creationId xmlns:a16="http://schemas.microsoft.com/office/drawing/2014/main" id="{5B32B8D4-71D9-4017-8759-BBC14992389F}"/>
              </a:ext>
            </a:extLst>
          </p:cNvPr>
          <p:cNvSpPr txBox="1"/>
          <p:nvPr/>
        </p:nvSpPr>
        <p:spPr>
          <a:xfrm rot="1010983">
            <a:off x="6607203" y="3313699"/>
            <a:ext cx="341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w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8EAB59E-1042-46B6-836A-36F258CA49B6}"/>
              </a:ext>
            </a:extLst>
          </p:cNvPr>
          <p:cNvSpPr txBox="1"/>
          <p:nvPr/>
        </p:nvSpPr>
        <p:spPr>
          <a:xfrm rot="1010983">
            <a:off x="8013417" y="3137090"/>
            <a:ext cx="624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800" i="1" dirty="0"/>
              <a:t>h</a:t>
            </a:r>
            <a:r>
              <a:rPr lang="en-US" altLang="zh-TW" sz="1800" dirty="0"/>
              <a:t>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2007CD7-97D1-459F-85C5-560EE0C58D6C}"/>
                  </a:ext>
                </a:extLst>
              </p:cNvPr>
              <p:cNvSpPr txBox="1"/>
              <p:nvPr/>
            </p:nvSpPr>
            <p:spPr>
              <a:xfrm>
                <a:off x="5306502" y="1814725"/>
                <a:ext cx="7176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42007CD7-97D1-459F-85C5-560EE0C58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6502" y="1814725"/>
                <a:ext cx="717632" cy="276999"/>
              </a:xfrm>
              <a:prstGeom prst="rect">
                <a:avLst/>
              </a:prstGeom>
              <a:blipFill>
                <a:blip r:embed="rId6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筆跡 28">
                <a:extLst>
                  <a:ext uri="{FF2B5EF4-FFF2-40B4-BE49-F238E27FC236}">
                    <a16:creationId xmlns:a16="http://schemas.microsoft.com/office/drawing/2014/main" id="{30E5E49D-78EE-4E3E-AA65-D67D2214E43F}"/>
                  </a:ext>
                </a:extLst>
              </p14:cNvPr>
              <p14:cNvContentPartPr/>
              <p14:nvPr/>
            </p14:nvContentPartPr>
            <p14:xfrm>
              <a:off x="5984249" y="2078455"/>
              <a:ext cx="44640" cy="38520"/>
            </p14:xfrm>
          </p:contentPart>
        </mc:Choice>
        <mc:Fallback xmlns="">
          <p:pic>
            <p:nvPicPr>
              <p:cNvPr id="29" name="筆跡 28">
                <a:extLst>
                  <a:ext uri="{FF2B5EF4-FFF2-40B4-BE49-F238E27FC236}">
                    <a16:creationId xmlns:a16="http://schemas.microsoft.com/office/drawing/2014/main" id="{30E5E49D-78EE-4E3E-AA65-D67D2214E43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74889" y="2069095"/>
                <a:ext cx="633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4A6211-7ADD-4103-9EA0-0D0BFF45ABF9}"/>
                  </a:ext>
                </a:extLst>
              </p:cNvPr>
              <p:cNvSpPr txBox="1"/>
              <p:nvPr/>
            </p:nvSpPr>
            <p:spPr>
              <a:xfrm>
                <a:off x="371786" y="2345781"/>
                <a:ext cx="5062315" cy="1792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altLang="zh-TW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𝑟𝑜𝑡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</m:t>
                      </m:r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 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b="0" i="1" dirty="0">
                  <a:latin typeface="Cambria Math" panose="02040503050406030204" pitchFamily="18" charset="0"/>
                </a:endParaRPr>
              </a:p>
              <a:p>
                <a:endParaRPr lang="en-US" altLang="zh-TW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C84A6211-7ADD-4103-9EA0-0D0BFF45AB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86" y="2345781"/>
                <a:ext cx="5062315" cy="1792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圖片 36">
            <a:extLst>
              <a:ext uri="{FF2B5EF4-FFF2-40B4-BE49-F238E27FC236}">
                <a16:creationId xmlns:a16="http://schemas.microsoft.com/office/drawing/2014/main" id="{D3CD8CE8-0033-4645-A900-44E47FCFD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018" y="3933811"/>
            <a:ext cx="4197959" cy="828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02697E2-7437-4E2B-A8F9-13CA20D2B767}"/>
                  </a:ext>
                </a:extLst>
              </p:cNvPr>
              <p:cNvSpPr txBox="1"/>
              <p:nvPr/>
            </p:nvSpPr>
            <p:spPr>
              <a:xfrm rot="1010983">
                <a:off x="6037998" y="2337314"/>
                <a:ext cx="9475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TW" sz="1200" b="0" i="1" smtClean="0">
                            <a:latin typeface="Cambria Math" panose="02040503050406030204" pitchFamily="18" charset="0"/>
                          </a:rPr>
                          <m:t>𝑟𝑜𝑡</m:t>
                        </m:r>
                      </m:sub>
                    </m:sSub>
                  </m:oMath>
                </a14:m>
                <a:r>
                  <a:rPr lang="en-US" altLang="zh-TW" sz="1200" dirty="0"/>
                  <a:t>) </a:t>
                </a:r>
                <a:endParaRPr lang="zh-TW" altLang="en-US" sz="1200" dirty="0"/>
              </a:p>
            </p:txBody>
          </p:sp>
        </mc:Choice>
        <mc:Fallback xmlns="">
          <p:sp>
            <p:nvSpPr>
              <p:cNvPr id="38" name="文字方塊 37">
                <a:extLst>
                  <a:ext uri="{FF2B5EF4-FFF2-40B4-BE49-F238E27FC236}">
                    <a16:creationId xmlns:a16="http://schemas.microsoft.com/office/drawing/2014/main" id="{602697E2-7437-4E2B-A8F9-13CA20D2B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10983">
                <a:off x="6037998" y="2337314"/>
                <a:ext cx="947567" cy="276999"/>
              </a:xfrm>
              <a:prstGeom prst="rect">
                <a:avLst/>
              </a:prstGeom>
              <a:blipFill>
                <a:blip r:embed="rId11"/>
                <a:stretch>
                  <a:fillRect l="-1227" t="-1111" b="-55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>
            <a:extLst>
              <a:ext uri="{FF2B5EF4-FFF2-40B4-BE49-F238E27FC236}">
                <a16:creationId xmlns:a16="http://schemas.microsoft.com/office/drawing/2014/main" id="{E29EAB4D-164D-4499-A745-887E13D08DAD}"/>
              </a:ext>
            </a:extLst>
          </p:cNvPr>
          <p:cNvCxnSpPr/>
          <p:nvPr/>
        </p:nvCxnSpPr>
        <p:spPr>
          <a:xfrm>
            <a:off x="5984249" y="2075153"/>
            <a:ext cx="948068" cy="793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D71972-2EF7-439F-A6A0-8CB061F0B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96808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D1B0-82C8-4B1F-A0B0-9846567E0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C1BCF5E-D98D-4257-BC51-47990510A389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0681D6-DB8F-4A79-9042-2799B76B77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35458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3D9C0BC-3A1F-4DCF-A020-A64F9006258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B88CB172-DC8B-4DA3-9602-443F5671925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04963"/>
            <a:ext cx="6408737" cy="5253037"/>
          </a:xfrm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25FA300-9911-4E45-A4B0-DFD0006FFE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84</a:t>
            </a:fld>
            <a:endParaRPr lang="zh-TW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FE84762-4A20-4550-B1B4-2DEBA8AB8DF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3732" name="Picture 4">
            <a:extLst>
              <a:ext uri="{FF2B5EF4-FFF2-40B4-BE49-F238E27FC236}">
                <a16:creationId xmlns:a16="http://schemas.microsoft.com/office/drawing/2014/main" id="{B7B3B8E5-C976-469F-A03A-2E232CBD00A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04963"/>
            <a:ext cx="6408737" cy="5253037"/>
          </a:xfrm>
        </p:spPr>
      </p:pic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DCDB7D59-F6D7-4EFC-93BA-48781FCD546C}"/>
              </a:ext>
            </a:extLst>
          </p:cNvPr>
          <p:cNvCxnSpPr>
            <a:cxnSpLocks/>
          </p:cNvCxnSpPr>
          <p:nvPr/>
        </p:nvCxnSpPr>
        <p:spPr>
          <a:xfrm flipH="1">
            <a:off x="3419476" y="2708275"/>
            <a:ext cx="431801" cy="2160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734" name="Picture 4">
            <a:extLst>
              <a:ext uri="{FF2B5EF4-FFF2-40B4-BE49-F238E27FC236}">
                <a16:creationId xmlns:a16="http://schemas.microsoft.com/office/drawing/2014/main" id="{85258DC7-58D7-420D-AC27-BE49F8BA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73688"/>
            <a:ext cx="37242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C58BCDAC-EDB0-417E-89C8-A6D518A73381}"/>
              </a:ext>
            </a:extLst>
          </p:cNvPr>
          <p:cNvCxnSpPr/>
          <p:nvPr/>
        </p:nvCxnSpPr>
        <p:spPr>
          <a:xfrm flipH="1">
            <a:off x="4738688" y="2994025"/>
            <a:ext cx="431800" cy="218440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869FABA-D8E5-4497-AA8C-01F39C761BFF}"/>
              </a:ext>
            </a:extLst>
          </p:cNvPr>
          <p:cNvCxnSpPr>
            <a:cxnSpLocks/>
          </p:cNvCxnSpPr>
          <p:nvPr/>
        </p:nvCxnSpPr>
        <p:spPr>
          <a:xfrm flipH="1">
            <a:off x="1258888" y="6335713"/>
            <a:ext cx="1728787" cy="174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AAC66E39-CCCD-44FD-AD0B-CC0F5CCA3165}"/>
              </a:ext>
            </a:extLst>
          </p:cNvPr>
          <p:cNvCxnSpPr>
            <a:cxnSpLocks/>
          </p:cNvCxnSpPr>
          <p:nvPr/>
        </p:nvCxnSpPr>
        <p:spPr>
          <a:xfrm flipH="1">
            <a:off x="1187450" y="5854700"/>
            <a:ext cx="3238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722265A3-EC09-4638-9A60-DBA945F3C38F}"/>
              </a:ext>
            </a:extLst>
          </p:cNvPr>
          <p:cNvCxnSpPr>
            <a:cxnSpLocks/>
          </p:cNvCxnSpPr>
          <p:nvPr/>
        </p:nvCxnSpPr>
        <p:spPr>
          <a:xfrm flipH="1" flipV="1">
            <a:off x="2663825" y="3573463"/>
            <a:ext cx="684213" cy="122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>
            <a:extLst>
              <a:ext uri="{FF2B5EF4-FFF2-40B4-BE49-F238E27FC236}">
                <a16:creationId xmlns:a16="http://schemas.microsoft.com/office/drawing/2014/main" id="{0DB97183-8E29-46AC-B9F0-B95211489E7D}"/>
              </a:ext>
            </a:extLst>
          </p:cNvPr>
          <p:cNvCxnSpPr>
            <a:cxnSpLocks/>
          </p:cNvCxnSpPr>
          <p:nvPr/>
        </p:nvCxnSpPr>
        <p:spPr>
          <a:xfrm flipH="1" flipV="1">
            <a:off x="2808288" y="3176588"/>
            <a:ext cx="684212" cy="12239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FE344A7C-1881-480F-84E6-06501D1F7478}"/>
              </a:ext>
            </a:extLst>
          </p:cNvPr>
          <p:cNvCxnSpPr>
            <a:cxnSpLocks/>
          </p:cNvCxnSpPr>
          <p:nvPr/>
        </p:nvCxnSpPr>
        <p:spPr>
          <a:xfrm flipH="1" flipV="1">
            <a:off x="2916238" y="2752725"/>
            <a:ext cx="682625" cy="1223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2CE269C3-66CB-4210-A3CA-8B9CBCE6124E}"/>
              </a:ext>
            </a:extLst>
          </p:cNvPr>
          <p:cNvCxnSpPr>
            <a:cxnSpLocks/>
          </p:cNvCxnSpPr>
          <p:nvPr/>
        </p:nvCxnSpPr>
        <p:spPr>
          <a:xfrm flipH="1">
            <a:off x="4751388" y="4657725"/>
            <a:ext cx="1619250" cy="298450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74C2BA76-1BB4-48B6-B48D-F3EE1ADB4A76}"/>
              </a:ext>
            </a:extLst>
          </p:cNvPr>
          <p:cNvCxnSpPr>
            <a:cxnSpLocks/>
          </p:cNvCxnSpPr>
          <p:nvPr/>
        </p:nvCxnSpPr>
        <p:spPr>
          <a:xfrm flipH="1">
            <a:off x="4895850" y="4027488"/>
            <a:ext cx="1617663" cy="296862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61EC05DA-1EA5-4900-8674-EC9BECEB7BAD}"/>
              </a:ext>
            </a:extLst>
          </p:cNvPr>
          <p:cNvCxnSpPr>
            <a:cxnSpLocks/>
          </p:cNvCxnSpPr>
          <p:nvPr/>
        </p:nvCxnSpPr>
        <p:spPr>
          <a:xfrm flipH="1">
            <a:off x="5076825" y="3365500"/>
            <a:ext cx="1506538" cy="182563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E6AB6162-D440-4FB7-A85C-A2C6E6F81CFB}"/>
              </a:ext>
            </a:extLst>
          </p:cNvPr>
          <p:cNvCxnSpPr>
            <a:cxnSpLocks/>
          </p:cNvCxnSpPr>
          <p:nvPr/>
        </p:nvCxnSpPr>
        <p:spPr>
          <a:xfrm flipH="1">
            <a:off x="3508375" y="4702175"/>
            <a:ext cx="342900" cy="16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0B0FC17-2433-475A-BA2C-242B977EDC8D}"/>
              </a:ext>
            </a:extLst>
          </p:cNvPr>
          <p:cNvCxnSpPr>
            <a:cxnSpLocks/>
          </p:cNvCxnSpPr>
          <p:nvPr/>
        </p:nvCxnSpPr>
        <p:spPr>
          <a:xfrm flipH="1">
            <a:off x="3562350" y="4460875"/>
            <a:ext cx="342900" cy="1666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>
            <a:extLst>
              <a:ext uri="{FF2B5EF4-FFF2-40B4-BE49-F238E27FC236}">
                <a16:creationId xmlns:a16="http://schemas.microsoft.com/office/drawing/2014/main" id="{271EB14E-3EE0-4159-B3C5-20A84DB81204}"/>
              </a:ext>
            </a:extLst>
          </p:cNvPr>
          <p:cNvCxnSpPr>
            <a:cxnSpLocks/>
          </p:cNvCxnSpPr>
          <p:nvPr/>
        </p:nvCxnSpPr>
        <p:spPr>
          <a:xfrm flipH="1">
            <a:off x="3579813" y="4089400"/>
            <a:ext cx="244475" cy="1127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274C9495-9855-4B74-8C11-3332AF7FB388}"/>
              </a:ext>
            </a:extLst>
          </p:cNvPr>
          <p:cNvCxnSpPr>
            <a:cxnSpLocks/>
          </p:cNvCxnSpPr>
          <p:nvPr/>
        </p:nvCxnSpPr>
        <p:spPr>
          <a:xfrm flipH="1">
            <a:off x="1735138" y="5886450"/>
            <a:ext cx="7826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9B03F09C-E222-4EA4-A7DD-D25283B975D9}"/>
              </a:ext>
            </a:extLst>
          </p:cNvPr>
          <p:cNvCxnSpPr>
            <a:cxnSpLocks/>
          </p:cNvCxnSpPr>
          <p:nvPr/>
        </p:nvCxnSpPr>
        <p:spPr>
          <a:xfrm flipH="1" flipV="1">
            <a:off x="4808538" y="4759325"/>
            <a:ext cx="317500" cy="395288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09211DE-618C-4FC9-AD1F-6FC96D966554}"/>
              </a:ext>
            </a:extLst>
          </p:cNvPr>
          <p:cNvCxnSpPr>
            <a:cxnSpLocks/>
          </p:cNvCxnSpPr>
          <p:nvPr/>
        </p:nvCxnSpPr>
        <p:spPr>
          <a:xfrm flipH="1" flipV="1">
            <a:off x="5010150" y="3976688"/>
            <a:ext cx="138113" cy="406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256170C7-5EF5-4AE8-A2EF-028765112C7D}"/>
              </a:ext>
            </a:extLst>
          </p:cNvPr>
          <p:cNvCxnSpPr>
            <a:cxnSpLocks/>
          </p:cNvCxnSpPr>
          <p:nvPr/>
        </p:nvCxnSpPr>
        <p:spPr>
          <a:xfrm flipH="1" flipV="1">
            <a:off x="4949825" y="4438650"/>
            <a:ext cx="133350" cy="2635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E620BB76-973A-4F34-9B49-B3959F9B54E3}"/>
              </a:ext>
            </a:extLst>
          </p:cNvPr>
          <p:cNvCxnSpPr>
            <a:cxnSpLocks/>
          </p:cNvCxnSpPr>
          <p:nvPr/>
        </p:nvCxnSpPr>
        <p:spPr>
          <a:xfrm flipH="1">
            <a:off x="3217863" y="6332538"/>
            <a:ext cx="8286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id="{350A9078-9B10-4317-8504-7194F968BDF8}"/>
              </a:ext>
            </a:extLst>
          </p:cNvPr>
          <p:cNvSpPr/>
          <p:nvPr/>
        </p:nvSpPr>
        <p:spPr>
          <a:xfrm rot="636993">
            <a:off x="2612953" y="2595179"/>
            <a:ext cx="1033624" cy="2222914"/>
          </a:xfrm>
          <a:prstGeom prst="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0" name="直角三角形 9">
            <a:extLst>
              <a:ext uri="{FF2B5EF4-FFF2-40B4-BE49-F238E27FC236}">
                <a16:creationId xmlns:a16="http://schemas.microsoft.com/office/drawing/2014/main" id="{D11F2B98-2A25-4AC0-8005-211C7AB5171E}"/>
              </a:ext>
            </a:extLst>
          </p:cNvPr>
          <p:cNvSpPr/>
          <p:nvPr/>
        </p:nvSpPr>
        <p:spPr>
          <a:xfrm rot="657905">
            <a:off x="3662544" y="2705516"/>
            <a:ext cx="450646" cy="2228161"/>
          </a:xfrm>
          <a:prstGeom prst="rtTriangl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直角三角形 30">
            <a:extLst>
              <a:ext uri="{FF2B5EF4-FFF2-40B4-BE49-F238E27FC236}">
                <a16:creationId xmlns:a16="http://schemas.microsoft.com/office/drawing/2014/main" id="{BAA9594D-0664-4B99-B469-B5352CD20BB4}"/>
              </a:ext>
            </a:extLst>
          </p:cNvPr>
          <p:cNvSpPr/>
          <p:nvPr/>
        </p:nvSpPr>
        <p:spPr>
          <a:xfrm rot="657905">
            <a:off x="4945165" y="3002356"/>
            <a:ext cx="450646" cy="2228161"/>
          </a:xfrm>
          <a:prstGeom prst="rtTriangl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A58CF6AF-56C7-4384-A047-7E3A27342564}"/>
              </a:ext>
            </a:extLst>
          </p:cNvPr>
          <p:cNvSpPr/>
          <p:nvPr/>
        </p:nvSpPr>
        <p:spPr>
          <a:xfrm rot="636993">
            <a:off x="4939638" y="3040339"/>
            <a:ext cx="1579843" cy="2222914"/>
          </a:xfrm>
          <a:prstGeom prst="rect">
            <a:avLst/>
          </a:prstGeom>
          <a:solidFill>
            <a:srgbClr val="FF00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1AAD7D1-0DD1-4A8A-882E-409BD31A34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85</a:t>
            </a:fld>
            <a:endParaRPr lang="zh-TW" alt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5C9EB8C5-93B6-4409-9611-6D89EC62DF8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17" y="2621756"/>
            <a:ext cx="3724275" cy="962025"/>
          </a:xfrm>
        </p:spPr>
      </p:pic>
      <p:pic>
        <p:nvPicPr>
          <p:cNvPr id="75781" name="Picture 6">
            <a:extLst>
              <a:ext uri="{FF2B5EF4-FFF2-40B4-BE49-F238E27FC236}">
                <a16:creationId xmlns:a16="http://schemas.microsoft.com/office/drawing/2014/main" id="{AF78178F-B1D5-46B5-ADAD-EF098C7D56B3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017" y="3866758"/>
            <a:ext cx="4759325" cy="471488"/>
          </a:xfrm>
        </p:spPr>
      </p:pic>
      <p:pic>
        <p:nvPicPr>
          <p:cNvPr id="75782" name="Picture 8">
            <a:extLst>
              <a:ext uri="{FF2B5EF4-FFF2-40B4-BE49-F238E27FC236}">
                <a16:creationId xmlns:a16="http://schemas.microsoft.com/office/drawing/2014/main" id="{1547B7E9-290F-4209-85D4-FBDDEC49FC07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7493" y="4558134"/>
            <a:ext cx="4681537" cy="495300"/>
          </a:xfrm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04B7A3-7550-4194-9677-25BE9E8F0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4169" y="2030911"/>
            <a:ext cx="4038600" cy="750018"/>
          </a:xfrm>
        </p:spPr>
        <p:txBody>
          <a:bodyPr/>
          <a:lstStyle/>
          <a:p>
            <a:r>
              <a:rPr lang="en-US" altLang="zh-TW" dirty="0"/>
              <a:t>Calculate </a:t>
            </a:r>
            <a:r>
              <a:rPr lang="en-US" altLang="zh-TW" b="1" i="1" dirty="0"/>
              <a:t>u</a:t>
            </a:r>
          </a:p>
          <a:p>
            <a:pPr marL="0" indent="0">
              <a:buNone/>
            </a:pPr>
            <a:endParaRPr lang="en-US" altLang="zh-TW" b="1" i="1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r>
              <a:rPr lang="en-US" altLang="zh-TW" sz="2000" b="1" i="1" dirty="0"/>
              <a:t>=&gt;</a:t>
            </a:r>
          </a:p>
          <a:p>
            <a:pPr marL="0" indent="0">
              <a:buNone/>
            </a:pPr>
            <a:endParaRPr lang="en-US" altLang="zh-TW" sz="2000" b="1" i="1" dirty="0"/>
          </a:p>
          <a:p>
            <a:pPr marL="0" indent="0">
              <a:buNone/>
            </a:pPr>
            <a:r>
              <a:rPr lang="en-US" altLang="zh-TW" sz="2000" b="1" i="1" dirty="0"/>
              <a:t>=&gt;</a:t>
            </a:r>
            <a:endParaRPr lang="zh-TW" altLang="en-US" sz="2000" b="1" i="1" dirty="0"/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152597BC-6DD5-4036-8748-A6DFA2D1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93" y="5241836"/>
            <a:ext cx="46815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9724B6B-EE76-4542-80AD-D7C44A44D9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86</a:t>
            </a:fld>
            <a:endParaRPr lang="zh-TW" alt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AC2D4703-FB7C-4D9C-BC35-838561A51A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18A9C230-8738-4446-8C1E-80EE085F8E3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90575" y="188913"/>
            <a:ext cx="8353425" cy="1412875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rectangle into six regions formed by two vertical lines</a:t>
            </a:r>
          </a:p>
          <a:p>
            <a:pPr eaLnBrk="1" hangingPunct="1"/>
            <a:r>
              <a:rPr lang="en-US" altLang="zh-TW" sz="2600" dirty="0"/>
              <a:t>a known distance </a:t>
            </a:r>
            <a:r>
              <a:rPr lang="en-US" altLang="zh-TW" sz="2600" i="1" dirty="0"/>
              <a:t>g</a:t>
            </a:r>
            <a:r>
              <a:rPr lang="en-US" altLang="zh-TW" sz="2600" dirty="0"/>
              <a:t> apart and one horizontal line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4756" name="Picture 4">
            <a:extLst>
              <a:ext uri="{FF2B5EF4-FFF2-40B4-BE49-F238E27FC236}">
                <a16:creationId xmlns:a16="http://schemas.microsoft.com/office/drawing/2014/main" id="{568C3B85-12C3-426A-B46B-B8D679B774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2125" y="1601788"/>
            <a:ext cx="6408738" cy="5253037"/>
          </a:xfrm>
        </p:spPr>
      </p:pic>
      <p:pic>
        <p:nvPicPr>
          <p:cNvPr id="74757" name="Picture 12">
            <a:extLst>
              <a:ext uri="{FF2B5EF4-FFF2-40B4-BE49-F238E27FC236}">
                <a16:creationId xmlns:a16="http://schemas.microsoft.com/office/drawing/2014/main" id="{0873AA35-FE83-4154-9588-C68D84DA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3688"/>
            <a:ext cx="33845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直線接點 2">
            <a:extLst>
              <a:ext uri="{FF2B5EF4-FFF2-40B4-BE49-F238E27FC236}">
                <a16:creationId xmlns:a16="http://schemas.microsoft.com/office/drawing/2014/main" id="{B7EB8144-5BB6-4129-BC4D-9CA3570A2B98}"/>
              </a:ext>
            </a:extLst>
          </p:cNvPr>
          <p:cNvCxnSpPr/>
          <p:nvPr/>
        </p:nvCxnSpPr>
        <p:spPr>
          <a:xfrm>
            <a:off x="3116263" y="4005263"/>
            <a:ext cx="3759200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B241194F-3150-40DB-894A-4DAB4F1C2449}"/>
              </a:ext>
            </a:extLst>
          </p:cNvPr>
          <p:cNvCxnSpPr>
            <a:cxnSpLocks/>
          </p:cNvCxnSpPr>
          <p:nvPr/>
        </p:nvCxnSpPr>
        <p:spPr>
          <a:xfrm>
            <a:off x="3089275" y="4005263"/>
            <a:ext cx="4003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AD57AE4F-4E7B-4C10-BAF4-81073E1E80D0}"/>
              </a:ext>
            </a:extLst>
          </p:cNvPr>
          <p:cNvCxnSpPr>
            <a:cxnSpLocks/>
          </p:cNvCxnSpPr>
          <p:nvPr/>
        </p:nvCxnSpPr>
        <p:spPr>
          <a:xfrm flipH="1">
            <a:off x="6875463" y="4005263"/>
            <a:ext cx="144462" cy="64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6CE154DE-8636-461B-8794-BC15E227AE5D}"/>
              </a:ext>
            </a:extLst>
          </p:cNvPr>
          <p:cNvSpPr/>
          <p:nvPr/>
        </p:nvSpPr>
        <p:spPr>
          <a:xfrm>
            <a:off x="2222041" y="5337180"/>
            <a:ext cx="920527" cy="4794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DCE2F3-758D-4057-A6E4-776FD1AF669B}"/>
              </a:ext>
            </a:extLst>
          </p:cNvPr>
          <p:cNvSpPr/>
          <p:nvPr/>
        </p:nvSpPr>
        <p:spPr>
          <a:xfrm rot="576503">
            <a:off x="3184116" y="2918715"/>
            <a:ext cx="3931634" cy="1416047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8C0A1E0-2410-48AC-89EF-C3C2529FB06F}"/>
              </a:ext>
            </a:extLst>
          </p:cNvPr>
          <p:cNvSpPr/>
          <p:nvPr/>
        </p:nvSpPr>
        <p:spPr>
          <a:xfrm>
            <a:off x="1656209" y="5419283"/>
            <a:ext cx="371884" cy="315210"/>
          </a:xfrm>
          <a:prstGeom prst="rect">
            <a:avLst/>
          </a:prstGeom>
          <a:solidFill>
            <a:schemeClr val="accent2">
              <a:lumMod val="20000"/>
              <a:lumOff val="8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E725111-FF9C-410B-8D66-13AA9549D995}"/>
              </a:ext>
            </a:extLst>
          </p:cNvPr>
          <p:cNvSpPr/>
          <p:nvPr/>
        </p:nvSpPr>
        <p:spPr>
          <a:xfrm rot="576503">
            <a:off x="2988801" y="4374861"/>
            <a:ext cx="3931634" cy="657061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78DFB1F-6331-4E99-AD0C-7828A7F45458}"/>
              </a:ext>
            </a:extLst>
          </p:cNvPr>
          <p:cNvSpPr/>
          <p:nvPr/>
        </p:nvSpPr>
        <p:spPr>
          <a:xfrm>
            <a:off x="1656209" y="5867858"/>
            <a:ext cx="920527" cy="315210"/>
          </a:xfrm>
          <a:prstGeom prst="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筆跡 5">
                <a:extLst>
                  <a:ext uri="{FF2B5EF4-FFF2-40B4-BE49-F238E27FC236}">
                    <a16:creationId xmlns:a16="http://schemas.microsoft.com/office/drawing/2014/main" id="{DBDD9F18-A18C-41FB-ADC1-AE132875A534}"/>
                  </a:ext>
                </a:extLst>
              </p14:cNvPr>
              <p14:cNvContentPartPr/>
              <p14:nvPr/>
            </p14:nvContentPartPr>
            <p14:xfrm>
              <a:off x="6902280" y="4006800"/>
              <a:ext cx="336960" cy="679680"/>
            </p14:xfrm>
          </p:contentPart>
        </mc:Choice>
        <mc:Fallback xmlns="">
          <p:pic>
            <p:nvPicPr>
              <p:cNvPr id="6" name="筆跡 5">
                <a:extLst>
                  <a:ext uri="{FF2B5EF4-FFF2-40B4-BE49-F238E27FC236}">
                    <a16:creationId xmlns:a16="http://schemas.microsoft.com/office/drawing/2014/main" id="{DBDD9F18-A18C-41FB-ADC1-AE132875A53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2920" y="3997440"/>
                <a:ext cx="355680" cy="69840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投影片編號版面配置區 13">
            <a:extLst>
              <a:ext uri="{FF2B5EF4-FFF2-40B4-BE49-F238E27FC236}">
                <a16:creationId xmlns:a16="http://schemas.microsoft.com/office/drawing/2014/main" id="{58C392DF-B3B7-4A5A-9E31-24226B2F3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87</a:t>
            </a:fld>
            <a:endParaRPr lang="zh-TW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75784" name="Picture 12">
            <a:extLst>
              <a:ext uri="{FF2B5EF4-FFF2-40B4-BE49-F238E27FC236}">
                <a16:creationId xmlns:a16="http://schemas.microsoft.com/office/drawing/2014/main" id="{1B04EB63-B213-4EF6-868D-CA6A8CC1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62646"/>
            <a:ext cx="3384550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85" name="Picture 13">
            <a:extLst>
              <a:ext uri="{FF2B5EF4-FFF2-40B4-BE49-F238E27FC236}">
                <a16:creationId xmlns:a16="http://schemas.microsoft.com/office/drawing/2014/main" id="{DE8474A7-A037-486A-A378-2870C5FB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23084"/>
            <a:ext cx="61817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72E0E8-8532-4914-82A2-25D9CF035A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/>
              <a:t>Calculate </a:t>
            </a:r>
            <a:r>
              <a:rPr lang="en-US" altLang="zh-TW" b="1" i="1" dirty="0"/>
              <a:t>v</a:t>
            </a:r>
          </a:p>
          <a:p>
            <a:pPr marL="0" indent="0">
              <a:buNone/>
            </a:pPr>
            <a:endParaRPr lang="en-US" altLang="zh-TW" b="1" i="1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   </a:t>
            </a:r>
          </a:p>
          <a:p>
            <a:pPr marL="0" indent="0">
              <a:buNone/>
            </a:pPr>
            <a:r>
              <a:rPr lang="en-US" altLang="zh-TW" sz="2400" dirty="0"/>
              <a:t>   =&gt;</a:t>
            </a:r>
          </a:p>
          <a:p>
            <a:pPr marL="0" indent="0">
              <a:buNone/>
            </a:pPr>
            <a:r>
              <a:rPr lang="en-US" altLang="zh-TW" sz="2400" dirty="0"/>
              <a:t>   =&gt;</a:t>
            </a:r>
            <a:endParaRPr lang="zh-TW" altLang="en-US" sz="2400" dirty="0"/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id="{2B0191B7-185C-4DEE-96D2-EFC83B78B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122" y="4541820"/>
            <a:ext cx="62642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F9BC6AB-A34D-445C-B625-E82F0E381002}"/>
                  </a:ext>
                </a:extLst>
              </p:cNvPr>
              <p:cNvSpPr txBox="1"/>
              <p:nvPr/>
            </p:nvSpPr>
            <p:spPr>
              <a:xfrm>
                <a:off x="7379069" y="3886334"/>
                <a:ext cx="844655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BF9BC6AB-A34D-445C-B625-E82F0E381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069" y="3886334"/>
                <a:ext cx="844655" cy="276999"/>
              </a:xfrm>
              <a:prstGeom prst="rect">
                <a:avLst/>
              </a:prstGeom>
              <a:blipFill>
                <a:blip r:embed="rId5"/>
                <a:stretch>
                  <a:fillRect l="-2878" t="-2222" r="-5036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8054D0-DB68-49F5-93DB-16690BF961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68287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6">
            <a:extLst>
              <a:ext uri="{FF2B5EF4-FFF2-40B4-BE49-F238E27FC236}">
                <a16:creationId xmlns:a16="http://schemas.microsoft.com/office/drawing/2014/main" id="{FA4ACFE3-FEA7-49C7-AE69-6880457B27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DD055D3D-FF4E-4077-A8A1-E0AE7D1E16B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79FFEF0-B23A-483B-A882-C52FFF46B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811" y="3284984"/>
            <a:ext cx="4391681" cy="88907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AB26567D-A30E-4158-88D3-D81892215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2" y="5534748"/>
            <a:ext cx="8852901" cy="1323251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A42C40A4-C2D4-45EC-8CF7-CA88A2401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640" y="1916832"/>
            <a:ext cx="4470016" cy="3390522"/>
          </a:xfrm>
          <a:prstGeom prst="rect">
            <a:avLst/>
          </a:prstGeom>
        </p:spPr>
      </p:pic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6C158B06-2E5E-4F0B-9793-B7882DEDE0EA}"/>
              </a:ext>
            </a:extLst>
          </p:cNvPr>
          <p:cNvCxnSpPr>
            <a:cxnSpLocks/>
          </p:cNvCxnSpPr>
          <p:nvPr/>
        </p:nvCxnSpPr>
        <p:spPr>
          <a:xfrm>
            <a:off x="5514568" y="2636912"/>
            <a:ext cx="14401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7C9B1D94-B095-4654-BE2D-95F7A1D1023B}"/>
              </a:ext>
            </a:extLst>
          </p:cNvPr>
          <p:cNvCxnSpPr>
            <a:cxnSpLocks/>
          </p:cNvCxnSpPr>
          <p:nvPr/>
        </p:nvCxnSpPr>
        <p:spPr>
          <a:xfrm>
            <a:off x="5514568" y="2636912"/>
            <a:ext cx="0" cy="12241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3BC7D045-F969-4F02-AEA9-CEB386E9581F}"/>
              </a:ext>
            </a:extLst>
          </p:cNvPr>
          <p:cNvCxnSpPr/>
          <p:nvPr/>
        </p:nvCxnSpPr>
        <p:spPr>
          <a:xfrm flipH="1" flipV="1">
            <a:off x="5514568" y="2614176"/>
            <a:ext cx="1440160" cy="122413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72F70FE4-6BD4-49DD-A533-42FB9177BEBA}"/>
              </a:ext>
            </a:extLst>
          </p:cNvPr>
          <p:cNvSpPr/>
          <p:nvPr/>
        </p:nvSpPr>
        <p:spPr>
          <a:xfrm>
            <a:off x="827584" y="5534748"/>
            <a:ext cx="5976664" cy="33265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3357995-CB93-48EF-9032-4889606711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89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351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F7B396F8-F11B-4112-B3E2-6C4612E79A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BF9EDC-2090-476A-811C-EE8A42F4C2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3.2 Region Properties (cont’)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Rectangle 3">
                <a:extLst>
                  <a:ext uri="{FF2B5EF4-FFF2-40B4-BE49-F238E27FC236}">
                    <a16:creationId xmlns:a16="http://schemas.microsoft.com/office/drawing/2014/main" id="{7CE2BEDE-C6A0-4A81-BEA5-430A4D6ED96A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20037" cy="4556125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border pixel: has some neighboring pixel outside the region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altLang="zh-TW" sz="2600" dirty="0"/>
                  <a:t>:</a:t>
                </a:r>
                <a:r>
                  <a:rPr lang="zh-TW" altLang="en-US" sz="2600" dirty="0"/>
                  <a:t> </a:t>
                </a:r>
                <a:r>
                  <a:rPr lang="en-US" altLang="zh-TW" sz="2600" dirty="0"/>
                  <a:t>When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8-connectivity</a:t>
                </a:r>
                <a:r>
                  <a:rPr lang="en-US" altLang="zh-TW" sz="2600" dirty="0"/>
                  <a:t> is used to determine the border pixel, the resulting set of perimeter pixel is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4-connected</a:t>
                </a:r>
              </a:p>
              <a:p>
                <a:pPr eaLnBrk="1" hangingPunct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60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TW" sz="2600" b="0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altLang="zh-TW" sz="2600" dirty="0"/>
                  <a:t>:</a:t>
                </a:r>
                <a:r>
                  <a:rPr lang="zh-TW" altLang="en-US" sz="2600" dirty="0"/>
                  <a:t> </a:t>
                </a:r>
                <a:r>
                  <a:rPr lang="en-US" altLang="zh-TW" sz="2600" dirty="0"/>
                  <a:t>When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4-connectivity</a:t>
                </a:r>
                <a:r>
                  <a:rPr lang="en-US" altLang="zh-TW" sz="2600" dirty="0"/>
                  <a:t> is used to determine the border pixel, the resulting set of perimeter pixel is </a:t>
                </a:r>
                <a:r>
                  <a:rPr lang="en-US" altLang="zh-TW" sz="2600" dirty="0">
                    <a:highlight>
                      <a:srgbClr val="FFFF00"/>
                    </a:highlight>
                  </a:rPr>
                  <a:t>8-connected</a:t>
                </a:r>
              </a:p>
            </p:txBody>
          </p:sp>
        </mc:Choice>
        <mc:Fallback xmlns="">
          <p:sp>
            <p:nvSpPr>
              <p:cNvPr id="10244" name="Rectangle 3">
                <a:extLst>
                  <a:ext uri="{FF2B5EF4-FFF2-40B4-BE49-F238E27FC236}">
                    <a16:creationId xmlns:a16="http://schemas.microsoft.com/office/drawing/2014/main" id="{7CE2BEDE-C6A0-4A81-BEA5-430A4D6ED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7920037" cy="4556125"/>
              </a:xfrm>
              <a:blipFill>
                <a:blip r:embed="rId3"/>
                <a:stretch>
                  <a:fillRect l="-462" t="-1205" r="-1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7" name="Picture 8">
            <a:extLst>
              <a:ext uri="{FF2B5EF4-FFF2-40B4-BE49-F238E27FC236}">
                <a16:creationId xmlns:a16="http://schemas.microsoft.com/office/drawing/2014/main" id="{DAE60499-A024-41C3-A023-049BBF96BA4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639" y="5192659"/>
            <a:ext cx="4032448" cy="1101779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E2FF216-3AAC-4E4A-A82E-5E5335EA1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60"/>
          <a:stretch/>
        </p:blipFill>
        <p:spPr bwMode="auto">
          <a:xfrm>
            <a:off x="2062971" y="5468814"/>
            <a:ext cx="1381764" cy="12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DF4D23-9C68-4071-BA5C-02AB765CF633}"/>
                  </a:ext>
                </a:extLst>
              </p:cNvPr>
              <p:cNvSpPr txBox="1"/>
              <p:nvPr/>
            </p:nvSpPr>
            <p:spPr>
              <a:xfrm>
                <a:off x="684213" y="5902034"/>
                <a:ext cx="14545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𝑝𝑖𝑛𝑘</m:t>
                      </m:r>
                      <m:r>
                        <a:rPr lang="en-US" altLang="zh-TW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C0DF4D23-9C68-4071-BA5C-02AB765CF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13" y="5902034"/>
                <a:ext cx="1454565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E8079C7-F957-4229-BD80-286692C53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</a:t>
            </a:fld>
            <a:endParaRPr lang="zh-TW" altLang="en-US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5">
            <a:extLst>
              <a:ext uri="{FF2B5EF4-FFF2-40B4-BE49-F238E27FC236}">
                <a16:creationId xmlns:a16="http://schemas.microsoft.com/office/drawing/2014/main" id="{8E121B41-2979-44CE-A6B0-B856BC5918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pic>
        <p:nvPicPr>
          <p:cNvPr id="76803" name="Picture 4">
            <a:extLst>
              <a:ext uri="{FF2B5EF4-FFF2-40B4-BE49-F238E27FC236}">
                <a16:creationId xmlns:a16="http://schemas.microsoft.com/office/drawing/2014/main" id="{968217D5-D0D0-4846-B8D5-3A683AC44C7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0000">
            <a:off x="189708" y="3891013"/>
            <a:ext cx="8748712" cy="2533650"/>
          </a:xfrm>
        </p:spPr>
      </p:pic>
      <p:pic>
        <p:nvPicPr>
          <p:cNvPr id="76804" name="Picture 6">
            <a:extLst>
              <a:ext uri="{FF2B5EF4-FFF2-40B4-BE49-F238E27FC236}">
                <a16:creationId xmlns:a16="http://schemas.microsoft.com/office/drawing/2014/main" id="{1E39EAEF-1922-4CA8-BD0A-8978C17CC47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01861"/>
            <a:ext cx="7056438" cy="2413000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9AE87952-DE84-4567-B354-92C2E8AAF0F9}"/>
              </a:ext>
            </a:extLst>
          </p:cNvPr>
          <p:cNvSpPr txBox="1"/>
          <p:nvPr/>
        </p:nvSpPr>
        <p:spPr>
          <a:xfrm>
            <a:off x="3347864" y="1484784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|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A64C8B-04BA-4E0C-809B-F896C10FA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90</a:t>
            </a:fld>
            <a:endParaRPr lang="zh-TW" alt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頁尾版面配置區 5">
            <a:extLst>
              <a:ext uri="{FF2B5EF4-FFF2-40B4-BE49-F238E27FC236}">
                <a16:creationId xmlns:a16="http://schemas.microsoft.com/office/drawing/2014/main" id="{41DE77EA-7F56-4742-BB6F-0988781316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27" name="Rectangle 3">
                <a:extLst>
                  <a:ext uri="{FF2B5EF4-FFF2-40B4-BE49-F238E27FC236}">
                    <a16:creationId xmlns:a16="http://schemas.microsoft.com/office/drawing/2014/main" id="{B5FAC3F9-BA4B-4F29-849A-DFAA4F1E8806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684213" y="2041525"/>
                <a:ext cx="3383731" cy="4411663"/>
              </a:xfrm>
            </p:spPr>
            <p:txBody>
              <a:bodyPr/>
              <a:lstStyle/>
              <a:p>
                <a:pPr eaLnBrk="1" hangingPunct="1"/>
                <a:r>
                  <a:rPr lang="en-US" altLang="zh-TW" sz="2600" dirty="0"/>
                  <a:t>Rotation angle: </a:t>
                </a:r>
              </a:p>
              <a:p>
                <a:pPr eaLnBrk="1" hangingPunct="1"/>
                <a:endParaRPr lang="en-US" altLang="zh-TW" sz="2600" dirty="0"/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h</m:t>
                      </m:r>
                      <m:f>
                        <m:f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zh-TW" altLang="en-US" sz="2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altLang="zh-TW" sz="2600" dirty="0"/>
              </a:p>
              <a:p>
                <a:pPr marL="0" indent="0" eaLnBrk="1" hangingPunct="1">
                  <a:buNone/>
                </a:pPr>
                <a:endParaRPr lang="en-US" altLang="zh-TW" sz="2600" b="0" i="1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zh-TW" altLang="en-US" sz="2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TW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h𝑔</m:t>
                          </m:r>
                        </m:num>
                        <m:den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den>
                      </m:f>
                    </m:oMath>
                  </m:oMathPara>
                </a14:m>
                <a:endParaRPr lang="en-US" altLang="zh-TW" sz="2600" dirty="0"/>
              </a:p>
              <a:p>
                <a:pPr marL="0" indent="0" eaLnBrk="1" hangingPunct="1">
                  <a:buNone/>
                </a:pPr>
                <a:r>
                  <a:rPr lang="en-US" altLang="zh-TW" sz="2600" dirty="0"/>
                  <a:t>       </a:t>
                </a:r>
              </a:p>
              <a:p>
                <a:pPr eaLnBrk="1" hangingPunct="1"/>
                <a:endParaRPr lang="en-US" altLang="zh-TW" sz="2600" dirty="0"/>
              </a:p>
            </p:txBody>
          </p:sp>
        </mc:Choice>
        <mc:Fallback xmlns="">
          <p:sp>
            <p:nvSpPr>
              <p:cNvPr id="77827" name="Rectangle 3">
                <a:extLst>
                  <a:ext uri="{FF2B5EF4-FFF2-40B4-BE49-F238E27FC236}">
                    <a16:creationId xmlns:a16="http://schemas.microsoft.com/office/drawing/2014/main" id="{B5FAC3F9-BA4B-4F29-849A-DFAA4F1E88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684213" y="2041525"/>
                <a:ext cx="3383731" cy="4411663"/>
              </a:xfrm>
              <a:blipFill>
                <a:blip r:embed="rId2"/>
                <a:stretch>
                  <a:fillRect l="-1081" t="-12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831" name="Rectangle 11">
            <a:extLst>
              <a:ext uri="{FF2B5EF4-FFF2-40B4-BE49-F238E27FC236}">
                <a16:creationId xmlns:a16="http://schemas.microsoft.com/office/drawing/2014/main" id="{214F5945-9635-4E94-9B14-3CC7EFE811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/>
              <a:t>3.3.1 Signature Analysis to Determine the Center and Orientation of a Rectangle (cont’)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7FBB8752-9418-4689-B8B7-267CF382C1C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4254" y="1866668"/>
            <a:ext cx="5382256" cy="4411663"/>
          </a:xfrm>
        </p:spPr>
      </p:pic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6BE5B347-0E7B-4C47-96EB-2CE2DBD67DE3}"/>
              </a:ext>
            </a:extLst>
          </p:cNvPr>
          <p:cNvCxnSpPr>
            <a:cxnSpLocks/>
          </p:cNvCxnSpPr>
          <p:nvPr/>
        </p:nvCxnSpPr>
        <p:spPr>
          <a:xfrm>
            <a:off x="5519885" y="4642129"/>
            <a:ext cx="1085238" cy="1945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>
            <a:extLst>
              <a:ext uri="{FF2B5EF4-FFF2-40B4-BE49-F238E27FC236}">
                <a16:creationId xmlns:a16="http://schemas.microsoft.com/office/drawing/2014/main" id="{305F03CE-CB40-4F55-B01E-877C26B78DD0}"/>
              </a:ext>
            </a:extLst>
          </p:cNvPr>
          <p:cNvCxnSpPr>
            <a:cxnSpLocks/>
          </p:cNvCxnSpPr>
          <p:nvPr/>
        </p:nvCxnSpPr>
        <p:spPr>
          <a:xfrm flipH="1">
            <a:off x="5508106" y="2866747"/>
            <a:ext cx="313853" cy="1786389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855E0F0C-8143-4209-9544-E3D9A6736B60}"/>
              </a:ext>
            </a:extLst>
          </p:cNvPr>
          <p:cNvSpPr/>
          <p:nvPr/>
        </p:nvSpPr>
        <p:spPr>
          <a:xfrm rot="636993">
            <a:off x="5679243" y="2957593"/>
            <a:ext cx="1101288" cy="1832259"/>
          </a:xfrm>
          <a:prstGeom prst="rect">
            <a:avLst/>
          </a:prstGeom>
          <a:solidFill>
            <a:srgbClr val="FF00FF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C29A2F2-F5A7-4D26-A03F-1FAFE1192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77817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CCD1B0-82C8-4B1F-A0B0-9846567E06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3C677914-97E0-4A20-A9E3-E9F601B6E27C}"/>
              </a:ext>
            </a:extLst>
          </p:cNvPr>
          <p:cNvSpPr txBox="1"/>
          <p:nvPr/>
        </p:nvSpPr>
        <p:spPr>
          <a:xfrm>
            <a:off x="2278063" y="37170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/>
              <a:t>J</a:t>
            </a:r>
            <a:r>
              <a:rPr lang="zh-TW" altLang="en-US" sz="3600" dirty="0"/>
              <a:t>oke </a:t>
            </a:r>
            <a:r>
              <a:rPr lang="en-US" altLang="zh-TW" sz="3600" dirty="0"/>
              <a:t>T</a:t>
            </a:r>
            <a:r>
              <a:rPr lang="zh-TW" altLang="en-US" sz="3600" dirty="0"/>
              <a:t>ime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B5D1FC1-7493-4BDC-A26A-4C7C4278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59896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BDAF17-C1A1-4B60-9F2B-F6661F61F5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EDFF9C65-2100-466A-9F01-A8C05E01E6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773238"/>
            <a:ext cx="8459787" cy="1773237"/>
          </a:xfrm>
        </p:spPr>
        <p:txBody>
          <a:bodyPr/>
          <a:lstStyle/>
          <a:p>
            <a:pPr eaLnBrk="1" hangingPunct="1"/>
            <a:r>
              <a:rPr lang="en-US" altLang="zh-TW" sz="2600" dirty="0"/>
              <a:t>partition the circle into four quadrants formed by two orthogonal lines which meet inside the circle</a:t>
            </a:r>
          </a:p>
          <a:p>
            <a:pPr eaLnBrk="1" hangingPunct="1"/>
            <a:r>
              <a:rPr lang="en-US" altLang="zh-TW" sz="2600" dirty="0"/>
              <a:t>geometry for the circle, its center, and a chord</a:t>
            </a:r>
          </a:p>
          <a:p>
            <a:pPr eaLnBrk="1" hangingPunct="1"/>
            <a:endParaRPr lang="en-US" altLang="zh-TW" sz="2600" dirty="0"/>
          </a:p>
        </p:txBody>
      </p:sp>
      <p:pic>
        <p:nvPicPr>
          <p:cNvPr id="79876" name="Picture 4">
            <a:extLst>
              <a:ext uri="{FF2B5EF4-FFF2-40B4-BE49-F238E27FC236}">
                <a16:creationId xmlns:a16="http://schemas.microsoft.com/office/drawing/2014/main" id="{AA1DF7CF-1C11-4CDF-81CE-79002CA9BDA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3136900"/>
            <a:ext cx="5040312" cy="3721100"/>
          </a:xfrm>
        </p:spPr>
      </p:pic>
      <p:sp>
        <p:nvSpPr>
          <p:cNvPr id="79877" name="Rectangle 10">
            <a:extLst>
              <a:ext uri="{FF2B5EF4-FFF2-40B4-BE49-F238E27FC236}">
                <a16:creationId xmlns:a16="http://schemas.microsoft.com/office/drawing/2014/main" id="{31A931DD-57E5-4B6F-ABE7-3ECD1E3108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632700" cy="981075"/>
          </a:xfrm>
        </p:spPr>
        <p:txBody>
          <a:bodyPr/>
          <a:lstStyle/>
          <a:p>
            <a:pPr eaLnBrk="1" hangingPunct="1"/>
            <a:r>
              <a:rPr lang="en-US" altLang="zh-TW" sz="3500"/>
              <a:t>3.3.2 Using Signature to Determine the Center of a Circle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1BF19B5-2235-4C21-9A50-472660816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93</a:t>
            </a:fld>
            <a:endParaRPr lang="zh-TW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B03B17-48E4-40CD-B62C-DF46C7EA9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4245924-CD07-4673-940B-92083EF6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4857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500"/>
              <a:t>3.3.2 Using Signature to Determine the Center of a Circle (cont’)</a:t>
            </a:r>
            <a:endParaRPr lang="en-US" altLang="zh-TW" sz="35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73A47A1C-359B-441F-AD0E-EE7D34C29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23203"/>
            <a:ext cx="6552728" cy="378374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4956ED5-3F53-4E1D-BDB3-C5E7F7BD3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627" y="5033726"/>
            <a:ext cx="2848373" cy="1695687"/>
          </a:xfrm>
          <a:prstGeom prst="rect">
            <a:avLst/>
          </a:prstGeom>
        </p:spPr>
      </p:pic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6CA22B-CCCB-4D5D-95A0-E7E2A637DE2A}"/>
              </a:ext>
            </a:extLst>
          </p:cNvPr>
          <p:cNvSpPr txBox="1"/>
          <p:nvPr/>
        </p:nvSpPr>
        <p:spPr>
          <a:xfrm>
            <a:off x="827584" y="5806083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4"/>
              </a:rPr>
              <a:t>http://cv2.csie.ntu.edu.tw/CV/_material/CV1_CH3_2019_v2.pdf</a:t>
            </a:r>
            <a:endParaRPr lang="en-US" altLang="zh-TW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22FACB-A8DB-4561-ABDF-AFF2252BD9A9}"/>
                  </a:ext>
                </a:extLst>
              </p:cNvPr>
              <p:cNvSpPr txBox="1"/>
              <p:nvPr/>
            </p:nvSpPr>
            <p:spPr>
              <a:xfrm>
                <a:off x="5220072" y="66877"/>
                <a:ext cx="3712096" cy="5085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TW" dirty="0">
                    <a:solidFill>
                      <a:srgbClr val="202122"/>
                    </a:solidFill>
                  </a:rPr>
                  <a:t>A</a:t>
                </a:r>
                <a:r>
                  <a:rPr lang="en-US" altLang="zh-TW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rea of Sector</a:t>
                </a:r>
                <a:r>
                  <a:rPr lang="zh-TW" altLang="en-US" b="0" i="0" dirty="0">
                    <a:solidFill>
                      <a:srgbClr val="202122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r>
                      <a:rPr lang="zh-TW" altLang="en-US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TW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TW" altLang="en-US" b="0" i="1" smtClean="0">
                            <a:solidFill>
                              <a:srgbClr val="202122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TW" b="0" i="1" smtClean="0">
                        <a:solidFill>
                          <a:srgbClr val="202122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i="1">
                        <a:solidFill>
                          <a:srgbClr val="202122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TW" altLang="en-US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altLang="zh-TW" i="1">
                            <a:solidFill>
                              <a:srgbClr val="20212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2322FACB-A8DB-4561-ABDF-AFF2252BD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66877"/>
                <a:ext cx="3712096" cy="508537"/>
              </a:xfrm>
              <a:prstGeom prst="rect">
                <a:avLst/>
              </a:prstGeom>
              <a:blipFill>
                <a:blip r:embed="rId5"/>
                <a:stretch>
                  <a:fillRect l="-1314" b="-4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弦 15">
            <a:extLst>
              <a:ext uri="{FF2B5EF4-FFF2-40B4-BE49-F238E27FC236}">
                <a16:creationId xmlns:a16="http://schemas.microsoft.com/office/drawing/2014/main" id="{074BA784-4BB2-4007-8361-826E7E995927}"/>
              </a:ext>
            </a:extLst>
          </p:cNvPr>
          <p:cNvSpPr/>
          <p:nvPr/>
        </p:nvSpPr>
        <p:spPr>
          <a:xfrm rot="5897437">
            <a:off x="1707957" y="2779827"/>
            <a:ext cx="1802696" cy="2084497"/>
          </a:xfrm>
          <a:prstGeom prst="chord">
            <a:avLst>
              <a:gd name="adj1" fmla="val 6575810"/>
              <a:gd name="adj2" fmla="val 14691444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505858B-AF3B-4F16-84F7-77D489EDCEC4}"/>
                  </a:ext>
                </a:extLst>
              </p:cNvPr>
              <p:cNvSpPr txBox="1"/>
              <p:nvPr/>
            </p:nvSpPr>
            <p:spPr>
              <a:xfrm>
                <a:off x="5868144" y="3886590"/>
                <a:ext cx="1008112" cy="500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1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ad>
                        <m:radPr>
                          <m:degHide m:val="on"/>
                          <m:ctrlP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1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1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sz="11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100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1505858B-AF3B-4F16-84F7-77D489EDC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3886590"/>
                <a:ext cx="1008112" cy="500137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7018988-5CF0-4F8F-8A29-78F12CF45755}"/>
                  </a:ext>
                </a:extLst>
              </p:cNvPr>
              <p:cNvSpPr txBox="1"/>
              <p:nvPr/>
            </p:nvSpPr>
            <p:spPr>
              <a:xfrm>
                <a:off x="7076120" y="1813679"/>
                <a:ext cx="1854184" cy="7288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𝑑𝑟</m:t>
                      </m:r>
                      <m:rad>
                        <m:radPr>
                          <m:degHide m:val="on"/>
                          <m:ctrlP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en-US" altLang="zh-TW" sz="14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TW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0" name="文字方塊 19">
                <a:extLst>
                  <a:ext uri="{FF2B5EF4-FFF2-40B4-BE49-F238E27FC236}">
                    <a16:creationId xmlns:a16="http://schemas.microsoft.com/office/drawing/2014/main" id="{F7018988-5CF0-4F8F-8A29-78F12CF45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6120" y="1813679"/>
                <a:ext cx="1854184" cy="7288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78FA467-D74B-48D3-B34E-764339C0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9943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B03B17-48E4-40CD-B62C-DF46C7EA91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4245924-CD07-4673-940B-92083EF68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485775"/>
            <a:ext cx="8101012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900" b="1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3500"/>
              <a:t>3.3.2 Using Signature to Determine the Center of a Circle (cont’)</a:t>
            </a:r>
            <a:endParaRPr lang="en-US" altLang="zh-TW" sz="3500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C6CA22B-CCCB-4D5D-95A0-E7E2A637DE2A}"/>
              </a:ext>
            </a:extLst>
          </p:cNvPr>
          <p:cNvSpPr txBox="1"/>
          <p:nvPr/>
        </p:nvSpPr>
        <p:spPr>
          <a:xfrm>
            <a:off x="827584" y="5806083"/>
            <a:ext cx="4648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2"/>
              </a:rPr>
              <a:t>http://cv2.csie.ntu.edu.tw/CV/_material/CV1_CH3_2019_v2.pdf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905871A-1D28-42F3-BA49-8F24F89BA4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7"/>
          <a:stretch/>
        </p:blipFill>
        <p:spPr>
          <a:xfrm>
            <a:off x="1316194" y="2452443"/>
            <a:ext cx="6511611" cy="2943636"/>
          </a:xfrm>
          <a:prstGeom prst="rect">
            <a:avLst/>
          </a:prstGeom>
        </p:spPr>
      </p:pic>
      <p:sp>
        <p:nvSpPr>
          <p:cNvPr id="10" name="弦 9">
            <a:extLst>
              <a:ext uri="{FF2B5EF4-FFF2-40B4-BE49-F238E27FC236}">
                <a16:creationId xmlns:a16="http://schemas.microsoft.com/office/drawing/2014/main" id="{061CA0D4-79F7-4602-BE7D-19DB04550B9D}"/>
              </a:ext>
            </a:extLst>
          </p:cNvPr>
          <p:cNvSpPr/>
          <p:nvPr/>
        </p:nvSpPr>
        <p:spPr>
          <a:xfrm rot="5897437">
            <a:off x="2149853" y="2339895"/>
            <a:ext cx="1802696" cy="2194000"/>
          </a:xfrm>
          <a:prstGeom prst="chord">
            <a:avLst>
              <a:gd name="adj1" fmla="val 6575810"/>
              <a:gd name="adj2" fmla="val 14882062"/>
            </a:avLst>
          </a:prstGeom>
          <a:solidFill>
            <a:srgbClr val="FF0000">
              <a:alpha val="3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7EB7155-3C67-404A-8B59-21AD2CFBCA80}"/>
                  </a:ext>
                </a:extLst>
              </p:cNvPr>
              <p:cNvSpPr txBox="1"/>
              <p:nvPr/>
            </p:nvSpPr>
            <p:spPr>
              <a:xfrm>
                <a:off x="7272269" y="4437112"/>
                <a:ext cx="14291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𝒓𝒄𝒐𝒔</m:t>
                      </m:r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97EB7155-3C67-404A-8B59-21AD2CFBC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269" y="4437112"/>
                <a:ext cx="142910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C004E18-4FFF-426C-A558-A85EDB8A5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4816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9963C92-E649-418A-8F38-F3EAFA81DB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4AC2A9FC-4472-4CF2-84FE-7E18A8BC3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</a:t>
            </a:r>
            <a:r>
              <a:rPr lang="en-US" altLang="zh-TW" sz="3500" dirty="0" err="1"/>
              <a:t>cont</a:t>
            </a:r>
            <a:r>
              <a:rPr lang="en-US" altLang="zh-TW" sz="3500" dirty="0"/>
              <a:t>’)</a:t>
            </a: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3521EE56-8338-40D3-9659-09F1474FA5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989138"/>
            <a:ext cx="8459788" cy="647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200" dirty="0"/>
              <a:t>circle projected onto the four quadrants of the projection index image</a:t>
            </a:r>
          </a:p>
          <a:p>
            <a:pPr eaLnBrk="1" hangingPunct="1">
              <a:lnSpc>
                <a:spcPct val="80000"/>
              </a:lnSpc>
            </a:pPr>
            <a:endParaRPr lang="en-US" altLang="zh-TW" sz="2200" dirty="0"/>
          </a:p>
        </p:txBody>
      </p:sp>
      <p:pic>
        <p:nvPicPr>
          <p:cNvPr id="80901" name="Picture 4">
            <a:extLst>
              <a:ext uri="{FF2B5EF4-FFF2-40B4-BE49-F238E27FC236}">
                <a16:creationId xmlns:a16="http://schemas.microsoft.com/office/drawing/2014/main" id="{7EA852A9-608E-44E0-99D4-8FC6C4281ED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19" y="2438400"/>
            <a:ext cx="5651500" cy="441960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5810D16-E82A-4B15-BD8E-1513C0067840}"/>
                  </a:ext>
                </a:extLst>
              </p:cNvPr>
              <p:cNvSpPr txBox="1"/>
              <p:nvPr/>
            </p:nvSpPr>
            <p:spPr>
              <a:xfrm>
                <a:off x="5580112" y="4448988"/>
                <a:ext cx="258725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4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TW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2" name="文字方塊 1">
                <a:extLst>
                  <a:ext uri="{FF2B5EF4-FFF2-40B4-BE49-F238E27FC236}">
                    <a16:creationId xmlns:a16="http://schemas.microsoft.com/office/drawing/2014/main" id="{D5810D16-E82A-4B15-BD8E-1513C00678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448988"/>
                <a:ext cx="258725" cy="215444"/>
              </a:xfrm>
              <a:prstGeom prst="rect">
                <a:avLst/>
              </a:prstGeom>
              <a:blipFill>
                <a:blip r:embed="rId3"/>
                <a:stretch>
                  <a:fillRect l="-13953" r="-4651" b="-8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D4BF1B5-919E-4AD3-A70A-A75CB51418D5}"/>
                  </a:ext>
                </a:extLst>
              </p:cNvPr>
              <p:cNvSpPr txBox="1"/>
              <p:nvPr/>
            </p:nvSpPr>
            <p:spPr>
              <a:xfrm>
                <a:off x="1068636" y="4364345"/>
                <a:ext cx="26912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∆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𝑐𝑒𝑛𝑡𝑒𝑟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𝑐𝑖𝑐𝑙𝑒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D4BF1B5-919E-4AD3-A70A-A75CB51418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636" y="4364345"/>
                <a:ext cx="2691250" cy="276999"/>
              </a:xfrm>
              <a:prstGeom prst="rect">
                <a:avLst/>
              </a:prstGeom>
              <a:blipFill>
                <a:blip r:embed="rId4"/>
                <a:stretch>
                  <a:fillRect r="-1357" b="-377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28DAE7A-5EFD-434D-989B-72E1E76E4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96</a:t>
            </a:fld>
            <a:endParaRPr lang="zh-TW" alt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(review)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3780772-8080-4AE6-8DEE-A60BE970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6" r="13344" b="14588"/>
          <a:stretch/>
        </p:blipFill>
        <p:spPr>
          <a:xfrm>
            <a:off x="454073" y="4221088"/>
            <a:ext cx="2398471" cy="237112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6F72A58-0F57-4A3C-B090-1152FA7B1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9" y="2126570"/>
            <a:ext cx="2048016" cy="173447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C71C23C6-1754-428F-8B8C-8D832DA90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6263" y="2035031"/>
            <a:ext cx="1988051" cy="95053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28D0F2A-B8F6-4DDA-9F06-68E3B4705B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775" y="3062900"/>
            <a:ext cx="2437348" cy="6955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FD879E7-567B-4CA6-8252-9388EFA85A9B}"/>
                  </a:ext>
                </a:extLst>
              </p:cNvPr>
              <p:cNvSpPr txBox="1"/>
              <p:nvPr/>
            </p:nvSpPr>
            <p:spPr>
              <a:xfrm>
                <a:off x="3116263" y="4406621"/>
                <a:ext cx="215616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9FD879E7-567B-4CA6-8252-9388EFA85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63" y="4406621"/>
                <a:ext cx="2156168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/>
              <p:nvPr/>
            </p:nvSpPr>
            <p:spPr>
              <a:xfrm>
                <a:off x="3116263" y="5721008"/>
                <a:ext cx="372390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263" y="5721008"/>
                <a:ext cx="3723905" cy="5204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FA86C4-9684-4EB2-B7BD-499B9046A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0314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(review)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3780772-8080-4AE6-8DEE-A60BE9706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86" r="13344" b="14588"/>
          <a:stretch/>
        </p:blipFill>
        <p:spPr>
          <a:xfrm>
            <a:off x="251520" y="2379746"/>
            <a:ext cx="4006114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/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圖片 2">
            <a:extLst>
              <a:ext uri="{FF2B5EF4-FFF2-40B4-BE49-F238E27FC236}">
                <a16:creationId xmlns:a16="http://schemas.microsoft.com/office/drawing/2014/main" id="{BDE096F0-2ED9-4AA9-8E31-B26941C70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408" y="3391294"/>
            <a:ext cx="3929838" cy="829904"/>
          </a:xfrm>
          <a:prstGeom prst="rect">
            <a:avLst/>
          </a:prstGeom>
        </p:spPr>
      </p:pic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13D81830-6898-4E73-9059-16DA1BD3CFC7}"/>
              </a:ext>
            </a:extLst>
          </p:cNvPr>
          <p:cNvCxnSpPr>
            <a:cxnSpLocks/>
          </p:cNvCxnSpPr>
          <p:nvPr/>
        </p:nvCxnSpPr>
        <p:spPr>
          <a:xfrm flipH="1" flipV="1">
            <a:off x="1115616" y="3573016"/>
            <a:ext cx="1138962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局部圓 21">
            <a:extLst>
              <a:ext uri="{FF2B5EF4-FFF2-40B4-BE49-F238E27FC236}">
                <a16:creationId xmlns:a16="http://schemas.microsoft.com/office/drawing/2014/main" id="{0D8622E5-670A-4912-9431-ECABD7454D69}"/>
              </a:ext>
            </a:extLst>
          </p:cNvPr>
          <p:cNvSpPr/>
          <p:nvPr/>
        </p:nvSpPr>
        <p:spPr>
          <a:xfrm rot="21046603">
            <a:off x="1877250" y="4141244"/>
            <a:ext cx="754653" cy="591735"/>
          </a:xfrm>
          <a:prstGeom prst="pie">
            <a:avLst>
              <a:gd name="adj1" fmla="val 13639896"/>
              <a:gd name="adj2" fmla="val 16573968"/>
            </a:avLst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F4B7F36-9CF4-4C49-A2C0-4EB8668853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735" y="4598222"/>
            <a:ext cx="3929839" cy="8558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/>
              <p:nvPr/>
            </p:nvSpPr>
            <p:spPr>
              <a:xfrm>
                <a:off x="5220072" y="5454107"/>
                <a:ext cx="215616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454107"/>
                <a:ext cx="2156168" cy="8183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552BF88-162C-4C92-B744-07855CD94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51160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頁尾版面配置區 5">
            <a:extLst>
              <a:ext uri="{FF2B5EF4-FFF2-40B4-BE49-F238E27FC236}">
                <a16:creationId xmlns:a16="http://schemas.microsoft.com/office/drawing/2014/main" id="{6414A0C1-4DED-431E-B95E-D45B327DC1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>
                <a:effectLst>
                  <a:outerShdw blurRad="38100" dist="38100" dir="2700000" algn="tl">
                    <a:srgbClr val="C0C0C0"/>
                  </a:outerShdw>
                </a:effectLst>
              </a:rPr>
              <a:t>DC &amp; CV Lab.</a:t>
            </a:r>
          </a:p>
          <a:p>
            <a:pPr>
              <a:defRPr/>
            </a:pPr>
            <a:r>
              <a:rPr lang="en-US" altLang="zh-TW">
                <a:latin typeface="Comic Sans MS" panose="030F0702030302020204" pitchFamily="66" charset="0"/>
              </a:rPr>
              <a:t>CSIE NTU</a:t>
            </a:r>
          </a:p>
        </p:txBody>
      </p:sp>
      <p:sp>
        <p:nvSpPr>
          <p:cNvPr id="81923" name="Rectangle 4">
            <a:extLst>
              <a:ext uri="{FF2B5EF4-FFF2-40B4-BE49-F238E27FC236}">
                <a16:creationId xmlns:a16="http://schemas.microsoft.com/office/drawing/2014/main" id="{737CA571-BAAA-4A1A-8FA3-7CAC0AD6FA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500" dirty="0"/>
              <a:t>3.3.2 Using Signature to Determine the Center of a Circle (review)</a:t>
            </a: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E3780772-8080-4AE6-8DEE-A60BE97064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86" r="13344" b="14588"/>
          <a:stretch/>
        </p:blipFill>
        <p:spPr>
          <a:xfrm>
            <a:off x="251520" y="2379746"/>
            <a:ext cx="4006114" cy="39604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/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[2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en-US" altLang="zh-TW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l-GR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D734CEFD-83CC-420A-8CAE-DA5F18B50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440" y="2711048"/>
                <a:ext cx="3723905" cy="520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局部圓 21">
            <a:extLst>
              <a:ext uri="{FF2B5EF4-FFF2-40B4-BE49-F238E27FC236}">
                <a16:creationId xmlns:a16="http://schemas.microsoft.com/office/drawing/2014/main" id="{0D8622E5-670A-4912-9431-ECABD7454D69}"/>
              </a:ext>
            </a:extLst>
          </p:cNvPr>
          <p:cNvSpPr/>
          <p:nvPr/>
        </p:nvSpPr>
        <p:spPr>
          <a:xfrm rot="2304847">
            <a:off x="1947912" y="4195605"/>
            <a:ext cx="613329" cy="483015"/>
          </a:xfrm>
          <a:prstGeom prst="pie">
            <a:avLst>
              <a:gd name="adj1" fmla="val 14890165"/>
              <a:gd name="adj2" fmla="val 19330391"/>
            </a:avLst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/>
              <p:nvPr/>
            </p:nvSpPr>
            <p:spPr>
              <a:xfrm>
                <a:off x="5292080" y="5598108"/>
                <a:ext cx="2156168" cy="8183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3E8E58C1-EB6D-42D9-B4D6-C0AA2FB387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598108"/>
                <a:ext cx="2156168" cy="8183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>
            <a:extLst>
              <a:ext uri="{FF2B5EF4-FFF2-40B4-BE49-F238E27FC236}">
                <a16:creationId xmlns:a16="http://schemas.microsoft.com/office/drawing/2014/main" id="{9E073087-015A-4220-9278-1EA7B8100E01}"/>
              </a:ext>
            </a:extLst>
          </p:cNvPr>
          <p:cNvCxnSpPr>
            <a:cxnSpLocks/>
          </p:cNvCxnSpPr>
          <p:nvPr/>
        </p:nvCxnSpPr>
        <p:spPr>
          <a:xfrm flipV="1">
            <a:off x="2254577" y="3573016"/>
            <a:ext cx="301199" cy="864096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>
            <a:extLst>
              <a:ext uri="{FF2B5EF4-FFF2-40B4-BE49-F238E27FC236}">
                <a16:creationId xmlns:a16="http://schemas.microsoft.com/office/drawing/2014/main" id="{B5850F98-01C4-42ED-A0D6-C7C694B2E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2330" y="3573016"/>
            <a:ext cx="4006115" cy="81943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5626F6-D90B-4E57-BF8F-90189AB98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9539" y="4694336"/>
            <a:ext cx="4268673" cy="819433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16BA6F7-E463-4005-8F36-A41E82BCD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F0CE23-AAA1-4470-9E8D-DA4B8B7312D8}" type="slidenum">
              <a:rPr lang="zh-TW" altLang="en-US" smtClean="0"/>
              <a:t>99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5788574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52910</TotalTime>
  <Words>4469</Words>
  <Application>Microsoft Office PowerPoint</Application>
  <PresentationFormat>如螢幕大小 (4:3)</PresentationFormat>
  <Paragraphs>1054</Paragraphs>
  <Slides>110</Slides>
  <Notes>42</Notes>
  <HiddenSlides>4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110</vt:i4>
      </vt:variant>
    </vt:vector>
  </HeadingPairs>
  <TitlesOfParts>
    <vt:vector size="125" baseType="lpstr">
      <vt:lpstr>Google Sans</vt:lpstr>
      <vt:lpstr>Linux Libertine</vt:lpstr>
      <vt:lpstr>Roboto</vt:lpstr>
      <vt:lpstr>新細明體</vt:lpstr>
      <vt:lpstr>標楷體</vt:lpstr>
      <vt:lpstr>Arial</vt:lpstr>
      <vt:lpstr>Arial</vt:lpstr>
      <vt:lpstr>Calibri</vt:lpstr>
      <vt:lpstr>Cambria Math</vt:lpstr>
      <vt:lpstr>Comic Sans MS</vt:lpstr>
      <vt:lpstr>Times New Roman</vt:lpstr>
      <vt:lpstr>Wingdings</vt:lpstr>
      <vt:lpstr>Network</vt:lpstr>
      <vt:lpstr>點陣圖影像</vt:lpstr>
      <vt:lpstr>方程式</vt:lpstr>
      <vt:lpstr>Computer and Robot Vision I</vt:lpstr>
      <vt:lpstr>Outline</vt:lpstr>
      <vt:lpstr>3.1 Introduction</vt:lpstr>
      <vt:lpstr>3.2 Region Properties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 Region Properties (cont’)</vt:lpstr>
      <vt:lpstr>3.2 Region Properties (cont’)</vt:lpstr>
      <vt:lpstr>3.2 Region Properties (cont’)</vt:lpstr>
      <vt:lpstr>3.2 Region Properties (cont’)</vt:lpstr>
      <vt:lpstr>3.2 Region Properties (cont’)</vt:lpstr>
      <vt:lpstr>PowerPoint 簡報</vt:lpstr>
      <vt:lpstr>3.2.1 Extremal Points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3.2.1 Extremal Points (cont’)</vt:lpstr>
      <vt:lpstr>PowerPoint 簡報</vt:lpstr>
      <vt:lpstr>PowerPoint 簡報</vt:lpstr>
      <vt:lpstr>3.2.1 Extremal Points (cont’)</vt:lpstr>
      <vt:lpstr>definition</vt:lpstr>
      <vt:lpstr>PowerPoint 簡報</vt:lpstr>
      <vt:lpstr>PowerPoint 簡報</vt:lpstr>
      <vt:lpstr>3.2.2 Spatial Moments </vt:lpstr>
      <vt:lpstr>3.2.3 Mixed Spatial Gray Level Moments </vt:lpstr>
      <vt:lpstr>3.2.3 Mixed Spatial Gray Level Moments (cont’)</vt:lpstr>
      <vt:lpstr>3.2.3 Mixed Spatial Gray Level Moments (cont’)</vt:lpstr>
      <vt:lpstr>3.2.3 Mixed Spatial Gray Level Moments (cont’)</vt:lpstr>
      <vt:lpstr>3.3 Signature Properties</vt:lpstr>
      <vt:lpstr>3.3 Signature Properties</vt:lpstr>
      <vt:lpstr>3.3 Signature Properties</vt:lpstr>
      <vt:lpstr>PowerPoint 簡報</vt:lpstr>
      <vt:lpstr>3.3 Signature Properties (cont’)</vt:lpstr>
      <vt:lpstr>3.3 Signature Properties (cont’)</vt:lpstr>
      <vt:lpstr>3.3 Signature Properties (cont’)</vt:lpstr>
      <vt:lpstr>3.2.2 Spatial Moments(review) </vt:lpstr>
      <vt:lpstr>3.3 Signature Properties (cont’)</vt:lpstr>
      <vt:lpstr>3.3 Signature Properties (cont’)</vt:lpstr>
      <vt:lpstr>3.3 Signature Properties (cont’)</vt:lpstr>
      <vt:lpstr>PowerPoint 簡報</vt:lpstr>
      <vt:lpstr>3.3.1 Signature Analysis to Determine the Center and Orientation of a Rectangle</vt:lpstr>
      <vt:lpstr>3.3.1 Signature Analysis to Determine the Center and Orientation of a Rectangle (cont’)</vt:lpstr>
      <vt:lpstr>3.3.1 Signature Analysis to Determine the Center and Orientation of a Rectangle (cont’)</vt:lpstr>
      <vt:lpstr>3.3.1 Signature Analysis to Determine the Center and Orientation of a Rectangle (cont’)</vt:lpstr>
      <vt:lpstr>3.3.1 Signature Analysis to Determine the Center and Orientation of a Rectangle (cont’)</vt:lpstr>
      <vt:lpstr>PowerPoint 簡報</vt:lpstr>
      <vt:lpstr>PowerPoint 簡報</vt:lpstr>
      <vt:lpstr>PowerPoint 簡報</vt:lpstr>
      <vt:lpstr>3.3.1 Signature Analysis to Determine the Center and Orientation of a Rectangle (cont’)</vt:lpstr>
      <vt:lpstr>PowerPoint 簡報</vt:lpstr>
      <vt:lpstr>3.3.1 Signature Analysis to Determine the Center and Orientation of a Rectangle (cont’)</vt:lpstr>
      <vt:lpstr>3.3.1 Signature Analysis to Determine the Center and Orientation of a Rectangle (cont’)</vt:lpstr>
      <vt:lpstr>PowerPoint 簡報</vt:lpstr>
      <vt:lpstr>3.3.1 Signature Analysis to Determine the Center and Orientation of a Rectangle (cont’)</vt:lpstr>
      <vt:lpstr>PowerPoint 簡報</vt:lpstr>
      <vt:lpstr>3.3.2 Using Signature to Determine the Center of a Circle</vt:lpstr>
      <vt:lpstr>PowerPoint 簡報</vt:lpstr>
      <vt:lpstr>PowerPoint 簡報</vt:lpstr>
      <vt:lpstr>3.3.2 Using Signature to Determine the Center of a Circle (cont’)</vt:lpstr>
      <vt:lpstr>3.3.2 Using Signature to Determine the Center of a Circle (review)</vt:lpstr>
      <vt:lpstr>3.3.2 Using Signature to Determine the Center of a Circle (review)</vt:lpstr>
      <vt:lpstr>3.3.2 Using Signature to Determine the Center of a Circle (review)</vt:lpstr>
      <vt:lpstr>3.3.2 Using Signature to Determine the Center of a Circle (cont’)</vt:lpstr>
      <vt:lpstr>3.4 Summary</vt:lpstr>
      <vt:lpstr>PowerPoint 簡報</vt:lpstr>
      <vt:lpstr>        Histogram Equalization                (Homework)</vt:lpstr>
      <vt:lpstr>PowerPoint 簡報</vt:lpstr>
      <vt:lpstr>        Histogram Equalization                (Homework)</vt:lpstr>
      <vt:lpstr>        Histogram Equalization                (Homework)</vt:lpstr>
      <vt:lpstr>PowerPoint 簡報</vt:lpstr>
      <vt:lpstr>Histogram Equalization                (Homework)</vt:lpstr>
      <vt:lpstr>重點提示</vt:lpstr>
      <vt:lpstr>PowerPoint 簡報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boss</dc:creator>
  <cp:lastModifiedBy>康家豪</cp:lastModifiedBy>
  <cp:revision>337</cp:revision>
  <dcterms:created xsi:type="dcterms:W3CDTF">2004-02-27T09:53:19Z</dcterms:created>
  <dcterms:modified xsi:type="dcterms:W3CDTF">2023-09-12T07:37:23Z</dcterms:modified>
</cp:coreProperties>
</file>