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1"/>
  </p:sldMasterIdLst>
  <p:notesMasterIdLst>
    <p:notesMasterId r:id="rId68"/>
  </p:notesMasterIdLst>
  <p:handoutMasterIdLst>
    <p:handoutMasterId r:id="rId69"/>
  </p:handoutMasterIdLst>
  <p:sldIdLst>
    <p:sldId id="256" r:id="rId2"/>
    <p:sldId id="324" r:id="rId3"/>
    <p:sldId id="257" r:id="rId4"/>
    <p:sldId id="258" r:id="rId5"/>
    <p:sldId id="259" r:id="rId6"/>
    <p:sldId id="305" r:id="rId7"/>
    <p:sldId id="260" r:id="rId8"/>
    <p:sldId id="261" r:id="rId9"/>
    <p:sldId id="262" r:id="rId10"/>
    <p:sldId id="306" r:id="rId11"/>
    <p:sldId id="263" r:id="rId12"/>
    <p:sldId id="264" r:id="rId13"/>
    <p:sldId id="265" r:id="rId14"/>
    <p:sldId id="266" r:id="rId15"/>
    <p:sldId id="267" r:id="rId16"/>
    <p:sldId id="268" r:id="rId17"/>
    <p:sldId id="269" r:id="rId18"/>
    <p:sldId id="321" r:id="rId19"/>
    <p:sldId id="272" r:id="rId20"/>
    <p:sldId id="270" r:id="rId21"/>
    <p:sldId id="271" r:id="rId22"/>
    <p:sldId id="273" r:id="rId23"/>
    <p:sldId id="274" r:id="rId24"/>
    <p:sldId id="275" r:id="rId25"/>
    <p:sldId id="278" r:id="rId26"/>
    <p:sldId id="276" r:id="rId27"/>
    <p:sldId id="277" r:id="rId28"/>
    <p:sldId id="279" r:id="rId29"/>
    <p:sldId id="282" r:id="rId30"/>
    <p:sldId id="280" r:id="rId31"/>
    <p:sldId id="283" r:id="rId32"/>
    <p:sldId id="322" r:id="rId33"/>
    <p:sldId id="281" r:id="rId34"/>
    <p:sldId id="284" r:id="rId35"/>
    <p:sldId id="325" r:id="rId36"/>
    <p:sldId id="323" r:id="rId37"/>
    <p:sldId id="285" r:id="rId38"/>
    <p:sldId id="286" r:id="rId39"/>
    <p:sldId id="287" r:id="rId40"/>
    <p:sldId id="288" r:id="rId41"/>
    <p:sldId id="289" r:id="rId42"/>
    <p:sldId id="329" r:id="rId43"/>
    <p:sldId id="290" r:id="rId44"/>
    <p:sldId id="291" r:id="rId45"/>
    <p:sldId id="292" r:id="rId46"/>
    <p:sldId id="293" r:id="rId47"/>
    <p:sldId id="313" r:id="rId48"/>
    <p:sldId id="314" r:id="rId49"/>
    <p:sldId id="315" r:id="rId50"/>
    <p:sldId id="316" r:id="rId51"/>
    <p:sldId id="317" r:id="rId52"/>
    <p:sldId id="318" r:id="rId53"/>
    <p:sldId id="294" r:id="rId54"/>
    <p:sldId id="295" r:id="rId55"/>
    <p:sldId id="296" r:id="rId56"/>
    <p:sldId id="297" r:id="rId57"/>
    <p:sldId id="301" r:id="rId58"/>
    <p:sldId id="298" r:id="rId59"/>
    <p:sldId id="299" r:id="rId60"/>
    <p:sldId id="300" r:id="rId61"/>
    <p:sldId id="312" r:id="rId62"/>
    <p:sldId id="303" r:id="rId63"/>
    <p:sldId id="302" r:id="rId64"/>
    <p:sldId id="330" r:id="rId65"/>
    <p:sldId id="328" r:id="rId66"/>
    <p:sldId id="319" r:id="rId67"/>
  </p:sldIdLst>
  <p:sldSz cx="9144000" cy="6858000" type="screen4x3"/>
  <p:notesSz cx="6888163" cy="10018713"/>
  <p:defaultTextStyle>
    <a:defPPr>
      <a:defRPr lang="zh-TW"/>
    </a:defPPr>
    <a:lvl1pPr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336600"/>
    <a:srgbClr val="FFFF00"/>
    <a:srgbClr val="FF00FF"/>
    <a:srgbClr val="00FFFF"/>
    <a:srgbClr val="0000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22" autoAdjust="0"/>
    <p:restoredTop sz="75344" autoAdjust="0"/>
  </p:normalViewPr>
  <p:slideViewPr>
    <p:cSldViewPr>
      <p:cViewPr varScale="1">
        <p:scale>
          <a:sx n="60" d="100"/>
          <a:sy n="60" d="100"/>
        </p:scale>
        <p:origin x="53" y="7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5262"/>
    </p:cViewPr>
  </p:sorterViewPr>
  <p:notesViewPr>
    <p:cSldViewPr>
      <p:cViewPr varScale="1">
        <p:scale>
          <a:sx n="57" d="100"/>
          <a:sy n="57" d="100"/>
        </p:scale>
        <p:origin x="3254" y="77"/>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image" Target="../media/image5.wmf"/><Relationship Id="rId4" Type="http://schemas.openxmlformats.org/officeDocument/2006/relationships/image" Target="../media/image8.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wmf"/><Relationship Id="rId1" Type="http://schemas.openxmlformats.org/officeDocument/2006/relationships/image" Target="../media/image34.wmf"/><Relationship Id="rId5" Type="http://schemas.openxmlformats.org/officeDocument/2006/relationships/image" Target="../media/image38.wmf"/><Relationship Id="rId4" Type="http://schemas.openxmlformats.org/officeDocument/2006/relationships/image" Target="../media/image37.wmf"/></Relationships>
</file>

<file path=ppt/drawings/_rels/vmlDrawing11.vml.rels><?xml version="1.0" encoding="UTF-8" standalone="yes"?>
<Relationships xmlns="http://schemas.openxmlformats.org/package/2006/relationships"><Relationship Id="rId8" Type="http://schemas.openxmlformats.org/officeDocument/2006/relationships/image" Target="../media/image46.wmf"/><Relationship Id="rId3" Type="http://schemas.openxmlformats.org/officeDocument/2006/relationships/image" Target="../media/image41.wmf"/><Relationship Id="rId7" Type="http://schemas.openxmlformats.org/officeDocument/2006/relationships/image" Target="../media/image45.wmf"/><Relationship Id="rId2" Type="http://schemas.openxmlformats.org/officeDocument/2006/relationships/image" Target="../media/image40.wmf"/><Relationship Id="rId1" Type="http://schemas.openxmlformats.org/officeDocument/2006/relationships/image" Target="../media/image39.wmf"/><Relationship Id="rId6" Type="http://schemas.openxmlformats.org/officeDocument/2006/relationships/image" Target="../media/image44.wmf"/><Relationship Id="rId5" Type="http://schemas.openxmlformats.org/officeDocument/2006/relationships/image" Target="../media/image43.wmf"/><Relationship Id="rId4" Type="http://schemas.openxmlformats.org/officeDocument/2006/relationships/image" Target="../media/image42.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image" Target="../media/image49.wmf"/><Relationship Id="rId1" Type="http://schemas.openxmlformats.org/officeDocument/2006/relationships/image" Target="../media/image48.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image" Target="../media/image53.wmf"/><Relationship Id="rId1" Type="http://schemas.openxmlformats.org/officeDocument/2006/relationships/image" Target="../media/image52.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61.wmf"/><Relationship Id="rId2" Type="http://schemas.openxmlformats.org/officeDocument/2006/relationships/image" Target="../media/image45.wmf"/><Relationship Id="rId1" Type="http://schemas.openxmlformats.org/officeDocument/2006/relationships/image" Target="../media/image60.wmf"/></Relationships>
</file>

<file path=ppt/drawings/_rels/vmlDrawing15.vml.rels><?xml version="1.0" encoding="UTF-8" standalone="yes"?>
<Relationships xmlns="http://schemas.openxmlformats.org/package/2006/relationships"><Relationship Id="rId8" Type="http://schemas.openxmlformats.org/officeDocument/2006/relationships/image" Target="../media/image72.wmf"/><Relationship Id="rId3" Type="http://schemas.openxmlformats.org/officeDocument/2006/relationships/image" Target="../media/image67.wmf"/><Relationship Id="rId7" Type="http://schemas.openxmlformats.org/officeDocument/2006/relationships/image" Target="../media/image71.wmf"/><Relationship Id="rId2" Type="http://schemas.openxmlformats.org/officeDocument/2006/relationships/image" Target="../media/image66.wmf"/><Relationship Id="rId1" Type="http://schemas.openxmlformats.org/officeDocument/2006/relationships/image" Target="../media/image65.wmf"/><Relationship Id="rId6" Type="http://schemas.openxmlformats.org/officeDocument/2006/relationships/image" Target="../media/image70.wmf"/><Relationship Id="rId5" Type="http://schemas.openxmlformats.org/officeDocument/2006/relationships/image" Target="../media/image69.wmf"/><Relationship Id="rId4" Type="http://schemas.openxmlformats.org/officeDocument/2006/relationships/image" Target="../media/image68.wmf"/><Relationship Id="rId9" Type="http://schemas.openxmlformats.org/officeDocument/2006/relationships/image" Target="../media/image73.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98.wmf"/><Relationship Id="rId2" Type="http://schemas.openxmlformats.org/officeDocument/2006/relationships/image" Target="../media/image97.wmf"/><Relationship Id="rId1" Type="http://schemas.openxmlformats.org/officeDocument/2006/relationships/image" Target="../media/image96.wmf"/><Relationship Id="rId6" Type="http://schemas.openxmlformats.org/officeDocument/2006/relationships/image" Target="../media/image101.wmf"/><Relationship Id="rId5" Type="http://schemas.openxmlformats.org/officeDocument/2006/relationships/image" Target="../media/image100.wmf"/><Relationship Id="rId4" Type="http://schemas.openxmlformats.org/officeDocument/2006/relationships/image" Target="../media/image99.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108.wmf"/><Relationship Id="rId1" Type="http://schemas.openxmlformats.org/officeDocument/2006/relationships/image" Target="../media/image10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image" Target="../media/image30.wmf"/><Relationship Id="rId4" Type="http://schemas.openxmlformats.org/officeDocument/2006/relationships/image" Target="../media/image3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3346" name="Rectangle 2">
            <a:extLst>
              <a:ext uri="{FF2B5EF4-FFF2-40B4-BE49-F238E27FC236}">
                <a16:creationId xmlns:a16="http://schemas.microsoft.com/office/drawing/2014/main" id="{467549A3-5829-45B1-A841-D03983E853D4}"/>
              </a:ext>
            </a:extLst>
          </p:cNvPr>
          <p:cNvSpPr>
            <a:spLocks noGrp="1" noChangeArrowheads="1"/>
          </p:cNvSpPr>
          <p:nvPr>
            <p:ph type="hdr" sz="quarter"/>
          </p:nvPr>
        </p:nvSpPr>
        <p:spPr bwMode="auto">
          <a:xfrm>
            <a:off x="0" y="0"/>
            <a:ext cx="2984871" cy="500936"/>
          </a:xfrm>
          <a:prstGeom prst="rect">
            <a:avLst/>
          </a:prstGeom>
          <a:noFill/>
          <a:ln w="9525">
            <a:noFill/>
            <a:miter lim="800000"/>
            <a:headEnd/>
            <a:tailEnd/>
          </a:ln>
          <a:effectLst/>
        </p:spPr>
        <p:txBody>
          <a:bodyPr vert="horz" wrap="square" lIns="96606" tIns="48303" rIns="96606" bIns="48303" numCol="1" anchor="t" anchorCtr="0" compatLnSpc="1">
            <a:prstTxWarp prst="textNoShape">
              <a:avLst/>
            </a:prstTxWarp>
          </a:bodyPr>
          <a:lstStyle>
            <a:lvl1pPr eaLnBrk="1" hangingPunct="1">
              <a:spcBef>
                <a:spcPct val="0"/>
              </a:spcBef>
              <a:defRPr sz="1300">
                <a:latin typeface="Arial" charset="0"/>
              </a:defRPr>
            </a:lvl1pPr>
          </a:lstStyle>
          <a:p>
            <a:pPr>
              <a:defRPr/>
            </a:pPr>
            <a:endParaRPr lang="en-US" altLang="zh-TW"/>
          </a:p>
        </p:txBody>
      </p:sp>
      <p:sp>
        <p:nvSpPr>
          <p:cNvPr id="313347" name="Rectangle 3">
            <a:extLst>
              <a:ext uri="{FF2B5EF4-FFF2-40B4-BE49-F238E27FC236}">
                <a16:creationId xmlns:a16="http://schemas.microsoft.com/office/drawing/2014/main" id="{2CD050D5-EBB8-4D56-BE5D-52E27305978C}"/>
              </a:ext>
            </a:extLst>
          </p:cNvPr>
          <p:cNvSpPr>
            <a:spLocks noGrp="1" noChangeArrowheads="1"/>
          </p:cNvSpPr>
          <p:nvPr>
            <p:ph type="dt" sz="quarter" idx="1"/>
          </p:nvPr>
        </p:nvSpPr>
        <p:spPr bwMode="auto">
          <a:xfrm>
            <a:off x="3901698" y="0"/>
            <a:ext cx="2984871" cy="500936"/>
          </a:xfrm>
          <a:prstGeom prst="rect">
            <a:avLst/>
          </a:prstGeom>
          <a:noFill/>
          <a:ln w="9525">
            <a:noFill/>
            <a:miter lim="800000"/>
            <a:headEnd/>
            <a:tailEnd/>
          </a:ln>
          <a:effectLst/>
        </p:spPr>
        <p:txBody>
          <a:bodyPr vert="horz" wrap="square" lIns="96606" tIns="48303" rIns="96606" bIns="48303" numCol="1" anchor="t" anchorCtr="0" compatLnSpc="1">
            <a:prstTxWarp prst="textNoShape">
              <a:avLst/>
            </a:prstTxWarp>
          </a:bodyPr>
          <a:lstStyle>
            <a:lvl1pPr algn="r" eaLnBrk="1" hangingPunct="1">
              <a:spcBef>
                <a:spcPct val="0"/>
              </a:spcBef>
              <a:defRPr sz="1300">
                <a:latin typeface="Arial" charset="0"/>
              </a:defRPr>
            </a:lvl1pPr>
          </a:lstStyle>
          <a:p>
            <a:pPr>
              <a:defRPr/>
            </a:pPr>
            <a:endParaRPr lang="en-US" altLang="zh-TW"/>
          </a:p>
        </p:txBody>
      </p:sp>
      <p:sp>
        <p:nvSpPr>
          <p:cNvPr id="313348" name="Rectangle 4">
            <a:extLst>
              <a:ext uri="{FF2B5EF4-FFF2-40B4-BE49-F238E27FC236}">
                <a16:creationId xmlns:a16="http://schemas.microsoft.com/office/drawing/2014/main" id="{D0F653E4-51FB-4068-AA47-00A8BA33BC1B}"/>
              </a:ext>
            </a:extLst>
          </p:cNvPr>
          <p:cNvSpPr>
            <a:spLocks noGrp="1" noChangeArrowheads="1"/>
          </p:cNvSpPr>
          <p:nvPr>
            <p:ph type="ftr" sz="quarter" idx="2"/>
          </p:nvPr>
        </p:nvSpPr>
        <p:spPr bwMode="auto">
          <a:xfrm>
            <a:off x="0" y="9516038"/>
            <a:ext cx="2984871" cy="500936"/>
          </a:xfrm>
          <a:prstGeom prst="rect">
            <a:avLst/>
          </a:prstGeom>
          <a:noFill/>
          <a:ln w="9525">
            <a:noFill/>
            <a:miter lim="800000"/>
            <a:headEnd/>
            <a:tailEnd/>
          </a:ln>
          <a:effectLst/>
        </p:spPr>
        <p:txBody>
          <a:bodyPr vert="horz" wrap="square" lIns="96606" tIns="48303" rIns="96606" bIns="48303" numCol="1" anchor="b" anchorCtr="0" compatLnSpc="1">
            <a:prstTxWarp prst="textNoShape">
              <a:avLst/>
            </a:prstTxWarp>
          </a:bodyPr>
          <a:lstStyle>
            <a:lvl1pPr eaLnBrk="1" hangingPunct="1">
              <a:spcBef>
                <a:spcPct val="0"/>
              </a:spcBef>
              <a:defRPr sz="1300">
                <a:latin typeface="Arial" charset="0"/>
              </a:defRPr>
            </a:lvl1pPr>
          </a:lstStyle>
          <a:p>
            <a:pPr>
              <a:defRPr/>
            </a:pPr>
            <a:endParaRPr lang="en-US" altLang="zh-TW"/>
          </a:p>
        </p:txBody>
      </p:sp>
      <p:sp>
        <p:nvSpPr>
          <p:cNvPr id="313349" name="Rectangle 5">
            <a:extLst>
              <a:ext uri="{FF2B5EF4-FFF2-40B4-BE49-F238E27FC236}">
                <a16:creationId xmlns:a16="http://schemas.microsoft.com/office/drawing/2014/main" id="{97380B5F-9424-4393-8D7F-4C4AE55D1314}"/>
              </a:ext>
            </a:extLst>
          </p:cNvPr>
          <p:cNvSpPr>
            <a:spLocks noGrp="1" noChangeArrowheads="1"/>
          </p:cNvSpPr>
          <p:nvPr>
            <p:ph type="sldNum" sz="quarter" idx="3"/>
          </p:nvPr>
        </p:nvSpPr>
        <p:spPr bwMode="auto">
          <a:xfrm>
            <a:off x="3901698" y="9516038"/>
            <a:ext cx="2984871" cy="500936"/>
          </a:xfrm>
          <a:prstGeom prst="rect">
            <a:avLst/>
          </a:prstGeom>
          <a:noFill/>
          <a:ln w="9525">
            <a:noFill/>
            <a:miter lim="800000"/>
            <a:headEnd/>
            <a:tailEnd/>
          </a:ln>
          <a:effectLst/>
        </p:spPr>
        <p:txBody>
          <a:bodyPr vert="horz" wrap="square" lIns="96606" tIns="48303" rIns="96606" bIns="48303" numCol="1" anchor="b" anchorCtr="0" compatLnSpc="1">
            <a:prstTxWarp prst="textNoShape">
              <a:avLst/>
            </a:prstTxWarp>
          </a:bodyPr>
          <a:lstStyle>
            <a:lvl1pPr algn="r" eaLnBrk="1" hangingPunct="1">
              <a:defRPr sz="1300"/>
            </a:lvl1pPr>
          </a:lstStyle>
          <a:p>
            <a:pPr>
              <a:defRPr/>
            </a:pPr>
            <a:fld id="{366E25A1-304E-4038-8ED5-DAE40ADA835D}" type="slidenum">
              <a:rPr lang="en-US" altLang="zh-TW"/>
              <a:pPr>
                <a:defRPr/>
              </a:pPr>
              <a:t>‹#›</a:t>
            </a:fld>
            <a:endParaRPr lang="en-US" altLang="zh-TW"/>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0034" name="Rectangle 2">
            <a:extLst>
              <a:ext uri="{FF2B5EF4-FFF2-40B4-BE49-F238E27FC236}">
                <a16:creationId xmlns:a16="http://schemas.microsoft.com/office/drawing/2014/main" id="{FF955DAA-656A-44F8-8CE2-3E488BE4874A}"/>
              </a:ext>
            </a:extLst>
          </p:cNvPr>
          <p:cNvSpPr>
            <a:spLocks noGrp="1" noChangeArrowheads="1"/>
          </p:cNvSpPr>
          <p:nvPr>
            <p:ph type="hdr" sz="quarter"/>
          </p:nvPr>
        </p:nvSpPr>
        <p:spPr bwMode="auto">
          <a:xfrm>
            <a:off x="0" y="0"/>
            <a:ext cx="2984871" cy="500936"/>
          </a:xfrm>
          <a:prstGeom prst="rect">
            <a:avLst/>
          </a:prstGeom>
          <a:noFill/>
          <a:ln w="9525">
            <a:noFill/>
            <a:miter lim="800000"/>
            <a:headEnd/>
            <a:tailEnd/>
          </a:ln>
          <a:effectLst/>
        </p:spPr>
        <p:txBody>
          <a:bodyPr vert="horz" wrap="square" lIns="96606" tIns="48303" rIns="96606" bIns="48303" numCol="1" anchor="t" anchorCtr="0" compatLnSpc="1">
            <a:prstTxWarp prst="textNoShape">
              <a:avLst/>
            </a:prstTxWarp>
          </a:bodyPr>
          <a:lstStyle>
            <a:lvl1pPr eaLnBrk="1" hangingPunct="1">
              <a:spcBef>
                <a:spcPct val="0"/>
              </a:spcBef>
              <a:defRPr sz="1300">
                <a:latin typeface="Arial" charset="0"/>
              </a:defRPr>
            </a:lvl1pPr>
          </a:lstStyle>
          <a:p>
            <a:pPr>
              <a:defRPr/>
            </a:pPr>
            <a:endParaRPr lang="en-US" altLang="zh-TW"/>
          </a:p>
        </p:txBody>
      </p:sp>
      <p:sp>
        <p:nvSpPr>
          <p:cNvPr id="300035" name="Rectangle 3">
            <a:extLst>
              <a:ext uri="{FF2B5EF4-FFF2-40B4-BE49-F238E27FC236}">
                <a16:creationId xmlns:a16="http://schemas.microsoft.com/office/drawing/2014/main" id="{6192AF79-D84B-4C13-886C-21BA2E09E52E}"/>
              </a:ext>
            </a:extLst>
          </p:cNvPr>
          <p:cNvSpPr>
            <a:spLocks noGrp="1" noChangeArrowheads="1"/>
          </p:cNvSpPr>
          <p:nvPr>
            <p:ph type="dt" idx="1"/>
          </p:nvPr>
        </p:nvSpPr>
        <p:spPr bwMode="auto">
          <a:xfrm>
            <a:off x="3901698" y="0"/>
            <a:ext cx="2984871" cy="500936"/>
          </a:xfrm>
          <a:prstGeom prst="rect">
            <a:avLst/>
          </a:prstGeom>
          <a:noFill/>
          <a:ln w="9525">
            <a:noFill/>
            <a:miter lim="800000"/>
            <a:headEnd/>
            <a:tailEnd/>
          </a:ln>
          <a:effectLst/>
        </p:spPr>
        <p:txBody>
          <a:bodyPr vert="horz" wrap="square" lIns="96606" tIns="48303" rIns="96606" bIns="48303" numCol="1" anchor="t" anchorCtr="0" compatLnSpc="1">
            <a:prstTxWarp prst="textNoShape">
              <a:avLst/>
            </a:prstTxWarp>
          </a:bodyPr>
          <a:lstStyle>
            <a:lvl1pPr algn="r" eaLnBrk="1" hangingPunct="1">
              <a:spcBef>
                <a:spcPct val="0"/>
              </a:spcBef>
              <a:defRPr sz="1300">
                <a:latin typeface="Arial" charset="0"/>
              </a:defRPr>
            </a:lvl1pPr>
          </a:lstStyle>
          <a:p>
            <a:pPr>
              <a:defRPr/>
            </a:pPr>
            <a:endParaRPr lang="en-US" altLang="zh-TW"/>
          </a:p>
        </p:txBody>
      </p:sp>
      <p:sp>
        <p:nvSpPr>
          <p:cNvPr id="16388" name="Rectangle 4">
            <a:extLst>
              <a:ext uri="{FF2B5EF4-FFF2-40B4-BE49-F238E27FC236}">
                <a16:creationId xmlns:a16="http://schemas.microsoft.com/office/drawing/2014/main" id="{7FE94E26-8F8E-4847-9B9E-BBC9DA11B1F3}"/>
              </a:ext>
            </a:extLst>
          </p:cNvPr>
          <p:cNvSpPr>
            <a:spLocks noGrp="1" noRot="1" noChangeAspect="1" noChangeArrowheads="1" noTextEdit="1"/>
          </p:cNvSpPr>
          <p:nvPr>
            <p:ph type="sldImg" idx="2"/>
          </p:nvPr>
        </p:nvSpPr>
        <p:spPr bwMode="auto">
          <a:xfrm>
            <a:off x="939800" y="750888"/>
            <a:ext cx="5008563" cy="37576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0037" name="Rectangle 5">
            <a:extLst>
              <a:ext uri="{FF2B5EF4-FFF2-40B4-BE49-F238E27FC236}">
                <a16:creationId xmlns:a16="http://schemas.microsoft.com/office/drawing/2014/main" id="{59537D60-CE69-4C06-9A93-0792CA5762C4}"/>
              </a:ext>
            </a:extLst>
          </p:cNvPr>
          <p:cNvSpPr>
            <a:spLocks noGrp="1" noChangeArrowheads="1"/>
          </p:cNvSpPr>
          <p:nvPr>
            <p:ph type="body" sz="quarter" idx="3"/>
          </p:nvPr>
        </p:nvSpPr>
        <p:spPr bwMode="auto">
          <a:xfrm>
            <a:off x="688817" y="4758889"/>
            <a:ext cx="5510530" cy="4508421"/>
          </a:xfrm>
          <a:prstGeom prst="rect">
            <a:avLst/>
          </a:prstGeom>
          <a:noFill/>
          <a:ln w="9525">
            <a:noFill/>
            <a:miter lim="800000"/>
            <a:headEnd/>
            <a:tailEnd/>
          </a:ln>
          <a:effectLst/>
        </p:spPr>
        <p:txBody>
          <a:bodyPr vert="horz" wrap="square" lIns="96606" tIns="48303" rIns="96606" bIns="48303" numCol="1" anchor="t" anchorCtr="0" compatLnSpc="1">
            <a:prstTxWarp prst="textNoShape">
              <a:avLst/>
            </a:prstTxWarp>
          </a:bodyPr>
          <a:lstStyle/>
          <a:p>
            <a:pPr lvl="0"/>
            <a:r>
              <a:rPr lang="zh-TW" altLang="en-US" noProof="0"/>
              <a:t>按一下以編輯母片</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300038" name="Rectangle 6">
            <a:extLst>
              <a:ext uri="{FF2B5EF4-FFF2-40B4-BE49-F238E27FC236}">
                <a16:creationId xmlns:a16="http://schemas.microsoft.com/office/drawing/2014/main" id="{FD39F853-97CD-44A0-B504-965C2FE1C895}"/>
              </a:ext>
            </a:extLst>
          </p:cNvPr>
          <p:cNvSpPr>
            <a:spLocks noGrp="1" noChangeArrowheads="1"/>
          </p:cNvSpPr>
          <p:nvPr>
            <p:ph type="ftr" sz="quarter" idx="4"/>
          </p:nvPr>
        </p:nvSpPr>
        <p:spPr bwMode="auto">
          <a:xfrm>
            <a:off x="0" y="9516038"/>
            <a:ext cx="2984871" cy="500936"/>
          </a:xfrm>
          <a:prstGeom prst="rect">
            <a:avLst/>
          </a:prstGeom>
          <a:noFill/>
          <a:ln w="9525">
            <a:noFill/>
            <a:miter lim="800000"/>
            <a:headEnd/>
            <a:tailEnd/>
          </a:ln>
          <a:effectLst/>
        </p:spPr>
        <p:txBody>
          <a:bodyPr vert="horz" wrap="square" lIns="96606" tIns="48303" rIns="96606" bIns="48303" numCol="1" anchor="b" anchorCtr="0" compatLnSpc="1">
            <a:prstTxWarp prst="textNoShape">
              <a:avLst/>
            </a:prstTxWarp>
          </a:bodyPr>
          <a:lstStyle>
            <a:lvl1pPr eaLnBrk="1" hangingPunct="1">
              <a:spcBef>
                <a:spcPct val="0"/>
              </a:spcBef>
              <a:defRPr sz="1300">
                <a:latin typeface="Arial" charset="0"/>
              </a:defRPr>
            </a:lvl1pPr>
          </a:lstStyle>
          <a:p>
            <a:pPr>
              <a:defRPr/>
            </a:pPr>
            <a:endParaRPr lang="en-US" altLang="zh-TW"/>
          </a:p>
        </p:txBody>
      </p:sp>
      <p:sp>
        <p:nvSpPr>
          <p:cNvPr id="300039" name="Rectangle 7">
            <a:extLst>
              <a:ext uri="{FF2B5EF4-FFF2-40B4-BE49-F238E27FC236}">
                <a16:creationId xmlns:a16="http://schemas.microsoft.com/office/drawing/2014/main" id="{A9842D2B-46DC-4168-BB0A-AFD6B8817DB4}"/>
              </a:ext>
            </a:extLst>
          </p:cNvPr>
          <p:cNvSpPr>
            <a:spLocks noGrp="1" noChangeArrowheads="1"/>
          </p:cNvSpPr>
          <p:nvPr>
            <p:ph type="sldNum" sz="quarter" idx="5"/>
          </p:nvPr>
        </p:nvSpPr>
        <p:spPr bwMode="auto">
          <a:xfrm>
            <a:off x="3901698" y="9516038"/>
            <a:ext cx="2984871" cy="500936"/>
          </a:xfrm>
          <a:prstGeom prst="rect">
            <a:avLst/>
          </a:prstGeom>
          <a:noFill/>
          <a:ln w="9525">
            <a:noFill/>
            <a:miter lim="800000"/>
            <a:headEnd/>
            <a:tailEnd/>
          </a:ln>
          <a:effectLst/>
        </p:spPr>
        <p:txBody>
          <a:bodyPr vert="horz" wrap="square" lIns="96606" tIns="48303" rIns="96606" bIns="48303" numCol="1" anchor="b" anchorCtr="0" compatLnSpc="1">
            <a:prstTxWarp prst="textNoShape">
              <a:avLst/>
            </a:prstTxWarp>
          </a:bodyPr>
          <a:lstStyle>
            <a:lvl1pPr algn="r" eaLnBrk="1" hangingPunct="1">
              <a:defRPr sz="1300"/>
            </a:lvl1pPr>
          </a:lstStyle>
          <a:p>
            <a:pPr>
              <a:defRPr/>
            </a:pPr>
            <a:fld id="{E8672493-C39B-41A2-AD5A-EA2EAE8AA8DD}"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二元的機器視覺：</a:t>
            </a:r>
            <a:r>
              <a:rPr kumimoji="1" lang="zh-TW" altLang="en-US" sz="1200" b="0" i="0" kern="1200" dirty="0">
                <a:solidFill>
                  <a:schemeClr val="tx1"/>
                </a:solidFill>
                <a:effectLst/>
                <a:latin typeface="Arial" charset="0"/>
                <a:ea typeface="新細明體" pitchFamily="18" charset="-120"/>
                <a:cs typeface="+mn-cs"/>
              </a:rPr>
              <a:t>閾值化</a:t>
            </a:r>
            <a:r>
              <a:rPr lang="zh-TW" altLang="en-US" dirty="0"/>
              <a:t>和切割</a:t>
            </a:r>
            <a:endParaRPr lang="en-US" altLang="zh-TW" dirty="0"/>
          </a:p>
          <a:p>
            <a:endParaRPr lang="en-US" altLang="zh-TW"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en-US" dirty="0"/>
              <a:t>我要介紹的是第二章 </a:t>
            </a:r>
            <a:endParaRPr lang="en-US" altLang="zh-TW"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TW" dirty="0"/>
              <a:t>Thresholding</a:t>
            </a:r>
            <a:r>
              <a:rPr lang="zh-TW" altLang="en-US" dirty="0"/>
              <a:t>和</a:t>
            </a:r>
            <a:r>
              <a:rPr lang="en-US" altLang="zh-TW" dirty="0"/>
              <a:t>Segmentation</a:t>
            </a:r>
            <a:r>
              <a:rPr lang="zh-TW" altLang="en-US" dirty="0"/>
              <a:t>，在機器視覺和影像處理中，</a:t>
            </a:r>
            <a:endParaRPr lang="en-US" altLang="zh-TW"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TW" dirty="0"/>
              <a:t>Thresholding(</a:t>
            </a:r>
            <a:r>
              <a:rPr kumimoji="1" lang="zh-TW" altLang="en-US" sz="1200" b="0" i="0" kern="1200" dirty="0">
                <a:solidFill>
                  <a:schemeClr val="tx1"/>
                </a:solidFill>
                <a:effectLst/>
                <a:latin typeface="Arial" charset="0"/>
                <a:ea typeface="新細明體" pitchFamily="18" charset="-120"/>
                <a:cs typeface="+mn-cs"/>
              </a:rPr>
              <a:t>閾值化</a:t>
            </a:r>
            <a:r>
              <a:rPr lang="en-US" altLang="zh-TW" dirty="0"/>
              <a:t>)</a:t>
            </a:r>
            <a:r>
              <a:rPr lang="zh-TW" altLang="en-US" dirty="0"/>
              <a:t>是一種影像處理的技術，</a:t>
            </a:r>
            <a:r>
              <a:rPr kumimoji="1" lang="zh-TW" altLang="en-US" sz="1200" b="0" i="0" kern="1200" dirty="0">
                <a:solidFill>
                  <a:schemeClr val="tx1"/>
                </a:solidFill>
                <a:effectLst/>
                <a:latin typeface="Arial" charset="0"/>
                <a:ea typeface="新細明體" pitchFamily="18" charset="-120"/>
                <a:cs typeface="+mn-cs"/>
              </a:rPr>
              <a:t>它用來將一張彩色或灰階影像轉換成二值化影像，其中只有兩種像素值，通常是</a:t>
            </a:r>
            <a:r>
              <a:rPr lang="zh-TW" altLang="en-US" dirty="0"/>
              <a:t>黑色和白色</a:t>
            </a:r>
            <a:r>
              <a:rPr kumimoji="1" lang="zh-TW" altLang="en-US" sz="1200" b="0" i="0" kern="1200" dirty="0">
                <a:solidFill>
                  <a:schemeClr val="tx1"/>
                </a:solidFill>
                <a:effectLst/>
                <a:latin typeface="Arial" charset="0"/>
                <a:ea typeface="新細明體" pitchFamily="18" charset="-120"/>
                <a:cs typeface="+mn-cs"/>
              </a:rPr>
              <a:t>。這個過程會設定一個門檻值，將像素分為兩類，比閾值大的像素被分為一類，而比閾值小的像素被分為另一類。這有助於分離目標物體和背景，常用於影像切割、特徵檢測和影像識別等應用。</a:t>
            </a:r>
            <a:endParaRPr kumimoji="1" lang="en-US" altLang="zh-TW" sz="1200" b="0" i="0" kern="1200" dirty="0">
              <a:solidFill>
                <a:schemeClr val="tx1"/>
              </a:solidFill>
              <a:effectLst/>
              <a:latin typeface="Arial" charset="0"/>
              <a:ea typeface="新細明體" pitchFamily="18" charset="-120"/>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zh-TW" alt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TW" dirty="0"/>
              <a:t>Segmentation(</a:t>
            </a:r>
            <a:r>
              <a:rPr lang="zh-TW" altLang="en-US" dirty="0"/>
              <a:t>切割</a:t>
            </a:r>
            <a:r>
              <a:rPr lang="en-US" altLang="zh-TW" dirty="0"/>
              <a:t>)</a:t>
            </a:r>
            <a:r>
              <a:rPr lang="zh-TW" altLang="en-US" dirty="0"/>
              <a:t>是將影像劃分為不同區域或物件的過程。這個過程的目標是識別影像中不同的區域，使每個區域代表影像中的一個物體或特定區域。切割可以基於不同的特徵，如顏色、亮度、紋理等，來實現。影像切割在影像處理、物體檢測、模式識別等領域中非常重要，它使得我們能夠更精確地理解影像中的內容。</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zh-TW" alt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en-US" dirty="0"/>
              <a:t>總結，閾值化是將像素轉為二值化的過程，而切割是將影像分為不同區域或物件的過程，它們是在影像處理和機器視覺中常用的技術。</a:t>
            </a:r>
            <a:endParaRPr lang="en-US" altLang="zh-TW" dirty="0"/>
          </a:p>
          <a:p>
            <a:endParaRPr lang="zh-TW" altLang="en-US" dirty="0"/>
          </a:p>
        </p:txBody>
      </p:sp>
      <p:sp>
        <p:nvSpPr>
          <p:cNvPr id="4" name="投影片編號版面配置區 3"/>
          <p:cNvSpPr>
            <a:spLocks noGrp="1"/>
          </p:cNvSpPr>
          <p:nvPr>
            <p:ph type="sldNum" sz="quarter" idx="5"/>
          </p:nvPr>
        </p:nvSpPr>
        <p:spPr/>
        <p:txBody>
          <a:bodyPr/>
          <a:lstStyle/>
          <a:p>
            <a:pPr>
              <a:defRPr/>
            </a:pPr>
            <a:fld id="{E8672493-C39B-41A2-AD5A-EA2EAE8AA8DD}" type="slidenum">
              <a:rPr lang="en-US" altLang="zh-TW" smtClean="0"/>
              <a:pPr>
                <a:defRPr/>
              </a:pPr>
              <a:t>1</a:t>
            </a:fld>
            <a:endParaRPr lang="en-US" altLang="zh-TW"/>
          </a:p>
        </p:txBody>
      </p:sp>
    </p:spTree>
    <p:extLst>
      <p:ext uri="{BB962C8B-B14F-4D97-AF65-F5344CB8AC3E}">
        <p14:creationId xmlns:p14="http://schemas.microsoft.com/office/powerpoint/2010/main" val="20654469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作業的答案</a:t>
            </a:r>
            <a:endParaRPr lang="en-US" altLang="zh-TW" dirty="0"/>
          </a:p>
        </p:txBody>
      </p:sp>
      <p:sp>
        <p:nvSpPr>
          <p:cNvPr id="4" name="投影片編號版面配置區 3"/>
          <p:cNvSpPr>
            <a:spLocks noGrp="1"/>
          </p:cNvSpPr>
          <p:nvPr>
            <p:ph type="sldNum" sz="quarter" idx="5"/>
          </p:nvPr>
        </p:nvSpPr>
        <p:spPr/>
        <p:txBody>
          <a:bodyPr/>
          <a:lstStyle/>
          <a:p>
            <a:pPr>
              <a:defRPr/>
            </a:pPr>
            <a:fld id="{E8672493-C39B-41A2-AD5A-EA2EAE8AA8DD}" type="slidenum">
              <a:rPr lang="en-US" altLang="zh-TW" smtClean="0"/>
              <a:pPr>
                <a:defRPr/>
              </a:pPr>
              <a:t>10</a:t>
            </a:fld>
            <a:endParaRPr lang="en-US" altLang="zh-TW"/>
          </a:p>
        </p:txBody>
      </p:sp>
    </p:spTree>
    <p:extLst>
      <p:ext uri="{BB962C8B-B14F-4D97-AF65-F5344CB8AC3E}">
        <p14:creationId xmlns:p14="http://schemas.microsoft.com/office/powerpoint/2010/main" val="21487683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73D389E3-DEDA-4666-A65A-065B207D156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Arial" panose="020B0604020202020204" pitchFamily="34" charset="0"/>
                <a:ea typeface="新細明體" panose="02020500000000000000" pitchFamily="18" charset="-120"/>
              </a:defRPr>
            </a:lvl1pPr>
            <a:lvl2pPr marL="784927" indent="-301895">
              <a:spcBef>
                <a:spcPct val="30000"/>
              </a:spcBef>
              <a:defRPr kumimoji="1" sz="1300">
                <a:solidFill>
                  <a:schemeClr val="tx1"/>
                </a:solidFill>
                <a:latin typeface="Arial" panose="020B0604020202020204" pitchFamily="34" charset="0"/>
                <a:ea typeface="新細明體" panose="02020500000000000000" pitchFamily="18" charset="-120"/>
              </a:defRPr>
            </a:lvl2pPr>
            <a:lvl3pPr marL="1207580" indent="-241516">
              <a:spcBef>
                <a:spcPct val="30000"/>
              </a:spcBef>
              <a:defRPr kumimoji="1" sz="1300">
                <a:solidFill>
                  <a:schemeClr val="tx1"/>
                </a:solidFill>
                <a:latin typeface="Arial" panose="020B0604020202020204" pitchFamily="34" charset="0"/>
                <a:ea typeface="新細明體" panose="02020500000000000000" pitchFamily="18" charset="-120"/>
              </a:defRPr>
            </a:lvl3pPr>
            <a:lvl4pPr marL="1690611" indent="-241516">
              <a:spcBef>
                <a:spcPct val="30000"/>
              </a:spcBef>
              <a:defRPr kumimoji="1" sz="1300">
                <a:solidFill>
                  <a:schemeClr val="tx1"/>
                </a:solidFill>
                <a:latin typeface="Arial" panose="020B0604020202020204" pitchFamily="34" charset="0"/>
                <a:ea typeface="新細明體" panose="02020500000000000000" pitchFamily="18" charset="-120"/>
              </a:defRPr>
            </a:lvl4pPr>
            <a:lvl5pPr marL="2173643" indent="-241516">
              <a:spcBef>
                <a:spcPct val="30000"/>
              </a:spcBef>
              <a:defRPr kumimoji="1" sz="1300">
                <a:solidFill>
                  <a:schemeClr val="tx1"/>
                </a:solidFill>
                <a:latin typeface="Arial" panose="020B0604020202020204" pitchFamily="34" charset="0"/>
                <a:ea typeface="新細明體" panose="02020500000000000000" pitchFamily="18" charset="-120"/>
              </a:defRPr>
            </a:lvl5pPr>
            <a:lvl6pPr marL="2656675" indent="-241516" eaLnBrk="0" fontAlgn="base" hangingPunct="0">
              <a:spcBef>
                <a:spcPct val="30000"/>
              </a:spcBef>
              <a:spcAft>
                <a:spcPct val="0"/>
              </a:spcAft>
              <a:defRPr kumimoji="1" sz="1300">
                <a:solidFill>
                  <a:schemeClr val="tx1"/>
                </a:solidFill>
                <a:latin typeface="Arial" panose="020B0604020202020204" pitchFamily="34" charset="0"/>
                <a:ea typeface="新細明體" panose="02020500000000000000" pitchFamily="18" charset="-120"/>
              </a:defRPr>
            </a:lvl6pPr>
            <a:lvl7pPr marL="3139707" indent="-241516" eaLnBrk="0" fontAlgn="base" hangingPunct="0">
              <a:spcBef>
                <a:spcPct val="30000"/>
              </a:spcBef>
              <a:spcAft>
                <a:spcPct val="0"/>
              </a:spcAft>
              <a:defRPr kumimoji="1" sz="1300">
                <a:solidFill>
                  <a:schemeClr val="tx1"/>
                </a:solidFill>
                <a:latin typeface="Arial" panose="020B0604020202020204" pitchFamily="34" charset="0"/>
                <a:ea typeface="新細明體" panose="02020500000000000000" pitchFamily="18" charset="-120"/>
              </a:defRPr>
            </a:lvl7pPr>
            <a:lvl8pPr marL="3622739" indent="-241516" eaLnBrk="0" fontAlgn="base" hangingPunct="0">
              <a:spcBef>
                <a:spcPct val="30000"/>
              </a:spcBef>
              <a:spcAft>
                <a:spcPct val="0"/>
              </a:spcAft>
              <a:defRPr kumimoji="1" sz="1300">
                <a:solidFill>
                  <a:schemeClr val="tx1"/>
                </a:solidFill>
                <a:latin typeface="Arial" panose="020B0604020202020204" pitchFamily="34" charset="0"/>
                <a:ea typeface="新細明體" panose="02020500000000000000" pitchFamily="18" charset="-120"/>
              </a:defRPr>
            </a:lvl8pPr>
            <a:lvl9pPr marL="4105770" indent="-241516" eaLnBrk="0" fontAlgn="base" hangingPunct="0">
              <a:spcBef>
                <a:spcPct val="30000"/>
              </a:spcBef>
              <a:spcAft>
                <a:spcPct val="0"/>
              </a:spcAft>
              <a:defRPr kumimoji="1" sz="1300">
                <a:solidFill>
                  <a:schemeClr val="tx1"/>
                </a:solidFill>
                <a:latin typeface="Arial" panose="020B0604020202020204" pitchFamily="34" charset="0"/>
                <a:ea typeface="新細明體" panose="02020500000000000000" pitchFamily="18" charset="-120"/>
              </a:defRPr>
            </a:lvl9pPr>
          </a:lstStyle>
          <a:p>
            <a:pPr>
              <a:spcBef>
                <a:spcPct val="0"/>
              </a:spcBef>
            </a:pPr>
            <a:fld id="{364F9684-59AF-4ED9-B103-5CA3CBC8F6F5}" type="slidenum">
              <a:rPr lang="en-US" altLang="zh-TW" smtClean="0"/>
              <a:pPr>
                <a:spcBef>
                  <a:spcPct val="0"/>
                </a:spcBef>
              </a:pPr>
              <a:t>11</a:t>
            </a:fld>
            <a:endParaRPr lang="en-US" altLang="zh-TW"/>
          </a:p>
        </p:txBody>
      </p:sp>
      <p:sp>
        <p:nvSpPr>
          <p:cNvPr id="29699" name="Rectangle 2">
            <a:extLst>
              <a:ext uri="{FF2B5EF4-FFF2-40B4-BE49-F238E27FC236}">
                <a16:creationId xmlns:a16="http://schemas.microsoft.com/office/drawing/2014/main" id="{F5FE57A6-D12E-4A79-84DF-3A7DF41101EB}"/>
              </a:ext>
            </a:extLst>
          </p:cNvPr>
          <p:cNvSpPr>
            <a:spLocks noGrp="1" noRot="1" noChangeAspect="1" noChangeArrowheads="1" noTextEdit="1"/>
          </p:cNvSpPr>
          <p:nvPr>
            <p:ph type="sldImg"/>
          </p:nvPr>
        </p:nvSpPr>
        <p:spPr>
          <a:ln/>
        </p:spPr>
      </p:sp>
      <p:sp>
        <p:nvSpPr>
          <p:cNvPr id="29700" name="Rectangle 3">
            <a:extLst>
              <a:ext uri="{FF2B5EF4-FFF2-40B4-BE49-F238E27FC236}">
                <a16:creationId xmlns:a16="http://schemas.microsoft.com/office/drawing/2014/main" id="{F933064A-699A-40A6-905C-26E1BF6AA49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TW" dirty="0"/>
              <a:t>BNC</a:t>
            </a:r>
            <a:r>
              <a:rPr lang="zh-TW" altLang="en-US" dirty="0"/>
              <a:t>：刺刀尼爾</a:t>
            </a:r>
            <a:r>
              <a:rPr lang="en-US" altLang="zh-TW" dirty="0"/>
              <a:t>-</a:t>
            </a:r>
            <a:r>
              <a:rPr lang="zh-TW" altLang="en-US" dirty="0"/>
              <a:t>康塞曼</a:t>
            </a:r>
            <a:endParaRPr lang="en-US" altLang="zh-TW" dirty="0"/>
          </a:p>
          <a:p>
            <a:pPr eaLnBrk="1" hangingPunct="1"/>
            <a:r>
              <a:rPr lang="zh-TW" altLang="en-US" dirty="0"/>
              <a:t>圖 </a:t>
            </a:r>
            <a:r>
              <a:rPr lang="en-US" altLang="zh-TW" dirty="0"/>
              <a:t>2.6 </a:t>
            </a:r>
            <a:r>
              <a:rPr lang="zh-TW" altLang="en-US" dirty="0"/>
              <a:t>深色背景下的 </a:t>
            </a:r>
            <a:r>
              <a:rPr lang="en-US" altLang="zh-TW" dirty="0"/>
              <a:t>BNC T </a:t>
            </a:r>
            <a:r>
              <a:rPr lang="zh-TW" altLang="en-US" dirty="0"/>
              <a:t>型連接器。</a:t>
            </a:r>
            <a:endParaRPr lang="en-US" altLang="zh-TW" dirty="0"/>
          </a:p>
          <a:p>
            <a:pPr eaLnBrk="1" hangingPunct="1"/>
            <a:r>
              <a:rPr lang="zh-TW" altLang="en-US" dirty="0"/>
              <a:t>圖 </a:t>
            </a:r>
            <a:r>
              <a:rPr lang="en-US" altLang="zh-TW" dirty="0"/>
              <a:t>2.7 </a:t>
            </a:r>
            <a:r>
              <a:rPr lang="zh-TW" altLang="en-US" dirty="0"/>
              <a:t>圖 </a:t>
            </a:r>
            <a:r>
              <a:rPr lang="en-US" altLang="zh-TW" dirty="0"/>
              <a:t>2.6 </a:t>
            </a:r>
            <a:r>
              <a:rPr lang="zh-TW" altLang="en-US" dirty="0"/>
              <a:t>的 </a:t>
            </a:r>
            <a:r>
              <a:rPr lang="en-US" altLang="zh-TW" dirty="0"/>
              <a:t>BNC T </a:t>
            </a:r>
            <a:r>
              <a:rPr lang="zh-TW" altLang="en-US" dirty="0"/>
              <a:t>型連接器影像的直方圖。</a:t>
            </a:r>
            <a:endParaRPr lang="en-US" altLang="zh-TW" dirty="0"/>
          </a:p>
          <a:p>
            <a:pPr eaLnBrk="1" hangingPunct="1"/>
            <a:endParaRPr lang="en-US" altLang="zh-TW" dirty="0"/>
          </a:p>
          <a:p>
            <a:pPr eaLnBrk="1" hangingPunct="1"/>
            <a:r>
              <a:rPr lang="en-US" altLang="zh-TW" b="1" dirty="0">
                <a:latin typeface="Arial" panose="020B0604020202020204" pitchFamily="34" charset="0"/>
              </a:rPr>
              <a:t>Bayonet Neill </a:t>
            </a:r>
            <a:r>
              <a:rPr lang="en-US" altLang="zh-TW" b="1" dirty="0" err="1">
                <a:latin typeface="Arial" panose="020B0604020202020204" pitchFamily="34" charset="0"/>
              </a:rPr>
              <a:t>Concelman</a:t>
            </a:r>
            <a:r>
              <a:rPr lang="en-US" altLang="zh-TW" b="1" dirty="0">
                <a:latin typeface="Arial" panose="020B0604020202020204" pitchFamily="34" charset="0"/>
              </a:rPr>
              <a:t> Connector (BNC)</a:t>
            </a:r>
          </a:p>
          <a:p>
            <a:pPr eaLnBrk="1" hangingPunct="1"/>
            <a:r>
              <a:rPr lang="en-US" altLang="zh-TW" dirty="0">
                <a:latin typeface="Arial" panose="020B0604020202020204" pitchFamily="34" charset="0"/>
              </a:rPr>
              <a:t>The standard connector used to connect IEEE 802.3 10</a:t>
            </a:r>
            <a:r>
              <a:rPr lang="zh-TW" altLang="en-US" dirty="0">
                <a:latin typeface="Arial" panose="020B0604020202020204" pitchFamily="34" charset="0"/>
              </a:rPr>
              <a:t> </a:t>
            </a:r>
            <a:r>
              <a:rPr lang="en-US" altLang="zh-TW" dirty="0">
                <a:latin typeface="Arial" panose="020B0604020202020204" pitchFamily="34" charset="0"/>
              </a:rPr>
              <a:t>Base2 coaxial cable to an MAU(</a:t>
            </a:r>
            <a:r>
              <a:rPr lang="zh-TW" altLang="en-US" dirty="0">
                <a:latin typeface="Arial" panose="020B0604020202020204" pitchFamily="34" charset="0"/>
              </a:rPr>
              <a:t>媒體附著單元 </a:t>
            </a:r>
            <a:r>
              <a:rPr lang="en-US" altLang="zh-TW" dirty="0">
                <a:latin typeface="Arial" panose="020B0604020202020204" pitchFamily="34" charset="0"/>
              </a:rPr>
              <a:t>(Media attachment unit))</a:t>
            </a:r>
          </a:p>
          <a:p>
            <a:pPr eaLnBrk="1" hangingPunct="1"/>
            <a:endParaRPr lang="en-US" altLang="zh-TW" dirty="0">
              <a:latin typeface="Arial" panose="020B0604020202020204" pitchFamily="34" charset="0"/>
            </a:endParaRPr>
          </a:p>
          <a:p>
            <a:pPr eaLnBrk="1" hangingPunct="1"/>
            <a:r>
              <a:rPr kumimoji="1" lang="zh-TW" altLang="en-US" sz="1200" b="0" i="0" kern="1200" dirty="0">
                <a:solidFill>
                  <a:schemeClr val="tx1"/>
                </a:solidFill>
                <a:effectLst/>
                <a:latin typeface="Arial" charset="0"/>
                <a:ea typeface="新細明體" pitchFamily="18" charset="-120"/>
                <a:cs typeface="+mn-cs"/>
              </a:rPr>
              <a:t>用來連接</a:t>
            </a:r>
            <a:r>
              <a:rPr lang="en-US" altLang="zh-TW" dirty="0">
                <a:latin typeface="Arial" panose="020B0604020202020204" pitchFamily="34" charset="0"/>
              </a:rPr>
              <a:t>IEEE 802.3 10</a:t>
            </a:r>
            <a:r>
              <a:rPr lang="zh-TW" altLang="en-US" dirty="0">
                <a:latin typeface="Arial" panose="020B0604020202020204" pitchFamily="34" charset="0"/>
              </a:rPr>
              <a:t> </a:t>
            </a:r>
            <a:r>
              <a:rPr lang="en-US" altLang="zh-TW" dirty="0">
                <a:latin typeface="Arial" panose="020B0604020202020204" pitchFamily="34" charset="0"/>
              </a:rPr>
              <a:t>Base2 coaxial cable to a</a:t>
            </a:r>
            <a:r>
              <a:rPr lang="zh-TW" altLang="en-US" dirty="0">
                <a:latin typeface="Arial" panose="020B0604020202020204" pitchFamily="34" charset="0"/>
              </a:rPr>
              <a:t>媒體附著單元 </a:t>
            </a:r>
            <a:r>
              <a:rPr lang="en-US" altLang="zh-TW" dirty="0">
                <a:latin typeface="Arial" panose="020B0604020202020204" pitchFamily="34" charset="0"/>
              </a:rPr>
              <a:t>(Media attachment unit))</a:t>
            </a:r>
          </a:p>
          <a:p>
            <a:pPr eaLnBrk="1" hangingPunct="1"/>
            <a:endParaRPr kumimoji="1" lang="en-US" altLang="zh-TW" sz="1200" b="0" i="0" kern="1200" dirty="0">
              <a:solidFill>
                <a:schemeClr val="tx1"/>
              </a:solidFill>
              <a:effectLst/>
              <a:latin typeface="Arial" charset="0"/>
              <a:ea typeface="新細明體" pitchFamily="18" charset="-120"/>
              <a:cs typeface="+mn-cs"/>
            </a:endParaRPr>
          </a:p>
          <a:p>
            <a:pPr eaLnBrk="1" hangingPunct="1"/>
            <a:r>
              <a:rPr kumimoji="1" lang="en-US" altLang="zh-TW" sz="1200" b="0" i="0" kern="1200" dirty="0">
                <a:solidFill>
                  <a:schemeClr val="tx1"/>
                </a:solidFill>
                <a:effectLst/>
                <a:latin typeface="Arial" charset="0"/>
                <a:ea typeface="新細明體" pitchFamily="18" charset="-120"/>
                <a:cs typeface="+mn-cs"/>
              </a:rPr>
              <a:t>BNC</a:t>
            </a:r>
            <a:r>
              <a:rPr kumimoji="1" lang="zh-TW" altLang="en-US" sz="1200" b="0" i="0" kern="1200" dirty="0">
                <a:solidFill>
                  <a:schemeClr val="tx1"/>
                </a:solidFill>
                <a:effectLst/>
                <a:latin typeface="Arial" charset="0"/>
                <a:ea typeface="新細明體" pitchFamily="18" charset="-120"/>
                <a:cs typeface="+mn-cs"/>
              </a:rPr>
              <a:t>公轉母</a:t>
            </a:r>
            <a:r>
              <a:rPr kumimoji="1" lang="en-US" altLang="zh-TW" sz="1200" b="0" i="0" kern="1200" dirty="0">
                <a:solidFill>
                  <a:schemeClr val="tx1"/>
                </a:solidFill>
                <a:effectLst/>
                <a:latin typeface="Arial" charset="0"/>
                <a:ea typeface="新細明體" pitchFamily="18" charset="-120"/>
                <a:cs typeface="+mn-cs"/>
              </a:rPr>
              <a:t>T</a:t>
            </a:r>
            <a:r>
              <a:rPr kumimoji="1" lang="zh-TW" altLang="en-US" sz="1200" b="0" i="0" kern="1200" dirty="0">
                <a:solidFill>
                  <a:schemeClr val="tx1"/>
                </a:solidFill>
                <a:effectLst/>
                <a:latin typeface="Arial" charset="0"/>
                <a:ea typeface="新細明體" pitchFamily="18" charset="-120"/>
                <a:cs typeface="+mn-cs"/>
              </a:rPr>
              <a:t>型頭：</a:t>
            </a:r>
            <a:r>
              <a:rPr kumimoji="1" lang="en-US" altLang="zh-TW" sz="1200" b="0" i="0" kern="1200" dirty="0">
                <a:solidFill>
                  <a:schemeClr val="tx1"/>
                </a:solidFill>
                <a:effectLst/>
                <a:latin typeface="Arial" charset="0"/>
                <a:ea typeface="新細明體" pitchFamily="18" charset="-120"/>
                <a:cs typeface="+mn-cs"/>
              </a:rPr>
              <a:t>T</a:t>
            </a:r>
            <a:r>
              <a:rPr kumimoji="1" lang="zh-TW" altLang="en-US" sz="1200" b="0" i="0" kern="1200" dirty="0">
                <a:solidFill>
                  <a:schemeClr val="tx1"/>
                </a:solidFill>
                <a:effectLst/>
                <a:latin typeface="Arial" charset="0"/>
                <a:ea typeface="新細明體" pitchFamily="18" charset="-120"/>
                <a:cs typeface="+mn-cs"/>
              </a:rPr>
              <a:t>型接頭用於連線細纜的</a:t>
            </a:r>
            <a:r>
              <a:rPr kumimoji="1" lang="en-US" altLang="zh-TW" sz="1200" b="0" i="0" kern="1200" dirty="0">
                <a:solidFill>
                  <a:schemeClr val="tx1"/>
                </a:solidFill>
                <a:effectLst/>
                <a:latin typeface="Arial" charset="0"/>
                <a:ea typeface="新細明體" pitchFamily="18" charset="-120"/>
                <a:cs typeface="+mn-cs"/>
              </a:rPr>
              <a:t>BNC</a:t>
            </a:r>
            <a:r>
              <a:rPr kumimoji="1" lang="zh-TW" altLang="en-US" sz="1200" b="0" i="0" kern="1200" dirty="0">
                <a:solidFill>
                  <a:schemeClr val="tx1"/>
                </a:solidFill>
                <a:effectLst/>
                <a:latin typeface="Arial" charset="0"/>
                <a:ea typeface="新細明體" pitchFamily="18" charset="-120"/>
                <a:cs typeface="+mn-cs"/>
              </a:rPr>
              <a:t>連線器和網卡。</a:t>
            </a:r>
            <a:r>
              <a:rPr kumimoji="1" lang="en-US" altLang="zh-TW" sz="1200" b="0" i="0" kern="1200" dirty="0">
                <a:solidFill>
                  <a:schemeClr val="tx1"/>
                </a:solidFill>
                <a:effectLst/>
                <a:latin typeface="Arial" charset="0"/>
                <a:ea typeface="新細明體" pitchFamily="18" charset="-120"/>
                <a:cs typeface="+mn-cs"/>
              </a:rPr>
              <a:t>T</a:t>
            </a:r>
            <a:r>
              <a:rPr kumimoji="1" lang="zh-TW" altLang="en-US" sz="1200" b="0" i="0" kern="1200" dirty="0">
                <a:solidFill>
                  <a:schemeClr val="tx1"/>
                </a:solidFill>
                <a:effectLst/>
                <a:latin typeface="Arial" charset="0"/>
                <a:ea typeface="新細明體" pitchFamily="18" charset="-120"/>
                <a:cs typeface="+mn-cs"/>
              </a:rPr>
              <a:t>型接頭提供信號進出的兩個電纜連線</a:t>
            </a:r>
            <a:endParaRPr lang="en-US" altLang="zh-TW" dirty="0">
              <a:latin typeface="Arial" panose="020B0604020202020204" pitchFamily="34" charset="0"/>
            </a:endParaRPr>
          </a:p>
          <a:p>
            <a:pPr eaLnBrk="1" hangingPunct="1"/>
            <a:endParaRPr lang="en-US" altLang="zh-TW"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圖 </a:t>
            </a:r>
            <a:r>
              <a:rPr lang="en-US" altLang="zh-TW" dirty="0"/>
              <a:t>2.8 BNC T </a:t>
            </a:r>
            <a:r>
              <a:rPr lang="zh-TW" altLang="en-US" dirty="0"/>
              <a:t>型連接器的影像，門檻值設置為四個級別：</a:t>
            </a:r>
            <a:r>
              <a:rPr lang="en-US" altLang="zh-TW" dirty="0"/>
              <a:t>(a) 110</a:t>
            </a:r>
            <a:r>
              <a:rPr lang="zh-TW" altLang="en-US" dirty="0"/>
              <a:t>、</a:t>
            </a:r>
            <a:r>
              <a:rPr lang="en-US" altLang="zh-TW" dirty="0"/>
              <a:t>(b) 130</a:t>
            </a:r>
            <a:r>
              <a:rPr lang="zh-TW" altLang="en-US" dirty="0"/>
              <a:t>、</a:t>
            </a:r>
            <a:r>
              <a:rPr lang="en-US" altLang="zh-TW" dirty="0"/>
              <a:t>(c) 150 </a:t>
            </a:r>
            <a:r>
              <a:rPr lang="zh-TW" altLang="en-US" dirty="0"/>
              <a:t>和 </a:t>
            </a:r>
            <a:r>
              <a:rPr lang="en-US" altLang="zh-TW" dirty="0"/>
              <a:t>(d) 170</a:t>
            </a:r>
            <a:r>
              <a:rPr lang="zh-TW" altLang="en-US" dirty="0"/>
              <a:t>。</a:t>
            </a:r>
          </a:p>
        </p:txBody>
      </p:sp>
      <p:sp>
        <p:nvSpPr>
          <p:cNvPr id="4" name="投影片編號版面配置區 3"/>
          <p:cNvSpPr>
            <a:spLocks noGrp="1"/>
          </p:cNvSpPr>
          <p:nvPr>
            <p:ph type="sldNum" sz="quarter" idx="10"/>
          </p:nvPr>
        </p:nvSpPr>
        <p:spPr/>
        <p:txBody>
          <a:bodyPr/>
          <a:lstStyle/>
          <a:p>
            <a:pPr>
              <a:defRPr/>
            </a:pPr>
            <a:fld id="{E8672493-C39B-41A2-AD5A-EA2EAE8AA8DD}" type="slidenum">
              <a:rPr lang="en-US" altLang="zh-TW" smtClean="0"/>
              <a:pPr>
                <a:defRPr/>
              </a:pPr>
              <a:t>12</a:t>
            </a:fld>
            <a:endParaRPr lang="en-US" altLang="zh-TW"/>
          </a:p>
        </p:txBody>
      </p:sp>
    </p:spTree>
    <p:extLst>
      <p:ext uri="{BB962C8B-B14F-4D97-AF65-F5344CB8AC3E}">
        <p14:creationId xmlns:p14="http://schemas.microsoft.com/office/powerpoint/2010/main" val="9852094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069685A1-F6D4-45D5-92E6-A7ABA644D58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Arial" panose="020B0604020202020204" pitchFamily="34" charset="0"/>
                <a:ea typeface="新細明體" panose="02020500000000000000" pitchFamily="18" charset="-120"/>
              </a:defRPr>
            </a:lvl1pPr>
            <a:lvl2pPr marL="784927" indent="-301895">
              <a:spcBef>
                <a:spcPct val="30000"/>
              </a:spcBef>
              <a:defRPr kumimoji="1" sz="1300">
                <a:solidFill>
                  <a:schemeClr val="tx1"/>
                </a:solidFill>
                <a:latin typeface="Arial" panose="020B0604020202020204" pitchFamily="34" charset="0"/>
                <a:ea typeface="新細明體" panose="02020500000000000000" pitchFamily="18" charset="-120"/>
              </a:defRPr>
            </a:lvl2pPr>
            <a:lvl3pPr marL="1207580" indent="-241516">
              <a:spcBef>
                <a:spcPct val="30000"/>
              </a:spcBef>
              <a:defRPr kumimoji="1" sz="1300">
                <a:solidFill>
                  <a:schemeClr val="tx1"/>
                </a:solidFill>
                <a:latin typeface="Arial" panose="020B0604020202020204" pitchFamily="34" charset="0"/>
                <a:ea typeface="新細明體" panose="02020500000000000000" pitchFamily="18" charset="-120"/>
              </a:defRPr>
            </a:lvl3pPr>
            <a:lvl4pPr marL="1690611" indent="-241516">
              <a:spcBef>
                <a:spcPct val="30000"/>
              </a:spcBef>
              <a:defRPr kumimoji="1" sz="1300">
                <a:solidFill>
                  <a:schemeClr val="tx1"/>
                </a:solidFill>
                <a:latin typeface="Arial" panose="020B0604020202020204" pitchFamily="34" charset="0"/>
                <a:ea typeface="新細明體" panose="02020500000000000000" pitchFamily="18" charset="-120"/>
              </a:defRPr>
            </a:lvl4pPr>
            <a:lvl5pPr marL="2173643" indent="-241516">
              <a:spcBef>
                <a:spcPct val="30000"/>
              </a:spcBef>
              <a:defRPr kumimoji="1" sz="1300">
                <a:solidFill>
                  <a:schemeClr val="tx1"/>
                </a:solidFill>
                <a:latin typeface="Arial" panose="020B0604020202020204" pitchFamily="34" charset="0"/>
                <a:ea typeface="新細明體" panose="02020500000000000000" pitchFamily="18" charset="-120"/>
              </a:defRPr>
            </a:lvl5pPr>
            <a:lvl6pPr marL="2656675" indent="-241516" eaLnBrk="0" fontAlgn="base" hangingPunct="0">
              <a:spcBef>
                <a:spcPct val="30000"/>
              </a:spcBef>
              <a:spcAft>
                <a:spcPct val="0"/>
              </a:spcAft>
              <a:defRPr kumimoji="1" sz="1300">
                <a:solidFill>
                  <a:schemeClr val="tx1"/>
                </a:solidFill>
                <a:latin typeface="Arial" panose="020B0604020202020204" pitchFamily="34" charset="0"/>
                <a:ea typeface="新細明體" panose="02020500000000000000" pitchFamily="18" charset="-120"/>
              </a:defRPr>
            </a:lvl6pPr>
            <a:lvl7pPr marL="3139707" indent="-241516" eaLnBrk="0" fontAlgn="base" hangingPunct="0">
              <a:spcBef>
                <a:spcPct val="30000"/>
              </a:spcBef>
              <a:spcAft>
                <a:spcPct val="0"/>
              </a:spcAft>
              <a:defRPr kumimoji="1" sz="1300">
                <a:solidFill>
                  <a:schemeClr val="tx1"/>
                </a:solidFill>
                <a:latin typeface="Arial" panose="020B0604020202020204" pitchFamily="34" charset="0"/>
                <a:ea typeface="新細明體" panose="02020500000000000000" pitchFamily="18" charset="-120"/>
              </a:defRPr>
            </a:lvl7pPr>
            <a:lvl8pPr marL="3622739" indent="-241516" eaLnBrk="0" fontAlgn="base" hangingPunct="0">
              <a:spcBef>
                <a:spcPct val="30000"/>
              </a:spcBef>
              <a:spcAft>
                <a:spcPct val="0"/>
              </a:spcAft>
              <a:defRPr kumimoji="1" sz="1300">
                <a:solidFill>
                  <a:schemeClr val="tx1"/>
                </a:solidFill>
                <a:latin typeface="Arial" panose="020B0604020202020204" pitchFamily="34" charset="0"/>
                <a:ea typeface="新細明體" panose="02020500000000000000" pitchFamily="18" charset="-120"/>
              </a:defRPr>
            </a:lvl8pPr>
            <a:lvl9pPr marL="4105770" indent="-241516" eaLnBrk="0" fontAlgn="base" hangingPunct="0">
              <a:spcBef>
                <a:spcPct val="30000"/>
              </a:spcBef>
              <a:spcAft>
                <a:spcPct val="0"/>
              </a:spcAft>
              <a:defRPr kumimoji="1" sz="1300">
                <a:solidFill>
                  <a:schemeClr val="tx1"/>
                </a:solidFill>
                <a:latin typeface="Arial" panose="020B0604020202020204" pitchFamily="34" charset="0"/>
                <a:ea typeface="新細明體" panose="02020500000000000000" pitchFamily="18" charset="-120"/>
              </a:defRPr>
            </a:lvl9pPr>
          </a:lstStyle>
          <a:p>
            <a:pPr>
              <a:spcBef>
                <a:spcPct val="0"/>
              </a:spcBef>
            </a:pPr>
            <a:fld id="{F255C228-5BDE-487D-BE6F-5EB04E3DE004}" type="slidenum">
              <a:rPr lang="en-US" altLang="zh-TW" smtClean="0"/>
              <a:pPr>
                <a:spcBef>
                  <a:spcPct val="0"/>
                </a:spcBef>
              </a:pPr>
              <a:t>13</a:t>
            </a:fld>
            <a:endParaRPr lang="en-US" altLang="zh-TW"/>
          </a:p>
        </p:txBody>
      </p:sp>
      <p:sp>
        <p:nvSpPr>
          <p:cNvPr id="32771" name="Rectangle 2">
            <a:extLst>
              <a:ext uri="{FF2B5EF4-FFF2-40B4-BE49-F238E27FC236}">
                <a16:creationId xmlns:a16="http://schemas.microsoft.com/office/drawing/2014/main" id="{8FD46F7F-5468-4683-85ED-66BA752EDA2B}"/>
              </a:ext>
            </a:extLst>
          </p:cNvPr>
          <p:cNvSpPr>
            <a:spLocks noGrp="1" noRot="1" noChangeAspect="1" noChangeArrowheads="1" noTextEdit="1"/>
          </p:cNvSpPr>
          <p:nvPr>
            <p:ph type="sldImg"/>
          </p:nvPr>
        </p:nvSpPr>
        <p:spPr>
          <a:ln/>
        </p:spPr>
      </p:sp>
      <p:sp>
        <p:nvSpPr>
          <p:cNvPr id="32772" name="Rectangle 3">
            <a:extLst>
              <a:ext uri="{FF2B5EF4-FFF2-40B4-BE49-F238E27FC236}">
                <a16:creationId xmlns:a16="http://schemas.microsoft.com/office/drawing/2014/main" id="{7178E436-5A4D-4FBE-8589-2FDB671096F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66064" eaLnBrk="1" hangingPunct="1"/>
            <a:r>
              <a:rPr lang="en-US" altLang="zh-TW" sz="1300" dirty="0"/>
              <a:t>2.2.1 </a:t>
            </a:r>
            <a:r>
              <a:rPr lang="zh-TW" altLang="en-US" sz="1300" dirty="0"/>
              <a:t>最小化組內變異數</a:t>
            </a:r>
            <a:endParaRPr lang="en-US" altLang="zh-TW" sz="1300" dirty="0"/>
          </a:p>
          <a:p>
            <a:pPr marL="0" marR="0" lvl="0" indent="0" algn="l" defTabSz="966064" rtl="0" eaLnBrk="1" fontAlgn="base" latinLnBrk="0" hangingPunct="1">
              <a:lnSpc>
                <a:spcPct val="100000"/>
              </a:lnSpc>
              <a:spcBef>
                <a:spcPct val="30000"/>
              </a:spcBef>
              <a:spcAft>
                <a:spcPct val="0"/>
              </a:spcAft>
              <a:buClrTx/>
              <a:buSzTx/>
              <a:buFontTx/>
              <a:buNone/>
              <a:tabLst/>
              <a:defRPr/>
            </a:pPr>
            <a:r>
              <a:rPr kumimoji="1" lang="zh-TW" altLang="en-US" sz="1400" b="0" i="0" kern="1200" dirty="0">
                <a:solidFill>
                  <a:schemeClr val="tx1"/>
                </a:solidFill>
                <a:effectLst/>
                <a:latin typeface="Arial" charset="0"/>
                <a:ea typeface="新細明體" pitchFamily="18" charset="-120"/>
                <a:cs typeface="+mn-cs"/>
              </a:rPr>
              <a:t>是一種影像處理方法，用於在影像閾值化（二值化）過程中選擇適當的閾值。這種方法的主要目標是透過調整閾值，使得在同一區域內的像素具有相似的目標值，從而更好地分離目標。</a:t>
            </a:r>
            <a:endParaRPr kumimoji="1" lang="en-US" altLang="zh-TW" sz="1400" b="0" i="0" kern="1200" dirty="0">
              <a:solidFill>
                <a:schemeClr val="tx1"/>
              </a:solidFill>
              <a:effectLst/>
              <a:latin typeface="Arial" charset="0"/>
              <a:ea typeface="新細明體" pitchFamily="18" charset="-120"/>
              <a:cs typeface="+mn-cs"/>
            </a:endParaRPr>
          </a:p>
          <a:p>
            <a:pPr marL="0" marR="0" lvl="0" indent="0" algn="l" defTabSz="966064" rtl="0" eaLnBrk="1" fontAlgn="base" latinLnBrk="0" hangingPunct="1">
              <a:lnSpc>
                <a:spcPct val="100000"/>
              </a:lnSpc>
              <a:spcBef>
                <a:spcPct val="30000"/>
              </a:spcBef>
              <a:spcAft>
                <a:spcPct val="0"/>
              </a:spcAft>
              <a:buClrTx/>
              <a:buSzTx/>
              <a:buFontTx/>
              <a:buNone/>
              <a:tabLst/>
              <a:defRPr/>
            </a:pPr>
            <a:endParaRPr lang="en-US" altLang="zh-TW" sz="1300" dirty="0"/>
          </a:p>
          <a:p>
            <a:pPr defTabSz="966064" eaLnBrk="1" hangingPunct="1"/>
            <a:r>
              <a:rPr lang="zh-TW" altLang="en-US" sz="1300" dirty="0"/>
              <a:t>灰度值 </a:t>
            </a:r>
            <a:r>
              <a:rPr lang="en-US" altLang="zh-TW" sz="1300" dirty="0"/>
              <a:t>1,…,I </a:t>
            </a:r>
            <a:r>
              <a:rPr lang="zh-TW" altLang="en-US" sz="1300" dirty="0"/>
              <a:t>的直方圖機率</a:t>
            </a:r>
            <a:endParaRPr lang="en-US" altLang="zh-TW" sz="1300" dirty="0"/>
          </a:p>
          <a:p>
            <a:pPr defTabSz="966064" eaLnBrk="1" hangingPunct="1"/>
            <a:r>
              <a:rPr lang="en-US" altLang="zh-TW" sz="1300" dirty="0"/>
              <a:t>R*C: </a:t>
            </a:r>
            <a:r>
              <a:rPr lang="zh-TW" altLang="en-US" sz="1300" dirty="0"/>
              <a:t>影像的空間域</a:t>
            </a:r>
            <a:endParaRPr lang="en-US" altLang="zh-TW" sz="1300" dirty="0"/>
          </a:p>
          <a:p>
            <a:pPr defTabSz="966064" eaLnBrk="1" hangingPunct="1"/>
            <a:endParaRPr lang="en-US" altLang="zh-TW" sz="1300" dirty="0"/>
          </a:p>
          <a:p>
            <a:r>
              <a:rPr lang="en-US" altLang="zh-TW" sz="1300" dirty="0"/>
              <a:t>+ </a:t>
            </a:r>
            <a:r>
              <a:rPr lang="zh-TW" altLang="zh-TW" sz="1300" dirty="0"/>
              <a:t>：</a:t>
            </a:r>
            <a:r>
              <a:rPr lang="en-US" altLang="zh-TW" sz="1300" dirty="0"/>
              <a:t>plus</a:t>
            </a:r>
            <a:endParaRPr lang="zh-TW" altLang="zh-TW" sz="1300" dirty="0"/>
          </a:p>
          <a:p>
            <a:r>
              <a:rPr lang="en-US" altLang="zh-TW" sz="1300" dirty="0"/>
              <a:t>- </a:t>
            </a:r>
            <a:r>
              <a:rPr lang="zh-TW" altLang="zh-TW" sz="1300" dirty="0"/>
              <a:t>：</a:t>
            </a:r>
            <a:r>
              <a:rPr lang="en-US" altLang="zh-TW" sz="1300" dirty="0"/>
              <a:t>minus</a:t>
            </a:r>
            <a:endParaRPr lang="zh-TW" altLang="zh-TW" sz="1300" dirty="0"/>
          </a:p>
          <a:p>
            <a:r>
              <a:rPr lang="en-US" altLang="zh-TW" sz="1300" dirty="0"/>
              <a:t>= </a:t>
            </a:r>
            <a:r>
              <a:rPr lang="zh-TW" altLang="zh-TW" sz="1300" dirty="0"/>
              <a:t>：</a:t>
            </a:r>
            <a:r>
              <a:rPr lang="en-US" altLang="zh-TW" sz="1300" dirty="0"/>
              <a:t>equal</a:t>
            </a:r>
            <a:r>
              <a:rPr lang="zh-TW" altLang="en-US" sz="1300" dirty="0"/>
              <a:t> </a:t>
            </a:r>
            <a:r>
              <a:rPr lang="en-US" altLang="zh-TW" sz="1300" dirty="0"/>
              <a:t>to</a:t>
            </a:r>
            <a:endParaRPr lang="zh-TW" altLang="zh-TW" sz="1300" dirty="0"/>
          </a:p>
          <a:p>
            <a:r>
              <a:rPr lang="en-US" altLang="zh-TW" sz="1300" dirty="0"/>
              <a:t>/ </a:t>
            </a:r>
            <a:r>
              <a:rPr lang="zh-TW" altLang="zh-TW" sz="1300" dirty="0"/>
              <a:t>：</a:t>
            </a:r>
            <a:r>
              <a:rPr lang="en-US" altLang="zh-TW" sz="1300" dirty="0"/>
              <a:t>over</a:t>
            </a:r>
            <a:endParaRPr lang="zh-TW" altLang="zh-TW" sz="1300" dirty="0"/>
          </a:p>
          <a:p>
            <a:pPr defTabSz="966064" eaLnBrk="1" hangingPunct="1"/>
            <a:r>
              <a:rPr lang="en-US" altLang="zh-TW" sz="1300" dirty="0"/>
              <a:t>×</a:t>
            </a:r>
            <a:r>
              <a:rPr lang="zh-TW" altLang="en-US" sz="1300" dirty="0"/>
              <a:t>：</a:t>
            </a:r>
            <a:r>
              <a:rPr lang="en-US" altLang="zh-TW" sz="1300" dirty="0"/>
              <a:t>by</a:t>
            </a:r>
          </a:p>
          <a:p>
            <a:pPr eaLnBrk="1" hangingPunct="1"/>
            <a:endParaRPr lang="en-US" altLang="zh-TW"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kumimoji="1" lang="el-GR" altLang="zh-TW" sz="1200" kern="1200" dirty="0">
                <a:solidFill>
                  <a:schemeClr val="tx1"/>
                </a:solidFill>
                <a:effectLst/>
                <a:latin typeface="Arial" charset="0"/>
                <a:ea typeface="新細明體" pitchFamily="18" charset="-120"/>
                <a:cs typeface="+mn-cs"/>
              </a:rPr>
              <a:t>σ</a:t>
            </a:r>
            <a:r>
              <a:rPr kumimoji="1" lang="en-US" altLang="zh-TW" sz="1200" kern="1200" dirty="0">
                <a:solidFill>
                  <a:schemeClr val="tx1"/>
                </a:solidFill>
                <a:effectLst/>
                <a:latin typeface="Arial" charset="0"/>
                <a:ea typeface="新細明體" pitchFamily="18" charset="-120"/>
                <a:cs typeface="+mn-cs"/>
              </a:rPr>
              <a:t>: sigma w square </a:t>
            </a:r>
          </a:p>
          <a:p>
            <a:r>
              <a:rPr kumimoji="1" lang="zh-TW" altLang="en-US" sz="1200" kern="1200" dirty="0">
                <a:solidFill>
                  <a:schemeClr val="tx1"/>
                </a:solidFill>
                <a:effectLst/>
                <a:latin typeface="Arial" charset="0"/>
                <a:ea typeface="新細明體" pitchFamily="18" charset="-120"/>
                <a:cs typeface="+mn-cs"/>
              </a:rPr>
              <a:t>組變異數的權重和</a:t>
            </a:r>
            <a:endParaRPr kumimoji="1" lang="en-US" altLang="zh-TW" sz="1200" kern="1200" dirty="0">
              <a:solidFill>
                <a:schemeClr val="tx1"/>
              </a:solidFill>
              <a:effectLst/>
              <a:latin typeface="Arial" charset="0"/>
              <a:ea typeface="新細明體" pitchFamily="18" charset="-120"/>
              <a:cs typeface="+mn-cs"/>
            </a:endParaRPr>
          </a:p>
          <a:p>
            <a:endParaRPr lang="en-US" altLang="zh-TW" dirty="0"/>
          </a:p>
          <a:p>
            <a:r>
              <a:rPr lang="zh-TW" altLang="en-US" dirty="0"/>
              <a:t>：這群具有值 ≦ </a:t>
            </a:r>
            <a:r>
              <a:rPr lang="en-US" altLang="zh-TW" dirty="0"/>
              <a:t>t </a:t>
            </a:r>
            <a:r>
              <a:rPr lang="zh-TW" altLang="en-US" dirty="0"/>
              <a:t>的機率</a:t>
            </a:r>
            <a:endParaRPr lang="en-US" altLang="zh-TW" dirty="0"/>
          </a:p>
          <a:p>
            <a:r>
              <a:rPr lang="zh-TW" altLang="en-US" dirty="0"/>
              <a:t>：這群具有值 ≦ </a:t>
            </a:r>
            <a:r>
              <a:rPr lang="en-US" altLang="zh-TW" dirty="0"/>
              <a:t>t </a:t>
            </a:r>
            <a:r>
              <a:rPr lang="zh-TW" altLang="en-US" dirty="0"/>
              <a:t>的變異數</a:t>
            </a:r>
            <a:endParaRPr lang="en-US" altLang="zh-TW" dirty="0"/>
          </a:p>
          <a:p>
            <a:endParaRPr lang="en-US" altLang="zh-TW" dirty="0"/>
          </a:p>
          <a:p>
            <a:r>
              <a:rPr lang="zh-TW" altLang="en-US" dirty="0"/>
              <a:t>≦：</a:t>
            </a:r>
            <a:r>
              <a:rPr lang="en-US" altLang="zh-TW" dirty="0"/>
              <a:t>less than or equal to</a:t>
            </a:r>
          </a:p>
          <a:p>
            <a:r>
              <a:rPr lang="zh-TW" altLang="en-US" dirty="0"/>
              <a:t>＞：</a:t>
            </a:r>
            <a:r>
              <a:rPr kumimoji="1" lang="en-US" altLang="zh-TW" sz="1200" b="0" i="0" kern="1200" dirty="0">
                <a:solidFill>
                  <a:schemeClr val="tx1"/>
                </a:solidFill>
                <a:effectLst/>
                <a:latin typeface="Arial" charset="0"/>
                <a:ea typeface="新細明體" pitchFamily="18" charset="-120"/>
                <a:cs typeface="+mn-cs"/>
              </a:rPr>
              <a:t>greater</a:t>
            </a:r>
            <a:r>
              <a:rPr lang="en-US" altLang="zh-TW" dirty="0"/>
              <a:t> than</a:t>
            </a:r>
          </a:p>
        </p:txBody>
      </p:sp>
      <p:sp>
        <p:nvSpPr>
          <p:cNvPr id="4" name="投影片編號版面配置區 3"/>
          <p:cNvSpPr>
            <a:spLocks noGrp="1"/>
          </p:cNvSpPr>
          <p:nvPr>
            <p:ph type="sldNum" sz="quarter" idx="5"/>
          </p:nvPr>
        </p:nvSpPr>
        <p:spPr/>
        <p:txBody>
          <a:bodyPr/>
          <a:lstStyle/>
          <a:p>
            <a:pPr>
              <a:defRPr/>
            </a:pPr>
            <a:fld id="{E8672493-C39B-41A2-AD5A-EA2EAE8AA8DD}" type="slidenum">
              <a:rPr lang="en-US" altLang="zh-TW" smtClean="0"/>
              <a:pPr>
                <a:defRPr/>
              </a:pPr>
              <a:t>14</a:t>
            </a:fld>
            <a:endParaRPr lang="en-US" altLang="zh-TW"/>
          </a:p>
        </p:txBody>
      </p:sp>
    </p:spTree>
    <p:extLst>
      <p:ext uri="{BB962C8B-B14F-4D97-AF65-F5344CB8AC3E}">
        <p14:creationId xmlns:p14="http://schemas.microsoft.com/office/powerpoint/2010/main" val="32367738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en-US" dirty="0"/>
              <a:t>找出</a:t>
            </a:r>
            <a:r>
              <a:rPr lang="en-US" altLang="zh-TW" dirty="0"/>
              <a:t>t</a:t>
            </a:r>
            <a:r>
              <a:rPr lang="zh-TW" altLang="en-US" dirty="0"/>
              <a:t>它會最小化</a:t>
            </a:r>
            <a:r>
              <a:rPr kumimoji="1" lang="en-US" altLang="zh-TW" sz="1200" kern="1200" dirty="0">
                <a:solidFill>
                  <a:schemeClr val="tx1"/>
                </a:solidFill>
                <a:effectLst/>
                <a:latin typeface="Arial" charset="0"/>
                <a:ea typeface="新細明體" pitchFamily="18" charset="-120"/>
                <a:cs typeface="+mn-cs"/>
              </a:rPr>
              <a:t>sigma w square t</a:t>
            </a:r>
          </a:p>
        </p:txBody>
      </p:sp>
      <p:sp>
        <p:nvSpPr>
          <p:cNvPr id="4" name="投影片編號版面配置區 3"/>
          <p:cNvSpPr>
            <a:spLocks noGrp="1"/>
          </p:cNvSpPr>
          <p:nvPr>
            <p:ph type="sldNum" sz="quarter" idx="10"/>
          </p:nvPr>
        </p:nvSpPr>
        <p:spPr/>
        <p:txBody>
          <a:bodyPr/>
          <a:lstStyle/>
          <a:p>
            <a:pPr>
              <a:defRPr/>
            </a:pPr>
            <a:fld id="{E8672493-C39B-41A2-AD5A-EA2EAE8AA8DD}" type="slidenum">
              <a:rPr lang="en-US" altLang="zh-TW" smtClean="0"/>
              <a:pPr>
                <a:defRPr/>
              </a:pPr>
              <a:t>15</a:t>
            </a:fld>
            <a:endParaRPr lang="en-US" altLang="zh-TW"/>
          </a:p>
        </p:txBody>
      </p:sp>
    </p:spTree>
    <p:extLst>
      <p:ext uri="{BB962C8B-B14F-4D97-AF65-F5344CB8AC3E}">
        <p14:creationId xmlns:p14="http://schemas.microsoft.com/office/powerpoint/2010/main" val="5842446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投影片影像版面配置區 1">
            <a:extLst>
              <a:ext uri="{FF2B5EF4-FFF2-40B4-BE49-F238E27FC236}">
                <a16:creationId xmlns:a16="http://schemas.microsoft.com/office/drawing/2014/main" id="{6FE60089-1227-4A0A-BC11-A314A1E4CF5B}"/>
              </a:ext>
            </a:extLst>
          </p:cNvPr>
          <p:cNvSpPr>
            <a:spLocks noGrp="1" noRot="1" noChangeAspect="1" noChangeArrowheads="1" noTextEdit="1"/>
          </p:cNvSpPr>
          <p:nvPr>
            <p:ph type="sldImg"/>
          </p:nvPr>
        </p:nvSpPr>
        <p:spPr>
          <a:ln/>
        </p:spPr>
      </p:sp>
      <p:sp>
        <p:nvSpPr>
          <p:cNvPr id="36867" name="備忘稿版面配置區 2">
            <a:extLst>
              <a:ext uri="{FF2B5EF4-FFF2-40B4-BE49-F238E27FC236}">
                <a16:creationId xmlns:a16="http://schemas.microsoft.com/office/drawing/2014/main" id="{5354B7D9-4356-46BD-8F0D-5998BED65C1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TW" altLang="en-US" dirty="0"/>
              <a:t>圖 </a:t>
            </a:r>
            <a:r>
              <a:rPr lang="en-US" altLang="zh-TW" dirty="0"/>
              <a:t>2.9 </a:t>
            </a:r>
            <a:r>
              <a:rPr lang="zh-TW" altLang="en-US" dirty="0"/>
              <a:t>透過使用 </a:t>
            </a:r>
            <a:r>
              <a:rPr lang="en-US" altLang="zh-TW" dirty="0"/>
              <a:t>Otsu (</a:t>
            </a:r>
            <a:r>
              <a:rPr lang="zh-TW" altLang="en-US" dirty="0"/>
              <a:t>大津</a:t>
            </a:r>
            <a:r>
              <a:rPr lang="en-US" altLang="zh-TW" dirty="0"/>
              <a:t>) </a:t>
            </a:r>
            <a:r>
              <a:rPr lang="zh-TW" altLang="en-US" dirty="0"/>
              <a:t>門檻值對圖 </a:t>
            </a:r>
            <a:r>
              <a:rPr lang="en-US" altLang="zh-TW" dirty="0"/>
              <a:t>2.6 </a:t>
            </a:r>
            <a:r>
              <a:rPr lang="zh-TW" altLang="en-US" dirty="0"/>
              <a:t>的 </a:t>
            </a:r>
            <a:r>
              <a:rPr lang="en-US" altLang="zh-TW" dirty="0"/>
              <a:t>T </a:t>
            </a:r>
            <a:r>
              <a:rPr lang="zh-TW" altLang="en-US" dirty="0"/>
              <a:t>型連接器影像進行閾值處理而生成的二值化影像。</a:t>
            </a:r>
            <a:endParaRPr lang="en-US" altLang="zh-TW" dirty="0"/>
          </a:p>
          <a:p>
            <a:endParaRPr lang="en-US" altLang="zh-TW" dirty="0"/>
          </a:p>
          <a:p>
            <a:r>
              <a:rPr lang="zh-TW" altLang="en-US" dirty="0">
                <a:latin typeface="Arial" panose="020B0604020202020204" pitchFamily="34" charset="0"/>
              </a:rPr>
              <a:t>可是這樣的話還是會很混亂，背景的雜訊會被挑選出來</a:t>
            </a:r>
            <a:endParaRPr lang="en-US" altLang="zh-TW" dirty="0">
              <a:latin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en-US" dirty="0">
                <a:latin typeface="Arial" panose="020B0604020202020204" pitchFamily="34" charset="0"/>
              </a:rPr>
              <a:t>因為顆粒雜訊被歸到白色。因為相較之下雜訊比較接近物體顏色，而不是背景</a:t>
            </a:r>
            <a:endParaRPr lang="en-US" altLang="zh-TW" dirty="0">
              <a:latin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zh-TW" dirty="0">
              <a:latin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zh-TW" sz="1200" b="1" i="0" kern="1200" dirty="0">
                <a:solidFill>
                  <a:schemeClr val="tx1"/>
                </a:solidFill>
                <a:effectLst/>
                <a:latin typeface="Arial" charset="0"/>
                <a:ea typeface="新細明體" pitchFamily="18" charset="-120"/>
                <a:cs typeface="+mn-cs"/>
              </a:rPr>
              <a:t>Otsu </a:t>
            </a:r>
            <a:r>
              <a:rPr kumimoji="1" lang="zh-TW" altLang="en-US" sz="1200" b="1" i="0" kern="1200" dirty="0">
                <a:solidFill>
                  <a:schemeClr val="tx1"/>
                </a:solidFill>
                <a:effectLst/>
                <a:latin typeface="Arial" charset="0"/>
                <a:ea typeface="新細明體" pitchFamily="18" charset="-120"/>
                <a:cs typeface="+mn-cs"/>
              </a:rPr>
              <a:t>閾值法</a:t>
            </a:r>
            <a:r>
              <a:rPr kumimoji="1" lang="zh-TW" altLang="en-US" sz="1200" b="0" i="0" kern="1200" dirty="0">
                <a:solidFill>
                  <a:schemeClr val="tx1"/>
                </a:solidFill>
                <a:effectLst/>
                <a:latin typeface="Arial" charset="0"/>
                <a:ea typeface="新細明體" pitchFamily="18" charset="-120"/>
                <a:cs typeface="+mn-cs"/>
              </a:rPr>
              <a:t>（</a:t>
            </a:r>
            <a:r>
              <a:rPr kumimoji="1" lang="en-US" altLang="zh-TW" sz="1200" b="0" i="0" kern="1200" dirty="0">
                <a:solidFill>
                  <a:schemeClr val="tx1"/>
                </a:solidFill>
                <a:effectLst/>
                <a:latin typeface="Arial" charset="0"/>
                <a:ea typeface="新細明體" pitchFamily="18" charset="-120"/>
                <a:cs typeface="+mn-cs"/>
              </a:rPr>
              <a:t>Otsu‘s Thresholding Method</a:t>
            </a:r>
            <a:r>
              <a:rPr kumimoji="1" lang="zh-TW" altLang="en-US" sz="1200" b="0" i="0" kern="1200" dirty="0">
                <a:solidFill>
                  <a:schemeClr val="tx1"/>
                </a:solidFill>
                <a:effectLst/>
                <a:latin typeface="Arial" charset="0"/>
                <a:ea typeface="新細明體" pitchFamily="18" charset="-120"/>
                <a:cs typeface="+mn-cs"/>
              </a:rPr>
              <a:t>）是一種影像處理技術，用於自動選擇最適當的影像二值化閾值。它的主要目標是透過計算影像中的像素灰度值來找到一個閾值，將影像分為兩個類別，通常是物體和背景。</a:t>
            </a:r>
            <a:r>
              <a:rPr kumimoji="1" lang="en-US" altLang="zh-TW" sz="1200" b="0" i="0" kern="1200" dirty="0">
                <a:solidFill>
                  <a:schemeClr val="tx1"/>
                </a:solidFill>
                <a:effectLst/>
                <a:latin typeface="Arial" charset="0"/>
                <a:ea typeface="新細明體" pitchFamily="18" charset="-120"/>
                <a:cs typeface="+mn-cs"/>
              </a:rPr>
              <a:t>Otsu </a:t>
            </a:r>
            <a:r>
              <a:rPr kumimoji="1" lang="zh-TW" altLang="en-US" sz="1200" b="0" i="0" kern="1200" dirty="0">
                <a:solidFill>
                  <a:schemeClr val="tx1"/>
                </a:solidFill>
                <a:effectLst/>
                <a:latin typeface="Arial" charset="0"/>
                <a:ea typeface="新細明體" pitchFamily="18" charset="-120"/>
                <a:cs typeface="+mn-cs"/>
              </a:rPr>
              <a:t>方法基於最小化兩個類別間的變異度，使得分割後的兩部分的內部差異最小，從而達到有效的圖像分割。</a:t>
            </a:r>
            <a:endParaRPr lang="en-US" altLang="zh-TW" dirty="0"/>
          </a:p>
        </p:txBody>
      </p:sp>
      <p:sp>
        <p:nvSpPr>
          <p:cNvPr id="36868" name="投影片編號版面配置區 3">
            <a:extLst>
              <a:ext uri="{FF2B5EF4-FFF2-40B4-BE49-F238E27FC236}">
                <a16:creationId xmlns:a16="http://schemas.microsoft.com/office/drawing/2014/main" id="{DAB61D06-9107-49FD-86AC-360C627002B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84927" indent="-301895">
              <a:defRPr kumimoji="1">
                <a:solidFill>
                  <a:schemeClr val="tx1"/>
                </a:solidFill>
                <a:latin typeface="Arial" panose="020B0604020202020204" pitchFamily="34" charset="0"/>
                <a:ea typeface="新細明體" panose="02020500000000000000" pitchFamily="18" charset="-120"/>
              </a:defRPr>
            </a:lvl2pPr>
            <a:lvl3pPr marL="1207580" indent="-241516">
              <a:defRPr kumimoji="1">
                <a:solidFill>
                  <a:schemeClr val="tx1"/>
                </a:solidFill>
                <a:latin typeface="Arial" panose="020B0604020202020204" pitchFamily="34" charset="0"/>
                <a:ea typeface="新細明體" panose="02020500000000000000" pitchFamily="18" charset="-120"/>
              </a:defRPr>
            </a:lvl3pPr>
            <a:lvl4pPr marL="1690611" indent="-241516">
              <a:defRPr kumimoji="1">
                <a:solidFill>
                  <a:schemeClr val="tx1"/>
                </a:solidFill>
                <a:latin typeface="Arial" panose="020B0604020202020204" pitchFamily="34" charset="0"/>
                <a:ea typeface="新細明體" panose="02020500000000000000" pitchFamily="18" charset="-120"/>
              </a:defRPr>
            </a:lvl4pPr>
            <a:lvl5pPr marL="2173643" indent="-241516">
              <a:defRPr kumimoji="1">
                <a:solidFill>
                  <a:schemeClr val="tx1"/>
                </a:solidFill>
                <a:latin typeface="Arial" panose="020B0604020202020204" pitchFamily="34" charset="0"/>
                <a:ea typeface="新細明體" panose="02020500000000000000" pitchFamily="18" charset="-120"/>
              </a:defRPr>
            </a:lvl5pPr>
            <a:lvl6pPr marL="2656675" indent="-241516"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3139707" indent="-241516"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622739" indent="-241516"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4105770" indent="-241516"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05F0D296-99F1-4ADE-92F1-1EF5206183FD}" type="slidenum">
              <a:rPr lang="en-US" altLang="zh-TW" smtClean="0"/>
              <a:pPr/>
              <a:t>16</a:t>
            </a:fld>
            <a:endParaRPr lang="en-US" altLang="zh-TW"/>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A93923E9-5FD3-4DA1-91DA-28A7551A694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Arial" panose="020B0604020202020204" pitchFamily="34" charset="0"/>
                <a:ea typeface="新細明體" panose="02020500000000000000" pitchFamily="18" charset="-120"/>
              </a:defRPr>
            </a:lvl1pPr>
            <a:lvl2pPr marL="784927" indent="-301895">
              <a:spcBef>
                <a:spcPct val="30000"/>
              </a:spcBef>
              <a:defRPr kumimoji="1" sz="1300">
                <a:solidFill>
                  <a:schemeClr val="tx1"/>
                </a:solidFill>
                <a:latin typeface="Arial" panose="020B0604020202020204" pitchFamily="34" charset="0"/>
                <a:ea typeface="新細明體" panose="02020500000000000000" pitchFamily="18" charset="-120"/>
              </a:defRPr>
            </a:lvl2pPr>
            <a:lvl3pPr marL="1207580" indent="-241516">
              <a:spcBef>
                <a:spcPct val="30000"/>
              </a:spcBef>
              <a:defRPr kumimoji="1" sz="1300">
                <a:solidFill>
                  <a:schemeClr val="tx1"/>
                </a:solidFill>
                <a:latin typeface="Arial" panose="020B0604020202020204" pitchFamily="34" charset="0"/>
                <a:ea typeface="新細明體" panose="02020500000000000000" pitchFamily="18" charset="-120"/>
              </a:defRPr>
            </a:lvl3pPr>
            <a:lvl4pPr marL="1690611" indent="-241516">
              <a:spcBef>
                <a:spcPct val="30000"/>
              </a:spcBef>
              <a:defRPr kumimoji="1" sz="1300">
                <a:solidFill>
                  <a:schemeClr val="tx1"/>
                </a:solidFill>
                <a:latin typeface="Arial" panose="020B0604020202020204" pitchFamily="34" charset="0"/>
                <a:ea typeface="新細明體" panose="02020500000000000000" pitchFamily="18" charset="-120"/>
              </a:defRPr>
            </a:lvl4pPr>
            <a:lvl5pPr marL="2173643" indent="-241516">
              <a:spcBef>
                <a:spcPct val="30000"/>
              </a:spcBef>
              <a:defRPr kumimoji="1" sz="1300">
                <a:solidFill>
                  <a:schemeClr val="tx1"/>
                </a:solidFill>
                <a:latin typeface="Arial" panose="020B0604020202020204" pitchFamily="34" charset="0"/>
                <a:ea typeface="新細明體" panose="02020500000000000000" pitchFamily="18" charset="-120"/>
              </a:defRPr>
            </a:lvl5pPr>
            <a:lvl6pPr marL="2656675" indent="-241516" eaLnBrk="0" fontAlgn="base" hangingPunct="0">
              <a:spcBef>
                <a:spcPct val="30000"/>
              </a:spcBef>
              <a:spcAft>
                <a:spcPct val="0"/>
              </a:spcAft>
              <a:defRPr kumimoji="1" sz="1300">
                <a:solidFill>
                  <a:schemeClr val="tx1"/>
                </a:solidFill>
                <a:latin typeface="Arial" panose="020B0604020202020204" pitchFamily="34" charset="0"/>
                <a:ea typeface="新細明體" panose="02020500000000000000" pitchFamily="18" charset="-120"/>
              </a:defRPr>
            </a:lvl6pPr>
            <a:lvl7pPr marL="3139707" indent="-241516" eaLnBrk="0" fontAlgn="base" hangingPunct="0">
              <a:spcBef>
                <a:spcPct val="30000"/>
              </a:spcBef>
              <a:spcAft>
                <a:spcPct val="0"/>
              </a:spcAft>
              <a:defRPr kumimoji="1" sz="1300">
                <a:solidFill>
                  <a:schemeClr val="tx1"/>
                </a:solidFill>
                <a:latin typeface="Arial" panose="020B0604020202020204" pitchFamily="34" charset="0"/>
                <a:ea typeface="新細明體" panose="02020500000000000000" pitchFamily="18" charset="-120"/>
              </a:defRPr>
            </a:lvl7pPr>
            <a:lvl8pPr marL="3622739" indent="-241516" eaLnBrk="0" fontAlgn="base" hangingPunct="0">
              <a:spcBef>
                <a:spcPct val="30000"/>
              </a:spcBef>
              <a:spcAft>
                <a:spcPct val="0"/>
              </a:spcAft>
              <a:defRPr kumimoji="1" sz="1300">
                <a:solidFill>
                  <a:schemeClr val="tx1"/>
                </a:solidFill>
                <a:latin typeface="Arial" panose="020B0604020202020204" pitchFamily="34" charset="0"/>
                <a:ea typeface="新細明體" panose="02020500000000000000" pitchFamily="18" charset="-120"/>
              </a:defRPr>
            </a:lvl8pPr>
            <a:lvl9pPr marL="4105770" indent="-241516" eaLnBrk="0" fontAlgn="base" hangingPunct="0">
              <a:spcBef>
                <a:spcPct val="30000"/>
              </a:spcBef>
              <a:spcAft>
                <a:spcPct val="0"/>
              </a:spcAft>
              <a:defRPr kumimoji="1" sz="1300">
                <a:solidFill>
                  <a:schemeClr val="tx1"/>
                </a:solidFill>
                <a:latin typeface="Arial" panose="020B0604020202020204" pitchFamily="34" charset="0"/>
                <a:ea typeface="新細明體" panose="02020500000000000000" pitchFamily="18" charset="-120"/>
              </a:defRPr>
            </a:lvl9pPr>
          </a:lstStyle>
          <a:p>
            <a:pPr>
              <a:spcBef>
                <a:spcPct val="0"/>
              </a:spcBef>
            </a:pPr>
            <a:fld id="{8607570C-F14C-48B3-B8E2-66E160C54C70}" type="slidenum">
              <a:rPr lang="en-US" altLang="zh-TW" smtClean="0"/>
              <a:pPr>
                <a:spcBef>
                  <a:spcPct val="0"/>
                </a:spcBef>
              </a:pPr>
              <a:t>17</a:t>
            </a:fld>
            <a:endParaRPr lang="en-US" altLang="zh-TW"/>
          </a:p>
        </p:txBody>
      </p:sp>
      <p:sp>
        <p:nvSpPr>
          <p:cNvPr id="38915" name="Rectangle 2">
            <a:extLst>
              <a:ext uri="{FF2B5EF4-FFF2-40B4-BE49-F238E27FC236}">
                <a16:creationId xmlns:a16="http://schemas.microsoft.com/office/drawing/2014/main" id="{F9CB028B-9F69-486F-9E36-B5EAF2D89341}"/>
              </a:ext>
            </a:extLst>
          </p:cNvPr>
          <p:cNvSpPr>
            <a:spLocks noGrp="1" noRot="1" noChangeAspect="1" noChangeArrowheads="1" noTextEdit="1"/>
          </p:cNvSpPr>
          <p:nvPr>
            <p:ph type="sldImg"/>
          </p:nvPr>
        </p:nvSpPr>
        <p:spPr>
          <a:ln/>
        </p:spPr>
      </p:sp>
      <p:sp>
        <p:nvSpPr>
          <p:cNvPr id="38916" name="Rectangle 3">
            <a:extLst>
              <a:ext uri="{FF2B5EF4-FFF2-40B4-BE49-F238E27FC236}">
                <a16:creationId xmlns:a16="http://schemas.microsoft.com/office/drawing/2014/main" id="{FFB43711-08E0-41AC-8669-223EDA96941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TW" altLang="en-US" dirty="0"/>
              <a:t>基特勒和伊林沃斯提出了與大津不同的標準。</a:t>
            </a:r>
            <a:endParaRPr lang="en-US" altLang="zh-TW" dirty="0"/>
          </a:p>
          <a:p>
            <a:br>
              <a:rPr kumimoji="1" lang="zh-TW" altLang="en-US" sz="1200" b="1" i="0" kern="1200" dirty="0">
                <a:solidFill>
                  <a:schemeClr val="tx1"/>
                </a:solidFill>
                <a:effectLst/>
                <a:latin typeface="Arial" charset="0"/>
                <a:ea typeface="新細明體" pitchFamily="18" charset="-120"/>
                <a:cs typeface="+mn-cs"/>
              </a:rPr>
            </a:br>
            <a:r>
              <a:rPr kumimoji="1" lang="zh-TW" altLang="en-US" sz="1200" b="1" i="0" kern="1200" dirty="0">
                <a:solidFill>
                  <a:schemeClr val="tx1"/>
                </a:solidFill>
                <a:effectLst/>
                <a:latin typeface="Arial" charset="0"/>
                <a:ea typeface="新細明體" pitchFamily="18" charset="-120"/>
                <a:cs typeface="+mn-cs"/>
              </a:rPr>
              <a:t>最小化 </a:t>
            </a:r>
            <a:r>
              <a:rPr kumimoji="1" lang="en-US" altLang="zh-TW" sz="1200" b="1" i="0" kern="1200" dirty="0" err="1">
                <a:solidFill>
                  <a:schemeClr val="tx1"/>
                </a:solidFill>
                <a:effectLst/>
                <a:latin typeface="Arial" charset="0"/>
                <a:ea typeface="新細明體" pitchFamily="18" charset="-120"/>
                <a:cs typeface="+mn-cs"/>
              </a:rPr>
              <a:t>Kullback</a:t>
            </a:r>
            <a:r>
              <a:rPr kumimoji="1" lang="en-US" altLang="zh-TW" sz="1200" b="1" i="0" kern="1200" dirty="0">
                <a:solidFill>
                  <a:schemeClr val="tx1"/>
                </a:solidFill>
                <a:effectLst/>
                <a:latin typeface="Arial" charset="0"/>
                <a:ea typeface="新細明體" pitchFamily="18" charset="-120"/>
                <a:cs typeface="+mn-cs"/>
              </a:rPr>
              <a:t> </a:t>
            </a:r>
            <a:r>
              <a:rPr kumimoji="1" lang="zh-TW" altLang="en-US" sz="1200" b="1" i="0" kern="1200" dirty="0">
                <a:solidFill>
                  <a:schemeClr val="tx1"/>
                </a:solidFill>
                <a:effectLst/>
                <a:latin typeface="Arial" charset="0"/>
                <a:ea typeface="新細明體" pitchFamily="18" charset="-120"/>
                <a:cs typeface="+mn-cs"/>
              </a:rPr>
              <a:t>訊息距離</a:t>
            </a:r>
            <a:r>
              <a:rPr kumimoji="1" lang="zh-TW" altLang="en-US" sz="1200" b="0" i="0" kern="1200" dirty="0">
                <a:solidFill>
                  <a:schemeClr val="tx1"/>
                </a:solidFill>
                <a:effectLst/>
                <a:latin typeface="Arial" charset="0"/>
                <a:ea typeface="新細明體" pitchFamily="18" charset="-120"/>
                <a:cs typeface="+mn-cs"/>
              </a:rPr>
              <a:t>是在自動選擇適當的閾值，將影像轉換為二值化形式。該方法基於</a:t>
            </a:r>
            <a:r>
              <a:rPr kumimoji="1" lang="en-US" altLang="zh-TW" sz="1200" b="0" i="0" kern="1200" dirty="0" err="1">
                <a:solidFill>
                  <a:schemeClr val="tx1"/>
                </a:solidFill>
                <a:effectLst/>
                <a:latin typeface="Arial" charset="0"/>
                <a:ea typeface="新細明體" pitchFamily="18" charset="-120"/>
                <a:cs typeface="+mn-cs"/>
              </a:rPr>
              <a:t>Kullback-Leibler</a:t>
            </a:r>
            <a:r>
              <a:rPr kumimoji="1" lang="zh-TW" altLang="en-US" sz="1200" b="0" i="0" kern="1200" dirty="0">
                <a:solidFill>
                  <a:schemeClr val="tx1"/>
                </a:solidFill>
                <a:effectLst/>
                <a:latin typeface="Arial" charset="0"/>
                <a:ea typeface="新細明體" pitchFamily="18" charset="-120"/>
                <a:cs typeface="+mn-cs"/>
              </a:rPr>
              <a:t>散度的概念，用於衡量兩個機率分佈之間的差異。</a:t>
            </a:r>
            <a:endParaRPr kumimoji="1" lang="en-US" altLang="zh-TW" sz="1200" b="0" i="0" kern="1200" dirty="0">
              <a:solidFill>
                <a:schemeClr val="tx1"/>
              </a:solidFill>
              <a:effectLst/>
              <a:latin typeface="Arial" charset="0"/>
              <a:ea typeface="新細明體" pitchFamily="18" charset="-120"/>
              <a:cs typeface="+mn-cs"/>
            </a:endParaRPr>
          </a:p>
          <a:p>
            <a:endParaRPr lang="en-US" altLang="zh-TW" dirty="0"/>
          </a:p>
          <a:p>
            <a:r>
              <a:rPr lang="zh-TW" altLang="en-US" dirty="0"/>
              <a:t>最小化 </a:t>
            </a:r>
            <a:r>
              <a:rPr lang="en-US" altLang="zh-TW" dirty="0" err="1"/>
              <a:t>Kullback</a:t>
            </a:r>
            <a:r>
              <a:rPr lang="en-US" altLang="zh-TW" dirty="0"/>
              <a:t> </a:t>
            </a:r>
            <a:r>
              <a:rPr lang="zh-TW" altLang="en-US" dirty="0"/>
              <a:t>定向散度 </a:t>
            </a:r>
            <a:r>
              <a:rPr lang="en-US" altLang="zh-TW" dirty="0"/>
              <a:t>J</a:t>
            </a:r>
          </a:p>
          <a:p>
            <a:r>
              <a:rPr lang="zh-TW" altLang="en-US" dirty="0"/>
              <a:t>直方圖中兩個高斯的混合分佈：</a:t>
            </a:r>
            <a:endParaRPr lang="en-US" altLang="zh-TW" dirty="0"/>
          </a:p>
          <a:p>
            <a:endParaRPr lang="en-US" altLang="zh-TW" dirty="0"/>
          </a:p>
          <a:p>
            <a:r>
              <a:rPr lang="en-US" altLang="zh-TW" dirty="0"/>
              <a:t>I</a:t>
            </a:r>
            <a:r>
              <a:rPr lang="zh-TW" altLang="en-US" dirty="0"/>
              <a:t>：</a:t>
            </a:r>
            <a:r>
              <a:rPr lang="en-US" altLang="zh-TW" dirty="0"/>
              <a:t>capital </a:t>
            </a:r>
            <a:r>
              <a:rPr lang="en-US" altLang="zh-TW" dirty="0" err="1"/>
              <a:t>i</a:t>
            </a:r>
            <a:endParaRPr lang="en-US" altLang="zh-TW" dirty="0"/>
          </a:p>
          <a:p>
            <a:r>
              <a:rPr lang="zh-TW" altLang="en-US" dirty="0"/>
              <a:t>平方根：</a:t>
            </a:r>
            <a:r>
              <a:rPr lang="en-US" altLang="zh-TW" dirty="0"/>
              <a:t>square root </a:t>
            </a:r>
          </a:p>
          <a:p>
            <a:r>
              <a:rPr lang="en-US" altLang="zh-TW" dirty="0"/>
              <a:t>e to the</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投影片圖像版面配置區 1">
            <a:extLst>
              <a:ext uri="{FF2B5EF4-FFF2-40B4-BE49-F238E27FC236}">
                <a16:creationId xmlns:a16="http://schemas.microsoft.com/office/drawing/2014/main" id="{E0C4C3DB-1E8D-48C7-BEF2-E47EE5FC1B92}"/>
              </a:ext>
            </a:extLst>
          </p:cNvPr>
          <p:cNvSpPr>
            <a:spLocks noGrp="1" noRot="1" noChangeAspect="1" noChangeArrowheads="1" noTextEdit="1"/>
          </p:cNvSpPr>
          <p:nvPr>
            <p:ph type="sldImg"/>
          </p:nvPr>
        </p:nvSpPr>
        <p:spPr>
          <a:ln/>
        </p:spPr>
      </p:sp>
      <p:sp>
        <p:nvSpPr>
          <p:cNvPr id="43011" name="備忘稿版面配置區 2">
            <a:extLst>
              <a:ext uri="{FF2B5EF4-FFF2-40B4-BE49-F238E27FC236}">
                <a16:creationId xmlns:a16="http://schemas.microsoft.com/office/drawing/2014/main" id="{2C08E40B-840D-4168-92F9-0FDDAED3ED0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TW" altLang="en-US" dirty="0">
                <a:latin typeface="Arial" panose="020B0604020202020204" pitchFamily="34" charset="0"/>
              </a:rPr>
              <a:t>圖 </a:t>
            </a:r>
            <a:r>
              <a:rPr lang="en-US" altLang="zh-TW" dirty="0">
                <a:latin typeface="Arial" panose="020B0604020202020204" pitchFamily="34" charset="0"/>
              </a:rPr>
              <a:t>2.12 </a:t>
            </a:r>
            <a:r>
              <a:rPr lang="zh-TW" altLang="en-US" dirty="0">
                <a:latin typeface="Arial" panose="020B0604020202020204" pitchFamily="34" charset="0"/>
              </a:rPr>
              <a:t>兩個高斯的混合。 如果每當 </a:t>
            </a:r>
            <a:r>
              <a:rPr lang="en-US" altLang="zh-TW" dirty="0">
                <a:latin typeface="Arial" panose="020B0604020202020204" pitchFamily="34" charset="0"/>
              </a:rPr>
              <a:t>x &lt; t </a:t>
            </a:r>
            <a:r>
              <a:rPr lang="zh-TW" altLang="en-US" dirty="0">
                <a:latin typeface="Arial" panose="020B0604020202020204" pitchFamily="34" charset="0"/>
              </a:rPr>
              <a:t>時就指定為背景像素並且每當 </a:t>
            </a:r>
            <a:r>
              <a:rPr lang="en-US" altLang="zh-TW" dirty="0">
                <a:latin typeface="Arial" panose="020B0604020202020204" pitchFamily="34" charset="0"/>
              </a:rPr>
              <a:t>x &gt; t </a:t>
            </a:r>
            <a:r>
              <a:rPr lang="zh-TW" altLang="en-US" dirty="0">
                <a:latin typeface="Arial" panose="020B0604020202020204" pitchFamily="34" charset="0"/>
              </a:rPr>
              <a:t>時，就會把它指定為前景像素，</a:t>
            </a:r>
            <a:endParaRPr lang="en-US" altLang="zh-TW" dirty="0">
              <a:latin typeface="Arial" panose="020B0604020202020204" pitchFamily="34" charset="0"/>
            </a:endParaRPr>
          </a:p>
          <a:p>
            <a:r>
              <a:rPr lang="zh-TW" altLang="en-US" dirty="0">
                <a:latin typeface="Arial" panose="020B0604020202020204" pitchFamily="34" charset="0"/>
              </a:rPr>
              <a:t>觀察到 </a:t>
            </a:r>
            <a:r>
              <a:rPr lang="en-US" altLang="zh-TW" dirty="0">
                <a:latin typeface="Arial" panose="020B0604020202020204" pitchFamily="34" charset="0"/>
              </a:rPr>
              <a:t>x &lt; t </a:t>
            </a:r>
            <a:r>
              <a:rPr lang="zh-TW" altLang="en-US" dirty="0">
                <a:latin typeface="Arial" panose="020B0604020202020204" pitchFamily="34" charset="0"/>
              </a:rPr>
              <a:t>的概率並且將其分類為背景將是 </a:t>
            </a:r>
            <a:r>
              <a:rPr lang="en-US" altLang="zh-TW" dirty="0">
                <a:latin typeface="Arial" panose="020B0604020202020204" pitchFamily="34" charset="0"/>
              </a:rPr>
              <a:t>t </a:t>
            </a:r>
            <a:r>
              <a:rPr lang="zh-TW" altLang="en-US" dirty="0">
                <a:latin typeface="Arial" panose="020B0604020202020204" pitchFamily="34" charset="0"/>
              </a:rPr>
              <a:t>左側 </a:t>
            </a:r>
            <a:r>
              <a:rPr lang="en-US" altLang="zh-TW" dirty="0">
                <a:latin typeface="Arial" panose="020B0604020202020204" pitchFamily="34" charset="0"/>
              </a:rPr>
              <a:t>f1</a:t>
            </a:r>
            <a:r>
              <a:rPr lang="zh-TW" altLang="en-US" dirty="0">
                <a:latin typeface="Arial" panose="020B0604020202020204" pitchFamily="34" charset="0"/>
              </a:rPr>
              <a:t>下方的區域。 </a:t>
            </a:r>
            <a:endParaRPr lang="en-US" altLang="zh-TW" dirty="0">
              <a:latin typeface="Arial" panose="020B0604020202020204" pitchFamily="34" charset="0"/>
            </a:endParaRPr>
          </a:p>
          <a:p>
            <a:r>
              <a:rPr lang="zh-TW" altLang="en-US" dirty="0">
                <a:latin typeface="Arial" panose="020B0604020202020204" pitchFamily="34" charset="0"/>
              </a:rPr>
              <a:t>觀察到 </a:t>
            </a:r>
            <a:r>
              <a:rPr lang="en-US" altLang="zh-TW" dirty="0">
                <a:latin typeface="Arial" panose="020B0604020202020204" pitchFamily="34" charset="0"/>
              </a:rPr>
              <a:t>x &gt; t </a:t>
            </a:r>
            <a:r>
              <a:rPr lang="zh-TW" altLang="en-US" dirty="0">
                <a:latin typeface="Arial" panose="020B0604020202020204" pitchFamily="34" charset="0"/>
              </a:rPr>
              <a:t>的概率將其分類為前景的區域是 </a:t>
            </a:r>
            <a:r>
              <a:rPr lang="en-US" altLang="zh-TW" dirty="0">
                <a:latin typeface="Arial" panose="020B0604020202020204" pitchFamily="34" charset="0"/>
              </a:rPr>
              <a:t>f2 </a:t>
            </a:r>
            <a:r>
              <a:rPr lang="zh-TW" altLang="en-US" dirty="0">
                <a:latin typeface="Arial" panose="020B0604020202020204" pitchFamily="34" charset="0"/>
              </a:rPr>
              <a:t>下 </a:t>
            </a:r>
            <a:r>
              <a:rPr lang="en-US" altLang="zh-TW" dirty="0">
                <a:latin typeface="Arial" panose="020B0604020202020204" pitchFamily="34" charset="0"/>
              </a:rPr>
              <a:t>t </a:t>
            </a:r>
            <a:r>
              <a:rPr lang="zh-TW" altLang="en-US" dirty="0">
                <a:latin typeface="Arial" panose="020B0604020202020204" pitchFamily="34" charset="0"/>
              </a:rPr>
              <a:t>右側的區域。</a:t>
            </a:r>
            <a:endParaRPr lang="en-US" altLang="zh-TW" dirty="0">
              <a:latin typeface="Arial" panose="020B0604020202020204" pitchFamily="34" charset="0"/>
            </a:endParaRPr>
          </a:p>
          <a:p>
            <a:endParaRPr lang="en-US" altLang="zh-TW" dirty="0">
              <a:latin typeface="Arial" panose="020B0604020202020204" pitchFamily="34" charset="0"/>
            </a:endParaRPr>
          </a:p>
          <a:p>
            <a:r>
              <a:rPr lang="en-US" altLang="zh-TW" dirty="0">
                <a:latin typeface="Arial" panose="020B0604020202020204" pitchFamily="34" charset="0"/>
              </a:rPr>
              <a:t>t</a:t>
            </a:r>
            <a:r>
              <a:rPr lang="zh-TW" altLang="en-US" dirty="0">
                <a:latin typeface="Arial" panose="020B0604020202020204" pitchFamily="34" charset="0"/>
              </a:rPr>
              <a:t> 左邊整個是背景像素；</a:t>
            </a:r>
            <a:r>
              <a:rPr lang="en-US" altLang="zh-TW" dirty="0">
                <a:latin typeface="Arial" panose="020B0604020202020204" pitchFamily="34" charset="0"/>
              </a:rPr>
              <a:t>t</a:t>
            </a:r>
            <a:r>
              <a:rPr lang="zh-TW" altLang="en-US" dirty="0">
                <a:latin typeface="Arial" panose="020B0604020202020204" pitchFamily="34" charset="0"/>
              </a:rPr>
              <a:t> 右邊整個是前景像素</a:t>
            </a:r>
            <a:r>
              <a:rPr lang="en-US" altLang="zh-TW" dirty="0">
                <a:latin typeface="Arial" panose="020B0604020202020204" pitchFamily="34" charset="0"/>
              </a:rPr>
              <a:t>(</a:t>
            </a:r>
            <a:r>
              <a:rPr lang="zh-TW" altLang="en-US" dirty="0">
                <a:latin typeface="Arial" panose="020B0604020202020204" pitchFamily="34" charset="0"/>
              </a:rPr>
              <a:t>也就是物品</a:t>
            </a:r>
            <a:r>
              <a:rPr lang="en-US" altLang="zh-TW" dirty="0">
                <a:latin typeface="Arial" panose="020B0604020202020204" pitchFamily="34" charset="0"/>
              </a:rPr>
              <a:t>)</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TW" dirty="0">
                <a:latin typeface="Arial" panose="020B0604020202020204" pitchFamily="34" charset="0"/>
              </a:rPr>
              <a:t>t</a:t>
            </a:r>
            <a:r>
              <a:rPr lang="zh-TW" altLang="en-US" dirty="0">
                <a:latin typeface="Arial" panose="020B0604020202020204" pitchFamily="34" charset="0"/>
              </a:rPr>
              <a:t> 左邊小部分是指原本是前景像素它被指定為背景；</a:t>
            </a:r>
            <a:r>
              <a:rPr lang="en-US" altLang="zh-TW" dirty="0">
                <a:latin typeface="Arial" panose="020B0604020202020204" pitchFamily="34" charset="0"/>
              </a:rPr>
              <a:t>t</a:t>
            </a:r>
            <a:r>
              <a:rPr lang="zh-TW" altLang="en-US" dirty="0">
                <a:latin typeface="Arial" panose="020B0604020202020204" pitchFamily="34" charset="0"/>
              </a:rPr>
              <a:t> 右邊小部分是指原本是背景像素它被指定為前景</a:t>
            </a:r>
            <a:r>
              <a:rPr lang="en-US" altLang="zh-TW" dirty="0">
                <a:latin typeface="Arial" panose="020B0604020202020204" pitchFamily="34" charset="0"/>
              </a:rPr>
              <a:t>(</a:t>
            </a:r>
            <a:r>
              <a:rPr lang="zh-TW" altLang="en-US" dirty="0">
                <a:latin typeface="Arial" panose="020B0604020202020204" pitchFamily="34" charset="0"/>
              </a:rPr>
              <a:t>物品</a:t>
            </a:r>
            <a:r>
              <a:rPr lang="en-US" altLang="zh-TW" dirty="0">
                <a:latin typeface="Arial" panose="020B0604020202020204" pitchFamily="34" charset="0"/>
              </a:rPr>
              <a:t>)</a:t>
            </a:r>
          </a:p>
        </p:txBody>
      </p:sp>
      <p:sp>
        <p:nvSpPr>
          <p:cNvPr id="43012" name="投影片編號版面配置區 3">
            <a:extLst>
              <a:ext uri="{FF2B5EF4-FFF2-40B4-BE49-F238E27FC236}">
                <a16:creationId xmlns:a16="http://schemas.microsoft.com/office/drawing/2014/main" id="{0112405C-2491-4238-923B-1E8721833AE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84927" indent="-301895">
              <a:defRPr kumimoji="1">
                <a:solidFill>
                  <a:schemeClr val="tx1"/>
                </a:solidFill>
                <a:latin typeface="Arial" panose="020B0604020202020204" pitchFamily="34" charset="0"/>
                <a:ea typeface="新細明體" panose="02020500000000000000" pitchFamily="18" charset="-120"/>
              </a:defRPr>
            </a:lvl2pPr>
            <a:lvl3pPr marL="1207580" indent="-241516">
              <a:defRPr kumimoji="1">
                <a:solidFill>
                  <a:schemeClr val="tx1"/>
                </a:solidFill>
                <a:latin typeface="Arial" panose="020B0604020202020204" pitchFamily="34" charset="0"/>
                <a:ea typeface="新細明體" panose="02020500000000000000" pitchFamily="18" charset="-120"/>
              </a:defRPr>
            </a:lvl3pPr>
            <a:lvl4pPr marL="1690611" indent="-241516">
              <a:defRPr kumimoji="1">
                <a:solidFill>
                  <a:schemeClr val="tx1"/>
                </a:solidFill>
                <a:latin typeface="Arial" panose="020B0604020202020204" pitchFamily="34" charset="0"/>
                <a:ea typeface="新細明體" panose="02020500000000000000" pitchFamily="18" charset="-120"/>
              </a:defRPr>
            </a:lvl4pPr>
            <a:lvl5pPr marL="2173643" indent="-241516">
              <a:defRPr kumimoji="1">
                <a:solidFill>
                  <a:schemeClr val="tx1"/>
                </a:solidFill>
                <a:latin typeface="Arial" panose="020B0604020202020204" pitchFamily="34" charset="0"/>
                <a:ea typeface="新細明體" panose="02020500000000000000" pitchFamily="18" charset="-120"/>
              </a:defRPr>
            </a:lvl5pPr>
            <a:lvl6pPr marL="2656675" indent="-241516"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3139707" indent="-241516"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622739" indent="-241516"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4105770" indent="-241516"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B55A7D09-8B6C-4343-8643-511922552A9B}" type="slidenum">
              <a:rPr lang="en-US" altLang="zh-TW" smtClean="0"/>
              <a:pPr/>
              <a:t>18</a:t>
            </a:fld>
            <a:endParaRPr lang="en-US" altLang="zh-TW"/>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投影片圖像版面配置區 1">
            <a:extLst>
              <a:ext uri="{FF2B5EF4-FFF2-40B4-BE49-F238E27FC236}">
                <a16:creationId xmlns:a16="http://schemas.microsoft.com/office/drawing/2014/main" id="{2CE14D57-1655-4DF6-8F92-4FADF1E88340}"/>
              </a:ext>
            </a:extLst>
          </p:cNvPr>
          <p:cNvSpPr>
            <a:spLocks noGrp="1" noRot="1" noChangeAspect="1" noChangeArrowheads="1" noTextEdit="1"/>
          </p:cNvSpPr>
          <p:nvPr>
            <p:ph type="sldImg"/>
          </p:nvPr>
        </p:nvSpPr>
        <p:spPr>
          <a:ln/>
        </p:spPr>
      </p:sp>
      <p:sp>
        <p:nvSpPr>
          <p:cNvPr id="40963" name="備忘稿版面配置區 2">
            <a:extLst>
              <a:ext uri="{FF2B5EF4-FFF2-40B4-BE49-F238E27FC236}">
                <a16:creationId xmlns:a16="http://schemas.microsoft.com/office/drawing/2014/main" id="{2BA0E053-B994-4596-8341-9B6332D02A1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en-US" dirty="0"/>
              <a:t>找出</a:t>
            </a:r>
            <a:r>
              <a:rPr lang="en-US" altLang="zh-TW" dirty="0"/>
              <a:t>t</a:t>
            </a:r>
            <a:r>
              <a:rPr lang="zh-TW" altLang="en-US" dirty="0"/>
              <a:t>它會最小化</a:t>
            </a:r>
            <a:r>
              <a:rPr lang="en-US" altLang="zh-TW" dirty="0"/>
              <a:t>H(</a:t>
            </a:r>
            <a:r>
              <a:rPr kumimoji="1" lang="en-US" altLang="zh-TW" sz="1200" kern="1200" dirty="0">
                <a:solidFill>
                  <a:schemeClr val="tx1"/>
                </a:solidFill>
                <a:effectLst/>
                <a:latin typeface="Arial" charset="0"/>
                <a:ea typeface="新細明體" pitchFamily="18" charset="-120"/>
                <a:cs typeface="+mn-cs"/>
              </a:rPr>
              <a:t>t)</a:t>
            </a:r>
          </a:p>
          <a:p>
            <a:endParaRPr lang="en-US" altLang="zh-TW" dirty="0"/>
          </a:p>
        </p:txBody>
      </p:sp>
      <p:sp>
        <p:nvSpPr>
          <p:cNvPr id="40964" name="投影片編號版面配置區 3">
            <a:extLst>
              <a:ext uri="{FF2B5EF4-FFF2-40B4-BE49-F238E27FC236}">
                <a16:creationId xmlns:a16="http://schemas.microsoft.com/office/drawing/2014/main" id="{F425E28A-7A2B-4761-8FE5-B921ED4B055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84927" indent="-301895">
              <a:defRPr kumimoji="1">
                <a:solidFill>
                  <a:schemeClr val="tx1"/>
                </a:solidFill>
                <a:latin typeface="Arial" panose="020B0604020202020204" pitchFamily="34" charset="0"/>
                <a:ea typeface="新細明體" panose="02020500000000000000" pitchFamily="18" charset="-120"/>
              </a:defRPr>
            </a:lvl2pPr>
            <a:lvl3pPr marL="1207580" indent="-241516">
              <a:defRPr kumimoji="1">
                <a:solidFill>
                  <a:schemeClr val="tx1"/>
                </a:solidFill>
                <a:latin typeface="Arial" panose="020B0604020202020204" pitchFamily="34" charset="0"/>
                <a:ea typeface="新細明體" panose="02020500000000000000" pitchFamily="18" charset="-120"/>
              </a:defRPr>
            </a:lvl3pPr>
            <a:lvl4pPr marL="1690611" indent="-241516">
              <a:defRPr kumimoji="1">
                <a:solidFill>
                  <a:schemeClr val="tx1"/>
                </a:solidFill>
                <a:latin typeface="Arial" panose="020B0604020202020204" pitchFamily="34" charset="0"/>
                <a:ea typeface="新細明體" panose="02020500000000000000" pitchFamily="18" charset="-120"/>
              </a:defRPr>
            </a:lvl4pPr>
            <a:lvl5pPr marL="2173643" indent="-241516">
              <a:defRPr kumimoji="1">
                <a:solidFill>
                  <a:schemeClr val="tx1"/>
                </a:solidFill>
                <a:latin typeface="Arial" panose="020B0604020202020204" pitchFamily="34" charset="0"/>
                <a:ea typeface="新細明體" panose="02020500000000000000" pitchFamily="18" charset="-120"/>
              </a:defRPr>
            </a:lvl5pPr>
            <a:lvl6pPr marL="2656675" indent="-241516"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3139707" indent="-241516"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622739" indent="-241516"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4105770" indent="-241516"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29D9DC81-9B23-4F72-AB53-97982C6B4B06}" type="slidenum">
              <a:rPr lang="en-US" altLang="zh-TW" smtClean="0"/>
              <a:pPr/>
              <a:t>19</a:t>
            </a:fld>
            <a:endParaRPr lang="en-US" altLang="zh-TW"/>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300" dirty="0"/>
              <a:t>2.1 </a:t>
            </a:r>
            <a:r>
              <a:rPr lang="zh-TW" altLang="en-US" sz="1300" dirty="0"/>
              <a:t>簡介</a:t>
            </a:r>
            <a:endParaRPr lang="en-US" altLang="zh-TW" sz="1300" dirty="0"/>
          </a:p>
          <a:p>
            <a:r>
              <a:rPr lang="en-US" altLang="zh-TW" sz="1300" dirty="0"/>
              <a:t>2.2 </a:t>
            </a:r>
            <a:r>
              <a:rPr lang="zh-TW" altLang="en-US" sz="1300" dirty="0"/>
              <a:t>閾值化</a:t>
            </a:r>
            <a:endParaRPr lang="en-US" altLang="zh-TW" sz="1300" dirty="0"/>
          </a:p>
          <a:p>
            <a:pPr lvl="1"/>
            <a:r>
              <a:rPr lang="en-US" altLang="zh-TW" sz="1300" dirty="0"/>
              <a:t>2.2.1 </a:t>
            </a:r>
            <a:r>
              <a:rPr lang="zh-TW" altLang="en-US" sz="1300" dirty="0"/>
              <a:t>最小化組內變異數</a:t>
            </a:r>
            <a:endParaRPr lang="en-US" altLang="zh-TW" sz="1300" dirty="0"/>
          </a:p>
          <a:p>
            <a:pPr lvl="1"/>
            <a:r>
              <a:rPr kumimoji="1" lang="zh-TW" altLang="en-US" sz="1200" b="0" i="0" kern="1200" dirty="0">
                <a:solidFill>
                  <a:schemeClr val="tx1"/>
                </a:solidFill>
                <a:effectLst/>
                <a:latin typeface="Arial" charset="0"/>
                <a:ea typeface="新細明體" pitchFamily="18" charset="-120"/>
                <a:cs typeface="+mn-cs"/>
              </a:rPr>
              <a:t>這種方法旨在通過調整閾值來最小化同一區域內像素值的變異度。透過使同一物體或區域內的像素具有相似的灰階值，可以更好地分離目標物體。</a:t>
            </a:r>
            <a:endParaRPr lang="en-US" altLang="zh-TW" sz="1300" dirty="0"/>
          </a:p>
          <a:p>
            <a:pPr lvl="1"/>
            <a:r>
              <a:rPr lang="en-US" altLang="zh-TW" sz="1300" dirty="0"/>
              <a:t>2.2.2 </a:t>
            </a:r>
            <a:r>
              <a:rPr lang="zh-TW" altLang="en-US" sz="1300" dirty="0"/>
              <a:t>最小化 </a:t>
            </a:r>
            <a:r>
              <a:rPr lang="en-US" altLang="zh-TW" sz="1300" dirty="0" err="1"/>
              <a:t>Kullback</a:t>
            </a:r>
            <a:r>
              <a:rPr lang="en-US" altLang="zh-TW" sz="1300" dirty="0"/>
              <a:t> </a:t>
            </a:r>
            <a:r>
              <a:rPr lang="zh-TW" altLang="en-US" sz="1300" dirty="0"/>
              <a:t>訊息距離</a:t>
            </a:r>
            <a:endParaRPr lang="en-US" altLang="zh-TW" sz="1300" dirty="0"/>
          </a:p>
          <a:p>
            <a:pPr lvl="1"/>
            <a:r>
              <a:rPr kumimoji="1" lang="zh-TW" altLang="en-US" sz="1200" b="0" i="0" kern="1200" dirty="0">
                <a:solidFill>
                  <a:schemeClr val="tx1"/>
                </a:solidFill>
                <a:effectLst/>
                <a:latin typeface="Arial" charset="0"/>
                <a:ea typeface="新細明體" pitchFamily="18" charset="-120"/>
                <a:cs typeface="+mn-cs"/>
              </a:rPr>
              <a:t>這個方法則是利用</a:t>
            </a:r>
            <a:r>
              <a:rPr kumimoji="1" lang="en-US" altLang="zh-TW" sz="1200" b="0" i="0" kern="1200" dirty="0" err="1">
                <a:solidFill>
                  <a:schemeClr val="tx1"/>
                </a:solidFill>
                <a:effectLst/>
                <a:latin typeface="Arial" charset="0"/>
                <a:ea typeface="新細明體" pitchFamily="18" charset="-120"/>
                <a:cs typeface="+mn-cs"/>
              </a:rPr>
              <a:t>Kullback-Leibler</a:t>
            </a:r>
            <a:r>
              <a:rPr kumimoji="1" lang="zh-TW" altLang="en-US" sz="1200" b="0" i="0" kern="1200" dirty="0">
                <a:solidFill>
                  <a:schemeClr val="tx1"/>
                </a:solidFill>
                <a:effectLst/>
                <a:latin typeface="Arial" charset="0"/>
                <a:ea typeface="新細明體" pitchFamily="18" charset="-120"/>
                <a:cs typeface="+mn-cs"/>
              </a:rPr>
              <a:t>散度，它是一種衡量兩個機率分佈之間差異的統計指標。透過尋找最小的</a:t>
            </a:r>
            <a:r>
              <a:rPr kumimoji="1" lang="en-US" altLang="zh-TW" sz="1200" b="0" i="0" kern="1200" dirty="0" err="1">
                <a:solidFill>
                  <a:schemeClr val="tx1"/>
                </a:solidFill>
                <a:effectLst/>
                <a:latin typeface="Arial" charset="0"/>
                <a:ea typeface="新細明體" pitchFamily="18" charset="-120"/>
                <a:cs typeface="+mn-cs"/>
              </a:rPr>
              <a:t>Kullback</a:t>
            </a:r>
            <a:r>
              <a:rPr kumimoji="1" lang="zh-TW" altLang="en-US" sz="1200" b="0" i="0" kern="1200" dirty="0">
                <a:solidFill>
                  <a:schemeClr val="tx1"/>
                </a:solidFill>
                <a:effectLst/>
                <a:latin typeface="Arial" charset="0"/>
                <a:ea typeface="新細明體" pitchFamily="18" charset="-120"/>
                <a:cs typeface="+mn-cs"/>
              </a:rPr>
              <a:t>信息距離，可以找到適合的閾值，以實現有效的影像閾值化。</a:t>
            </a:r>
            <a:endParaRPr lang="en-US" altLang="zh-TW" sz="1300" dirty="0"/>
          </a:p>
          <a:p>
            <a:r>
              <a:rPr lang="en-US" altLang="zh-TW" sz="1300" dirty="0"/>
              <a:t>2.3</a:t>
            </a:r>
            <a:r>
              <a:rPr lang="zh-TW" altLang="en-US" sz="1300" dirty="0"/>
              <a:t>連通元件標記</a:t>
            </a:r>
          </a:p>
          <a:p>
            <a:pPr lvl="1"/>
            <a:r>
              <a:rPr lang="en-US" altLang="zh-TW" sz="1300" dirty="0"/>
              <a:t>2.3.1 </a:t>
            </a:r>
            <a:r>
              <a:rPr lang="zh-TW" altLang="en-US" sz="1300" dirty="0"/>
              <a:t>連通元件運算子</a:t>
            </a:r>
            <a:endParaRPr lang="en-US" altLang="zh-TW" sz="1300" dirty="0"/>
          </a:p>
          <a:p>
            <a:pPr lvl="1"/>
            <a:r>
              <a:rPr lang="en-US" altLang="zh-TW" sz="1300" dirty="0"/>
              <a:t>2.3.2 </a:t>
            </a:r>
            <a:r>
              <a:rPr lang="zh-TW" altLang="en-US" sz="1300" dirty="0"/>
              <a:t>連通元件演算法</a:t>
            </a:r>
            <a:endParaRPr lang="en-US" altLang="zh-TW" sz="1300" dirty="0"/>
          </a:p>
          <a:p>
            <a:pPr lvl="1"/>
            <a:r>
              <a:rPr lang="en-US" altLang="zh-TW" sz="1300" dirty="0"/>
              <a:t>2.3.3 </a:t>
            </a:r>
            <a:r>
              <a:rPr lang="zh-TW" altLang="en-US" sz="1300" dirty="0"/>
              <a:t>迭代演算法</a:t>
            </a:r>
            <a:endParaRPr lang="en-US" altLang="zh-TW" sz="1300" dirty="0"/>
          </a:p>
          <a:p>
            <a:pPr lvl="1"/>
            <a:r>
              <a:rPr lang="en-US" altLang="zh-TW" sz="1300" dirty="0"/>
              <a:t>2.3.4 </a:t>
            </a:r>
            <a:r>
              <a:rPr lang="zh-TW" altLang="en-US" sz="1300" dirty="0"/>
              <a:t>經典演算法</a:t>
            </a:r>
            <a:endParaRPr lang="en-US" altLang="zh-TW" sz="1300" dirty="0"/>
          </a:p>
          <a:p>
            <a:pPr lvl="1"/>
            <a:r>
              <a:rPr lang="en-US" altLang="zh-TW" sz="1300" dirty="0"/>
              <a:t>2.3.5 </a:t>
            </a:r>
            <a:r>
              <a:rPr lang="zh-TW" altLang="en-US" sz="1300" dirty="0"/>
              <a:t>使用區域等價表的節省空間的兩遍演算法</a:t>
            </a:r>
            <a:endParaRPr lang="en-US" altLang="zh-TW" sz="1300" dirty="0"/>
          </a:p>
          <a:p>
            <a:pPr lvl="1"/>
            <a:r>
              <a:rPr lang="en-US" altLang="zh-TW" sz="1300" dirty="0"/>
              <a:t>2.3.6 </a:t>
            </a:r>
            <a:r>
              <a:rPr lang="zh-TW" altLang="en-US" sz="1300" dirty="0"/>
              <a:t>區域表方法的高效一連串長度建置</a:t>
            </a:r>
            <a:endParaRPr lang="en-US" altLang="zh-TW" sz="1300" dirty="0"/>
          </a:p>
          <a:p>
            <a:r>
              <a:rPr lang="en-US" altLang="zh-TW" sz="1300" dirty="0"/>
              <a:t>2.4 </a:t>
            </a:r>
            <a:r>
              <a:rPr lang="zh-TW" altLang="en-US" sz="1300" dirty="0"/>
              <a:t>簽名切割與分析</a:t>
            </a:r>
            <a:endParaRPr lang="en-US" altLang="zh-TW" sz="1300" dirty="0"/>
          </a:p>
          <a:p>
            <a:r>
              <a:rPr lang="en-US" altLang="zh-TW" sz="1300" dirty="0"/>
              <a:t>2.5 </a:t>
            </a:r>
            <a:r>
              <a:rPr lang="zh-TW" altLang="en-US" sz="1300" dirty="0"/>
              <a:t>總結</a:t>
            </a:r>
          </a:p>
        </p:txBody>
      </p:sp>
      <p:sp>
        <p:nvSpPr>
          <p:cNvPr id="4" name="投影片編號版面配置區 3"/>
          <p:cNvSpPr>
            <a:spLocks noGrp="1"/>
          </p:cNvSpPr>
          <p:nvPr>
            <p:ph type="sldNum" sz="quarter" idx="5"/>
          </p:nvPr>
        </p:nvSpPr>
        <p:spPr/>
        <p:txBody>
          <a:bodyPr/>
          <a:lstStyle/>
          <a:p>
            <a:pPr>
              <a:defRPr/>
            </a:pPr>
            <a:fld id="{E8672493-C39B-41A2-AD5A-EA2EAE8AA8DD}" type="slidenum">
              <a:rPr lang="en-US" altLang="zh-TW" smtClean="0"/>
              <a:pPr>
                <a:defRPr/>
              </a:pPr>
              <a:t>2</a:t>
            </a:fld>
            <a:endParaRPr lang="en-US" altLang="zh-TW"/>
          </a:p>
        </p:txBody>
      </p:sp>
    </p:spTree>
    <p:extLst>
      <p:ext uri="{BB962C8B-B14F-4D97-AF65-F5344CB8AC3E}">
        <p14:creationId xmlns:p14="http://schemas.microsoft.com/office/powerpoint/2010/main" val="15579723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圖 </a:t>
            </a:r>
            <a:r>
              <a:rPr lang="en-US" altLang="zh-TW" dirty="0"/>
              <a:t>2.10 </a:t>
            </a:r>
            <a:r>
              <a:rPr lang="zh-TW" altLang="en-US" dirty="0"/>
              <a:t>透過使用 </a:t>
            </a:r>
            <a:r>
              <a:rPr lang="en-US" altLang="zh-TW" dirty="0"/>
              <a:t>Kittler-Illingworth </a:t>
            </a:r>
            <a:r>
              <a:rPr lang="zh-TW" altLang="en-US" dirty="0"/>
              <a:t>門檻值對圖 </a:t>
            </a:r>
            <a:r>
              <a:rPr lang="en-US" altLang="zh-TW" dirty="0"/>
              <a:t>2.6 </a:t>
            </a:r>
            <a:r>
              <a:rPr lang="zh-TW" altLang="en-US" dirty="0"/>
              <a:t>的 </a:t>
            </a:r>
            <a:r>
              <a:rPr lang="en-US" altLang="zh-TW" dirty="0"/>
              <a:t>T </a:t>
            </a:r>
            <a:r>
              <a:rPr lang="zh-TW" altLang="en-US" dirty="0"/>
              <a:t>型連接器影像進行閾值處理而生成的二值化影像。</a:t>
            </a:r>
          </a:p>
        </p:txBody>
      </p:sp>
      <p:sp>
        <p:nvSpPr>
          <p:cNvPr id="4" name="投影片編號版面配置區 3"/>
          <p:cNvSpPr>
            <a:spLocks noGrp="1"/>
          </p:cNvSpPr>
          <p:nvPr>
            <p:ph type="sldNum" sz="quarter" idx="10"/>
          </p:nvPr>
        </p:nvSpPr>
        <p:spPr/>
        <p:txBody>
          <a:bodyPr/>
          <a:lstStyle/>
          <a:p>
            <a:pPr>
              <a:defRPr/>
            </a:pPr>
            <a:fld id="{E8672493-C39B-41A2-AD5A-EA2EAE8AA8DD}" type="slidenum">
              <a:rPr lang="en-US" altLang="zh-TW" smtClean="0"/>
              <a:pPr>
                <a:defRPr/>
              </a:pPr>
              <a:t>20</a:t>
            </a:fld>
            <a:endParaRPr lang="en-US" altLang="zh-TW"/>
          </a:p>
        </p:txBody>
      </p:sp>
    </p:spTree>
    <p:extLst>
      <p:ext uri="{BB962C8B-B14F-4D97-AF65-F5344CB8AC3E}">
        <p14:creationId xmlns:p14="http://schemas.microsoft.com/office/powerpoint/2010/main" val="22488249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投影片圖像版面配置區 1">
            <a:extLst>
              <a:ext uri="{FF2B5EF4-FFF2-40B4-BE49-F238E27FC236}">
                <a16:creationId xmlns:a16="http://schemas.microsoft.com/office/drawing/2014/main" id="{DDBEEC1E-F4A8-4F46-A71C-5AF2EA9392C5}"/>
              </a:ext>
            </a:extLst>
          </p:cNvPr>
          <p:cNvSpPr>
            <a:spLocks noGrp="1" noRot="1" noChangeAspect="1" noChangeArrowheads="1" noTextEdit="1"/>
          </p:cNvSpPr>
          <p:nvPr>
            <p:ph type="sldImg"/>
          </p:nvPr>
        </p:nvSpPr>
        <p:spPr>
          <a:ln/>
        </p:spPr>
      </p:sp>
      <p:sp>
        <p:nvSpPr>
          <p:cNvPr id="46083" name="備忘稿版面配置區 2">
            <a:extLst>
              <a:ext uri="{FF2B5EF4-FFF2-40B4-BE49-F238E27FC236}">
                <a16:creationId xmlns:a16="http://schemas.microsoft.com/office/drawing/2014/main" id="{60DA9A87-F05C-49C5-80AD-5D577310EBD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TW" altLang="en-US" dirty="0"/>
              <a:t>圖 </a:t>
            </a:r>
            <a:r>
              <a:rPr lang="en-US" altLang="zh-TW" dirty="0"/>
              <a:t>2.11 </a:t>
            </a:r>
            <a:r>
              <a:rPr lang="zh-TW" altLang="en-US" dirty="0"/>
              <a:t>圖 </a:t>
            </a:r>
            <a:r>
              <a:rPr lang="en-US" altLang="zh-TW" dirty="0"/>
              <a:t>2.6 </a:t>
            </a:r>
            <a:r>
              <a:rPr lang="zh-TW" altLang="en-US" dirty="0"/>
              <a:t>圖像的直方圖顯示了 </a:t>
            </a:r>
            <a:r>
              <a:rPr lang="en-US" altLang="zh-TW" dirty="0"/>
              <a:t>Otsu </a:t>
            </a:r>
            <a:r>
              <a:rPr lang="zh-TW" altLang="en-US" dirty="0"/>
              <a:t>和 </a:t>
            </a:r>
            <a:r>
              <a:rPr lang="en-US" altLang="zh-TW" dirty="0"/>
              <a:t>Kittler-Illingworth </a:t>
            </a:r>
            <a:r>
              <a:rPr lang="zh-TW" altLang="en-US" dirty="0"/>
              <a:t>技術選擇閾值的位置。 </a:t>
            </a:r>
            <a:endParaRPr lang="en-US" altLang="zh-TW" dirty="0"/>
          </a:p>
          <a:p>
            <a:r>
              <a:rPr lang="zh-TW" altLang="en-US" dirty="0"/>
              <a:t>最左邊的暗線是</a:t>
            </a:r>
            <a:r>
              <a:rPr lang="en-US" altLang="zh-TW" dirty="0"/>
              <a:t>Otsu(</a:t>
            </a:r>
            <a:r>
              <a:rPr lang="zh-TW" altLang="en-US" dirty="0"/>
              <a:t>大津</a:t>
            </a:r>
            <a:r>
              <a:rPr lang="en-US" altLang="zh-TW" dirty="0"/>
              <a:t>)</a:t>
            </a:r>
            <a:r>
              <a:rPr lang="zh-TW" altLang="en-US" dirty="0"/>
              <a:t>閾值。 </a:t>
            </a:r>
            <a:endParaRPr lang="en-US" altLang="zh-TW" dirty="0"/>
          </a:p>
          <a:p>
            <a:r>
              <a:rPr lang="zh-TW" altLang="en-US" dirty="0"/>
              <a:t>最右邊的黑線是 </a:t>
            </a:r>
            <a:r>
              <a:rPr lang="en-US" altLang="zh-TW" dirty="0"/>
              <a:t>Kittler-Illingworth </a:t>
            </a:r>
            <a:r>
              <a:rPr lang="zh-TW" altLang="en-US" dirty="0"/>
              <a:t>閾值。</a:t>
            </a:r>
            <a:endParaRPr lang="en-US" altLang="zh-TW" dirty="0"/>
          </a:p>
        </p:txBody>
      </p:sp>
      <p:sp>
        <p:nvSpPr>
          <p:cNvPr id="46084" name="投影片編號版面配置區 3">
            <a:extLst>
              <a:ext uri="{FF2B5EF4-FFF2-40B4-BE49-F238E27FC236}">
                <a16:creationId xmlns:a16="http://schemas.microsoft.com/office/drawing/2014/main" id="{044A1BC6-3A15-4282-85FC-86162A5BB1B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84927" indent="-301895">
              <a:defRPr kumimoji="1">
                <a:solidFill>
                  <a:schemeClr val="tx1"/>
                </a:solidFill>
                <a:latin typeface="Arial" panose="020B0604020202020204" pitchFamily="34" charset="0"/>
                <a:ea typeface="新細明體" panose="02020500000000000000" pitchFamily="18" charset="-120"/>
              </a:defRPr>
            </a:lvl2pPr>
            <a:lvl3pPr marL="1207580" indent="-241516">
              <a:defRPr kumimoji="1">
                <a:solidFill>
                  <a:schemeClr val="tx1"/>
                </a:solidFill>
                <a:latin typeface="Arial" panose="020B0604020202020204" pitchFamily="34" charset="0"/>
                <a:ea typeface="新細明體" panose="02020500000000000000" pitchFamily="18" charset="-120"/>
              </a:defRPr>
            </a:lvl3pPr>
            <a:lvl4pPr marL="1690611" indent="-241516">
              <a:defRPr kumimoji="1">
                <a:solidFill>
                  <a:schemeClr val="tx1"/>
                </a:solidFill>
                <a:latin typeface="Arial" panose="020B0604020202020204" pitchFamily="34" charset="0"/>
                <a:ea typeface="新細明體" panose="02020500000000000000" pitchFamily="18" charset="-120"/>
              </a:defRPr>
            </a:lvl4pPr>
            <a:lvl5pPr marL="2173643" indent="-241516">
              <a:defRPr kumimoji="1">
                <a:solidFill>
                  <a:schemeClr val="tx1"/>
                </a:solidFill>
                <a:latin typeface="Arial" panose="020B0604020202020204" pitchFamily="34" charset="0"/>
                <a:ea typeface="新細明體" panose="02020500000000000000" pitchFamily="18" charset="-120"/>
              </a:defRPr>
            </a:lvl5pPr>
            <a:lvl6pPr marL="2656675" indent="-241516"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3139707" indent="-241516"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622739" indent="-241516"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4105770" indent="-241516"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1B918CF9-5178-4074-99C6-6B825062F676}" type="slidenum">
              <a:rPr lang="en-US" altLang="zh-TW" smtClean="0"/>
              <a:pPr/>
              <a:t>21</a:t>
            </a:fld>
            <a:endParaRPr lang="en-US" altLang="zh-TW"/>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84C0D6F7-42E3-4458-A6C2-3B87EDE4150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Arial" panose="020B0604020202020204" pitchFamily="34" charset="0"/>
                <a:ea typeface="新細明體" panose="02020500000000000000" pitchFamily="18" charset="-120"/>
              </a:defRPr>
            </a:lvl1pPr>
            <a:lvl2pPr marL="784927" indent="-301895">
              <a:spcBef>
                <a:spcPct val="30000"/>
              </a:spcBef>
              <a:defRPr kumimoji="1" sz="1300">
                <a:solidFill>
                  <a:schemeClr val="tx1"/>
                </a:solidFill>
                <a:latin typeface="Arial" panose="020B0604020202020204" pitchFamily="34" charset="0"/>
                <a:ea typeface="新細明體" panose="02020500000000000000" pitchFamily="18" charset="-120"/>
              </a:defRPr>
            </a:lvl2pPr>
            <a:lvl3pPr marL="1207580" indent="-241516">
              <a:spcBef>
                <a:spcPct val="30000"/>
              </a:spcBef>
              <a:defRPr kumimoji="1" sz="1300">
                <a:solidFill>
                  <a:schemeClr val="tx1"/>
                </a:solidFill>
                <a:latin typeface="Arial" panose="020B0604020202020204" pitchFamily="34" charset="0"/>
                <a:ea typeface="新細明體" panose="02020500000000000000" pitchFamily="18" charset="-120"/>
              </a:defRPr>
            </a:lvl3pPr>
            <a:lvl4pPr marL="1690611" indent="-241516">
              <a:spcBef>
                <a:spcPct val="30000"/>
              </a:spcBef>
              <a:defRPr kumimoji="1" sz="1300">
                <a:solidFill>
                  <a:schemeClr val="tx1"/>
                </a:solidFill>
                <a:latin typeface="Arial" panose="020B0604020202020204" pitchFamily="34" charset="0"/>
                <a:ea typeface="新細明體" panose="02020500000000000000" pitchFamily="18" charset="-120"/>
              </a:defRPr>
            </a:lvl4pPr>
            <a:lvl5pPr marL="2173643" indent="-241516">
              <a:spcBef>
                <a:spcPct val="30000"/>
              </a:spcBef>
              <a:defRPr kumimoji="1" sz="1300">
                <a:solidFill>
                  <a:schemeClr val="tx1"/>
                </a:solidFill>
                <a:latin typeface="Arial" panose="020B0604020202020204" pitchFamily="34" charset="0"/>
                <a:ea typeface="新細明體" panose="02020500000000000000" pitchFamily="18" charset="-120"/>
              </a:defRPr>
            </a:lvl5pPr>
            <a:lvl6pPr marL="2656675" indent="-241516" eaLnBrk="0" fontAlgn="base" hangingPunct="0">
              <a:spcBef>
                <a:spcPct val="30000"/>
              </a:spcBef>
              <a:spcAft>
                <a:spcPct val="0"/>
              </a:spcAft>
              <a:defRPr kumimoji="1" sz="1300">
                <a:solidFill>
                  <a:schemeClr val="tx1"/>
                </a:solidFill>
                <a:latin typeface="Arial" panose="020B0604020202020204" pitchFamily="34" charset="0"/>
                <a:ea typeface="新細明體" panose="02020500000000000000" pitchFamily="18" charset="-120"/>
              </a:defRPr>
            </a:lvl6pPr>
            <a:lvl7pPr marL="3139707" indent="-241516" eaLnBrk="0" fontAlgn="base" hangingPunct="0">
              <a:spcBef>
                <a:spcPct val="30000"/>
              </a:spcBef>
              <a:spcAft>
                <a:spcPct val="0"/>
              </a:spcAft>
              <a:defRPr kumimoji="1" sz="1300">
                <a:solidFill>
                  <a:schemeClr val="tx1"/>
                </a:solidFill>
                <a:latin typeface="Arial" panose="020B0604020202020204" pitchFamily="34" charset="0"/>
                <a:ea typeface="新細明體" panose="02020500000000000000" pitchFamily="18" charset="-120"/>
              </a:defRPr>
            </a:lvl7pPr>
            <a:lvl8pPr marL="3622739" indent="-241516" eaLnBrk="0" fontAlgn="base" hangingPunct="0">
              <a:spcBef>
                <a:spcPct val="30000"/>
              </a:spcBef>
              <a:spcAft>
                <a:spcPct val="0"/>
              </a:spcAft>
              <a:defRPr kumimoji="1" sz="1300">
                <a:solidFill>
                  <a:schemeClr val="tx1"/>
                </a:solidFill>
                <a:latin typeface="Arial" panose="020B0604020202020204" pitchFamily="34" charset="0"/>
                <a:ea typeface="新細明體" panose="02020500000000000000" pitchFamily="18" charset="-120"/>
              </a:defRPr>
            </a:lvl8pPr>
            <a:lvl9pPr marL="4105770" indent="-241516" eaLnBrk="0" fontAlgn="base" hangingPunct="0">
              <a:spcBef>
                <a:spcPct val="30000"/>
              </a:spcBef>
              <a:spcAft>
                <a:spcPct val="0"/>
              </a:spcAft>
              <a:defRPr kumimoji="1" sz="1300">
                <a:solidFill>
                  <a:schemeClr val="tx1"/>
                </a:solidFill>
                <a:latin typeface="Arial" panose="020B0604020202020204" pitchFamily="34" charset="0"/>
                <a:ea typeface="新細明體" panose="02020500000000000000" pitchFamily="18" charset="-120"/>
              </a:defRPr>
            </a:lvl9pPr>
          </a:lstStyle>
          <a:p>
            <a:pPr>
              <a:spcBef>
                <a:spcPct val="0"/>
              </a:spcBef>
            </a:pPr>
            <a:fld id="{26F02F8B-1266-41A6-A14A-6C402C413559}" type="slidenum">
              <a:rPr lang="en-US" altLang="zh-TW" smtClean="0"/>
              <a:pPr>
                <a:spcBef>
                  <a:spcPct val="0"/>
                </a:spcBef>
              </a:pPr>
              <a:t>22</a:t>
            </a:fld>
            <a:endParaRPr lang="en-US" altLang="zh-TW"/>
          </a:p>
        </p:txBody>
      </p:sp>
      <p:sp>
        <p:nvSpPr>
          <p:cNvPr id="48131" name="Rectangle 2">
            <a:extLst>
              <a:ext uri="{FF2B5EF4-FFF2-40B4-BE49-F238E27FC236}">
                <a16:creationId xmlns:a16="http://schemas.microsoft.com/office/drawing/2014/main" id="{D94C50E9-625C-417A-BDDE-90E3723D8437}"/>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5F707540-F778-4CBB-9780-E342DC24191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66064" eaLnBrk="1" hangingPunct="1"/>
            <a:r>
              <a:rPr lang="en-US" altLang="zh-TW" sz="1300" dirty="0"/>
              <a:t>2.3</a:t>
            </a:r>
            <a:r>
              <a:rPr lang="zh-TW" altLang="en-US" sz="1300" dirty="0"/>
              <a:t>連通元件標記</a:t>
            </a:r>
            <a:endParaRPr lang="en-US" altLang="zh-TW" sz="1300" dirty="0"/>
          </a:p>
          <a:p>
            <a:pPr marL="0" marR="0" lvl="0" indent="0" algn="l" defTabSz="966064" rtl="0" eaLnBrk="1" fontAlgn="base" latinLnBrk="0" hangingPunct="1">
              <a:lnSpc>
                <a:spcPct val="100000"/>
              </a:lnSpc>
              <a:spcBef>
                <a:spcPct val="30000"/>
              </a:spcBef>
              <a:spcAft>
                <a:spcPct val="0"/>
              </a:spcAft>
              <a:buClrTx/>
              <a:buSzTx/>
              <a:buFontTx/>
              <a:buNone/>
              <a:tabLst/>
              <a:defRPr/>
            </a:pPr>
            <a:r>
              <a:rPr lang="zh-TW" altLang="en-US" sz="1200" dirty="0"/>
              <a:t>連通元件標記</a:t>
            </a:r>
            <a:r>
              <a:rPr kumimoji="1" lang="en-US" altLang="zh-TW" sz="1200" b="0" i="0" kern="1200" dirty="0">
                <a:solidFill>
                  <a:schemeClr val="tx1"/>
                </a:solidFill>
                <a:effectLst/>
                <a:latin typeface="Arial" charset="0"/>
                <a:ea typeface="新細明體" pitchFamily="18" charset="-120"/>
                <a:cs typeface="+mn-cs"/>
              </a:rPr>
              <a:t>(Connected Components Labeling) </a:t>
            </a:r>
            <a:r>
              <a:rPr kumimoji="1" lang="zh-TW" altLang="en-US" sz="1200" b="0" i="0" kern="1200" dirty="0">
                <a:solidFill>
                  <a:schemeClr val="tx1"/>
                </a:solidFill>
                <a:effectLst/>
                <a:latin typeface="Arial" charset="0"/>
                <a:ea typeface="新細明體" pitchFamily="18" charset="-120"/>
                <a:cs typeface="+mn-cs"/>
              </a:rPr>
              <a:t>是一種在影像處理和機器視覺領域中常見的影像切割技術。這個技術主要用於識別和標記影像中的連通區域，也就是影像中相鄰的像素或區域，它們具有相同的屬性或特徵。</a:t>
            </a:r>
            <a:endParaRPr kumimoji="1" lang="en-US" altLang="zh-TW" sz="1200" b="0" i="0" kern="1200" dirty="0">
              <a:solidFill>
                <a:schemeClr val="tx1"/>
              </a:solidFill>
              <a:effectLst/>
              <a:latin typeface="Arial" charset="0"/>
              <a:ea typeface="新細明體" pitchFamily="18" charset="-120"/>
              <a:cs typeface="+mn-cs"/>
            </a:endParaRPr>
          </a:p>
          <a:p>
            <a:pPr marL="0" marR="0" lvl="0" indent="0" algn="l" defTabSz="966064" rtl="0" eaLnBrk="1" fontAlgn="base" latinLnBrk="0" hangingPunct="1">
              <a:lnSpc>
                <a:spcPct val="100000"/>
              </a:lnSpc>
              <a:spcBef>
                <a:spcPct val="30000"/>
              </a:spcBef>
              <a:spcAft>
                <a:spcPct val="0"/>
              </a:spcAft>
              <a:buClrTx/>
              <a:buSzTx/>
              <a:buFontTx/>
              <a:buNone/>
              <a:tabLst/>
              <a:defRPr/>
            </a:pPr>
            <a:endParaRPr kumimoji="1" lang="en-US" altLang="zh-TW" sz="1200" b="0" i="0" kern="1200" dirty="0">
              <a:solidFill>
                <a:schemeClr val="tx1"/>
              </a:solidFill>
              <a:effectLst/>
              <a:latin typeface="Arial" charset="0"/>
              <a:ea typeface="新細明體" pitchFamily="18" charset="-120"/>
              <a:cs typeface="+mn-cs"/>
            </a:endParaRPr>
          </a:p>
          <a:p>
            <a:pPr marL="0" marR="0" lvl="0" indent="0" algn="l" defTabSz="966064" rtl="0" eaLnBrk="1" fontAlgn="base" latinLnBrk="0" hangingPunct="1">
              <a:lnSpc>
                <a:spcPct val="100000"/>
              </a:lnSpc>
              <a:spcBef>
                <a:spcPct val="30000"/>
              </a:spcBef>
              <a:spcAft>
                <a:spcPct val="0"/>
              </a:spcAft>
              <a:buClrTx/>
              <a:buSzTx/>
              <a:buFontTx/>
              <a:buNone/>
              <a:tabLst/>
              <a:defRPr/>
            </a:pPr>
            <a:r>
              <a:rPr kumimoji="1" lang="zh-TW" altLang="en-US" sz="1200" b="0" i="0" kern="1200" dirty="0">
                <a:solidFill>
                  <a:schemeClr val="tx1"/>
                </a:solidFill>
                <a:effectLst/>
                <a:latin typeface="Arial" charset="0"/>
                <a:ea typeface="新細明體" pitchFamily="18" charset="-120"/>
                <a:cs typeface="+mn-cs"/>
              </a:rPr>
              <a:t>也就是說將二值化後的影像去分區塊，每一個區塊給一個標籤，把所有相鄰區塊標示為同一個標籤，最後計算出整張影像每個像素是屬於哪個標籤，藉此知道每一個區塊的大小位置分佈，以利用另外判斷的方式將分佈情況不合理以及點數太少的區塊刪除。</a:t>
            </a:r>
            <a:endParaRPr kumimoji="1" lang="en-US" altLang="zh-TW" sz="1200" b="0" i="0" kern="1200" dirty="0">
              <a:solidFill>
                <a:schemeClr val="tx1"/>
              </a:solidFill>
              <a:effectLst/>
              <a:latin typeface="Arial" charset="0"/>
              <a:ea typeface="新細明體" pitchFamily="18" charset="-120"/>
              <a:cs typeface="+mn-cs"/>
            </a:endParaRPr>
          </a:p>
          <a:p>
            <a:pPr defTabSz="966064" eaLnBrk="1" hangingPunct="1"/>
            <a:endParaRPr lang="en-US" altLang="zh-TW" sz="1300" dirty="0"/>
          </a:p>
          <a:p>
            <a:pPr defTabSz="966064" eaLnBrk="1" hangingPunct="1"/>
            <a:r>
              <a:rPr lang="zh-TW" altLang="en-US" dirty="0"/>
              <a:t>連通元件分析：</a:t>
            </a:r>
            <a:endParaRPr lang="en-US" altLang="zh-TW" dirty="0"/>
          </a:p>
          <a:p>
            <a:pPr eaLnBrk="1" hangingPunct="1"/>
            <a:r>
              <a:rPr lang="zh-TW" altLang="en-US" dirty="0"/>
              <a:t>二元 </a:t>
            </a:r>
            <a:r>
              <a:rPr lang="en-US" altLang="zh-TW" dirty="0"/>
              <a:t>1 </a:t>
            </a:r>
            <a:r>
              <a:rPr lang="zh-TW" altLang="en-US" dirty="0"/>
              <a:t>像素的</a:t>
            </a:r>
            <a:r>
              <a:rPr lang="zh-TW" altLang="en-US" sz="1200" dirty="0"/>
              <a:t>連通元件標記</a:t>
            </a:r>
            <a:endParaRPr lang="en-US" altLang="zh-TW" dirty="0"/>
          </a:p>
          <a:p>
            <a:pPr eaLnBrk="1" hangingPunct="1"/>
            <a:r>
              <a:rPr lang="zh-TW" altLang="en-US" dirty="0"/>
              <a:t>元件區域的屬性測量</a:t>
            </a:r>
            <a:endParaRPr lang="en-US" altLang="zh-TW" dirty="0"/>
          </a:p>
          <a:p>
            <a:pPr eaLnBrk="1" hangingPunct="1"/>
            <a:r>
              <a:rPr lang="zh-TW" altLang="en-US" dirty="0"/>
              <a:t>決策</a:t>
            </a:r>
            <a:endParaRPr lang="en-US" altLang="zh-TW" dirty="0"/>
          </a:p>
          <a:p>
            <a:pPr eaLnBrk="1" hangingPunct="1"/>
            <a:endParaRPr lang="en-US" altLang="zh-TW" dirty="0"/>
          </a:p>
          <a:p>
            <a:pPr eaLnBrk="1" hangingPunct="1"/>
            <a:r>
              <a:rPr lang="zh-TW" altLang="en-US" dirty="0"/>
              <a:t>所有具有值</a:t>
            </a:r>
            <a:r>
              <a:rPr lang="en-US" altLang="zh-TW" dirty="0"/>
              <a:t>binary-1</a:t>
            </a:r>
            <a:r>
              <a:rPr lang="zh-TW" altLang="en-US" dirty="0"/>
              <a:t>並且通過具有值</a:t>
            </a:r>
            <a:r>
              <a:rPr lang="en-US" altLang="zh-TW" dirty="0"/>
              <a:t>binary-1</a:t>
            </a:r>
            <a:r>
              <a:rPr lang="zh-TW" altLang="en-US" dirty="0"/>
              <a:t>的像素的路徑相互連接的所有像素被賦予相同的識別標籤。</a:t>
            </a:r>
            <a:endParaRPr lang="en-US" altLang="zh-TW" dirty="0"/>
          </a:p>
          <a:p>
            <a:pPr eaLnBrk="1" hangingPunct="1"/>
            <a:endParaRPr lang="en-US" altLang="zh-TW" dirty="0"/>
          </a:p>
          <a:p>
            <a:pPr eaLnBrk="1" hangingPunct="1"/>
            <a:r>
              <a:rPr lang="zh-TW" altLang="en-US" dirty="0">
                <a:latin typeface="Arial" panose="020B0604020202020204" pitchFamily="34" charset="0"/>
              </a:rPr>
              <a:t>標示在二元影像中互相連接的元素</a:t>
            </a:r>
            <a:endParaRPr lang="en-US" altLang="zh-TW" dirty="0">
              <a:latin typeface="Arial" panose="020B0604020202020204" pitchFamily="34" charset="0"/>
            </a:endParaRPr>
          </a:p>
          <a:p>
            <a:pPr eaLnBrk="1" hangingPunct="1"/>
            <a:r>
              <a:rPr lang="zh-TW" altLang="en-US" dirty="0">
                <a:latin typeface="Arial" panose="020B0604020202020204" pitchFamily="34" charset="0"/>
              </a:rPr>
              <a:t>連通區域的特性分析</a:t>
            </a:r>
            <a:endParaRPr lang="en-US" altLang="zh-TW" dirty="0">
              <a:latin typeface="Arial" panose="020B0604020202020204" pitchFamily="34" charset="0"/>
            </a:endParaRPr>
          </a:p>
          <a:p>
            <a:pPr eaLnBrk="1" hangingPunct="1"/>
            <a:r>
              <a:rPr lang="zh-TW" altLang="en-US" dirty="0">
                <a:latin typeface="Arial" panose="020B0604020202020204" pitchFamily="34" charset="0"/>
              </a:rPr>
              <a:t>做決定</a:t>
            </a:r>
            <a:r>
              <a:rPr lang="en-US" altLang="zh-TW" dirty="0">
                <a:latin typeface="Arial" panose="020B0604020202020204" pitchFamily="34" charset="0"/>
                <a:sym typeface="Wingdings" panose="05000000000000000000" pitchFamily="2" charset="2"/>
              </a:rPr>
              <a:t></a:t>
            </a:r>
            <a:r>
              <a:rPr lang="zh-TW" altLang="en-US" dirty="0">
                <a:latin typeface="Arial" panose="020B0604020202020204" pitchFamily="34" charset="0"/>
                <a:sym typeface="Wingdings" panose="05000000000000000000" pitchFamily="2" charset="2"/>
              </a:rPr>
              <a:t> 辨識物件 物件上面的瑕疵 特徵</a:t>
            </a:r>
            <a:endParaRPr lang="en-US" altLang="zh-TW" dirty="0">
              <a:latin typeface="Arial" panose="020B0604020202020204" pitchFamily="34" charset="0"/>
            </a:endParaRPr>
          </a:p>
          <a:p>
            <a:pPr eaLnBrk="1" hangingPunct="1"/>
            <a:endParaRPr lang="en-US" altLang="zh-TW" dirty="0">
              <a:latin typeface="Arial" panose="020B0604020202020204" pitchFamily="34" charset="0"/>
            </a:endParaRPr>
          </a:p>
          <a:p>
            <a:pPr eaLnBrk="1" hangingPunct="1"/>
            <a:r>
              <a:rPr lang="zh-TW" altLang="en-US" dirty="0">
                <a:latin typeface="Arial" panose="020B0604020202020204" pitchFamily="34" charset="0"/>
              </a:rPr>
              <a:t>在一個二元影像中，所有聯通在一起的像素會給予一個相通的標籤</a:t>
            </a:r>
            <a:endParaRPr lang="en-US" altLang="zh-TW" dirty="0">
              <a:latin typeface="Arial" panose="020B0604020202020204" pitchFamily="34" charset="0"/>
            </a:endParaRPr>
          </a:p>
          <a:p>
            <a:pPr eaLnBrk="1" hangingPunct="1"/>
            <a:endParaRPr lang="en-US" altLang="zh-TW" dirty="0">
              <a:latin typeface="Arial" panose="020B0604020202020204" pitchFamily="34" charset="0"/>
            </a:endParaRPr>
          </a:p>
          <a:p>
            <a:pPr eaLnBrk="1" hangingPunct="1"/>
            <a:r>
              <a:rPr lang="en-US" altLang="zh-TW" dirty="0">
                <a:latin typeface="Arial" panose="020B0604020202020204" pitchFamily="34" charset="0"/>
              </a:rPr>
              <a:t>http://mermerism.blogspot.com/2014/05/component-labeling.html</a:t>
            </a:r>
          </a:p>
          <a:p>
            <a:pPr eaLnBrk="1" hangingPunct="1"/>
            <a:endParaRPr lang="en-US" altLang="zh-TW"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03DF7E51-5FD0-48FB-B7DF-40A40F4B464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Arial" panose="020B0604020202020204" pitchFamily="34" charset="0"/>
                <a:ea typeface="新細明體" panose="02020500000000000000" pitchFamily="18" charset="-120"/>
              </a:defRPr>
            </a:lvl1pPr>
            <a:lvl2pPr marL="784927" indent="-301895">
              <a:spcBef>
                <a:spcPct val="30000"/>
              </a:spcBef>
              <a:defRPr kumimoji="1" sz="1300">
                <a:solidFill>
                  <a:schemeClr val="tx1"/>
                </a:solidFill>
                <a:latin typeface="Arial" panose="020B0604020202020204" pitchFamily="34" charset="0"/>
                <a:ea typeface="新細明體" panose="02020500000000000000" pitchFamily="18" charset="-120"/>
              </a:defRPr>
            </a:lvl2pPr>
            <a:lvl3pPr marL="1207580" indent="-241516">
              <a:spcBef>
                <a:spcPct val="30000"/>
              </a:spcBef>
              <a:defRPr kumimoji="1" sz="1300">
                <a:solidFill>
                  <a:schemeClr val="tx1"/>
                </a:solidFill>
                <a:latin typeface="Arial" panose="020B0604020202020204" pitchFamily="34" charset="0"/>
                <a:ea typeface="新細明體" panose="02020500000000000000" pitchFamily="18" charset="-120"/>
              </a:defRPr>
            </a:lvl3pPr>
            <a:lvl4pPr marL="1690611" indent="-241516">
              <a:spcBef>
                <a:spcPct val="30000"/>
              </a:spcBef>
              <a:defRPr kumimoji="1" sz="1300">
                <a:solidFill>
                  <a:schemeClr val="tx1"/>
                </a:solidFill>
                <a:latin typeface="Arial" panose="020B0604020202020204" pitchFamily="34" charset="0"/>
                <a:ea typeface="新細明體" panose="02020500000000000000" pitchFamily="18" charset="-120"/>
              </a:defRPr>
            </a:lvl4pPr>
            <a:lvl5pPr marL="2173643" indent="-241516">
              <a:spcBef>
                <a:spcPct val="30000"/>
              </a:spcBef>
              <a:defRPr kumimoji="1" sz="1300">
                <a:solidFill>
                  <a:schemeClr val="tx1"/>
                </a:solidFill>
                <a:latin typeface="Arial" panose="020B0604020202020204" pitchFamily="34" charset="0"/>
                <a:ea typeface="新細明體" panose="02020500000000000000" pitchFamily="18" charset="-120"/>
              </a:defRPr>
            </a:lvl5pPr>
            <a:lvl6pPr marL="2656675" indent="-241516" eaLnBrk="0" fontAlgn="base" hangingPunct="0">
              <a:spcBef>
                <a:spcPct val="30000"/>
              </a:spcBef>
              <a:spcAft>
                <a:spcPct val="0"/>
              </a:spcAft>
              <a:defRPr kumimoji="1" sz="1300">
                <a:solidFill>
                  <a:schemeClr val="tx1"/>
                </a:solidFill>
                <a:latin typeface="Arial" panose="020B0604020202020204" pitchFamily="34" charset="0"/>
                <a:ea typeface="新細明體" panose="02020500000000000000" pitchFamily="18" charset="-120"/>
              </a:defRPr>
            </a:lvl6pPr>
            <a:lvl7pPr marL="3139707" indent="-241516" eaLnBrk="0" fontAlgn="base" hangingPunct="0">
              <a:spcBef>
                <a:spcPct val="30000"/>
              </a:spcBef>
              <a:spcAft>
                <a:spcPct val="0"/>
              </a:spcAft>
              <a:defRPr kumimoji="1" sz="1300">
                <a:solidFill>
                  <a:schemeClr val="tx1"/>
                </a:solidFill>
                <a:latin typeface="Arial" panose="020B0604020202020204" pitchFamily="34" charset="0"/>
                <a:ea typeface="新細明體" panose="02020500000000000000" pitchFamily="18" charset="-120"/>
              </a:defRPr>
            </a:lvl7pPr>
            <a:lvl8pPr marL="3622739" indent="-241516" eaLnBrk="0" fontAlgn="base" hangingPunct="0">
              <a:spcBef>
                <a:spcPct val="30000"/>
              </a:spcBef>
              <a:spcAft>
                <a:spcPct val="0"/>
              </a:spcAft>
              <a:defRPr kumimoji="1" sz="1300">
                <a:solidFill>
                  <a:schemeClr val="tx1"/>
                </a:solidFill>
                <a:latin typeface="Arial" panose="020B0604020202020204" pitchFamily="34" charset="0"/>
                <a:ea typeface="新細明體" panose="02020500000000000000" pitchFamily="18" charset="-120"/>
              </a:defRPr>
            </a:lvl8pPr>
            <a:lvl9pPr marL="4105770" indent="-241516" eaLnBrk="0" fontAlgn="base" hangingPunct="0">
              <a:spcBef>
                <a:spcPct val="30000"/>
              </a:spcBef>
              <a:spcAft>
                <a:spcPct val="0"/>
              </a:spcAft>
              <a:defRPr kumimoji="1" sz="1300">
                <a:solidFill>
                  <a:schemeClr val="tx1"/>
                </a:solidFill>
                <a:latin typeface="Arial" panose="020B0604020202020204" pitchFamily="34" charset="0"/>
                <a:ea typeface="新細明體" panose="02020500000000000000" pitchFamily="18" charset="-120"/>
              </a:defRPr>
            </a:lvl9pPr>
          </a:lstStyle>
          <a:p>
            <a:pPr>
              <a:spcBef>
                <a:spcPct val="0"/>
              </a:spcBef>
            </a:pPr>
            <a:fld id="{ED9C3932-54CD-420A-90F4-89FDB5572C5C}" type="slidenum">
              <a:rPr lang="en-US" altLang="zh-TW" smtClean="0"/>
              <a:pPr>
                <a:spcBef>
                  <a:spcPct val="0"/>
                </a:spcBef>
              </a:pPr>
              <a:t>23</a:t>
            </a:fld>
            <a:endParaRPr lang="en-US" altLang="zh-TW"/>
          </a:p>
        </p:txBody>
      </p:sp>
      <p:sp>
        <p:nvSpPr>
          <p:cNvPr id="50179" name="Rectangle 2">
            <a:extLst>
              <a:ext uri="{FF2B5EF4-FFF2-40B4-BE49-F238E27FC236}">
                <a16:creationId xmlns:a16="http://schemas.microsoft.com/office/drawing/2014/main" id="{35A44225-3C53-48F1-999D-A1C36BCA090D}"/>
              </a:ext>
            </a:extLst>
          </p:cNvPr>
          <p:cNvSpPr>
            <a:spLocks noGrp="1" noRot="1" noChangeAspect="1" noChangeArrowheads="1" noTextEdit="1"/>
          </p:cNvSpPr>
          <p:nvPr>
            <p:ph type="sldImg"/>
          </p:nvPr>
        </p:nvSpPr>
        <p:spPr>
          <a:ln/>
        </p:spPr>
      </p:sp>
      <p:sp>
        <p:nvSpPr>
          <p:cNvPr id="50180" name="Rectangle 3">
            <a:extLst>
              <a:ext uri="{FF2B5EF4-FFF2-40B4-BE49-F238E27FC236}">
                <a16:creationId xmlns:a16="http://schemas.microsoft.com/office/drawing/2014/main" id="{7CBC08F5-868A-4822-B70D-4560CEE16E1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TW" dirty="0"/>
              <a:t>label</a:t>
            </a:r>
            <a:r>
              <a:rPr lang="zh-TW" altLang="en-US" dirty="0"/>
              <a:t>：唯一名稱，區域索引。 可能物件區域的識別碼</a:t>
            </a:r>
            <a:endParaRPr lang="en-US" altLang="zh-TW" dirty="0"/>
          </a:p>
          <a:p>
            <a:pPr eaLnBrk="1" hangingPunct="1"/>
            <a:r>
              <a:rPr lang="zh-TW" altLang="en-US" dirty="0"/>
              <a:t>像素屬性：位置、灰度級或亮度級</a:t>
            </a:r>
            <a:endParaRPr lang="en-US" altLang="zh-TW" dirty="0"/>
          </a:p>
          <a:p>
            <a:pPr eaLnBrk="1" hangingPunct="1"/>
            <a:r>
              <a:rPr lang="zh-TW" altLang="en-US" dirty="0"/>
              <a:t>區域屬性：形狀、邊界框、位置、亮度統計</a:t>
            </a:r>
            <a:endParaRPr lang="en-US" altLang="zh-TW" dirty="0"/>
          </a:p>
          <a:p>
            <a:pPr defTabSz="966064" eaLnBrk="1" hangingPunct="1"/>
            <a:r>
              <a:rPr lang="zh-TW" altLang="en-US" sz="1300" dirty="0"/>
              <a:t>連接元件標籤</a:t>
            </a:r>
            <a:r>
              <a:rPr lang="zh-TW" altLang="en-US" dirty="0"/>
              <a:t>：分組操作</a:t>
            </a:r>
            <a:endParaRPr lang="en-US" altLang="zh-TW" dirty="0"/>
          </a:p>
          <a:p>
            <a:pPr defTabSz="966064" eaLnBrk="1" hangingPunct="1"/>
            <a:endParaRPr lang="en-US" altLang="zh-TW" dirty="0"/>
          </a:p>
          <a:p>
            <a:pPr defTabSz="966064" eaLnBrk="1" hangingPunct="1"/>
            <a:r>
              <a:rPr kumimoji="1" lang="zh-TW" altLang="en-US" sz="1200" b="0" i="0" kern="1200" dirty="0">
                <a:solidFill>
                  <a:schemeClr val="tx1"/>
                </a:solidFill>
                <a:effectLst/>
                <a:latin typeface="Arial" charset="0"/>
                <a:ea typeface="新細明體" pitchFamily="18" charset="-120"/>
                <a:cs typeface="+mn-cs"/>
              </a:rPr>
              <a:t>在二值化影像中，像素和像素之間灰階值的相似度就代表它的連通性。</a:t>
            </a:r>
            <a:br>
              <a:rPr lang="zh-TW" altLang="en-US" dirty="0"/>
            </a:br>
            <a:endParaRPr lang="en-US" altLang="zh-TW"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006BE1BD-6CD3-4E16-92E0-9DA613772F7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Arial" panose="020B0604020202020204" pitchFamily="34" charset="0"/>
                <a:ea typeface="新細明體" panose="02020500000000000000" pitchFamily="18" charset="-120"/>
              </a:defRPr>
            </a:lvl1pPr>
            <a:lvl2pPr marL="784927" indent="-301895">
              <a:spcBef>
                <a:spcPct val="30000"/>
              </a:spcBef>
              <a:defRPr kumimoji="1" sz="1300">
                <a:solidFill>
                  <a:schemeClr val="tx1"/>
                </a:solidFill>
                <a:latin typeface="Arial" panose="020B0604020202020204" pitchFamily="34" charset="0"/>
                <a:ea typeface="新細明體" panose="02020500000000000000" pitchFamily="18" charset="-120"/>
              </a:defRPr>
            </a:lvl2pPr>
            <a:lvl3pPr marL="1207580" indent="-241516">
              <a:spcBef>
                <a:spcPct val="30000"/>
              </a:spcBef>
              <a:defRPr kumimoji="1" sz="1300">
                <a:solidFill>
                  <a:schemeClr val="tx1"/>
                </a:solidFill>
                <a:latin typeface="Arial" panose="020B0604020202020204" pitchFamily="34" charset="0"/>
                <a:ea typeface="新細明體" panose="02020500000000000000" pitchFamily="18" charset="-120"/>
              </a:defRPr>
            </a:lvl3pPr>
            <a:lvl4pPr marL="1690611" indent="-241516">
              <a:spcBef>
                <a:spcPct val="30000"/>
              </a:spcBef>
              <a:defRPr kumimoji="1" sz="1300">
                <a:solidFill>
                  <a:schemeClr val="tx1"/>
                </a:solidFill>
                <a:latin typeface="Arial" panose="020B0604020202020204" pitchFamily="34" charset="0"/>
                <a:ea typeface="新細明體" panose="02020500000000000000" pitchFamily="18" charset="-120"/>
              </a:defRPr>
            </a:lvl4pPr>
            <a:lvl5pPr marL="2173643" indent="-241516">
              <a:spcBef>
                <a:spcPct val="30000"/>
              </a:spcBef>
              <a:defRPr kumimoji="1" sz="1300">
                <a:solidFill>
                  <a:schemeClr val="tx1"/>
                </a:solidFill>
                <a:latin typeface="Arial" panose="020B0604020202020204" pitchFamily="34" charset="0"/>
                <a:ea typeface="新細明體" panose="02020500000000000000" pitchFamily="18" charset="-120"/>
              </a:defRPr>
            </a:lvl5pPr>
            <a:lvl6pPr marL="2656675" indent="-241516" eaLnBrk="0" fontAlgn="base" hangingPunct="0">
              <a:spcBef>
                <a:spcPct val="30000"/>
              </a:spcBef>
              <a:spcAft>
                <a:spcPct val="0"/>
              </a:spcAft>
              <a:defRPr kumimoji="1" sz="1300">
                <a:solidFill>
                  <a:schemeClr val="tx1"/>
                </a:solidFill>
                <a:latin typeface="Arial" panose="020B0604020202020204" pitchFamily="34" charset="0"/>
                <a:ea typeface="新細明體" panose="02020500000000000000" pitchFamily="18" charset="-120"/>
              </a:defRPr>
            </a:lvl6pPr>
            <a:lvl7pPr marL="3139707" indent="-241516" eaLnBrk="0" fontAlgn="base" hangingPunct="0">
              <a:spcBef>
                <a:spcPct val="30000"/>
              </a:spcBef>
              <a:spcAft>
                <a:spcPct val="0"/>
              </a:spcAft>
              <a:defRPr kumimoji="1" sz="1300">
                <a:solidFill>
                  <a:schemeClr val="tx1"/>
                </a:solidFill>
                <a:latin typeface="Arial" panose="020B0604020202020204" pitchFamily="34" charset="0"/>
                <a:ea typeface="新細明體" panose="02020500000000000000" pitchFamily="18" charset="-120"/>
              </a:defRPr>
            </a:lvl7pPr>
            <a:lvl8pPr marL="3622739" indent="-241516" eaLnBrk="0" fontAlgn="base" hangingPunct="0">
              <a:spcBef>
                <a:spcPct val="30000"/>
              </a:spcBef>
              <a:spcAft>
                <a:spcPct val="0"/>
              </a:spcAft>
              <a:defRPr kumimoji="1" sz="1300">
                <a:solidFill>
                  <a:schemeClr val="tx1"/>
                </a:solidFill>
                <a:latin typeface="Arial" panose="020B0604020202020204" pitchFamily="34" charset="0"/>
                <a:ea typeface="新細明體" panose="02020500000000000000" pitchFamily="18" charset="-120"/>
              </a:defRPr>
            </a:lvl8pPr>
            <a:lvl9pPr marL="4105770" indent="-241516" eaLnBrk="0" fontAlgn="base" hangingPunct="0">
              <a:spcBef>
                <a:spcPct val="30000"/>
              </a:spcBef>
              <a:spcAft>
                <a:spcPct val="0"/>
              </a:spcAft>
              <a:defRPr kumimoji="1" sz="1300">
                <a:solidFill>
                  <a:schemeClr val="tx1"/>
                </a:solidFill>
                <a:latin typeface="Arial" panose="020B0604020202020204" pitchFamily="34" charset="0"/>
                <a:ea typeface="新細明體" panose="02020500000000000000" pitchFamily="18" charset="-120"/>
              </a:defRPr>
            </a:lvl9pPr>
          </a:lstStyle>
          <a:p>
            <a:pPr>
              <a:spcBef>
                <a:spcPct val="0"/>
              </a:spcBef>
            </a:pPr>
            <a:fld id="{D36DAFA3-5F90-401C-AEBC-E701BDC77D4F}" type="slidenum">
              <a:rPr lang="en-US" altLang="zh-TW" smtClean="0"/>
              <a:pPr>
                <a:spcBef>
                  <a:spcPct val="0"/>
                </a:spcBef>
              </a:pPr>
              <a:t>24</a:t>
            </a:fld>
            <a:endParaRPr lang="en-US" altLang="zh-TW"/>
          </a:p>
        </p:txBody>
      </p:sp>
      <p:sp>
        <p:nvSpPr>
          <p:cNvPr id="52227" name="Rectangle 2">
            <a:extLst>
              <a:ext uri="{FF2B5EF4-FFF2-40B4-BE49-F238E27FC236}">
                <a16:creationId xmlns:a16="http://schemas.microsoft.com/office/drawing/2014/main" id="{80A00530-EFD9-4A26-8835-BF48C3B811CB}"/>
              </a:ext>
            </a:extLst>
          </p:cNvPr>
          <p:cNvSpPr>
            <a:spLocks noGrp="1" noRot="1" noChangeAspect="1" noChangeArrowheads="1" noTextEdit="1"/>
          </p:cNvSpPr>
          <p:nvPr>
            <p:ph type="sldImg"/>
          </p:nvPr>
        </p:nvSpPr>
        <p:spPr>
          <a:ln/>
        </p:spPr>
      </p:sp>
      <p:sp>
        <p:nvSpPr>
          <p:cNvPr id="52228" name="Rectangle 3">
            <a:extLst>
              <a:ext uri="{FF2B5EF4-FFF2-40B4-BE49-F238E27FC236}">
                <a16:creationId xmlns:a16="http://schemas.microsoft.com/office/drawing/2014/main" id="{B4EEE520-2F42-40A4-8F55-68C263039C1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66064" eaLnBrk="1" hangingPunct="1"/>
            <a:r>
              <a:rPr lang="en-US" altLang="zh-TW" sz="1300" dirty="0"/>
              <a:t>2.3.1 </a:t>
            </a:r>
            <a:r>
              <a:rPr lang="zh-TW" altLang="en-US" sz="1300" dirty="0"/>
              <a:t>連接元件運算子</a:t>
            </a:r>
            <a:endParaRPr lang="en-US" altLang="zh-TW" sz="1300" dirty="0"/>
          </a:p>
          <a:p>
            <a:pPr eaLnBrk="1" hangingPunct="1"/>
            <a:endParaRPr lang="en-US" altLang="zh-TW" dirty="0"/>
          </a:p>
          <a:p>
            <a:pPr eaLnBrk="1" hangingPunct="1"/>
            <a:r>
              <a:rPr lang="zh-TW" altLang="en-US" dirty="0"/>
              <a:t>兩個 </a:t>
            </a:r>
            <a:r>
              <a:rPr lang="en-US" altLang="zh-TW" dirty="0"/>
              <a:t>1 </a:t>
            </a:r>
            <a:r>
              <a:rPr lang="zh-TW" altLang="en-US" dirty="0"/>
              <a:t>像素 </a:t>
            </a:r>
            <a:r>
              <a:rPr lang="en-US" altLang="zh-TW" dirty="0"/>
              <a:t>P </a:t>
            </a:r>
            <a:r>
              <a:rPr lang="zh-TW" altLang="en-US" dirty="0"/>
              <a:t>和 </a:t>
            </a:r>
            <a:r>
              <a:rPr lang="en-US" altLang="zh-TW" dirty="0"/>
              <a:t>Q </a:t>
            </a:r>
            <a:r>
              <a:rPr lang="zh-TW" altLang="en-US" dirty="0"/>
              <a:t>屬於同一連通分量 </a:t>
            </a:r>
            <a:r>
              <a:rPr lang="en-US" altLang="zh-TW" dirty="0"/>
              <a:t>C</a:t>
            </a:r>
          </a:p>
          <a:p>
            <a:pPr eaLnBrk="1" hangingPunct="1"/>
            <a:r>
              <a:rPr lang="zh-TW" altLang="en-US" dirty="0"/>
              <a:t>如果存在 </a:t>
            </a:r>
            <a:r>
              <a:rPr lang="en-US" altLang="zh-TW" dirty="0"/>
              <a:t>C </a:t>
            </a:r>
            <a:r>
              <a:rPr lang="zh-TW" altLang="en-US" dirty="0"/>
              <a:t>的 </a:t>
            </a:r>
            <a:r>
              <a:rPr lang="en-US" altLang="zh-TW" dirty="0"/>
              <a:t>1 </a:t>
            </a:r>
            <a:r>
              <a:rPr lang="zh-TW" altLang="en-US" dirty="0"/>
              <a:t>像素序列 </a:t>
            </a:r>
            <a:r>
              <a:rPr lang="en-US" altLang="zh-TW" dirty="0"/>
              <a:t>(P0,P1,...,PN )</a:t>
            </a:r>
            <a:r>
              <a:rPr lang="zh-TW" altLang="en-US" dirty="0"/>
              <a:t>，其中 </a:t>
            </a:r>
            <a:r>
              <a:rPr lang="en-US" altLang="zh-TW" dirty="0"/>
              <a:t>P0=P</a:t>
            </a:r>
            <a:r>
              <a:rPr lang="zh-TW" altLang="en-US" dirty="0"/>
              <a:t>、</a:t>
            </a:r>
            <a:r>
              <a:rPr lang="en-US" altLang="zh-TW" dirty="0"/>
              <a:t>PN=Q </a:t>
            </a:r>
            <a:r>
              <a:rPr lang="zh-TW" altLang="en-US" dirty="0"/>
              <a:t>且 </a:t>
            </a:r>
            <a:r>
              <a:rPr lang="en-US" altLang="zh-TW" dirty="0"/>
              <a:t>PI </a:t>
            </a:r>
            <a:r>
              <a:rPr lang="zh-TW" altLang="en-US" dirty="0"/>
              <a:t>是 </a:t>
            </a:r>
            <a:r>
              <a:rPr lang="en-US" altLang="zh-TW" dirty="0"/>
              <a:t>PI-1 </a:t>
            </a:r>
            <a:r>
              <a:rPr lang="zh-TW" altLang="en-US" dirty="0"/>
              <a:t>的鄰居 </a:t>
            </a:r>
            <a:r>
              <a:rPr lang="en-US" altLang="zh-TW" dirty="0"/>
              <a:t>(</a:t>
            </a:r>
            <a:r>
              <a:rPr lang="en-US" altLang="zh-TW" dirty="0" err="1"/>
              <a:t>i</a:t>
            </a:r>
            <a:r>
              <a:rPr lang="en-US" altLang="zh-TW" dirty="0"/>
              <a:t>=1,...,n </a:t>
            </a:r>
            <a:r>
              <a:rPr lang="zh-TW" altLang="en-US" dirty="0"/>
              <a:t>）</a:t>
            </a:r>
            <a:endParaRPr lang="en-US" altLang="zh-TW"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2B962880-FEDD-43C9-A5DE-7C1610FA077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Arial" panose="020B0604020202020204" pitchFamily="34" charset="0"/>
                <a:ea typeface="新細明體" panose="02020500000000000000" pitchFamily="18" charset="-120"/>
              </a:defRPr>
            </a:lvl1pPr>
            <a:lvl2pPr marL="784927" indent="-301895">
              <a:spcBef>
                <a:spcPct val="30000"/>
              </a:spcBef>
              <a:defRPr kumimoji="1" sz="1300">
                <a:solidFill>
                  <a:schemeClr val="tx1"/>
                </a:solidFill>
                <a:latin typeface="Arial" panose="020B0604020202020204" pitchFamily="34" charset="0"/>
                <a:ea typeface="新細明體" panose="02020500000000000000" pitchFamily="18" charset="-120"/>
              </a:defRPr>
            </a:lvl2pPr>
            <a:lvl3pPr marL="1207580" indent="-241516">
              <a:spcBef>
                <a:spcPct val="30000"/>
              </a:spcBef>
              <a:defRPr kumimoji="1" sz="1300">
                <a:solidFill>
                  <a:schemeClr val="tx1"/>
                </a:solidFill>
                <a:latin typeface="Arial" panose="020B0604020202020204" pitchFamily="34" charset="0"/>
                <a:ea typeface="新細明體" panose="02020500000000000000" pitchFamily="18" charset="-120"/>
              </a:defRPr>
            </a:lvl3pPr>
            <a:lvl4pPr marL="1690611" indent="-241516">
              <a:spcBef>
                <a:spcPct val="30000"/>
              </a:spcBef>
              <a:defRPr kumimoji="1" sz="1300">
                <a:solidFill>
                  <a:schemeClr val="tx1"/>
                </a:solidFill>
                <a:latin typeface="Arial" panose="020B0604020202020204" pitchFamily="34" charset="0"/>
                <a:ea typeface="新細明體" panose="02020500000000000000" pitchFamily="18" charset="-120"/>
              </a:defRPr>
            </a:lvl4pPr>
            <a:lvl5pPr marL="2173643" indent="-241516">
              <a:spcBef>
                <a:spcPct val="30000"/>
              </a:spcBef>
              <a:defRPr kumimoji="1" sz="1300">
                <a:solidFill>
                  <a:schemeClr val="tx1"/>
                </a:solidFill>
                <a:latin typeface="Arial" panose="020B0604020202020204" pitchFamily="34" charset="0"/>
                <a:ea typeface="新細明體" panose="02020500000000000000" pitchFamily="18" charset="-120"/>
              </a:defRPr>
            </a:lvl5pPr>
            <a:lvl6pPr marL="2656675" indent="-241516" eaLnBrk="0" fontAlgn="base" hangingPunct="0">
              <a:spcBef>
                <a:spcPct val="30000"/>
              </a:spcBef>
              <a:spcAft>
                <a:spcPct val="0"/>
              </a:spcAft>
              <a:defRPr kumimoji="1" sz="1300">
                <a:solidFill>
                  <a:schemeClr val="tx1"/>
                </a:solidFill>
                <a:latin typeface="Arial" panose="020B0604020202020204" pitchFamily="34" charset="0"/>
                <a:ea typeface="新細明體" panose="02020500000000000000" pitchFamily="18" charset="-120"/>
              </a:defRPr>
            </a:lvl6pPr>
            <a:lvl7pPr marL="3139707" indent="-241516" eaLnBrk="0" fontAlgn="base" hangingPunct="0">
              <a:spcBef>
                <a:spcPct val="30000"/>
              </a:spcBef>
              <a:spcAft>
                <a:spcPct val="0"/>
              </a:spcAft>
              <a:defRPr kumimoji="1" sz="1300">
                <a:solidFill>
                  <a:schemeClr val="tx1"/>
                </a:solidFill>
                <a:latin typeface="Arial" panose="020B0604020202020204" pitchFamily="34" charset="0"/>
                <a:ea typeface="新細明體" panose="02020500000000000000" pitchFamily="18" charset="-120"/>
              </a:defRPr>
            </a:lvl7pPr>
            <a:lvl8pPr marL="3622739" indent="-241516" eaLnBrk="0" fontAlgn="base" hangingPunct="0">
              <a:spcBef>
                <a:spcPct val="30000"/>
              </a:spcBef>
              <a:spcAft>
                <a:spcPct val="0"/>
              </a:spcAft>
              <a:defRPr kumimoji="1" sz="1300">
                <a:solidFill>
                  <a:schemeClr val="tx1"/>
                </a:solidFill>
                <a:latin typeface="Arial" panose="020B0604020202020204" pitchFamily="34" charset="0"/>
                <a:ea typeface="新細明體" panose="02020500000000000000" pitchFamily="18" charset="-120"/>
              </a:defRPr>
            </a:lvl8pPr>
            <a:lvl9pPr marL="4105770" indent="-241516" eaLnBrk="0" fontAlgn="base" hangingPunct="0">
              <a:spcBef>
                <a:spcPct val="30000"/>
              </a:spcBef>
              <a:spcAft>
                <a:spcPct val="0"/>
              </a:spcAft>
              <a:defRPr kumimoji="1" sz="1300">
                <a:solidFill>
                  <a:schemeClr val="tx1"/>
                </a:solidFill>
                <a:latin typeface="Arial" panose="020B0604020202020204" pitchFamily="34" charset="0"/>
                <a:ea typeface="新細明體" panose="02020500000000000000" pitchFamily="18" charset="-120"/>
              </a:defRPr>
            </a:lvl9pPr>
          </a:lstStyle>
          <a:p>
            <a:pPr>
              <a:spcBef>
                <a:spcPct val="0"/>
              </a:spcBef>
            </a:pPr>
            <a:fld id="{D30CF5E1-682B-49AD-9A06-5A8BA89944CD}" type="slidenum">
              <a:rPr lang="en-US" altLang="zh-TW" smtClean="0"/>
              <a:pPr>
                <a:spcBef>
                  <a:spcPct val="0"/>
                </a:spcBef>
              </a:pPr>
              <a:t>25</a:t>
            </a:fld>
            <a:endParaRPr lang="en-US" altLang="zh-TW"/>
          </a:p>
        </p:txBody>
      </p:sp>
      <p:sp>
        <p:nvSpPr>
          <p:cNvPr id="54275" name="Rectangle 2">
            <a:extLst>
              <a:ext uri="{FF2B5EF4-FFF2-40B4-BE49-F238E27FC236}">
                <a16:creationId xmlns:a16="http://schemas.microsoft.com/office/drawing/2014/main" id="{F439C141-9172-4832-846A-F25C89CF7F91}"/>
              </a:ext>
            </a:extLst>
          </p:cNvPr>
          <p:cNvSpPr>
            <a:spLocks noGrp="1" noRot="1" noChangeAspect="1" noChangeArrowheads="1" noTextEdit="1"/>
          </p:cNvSpPr>
          <p:nvPr>
            <p:ph type="sldImg"/>
          </p:nvPr>
        </p:nvSpPr>
        <p:spPr>
          <a:ln/>
        </p:spPr>
      </p:sp>
      <p:sp>
        <p:nvSpPr>
          <p:cNvPr id="54276" name="Rectangle 3">
            <a:extLst>
              <a:ext uri="{FF2B5EF4-FFF2-40B4-BE49-F238E27FC236}">
                <a16:creationId xmlns:a16="http://schemas.microsoft.com/office/drawing/2014/main" id="{875A26C4-89F6-429B-9A66-F9953AB6A04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TW" altLang="en-US" dirty="0"/>
              <a:t>邊框：也與 </a:t>
            </a:r>
            <a:r>
              <a:rPr lang="en-US" altLang="zh-TW" dirty="0"/>
              <a:t>0 </a:t>
            </a:r>
            <a:r>
              <a:rPr lang="zh-TW" altLang="en-US" dirty="0"/>
              <a:t>像素相鄰的 </a:t>
            </a:r>
            <a:r>
              <a:rPr lang="en-US" altLang="zh-TW" dirty="0"/>
              <a:t>1 </a:t>
            </a:r>
            <a:r>
              <a:rPr lang="zh-TW" altLang="en-US" dirty="0"/>
              <a:t>像素的子集</a:t>
            </a:r>
            <a:endParaRPr lang="en-US" altLang="zh-TW"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a:extLst>
              <a:ext uri="{FF2B5EF4-FFF2-40B4-BE49-F238E27FC236}">
                <a16:creationId xmlns:a16="http://schemas.microsoft.com/office/drawing/2014/main" id="{9F509D2B-E6FA-437C-8DA8-674B7F65F6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Arial" panose="020B0604020202020204" pitchFamily="34" charset="0"/>
                <a:ea typeface="新細明體" panose="02020500000000000000" pitchFamily="18" charset="-120"/>
              </a:defRPr>
            </a:lvl1pPr>
            <a:lvl2pPr marL="784927" indent="-301895">
              <a:spcBef>
                <a:spcPct val="30000"/>
              </a:spcBef>
              <a:defRPr kumimoji="1" sz="1300">
                <a:solidFill>
                  <a:schemeClr val="tx1"/>
                </a:solidFill>
                <a:latin typeface="Arial" panose="020B0604020202020204" pitchFamily="34" charset="0"/>
                <a:ea typeface="新細明體" panose="02020500000000000000" pitchFamily="18" charset="-120"/>
              </a:defRPr>
            </a:lvl2pPr>
            <a:lvl3pPr marL="1207580" indent="-241516">
              <a:spcBef>
                <a:spcPct val="30000"/>
              </a:spcBef>
              <a:defRPr kumimoji="1" sz="1300">
                <a:solidFill>
                  <a:schemeClr val="tx1"/>
                </a:solidFill>
                <a:latin typeface="Arial" panose="020B0604020202020204" pitchFamily="34" charset="0"/>
                <a:ea typeface="新細明體" panose="02020500000000000000" pitchFamily="18" charset="-120"/>
              </a:defRPr>
            </a:lvl3pPr>
            <a:lvl4pPr marL="1690611" indent="-241516">
              <a:spcBef>
                <a:spcPct val="30000"/>
              </a:spcBef>
              <a:defRPr kumimoji="1" sz="1300">
                <a:solidFill>
                  <a:schemeClr val="tx1"/>
                </a:solidFill>
                <a:latin typeface="Arial" panose="020B0604020202020204" pitchFamily="34" charset="0"/>
                <a:ea typeface="新細明體" panose="02020500000000000000" pitchFamily="18" charset="-120"/>
              </a:defRPr>
            </a:lvl4pPr>
            <a:lvl5pPr marL="2173643" indent="-241516">
              <a:spcBef>
                <a:spcPct val="30000"/>
              </a:spcBef>
              <a:defRPr kumimoji="1" sz="1300">
                <a:solidFill>
                  <a:schemeClr val="tx1"/>
                </a:solidFill>
                <a:latin typeface="Arial" panose="020B0604020202020204" pitchFamily="34" charset="0"/>
                <a:ea typeface="新細明體" panose="02020500000000000000" pitchFamily="18" charset="-120"/>
              </a:defRPr>
            </a:lvl5pPr>
            <a:lvl6pPr marL="2656675" indent="-241516" eaLnBrk="0" fontAlgn="base" hangingPunct="0">
              <a:spcBef>
                <a:spcPct val="30000"/>
              </a:spcBef>
              <a:spcAft>
                <a:spcPct val="0"/>
              </a:spcAft>
              <a:defRPr kumimoji="1" sz="1300">
                <a:solidFill>
                  <a:schemeClr val="tx1"/>
                </a:solidFill>
                <a:latin typeface="Arial" panose="020B0604020202020204" pitchFamily="34" charset="0"/>
                <a:ea typeface="新細明體" panose="02020500000000000000" pitchFamily="18" charset="-120"/>
              </a:defRPr>
            </a:lvl6pPr>
            <a:lvl7pPr marL="3139707" indent="-241516" eaLnBrk="0" fontAlgn="base" hangingPunct="0">
              <a:spcBef>
                <a:spcPct val="30000"/>
              </a:spcBef>
              <a:spcAft>
                <a:spcPct val="0"/>
              </a:spcAft>
              <a:defRPr kumimoji="1" sz="1300">
                <a:solidFill>
                  <a:schemeClr val="tx1"/>
                </a:solidFill>
                <a:latin typeface="Arial" panose="020B0604020202020204" pitchFamily="34" charset="0"/>
                <a:ea typeface="新細明體" panose="02020500000000000000" pitchFamily="18" charset="-120"/>
              </a:defRPr>
            </a:lvl7pPr>
            <a:lvl8pPr marL="3622739" indent="-241516" eaLnBrk="0" fontAlgn="base" hangingPunct="0">
              <a:spcBef>
                <a:spcPct val="30000"/>
              </a:spcBef>
              <a:spcAft>
                <a:spcPct val="0"/>
              </a:spcAft>
              <a:defRPr kumimoji="1" sz="1300">
                <a:solidFill>
                  <a:schemeClr val="tx1"/>
                </a:solidFill>
                <a:latin typeface="Arial" panose="020B0604020202020204" pitchFamily="34" charset="0"/>
                <a:ea typeface="新細明體" panose="02020500000000000000" pitchFamily="18" charset="-120"/>
              </a:defRPr>
            </a:lvl8pPr>
            <a:lvl9pPr marL="4105770" indent="-241516" eaLnBrk="0" fontAlgn="base" hangingPunct="0">
              <a:spcBef>
                <a:spcPct val="30000"/>
              </a:spcBef>
              <a:spcAft>
                <a:spcPct val="0"/>
              </a:spcAft>
              <a:defRPr kumimoji="1" sz="1300">
                <a:solidFill>
                  <a:schemeClr val="tx1"/>
                </a:solidFill>
                <a:latin typeface="Arial" panose="020B0604020202020204" pitchFamily="34" charset="0"/>
                <a:ea typeface="新細明體" panose="02020500000000000000" pitchFamily="18" charset="-120"/>
              </a:defRPr>
            </a:lvl9pPr>
          </a:lstStyle>
          <a:p>
            <a:pPr>
              <a:spcBef>
                <a:spcPct val="0"/>
              </a:spcBef>
            </a:pPr>
            <a:fld id="{D2F28034-9E1E-4FB7-B4CA-5F31451C8662}" type="slidenum">
              <a:rPr lang="en-US" altLang="zh-TW" smtClean="0"/>
              <a:pPr>
                <a:spcBef>
                  <a:spcPct val="0"/>
                </a:spcBef>
              </a:pPr>
              <a:t>26</a:t>
            </a:fld>
            <a:endParaRPr lang="en-US" altLang="zh-TW"/>
          </a:p>
        </p:txBody>
      </p:sp>
      <p:sp>
        <p:nvSpPr>
          <p:cNvPr id="56323" name="Rectangle 2">
            <a:extLst>
              <a:ext uri="{FF2B5EF4-FFF2-40B4-BE49-F238E27FC236}">
                <a16:creationId xmlns:a16="http://schemas.microsoft.com/office/drawing/2014/main" id="{575C3548-E3DB-428A-8B5A-8ACF48641D5A}"/>
              </a:ext>
            </a:extLst>
          </p:cNvPr>
          <p:cNvSpPr>
            <a:spLocks noGrp="1" noRot="1" noChangeAspect="1" noChangeArrowheads="1" noTextEdit="1"/>
          </p:cNvSpPr>
          <p:nvPr>
            <p:ph type="sldImg"/>
          </p:nvPr>
        </p:nvSpPr>
        <p:spPr>
          <a:ln/>
        </p:spPr>
      </p:sp>
      <p:sp>
        <p:nvSpPr>
          <p:cNvPr id="56324" name="Rectangle 3">
            <a:extLst>
              <a:ext uri="{FF2B5EF4-FFF2-40B4-BE49-F238E27FC236}">
                <a16:creationId xmlns:a16="http://schemas.microsoft.com/office/drawing/2014/main" id="{4C3DBE47-7F7F-498F-A3F2-261AB0C1E52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zh-TW"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a:extLst>
              <a:ext uri="{FF2B5EF4-FFF2-40B4-BE49-F238E27FC236}">
                <a16:creationId xmlns:a16="http://schemas.microsoft.com/office/drawing/2014/main" id="{AE13A331-8D31-49B8-B4F0-EF86538F598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Arial" panose="020B0604020202020204" pitchFamily="34" charset="0"/>
                <a:ea typeface="新細明體" panose="02020500000000000000" pitchFamily="18" charset="-120"/>
              </a:defRPr>
            </a:lvl1pPr>
            <a:lvl2pPr marL="784927" indent="-301895">
              <a:spcBef>
                <a:spcPct val="30000"/>
              </a:spcBef>
              <a:defRPr kumimoji="1" sz="1300">
                <a:solidFill>
                  <a:schemeClr val="tx1"/>
                </a:solidFill>
                <a:latin typeface="Arial" panose="020B0604020202020204" pitchFamily="34" charset="0"/>
                <a:ea typeface="新細明體" panose="02020500000000000000" pitchFamily="18" charset="-120"/>
              </a:defRPr>
            </a:lvl2pPr>
            <a:lvl3pPr marL="1207580" indent="-241516">
              <a:spcBef>
                <a:spcPct val="30000"/>
              </a:spcBef>
              <a:defRPr kumimoji="1" sz="1300">
                <a:solidFill>
                  <a:schemeClr val="tx1"/>
                </a:solidFill>
                <a:latin typeface="Arial" panose="020B0604020202020204" pitchFamily="34" charset="0"/>
                <a:ea typeface="新細明體" panose="02020500000000000000" pitchFamily="18" charset="-120"/>
              </a:defRPr>
            </a:lvl3pPr>
            <a:lvl4pPr marL="1690611" indent="-241516">
              <a:spcBef>
                <a:spcPct val="30000"/>
              </a:spcBef>
              <a:defRPr kumimoji="1" sz="1300">
                <a:solidFill>
                  <a:schemeClr val="tx1"/>
                </a:solidFill>
                <a:latin typeface="Arial" panose="020B0604020202020204" pitchFamily="34" charset="0"/>
                <a:ea typeface="新細明體" panose="02020500000000000000" pitchFamily="18" charset="-120"/>
              </a:defRPr>
            </a:lvl4pPr>
            <a:lvl5pPr marL="2173643" indent="-241516">
              <a:spcBef>
                <a:spcPct val="30000"/>
              </a:spcBef>
              <a:defRPr kumimoji="1" sz="1300">
                <a:solidFill>
                  <a:schemeClr val="tx1"/>
                </a:solidFill>
                <a:latin typeface="Arial" panose="020B0604020202020204" pitchFamily="34" charset="0"/>
                <a:ea typeface="新細明體" panose="02020500000000000000" pitchFamily="18" charset="-120"/>
              </a:defRPr>
            </a:lvl5pPr>
            <a:lvl6pPr marL="2656675" indent="-241516" eaLnBrk="0" fontAlgn="base" hangingPunct="0">
              <a:spcBef>
                <a:spcPct val="30000"/>
              </a:spcBef>
              <a:spcAft>
                <a:spcPct val="0"/>
              </a:spcAft>
              <a:defRPr kumimoji="1" sz="1300">
                <a:solidFill>
                  <a:schemeClr val="tx1"/>
                </a:solidFill>
                <a:latin typeface="Arial" panose="020B0604020202020204" pitchFamily="34" charset="0"/>
                <a:ea typeface="新細明體" panose="02020500000000000000" pitchFamily="18" charset="-120"/>
              </a:defRPr>
            </a:lvl6pPr>
            <a:lvl7pPr marL="3139707" indent="-241516" eaLnBrk="0" fontAlgn="base" hangingPunct="0">
              <a:spcBef>
                <a:spcPct val="30000"/>
              </a:spcBef>
              <a:spcAft>
                <a:spcPct val="0"/>
              </a:spcAft>
              <a:defRPr kumimoji="1" sz="1300">
                <a:solidFill>
                  <a:schemeClr val="tx1"/>
                </a:solidFill>
                <a:latin typeface="Arial" panose="020B0604020202020204" pitchFamily="34" charset="0"/>
                <a:ea typeface="新細明體" panose="02020500000000000000" pitchFamily="18" charset="-120"/>
              </a:defRPr>
            </a:lvl7pPr>
            <a:lvl8pPr marL="3622739" indent="-241516" eaLnBrk="0" fontAlgn="base" hangingPunct="0">
              <a:spcBef>
                <a:spcPct val="30000"/>
              </a:spcBef>
              <a:spcAft>
                <a:spcPct val="0"/>
              </a:spcAft>
              <a:defRPr kumimoji="1" sz="1300">
                <a:solidFill>
                  <a:schemeClr val="tx1"/>
                </a:solidFill>
                <a:latin typeface="Arial" panose="020B0604020202020204" pitchFamily="34" charset="0"/>
                <a:ea typeface="新細明體" panose="02020500000000000000" pitchFamily="18" charset="-120"/>
              </a:defRPr>
            </a:lvl8pPr>
            <a:lvl9pPr marL="4105770" indent="-241516" eaLnBrk="0" fontAlgn="base" hangingPunct="0">
              <a:spcBef>
                <a:spcPct val="30000"/>
              </a:spcBef>
              <a:spcAft>
                <a:spcPct val="0"/>
              </a:spcAft>
              <a:defRPr kumimoji="1" sz="1300">
                <a:solidFill>
                  <a:schemeClr val="tx1"/>
                </a:solidFill>
                <a:latin typeface="Arial" panose="020B0604020202020204" pitchFamily="34" charset="0"/>
                <a:ea typeface="新細明體" panose="02020500000000000000" pitchFamily="18" charset="-120"/>
              </a:defRPr>
            </a:lvl9pPr>
          </a:lstStyle>
          <a:p>
            <a:pPr>
              <a:spcBef>
                <a:spcPct val="0"/>
              </a:spcBef>
            </a:pPr>
            <a:fld id="{A308091A-3C31-4F4A-9B17-15BBD8B9E3F0}" type="slidenum">
              <a:rPr lang="en-US" altLang="zh-TW" smtClean="0"/>
              <a:pPr>
                <a:spcBef>
                  <a:spcPct val="0"/>
                </a:spcBef>
              </a:pPr>
              <a:t>27</a:t>
            </a:fld>
            <a:endParaRPr lang="en-US" altLang="zh-TW"/>
          </a:p>
        </p:txBody>
      </p:sp>
      <p:sp>
        <p:nvSpPr>
          <p:cNvPr id="58371" name="Rectangle 2">
            <a:extLst>
              <a:ext uri="{FF2B5EF4-FFF2-40B4-BE49-F238E27FC236}">
                <a16:creationId xmlns:a16="http://schemas.microsoft.com/office/drawing/2014/main" id="{B5DC8908-26FF-4760-B628-1A323E1614C0}"/>
              </a:ext>
            </a:extLst>
          </p:cNvPr>
          <p:cNvSpPr>
            <a:spLocks noGrp="1" noRot="1" noChangeAspect="1" noChangeArrowheads="1" noTextEdit="1"/>
          </p:cNvSpPr>
          <p:nvPr>
            <p:ph type="sldImg"/>
          </p:nvPr>
        </p:nvSpPr>
        <p:spPr>
          <a:ln/>
        </p:spPr>
      </p:sp>
      <p:sp>
        <p:nvSpPr>
          <p:cNvPr id="58372" name="Rectangle 3">
            <a:extLst>
              <a:ext uri="{FF2B5EF4-FFF2-40B4-BE49-F238E27FC236}">
                <a16:creationId xmlns:a16="http://schemas.microsoft.com/office/drawing/2014/main" id="{32A65E4B-4075-4359-859B-95BDB2732C9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TW" altLang="en-US" dirty="0"/>
              <a:t>羅森菲爾德表明</a:t>
            </a:r>
            <a:endParaRPr lang="en-US" altLang="zh-TW" dirty="0"/>
          </a:p>
          <a:p>
            <a:pPr eaLnBrk="1" hangingPunct="1"/>
            <a:r>
              <a:rPr lang="zh-TW" altLang="en-US" dirty="0"/>
              <a:t>如果 </a:t>
            </a:r>
            <a:r>
              <a:rPr lang="en-US" altLang="zh-TW" dirty="0"/>
              <a:t>C </a:t>
            </a:r>
            <a:r>
              <a:rPr lang="zh-TW" altLang="en-US" dirty="0"/>
              <a:t>是 </a:t>
            </a:r>
            <a:r>
              <a:rPr lang="en-US" altLang="zh-TW" dirty="0"/>
              <a:t>1 </a:t>
            </a:r>
            <a:r>
              <a:rPr lang="zh-TW" altLang="en-US" dirty="0"/>
              <a:t>的組成部分並且    </a:t>
            </a:r>
            <a:endParaRPr lang="en-US" altLang="zh-TW" dirty="0"/>
          </a:p>
          <a:p>
            <a:pPr eaLnBrk="1" hangingPunct="1"/>
            <a:r>
              <a:rPr lang="zh-TW" altLang="en-US" dirty="0"/>
              <a:t>         </a:t>
            </a:r>
            <a:r>
              <a:rPr lang="en-US" altLang="zh-TW" dirty="0"/>
              <a:t>D </a:t>
            </a:r>
            <a:r>
              <a:rPr lang="zh-TW" altLang="en-US" dirty="0"/>
              <a:t>是 </a:t>
            </a:r>
            <a:r>
              <a:rPr lang="en-US" altLang="zh-TW" dirty="0"/>
              <a:t>0 </a:t>
            </a:r>
            <a:r>
              <a:rPr lang="zh-TW" altLang="en-US" dirty="0"/>
              <a:t>的相鄰分量</a:t>
            </a:r>
            <a:endParaRPr lang="en-US" altLang="zh-TW" dirty="0"/>
          </a:p>
          <a:p>
            <a:pPr eaLnBrk="1" hangingPunct="1"/>
            <a:r>
              <a:rPr lang="zh-TW" altLang="en-US" dirty="0"/>
              <a:t>和</a:t>
            </a:r>
            <a:endParaRPr lang="en-US" altLang="zh-TW" dirty="0"/>
          </a:p>
          <a:p>
            <a:pPr eaLnBrk="1" hangingPunct="1"/>
            <a:r>
              <a:rPr lang="zh-TW" altLang="en-US" dirty="0"/>
              <a:t>如果 </a:t>
            </a:r>
            <a:r>
              <a:rPr lang="en-US" altLang="zh-TW" dirty="0"/>
              <a:t>4-</a:t>
            </a:r>
            <a:r>
              <a:rPr lang="zh-TW" altLang="en-US" dirty="0"/>
              <a:t>連通性用於 </a:t>
            </a:r>
            <a:r>
              <a:rPr lang="en-US" altLang="zh-TW" dirty="0"/>
              <a:t>1 (/0)-</a:t>
            </a:r>
            <a:r>
              <a:rPr lang="zh-TW" altLang="en-US" dirty="0"/>
              <a:t>像素並且    </a:t>
            </a:r>
            <a:endParaRPr lang="en-US" altLang="zh-TW" dirty="0"/>
          </a:p>
          <a:p>
            <a:pPr eaLnBrk="1" hangingPunct="1"/>
            <a:r>
              <a:rPr lang="zh-TW" altLang="en-US" dirty="0"/>
              <a:t>         </a:t>
            </a:r>
            <a:r>
              <a:rPr lang="en-US" altLang="zh-TW" dirty="0"/>
              <a:t>8-</a:t>
            </a:r>
            <a:r>
              <a:rPr lang="zh-TW" altLang="en-US" dirty="0"/>
              <a:t>連通性用於 </a:t>
            </a:r>
            <a:r>
              <a:rPr lang="en-US" altLang="zh-TW" dirty="0"/>
              <a:t>0 (/1)-</a:t>
            </a:r>
            <a:r>
              <a:rPr lang="zh-TW" altLang="en-US" dirty="0"/>
              <a:t>像素</a:t>
            </a:r>
            <a:endParaRPr lang="en-US" altLang="zh-TW" dirty="0"/>
          </a:p>
          <a:p>
            <a:pPr eaLnBrk="1" hangingPunct="1"/>
            <a:r>
              <a:rPr lang="zh-TW" altLang="en-US" dirty="0"/>
              <a:t>則 </a:t>
            </a:r>
            <a:r>
              <a:rPr lang="en-US" altLang="zh-TW" dirty="0"/>
              <a:t>C </a:t>
            </a:r>
            <a:r>
              <a:rPr lang="zh-TW" altLang="en-US" dirty="0"/>
              <a:t>包圍 </a:t>
            </a:r>
            <a:r>
              <a:rPr lang="en-US" altLang="zh-TW" dirty="0"/>
              <a:t>D</a:t>
            </a:r>
            <a:r>
              <a:rPr lang="zh-TW" altLang="en-US" dirty="0"/>
              <a:t>（</a:t>
            </a:r>
            <a:r>
              <a:rPr lang="en-US" altLang="zh-TW" dirty="0"/>
              <a:t>D </a:t>
            </a:r>
            <a:r>
              <a:rPr lang="zh-TW" altLang="en-US" dirty="0"/>
              <a:t>是 </a:t>
            </a:r>
            <a:r>
              <a:rPr lang="en-US" altLang="zh-TW" dirty="0"/>
              <a:t>C </a:t>
            </a:r>
            <a:r>
              <a:rPr lang="zh-TW" altLang="en-US" dirty="0"/>
              <a:t>中的一個洞）或                   </a:t>
            </a:r>
            <a:endParaRPr lang="en-US" altLang="zh-TW" dirty="0"/>
          </a:p>
          <a:p>
            <a:pPr eaLnBrk="1" hangingPunct="1"/>
            <a:r>
              <a:rPr lang="zh-TW" altLang="en-US" dirty="0"/>
              <a:t>     </a:t>
            </a:r>
            <a:r>
              <a:rPr lang="en-US" altLang="zh-TW" dirty="0"/>
              <a:t>D </a:t>
            </a:r>
            <a:r>
              <a:rPr lang="zh-TW" altLang="en-US" dirty="0"/>
              <a:t>包圍 </a:t>
            </a:r>
            <a:r>
              <a:rPr lang="en-US" altLang="zh-TW" dirty="0"/>
              <a:t>C</a:t>
            </a:r>
            <a:r>
              <a:rPr lang="zh-TW" altLang="en-US" dirty="0"/>
              <a:t>（</a:t>
            </a:r>
            <a:r>
              <a:rPr lang="en-US" altLang="zh-TW" dirty="0"/>
              <a:t>C </a:t>
            </a:r>
            <a:r>
              <a:rPr lang="zh-TW" altLang="en-US" dirty="0"/>
              <a:t>是 </a:t>
            </a:r>
            <a:r>
              <a:rPr lang="en-US" altLang="zh-TW" dirty="0"/>
              <a:t>D </a:t>
            </a:r>
            <a:r>
              <a:rPr lang="zh-TW" altLang="en-US" dirty="0"/>
              <a:t>中的一個洞）</a:t>
            </a:r>
            <a:endParaRPr lang="en-US" altLang="zh-TW" dirty="0"/>
          </a:p>
          <a:p>
            <a:br>
              <a:rPr kumimoji="1" lang="zh-TW" altLang="en-US" sz="1200" b="0" i="0" kern="1200" dirty="0">
                <a:solidFill>
                  <a:schemeClr val="tx1"/>
                </a:solidFill>
                <a:effectLst/>
                <a:latin typeface="Arial" charset="0"/>
                <a:ea typeface="新細明體" pitchFamily="18" charset="-120"/>
                <a:cs typeface="+mn-cs"/>
              </a:rPr>
            </a:br>
            <a:r>
              <a:rPr kumimoji="1" lang="zh-TW" altLang="en-US" sz="1200" b="0" i="0" kern="1200" dirty="0">
                <a:solidFill>
                  <a:schemeClr val="tx1"/>
                </a:solidFill>
                <a:effectLst/>
                <a:latin typeface="Arial" charset="0"/>
                <a:ea typeface="新細明體" pitchFamily="18" charset="-120"/>
                <a:cs typeface="+mn-cs"/>
              </a:rPr>
              <a:t>這段文字描述了一個關於圖像連通區域之間關係的觀察，該觀察是由</a:t>
            </a:r>
            <a:r>
              <a:rPr kumimoji="1" lang="en-US" altLang="zh-TW" sz="1200" b="0" i="0" kern="1200" dirty="0">
                <a:solidFill>
                  <a:schemeClr val="tx1"/>
                </a:solidFill>
                <a:effectLst/>
                <a:latin typeface="Arial" charset="0"/>
                <a:ea typeface="新細明體" pitchFamily="18" charset="-120"/>
                <a:cs typeface="+mn-cs"/>
              </a:rPr>
              <a:t>Rosenfeld</a:t>
            </a:r>
            <a:r>
              <a:rPr kumimoji="1" lang="zh-TW" altLang="en-US" sz="1200" b="0" i="0" kern="1200" dirty="0">
                <a:solidFill>
                  <a:schemeClr val="tx1"/>
                </a:solidFill>
                <a:effectLst/>
                <a:latin typeface="Arial" charset="0"/>
                <a:ea typeface="新細明體" pitchFamily="18" charset="-120"/>
                <a:cs typeface="+mn-cs"/>
              </a:rPr>
              <a:t>提出的。</a:t>
            </a:r>
            <a:endParaRPr kumimoji="1" lang="en-US" altLang="zh-TW" sz="1200" b="0" i="0" kern="1200" dirty="0">
              <a:solidFill>
                <a:schemeClr val="tx1"/>
              </a:solidFill>
              <a:effectLst/>
              <a:latin typeface="Arial" charset="0"/>
              <a:ea typeface="新細明體" pitchFamily="18" charset="-120"/>
              <a:cs typeface="+mn-cs"/>
            </a:endParaRPr>
          </a:p>
          <a:p>
            <a:r>
              <a:rPr kumimoji="1" lang="en-US" altLang="zh-TW" sz="1200" b="0" i="0" kern="1200" dirty="0">
                <a:solidFill>
                  <a:schemeClr val="tx1"/>
                </a:solidFill>
                <a:effectLst/>
                <a:latin typeface="Arial" charset="0"/>
                <a:ea typeface="新細明體" pitchFamily="18" charset="-120"/>
                <a:cs typeface="+mn-cs"/>
              </a:rPr>
              <a:t>"</a:t>
            </a:r>
            <a:r>
              <a:rPr kumimoji="1" lang="zh-TW" altLang="en-US" sz="1200" b="0" i="0" kern="1200" dirty="0">
                <a:solidFill>
                  <a:schemeClr val="tx1"/>
                </a:solidFill>
                <a:effectLst/>
                <a:latin typeface="Arial" charset="0"/>
                <a:ea typeface="新細明體" pitchFamily="18" charset="-120"/>
                <a:cs typeface="+mn-cs"/>
              </a:rPr>
              <a:t>如果</a:t>
            </a:r>
            <a:r>
              <a:rPr kumimoji="1" lang="en-US" altLang="zh-TW" sz="1200" b="0" i="0" kern="1200" dirty="0">
                <a:solidFill>
                  <a:schemeClr val="tx1"/>
                </a:solidFill>
                <a:effectLst/>
                <a:latin typeface="Arial" charset="0"/>
                <a:ea typeface="新細明體" pitchFamily="18" charset="-120"/>
                <a:cs typeface="+mn-cs"/>
              </a:rPr>
              <a:t>C</a:t>
            </a:r>
            <a:r>
              <a:rPr kumimoji="1" lang="zh-TW" altLang="en-US" sz="1200" b="0" i="0" kern="1200" dirty="0">
                <a:solidFill>
                  <a:schemeClr val="tx1"/>
                </a:solidFill>
                <a:effectLst/>
                <a:latin typeface="Arial" charset="0"/>
                <a:ea typeface="新細明體" pitchFamily="18" charset="-120"/>
                <a:cs typeface="+mn-cs"/>
              </a:rPr>
              <a:t>是</a:t>
            </a:r>
            <a:r>
              <a:rPr kumimoji="1" lang="en-US" altLang="zh-TW" sz="1200" b="0" i="0" kern="1200" dirty="0">
                <a:solidFill>
                  <a:schemeClr val="tx1"/>
                </a:solidFill>
                <a:effectLst/>
                <a:latin typeface="Arial" charset="0"/>
                <a:ea typeface="新細明體" pitchFamily="18" charset="-120"/>
                <a:cs typeface="+mn-cs"/>
              </a:rPr>
              <a:t>1s</a:t>
            </a:r>
            <a:r>
              <a:rPr kumimoji="1" lang="zh-TW" altLang="en-US" sz="1200" b="0" i="0" kern="1200" dirty="0">
                <a:solidFill>
                  <a:schemeClr val="tx1"/>
                </a:solidFill>
                <a:effectLst/>
                <a:latin typeface="Arial" charset="0"/>
                <a:ea typeface="新細明體" pitchFamily="18" charset="-120"/>
                <a:cs typeface="+mn-cs"/>
              </a:rPr>
              <a:t>的一個區域，而</a:t>
            </a:r>
            <a:r>
              <a:rPr kumimoji="1" lang="en-US" altLang="zh-TW" sz="1200" b="0" i="0" kern="1200" dirty="0">
                <a:solidFill>
                  <a:schemeClr val="tx1"/>
                </a:solidFill>
                <a:effectLst/>
                <a:latin typeface="Arial" charset="0"/>
                <a:ea typeface="新細明體" pitchFamily="18" charset="-120"/>
                <a:cs typeface="+mn-cs"/>
              </a:rPr>
              <a:t>D</a:t>
            </a:r>
            <a:r>
              <a:rPr kumimoji="1" lang="zh-TW" altLang="en-US" sz="1200" b="0" i="0" kern="1200" dirty="0">
                <a:solidFill>
                  <a:schemeClr val="tx1"/>
                </a:solidFill>
                <a:effectLst/>
                <a:latin typeface="Arial" charset="0"/>
                <a:ea typeface="新細明體" pitchFamily="18" charset="-120"/>
                <a:cs typeface="+mn-cs"/>
              </a:rPr>
              <a:t>是</a:t>
            </a:r>
            <a:r>
              <a:rPr kumimoji="1" lang="en-US" altLang="zh-TW" sz="1200" b="0" i="0" kern="1200" dirty="0">
                <a:solidFill>
                  <a:schemeClr val="tx1"/>
                </a:solidFill>
                <a:effectLst/>
                <a:latin typeface="Arial" charset="0"/>
                <a:ea typeface="新細明體" pitchFamily="18" charset="-120"/>
                <a:cs typeface="+mn-cs"/>
              </a:rPr>
              <a:t>0s</a:t>
            </a:r>
            <a:r>
              <a:rPr kumimoji="1" lang="zh-TW" altLang="en-US" sz="1200" b="0" i="0" kern="1200" dirty="0">
                <a:solidFill>
                  <a:schemeClr val="tx1"/>
                </a:solidFill>
                <a:effectLst/>
                <a:latin typeface="Arial" charset="0"/>
                <a:ea typeface="新細明體" pitchFamily="18" charset="-120"/>
                <a:cs typeface="+mn-cs"/>
              </a:rPr>
              <a:t>的一個相鄰區域</a:t>
            </a:r>
            <a:r>
              <a:rPr kumimoji="1" lang="en-US" altLang="zh-TW" sz="1200" b="0" i="0" kern="1200" dirty="0">
                <a:solidFill>
                  <a:schemeClr val="tx1"/>
                </a:solidFill>
                <a:effectLst/>
                <a:latin typeface="Arial" charset="0"/>
                <a:ea typeface="新細明體" pitchFamily="18" charset="-120"/>
                <a:cs typeface="+mn-cs"/>
              </a:rPr>
              <a:t>"</a:t>
            </a:r>
          </a:p>
          <a:p>
            <a:pPr lvl="1"/>
            <a:r>
              <a:rPr kumimoji="1" lang="zh-TW" altLang="en-US" sz="1200" b="0" i="0" kern="1200" dirty="0">
                <a:solidFill>
                  <a:schemeClr val="tx1"/>
                </a:solidFill>
                <a:effectLst/>
                <a:latin typeface="Arial" charset="0"/>
                <a:ea typeface="新細明體" pitchFamily="18" charset="-120"/>
                <a:cs typeface="+mn-cs"/>
              </a:rPr>
              <a:t>這句話指的是圖像中的兩個不同的連通區域，</a:t>
            </a:r>
            <a:r>
              <a:rPr kumimoji="1" lang="en-US" altLang="zh-TW" sz="1200" b="0" i="0" kern="1200" dirty="0">
                <a:solidFill>
                  <a:schemeClr val="tx1"/>
                </a:solidFill>
                <a:effectLst/>
                <a:latin typeface="Arial" charset="0"/>
                <a:ea typeface="新細明體" pitchFamily="18" charset="-120"/>
                <a:cs typeface="+mn-cs"/>
              </a:rPr>
              <a:t>C </a:t>
            </a:r>
            <a:r>
              <a:rPr kumimoji="1" lang="zh-TW" altLang="en-US" sz="1200" b="0" i="0" kern="1200" dirty="0">
                <a:solidFill>
                  <a:schemeClr val="tx1"/>
                </a:solidFill>
                <a:effectLst/>
                <a:latin typeface="Arial" charset="0"/>
                <a:ea typeface="新細明體" pitchFamily="18" charset="-120"/>
                <a:cs typeface="+mn-cs"/>
              </a:rPr>
              <a:t>和 </a:t>
            </a:r>
            <a:r>
              <a:rPr kumimoji="1" lang="en-US" altLang="zh-TW" sz="1200" b="0" i="0" kern="1200" dirty="0">
                <a:solidFill>
                  <a:schemeClr val="tx1"/>
                </a:solidFill>
                <a:effectLst/>
                <a:latin typeface="Arial" charset="0"/>
                <a:ea typeface="新細明體" pitchFamily="18" charset="-120"/>
                <a:cs typeface="+mn-cs"/>
              </a:rPr>
              <a:t>D</a:t>
            </a:r>
            <a:r>
              <a:rPr kumimoji="1" lang="zh-TW" altLang="en-US" sz="1200" b="0" i="0" kern="1200" dirty="0">
                <a:solidFill>
                  <a:schemeClr val="tx1"/>
                </a:solidFill>
                <a:effectLst/>
                <a:latin typeface="Arial" charset="0"/>
                <a:ea typeface="新細明體" pitchFamily="18" charset="-120"/>
                <a:cs typeface="+mn-cs"/>
              </a:rPr>
              <a:t>。</a:t>
            </a:r>
            <a:r>
              <a:rPr kumimoji="1" lang="en-US" altLang="zh-TW" sz="1200" b="0" i="0" kern="1200" dirty="0">
                <a:solidFill>
                  <a:schemeClr val="tx1"/>
                </a:solidFill>
                <a:effectLst/>
                <a:latin typeface="Arial" charset="0"/>
                <a:ea typeface="新細明體" pitchFamily="18" charset="-120"/>
                <a:cs typeface="+mn-cs"/>
              </a:rPr>
              <a:t>C </a:t>
            </a:r>
            <a:r>
              <a:rPr kumimoji="1" lang="zh-TW" altLang="en-US" sz="1200" b="0" i="0" kern="1200" dirty="0">
                <a:solidFill>
                  <a:schemeClr val="tx1"/>
                </a:solidFill>
                <a:effectLst/>
                <a:latin typeface="Arial" charset="0"/>
                <a:ea typeface="新細明體" pitchFamily="18" charset="-120"/>
                <a:cs typeface="+mn-cs"/>
              </a:rPr>
              <a:t>是由</a:t>
            </a:r>
            <a:r>
              <a:rPr kumimoji="1" lang="en-US" altLang="zh-TW" sz="1200" b="0" i="0" kern="1200" dirty="0">
                <a:solidFill>
                  <a:schemeClr val="tx1"/>
                </a:solidFill>
                <a:effectLst/>
                <a:latin typeface="Arial" charset="0"/>
                <a:ea typeface="新細明體" pitchFamily="18" charset="-120"/>
                <a:cs typeface="+mn-cs"/>
              </a:rPr>
              <a:t>1s</a:t>
            </a:r>
            <a:r>
              <a:rPr kumimoji="1" lang="zh-TW" altLang="en-US" sz="1200" b="0" i="0" kern="1200" dirty="0">
                <a:solidFill>
                  <a:schemeClr val="tx1"/>
                </a:solidFill>
                <a:effectLst/>
                <a:latin typeface="Arial" charset="0"/>
                <a:ea typeface="新細明體" pitchFamily="18" charset="-120"/>
                <a:cs typeface="+mn-cs"/>
              </a:rPr>
              <a:t>（前景像素）組成的區域，而</a:t>
            </a:r>
            <a:r>
              <a:rPr kumimoji="1" lang="en-US" altLang="zh-TW" sz="1200" b="0" i="0" kern="1200" dirty="0">
                <a:solidFill>
                  <a:schemeClr val="tx1"/>
                </a:solidFill>
                <a:effectLst/>
                <a:latin typeface="Arial" charset="0"/>
                <a:ea typeface="新細明體" pitchFamily="18" charset="-120"/>
                <a:cs typeface="+mn-cs"/>
              </a:rPr>
              <a:t>D </a:t>
            </a:r>
            <a:r>
              <a:rPr kumimoji="1" lang="zh-TW" altLang="en-US" sz="1200" b="0" i="0" kern="1200" dirty="0">
                <a:solidFill>
                  <a:schemeClr val="tx1"/>
                </a:solidFill>
                <a:effectLst/>
                <a:latin typeface="Arial" charset="0"/>
                <a:ea typeface="新細明體" pitchFamily="18" charset="-120"/>
                <a:cs typeface="+mn-cs"/>
              </a:rPr>
              <a:t>是由</a:t>
            </a:r>
            <a:r>
              <a:rPr kumimoji="1" lang="en-US" altLang="zh-TW" sz="1200" b="0" i="0" kern="1200" dirty="0">
                <a:solidFill>
                  <a:schemeClr val="tx1"/>
                </a:solidFill>
                <a:effectLst/>
                <a:latin typeface="Arial" charset="0"/>
                <a:ea typeface="新細明體" pitchFamily="18" charset="-120"/>
                <a:cs typeface="+mn-cs"/>
              </a:rPr>
              <a:t>0s</a:t>
            </a:r>
            <a:r>
              <a:rPr kumimoji="1" lang="zh-TW" altLang="en-US" sz="1200" b="0" i="0" kern="1200" dirty="0">
                <a:solidFill>
                  <a:schemeClr val="tx1"/>
                </a:solidFill>
                <a:effectLst/>
                <a:latin typeface="Arial" charset="0"/>
                <a:ea typeface="新細明體" pitchFamily="18" charset="-120"/>
                <a:cs typeface="+mn-cs"/>
              </a:rPr>
              <a:t>（背景像素）組成的區域。</a:t>
            </a:r>
          </a:p>
          <a:p>
            <a:r>
              <a:rPr kumimoji="1" lang="en-US" altLang="zh-TW" sz="1200" b="0" i="0" kern="1200" dirty="0">
                <a:solidFill>
                  <a:schemeClr val="tx1"/>
                </a:solidFill>
                <a:effectLst/>
                <a:latin typeface="Arial" charset="0"/>
                <a:ea typeface="新細明體" pitchFamily="18" charset="-120"/>
                <a:cs typeface="+mn-cs"/>
              </a:rPr>
              <a:t>"</a:t>
            </a:r>
            <a:r>
              <a:rPr kumimoji="1" lang="zh-TW" altLang="en-US" sz="1200" b="0" i="0" kern="1200" dirty="0">
                <a:solidFill>
                  <a:schemeClr val="tx1"/>
                </a:solidFill>
                <a:effectLst/>
                <a:latin typeface="Arial" charset="0"/>
                <a:ea typeface="新細明體" pitchFamily="18" charset="-120"/>
                <a:cs typeface="+mn-cs"/>
              </a:rPr>
              <a:t>如果</a:t>
            </a:r>
            <a:r>
              <a:rPr kumimoji="1" lang="en-US" altLang="zh-TW" sz="1200" b="0" i="0" kern="1200" dirty="0">
                <a:solidFill>
                  <a:schemeClr val="tx1"/>
                </a:solidFill>
                <a:effectLst/>
                <a:latin typeface="Arial" charset="0"/>
                <a:ea typeface="新細明體" pitchFamily="18" charset="-120"/>
                <a:cs typeface="+mn-cs"/>
              </a:rPr>
              <a:t>1-pixels </a:t>
            </a:r>
            <a:r>
              <a:rPr kumimoji="1" lang="zh-TW" altLang="en-US" sz="1200" b="0" i="0" kern="1200" dirty="0">
                <a:solidFill>
                  <a:schemeClr val="tx1"/>
                </a:solidFill>
                <a:effectLst/>
                <a:latin typeface="Arial" charset="0"/>
                <a:ea typeface="新細明體" pitchFamily="18" charset="-120"/>
                <a:cs typeface="+mn-cs"/>
              </a:rPr>
              <a:t>使用</a:t>
            </a:r>
            <a:r>
              <a:rPr kumimoji="1" lang="en-US" altLang="zh-TW" sz="1200" b="0" i="0" kern="1200" dirty="0">
                <a:solidFill>
                  <a:schemeClr val="tx1"/>
                </a:solidFill>
                <a:effectLst/>
                <a:latin typeface="Arial" charset="0"/>
                <a:ea typeface="新細明體" pitchFamily="18" charset="-120"/>
                <a:cs typeface="+mn-cs"/>
              </a:rPr>
              <a:t>4</a:t>
            </a:r>
            <a:r>
              <a:rPr kumimoji="1" lang="zh-TW" altLang="en-US" sz="1200" b="0" i="0" kern="1200" dirty="0">
                <a:solidFill>
                  <a:schemeClr val="tx1"/>
                </a:solidFill>
                <a:effectLst/>
                <a:latin typeface="Arial" charset="0"/>
                <a:ea typeface="新細明體" pitchFamily="18" charset="-120"/>
                <a:cs typeface="+mn-cs"/>
              </a:rPr>
              <a:t>連通性連接，而</a:t>
            </a:r>
            <a:r>
              <a:rPr kumimoji="1" lang="en-US" altLang="zh-TW" sz="1200" b="0" i="0" kern="1200" dirty="0">
                <a:solidFill>
                  <a:schemeClr val="tx1"/>
                </a:solidFill>
                <a:effectLst/>
                <a:latin typeface="Arial" charset="0"/>
                <a:ea typeface="新細明體" pitchFamily="18" charset="-120"/>
                <a:cs typeface="+mn-cs"/>
              </a:rPr>
              <a:t>0-pixels </a:t>
            </a:r>
            <a:r>
              <a:rPr kumimoji="1" lang="zh-TW" altLang="en-US" sz="1200" b="0" i="0" kern="1200" dirty="0">
                <a:solidFill>
                  <a:schemeClr val="tx1"/>
                </a:solidFill>
                <a:effectLst/>
                <a:latin typeface="Arial" charset="0"/>
                <a:ea typeface="新細明體" pitchFamily="18" charset="-120"/>
                <a:cs typeface="+mn-cs"/>
              </a:rPr>
              <a:t>使用</a:t>
            </a:r>
            <a:r>
              <a:rPr kumimoji="1" lang="en-US" altLang="zh-TW" sz="1200" b="0" i="0" kern="1200" dirty="0">
                <a:solidFill>
                  <a:schemeClr val="tx1"/>
                </a:solidFill>
                <a:effectLst/>
                <a:latin typeface="Arial" charset="0"/>
                <a:ea typeface="新細明體" pitchFamily="18" charset="-120"/>
                <a:cs typeface="+mn-cs"/>
              </a:rPr>
              <a:t>8</a:t>
            </a:r>
            <a:r>
              <a:rPr kumimoji="1" lang="zh-TW" altLang="en-US" sz="1200" b="0" i="0" kern="1200" dirty="0">
                <a:solidFill>
                  <a:schemeClr val="tx1"/>
                </a:solidFill>
                <a:effectLst/>
                <a:latin typeface="Arial" charset="0"/>
                <a:ea typeface="新細明體" pitchFamily="18" charset="-120"/>
                <a:cs typeface="+mn-cs"/>
              </a:rPr>
              <a:t>連通性連接</a:t>
            </a:r>
            <a:r>
              <a:rPr kumimoji="1" lang="en-US" altLang="zh-TW" sz="1200" b="0" i="0" kern="1200" dirty="0">
                <a:solidFill>
                  <a:schemeClr val="tx1"/>
                </a:solidFill>
                <a:effectLst/>
                <a:latin typeface="Arial" charset="0"/>
                <a:ea typeface="新細明體" pitchFamily="18" charset="-120"/>
                <a:cs typeface="+mn-cs"/>
              </a:rPr>
              <a:t>"</a:t>
            </a:r>
          </a:p>
          <a:p>
            <a:pPr lvl="1"/>
            <a:r>
              <a:rPr kumimoji="1" lang="zh-TW" altLang="en-US" sz="1200" b="0" i="0" kern="1200" dirty="0">
                <a:solidFill>
                  <a:schemeClr val="tx1"/>
                </a:solidFill>
                <a:effectLst/>
                <a:latin typeface="Arial" charset="0"/>
                <a:ea typeface="新細明體" pitchFamily="18" charset="-120"/>
                <a:cs typeface="+mn-cs"/>
              </a:rPr>
              <a:t>這是在定義如何測量像素之間的連通性。對於</a:t>
            </a:r>
            <a:r>
              <a:rPr kumimoji="1" lang="en-US" altLang="zh-TW" sz="1200" b="0" i="0" kern="1200" dirty="0">
                <a:solidFill>
                  <a:schemeClr val="tx1"/>
                </a:solidFill>
                <a:effectLst/>
                <a:latin typeface="Arial" charset="0"/>
                <a:ea typeface="新細明體" pitchFamily="18" charset="-120"/>
                <a:cs typeface="+mn-cs"/>
              </a:rPr>
              <a:t>1</a:t>
            </a:r>
            <a:r>
              <a:rPr kumimoji="1" lang="zh-TW" altLang="en-US" sz="1200" b="0" i="0" kern="1200" dirty="0">
                <a:solidFill>
                  <a:schemeClr val="tx1"/>
                </a:solidFill>
                <a:effectLst/>
                <a:latin typeface="Arial" charset="0"/>
                <a:ea typeface="新細明體" pitchFamily="18" charset="-120"/>
                <a:cs typeface="+mn-cs"/>
              </a:rPr>
              <a:t>像素（前景像素），使用</a:t>
            </a:r>
            <a:r>
              <a:rPr kumimoji="1" lang="en-US" altLang="zh-TW" sz="1200" b="0" i="0" kern="1200" dirty="0">
                <a:solidFill>
                  <a:schemeClr val="tx1"/>
                </a:solidFill>
                <a:effectLst/>
                <a:latin typeface="Arial" charset="0"/>
                <a:ea typeface="新細明體" pitchFamily="18" charset="-120"/>
                <a:cs typeface="+mn-cs"/>
              </a:rPr>
              <a:t>4</a:t>
            </a:r>
            <a:r>
              <a:rPr kumimoji="1" lang="zh-TW" altLang="en-US" sz="1200" b="0" i="0" kern="1200" dirty="0">
                <a:solidFill>
                  <a:schemeClr val="tx1"/>
                </a:solidFill>
                <a:effectLst/>
                <a:latin typeface="Arial" charset="0"/>
                <a:ea typeface="新細明體" pitchFamily="18" charset="-120"/>
                <a:cs typeface="+mn-cs"/>
              </a:rPr>
              <a:t>連通性，這表示只考慮上、下、左、右四個方向的相鄰像素。對於</a:t>
            </a:r>
            <a:r>
              <a:rPr kumimoji="1" lang="en-US" altLang="zh-TW" sz="1200" b="0" i="0" kern="1200" dirty="0">
                <a:solidFill>
                  <a:schemeClr val="tx1"/>
                </a:solidFill>
                <a:effectLst/>
                <a:latin typeface="Arial" charset="0"/>
                <a:ea typeface="新細明體" pitchFamily="18" charset="-120"/>
                <a:cs typeface="+mn-cs"/>
              </a:rPr>
              <a:t>0</a:t>
            </a:r>
            <a:r>
              <a:rPr kumimoji="1" lang="zh-TW" altLang="en-US" sz="1200" b="0" i="0" kern="1200" dirty="0">
                <a:solidFill>
                  <a:schemeClr val="tx1"/>
                </a:solidFill>
                <a:effectLst/>
                <a:latin typeface="Arial" charset="0"/>
                <a:ea typeface="新細明體" pitchFamily="18" charset="-120"/>
                <a:cs typeface="+mn-cs"/>
              </a:rPr>
              <a:t>像素（背景像素），使用</a:t>
            </a:r>
            <a:r>
              <a:rPr kumimoji="1" lang="en-US" altLang="zh-TW" sz="1200" b="0" i="0" kern="1200" dirty="0">
                <a:solidFill>
                  <a:schemeClr val="tx1"/>
                </a:solidFill>
                <a:effectLst/>
                <a:latin typeface="Arial" charset="0"/>
                <a:ea typeface="新細明體" pitchFamily="18" charset="-120"/>
                <a:cs typeface="+mn-cs"/>
              </a:rPr>
              <a:t>8</a:t>
            </a:r>
            <a:r>
              <a:rPr kumimoji="1" lang="zh-TW" altLang="en-US" sz="1200" b="0" i="0" kern="1200" dirty="0">
                <a:solidFill>
                  <a:schemeClr val="tx1"/>
                </a:solidFill>
                <a:effectLst/>
                <a:latin typeface="Arial" charset="0"/>
                <a:ea typeface="新細明體" pitchFamily="18" charset="-120"/>
                <a:cs typeface="+mn-cs"/>
              </a:rPr>
              <a:t>連通性，這表示除了上、下、左、右四個方向，還考慮對角線方向的相鄰像素。</a:t>
            </a:r>
          </a:p>
          <a:p>
            <a:r>
              <a:rPr kumimoji="1" lang="en-US" altLang="zh-TW" sz="1200" b="0" i="0" kern="1200" dirty="0">
                <a:solidFill>
                  <a:schemeClr val="tx1"/>
                </a:solidFill>
                <a:effectLst/>
                <a:latin typeface="Arial" charset="0"/>
                <a:ea typeface="新細明體" pitchFamily="18" charset="-120"/>
                <a:cs typeface="+mn-cs"/>
              </a:rPr>
              <a:t>"</a:t>
            </a:r>
            <a:r>
              <a:rPr kumimoji="1" lang="zh-TW" altLang="en-US" sz="1200" b="0" i="0" kern="1200" dirty="0">
                <a:solidFill>
                  <a:schemeClr val="tx1"/>
                </a:solidFill>
                <a:effectLst/>
                <a:latin typeface="Arial" charset="0"/>
                <a:ea typeface="新細明體" pitchFamily="18" charset="-120"/>
                <a:cs typeface="+mn-cs"/>
              </a:rPr>
              <a:t>則要麼</a:t>
            </a:r>
            <a:r>
              <a:rPr kumimoji="1" lang="en-US" altLang="zh-TW" sz="1200" b="0" i="0" kern="1200" dirty="0">
                <a:solidFill>
                  <a:schemeClr val="tx1"/>
                </a:solidFill>
                <a:effectLst/>
                <a:latin typeface="Arial" charset="0"/>
                <a:ea typeface="新細明體" pitchFamily="18" charset="-120"/>
                <a:cs typeface="+mn-cs"/>
              </a:rPr>
              <a:t>C</a:t>
            </a:r>
            <a:r>
              <a:rPr kumimoji="1" lang="zh-TW" altLang="en-US" sz="1200" b="0" i="0" kern="1200" dirty="0">
                <a:solidFill>
                  <a:schemeClr val="tx1"/>
                </a:solidFill>
                <a:effectLst/>
                <a:latin typeface="Arial" charset="0"/>
                <a:ea typeface="新細明體" pitchFamily="18" charset="-120"/>
                <a:cs typeface="+mn-cs"/>
              </a:rPr>
              <a:t>圍繞著</a:t>
            </a:r>
            <a:r>
              <a:rPr kumimoji="1" lang="en-US" altLang="zh-TW" sz="1200" b="0" i="0" kern="1200" dirty="0">
                <a:solidFill>
                  <a:schemeClr val="tx1"/>
                </a:solidFill>
                <a:effectLst/>
                <a:latin typeface="Arial" charset="0"/>
                <a:ea typeface="新細明體" pitchFamily="18" charset="-120"/>
                <a:cs typeface="+mn-cs"/>
              </a:rPr>
              <a:t>D</a:t>
            </a:r>
            <a:r>
              <a:rPr kumimoji="1" lang="zh-TW" altLang="en-US" sz="1200" b="0" i="0" kern="1200" dirty="0">
                <a:solidFill>
                  <a:schemeClr val="tx1"/>
                </a:solidFill>
                <a:effectLst/>
                <a:latin typeface="Arial" charset="0"/>
                <a:ea typeface="新細明體" pitchFamily="18" charset="-120"/>
                <a:cs typeface="+mn-cs"/>
              </a:rPr>
              <a:t>（</a:t>
            </a:r>
            <a:r>
              <a:rPr kumimoji="1" lang="en-US" altLang="zh-TW" sz="1200" b="0" i="0" kern="1200" dirty="0">
                <a:solidFill>
                  <a:schemeClr val="tx1"/>
                </a:solidFill>
                <a:effectLst/>
                <a:latin typeface="Arial" charset="0"/>
                <a:ea typeface="新細明體" pitchFamily="18" charset="-120"/>
                <a:cs typeface="+mn-cs"/>
              </a:rPr>
              <a:t>D</a:t>
            </a:r>
            <a:r>
              <a:rPr kumimoji="1" lang="zh-TW" altLang="en-US" sz="1200" b="0" i="0" kern="1200" dirty="0">
                <a:solidFill>
                  <a:schemeClr val="tx1"/>
                </a:solidFill>
                <a:effectLst/>
                <a:latin typeface="Arial" charset="0"/>
                <a:ea typeface="新細明體" pitchFamily="18" charset="-120"/>
                <a:cs typeface="+mn-cs"/>
              </a:rPr>
              <a:t>是</a:t>
            </a:r>
            <a:r>
              <a:rPr kumimoji="1" lang="en-US" altLang="zh-TW" sz="1200" b="0" i="0" kern="1200" dirty="0">
                <a:solidFill>
                  <a:schemeClr val="tx1"/>
                </a:solidFill>
                <a:effectLst/>
                <a:latin typeface="Arial" charset="0"/>
                <a:ea typeface="新細明體" pitchFamily="18" charset="-120"/>
                <a:cs typeface="+mn-cs"/>
              </a:rPr>
              <a:t>C</a:t>
            </a:r>
            <a:r>
              <a:rPr kumimoji="1" lang="zh-TW" altLang="en-US" sz="1200" b="0" i="0" kern="1200" dirty="0">
                <a:solidFill>
                  <a:schemeClr val="tx1"/>
                </a:solidFill>
                <a:effectLst/>
                <a:latin typeface="Arial" charset="0"/>
                <a:ea typeface="新細明體" pitchFamily="18" charset="-120"/>
                <a:cs typeface="+mn-cs"/>
              </a:rPr>
              <a:t>的孔洞），要麼</a:t>
            </a:r>
            <a:r>
              <a:rPr kumimoji="1" lang="en-US" altLang="zh-TW" sz="1200" b="0" i="0" kern="1200" dirty="0">
                <a:solidFill>
                  <a:schemeClr val="tx1"/>
                </a:solidFill>
                <a:effectLst/>
                <a:latin typeface="Arial" charset="0"/>
                <a:ea typeface="新細明體" pitchFamily="18" charset="-120"/>
                <a:cs typeface="+mn-cs"/>
              </a:rPr>
              <a:t>D</a:t>
            </a:r>
            <a:r>
              <a:rPr kumimoji="1" lang="zh-TW" altLang="en-US" sz="1200" b="0" i="0" kern="1200" dirty="0">
                <a:solidFill>
                  <a:schemeClr val="tx1"/>
                </a:solidFill>
                <a:effectLst/>
                <a:latin typeface="Arial" charset="0"/>
                <a:ea typeface="新細明體" pitchFamily="18" charset="-120"/>
                <a:cs typeface="+mn-cs"/>
              </a:rPr>
              <a:t>圍繞著</a:t>
            </a:r>
            <a:r>
              <a:rPr kumimoji="1" lang="en-US" altLang="zh-TW" sz="1200" b="0" i="0" kern="1200" dirty="0">
                <a:solidFill>
                  <a:schemeClr val="tx1"/>
                </a:solidFill>
                <a:effectLst/>
                <a:latin typeface="Arial" charset="0"/>
                <a:ea typeface="新細明體" pitchFamily="18" charset="-120"/>
                <a:cs typeface="+mn-cs"/>
              </a:rPr>
              <a:t>C</a:t>
            </a:r>
            <a:r>
              <a:rPr kumimoji="1" lang="zh-TW" altLang="en-US" sz="1200" b="0" i="0" kern="1200" dirty="0">
                <a:solidFill>
                  <a:schemeClr val="tx1"/>
                </a:solidFill>
                <a:effectLst/>
                <a:latin typeface="Arial" charset="0"/>
                <a:ea typeface="新細明體" pitchFamily="18" charset="-120"/>
                <a:cs typeface="+mn-cs"/>
              </a:rPr>
              <a:t>（</a:t>
            </a:r>
            <a:r>
              <a:rPr kumimoji="1" lang="en-US" altLang="zh-TW" sz="1200" b="0" i="0" kern="1200" dirty="0">
                <a:solidFill>
                  <a:schemeClr val="tx1"/>
                </a:solidFill>
                <a:effectLst/>
                <a:latin typeface="Arial" charset="0"/>
                <a:ea typeface="新細明體" pitchFamily="18" charset="-120"/>
                <a:cs typeface="+mn-cs"/>
              </a:rPr>
              <a:t>C</a:t>
            </a:r>
            <a:r>
              <a:rPr kumimoji="1" lang="zh-TW" altLang="en-US" sz="1200" b="0" i="0" kern="1200" dirty="0">
                <a:solidFill>
                  <a:schemeClr val="tx1"/>
                </a:solidFill>
                <a:effectLst/>
                <a:latin typeface="Arial" charset="0"/>
                <a:ea typeface="新細明體" pitchFamily="18" charset="-120"/>
                <a:cs typeface="+mn-cs"/>
              </a:rPr>
              <a:t>是</a:t>
            </a:r>
            <a:r>
              <a:rPr kumimoji="1" lang="en-US" altLang="zh-TW" sz="1200" b="0" i="0" kern="1200" dirty="0">
                <a:solidFill>
                  <a:schemeClr val="tx1"/>
                </a:solidFill>
                <a:effectLst/>
                <a:latin typeface="Arial" charset="0"/>
                <a:ea typeface="新細明體" pitchFamily="18" charset="-120"/>
                <a:cs typeface="+mn-cs"/>
              </a:rPr>
              <a:t>D</a:t>
            </a:r>
            <a:r>
              <a:rPr kumimoji="1" lang="zh-TW" altLang="en-US" sz="1200" b="0" i="0" kern="1200" dirty="0">
                <a:solidFill>
                  <a:schemeClr val="tx1"/>
                </a:solidFill>
                <a:effectLst/>
                <a:latin typeface="Arial" charset="0"/>
                <a:ea typeface="新細明體" pitchFamily="18" charset="-120"/>
                <a:cs typeface="+mn-cs"/>
              </a:rPr>
              <a:t>的孔洞）</a:t>
            </a:r>
            <a:r>
              <a:rPr kumimoji="1" lang="en-US" altLang="zh-TW" sz="1200" b="0" i="0" kern="1200" dirty="0">
                <a:solidFill>
                  <a:schemeClr val="tx1"/>
                </a:solidFill>
                <a:effectLst/>
                <a:latin typeface="Arial" charset="0"/>
                <a:ea typeface="新細明體" pitchFamily="18" charset="-120"/>
                <a:cs typeface="+mn-cs"/>
              </a:rPr>
              <a:t>"</a:t>
            </a:r>
          </a:p>
          <a:p>
            <a:pPr lvl="1"/>
            <a:r>
              <a:rPr kumimoji="1" lang="zh-TW" altLang="en-US" sz="1200" b="0" i="0" kern="1200" dirty="0">
                <a:solidFill>
                  <a:schemeClr val="tx1"/>
                </a:solidFill>
                <a:effectLst/>
                <a:latin typeface="Arial" charset="0"/>
                <a:ea typeface="新細明體" pitchFamily="18" charset="-120"/>
                <a:cs typeface="+mn-cs"/>
              </a:rPr>
              <a:t>這句話總結了</a:t>
            </a:r>
            <a:r>
              <a:rPr kumimoji="1" lang="en-US" altLang="zh-TW" sz="1200" b="0" i="0" kern="1200" dirty="0">
                <a:solidFill>
                  <a:schemeClr val="tx1"/>
                </a:solidFill>
                <a:effectLst/>
                <a:latin typeface="Arial" charset="0"/>
                <a:ea typeface="新細明體" pitchFamily="18" charset="-120"/>
                <a:cs typeface="+mn-cs"/>
              </a:rPr>
              <a:t>Rosenfeld</a:t>
            </a:r>
            <a:r>
              <a:rPr kumimoji="1" lang="zh-TW" altLang="en-US" sz="1200" b="0" i="0" kern="1200" dirty="0">
                <a:solidFill>
                  <a:schemeClr val="tx1"/>
                </a:solidFill>
                <a:effectLst/>
                <a:latin typeface="Arial" charset="0"/>
                <a:ea typeface="新細明體" pitchFamily="18" charset="-120"/>
                <a:cs typeface="+mn-cs"/>
              </a:rPr>
              <a:t>的觀察。根據他的觀察，如果</a:t>
            </a:r>
            <a:r>
              <a:rPr kumimoji="1" lang="en-US" altLang="zh-TW" sz="1200" b="0" i="0" kern="1200" dirty="0">
                <a:solidFill>
                  <a:schemeClr val="tx1"/>
                </a:solidFill>
                <a:effectLst/>
                <a:latin typeface="Arial" charset="0"/>
                <a:ea typeface="新細明體" pitchFamily="18" charset="-120"/>
                <a:cs typeface="+mn-cs"/>
              </a:rPr>
              <a:t>C </a:t>
            </a:r>
            <a:r>
              <a:rPr kumimoji="1" lang="zh-TW" altLang="en-US" sz="1200" b="0" i="0" kern="1200" dirty="0">
                <a:solidFill>
                  <a:schemeClr val="tx1"/>
                </a:solidFill>
                <a:effectLst/>
                <a:latin typeface="Arial" charset="0"/>
                <a:ea typeface="新細明體" pitchFamily="18" charset="-120"/>
                <a:cs typeface="+mn-cs"/>
              </a:rPr>
              <a:t>和 </a:t>
            </a:r>
            <a:r>
              <a:rPr kumimoji="1" lang="en-US" altLang="zh-TW" sz="1200" b="0" i="0" kern="1200" dirty="0">
                <a:solidFill>
                  <a:schemeClr val="tx1"/>
                </a:solidFill>
                <a:effectLst/>
                <a:latin typeface="Arial" charset="0"/>
                <a:ea typeface="新細明體" pitchFamily="18" charset="-120"/>
                <a:cs typeface="+mn-cs"/>
              </a:rPr>
              <a:t>D </a:t>
            </a:r>
            <a:r>
              <a:rPr kumimoji="1" lang="zh-TW" altLang="en-US" sz="1200" b="0" i="0" kern="1200" dirty="0">
                <a:solidFill>
                  <a:schemeClr val="tx1"/>
                </a:solidFill>
                <a:effectLst/>
                <a:latin typeface="Arial" charset="0"/>
                <a:ea typeface="新細明體" pitchFamily="18" charset="-120"/>
                <a:cs typeface="+mn-cs"/>
              </a:rPr>
              <a:t>是由不同的像素（</a:t>
            </a:r>
            <a:r>
              <a:rPr kumimoji="1" lang="en-US" altLang="zh-TW" sz="1200" b="0" i="0" kern="1200" dirty="0">
                <a:solidFill>
                  <a:schemeClr val="tx1"/>
                </a:solidFill>
                <a:effectLst/>
                <a:latin typeface="Arial" charset="0"/>
                <a:ea typeface="新細明體" pitchFamily="18" charset="-120"/>
                <a:cs typeface="+mn-cs"/>
              </a:rPr>
              <a:t>1s </a:t>
            </a:r>
            <a:r>
              <a:rPr kumimoji="1" lang="zh-TW" altLang="en-US" sz="1200" b="0" i="0" kern="1200" dirty="0">
                <a:solidFill>
                  <a:schemeClr val="tx1"/>
                </a:solidFill>
                <a:effectLst/>
                <a:latin typeface="Arial" charset="0"/>
                <a:ea typeface="新細明體" pitchFamily="18" charset="-120"/>
                <a:cs typeface="+mn-cs"/>
              </a:rPr>
              <a:t>和</a:t>
            </a:r>
            <a:r>
              <a:rPr kumimoji="1" lang="en-US" altLang="zh-TW" sz="1200" b="0" i="0" kern="1200" dirty="0">
                <a:solidFill>
                  <a:schemeClr val="tx1"/>
                </a:solidFill>
                <a:effectLst/>
                <a:latin typeface="Arial" charset="0"/>
                <a:ea typeface="新細明體" pitchFamily="18" charset="-120"/>
                <a:cs typeface="+mn-cs"/>
              </a:rPr>
              <a:t>0s</a:t>
            </a:r>
            <a:r>
              <a:rPr kumimoji="1" lang="zh-TW" altLang="en-US" sz="1200" b="0" i="0" kern="1200" dirty="0">
                <a:solidFill>
                  <a:schemeClr val="tx1"/>
                </a:solidFill>
                <a:effectLst/>
                <a:latin typeface="Arial" charset="0"/>
                <a:ea typeface="新細明體" pitchFamily="18" charset="-120"/>
                <a:cs typeface="+mn-cs"/>
              </a:rPr>
              <a:t>）組成並且彼此相鄰，那麼必然存在一種情況：要麼</a:t>
            </a:r>
            <a:r>
              <a:rPr kumimoji="1" lang="en-US" altLang="zh-TW" sz="1200" b="0" i="0" kern="1200" dirty="0">
                <a:solidFill>
                  <a:schemeClr val="tx1"/>
                </a:solidFill>
                <a:effectLst/>
                <a:latin typeface="Arial" charset="0"/>
                <a:ea typeface="新細明體" pitchFamily="18" charset="-120"/>
                <a:cs typeface="+mn-cs"/>
              </a:rPr>
              <a:t>C </a:t>
            </a:r>
            <a:r>
              <a:rPr kumimoji="1" lang="zh-TW" altLang="en-US" sz="1200" b="0" i="0" kern="1200" dirty="0">
                <a:solidFill>
                  <a:schemeClr val="tx1"/>
                </a:solidFill>
                <a:effectLst/>
                <a:latin typeface="Arial" charset="0"/>
                <a:ea typeface="新細明體" pitchFamily="18" charset="-120"/>
                <a:cs typeface="+mn-cs"/>
              </a:rPr>
              <a:t>將</a:t>
            </a:r>
            <a:r>
              <a:rPr kumimoji="1" lang="en-US" altLang="zh-TW" sz="1200" b="0" i="0" kern="1200" dirty="0">
                <a:solidFill>
                  <a:schemeClr val="tx1"/>
                </a:solidFill>
                <a:effectLst/>
                <a:latin typeface="Arial" charset="0"/>
                <a:ea typeface="新細明體" pitchFamily="18" charset="-120"/>
                <a:cs typeface="+mn-cs"/>
              </a:rPr>
              <a:t>D </a:t>
            </a:r>
            <a:r>
              <a:rPr kumimoji="1" lang="zh-TW" altLang="en-US" sz="1200" b="0" i="0" kern="1200" dirty="0">
                <a:solidFill>
                  <a:schemeClr val="tx1"/>
                </a:solidFill>
                <a:effectLst/>
                <a:latin typeface="Arial" charset="0"/>
                <a:ea typeface="新細明體" pitchFamily="18" charset="-120"/>
                <a:cs typeface="+mn-cs"/>
              </a:rPr>
              <a:t>完全包圍（</a:t>
            </a:r>
            <a:r>
              <a:rPr kumimoji="1" lang="en-US" altLang="zh-TW" sz="1200" b="0" i="0" kern="1200" dirty="0">
                <a:solidFill>
                  <a:schemeClr val="tx1"/>
                </a:solidFill>
                <a:effectLst/>
                <a:latin typeface="Arial" charset="0"/>
                <a:ea typeface="新細明體" pitchFamily="18" charset="-120"/>
                <a:cs typeface="+mn-cs"/>
              </a:rPr>
              <a:t>C </a:t>
            </a:r>
            <a:r>
              <a:rPr kumimoji="1" lang="zh-TW" altLang="en-US" sz="1200" b="0" i="0" kern="1200" dirty="0">
                <a:solidFill>
                  <a:schemeClr val="tx1"/>
                </a:solidFill>
                <a:effectLst/>
                <a:latin typeface="Arial" charset="0"/>
                <a:ea typeface="新細明體" pitchFamily="18" charset="-120"/>
                <a:cs typeface="+mn-cs"/>
              </a:rPr>
              <a:t>是</a:t>
            </a:r>
            <a:r>
              <a:rPr kumimoji="1" lang="en-US" altLang="zh-TW" sz="1200" b="0" i="0" kern="1200" dirty="0">
                <a:solidFill>
                  <a:schemeClr val="tx1"/>
                </a:solidFill>
                <a:effectLst/>
                <a:latin typeface="Arial" charset="0"/>
                <a:ea typeface="新細明體" pitchFamily="18" charset="-120"/>
                <a:cs typeface="+mn-cs"/>
              </a:rPr>
              <a:t>D </a:t>
            </a:r>
            <a:r>
              <a:rPr kumimoji="1" lang="zh-TW" altLang="en-US" sz="1200" b="0" i="0" kern="1200" dirty="0">
                <a:solidFill>
                  <a:schemeClr val="tx1"/>
                </a:solidFill>
                <a:effectLst/>
                <a:latin typeface="Arial" charset="0"/>
                <a:ea typeface="新細明體" pitchFamily="18" charset="-120"/>
                <a:cs typeface="+mn-cs"/>
              </a:rPr>
              <a:t>的孔洞），要麼</a:t>
            </a:r>
            <a:r>
              <a:rPr kumimoji="1" lang="en-US" altLang="zh-TW" sz="1200" b="0" i="0" kern="1200" dirty="0">
                <a:solidFill>
                  <a:schemeClr val="tx1"/>
                </a:solidFill>
                <a:effectLst/>
                <a:latin typeface="Arial" charset="0"/>
                <a:ea typeface="新細明體" pitchFamily="18" charset="-120"/>
                <a:cs typeface="+mn-cs"/>
              </a:rPr>
              <a:t>D </a:t>
            </a:r>
            <a:r>
              <a:rPr kumimoji="1" lang="zh-TW" altLang="en-US" sz="1200" b="0" i="0" kern="1200" dirty="0">
                <a:solidFill>
                  <a:schemeClr val="tx1"/>
                </a:solidFill>
                <a:effectLst/>
                <a:latin typeface="Arial" charset="0"/>
                <a:ea typeface="新細明體" pitchFamily="18" charset="-120"/>
                <a:cs typeface="+mn-cs"/>
              </a:rPr>
              <a:t>將</a:t>
            </a:r>
            <a:r>
              <a:rPr kumimoji="1" lang="en-US" altLang="zh-TW" sz="1200" b="0" i="0" kern="1200" dirty="0">
                <a:solidFill>
                  <a:schemeClr val="tx1"/>
                </a:solidFill>
                <a:effectLst/>
                <a:latin typeface="Arial" charset="0"/>
                <a:ea typeface="新細明體" pitchFamily="18" charset="-120"/>
                <a:cs typeface="+mn-cs"/>
              </a:rPr>
              <a:t>C </a:t>
            </a:r>
            <a:r>
              <a:rPr kumimoji="1" lang="zh-TW" altLang="en-US" sz="1200" b="0" i="0" kern="1200" dirty="0">
                <a:solidFill>
                  <a:schemeClr val="tx1"/>
                </a:solidFill>
                <a:effectLst/>
                <a:latin typeface="Arial" charset="0"/>
                <a:ea typeface="新細明體" pitchFamily="18" charset="-120"/>
                <a:cs typeface="+mn-cs"/>
              </a:rPr>
              <a:t>完全包圍（</a:t>
            </a:r>
            <a:r>
              <a:rPr kumimoji="1" lang="en-US" altLang="zh-TW" sz="1200" b="0" i="0" kern="1200" dirty="0">
                <a:solidFill>
                  <a:schemeClr val="tx1"/>
                </a:solidFill>
                <a:effectLst/>
                <a:latin typeface="Arial" charset="0"/>
                <a:ea typeface="新細明體" pitchFamily="18" charset="-120"/>
                <a:cs typeface="+mn-cs"/>
              </a:rPr>
              <a:t>D </a:t>
            </a:r>
            <a:r>
              <a:rPr kumimoji="1" lang="zh-TW" altLang="en-US" sz="1200" b="0" i="0" kern="1200" dirty="0">
                <a:solidFill>
                  <a:schemeClr val="tx1"/>
                </a:solidFill>
                <a:effectLst/>
                <a:latin typeface="Arial" charset="0"/>
                <a:ea typeface="新細明體" pitchFamily="18" charset="-120"/>
                <a:cs typeface="+mn-cs"/>
              </a:rPr>
              <a:t>是</a:t>
            </a:r>
            <a:r>
              <a:rPr kumimoji="1" lang="en-US" altLang="zh-TW" sz="1200" b="0" i="0" kern="1200" dirty="0">
                <a:solidFill>
                  <a:schemeClr val="tx1"/>
                </a:solidFill>
                <a:effectLst/>
                <a:latin typeface="Arial" charset="0"/>
                <a:ea typeface="新細明體" pitchFamily="18" charset="-120"/>
                <a:cs typeface="+mn-cs"/>
              </a:rPr>
              <a:t>C </a:t>
            </a:r>
            <a:r>
              <a:rPr kumimoji="1" lang="zh-TW" altLang="en-US" sz="1200" b="0" i="0" kern="1200" dirty="0">
                <a:solidFill>
                  <a:schemeClr val="tx1"/>
                </a:solidFill>
                <a:effectLst/>
                <a:latin typeface="Arial" charset="0"/>
                <a:ea typeface="新細明體" pitchFamily="18" charset="-120"/>
                <a:cs typeface="+mn-cs"/>
              </a:rPr>
              <a:t>的孔洞）。</a:t>
            </a:r>
          </a:p>
          <a:p>
            <a:r>
              <a:rPr kumimoji="1" lang="zh-TW" altLang="en-US" sz="1200" b="0" i="0" kern="1200" dirty="0">
                <a:solidFill>
                  <a:schemeClr val="tx1"/>
                </a:solidFill>
                <a:effectLst/>
                <a:latin typeface="Arial" charset="0"/>
                <a:ea typeface="新細明體" pitchFamily="18" charset="-120"/>
                <a:cs typeface="+mn-cs"/>
              </a:rPr>
              <a:t>總之，這個觀察強調了在特定的連通性條件下，不同的連通區域之間存在著一種包圍關係。這種包圍關係在圖像處理和分析中具有重要意義，可用於檢測物體之間的空間關係，例如檢測物體是否包含在其他物體中或是否被其他物體包圍。</a:t>
            </a:r>
          </a:p>
          <a:p>
            <a:pPr eaLnBrk="1" hangingPunct="1"/>
            <a:endParaRPr lang="en-US" altLang="zh-TW"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a:extLst>
              <a:ext uri="{FF2B5EF4-FFF2-40B4-BE49-F238E27FC236}">
                <a16:creationId xmlns:a16="http://schemas.microsoft.com/office/drawing/2014/main" id="{F6E18547-F38F-413B-A62D-49AA20FD856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Arial" panose="020B0604020202020204" pitchFamily="34" charset="0"/>
                <a:ea typeface="新細明體" panose="02020500000000000000" pitchFamily="18" charset="-120"/>
              </a:defRPr>
            </a:lvl1pPr>
            <a:lvl2pPr marL="784927" indent="-301895">
              <a:spcBef>
                <a:spcPct val="30000"/>
              </a:spcBef>
              <a:defRPr kumimoji="1" sz="1300">
                <a:solidFill>
                  <a:schemeClr val="tx1"/>
                </a:solidFill>
                <a:latin typeface="Arial" panose="020B0604020202020204" pitchFamily="34" charset="0"/>
                <a:ea typeface="新細明體" panose="02020500000000000000" pitchFamily="18" charset="-120"/>
              </a:defRPr>
            </a:lvl2pPr>
            <a:lvl3pPr marL="1207580" indent="-241516">
              <a:spcBef>
                <a:spcPct val="30000"/>
              </a:spcBef>
              <a:defRPr kumimoji="1" sz="1300">
                <a:solidFill>
                  <a:schemeClr val="tx1"/>
                </a:solidFill>
                <a:latin typeface="Arial" panose="020B0604020202020204" pitchFamily="34" charset="0"/>
                <a:ea typeface="新細明體" panose="02020500000000000000" pitchFamily="18" charset="-120"/>
              </a:defRPr>
            </a:lvl3pPr>
            <a:lvl4pPr marL="1690611" indent="-241516">
              <a:spcBef>
                <a:spcPct val="30000"/>
              </a:spcBef>
              <a:defRPr kumimoji="1" sz="1300">
                <a:solidFill>
                  <a:schemeClr val="tx1"/>
                </a:solidFill>
                <a:latin typeface="Arial" panose="020B0604020202020204" pitchFamily="34" charset="0"/>
                <a:ea typeface="新細明體" panose="02020500000000000000" pitchFamily="18" charset="-120"/>
              </a:defRPr>
            </a:lvl4pPr>
            <a:lvl5pPr marL="2173643" indent="-241516">
              <a:spcBef>
                <a:spcPct val="30000"/>
              </a:spcBef>
              <a:defRPr kumimoji="1" sz="1300">
                <a:solidFill>
                  <a:schemeClr val="tx1"/>
                </a:solidFill>
                <a:latin typeface="Arial" panose="020B0604020202020204" pitchFamily="34" charset="0"/>
                <a:ea typeface="新細明體" panose="02020500000000000000" pitchFamily="18" charset="-120"/>
              </a:defRPr>
            </a:lvl5pPr>
            <a:lvl6pPr marL="2656675" indent="-241516" eaLnBrk="0" fontAlgn="base" hangingPunct="0">
              <a:spcBef>
                <a:spcPct val="30000"/>
              </a:spcBef>
              <a:spcAft>
                <a:spcPct val="0"/>
              </a:spcAft>
              <a:defRPr kumimoji="1" sz="1300">
                <a:solidFill>
                  <a:schemeClr val="tx1"/>
                </a:solidFill>
                <a:latin typeface="Arial" panose="020B0604020202020204" pitchFamily="34" charset="0"/>
                <a:ea typeface="新細明體" panose="02020500000000000000" pitchFamily="18" charset="-120"/>
              </a:defRPr>
            </a:lvl6pPr>
            <a:lvl7pPr marL="3139707" indent="-241516" eaLnBrk="0" fontAlgn="base" hangingPunct="0">
              <a:spcBef>
                <a:spcPct val="30000"/>
              </a:spcBef>
              <a:spcAft>
                <a:spcPct val="0"/>
              </a:spcAft>
              <a:defRPr kumimoji="1" sz="1300">
                <a:solidFill>
                  <a:schemeClr val="tx1"/>
                </a:solidFill>
                <a:latin typeface="Arial" panose="020B0604020202020204" pitchFamily="34" charset="0"/>
                <a:ea typeface="新細明體" panose="02020500000000000000" pitchFamily="18" charset="-120"/>
              </a:defRPr>
            </a:lvl7pPr>
            <a:lvl8pPr marL="3622739" indent="-241516" eaLnBrk="0" fontAlgn="base" hangingPunct="0">
              <a:spcBef>
                <a:spcPct val="30000"/>
              </a:spcBef>
              <a:spcAft>
                <a:spcPct val="0"/>
              </a:spcAft>
              <a:defRPr kumimoji="1" sz="1300">
                <a:solidFill>
                  <a:schemeClr val="tx1"/>
                </a:solidFill>
                <a:latin typeface="Arial" panose="020B0604020202020204" pitchFamily="34" charset="0"/>
                <a:ea typeface="新細明體" panose="02020500000000000000" pitchFamily="18" charset="-120"/>
              </a:defRPr>
            </a:lvl8pPr>
            <a:lvl9pPr marL="4105770" indent="-241516" eaLnBrk="0" fontAlgn="base" hangingPunct="0">
              <a:spcBef>
                <a:spcPct val="30000"/>
              </a:spcBef>
              <a:spcAft>
                <a:spcPct val="0"/>
              </a:spcAft>
              <a:defRPr kumimoji="1" sz="1300">
                <a:solidFill>
                  <a:schemeClr val="tx1"/>
                </a:solidFill>
                <a:latin typeface="Arial" panose="020B0604020202020204" pitchFamily="34" charset="0"/>
                <a:ea typeface="新細明體" panose="02020500000000000000" pitchFamily="18" charset="-120"/>
              </a:defRPr>
            </a:lvl9pPr>
          </a:lstStyle>
          <a:p>
            <a:pPr>
              <a:spcBef>
                <a:spcPct val="0"/>
              </a:spcBef>
            </a:pPr>
            <a:fld id="{BD3BC2B9-3963-4889-9403-2B8F82B0F6CF}" type="slidenum">
              <a:rPr lang="en-US" altLang="zh-TW" smtClean="0"/>
              <a:pPr>
                <a:spcBef>
                  <a:spcPct val="0"/>
                </a:spcBef>
              </a:pPr>
              <a:t>28</a:t>
            </a:fld>
            <a:endParaRPr lang="en-US" altLang="zh-TW"/>
          </a:p>
        </p:txBody>
      </p:sp>
      <p:sp>
        <p:nvSpPr>
          <p:cNvPr id="60419" name="Rectangle 2">
            <a:extLst>
              <a:ext uri="{FF2B5EF4-FFF2-40B4-BE49-F238E27FC236}">
                <a16:creationId xmlns:a16="http://schemas.microsoft.com/office/drawing/2014/main" id="{70E97E4C-6D99-4491-AA9B-27096B30A85B}"/>
              </a:ext>
            </a:extLst>
          </p:cNvPr>
          <p:cNvSpPr>
            <a:spLocks noGrp="1" noRot="1" noChangeAspect="1" noChangeArrowheads="1" noTextEdit="1"/>
          </p:cNvSpPr>
          <p:nvPr>
            <p:ph type="sldImg"/>
          </p:nvPr>
        </p:nvSpPr>
        <p:spPr>
          <a:ln/>
        </p:spPr>
      </p:sp>
      <p:sp>
        <p:nvSpPr>
          <p:cNvPr id="60420" name="Rectangle 3">
            <a:extLst>
              <a:ext uri="{FF2B5EF4-FFF2-40B4-BE49-F238E27FC236}">
                <a16:creationId xmlns:a16="http://schemas.microsoft.com/office/drawing/2014/main" id="{7E96E0C9-26EE-4A43-835C-DC981009F75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TW" altLang="en-US" dirty="0"/>
              <a:t>圖 </a:t>
            </a:r>
            <a:r>
              <a:rPr lang="en-US" altLang="zh-TW" dirty="0"/>
              <a:t>2.15 </a:t>
            </a:r>
            <a:r>
              <a:rPr lang="zh-TW" altLang="en-US" dirty="0"/>
              <a:t>與在連接元件分析中使用 </a:t>
            </a:r>
            <a:r>
              <a:rPr lang="en-US" altLang="zh-TW" dirty="0"/>
              <a:t>4 </a:t>
            </a:r>
            <a:r>
              <a:rPr lang="zh-TW" altLang="en-US" dirty="0"/>
              <a:t>和 </a:t>
            </a:r>
            <a:r>
              <a:rPr lang="en-US" altLang="zh-TW" dirty="0"/>
              <a:t>8 </a:t>
            </a:r>
            <a:r>
              <a:rPr lang="zh-TW" altLang="en-US" dirty="0"/>
              <a:t>鄰接相關的現象。 </a:t>
            </a:r>
            <a:endParaRPr lang="en-US" altLang="zh-TW" dirty="0"/>
          </a:p>
          <a:p>
            <a:pPr eaLnBrk="1" hangingPunct="1"/>
            <a:r>
              <a:rPr lang="zh-TW" altLang="en-US" dirty="0"/>
              <a:t>數字標籤用於 </a:t>
            </a:r>
            <a:r>
              <a:rPr lang="en-US" altLang="zh-TW" dirty="0"/>
              <a:t>1 </a:t>
            </a:r>
            <a:r>
              <a:rPr lang="zh-TW" altLang="en-US" dirty="0"/>
              <a:t>像素的元件，字母標籤用於 </a:t>
            </a:r>
            <a:r>
              <a:rPr lang="en-US" altLang="zh-TW" dirty="0"/>
              <a:t>0 </a:t>
            </a:r>
            <a:r>
              <a:rPr lang="zh-TW" altLang="en-US" dirty="0"/>
              <a:t>像素的元件。</a:t>
            </a:r>
            <a:endParaRPr lang="en-US" altLang="zh-TW" dirty="0"/>
          </a:p>
          <a:p>
            <a:pPr eaLnBrk="1" hangingPunct="1"/>
            <a:r>
              <a:rPr lang="zh-TW" altLang="en-US" dirty="0"/>
              <a:t> </a:t>
            </a:r>
            <a:r>
              <a:rPr lang="en-US" altLang="zh-TW" dirty="0"/>
              <a:t>(a) </a:t>
            </a:r>
            <a:r>
              <a:rPr lang="zh-TW" altLang="en-US" dirty="0"/>
              <a:t>二值化影像； </a:t>
            </a:r>
            <a:endParaRPr lang="en-US" altLang="zh-TW" dirty="0"/>
          </a:p>
          <a:p>
            <a:pPr eaLnBrk="1" hangingPunct="1"/>
            <a:r>
              <a:rPr lang="zh-TW" altLang="en-US" dirty="0"/>
              <a:t> </a:t>
            </a:r>
            <a:r>
              <a:rPr lang="en-US" altLang="zh-TW" dirty="0"/>
              <a:t>(b) </a:t>
            </a:r>
            <a:r>
              <a:rPr lang="zh-TW" altLang="en-US" dirty="0"/>
              <a:t>使用 </a:t>
            </a:r>
            <a:r>
              <a:rPr lang="en-US" altLang="zh-TW" dirty="0"/>
              <a:t>4 </a:t>
            </a:r>
            <a:r>
              <a:rPr lang="zh-TW" altLang="en-US" dirty="0"/>
              <a:t>鄰接標記的連接元件用於 </a:t>
            </a:r>
            <a:r>
              <a:rPr lang="en-US" altLang="zh-TW" dirty="0"/>
              <a:t>1 </a:t>
            </a:r>
            <a:r>
              <a:rPr lang="zh-TW" altLang="en-US" dirty="0"/>
              <a:t>像素和 </a:t>
            </a:r>
            <a:r>
              <a:rPr lang="en-US" altLang="zh-TW" dirty="0"/>
              <a:t>0 </a:t>
            </a:r>
            <a:r>
              <a:rPr lang="zh-TW" altLang="en-US" dirty="0"/>
              <a:t>像素；</a:t>
            </a:r>
            <a:endParaRPr lang="en-US" altLang="zh-TW" dirty="0"/>
          </a:p>
          <a:p>
            <a:pPr eaLnBrk="1" hangingPunct="1"/>
            <a:r>
              <a:rPr lang="zh-TW" altLang="en-US" dirty="0"/>
              <a:t> </a:t>
            </a:r>
            <a:r>
              <a:rPr lang="en-US" altLang="zh-TW" dirty="0"/>
              <a:t>(c) </a:t>
            </a:r>
            <a:r>
              <a:rPr lang="zh-TW" altLang="en-US" dirty="0"/>
              <a:t>使用 </a:t>
            </a:r>
            <a:r>
              <a:rPr lang="en-US" altLang="zh-TW" dirty="0"/>
              <a:t>8 </a:t>
            </a:r>
            <a:r>
              <a:rPr lang="zh-TW" altLang="en-US" dirty="0"/>
              <a:t>鄰接標記的連接元件用於 </a:t>
            </a:r>
            <a:r>
              <a:rPr lang="en-US" altLang="zh-TW" dirty="0"/>
              <a:t>1 </a:t>
            </a:r>
            <a:r>
              <a:rPr lang="zh-TW" altLang="en-US" dirty="0"/>
              <a:t>像素和 </a:t>
            </a:r>
            <a:r>
              <a:rPr lang="en-US" altLang="zh-TW" dirty="0"/>
              <a:t>0 </a:t>
            </a:r>
            <a:r>
              <a:rPr lang="zh-TW" altLang="en-US" dirty="0"/>
              <a:t>像素；</a:t>
            </a:r>
            <a:endParaRPr lang="en-US" altLang="zh-TW" dirty="0"/>
          </a:p>
          <a:p>
            <a:pPr eaLnBrk="1" hangingPunct="1"/>
            <a:r>
              <a:rPr lang="zh-TW" altLang="en-US" dirty="0"/>
              <a:t> </a:t>
            </a:r>
            <a:r>
              <a:rPr lang="en-US" altLang="zh-TW" dirty="0"/>
              <a:t>(d) </a:t>
            </a:r>
            <a:r>
              <a:rPr lang="zh-TW" altLang="en-US" dirty="0"/>
              <a:t>連接元件用 </a:t>
            </a:r>
            <a:r>
              <a:rPr lang="en-US" altLang="zh-TW" dirty="0"/>
              <a:t>8 </a:t>
            </a:r>
            <a:r>
              <a:rPr lang="zh-TW" altLang="en-US" dirty="0"/>
              <a:t>鄰接標記用於 </a:t>
            </a:r>
            <a:r>
              <a:rPr lang="en-US" altLang="zh-TW" dirty="0"/>
              <a:t>1 </a:t>
            </a:r>
            <a:r>
              <a:rPr lang="zh-TW" altLang="en-US" dirty="0"/>
              <a:t>像素，</a:t>
            </a:r>
            <a:r>
              <a:rPr lang="en-US" altLang="zh-TW" dirty="0"/>
              <a:t>4 </a:t>
            </a:r>
            <a:r>
              <a:rPr lang="zh-TW" altLang="en-US" dirty="0"/>
              <a:t>鄰接用於 </a:t>
            </a:r>
            <a:r>
              <a:rPr lang="en-US" altLang="zh-TW" dirty="0"/>
              <a:t>0 </a:t>
            </a:r>
            <a:r>
              <a:rPr lang="zh-TW" altLang="en-US" dirty="0"/>
              <a:t>像素。</a:t>
            </a:r>
            <a:endParaRPr lang="en-US" altLang="zh-TW" dirty="0"/>
          </a:p>
          <a:p>
            <a:pPr eaLnBrk="1" hangingPunct="1"/>
            <a:endParaRPr lang="en-US" altLang="zh-TW" dirty="0"/>
          </a:p>
          <a:p>
            <a:pPr eaLnBrk="1" hangingPunct="1"/>
            <a:r>
              <a:rPr lang="en-US" altLang="zh-TW" dirty="0"/>
              <a:t>(b)</a:t>
            </a:r>
            <a:r>
              <a:rPr lang="zh-TW" altLang="en-US" dirty="0"/>
              <a:t>有</a:t>
            </a:r>
            <a:r>
              <a:rPr lang="en-US" altLang="zh-TW" dirty="0"/>
              <a:t>a</a:t>
            </a:r>
            <a:r>
              <a:rPr lang="zh-TW" altLang="en-US" dirty="0"/>
              <a:t>和</a:t>
            </a:r>
            <a:r>
              <a:rPr lang="en-US" altLang="zh-TW" dirty="0"/>
              <a:t>b</a:t>
            </a:r>
            <a:r>
              <a:rPr lang="zh-TW" altLang="en-US" dirty="0"/>
              <a:t>兩塊背景</a:t>
            </a:r>
            <a:endParaRPr lang="en-US" altLang="zh-TW" dirty="0"/>
          </a:p>
          <a:p>
            <a:pPr eaLnBrk="1" hangingPunct="1"/>
            <a:r>
              <a:rPr lang="en-US" altLang="zh-TW" dirty="0"/>
              <a:t>(d)a</a:t>
            </a:r>
            <a:r>
              <a:rPr lang="zh-TW" altLang="en-US" dirty="0"/>
              <a:t>包圍著</a:t>
            </a:r>
            <a:r>
              <a:rPr lang="en-US" altLang="zh-TW" dirty="0"/>
              <a:t>1</a:t>
            </a:r>
            <a:r>
              <a:rPr lang="zh-TW" altLang="en-US" dirty="0"/>
              <a:t>；</a:t>
            </a:r>
            <a:r>
              <a:rPr lang="en-US" altLang="zh-TW" dirty="0"/>
              <a:t>1</a:t>
            </a:r>
            <a:r>
              <a:rPr lang="zh-TW" altLang="en-US" dirty="0"/>
              <a:t>包圍著</a:t>
            </a:r>
            <a:r>
              <a:rPr lang="en-US" altLang="zh-TW" dirty="0"/>
              <a:t>b</a:t>
            </a:r>
            <a:r>
              <a:rPr lang="zh-TW" altLang="en-US" dirty="0"/>
              <a:t>，所以</a:t>
            </a:r>
            <a:r>
              <a:rPr lang="en-US" altLang="zh-TW" dirty="0"/>
              <a:t>b</a:t>
            </a:r>
            <a:r>
              <a:rPr lang="zh-TW" altLang="en-US" dirty="0"/>
              <a:t>是被包圍的一個洞</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B805D4A4-7CC9-4BBC-B66D-F046FC497C1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Arial" panose="020B0604020202020204" pitchFamily="34" charset="0"/>
                <a:ea typeface="新細明體" panose="02020500000000000000" pitchFamily="18" charset="-120"/>
              </a:defRPr>
            </a:lvl1pPr>
            <a:lvl2pPr marL="784927" indent="-301895">
              <a:spcBef>
                <a:spcPct val="30000"/>
              </a:spcBef>
              <a:defRPr kumimoji="1" sz="1300">
                <a:solidFill>
                  <a:schemeClr val="tx1"/>
                </a:solidFill>
                <a:latin typeface="Arial" panose="020B0604020202020204" pitchFamily="34" charset="0"/>
                <a:ea typeface="新細明體" panose="02020500000000000000" pitchFamily="18" charset="-120"/>
              </a:defRPr>
            </a:lvl2pPr>
            <a:lvl3pPr marL="1207580" indent="-241516">
              <a:spcBef>
                <a:spcPct val="30000"/>
              </a:spcBef>
              <a:defRPr kumimoji="1" sz="1300">
                <a:solidFill>
                  <a:schemeClr val="tx1"/>
                </a:solidFill>
                <a:latin typeface="Arial" panose="020B0604020202020204" pitchFamily="34" charset="0"/>
                <a:ea typeface="新細明體" panose="02020500000000000000" pitchFamily="18" charset="-120"/>
              </a:defRPr>
            </a:lvl3pPr>
            <a:lvl4pPr marL="1690611" indent="-241516">
              <a:spcBef>
                <a:spcPct val="30000"/>
              </a:spcBef>
              <a:defRPr kumimoji="1" sz="1300">
                <a:solidFill>
                  <a:schemeClr val="tx1"/>
                </a:solidFill>
                <a:latin typeface="Arial" panose="020B0604020202020204" pitchFamily="34" charset="0"/>
                <a:ea typeface="新細明體" panose="02020500000000000000" pitchFamily="18" charset="-120"/>
              </a:defRPr>
            </a:lvl4pPr>
            <a:lvl5pPr marL="2173643" indent="-241516">
              <a:spcBef>
                <a:spcPct val="30000"/>
              </a:spcBef>
              <a:defRPr kumimoji="1" sz="1300">
                <a:solidFill>
                  <a:schemeClr val="tx1"/>
                </a:solidFill>
                <a:latin typeface="Arial" panose="020B0604020202020204" pitchFamily="34" charset="0"/>
                <a:ea typeface="新細明體" panose="02020500000000000000" pitchFamily="18" charset="-120"/>
              </a:defRPr>
            </a:lvl5pPr>
            <a:lvl6pPr marL="2656675" indent="-241516" eaLnBrk="0" fontAlgn="base" hangingPunct="0">
              <a:spcBef>
                <a:spcPct val="30000"/>
              </a:spcBef>
              <a:spcAft>
                <a:spcPct val="0"/>
              </a:spcAft>
              <a:defRPr kumimoji="1" sz="1300">
                <a:solidFill>
                  <a:schemeClr val="tx1"/>
                </a:solidFill>
                <a:latin typeface="Arial" panose="020B0604020202020204" pitchFamily="34" charset="0"/>
                <a:ea typeface="新細明體" panose="02020500000000000000" pitchFamily="18" charset="-120"/>
              </a:defRPr>
            </a:lvl6pPr>
            <a:lvl7pPr marL="3139707" indent="-241516" eaLnBrk="0" fontAlgn="base" hangingPunct="0">
              <a:spcBef>
                <a:spcPct val="30000"/>
              </a:spcBef>
              <a:spcAft>
                <a:spcPct val="0"/>
              </a:spcAft>
              <a:defRPr kumimoji="1" sz="1300">
                <a:solidFill>
                  <a:schemeClr val="tx1"/>
                </a:solidFill>
                <a:latin typeface="Arial" panose="020B0604020202020204" pitchFamily="34" charset="0"/>
                <a:ea typeface="新細明體" panose="02020500000000000000" pitchFamily="18" charset="-120"/>
              </a:defRPr>
            </a:lvl7pPr>
            <a:lvl8pPr marL="3622739" indent="-241516" eaLnBrk="0" fontAlgn="base" hangingPunct="0">
              <a:spcBef>
                <a:spcPct val="30000"/>
              </a:spcBef>
              <a:spcAft>
                <a:spcPct val="0"/>
              </a:spcAft>
              <a:defRPr kumimoji="1" sz="1300">
                <a:solidFill>
                  <a:schemeClr val="tx1"/>
                </a:solidFill>
                <a:latin typeface="Arial" panose="020B0604020202020204" pitchFamily="34" charset="0"/>
                <a:ea typeface="新細明體" panose="02020500000000000000" pitchFamily="18" charset="-120"/>
              </a:defRPr>
            </a:lvl8pPr>
            <a:lvl9pPr marL="4105770" indent="-241516" eaLnBrk="0" fontAlgn="base" hangingPunct="0">
              <a:spcBef>
                <a:spcPct val="30000"/>
              </a:spcBef>
              <a:spcAft>
                <a:spcPct val="0"/>
              </a:spcAft>
              <a:defRPr kumimoji="1" sz="1300">
                <a:solidFill>
                  <a:schemeClr val="tx1"/>
                </a:solidFill>
                <a:latin typeface="Arial" panose="020B0604020202020204" pitchFamily="34" charset="0"/>
                <a:ea typeface="新細明體" panose="02020500000000000000" pitchFamily="18" charset="-120"/>
              </a:defRPr>
            </a:lvl9pPr>
          </a:lstStyle>
          <a:p>
            <a:pPr>
              <a:spcBef>
                <a:spcPct val="0"/>
              </a:spcBef>
            </a:pPr>
            <a:fld id="{33034237-D0B6-4B32-9D9E-994A01A7B2A3}" type="slidenum">
              <a:rPr lang="en-US" altLang="zh-TW" smtClean="0"/>
              <a:pPr>
                <a:spcBef>
                  <a:spcPct val="0"/>
                </a:spcBef>
              </a:pPr>
              <a:t>29</a:t>
            </a:fld>
            <a:endParaRPr lang="en-US" altLang="zh-TW"/>
          </a:p>
        </p:txBody>
      </p:sp>
      <p:sp>
        <p:nvSpPr>
          <p:cNvPr id="64515" name="Rectangle 2">
            <a:extLst>
              <a:ext uri="{FF2B5EF4-FFF2-40B4-BE49-F238E27FC236}">
                <a16:creationId xmlns:a16="http://schemas.microsoft.com/office/drawing/2014/main" id="{CF071774-68F9-43F2-A369-1719FFD07141}"/>
              </a:ext>
            </a:extLst>
          </p:cNvPr>
          <p:cNvSpPr>
            <a:spLocks noGrp="1" noRot="1" noChangeAspect="1" noChangeArrowheads="1" noTextEdit="1"/>
          </p:cNvSpPr>
          <p:nvPr>
            <p:ph type="sldImg"/>
          </p:nvPr>
        </p:nvSpPr>
        <p:spPr>
          <a:ln/>
        </p:spPr>
      </p:sp>
      <p:sp>
        <p:nvSpPr>
          <p:cNvPr id="64516" name="Rectangle 3">
            <a:extLst>
              <a:ext uri="{FF2B5EF4-FFF2-40B4-BE49-F238E27FC236}">
                <a16:creationId xmlns:a16="http://schemas.microsoft.com/office/drawing/2014/main" id="{BEE224A8-6C72-45F8-AF0B-0430B46118E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66064" eaLnBrk="1" hangingPunct="1"/>
            <a:r>
              <a:rPr lang="en-US" altLang="zh-TW" sz="1300" dirty="0"/>
              <a:t>2.3.2 </a:t>
            </a:r>
            <a:r>
              <a:rPr lang="zh-TW" altLang="en-US" sz="1300" dirty="0"/>
              <a:t>連接元件演算法</a:t>
            </a:r>
            <a:endParaRPr lang="en-US" altLang="zh-TW" sz="1300" dirty="0"/>
          </a:p>
          <a:p>
            <a:pPr eaLnBrk="1" hangingPunct="1"/>
            <a:endParaRPr lang="en-US" altLang="zh-TW" dirty="0"/>
          </a:p>
          <a:p>
            <a:pPr eaLnBrk="1" hangingPunct="1"/>
            <a:r>
              <a:rPr lang="zh-TW" altLang="en-US" dirty="0"/>
              <a:t>圖 </a:t>
            </a:r>
            <a:r>
              <a:rPr lang="en-US" altLang="zh-TW" dirty="0"/>
              <a:t>2.16 </a:t>
            </a:r>
            <a:r>
              <a:rPr lang="zh-TW" altLang="en-US" dirty="0"/>
              <a:t>傳播過程。 標籤 </a:t>
            </a:r>
            <a:r>
              <a:rPr lang="en-US" altLang="zh-TW" dirty="0"/>
              <a:t>1 </a:t>
            </a:r>
            <a:r>
              <a:rPr lang="zh-TW" altLang="en-US" dirty="0"/>
              <a:t>已從左側傳播到像素 </a:t>
            </a:r>
            <a:r>
              <a:rPr lang="en-US" altLang="zh-TW" dirty="0"/>
              <a:t>A</a:t>
            </a:r>
            <a:r>
              <a:rPr lang="zh-TW" altLang="en-US" dirty="0"/>
              <a:t>。標籤 </a:t>
            </a:r>
            <a:r>
              <a:rPr lang="en-US" altLang="zh-TW" dirty="0"/>
              <a:t>2 </a:t>
            </a:r>
            <a:r>
              <a:rPr lang="zh-TW" altLang="en-US" dirty="0"/>
              <a:t>已向下傳播到像素 </a:t>
            </a:r>
            <a:r>
              <a:rPr lang="en-US" altLang="zh-TW" dirty="0"/>
              <a:t>A</a:t>
            </a:r>
            <a:r>
              <a:rPr lang="zh-TW" altLang="en-US" dirty="0"/>
              <a:t>。連接元件演算法必須為 </a:t>
            </a:r>
            <a:r>
              <a:rPr lang="en-US" altLang="zh-TW" dirty="0"/>
              <a:t>A </a:t>
            </a:r>
            <a:r>
              <a:rPr lang="zh-TW" altLang="en-US" dirty="0"/>
              <a:t>指定一個標籤，並使標籤 </a:t>
            </a:r>
            <a:r>
              <a:rPr lang="en-US" altLang="zh-TW" dirty="0"/>
              <a:t>1 </a:t>
            </a:r>
            <a:r>
              <a:rPr lang="zh-TW" altLang="en-US" dirty="0"/>
              <a:t>和 </a:t>
            </a:r>
            <a:r>
              <a:rPr lang="en-US" altLang="zh-TW" dirty="0"/>
              <a:t>2 </a:t>
            </a:r>
            <a:r>
              <a:rPr lang="zh-TW" altLang="en-US" dirty="0"/>
              <a:t>相等。</a:t>
            </a:r>
            <a:endParaRPr lang="en-US" altLang="zh-TW" dirty="0"/>
          </a:p>
          <a:p>
            <a:pPr eaLnBrk="1" hangingPunct="1"/>
            <a:r>
              <a:rPr lang="zh-TW" altLang="en-US" dirty="0"/>
              <a:t> </a:t>
            </a:r>
            <a:r>
              <a:rPr lang="en-US" altLang="zh-TW" dirty="0"/>
              <a:t>(a) </a:t>
            </a:r>
            <a:r>
              <a:rPr lang="zh-TW" altLang="en-US" dirty="0"/>
              <a:t>為原始二值化影像，</a:t>
            </a:r>
            <a:r>
              <a:rPr lang="en-US" altLang="zh-TW" dirty="0"/>
              <a:t>(b) </a:t>
            </a:r>
            <a:r>
              <a:rPr lang="zh-TW" altLang="en-US" dirty="0"/>
              <a:t>為處理後的影像。</a:t>
            </a:r>
            <a:endParaRPr lang="en-US" altLang="zh-TW"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rtl="0"/>
            <a:r>
              <a:rPr lang="zh-TW" altLang="en-US" sz="1300" dirty="0"/>
              <a:t>二進制值 </a:t>
            </a:r>
            <a:r>
              <a:rPr lang="en-US" altLang="zh-TW" sz="1300" dirty="0"/>
              <a:t>1</a:t>
            </a:r>
            <a:r>
              <a:rPr lang="zh-TW" altLang="en-US" sz="1300" dirty="0"/>
              <a:t>：被認為是物件的一部分 </a:t>
            </a:r>
            <a:endParaRPr lang="en-US" altLang="zh-TW" sz="1300" dirty="0"/>
          </a:p>
          <a:p>
            <a:pPr rtl="0"/>
            <a:r>
              <a:rPr lang="zh-TW" altLang="en-US" sz="1300" dirty="0"/>
              <a:t>二進制值 </a:t>
            </a:r>
            <a:r>
              <a:rPr lang="en-US" altLang="zh-TW" sz="1300" dirty="0"/>
              <a:t>0</a:t>
            </a:r>
            <a:r>
              <a:rPr lang="zh-TW" altLang="en-US" sz="1300" dirty="0"/>
              <a:t>：背景像素 </a:t>
            </a:r>
            <a:endParaRPr lang="en-US" altLang="zh-TW" sz="1300" dirty="0"/>
          </a:p>
          <a:p>
            <a:pPr rtl="0"/>
            <a:r>
              <a:rPr lang="zh-TW" altLang="en-US" sz="1300" dirty="0"/>
              <a:t>二元的機器視覺：二值化影像的生成和分析</a:t>
            </a:r>
            <a:endParaRPr lang="en-US" altLang="zh-TW" sz="1300" dirty="0"/>
          </a:p>
          <a:p>
            <a:endParaRPr lang="en-US" altLang="zh-TW" sz="1400" dirty="0"/>
          </a:p>
          <a:p>
            <a:r>
              <a:rPr lang="zh-TW" altLang="en-US" sz="1400" dirty="0"/>
              <a:t>電腦看到東西</a:t>
            </a:r>
            <a:r>
              <a:rPr lang="en-US" altLang="zh-TW" sz="1400" dirty="0">
                <a:sym typeface="Wingdings" panose="05000000000000000000" pitchFamily="2" charset="2"/>
              </a:rPr>
              <a:t></a:t>
            </a:r>
            <a:r>
              <a:rPr lang="zh-TW" altLang="en-US" sz="1400" dirty="0">
                <a:sym typeface="Wingdings" panose="05000000000000000000" pitchFamily="2" charset="2"/>
              </a:rPr>
              <a:t>需要先辨認</a:t>
            </a:r>
            <a:endParaRPr lang="en-US" altLang="zh-TW" sz="1400" dirty="0">
              <a:sym typeface="Wingdings" panose="05000000000000000000" pitchFamily="2" charset="2"/>
            </a:endParaRPr>
          </a:p>
          <a:p>
            <a:r>
              <a:rPr lang="zh-TW" altLang="en-US" sz="1400" dirty="0">
                <a:sym typeface="Wingdings" panose="05000000000000000000" pitchFamily="2" charset="2"/>
              </a:rPr>
              <a:t>那辨認之前需要先分割出目標</a:t>
            </a:r>
            <a:endParaRPr lang="en-US" altLang="zh-TW" sz="1400" dirty="0">
              <a:sym typeface="Wingdings" panose="05000000000000000000" pitchFamily="2" charset="2"/>
            </a:endParaRPr>
          </a:p>
          <a:p>
            <a:r>
              <a:rPr lang="zh-TW" altLang="en-US" sz="1400" dirty="0">
                <a:sym typeface="Wingdings" panose="05000000000000000000" pitchFamily="2" charset="2"/>
              </a:rPr>
              <a:t>二值化影像在二進位的表達方式下：</a:t>
            </a:r>
            <a:r>
              <a:rPr lang="en-US" altLang="zh-TW" sz="1400" dirty="0">
                <a:sym typeface="Wingdings" panose="05000000000000000000" pitchFamily="2" charset="2"/>
              </a:rPr>
              <a:t>1</a:t>
            </a:r>
            <a:r>
              <a:rPr lang="zh-TW" altLang="en-US" sz="1400" dirty="0">
                <a:sym typeface="Wingdings" panose="05000000000000000000" pitchFamily="2" charset="2"/>
              </a:rPr>
              <a:t>就是物體本身</a:t>
            </a:r>
            <a:r>
              <a:rPr lang="zh-TW" altLang="en-US" sz="1200" dirty="0">
                <a:sym typeface="Wingdings" panose="05000000000000000000" pitchFamily="2" charset="2"/>
              </a:rPr>
              <a:t>，０就歸類到背景</a:t>
            </a:r>
            <a:r>
              <a:rPr lang="en-US" altLang="zh-TW" sz="1200" dirty="0">
                <a:sym typeface="Wingdings" panose="05000000000000000000" pitchFamily="2" charset="2"/>
              </a:rPr>
              <a:t>(</a:t>
            </a:r>
            <a:r>
              <a:rPr lang="zh-TW" altLang="en-US" sz="1200" dirty="0">
                <a:sym typeface="Wingdings" panose="05000000000000000000" pitchFamily="2" charset="2"/>
              </a:rPr>
              <a:t>或是我們沒興趣的東西</a:t>
            </a:r>
            <a:r>
              <a:rPr lang="en-US" altLang="zh-TW" sz="1200" dirty="0">
                <a:sym typeface="Wingdings" panose="05000000000000000000" pitchFamily="2" charset="2"/>
              </a:rPr>
              <a:t>)</a:t>
            </a:r>
          </a:p>
          <a:p>
            <a:pPr rtl="0"/>
            <a:endParaRPr lang="zh-TW" altLang="en-US" sz="1300" dirty="0"/>
          </a:p>
          <a:p>
            <a:endParaRPr lang="en-US" altLang="zh-TW" dirty="0">
              <a:sym typeface="Wingdings" panose="05000000000000000000" pitchFamily="2" charset="2"/>
            </a:endParaRPr>
          </a:p>
        </p:txBody>
      </p:sp>
      <p:sp>
        <p:nvSpPr>
          <p:cNvPr id="4" name="投影片編號版面配置區 3"/>
          <p:cNvSpPr>
            <a:spLocks noGrp="1"/>
          </p:cNvSpPr>
          <p:nvPr>
            <p:ph type="sldNum" sz="quarter" idx="5"/>
          </p:nvPr>
        </p:nvSpPr>
        <p:spPr/>
        <p:txBody>
          <a:bodyPr/>
          <a:lstStyle/>
          <a:p>
            <a:pPr>
              <a:defRPr/>
            </a:pPr>
            <a:fld id="{E8672493-C39B-41A2-AD5A-EA2EAE8AA8DD}" type="slidenum">
              <a:rPr lang="en-US" altLang="zh-TW" smtClean="0"/>
              <a:pPr>
                <a:defRPr/>
              </a:pPr>
              <a:t>3</a:t>
            </a:fld>
            <a:endParaRPr lang="en-US" altLang="zh-TW"/>
          </a:p>
        </p:txBody>
      </p:sp>
    </p:spTree>
    <p:extLst>
      <p:ext uri="{BB962C8B-B14F-4D97-AF65-F5344CB8AC3E}">
        <p14:creationId xmlns:p14="http://schemas.microsoft.com/office/powerpoint/2010/main" val="18485614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a:extLst>
              <a:ext uri="{FF2B5EF4-FFF2-40B4-BE49-F238E27FC236}">
                <a16:creationId xmlns:a16="http://schemas.microsoft.com/office/drawing/2014/main" id="{F21787D8-5F36-493E-BE9F-8846A3864D3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Arial" panose="020B0604020202020204" pitchFamily="34" charset="0"/>
                <a:ea typeface="新細明體" panose="02020500000000000000" pitchFamily="18" charset="-120"/>
              </a:defRPr>
            </a:lvl1pPr>
            <a:lvl2pPr marL="784927" indent="-301895">
              <a:spcBef>
                <a:spcPct val="30000"/>
              </a:spcBef>
              <a:defRPr kumimoji="1" sz="1300">
                <a:solidFill>
                  <a:schemeClr val="tx1"/>
                </a:solidFill>
                <a:latin typeface="Arial" panose="020B0604020202020204" pitchFamily="34" charset="0"/>
                <a:ea typeface="新細明體" panose="02020500000000000000" pitchFamily="18" charset="-120"/>
              </a:defRPr>
            </a:lvl2pPr>
            <a:lvl3pPr marL="1207580" indent="-241516">
              <a:spcBef>
                <a:spcPct val="30000"/>
              </a:spcBef>
              <a:defRPr kumimoji="1" sz="1300">
                <a:solidFill>
                  <a:schemeClr val="tx1"/>
                </a:solidFill>
                <a:latin typeface="Arial" panose="020B0604020202020204" pitchFamily="34" charset="0"/>
                <a:ea typeface="新細明體" panose="02020500000000000000" pitchFamily="18" charset="-120"/>
              </a:defRPr>
            </a:lvl3pPr>
            <a:lvl4pPr marL="1690611" indent="-241516">
              <a:spcBef>
                <a:spcPct val="30000"/>
              </a:spcBef>
              <a:defRPr kumimoji="1" sz="1300">
                <a:solidFill>
                  <a:schemeClr val="tx1"/>
                </a:solidFill>
                <a:latin typeface="Arial" panose="020B0604020202020204" pitchFamily="34" charset="0"/>
                <a:ea typeface="新細明體" panose="02020500000000000000" pitchFamily="18" charset="-120"/>
              </a:defRPr>
            </a:lvl4pPr>
            <a:lvl5pPr marL="2173643" indent="-241516">
              <a:spcBef>
                <a:spcPct val="30000"/>
              </a:spcBef>
              <a:defRPr kumimoji="1" sz="1300">
                <a:solidFill>
                  <a:schemeClr val="tx1"/>
                </a:solidFill>
                <a:latin typeface="Arial" panose="020B0604020202020204" pitchFamily="34" charset="0"/>
                <a:ea typeface="新細明體" panose="02020500000000000000" pitchFamily="18" charset="-120"/>
              </a:defRPr>
            </a:lvl5pPr>
            <a:lvl6pPr marL="2656675" indent="-241516" eaLnBrk="0" fontAlgn="base" hangingPunct="0">
              <a:spcBef>
                <a:spcPct val="30000"/>
              </a:spcBef>
              <a:spcAft>
                <a:spcPct val="0"/>
              </a:spcAft>
              <a:defRPr kumimoji="1" sz="1300">
                <a:solidFill>
                  <a:schemeClr val="tx1"/>
                </a:solidFill>
                <a:latin typeface="Arial" panose="020B0604020202020204" pitchFamily="34" charset="0"/>
                <a:ea typeface="新細明體" panose="02020500000000000000" pitchFamily="18" charset="-120"/>
              </a:defRPr>
            </a:lvl6pPr>
            <a:lvl7pPr marL="3139707" indent="-241516" eaLnBrk="0" fontAlgn="base" hangingPunct="0">
              <a:spcBef>
                <a:spcPct val="30000"/>
              </a:spcBef>
              <a:spcAft>
                <a:spcPct val="0"/>
              </a:spcAft>
              <a:defRPr kumimoji="1" sz="1300">
                <a:solidFill>
                  <a:schemeClr val="tx1"/>
                </a:solidFill>
                <a:latin typeface="Arial" panose="020B0604020202020204" pitchFamily="34" charset="0"/>
                <a:ea typeface="新細明體" panose="02020500000000000000" pitchFamily="18" charset="-120"/>
              </a:defRPr>
            </a:lvl7pPr>
            <a:lvl8pPr marL="3622739" indent="-241516" eaLnBrk="0" fontAlgn="base" hangingPunct="0">
              <a:spcBef>
                <a:spcPct val="30000"/>
              </a:spcBef>
              <a:spcAft>
                <a:spcPct val="0"/>
              </a:spcAft>
              <a:defRPr kumimoji="1" sz="1300">
                <a:solidFill>
                  <a:schemeClr val="tx1"/>
                </a:solidFill>
                <a:latin typeface="Arial" panose="020B0604020202020204" pitchFamily="34" charset="0"/>
                <a:ea typeface="新細明體" panose="02020500000000000000" pitchFamily="18" charset="-120"/>
              </a:defRPr>
            </a:lvl8pPr>
            <a:lvl9pPr marL="4105770" indent="-241516" eaLnBrk="0" fontAlgn="base" hangingPunct="0">
              <a:spcBef>
                <a:spcPct val="30000"/>
              </a:spcBef>
              <a:spcAft>
                <a:spcPct val="0"/>
              </a:spcAft>
              <a:defRPr kumimoji="1" sz="1300">
                <a:solidFill>
                  <a:schemeClr val="tx1"/>
                </a:solidFill>
                <a:latin typeface="Arial" panose="020B0604020202020204" pitchFamily="34" charset="0"/>
                <a:ea typeface="新細明體" panose="02020500000000000000" pitchFamily="18" charset="-120"/>
              </a:defRPr>
            </a:lvl9pPr>
          </a:lstStyle>
          <a:p>
            <a:pPr>
              <a:spcBef>
                <a:spcPct val="0"/>
              </a:spcBef>
            </a:pPr>
            <a:fld id="{814393B9-0095-42E8-ABF1-FE476E0B071D}" type="slidenum">
              <a:rPr lang="en-US" altLang="zh-TW" smtClean="0"/>
              <a:pPr>
                <a:spcBef>
                  <a:spcPct val="0"/>
                </a:spcBef>
              </a:pPr>
              <a:t>30</a:t>
            </a:fld>
            <a:endParaRPr lang="en-US" altLang="zh-TW"/>
          </a:p>
        </p:txBody>
      </p:sp>
      <p:sp>
        <p:nvSpPr>
          <p:cNvPr id="62467" name="Rectangle 2">
            <a:extLst>
              <a:ext uri="{FF2B5EF4-FFF2-40B4-BE49-F238E27FC236}">
                <a16:creationId xmlns:a16="http://schemas.microsoft.com/office/drawing/2014/main" id="{D2A5F754-8508-438F-A3AF-AE4F5E87966E}"/>
              </a:ext>
            </a:extLst>
          </p:cNvPr>
          <p:cNvSpPr>
            <a:spLocks noGrp="1" noRot="1" noChangeAspect="1" noChangeArrowheads="1" noTextEdit="1"/>
          </p:cNvSpPr>
          <p:nvPr>
            <p:ph type="sldImg"/>
          </p:nvPr>
        </p:nvSpPr>
        <p:spPr>
          <a:ln/>
        </p:spPr>
      </p:sp>
      <p:sp>
        <p:nvSpPr>
          <p:cNvPr id="62468" name="Rectangle 3">
            <a:extLst>
              <a:ext uri="{FF2B5EF4-FFF2-40B4-BE49-F238E27FC236}">
                <a16:creationId xmlns:a16="http://schemas.microsoft.com/office/drawing/2014/main" id="{D2DA7C86-8BA1-4024-8745-DD9EA9281F1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66064" eaLnBrk="1" hangingPunct="1">
              <a:defRPr/>
            </a:pPr>
            <a:r>
              <a:rPr lang="zh-TW" altLang="en-US" dirty="0"/>
              <a:t>所有演算法一次處理一行影像</a:t>
            </a:r>
            <a:endParaRPr lang="en-US" altLang="zh-TW" dirty="0"/>
          </a:p>
          <a:p>
            <a:pPr defTabSz="966064" eaLnBrk="1" hangingPunct="1">
              <a:defRPr/>
            </a:pPr>
            <a:endParaRPr lang="en-US" altLang="zh-TW" dirty="0"/>
          </a:p>
          <a:p>
            <a:pPr defTabSz="966064" eaLnBrk="1" hangingPunct="1">
              <a:defRPr/>
            </a:pPr>
            <a:r>
              <a:rPr lang="zh-TW" altLang="en-US" dirty="0"/>
              <a:t>所有演算法都將新標籤分配給每個組件的第一個像素，並嘗試將像素的標籤傳播到右側或下方的鄰居</a:t>
            </a:r>
            <a:endParaRPr lang="en-US" altLang="zh-TW" dirty="0"/>
          </a:p>
          <a:p>
            <a:pPr defTabSz="966064" eaLnBrk="1" hangingPunct="1">
              <a:defRPr/>
            </a:pPr>
            <a:endParaRPr lang="en-US" altLang="zh-TW" dirty="0"/>
          </a:p>
          <a:p>
            <a:pPr defTabSz="966064" eaLnBrk="1" hangingPunct="1">
              <a:defRPr/>
            </a:pPr>
            <a:r>
              <a:rPr lang="zh-TW" altLang="en-US" dirty="0"/>
              <a:t>這個過程一直持續到第 </a:t>
            </a:r>
            <a:r>
              <a:rPr lang="en-US" altLang="zh-TW" dirty="0"/>
              <a:t>4 </a:t>
            </a:r>
            <a:r>
              <a:rPr lang="zh-TW" altLang="en-US" dirty="0"/>
              <a:t>行中標記為 </a:t>
            </a:r>
            <a:r>
              <a:rPr lang="en-US" altLang="zh-TW" dirty="0"/>
              <a:t>A </a:t>
            </a:r>
            <a:r>
              <a:rPr lang="zh-TW" altLang="en-US" dirty="0"/>
              <a:t>的像素遇到</a:t>
            </a:r>
            <a:endParaRPr lang="en-US" altLang="zh-TW"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a:extLst>
              <a:ext uri="{FF2B5EF4-FFF2-40B4-BE49-F238E27FC236}">
                <a16:creationId xmlns:a16="http://schemas.microsoft.com/office/drawing/2014/main" id="{44A4A420-1298-4A8C-BB04-1116FF68260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Arial" panose="020B0604020202020204" pitchFamily="34" charset="0"/>
                <a:ea typeface="新細明體" panose="02020500000000000000" pitchFamily="18" charset="-120"/>
              </a:defRPr>
            </a:lvl1pPr>
            <a:lvl2pPr marL="784927" indent="-301895">
              <a:spcBef>
                <a:spcPct val="30000"/>
              </a:spcBef>
              <a:defRPr kumimoji="1" sz="1300">
                <a:solidFill>
                  <a:schemeClr val="tx1"/>
                </a:solidFill>
                <a:latin typeface="Arial" panose="020B0604020202020204" pitchFamily="34" charset="0"/>
                <a:ea typeface="新細明體" panose="02020500000000000000" pitchFamily="18" charset="-120"/>
              </a:defRPr>
            </a:lvl2pPr>
            <a:lvl3pPr marL="1207580" indent="-241516">
              <a:spcBef>
                <a:spcPct val="30000"/>
              </a:spcBef>
              <a:defRPr kumimoji="1" sz="1300">
                <a:solidFill>
                  <a:schemeClr val="tx1"/>
                </a:solidFill>
                <a:latin typeface="Arial" panose="020B0604020202020204" pitchFamily="34" charset="0"/>
                <a:ea typeface="新細明體" panose="02020500000000000000" pitchFamily="18" charset="-120"/>
              </a:defRPr>
            </a:lvl3pPr>
            <a:lvl4pPr marL="1690611" indent="-241516">
              <a:spcBef>
                <a:spcPct val="30000"/>
              </a:spcBef>
              <a:defRPr kumimoji="1" sz="1300">
                <a:solidFill>
                  <a:schemeClr val="tx1"/>
                </a:solidFill>
                <a:latin typeface="Arial" panose="020B0604020202020204" pitchFamily="34" charset="0"/>
                <a:ea typeface="新細明體" panose="02020500000000000000" pitchFamily="18" charset="-120"/>
              </a:defRPr>
            </a:lvl4pPr>
            <a:lvl5pPr marL="2173643" indent="-241516">
              <a:spcBef>
                <a:spcPct val="30000"/>
              </a:spcBef>
              <a:defRPr kumimoji="1" sz="1300">
                <a:solidFill>
                  <a:schemeClr val="tx1"/>
                </a:solidFill>
                <a:latin typeface="Arial" panose="020B0604020202020204" pitchFamily="34" charset="0"/>
                <a:ea typeface="新細明體" panose="02020500000000000000" pitchFamily="18" charset="-120"/>
              </a:defRPr>
            </a:lvl5pPr>
            <a:lvl6pPr marL="2656675" indent="-241516" eaLnBrk="0" fontAlgn="base" hangingPunct="0">
              <a:spcBef>
                <a:spcPct val="30000"/>
              </a:spcBef>
              <a:spcAft>
                <a:spcPct val="0"/>
              </a:spcAft>
              <a:defRPr kumimoji="1" sz="1300">
                <a:solidFill>
                  <a:schemeClr val="tx1"/>
                </a:solidFill>
                <a:latin typeface="Arial" panose="020B0604020202020204" pitchFamily="34" charset="0"/>
                <a:ea typeface="新細明體" panose="02020500000000000000" pitchFamily="18" charset="-120"/>
              </a:defRPr>
            </a:lvl6pPr>
            <a:lvl7pPr marL="3139707" indent="-241516" eaLnBrk="0" fontAlgn="base" hangingPunct="0">
              <a:spcBef>
                <a:spcPct val="30000"/>
              </a:spcBef>
              <a:spcAft>
                <a:spcPct val="0"/>
              </a:spcAft>
              <a:defRPr kumimoji="1" sz="1300">
                <a:solidFill>
                  <a:schemeClr val="tx1"/>
                </a:solidFill>
                <a:latin typeface="Arial" panose="020B0604020202020204" pitchFamily="34" charset="0"/>
                <a:ea typeface="新細明體" panose="02020500000000000000" pitchFamily="18" charset="-120"/>
              </a:defRPr>
            </a:lvl7pPr>
            <a:lvl8pPr marL="3622739" indent="-241516" eaLnBrk="0" fontAlgn="base" hangingPunct="0">
              <a:spcBef>
                <a:spcPct val="30000"/>
              </a:spcBef>
              <a:spcAft>
                <a:spcPct val="0"/>
              </a:spcAft>
              <a:defRPr kumimoji="1" sz="1300">
                <a:solidFill>
                  <a:schemeClr val="tx1"/>
                </a:solidFill>
                <a:latin typeface="Arial" panose="020B0604020202020204" pitchFamily="34" charset="0"/>
                <a:ea typeface="新細明體" panose="02020500000000000000" pitchFamily="18" charset="-120"/>
              </a:defRPr>
            </a:lvl8pPr>
            <a:lvl9pPr marL="4105770" indent="-241516" eaLnBrk="0" fontAlgn="base" hangingPunct="0">
              <a:spcBef>
                <a:spcPct val="30000"/>
              </a:spcBef>
              <a:spcAft>
                <a:spcPct val="0"/>
              </a:spcAft>
              <a:defRPr kumimoji="1" sz="1300">
                <a:solidFill>
                  <a:schemeClr val="tx1"/>
                </a:solidFill>
                <a:latin typeface="Arial" panose="020B0604020202020204" pitchFamily="34" charset="0"/>
                <a:ea typeface="新細明體" panose="02020500000000000000" pitchFamily="18" charset="-120"/>
              </a:defRPr>
            </a:lvl9pPr>
          </a:lstStyle>
          <a:p>
            <a:pPr>
              <a:spcBef>
                <a:spcPct val="0"/>
              </a:spcBef>
            </a:pPr>
            <a:fld id="{C7E88322-B1B6-4F2E-B785-A33E4857F556}" type="slidenum">
              <a:rPr lang="en-US" altLang="zh-TW" smtClean="0"/>
              <a:pPr>
                <a:spcBef>
                  <a:spcPct val="0"/>
                </a:spcBef>
              </a:pPr>
              <a:t>31</a:t>
            </a:fld>
            <a:endParaRPr lang="en-US" altLang="zh-TW"/>
          </a:p>
        </p:txBody>
      </p:sp>
      <p:sp>
        <p:nvSpPr>
          <p:cNvPr id="66563" name="Rectangle 2">
            <a:extLst>
              <a:ext uri="{FF2B5EF4-FFF2-40B4-BE49-F238E27FC236}">
                <a16:creationId xmlns:a16="http://schemas.microsoft.com/office/drawing/2014/main" id="{A758A6B2-9604-4B7A-BEC4-14C94CDC2A28}"/>
              </a:ext>
            </a:extLst>
          </p:cNvPr>
          <p:cNvSpPr>
            <a:spLocks noGrp="1" noRot="1" noChangeAspect="1" noChangeArrowheads="1" noTextEdit="1"/>
          </p:cNvSpPr>
          <p:nvPr>
            <p:ph type="sldImg"/>
          </p:nvPr>
        </p:nvSpPr>
        <p:spPr>
          <a:ln/>
        </p:spPr>
      </p:sp>
      <p:sp>
        <p:nvSpPr>
          <p:cNvPr id="66564" name="Rectangle 3">
            <a:extLst>
              <a:ext uri="{FF2B5EF4-FFF2-40B4-BE49-F238E27FC236}">
                <a16:creationId xmlns:a16="http://schemas.microsoft.com/office/drawing/2014/main" id="{BF57A084-EA9B-49C0-B379-3C91A4F81CE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TW" altLang="en-US" dirty="0"/>
              <a:t>三類演算法的區別：</a:t>
            </a:r>
            <a:endParaRPr lang="en-US" altLang="zh-TW" dirty="0"/>
          </a:p>
          <a:p>
            <a:pPr eaLnBrk="1" hangingPunct="1"/>
            <a:r>
              <a:rPr lang="zh-TW" altLang="en-US" dirty="0"/>
              <a:t>應該為像素 </a:t>
            </a:r>
            <a:r>
              <a:rPr lang="en-US" altLang="zh-TW" dirty="0"/>
              <a:t>A </a:t>
            </a:r>
            <a:r>
              <a:rPr lang="zh-TW" altLang="en-US" dirty="0"/>
              <a:t>分配什麼標籤？</a:t>
            </a:r>
            <a:endParaRPr lang="en-US" altLang="zh-TW" dirty="0"/>
          </a:p>
          <a:p>
            <a:pPr eaLnBrk="1" hangingPunct="1"/>
            <a:r>
              <a:rPr lang="zh-TW" altLang="en-US" dirty="0"/>
              <a:t>如何跟踪兩個或多個標籤的等價性？</a:t>
            </a:r>
            <a:endParaRPr lang="en-US" altLang="zh-TW" dirty="0"/>
          </a:p>
          <a:p>
            <a:pPr eaLnBrk="1" hangingPunct="1"/>
            <a:r>
              <a:rPr lang="zh-TW" altLang="en-US" dirty="0"/>
              <a:t>如何利用等價訊息完成處理？</a:t>
            </a:r>
            <a:endParaRPr lang="en-US" altLang="zh-TW"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a:extLst>
              <a:ext uri="{FF2B5EF4-FFF2-40B4-BE49-F238E27FC236}">
                <a16:creationId xmlns:a16="http://schemas.microsoft.com/office/drawing/2014/main" id="{5E1A0BDD-6139-4846-8B57-83C29866FA5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Arial" panose="020B0604020202020204" pitchFamily="34" charset="0"/>
                <a:ea typeface="新細明體" panose="02020500000000000000" pitchFamily="18" charset="-120"/>
              </a:defRPr>
            </a:lvl1pPr>
            <a:lvl2pPr marL="784927" indent="-301895">
              <a:spcBef>
                <a:spcPct val="30000"/>
              </a:spcBef>
              <a:defRPr kumimoji="1" sz="1300">
                <a:solidFill>
                  <a:schemeClr val="tx1"/>
                </a:solidFill>
                <a:latin typeface="Arial" panose="020B0604020202020204" pitchFamily="34" charset="0"/>
                <a:ea typeface="新細明體" panose="02020500000000000000" pitchFamily="18" charset="-120"/>
              </a:defRPr>
            </a:lvl2pPr>
            <a:lvl3pPr marL="1207580" indent="-241516">
              <a:spcBef>
                <a:spcPct val="30000"/>
              </a:spcBef>
              <a:defRPr kumimoji="1" sz="1300">
                <a:solidFill>
                  <a:schemeClr val="tx1"/>
                </a:solidFill>
                <a:latin typeface="Arial" panose="020B0604020202020204" pitchFamily="34" charset="0"/>
                <a:ea typeface="新細明體" panose="02020500000000000000" pitchFamily="18" charset="-120"/>
              </a:defRPr>
            </a:lvl3pPr>
            <a:lvl4pPr marL="1690611" indent="-241516">
              <a:spcBef>
                <a:spcPct val="30000"/>
              </a:spcBef>
              <a:defRPr kumimoji="1" sz="1300">
                <a:solidFill>
                  <a:schemeClr val="tx1"/>
                </a:solidFill>
                <a:latin typeface="Arial" panose="020B0604020202020204" pitchFamily="34" charset="0"/>
                <a:ea typeface="新細明體" panose="02020500000000000000" pitchFamily="18" charset="-120"/>
              </a:defRPr>
            </a:lvl4pPr>
            <a:lvl5pPr marL="2173643" indent="-241516">
              <a:spcBef>
                <a:spcPct val="30000"/>
              </a:spcBef>
              <a:defRPr kumimoji="1" sz="1300">
                <a:solidFill>
                  <a:schemeClr val="tx1"/>
                </a:solidFill>
                <a:latin typeface="Arial" panose="020B0604020202020204" pitchFamily="34" charset="0"/>
                <a:ea typeface="新細明體" panose="02020500000000000000" pitchFamily="18" charset="-120"/>
              </a:defRPr>
            </a:lvl5pPr>
            <a:lvl6pPr marL="2656675" indent="-241516" eaLnBrk="0" fontAlgn="base" hangingPunct="0">
              <a:spcBef>
                <a:spcPct val="30000"/>
              </a:spcBef>
              <a:spcAft>
                <a:spcPct val="0"/>
              </a:spcAft>
              <a:defRPr kumimoji="1" sz="1300">
                <a:solidFill>
                  <a:schemeClr val="tx1"/>
                </a:solidFill>
                <a:latin typeface="Arial" panose="020B0604020202020204" pitchFamily="34" charset="0"/>
                <a:ea typeface="新細明體" panose="02020500000000000000" pitchFamily="18" charset="-120"/>
              </a:defRPr>
            </a:lvl6pPr>
            <a:lvl7pPr marL="3139707" indent="-241516" eaLnBrk="0" fontAlgn="base" hangingPunct="0">
              <a:spcBef>
                <a:spcPct val="30000"/>
              </a:spcBef>
              <a:spcAft>
                <a:spcPct val="0"/>
              </a:spcAft>
              <a:defRPr kumimoji="1" sz="1300">
                <a:solidFill>
                  <a:schemeClr val="tx1"/>
                </a:solidFill>
                <a:latin typeface="Arial" panose="020B0604020202020204" pitchFamily="34" charset="0"/>
                <a:ea typeface="新細明體" panose="02020500000000000000" pitchFamily="18" charset="-120"/>
              </a:defRPr>
            </a:lvl7pPr>
            <a:lvl8pPr marL="3622739" indent="-241516" eaLnBrk="0" fontAlgn="base" hangingPunct="0">
              <a:spcBef>
                <a:spcPct val="30000"/>
              </a:spcBef>
              <a:spcAft>
                <a:spcPct val="0"/>
              </a:spcAft>
              <a:defRPr kumimoji="1" sz="1300">
                <a:solidFill>
                  <a:schemeClr val="tx1"/>
                </a:solidFill>
                <a:latin typeface="Arial" panose="020B0604020202020204" pitchFamily="34" charset="0"/>
                <a:ea typeface="新細明體" panose="02020500000000000000" pitchFamily="18" charset="-120"/>
              </a:defRPr>
            </a:lvl8pPr>
            <a:lvl9pPr marL="4105770" indent="-241516" eaLnBrk="0" fontAlgn="base" hangingPunct="0">
              <a:spcBef>
                <a:spcPct val="30000"/>
              </a:spcBef>
              <a:spcAft>
                <a:spcPct val="0"/>
              </a:spcAft>
              <a:defRPr kumimoji="1" sz="1300">
                <a:solidFill>
                  <a:schemeClr val="tx1"/>
                </a:solidFill>
                <a:latin typeface="Arial" panose="020B0604020202020204" pitchFamily="34" charset="0"/>
                <a:ea typeface="新細明體" panose="02020500000000000000" pitchFamily="18" charset="-120"/>
              </a:defRPr>
            </a:lvl9pPr>
          </a:lstStyle>
          <a:p>
            <a:pPr>
              <a:spcBef>
                <a:spcPct val="0"/>
              </a:spcBef>
            </a:pPr>
            <a:fld id="{BA59AC39-9D77-4109-ACAB-55B84473C3DF}" type="slidenum">
              <a:rPr lang="en-US" altLang="zh-TW" smtClean="0"/>
              <a:pPr>
                <a:spcBef>
                  <a:spcPct val="0"/>
                </a:spcBef>
              </a:pPr>
              <a:t>32</a:t>
            </a:fld>
            <a:endParaRPr lang="en-US" altLang="zh-TW"/>
          </a:p>
        </p:txBody>
      </p:sp>
      <p:sp>
        <p:nvSpPr>
          <p:cNvPr id="68611" name="Rectangle 2">
            <a:extLst>
              <a:ext uri="{FF2B5EF4-FFF2-40B4-BE49-F238E27FC236}">
                <a16:creationId xmlns:a16="http://schemas.microsoft.com/office/drawing/2014/main" id="{D4DE477A-A915-48C9-93B0-7BB035550D4A}"/>
              </a:ext>
            </a:extLst>
          </p:cNvPr>
          <p:cNvSpPr>
            <a:spLocks noGrp="1" noRot="1" noChangeAspect="1" noChangeArrowheads="1" noTextEdit="1"/>
          </p:cNvSpPr>
          <p:nvPr>
            <p:ph type="sldImg"/>
          </p:nvPr>
        </p:nvSpPr>
        <p:spPr>
          <a:ln/>
        </p:spPr>
      </p:sp>
      <p:sp>
        <p:nvSpPr>
          <p:cNvPr id="68612" name="Rectangle 3">
            <a:extLst>
              <a:ext uri="{FF2B5EF4-FFF2-40B4-BE49-F238E27FC236}">
                <a16:creationId xmlns:a16="http://schemas.microsoft.com/office/drawing/2014/main" id="{09F0F4C2-B851-4202-9800-3DABA0E35A5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TW" dirty="0"/>
              <a:t>1.</a:t>
            </a:r>
            <a:r>
              <a:rPr lang="zh-TW" altLang="en-US" dirty="0"/>
              <a:t>迭代演算法</a:t>
            </a:r>
            <a:endParaRPr lang="en-US" altLang="zh-TW" dirty="0"/>
          </a:p>
          <a:p>
            <a:pPr eaLnBrk="1" hangingPunct="1"/>
            <a:r>
              <a:rPr lang="en-US" altLang="zh-TW" dirty="0"/>
              <a:t>2.</a:t>
            </a:r>
            <a:r>
              <a:rPr lang="zh-TW" altLang="en-US" dirty="0"/>
              <a:t>經典演算法（傳遞閉包）</a:t>
            </a:r>
            <a:endParaRPr lang="en-US" altLang="zh-TW" dirty="0"/>
          </a:p>
          <a:p>
            <a:r>
              <a:rPr lang="en-US" altLang="zh-TW" sz="1300" dirty="0"/>
              <a:t>3.</a:t>
            </a:r>
            <a:r>
              <a:rPr lang="zh-TW" altLang="en-US" sz="1300" dirty="0"/>
              <a:t>一種使用區域等價表的節省空間的兩遍演算法</a:t>
            </a:r>
            <a:endParaRPr lang="en-US" altLang="zh-TW" sz="1300" dirty="0"/>
          </a:p>
          <a:p>
            <a:r>
              <a:rPr lang="en-US" altLang="zh-TW" sz="1300" dirty="0"/>
              <a:t>4.</a:t>
            </a:r>
            <a:r>
              <a:rPr lang="zh-TW" altLang="en-US" sz="1300" dirty="0"/>
              <a:t>區域表方法的高效一連串長度建置</a:t>
            </a:r>
            <a:endParaRPr lang="en-US" altLang="zh-TW" sz="1300"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a:extLst>
              <a:ext uri="{FF2B5EF4-FFF2-40B4-BE49-F238E27FC236}">
                <a16:creationId xmlns:a16="http://schemas.microsoft.com/office/drawing/2014/main" id="{1F417594-2A86-40F8-B870-1557CB932C7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Arial" panose="020B0604020202020204" pitchFamily="34" charset="0"/>
                <a:ea typeface="新細明體" panose="02020500000000000000" pitchFamily="18" charset="-120"/>
              </a:defRPr>
            </a:lvl1pPr>
            <a:lvl2pPr marL="784927" indent="-301895">
              <a:spcBef>
                <a:spcPct val="30000"/>
              </a:spcBef>
              <a:defRPr kumimoji="1" sz="1300">
                <a:solidFill>
                  <a:schemeClr val="tx1"/>
                </a:solidFill>
                <a:latin typeface="Arial" panose="020B0604020202020204" pitchFamily="34" charset="0"/>
                <a:ea typeface="新細明體" panose="02020500000000000000" pitchFamily="18" charset="-120"/>
              </a:defRPr>
            </a:lvl2pPr>
            <a:lvl3pPr marL="1207580" indent="-241516">
              <a:spcBef>
                <a:spcPct val="30000"/>
              </a:spcBef>
              <a:defRPr kumimoji="1" sz="1300">
                <a:solidFill>
                  <a:schemeClr val="tx1"/>
                </a:solidFill>
                <a:latin typeface="Arial" panose="020B0604020202020204" pitchFamily="34" charset="0"/>
                <a:ea typeface="新細明體" panose="02020500000000000000" pitchFamily="18" charset="-120"/>
              </a:defRPr>
            </a:lvl3pPr>
            <a:lvl4pPr marL="1690611" indent="-241516">
              <a:spcBef>
                <a:spcPct val="30000"/>
              </a:spcBef>
              <a:defRPr kumimoji="1" sz="1300">
                <a:solidFill>
                  <a:schemeClr val="tx1"/>
                </a:solidFill>
                <a:latin typeface="Arial" panose="020B0604020202020204" pitchFamily="34" charset="0"/>
                <a:ea typeface="新細明體" panose="02020500000000000000" pitchFamily="18" charset="-120"/>
              </a:defRPr>
            </a:lvl4pPr>
            <a:lvl5pPr marL="2173643" indent="-241516">
              <a:spcBef>
                <a:spcPct val="30000"/>
              </a:spcBef>
              <a:defRPr kumimoji="1" sz="1300">
                <a:solidFill>
                  <a:schemeClr val="tx1"/>
                </a:solidFill>
                <a:latin typeface="Arial" panose="020B0604020202020204" pitchFamily="34" charset="0"/>
                <a:ea typeface="新細明體" panose="02020500000000000000" pitchFamily="18" charset="-120"/>
              </a:defRPr>
            </a:lvl5pPr>
            <a:lvl6pPr marL="2656675" indent="-241516" eaLnBrk="0" fontAlgn="base" hangingPunct="0">
              <a:spcBef>
                <a:spcPct val="30000"/>
              </a:spcBef>
              <a:spcAft>
                <a:spcPct val="0"/>
              </a:spcAft>
              <a:defRPr kumimoji="1" sz="1300">
                <a:solidFill>
                  <a:schemeClr val="tx1"/>
                </a:solidFill>
                <a:latin typeface="Arial" panose="020B0604020202020204" pitchFamily="34" charset="0"/>
                <a:ea typeface="新細明體" panose="02020500000000000000" pitchFamily="18" charset="-120"/>
              </a:defRPr>
            </a:lvl6pPr>
            <a:lvl7pPr marL="3139707" indent="-241516" eaLnBrk="0" fontAlgn="base" hangingPunct="0">
              <a:spcBef>
                <a:spcPct val="30000"/>
              </a:spcBef>
              <a:spcAft>
                <a:spcPct val="0"/>
              </a:spcAft>
              <a:defRPr kumimoji="1" sz="1300">
                <a:solidFill>
                  <a:schemeClr val="tx1"/>
                </a:solidFill>
                <a:latin typeface="Arial" panose="020B0604020202020204" pitchFamily="34" charset="0"/>
                <a:ea typeface="新細明體" panose="02020500000000000000" pitchFamily="18" charset="-120"/>
              </a:defRPr>
            </a:lvl7pPr>
            <a:lvl8pPr marL="3622739" indent="-241516" eaLnBrk="0" fontAlgn="base" hangingPunct="0">
              <a:spcBef>
                <a:spcPct val="30000"/>
              </a:spcBef>
              <a:spcAft>
                <a:spcPct val="0"/>
              </a:spcAft>
              <a:defRPr kumimoji="1" sz="1300">
                <a:solidFill>
                  <a:schemeClr val="tx1"/>
                </a:solidFill>
                <a:latin typeface="Arial" panose="020B0604020202020204" pitchFamily="34" charset="0"/>
                <a:ea typeface="新細明體" panose="02020500000000000000" pitchFamily="18" charset="-120"/>
              </a:defRPr>
            </a:lvl8pPr>
            <a:lvl9pPr marL="4105770" indent="-241516" eaLnBrk="0" fontAlgn="base" hangingPunct="0">
              <a:spcBef>
                <a:spcPct val="30000"/>
              </a:spcBef>
              <a:spcAft>
                <a:spcPct val="0"/>
              </a:spcAft>
              <a:defRPr kumimoji="1" sz="1300">
                <a:solidFill>
                  <a:schemeClr val="tx1"/>
                </a:solidFill>
                <a:latin typeface="Arial" panose="020B0604020202020204" pitchFamily="34" charset="0"/>
                <a:ea typeface="新細明體" panose="02020500000000000000" pitchFamily="18" charset="-120"/>
              </a:defRPr>
            </a:lvl9pPr>
          </a:lstStyle>
          <a:p>
            <a:pPr>
              <a:spcBef>
                <a:spcPct val="0"/>
              </a:spcBef>
            </a:pPr>
            <a:fld id="{69F8BC63-E41A-4D5A-8F68-830AC8AFCD20}" type="slidenum">
              <a:rPr lang="en-US" altLang="zh-TW" smtClean="0"/>
              <a:pPr>
                <a:spcBef>
                  <a:spcPct val="0"/>
                </a:spcBef>
              </a:pPr>
              <a:t>33</a:t>
            </a:fld>
            <a:endParaRPr lang="en-US" altLang="zh-TW"/>
          </a:p>
        </p:txBody>
      </p:sp>
      <p:sp>
        <p:nvSpPr>
          <p:cNvPr id="70659" name="Rectangle 2">
            <a:extLst>
              <a:ext uri="{FF2B5EF4-FFF2-40B4-BE49-F238E27FC236}">
                <a16:creationId xmlns:a16="http://schemas.microsoft.com/office/drawing/2014/main" id="{C3185477-2F8C-43DC-B86D-21D8E40F5DBB}"/>
              </a:ext>
            </a:extLst>
          </p:cNvPr>
          <p:cNvSpPr>
            <a:spLocks noGrp="1" noRot="1" noChangeAspect="1" noChangeArrowheads="1" noTextEdit="1"/>
          </p:cNvSpPr>
          <p:nvPr>
            <p:ph type="sldImg"/>
          </p:nvPr>
        </p:nvSpPr>
        <p:spPr>
          <a:ln/>
        </p:spPr>
      </p:sp>
      <p:sp>
        <p:nvSpPr>
          <p:cNvPr id="70660" name="Rectangle 3">
            <a:extLst>
              <a:ext uri="{FF2B5EF4-FFF2-40B4-BE49-F238E27FC236}">
                <a16:creationId xmlns:a16="http://schemas.microsoft.com/office/drawing/2014/main" id="{1ED9AA4B-29D3-4766-9DDD-75DBA9E8C41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zh-TW" sz="1200" dirty="0"/>
              <a:t>2.3.3 </a:t>
            </a:r>
            <a:r>
              <a:rPr lang="zh-TW" altLang="en-US" sz="1200" dirty="0"/>
              <a:t>迭代演算法</a:t>
            </a:r>
            <a:endParaRPr lang="en-US" altLang="zh-TW" sz="1200" dirty="0"/>
          </a:p>
          <a:p>
            <a:pPr eaLnBrk="1" hangingPunct="1"/>
            <a:endParaRPr lang="en-US" altLang="zh-TW" dirty="0"/>
          </a:p>
          <a:p>
            <a:pPr eaLnBrk="1" hangingPunct="1"/>
            <a:r>
              <a:rPr lang="zh-TW" altLang="en-US" dirty="0"/>
              <a:t>步驟 </a:t>
            </a:r>
            <a:r>
              <a:rPr lang="en-US" altLang="zh-TW" dirty="0"/>
              <a:t>1. </a:t>
            </a:r>
            <a:r>
              <a:rPr lang="zh-TW" altLang="en-US" dirty="0"/>
              <a:t>將每個像素初始化為唯一標籤 </a:t>
            </a:r>
            <a:endParaRPr lang="en-US" altLang="zh-TW" dirty="0"/>
          </a:p>
          <a:p>
            <a:pPr eaLnBrk="1" hangingPunct="1"/>
            <a:r>
              <a:rPr lang="zh-TW" altLang="en-US" dirty="0"/>
              <a:t>步驟 </a:t>
            </a:r>
            <a:r>
              <a:rPr lang="en-US" altLang="zh-TW" dirty="0"/>
              <a:t>2. </a:t>
            </a:r>
            <a:r>
              <a:rPr lang="zh-TW" altLang="en-US" dirty="0"/>
              <a:t>自上而下迭代，然後自下而上迭代，直到沒有變化</a:t>
            </a:r>
            <a:endParaRPr lang="en-US" altLang="zh-TW"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a:extLst>
              <a:ext uri="{FF2B5EF4-FFF2-40B4-BE49-F238E27FC236}">
                <a16:creationId xmlns:a16="http://schemas.microsoft.com/office/drawing/2014/main" id="{E0D3F076-A475-4E02-A69D-C819521BF8C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Arial" panose="020B0604020202020204" pitchFamily="34" charset="0"/>
                <a:ea typeface="新細明體" panose="02020500000000000000" pitchFamily="18" charset="-120"/>
              </a:defRPr>
            </a:lvl1pPr>
            <a:lvl2pPr marL="784927" indent="-301895">
              <a:spcBef>
                <a:spcPct val="30000"/>
              </a:spcBef>
              <a:defRPr kumimoji="1" sz="1300">
                <a:solidFill>
                  <a:schemeClr val="tx1"/>
                </a:solidFill>
                <a:latin typeface="Arial" panose="020B0604020202020204" pitchFamily="34" charset="0"/>
                <a:ea typeface="新細明體" panose="02020500000000000000" pitchFamily="18" charset="-120"/>
              </a:defRPr>
            </a:lvl2pPr>
            <a:lvl3pPr marL="1207580" indent="-241516">
              <a:spcBef>
                <a:spcPct val="30000"/>
              </a:spcBef>
              <a:defRPr kumimoji="1" sz="1300">
                <a:solidFill>
                  <a:schemeClr val="tx1"/>
                </a:solidFill>
                <a:latin typeface="Arial" panose="020B0604020202020204" pitchFamily="34" charset="0"/>
                <a:ea typeface="新細明體" panose="02020500000000000000" pitchFamily="18" charset="-120"/>
              </a:defRPr>
            </a:lvl3pPr>
            <a:lvl4pPr marL="1690611" indent="-241516">
              <a:spcBef>
                <a:spcPct val="30000"/>
              </a:spcBef>
              <a:defRPr kumimoji="1" sz="1300">
                <a:solidFill>
                  <a:schemeClr val="tx1"/>
                </a:solidFill>
                <a:latin typeface="Arial" panose="020B0604020202020204" pitchFamily="34" charset="0"/>
                <a:ea typeface="新細明體" panose="02020500000000000000" pitchFamily="18" charset="-120"/>
              </a:defRPr>
            </a:lvl4pPr>
            <a:lvl5pPr marL="2173643" indent="-241516">
              <a:spcBef>
                <a:spcPct val="30000"/>
              </a:spcBef>
              <a:defRPr kumimoji="1" sz="1300">
                <a:solidFill>
                  <a:schemeClr val="tx1"/>
                </a:solidFill>
                <a:latin typeface="Arial" panose="020B0604020202020204" pitchFamily="34" charset="0"/>
                <a:ea typeface="新細明體" panose="02020500000000000000" pitchFamily="18" charset="-120"/>
              </a:defRPr>
            </a:lvl5pPr>
            <a:lvl6pPr marL="2656675" indent="-241516" eaLnBrk="0" fontAlgn="base" hangingPunct="0">
              <a:spcBef>
                <a:spcPct val="30000"/>
              </a:spcBef>
              <a:spcAft>
                <a:spcPct val="0"/>
              </a:spcAft>
              <a:defRPr kumimoji="1" sz="1300">
                <a:solidFill>
                  <a:schemeClr val="tx1"/>
                </a:solidFill>
                <a:latin typeface="Arial" panose="020B0604020202020204" pitchFamily="34" charset="0"/>
                <a:ea typeface="新細明體" panose="02020500000000000000" pitchFamily="18" charset="-120"/>
              </a:defRPr>
            </a:lvl6pPr>
            <a:lvl7pPr marL="3139707" indent="-241516" eaLnBrk="0" fontAlgn="base" hangingPunct="0">
              <a:spcBef>
                <a:spcPct val="30000"/>
              </a:spcBef>
              <a:spcAft>
                <a:spcPct val="0"/>
              </a:spcAft>
              <a:defRPr kumimoji="1" sz="1300">
                <a:solidFill>
                  <a:schemeClr val="tx1"/>
                </a:solidFill>
                <a:latin typeface="Arial" panose="020B0604020202020204" pitchFamily="34" charset="0"/>
                <a:ea typeface="新細明體" panose="02020500000000000000" pitchFamily="18" charset="-120"/>
              </a:defRPr>
            </a:lvl7pPr>
            <a:lvl8pPr marL="3622739" indent="-241516" eaLnBrk="0" fontAlgn="base" hangingPunct="0">
              <a:spcBef>
                <a:spcPct val="30000"/>
              </a:spcBef>
              <a:spcAft>
                <a:spcPct val="0"/>
              </a:spcAft>
              <a:defRPr kumimoji="1" sz="1300">
                <a:solidFill>
                  <a:schemeClr val="tx1"/>
                </a:solidFill>
                <a:latin typeface="Arial" panose="020B0604020202020204" pitchFamily="34" charset="0"/>
                <a:ea typeface="新細明體" panose="02020500000000000000" pitchFamily="18" charset="-120"/>
              </a:defRPr>
            </a:lvl8pPr>
            <a:lvl9pPr marL="4105770" indent="-241516" eaLnBrk="0" fontAlgn="base" hangingPunct="0">
              <a:spcBef>
                <a:spcPct val="30000"/>
              </a:spcBef>
              <a:spcAft>
                <a:spcPct val="0"/>
              </a:spcAft>
              <a:defRPr kumimoji="1" sz="1300">
                <a:solidFill>
                  <a:schemeClr val="tx1"/>
                </a:solidFill>
                <a:latin typeface="Arial" panose="020B0604020202020204" pitchFamily="34" charset="0"/>
                <a:ea typeface="新細明體" panose="02020500000000000000" pitchFamily="18" charset="-120"/>
              </a:defRPr>
            </a:lvl9pPr>
          </a:lstStyle>
          <a:p>
            <a:pPr>
              <a:spcBef>
                <a:spcPct val="0"/>
              </a:spcBef>
            </a:pPr>
            <a:fld id="{E104AE52-7F9B-4745-8D6A-3CA1CEC0FE3F}" type="slidenum">
              <a:rPr lang="en-US" altLang="zh-TW" smtClean="0"/>
              <a:pPr>
                <a:spcBef>
                  <a:spcPct val="0"/>
                </a:spcBef>
              </a:pPr>
              <a:t>34</a:t>
            </a:fld>
            <a:endParaRPr lang="en-US" altLang="zh-TW"/>
          </a:p>
        </p:txBody>
      </p:sp>
      <p:sp>
        <p:nvSpPr>
          <p:cNvPr id="72707" name="Rectangle 2">
            <a:extLst>
              <a:ext uri="{FF2B5EF4-FFF2-40B4-BE49-F238E27FC236}">
                <a16:creationId xmlns:a16="http://schemas.microsoft.com/office/drawing/2014/main" id="{F17CE0C2-6C82-4ECE-9164-F34578A831F9}"/>
              </a:ext>
            </a:extLst>
          </p:cNvPr>
          <p:cNvSpPr>
            <a:spLocks noGrp="1" noRot="1" noChangeAspect="1" noChangeArrowheads="1" noTextEdit="1"/>
          </p:cNvSpPr>
          <p:nvPr>
            <p:ph type="sldImg"/>
          </p:nvPr>
        </p:nvSpPr>
        <p:spPr>
          <a:ln/>
        </p:spPr>
      </p:sp>
      <p:sp>
        <p:nvSpPr>
          <p:cNvPr id="72708" name="Rectangle 3">
            <a:extLst>
              <a:ext uri="{FF2B5EF4-FFF2-40B4-BE49-F238E27FC236}">
                <a16:creationId xmlns:a16="http://schemas.microsoft.com/office/drawing/2014/main" id="{F55EB2A0-82A0-416F-9504-2A819319DE0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zh-TW" altLang="en-US" dirty="0"/>
              <a:t>圖 </a:t>
            </a:r>
            <a:r>
              <a:rPr lang="en-US" altLang="zh-TW" dirty="0"/>
              <a:t>2.17</a:t>
            </a:r>
            <a:r>
              <a:rPr lang="zh-TW" altLang="en-US" sz="1200" dirty="0"/>
              <a:t>連接元件標籤</a:t>
            </a:r>
            <a:r>
              <a:rPr lang="zh-TW" altLang="en-US" dirty="0"/>
              <a:t>的迭代演算法。 </a:t>
            </a:r>
            <a:endParaRPr lang="en-US" altLang="zh-TW"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zh-TW" dirty="0"/>
              <a:t>(a)</a:t>
            </a:r>
            <a:r>
              <a:rPr lang="zh-TW" altLang="en-US" dirty="0"/>
              <a:t>部分顯示原始二值化影像； </a:t>
            </a:r>
            <a:endParaRPr lang="en-US" altLang="zh-TW"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zh-TW" dirty="0"/>
              <a:t>(b) </a:t>
            </a:r>
            <a:r>
              <a:rPr lang="zh-TW" altLang="en-US" dirty="0"/>
              <a:t>將每個 </a:t>
            </a:r>
            <a:r>
              <a:rPr lang="en-US" altLang="zh-TW" dirty="0"/>
              <a:t>1 </a:t>
            </a:r>
            <a:r>
              <a:rPr lang="zh-TW" altLang="en-US" dirty="0"/>
              <a:t>像素初始化為唯一標籤後的結果； </a:t>
            </a:r>
            <a:endParaRPr lang="en-US" altLang="zh-TW" dirty="0"/>
          </a:p>
          <a:p>
            <a:pPr eaLnBrk="1" hangingPunct="1"/>
            <a:r>
              <a:rPr lang="en-US" altLang="zh-TW" dirty="0"/>
              <a:t>(c) </a:t>
            </a:r>
            <a:r>
              <a:rPr lang="zh-TW" altLang="en-US" dirty="0"/>
              <a:t>第一次自上而下遍歷後的結果，其中每個非零像素的值以從左到右、從上到下的遞歸方式被其非零鄰居的最小值替換； </a:t>
            </a:r>
            <a:endParaRPr lang="en-US" altLang="zh-TW" dirty="0"/>
          </a:p>
          <a:p>
            <a:pPr eaLnBrk="1" hangingPunct="1"/>
            <a:r>
              <a:rPr lang="en-US" altLang="zh-TW" dirty="0"/>
              <a:t>(d) </a:t>
            </a:r>
            <a:r>
              <a:rPr lang="zh-TW" altLang="en-US" dirty="0"/>
              <a:t>第一次自下而上遍歷後的結果。</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1.</a:t>
            </a:r>
            <a:r>
              <a:rPr lang="zh-TW" altLang="en-US" dirty="0"/>
              <a:t>左到右，上到下</a:t>
            </a:r>
            <a:endParaRPr lang="en-US" altLang="zh-TW" dirty="0"/>
          </a:p>
          <a:p>
            <a:r>
              <a:rPr lang="en-US" altLang="zh-TW" dirty="0"/>
              <a:t>2.</a:t>
            </a:r>
            <a:r>
              <a:rPr lang="zh-TW" altLang="en-US" dirty="0"/>
              <a:t>右到左，下到上</a:t>
            </a:r>
            <a:endParaRPr lang="en-US" altLang="zh-TW" dirty="0"/>
          </a:p>
          <a:p>
            <a:r>
              <a:rPr lang="en-US" altLang="zh-TW" dirty="0"/>
              <a:t>3.</a:t>
            </a:r>
            <a:r>
              <a:rPr lang="zh-TW" altLang="en-US" dirty="0"/>
              <a:t>左到右，上到下</a:t>
            </a:r>
            <a:endParaRPr lang="en-US" altLang="zh-TW" dirty="0"/>
          </a:p>
          <a:p>
            <a:r>
              <a:rPr lang="en-US" altLang="zh-TW" dirty="0"/>
              <a:t>4.</a:t>
            </a:r>
            <a:r>
              <a:rPr lang="zh-TW" altLang="en-US" dirty="0"/>
              <a:t>右到左，下到上</a:t>
            </a:r>
            <a:endParaRPr lang="en-US" altLang="zh-TW" dirty="0"/>
          </a:p>
          <a:p>
            <a:endParaRPr lang="zh-TW" altLang="en-US" dirty="0"/>
          </a:p>
        </p:txBody>
      </p:sp>
      <p:sp>
        <p:nvSpPr>
          <p:cNvPr id="4" name="投影片編號版面配置區 3"/>
          <p:cNvSpPr>
            <a:spLocks noGrp="1"/>
          </p:cNvSpPr>
          <p:nvPr>
            <p:ph type="sldNum" sz="quarter" idx="5"/>
          </p:nvPr>
        </p:nvSpPr>
        <p:spPr/>
        <p:txBody>
          <a:bodyPr/>
          <a:lstStyle/>
          <a:p>
            <a:pPr>
              <a:defRPr/>
            </a:pPr>
            <a:fld id="{E8672493-C39B-41A2-AD5A-EA2EAE8AA8DD}" type="slidenum">
              <a:rPr lang="en-US" altLang="zh-TW" smtClean="0"/>
              <a:pPr>
                <a:defRPr/>
              </a:pPr>
              <a:t>35</a:t>
            </a:fld>
            <a:endParaRPr lang="en-US" altLang="zh-TW"/>
          </a:p>
        </p:txBody>
      </p:sp>
    </p:spTree>
    <p:extLst>
      <p:ext uri="{BB962C8B-B14F-4D97-AF65-F5344CB8AC3E}">
        <p14:creationId xmlns:p14="http://schemas.microsoft.com/office/powerpoint/2010/main" val="357188948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E8672493-C39B-41A2-AD5A-EA2EAE8AA8DD}" type="slidenum">
              <a:rPr lang="en-US" altLang="zh-TW" smtClean="0"/>
              <a:pPr>
                <a:defRPr/>
              </a:pPr>
              <a:t>36</a:t>
            </a:fld>
            <a:endParaRPr lang="en-US" altLang="zh-TW"/>
          </a:p>
        </p:txBody>
      </p:sp>
    </p:spTree>
    <p:extLst>
      <p:ext uri="{BB962C8B-B14F-4D97-AF65-F5344CB8AC3E}">
        <p14:creationId xmlns:p14="http://schemas.microsoft.com/office/powerpoint/2010/main" val="209168538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174C7602-194D-4062-84E0-2FB6AB8866F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Arial" panose="020B0604020202020204" pitchFamily="34" charset="0"/>
                <a:ea typeface="新細明體" panose="02020500000000000000" pitchFamily="18" charset="-120"/>
              </a:defRPr>
            </a:lvl1pPr>
            <a:lvl2pPr marL="784927" indent="-301895">
              <a:spcBef>
                <a:spcPct val="30000"/>
              </a:spcBef>
              <a:defRPr kumimoji="1" sz="1300">
                <a:solidFill>
                  <a:schemeClr val="tx1"/>
                </a:solidFill>
                <a:latin typeface="Arial" panose="020B0604020202020204" pitchFamily="34" charset="0"/>
                <a:ea typeface="新細明體" panose="02020500000000000000" pitchFamily="18" charset="-120"/>
              </a:defRPr>
            </a:lvl2pPr>
            <a:lvl3pPr marL="1207580" indent="-241516">
              <a:spcBef>
                <a:spcPct val="30000"/>
              </a:spcBef>
              <a:defRPr kumimoji="1" sz="1300">
                <a:solidFill>
                  <a:schemeClr val="tx1"/>
                </a:solidFill>
                <a:latin typeface="Arial" panose="020B0604020202020204" pitchFamily="34" charset="0"/>
                <a:ea typeface="新細明體" panose="02020500000000000000" pitchFamily="18" charset="-120"/>
              </a:defRPr>
            </a:lvl3pPr>
            <a:lvl4pPr marL="1690611" indent="-241516">
              <a:spcBef>
                <a:spcPct val="30000"/>
              </a:spcBef>
              <a:defRPr kumimoji="1" sz="1300">
                <a:solidFill>
                  <a:schemeClr val="tx1"/>
                </a:solidFill>
                <a:latin typeface="Arial" panose="020B0604020202020204" pitchFamily="34" charset="0"/>
                <a:ea typeface="新細明體" panose="02020500000000000000" pitchFamily="18" charset="-120"/>
              </a:defRPr>
            </a:lvl4pPr>
            <a:lvl5pPr marL="2173643" indent="-241516">
              <a:spcBef>
                <a:spcPct val="30000"/>
              </a:spcBef>
              <a:defRPr kumimoji="1" sz="1300">
                <a:solidFill>
                  <a:schemeClr val="tx1"/>
                </a:solidFill>
                <a:latin typeface="Arial" panose="020B0604020202020204" pitchFamily="34" charset="0"/>
                <a:ea typeface="新細明體" panose="02020500000000000000" pitchFamily="18" charset="-120"/>
              </a:defRPr>
            </a:lvl5pPr>
            <a:lvl6pPr marL="2656675" indent="-241516" eaLnBrk="0" fontAlgn="base" hangingPunct="0">
              <a:spcBef>
                <a:spcPct val="30000"/>
              </a:spcBef>
              <a:spcAft>
                <a:spcPct val="0"/>
              </a:spcAft>
              <a:defRPr kumimoji="1" sz="1300">
                <a:solidFill>
                  <a:schemeClr val="tx1"/>
                </a:solidFill>
                <a:latin typeface="Arial" panose="020B0604020202020204" pitchFamily="34" charset="0"/>
                <a:ea typeface="新細明體" panose="02020500000000000000" pitchFamily="18" charset="-120"/>
              </a:defRPr>
            </a:lvl6pPr>
            <a:lvl7pPr marL="3139707" indent="-241516" eaLnBrk="0" fontAlgn="base" hangingPunct="0">
              <a:spcBef>
                <a:spcPct val="30000"/>
              </a:spcBef>
              <a:spcAft>
                <a:spcPct val="0"/>
              </a:spcAft>
              <a:defRPr kumimoji="1" sz="1300">
                <a:solidFill>
                  <a:schemeClr val="tx1"/>
                </a:solidFill>
                <a:latin typeface="Arial" panose="020B0604020202020204" pitchFamily="34" charset="0"/>
                <a:ea typeface="新細明體" panose="02020500000000000000" pitchFamily="18" charset="-120"/>
              </a:defRPr>
            </a:lvl7pPr>
            <a:lvl8pPr marL="3622739" indent="-241516" eaLnBrk="0" fontAlgn="base" hangingPunct="0">
              <a:spcBef>
                <a:spcPct val="30000"/>
              </a:spcBef>
              <a:spcAft>
                <a:spcPct val="0"/>
              </a:spcAft>
              <a:defRPr kumimoji="1" sz="1300">
                <a:solidFill>
                  <a:schemeClr val="tx1"/>
                </a:solidFill>
                <a:latin typeface="Arial" panose="020B0604020202020204" pitchFamily="34" charset="0"/>
                <a:ea typeface="新細明體" panose="02020500000000000000" pitchFamily="18" charset="-120"/>
              </a:defRPr>
            </a:lvl8pPr>
            <a:lvl9pPr marL="4105770" indent="-241516" eaLnBrk="0" fontAlgn="base" hangingPunct="0">
              <a:spcBef>
                <a:spcPct val="30000"/>
              </a:spcBef>
              <a:spcAft>
                <a:spcPct val="0"/>
              </a:spcAft>
              <a:defRPr kumimoji="1" sz="1300">
                <a:solidFill>
                  <a:schemeClr val="tx1"/>
                </a:solidFill>
                <a:latin typeface="Arial" panose="020B0604020202020204" pitchFamily="34" charset="0"/>
                <a:ea typeface="新細明體" panose="02020500000000000000" pitchFamily="18" charset="-120"/>
              </a:defRPr>
            </a:lvl9pPr>
          </a:lstStyle>
          <a:p>
            <a:pPr>
              <a:spcBef>
                <a:spcPct val="0"/>
              </a:spcBef>
            </a:pPr>
            <a:fld id="{AF793212-913C-411C-BBED-2E882D040236}" type="slidenum">
              <a:rPr lang="en-US" altLang="zh-TW" smtClean="0"/>
              <a:pPr>
                <a:spcBef>
                  <a:spcPct val="0"/>
                </a:spcBef>
              </a:pPr>
              <a:t>37</a:t>
            </a:fld>
            <a:endParaRPr lang="en-US" altLang="zh-TW"/>
          </a:p>
        </p:txBody>
      </p:sp>
      <p:sp>
        <p:nvSpPr>
          <p:cNvPr id="75779" name="Rectangle 2">
            <a:extLst>
              <a:ext uri="{FF2B5EF4-FFF2-40B4-BE49-F238E27FC236}">
                <a16:creationId xmlns:a16="http://schemas.microsoft.com/office/drawing/2014/main" id="{9181C87D-C4A9-42BB-9888-50C5CFC6E8A9}"/>
              </a:ext>
            </a:extLst>
          </p:cNvPr>
          <p:cNvSpPr>
            <a:spLocks noGrp="1" noRot="1" noChangeAspect="1" noChangeArrowheads="1" noTextEdit="1"/>
          </p:cNvSpPr>
          <p:nvPr>
            <p:ph type="sldImg"/>
          </p:nvPr>
        </p:nvSpPr>
        <p:spPr>
          <a:ln/>
        </p:spPr>
      </p:sp>
      <p:sp>
        <p:nvSpPr>
          <p:cNvPr id="75780" name="Rectangle 3">
            <a:extLst>
              <a:ext uri="{FF2B5EF4-FFF2-40B4-BE49-F238E27FC236}">
                <a16:creationId xmlns:a16="http://schemas.microsoft.com/office/drawing/2014/main" id="{49A2F379-39B8-481C-83DB-7DA882EB30D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zh-TW" sz="1200" dirty="0"/>
              <a:t>2.3.4 </a:t>
            </a:r>
            <a:r>
              <a:rPr lang="zh-TW" altLang="en-US" sz="1200" dirty="0"/>
              <a:t>經典演算法</a:t>
            </a:r>
            <a:endParaRPr lang="en-US" altLang="zh-TW" sz="1200" dirty="0"/>
          </a:p>
          <a:p>
            <a:pPr eaLnBrk="1" hangingPunct="1"/>
            <a:r>
              <a:rPr lang="zh-TW" altLang="en-US" dirty="0"/>
              <a:t>進行兩次自上而下的傳遞，但需要一個大型的全局等值表</a:t>
            </a:r>
            <a:endParaRPr lang="en-US" altLang="zh-TW" dirty="0"/>
          </a:p>
          <a:p>
            <a:pPr eaLnBrk="1" hangingPunct="1"/>
            <a:endParaRPr lang="en-US" altLang="zh-TW" dirty="0"/>
          </a:p>
          <a:p>
            <a:pPr eaLnBrk="1" hangingPunct="1"/>
            <a:r>
              <a:rPr lang="zh-TW" altLang="en-US" dirty="0"/>
              <a:t>第一次自頂向下傳遞：將標籤傳播作為迭代演算法執行。</a:t>
            </a:r>
            <a:endParaRPr lang="en-US" altLang="zh-TW" dirty="0"/>
          </a:p>
          <a:p>
            <a:pPr eaLnBrk="1" hangingPunct="1"/>
            <a:endParaRPr lang="en-US" altLang="zh-TW" dirty="0"/>
          </a:p>
          <a:p>
            <a:pPr eaLnBrk="1" hangingPunct="1"/>
            <a:r>
              <a:rPr lang="zh-TW" altLang="en-US" dirty="0"/>
              <a:t>當兩個不同的標籤傳播到同一像素時，較小的標籤傳播並且等價輸入表中</a:t>
            </a:r>
            <a:endParaRPr lang="en-US" altLang="zh-TW" dirty="0"/>
          </a:p>
          <a:p>
            <a:pPr eaLnBrk="1" hangingPunct="1"/>
            <a:endParaRPr lang="en-US" altLang="zh-TW" dirty="0"/>
          </a:p>
          <a:p>
            <a:pPr eaLnBrk="1" hangingPunct="1"/>
            <a:r>
              <a:rPr lang="zh-TW" altLang="en-US" dirty="0"/>
              <a:t>通過傳遞閉包找到等價類</a:t>
            </a:r>
            <a:endParaRPr lang="en-US" altLang="zh-TW" dirty="0"/>
          </a:p>
          <a:p>
            <a:pPr eaLnBrk="1" hangingPunct="1"/>
            <a:endParaRPr lang="en-US" altLang="zh-TW" dirty="0"/>
          </a:p>
          <a:p>
            <a:pPr eaLnBrk="1" hangingPunct="1"/>
            <a:r>
              <a:rPr lang="zh-TW" altLang="en-US" dirty="0"/>
              <a:t>第二次自上而下傳遞：執行翻譯</a:t>
            </a:r>
            <a:endParaRPr lang="en-US" altLang="zh-TW"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圖</a:t>
            </a:r>
            <a:r>
              <a:rPr lang="en-US" altLang="zh-TW" dirty="0"/>
              <a:t>2.18 </a:t>
            </a:r>
            <a:r>
              <a:rPr lang="zh-TW" altLang="en-US" dirty="0"/>
              <a:t>經典的連接元件標籤演算法：（</a:t>
            </a:r>
            <a:r>
              <a:rPr lang="en-US" altLang="zh-TW" dirty="0"/>
              <a:t>a</a:t>
            </a:r>
            <a:r>
              <a:rPr lang="zh-TW" altLang="en-US" dirty="0"/>
              <a:t>）顯示了初始二值化影像</a:t>
            </a:r>
          </a:p>
        </p:txBody>
      </p:sp>
      <p:sp>
        <p:nvSpPr>
          <p:cNvPr id="4" name="投影片編號版面配置區 3"/>
          <p:cNvSpPr>
            <a:spLocks noGrp="1"/>
          </p:cNvSpPr>
          <p:nvPr>
            <p:ph type="sldNum" sz="quarter" idx="10"/>
          </p:nvPr>
        </p:nvSpPr>
        <p:spPr/>
        <p:txBody>
          <a:bodyPr/>
          <a:lstStyle/>
          <a:p>
            <a:pPr>
              <a:defRPr/>
            </a:pPr>
            <a:fld id="{E8672493-C39B-41A2-AD5A-EA2EAE8AA8DD}" type="slidenum">
              <a:rPr lang="en-US" altLang="zh-TW" smtClean="0"/>
              <a:pPr>
                <a:defRPr/>
              </a:pPr>
              <a:t>38</a:t>
            </a:fld>
            <a:endParaRPr lang="en-US" altLang="zh-TW"/>
          </a:p>
        </p:txBody>
      </p:sp>
    </p:spTree>
    <p:extLst>
      <p:ext uri="{BB962C8B-B14F-4D97-AF65-F5344CB8AC3E}">
        <p14:creationId xmlns:p14="http://schemas.microsoft.com/office/powerpoint/2010/main" val="324382541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投影片圖像版面配置區 1">
            <a:extLst>
              <a:ext uri="{FF2B5EF4-FFF2-40B4-BE49-F238E27FC236}">
                <a16:creationId xmlns:a16="http://schemas.microsoft.com/office/drawing/2014/main" id="{98A79571-979D-4696-896A-A6CCA0439B96}"/>
              </a:ext>
            </a:extLst>
          </p:cNvPr>
          <p:cNvSpPr>
            <a:spLocks noGrp="1" noRot="1" noChangeAspect="1" noChangeArrowheads="1" noTextEdit="1"/>
          </p:cNvSpPr>
          <p:nvPr>
            <p:ph type="sldImg"/>
          </p:nvPr>
        </p:nvSpPr>
        <p:spPr>
          <a:ln/>
        </p:spPr>
      </p:sp>
      <p:sp>
        <p:nvSpPr>
          <p:cNvPr id="78851" name="備忘稿版面配置區 2">
            <a:extLst>
              <a:ext uri="{FF2B5EF4-FFF2-40B4-BE49-F238E27FC236}">
                <a16:creationId xmlns:a16="http://schemas.microsoft.com/office/drawing/2014/main" id="{FBFC04EC-9F1B-4013-93EA-34DE084A3B0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TW" altLang="en-US" dirty="0"/>
              <a:t>圖 </a:t>
            </a:r>
            <a:r>
              <a:rPr lang="en-US" altLang="zh-TW" dirty="0"/>
              <a:t>2.18 </a:t>
            </a:r>
            <a:r>
              <a:rPr lang="zh-TW" altLang="en-US" dirty="0"/>
              <a:t>經典連接元件標籤演算法：</a:t>
            </a:r>
            <a:r>
              <a:rPr lang="en-US" altLang="zh-TW" dirty="0"/>
              <a:t>(b) </a:t>
            </a:r>
            <a:r>
              <a:rPr lang="zh-TW" altLang="en-US" dirty="0"/>
              <a:t>算法第一次自上而下遍歷後的標記。 找到的等價類為 </a:t>
            </a:r>
            <a:r>
              <a:rPr lang="en-US" altLang="zh-TW" dirty="0"/>
              <a:t>1: { 1,12,7,8,9,10,5 } </a:t>
            </a:r>
            <a:r>
              <a:rPr lang="zh-TW" altLang="en-US" dirty="0"/>
              <a:t>和 </a:t>
            </a:r>
            <a:r>
              <a:rPr lang="en-US" altLang="zh-TW" dirty="0"/>
              <a:t>2: { 2,3,4,6,11,13 }</a:t>
            </a:r>
            <a:endParaRPr lang="zh-TW" altLang="en-US" dirty="0"/>
          </a:p>
        </p:txBody>
      </p:sp>
      <p:sp>
        <p:nvSpPr>
          <p:cNvPr id="78852" name="投影片編號版面配置區 3">
            <a:extLst>
              <a:ext uri="{FF2B5EF4-FFF2-40B4-BE49-F238E27FC236}">
                <a16:creationId xmlns:a16="http://schemas.microsoft.com/office/drawing/2014/main" id="{BD3D7D61-66A4-4856-9F16-88AD9D1A482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84927" indent="-301895">
              <a:defRPr kumimoji="1">
                <a:solidFill>
                  <a:schemeClr val="tx1"/>
                </a:solidFill>
                <a:latin typeface="Arial" panose="020B0604020202020204" pitchFamily="34" charset="0"/>
                <a:ea typeface="新細明體" panose="02020500000000000000" pitchFamily="18" charset="-120"/>
              </a:defRPr>
            </a:lvl2pPr>
            <a:lvl3pPr marL="1207580" indent="-241516">
              <a:defRPr kumimoji="1">
                <a:solidFill>
                  <a:schemeClr val="tx1"/>
                </a:solidFill>
                <a:latin typeface="Arial" panose="020B0604020202020204" pitchFamily="34" charset="0"/>
                <a:ea typeface="新細明體" panose="02020500000000000000" pitchFamily="18" charset="-120"/>
              </a:defRPr>
            </a:lvl3pPr>
            <a:lvl4pPr marL="1690611" indent="-241516">
              <a:defRPr kumimoji="1">
                <a:solidFill>
                  <a:schemeClr val="tx1"/>
                </a:solidFill>
                <a:latin typeface="Arial" panose="020B0604020202020204" pitchFamily="34" charset="0"/>
                <a:ea typeface="新細明體" panose="02020500000000000000" pitchFamily="18" charset="-120"/>
              </a:defRPr>
            </a:lvl4pPr>
            <a:lvl5pPr marL="2173643" indent="-241516">
              <a:defRPr kumimoji="1">
                <a:solidFill>
                  <a:schemeClr val="tx1"/>
                </a:solidFill>
                <a:latin typeface="Arial" panose="020B0604020202020204" pitchFamily="34" charset="0"/>
                <a:ea typeface="新細明體" panose="02020500000000000000" pitchFamily="18" charset="-120"/>
              </a:defRPr>
            </a:lvl5pPr>
            <a:lvl6pPr marL="2656675" indent="-241516"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3139707" indent="-241516"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622739" indent="-241516"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4105770" indent="-241516"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02BFAEB9-971F-4B68-B164-ED4AB5C41C82}" type="slidenum">
              <a:rPr lang="en-US" altLang="zh-TW" smtClean="0"/>
              <a:pPr/>
              <a:t>39</a:t>
            </a:fld>
            <a:endParaRPr lang="en-US" altLang="zh-TW"/>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r</a:t>
            </a:r>
            <a:r>
              <a:rPr lang="zh-TW" altLang="en-US" dirty="0"/>
              <a:t>：行，</a:t>
            </a:r>
            <a:r>
              <a:rPr lang="en-US" altLang="zh-TW" dirty="0"/>
              <a:t>c</a:t>
            </a:r>
            <a:r>
              <a:rPr lang="zh-TW" altLang="en-US" dirty="0"/>
              <a:t>：列</a:t>
            </a:r>
            <a:endParaRPr lang="en-US" altLang="zh-TW" dirty="0"/>
          </a:p>
          <a:p>
            <a:r>
              <a:rPr lang="en-US" altLang="zh-TW" dirty="0"/>
              <a:t>I</a:t>
            </a:r>
            <a:r>
              <a:rPr lang="zh-TW" altLang="en-US" dirty="0"/>
              <a:t>：灰階亮度，</a:t>
            </a:r>
            <a:r>
              <a:rPr lang="en-US" altLang="zh-TW" dirty="0"/>
              <a:t>B</a:t>
            </a:r>
            <a:r>
              <a:rPr lang="zh-TW" altLang="en-US" dirty="0"/>
              <a:t>：二元亮度</a:t>
            </a:r>
            <a:endParaRPr lang="en-US" altLang="zh-TW" dirty="0"/>
          </a:p>
          <a:p>
            <a:r>
              <a:rPr lang="en-US" altLang="zh-TW" dirty="0"/>
              <a:t>T</a:t>
            </a:r>
            <a:r>
              <a:rPr lang="zh-TW" altLang="en-US" dirty="0"/>
              <a:t>：亮度門檻值</a:t>
            </a:r>
            <a:endParaRPr lang="en-US" altLang="zh-TW" dirty="0"/>
          </a:p>
          <a:p>
            <a:r>
              <a:rPr lang="zh-TW" altLang="en-US" dirty="0"/>
              <a:t>閾值處理是對灰度圖像的</a:t>
            </a:r>
            <a:r>
              <a:rPr lang="zh-TW" altLang="en-US"/>
              <a:t>標記操作</a:t>
            </a:r>
            <a:endParaRPr lang="en-US" altLang="zh-TW" dirty="0"/>
          </a:p>
          <a:p>
            <a:endParaRPr lang="en-US" altLang="zh-TW" dirty="0"/>
          </a:p>
          <a:p>
            <a:r>
              <a:rPr lang="zh-TW" altLang="en-US" dirty="0"/>
              <a:t>在</a:t>
            </a:r>
            <a:r>
              <a:rPr lang="en-US" altLang="zh-TW" dirty="0"/>
              <a:t>(</a:t>
            </a:r>
            <a:r>
              <a:rPr lang="en-US" altLang="zh-TW" dirty="0" err="1"/>
              <a:t>r,c</a:t>
            </a:r>
            <a:r>
              <a:rPr lang="en-US" altLang="zh-TW" dirty="0"/>
              <a:t>)</a:t>
            </a:r>
            <a:r>
              <a:rPr lang="zh-TW" altLang="en-US" dirty="0"/>
              <a:t>這個位置的像素的灰階亮度</a:t>
            </a:r>
            <a:endParaRPr lang="en-US" altLang="zh-TW" dirty="0"/>
          </a:p>
          <a:p>
            <a:r>
              <a:rPr lang="zh-TW" altLang="en-US" dirty="0"/>
              <a:t>大於等於：</a:t>
            </a:r>
            <a:r>
              <a:rPr lang="en-US" altLang="zh-TW" dirty="0"/>
              <a:t>1</a:t>
            </a:r>
          </a:p>
          <a:p>
            <a:r>
              <a:rPr lang="zh-TW" altLang="en-US" dirty="0"/>
              <a:t>小於：</a:t>
            </a:r>
            <a:r>
              <a:rPr lang="en-US" altLang="zh-TW" dirty="0"/>
              <a:t>0</a:t>
            </a:r>
            <a:endParaRPr lang="zh-TW" altLang="en-US" dirty="0"/>
          </a:p>
          <a:p>
            <a:endParaRPr lang="zh-TW" altLang="en-US" dirty="0"/>
          </a:p>
        </p:txBody>
      </p:sp>
      <p:sp>
        <p:nvSpPr>
          <p:cNvPr id="4" name="投影片編號版面配置區 3"/>
          <p:cNvSpPr>
            <a:spLocks noGrp="1"/>
          </p:cNvSpPr>
          <p:nvPr>
            <p:ph type="sldNum" sz="quarter" idx="5"/>
          </p:nvPr>
        </p:nvSpPr>
        <p:spPr/>
        <p:txBody>
          <a:bodyPr/>
          <a:lstStyle/>
          <a:p>
            <a:pPr>
              <a:defRPr/>
            </a:pPr>
            <a:fld id="{E8672493-C39B-41A2-AD5A-EA2EAE8AA8DD}" type="slidenum">
              <a:rPr lang="en-US" altLang="zh-TW" smtClean="0"/>
              <a:pPr>
                <a:defRPr/>
              </a:pPr>
              <a:t>4</a:t>
            </a:fld>
            <a:endParaRPr lang="en-US" altLang="zh-TW"/>
          </a:p>
        </p:txBody>
      </p:sp>
    </p:spTree>
    <p:extLst>
      <p:ext uri="{BB962C8B-B14F-4D97-AF65-F5344CB8AC3E}">
        <p14:creationId xmlns:p14="http://schemas.microsoft.com/office/powerpoint/2010/main" val="139802089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a:extLst>
              <a:ext uri="{FF2B5EF4-FFF2-40B4-BE49-F238E27FC236}">
                <a16:creationId xmlns:a16="http://schemas.microsoft.com/office/drawing/2014/main" id="{DBDD279F-ADA7-4683-B389-7B17A37FA1F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Arial" panose="020B0604020202020204" pitchFamily="34" charset="0"/>
                <a:ea typeface="新細明體" panose="02020500000000000000" pitchFamily="18" charset="-120"/>
              </a:defRPr>
            </a:lvl1pPr>
            <a:lvl2pPr marL="784927" indent="-301895">
              <a:spcBef>
                <a:spcPct val="30000"/>
              </a:spcBef>
              <a:defRPr kumimoji="1" sz="1300">
                <a:solidFill>
                  <a:schemeClr val="tx1"/>
                </a:solidFill>
                <a:latin typeface="Arial" panose="020B0604020202020204" pitchFamily="34" charset="0"/>
                <a:ea typeface="新細明體" panose="02020500000000000000" pitchFamily="18" charset="-120"/>
              </a:defRPr>
            </a:lvl2pPr>
            <a:lvl3pPr marL="1207580" indent="-241516">
              <a:spcBef>
                <a:spcPct val="30000"/>
              </a:spcBef>
              <a:defRPr kumimoji="1" sz="1300">
                <a:solidFill>
                  <a:schemeClr val="tx1"/>
                </a:solidFill>
                <a:latin typeface="Arial" panose="020B0604020202020204" pitchFamily="34" charset="0"/>
                <a:ea typeface="新細明體" panose="02020500000000000000" pitchFamily="18" charset="-120"/>
              </a:defRPr>
            </a:lvl3pPr>
            <a:lvl4pPr marL="1690611" indent="-241516">
              <a:spcBef>
                <a:spcPct val="30000"/>
              </a:spcBef>
              <a:defRPr kumimoji="1" sz="1300">
                <a:solidFill>
                  <a:schemeClr val="tx1"/>
                </a:solidFill>
                <a:latin typeface="Arial" panose="020B0604020202020204" pitchFamily="34" charset="0"/>
                <a:ea typeface="新細明體" panose="02020500000000000000" pitchFamily="18" charset="-120"/>
              </a:defRPr>
            </a:lvl4pPr>
            <a:lvl5pPr marL="2173643" indent="-241516">
              <a:spcBef>
                <a:spcPct val="30000"/>
              </a:spcBef>
              <a:defRPr kumimoji="1" sz="1300">
                <a:solidFill>
                  <a:schemeClr val="tx1"/>
                </a:solidFill>
                <a:latin typeface="Arial" panose="020B0604020202020204" pitchFamily="34" charset="0"/>
                <a:ea typeface="新細明體" panose="02020500000000000000" pitchFamily="18" charset="-120"/>
              </a:defRPr>
            </a:lvl5pPr>
            <a:lvl6pPr marL="2656675" indent="-241516" eaLnBrk="0" fontAlgn="base" hangingPunct="0">
              <a:spcBef>
                <a:spcPct val="30000"/>
              </a:spcBef>
              <a:spcAft>
                <a:spcPct val="0"/>
              </a:spcAft>
              <a:defRPr kumimoji="1" sz="1300">
                <a:solidFill>
                  <a:schemeClr val="tx1"/>
                </a:solidFill>
                <a:latin typeface="Arial" panose="020B0604020202020204" pitchFamily="34" charset="0"/>
                <a:ea typeface="新細明體" panose="02020500000000000000" pitchFamily="18" charset="-120"/>
              </a:defRPr>
            </a:lvl6pPr>
            <a:lvl7pPr marL="3139707" indent="-241516" eaLnBrk="0" fontAlgn="base" hangingPunct="0">
              <a:spcBef>
                <a:spcPct val="30000"/>
              </a:spcBef>
              <a:spcAft>
                <a:spcPct val="0"/>
              </a:spcAft>
              <a:defRPr kumimoji="1" sz="1300">
                <a:solidFill>
                  <a:schemeClr val="tx1"/>
                </a:solidFill>
                <a:latin typeface="Arial" panose="020B0604020202020204" pitchFamily="34" charset="0"/>
                <a:ea typeface="新細明體" panose="02020500000000000000" pitchFamily="18" charset="-120"/>
              </a:defRPr>
            </a:lvl7pPr>
            <a:lvl8pPr marL="3622739" indent="-241516" eaLnBrk="0" fontAlgn="base" hangingPunct="0">
              <a:spcBef>
                <a:spcPct val="30000"/>
              </a:spcBef>
              <a:spcAft>
                <a:spcPct val="0"/>
              </a:spcAft>
              <a:defRPr kumimoji="1" sz="1300">
                <a:solidFill>
                  <a:schemeClr val="tx1"/>
                </a:solidFill>
                <a:latin typeface="Arial" panose="020B0604020202020204" pitchFamily="34" charset="0"/>
                <a:ea typeface="新細明體" panose="02020500000000000000" pitchFamily="18" charset="-120"/>
              </a:defRPr>
            </a:lvl8pPr>
            <a:lvl9pPr marL="4105770" indent="-241516" eaLnBrk="0" fontAlgn="base" hangingPunct="0">
              <a:spcBef>
                <a:spcPct val="30000"/>
              </a:spcBef>
              <a:spcAft>
                <a:spcPct val="0"/>
              </a:spcAft>
              <a:defRPr kumimoji="1" sz="1300">
                <a:solidFill>
                  <a:schemeClr val="tx1"/>
                </a:solidFill>
                <a:latin typeface="Arial" panose="020B0604020202020204" pitchFamily="34" charset="0"/>
                <a:ea typeface="新細明體" panose="02020500000000000000" pitchFamily="18" charset="-120"/>
              </a:defRPr>
            </a:lvl9pPr>
          </a:lstStyle>
          <a:p>
            <a:pPr>
              <a:spcBef>
                <a:spcPct val="0"/>
              </a:spcBef>
            </a:pPr>
            <a:fld id="{BB230DF4-B1B2-4E7B-91F8-6EB20A7A8141}" type="slidenum">
              <a:rPr lang="en-US" altLang="zh-TW" smtClean="0"/>
              <a:pPr>
                <a:spcBef>
                  <a:spcPct val="0"/>
                </a:spcBef>
              </a:pPr>
              <a:t>40</a:t>
            </a:fld>
            <a:endParaRPr lang="en-US" altLang="zh-TW"/>
          </a:p>
        </p:txBody>
      </p:sp>
      <p:sp>
        <p:nvSpPr>
          <p:cNvPr id="80899" name="Rectangle 2">
            <a:extLst>
              <a:ext uri="{FF2B5EF4-FFF2-40B4-BE49-F238E27FC236}">
                <a16:creationId xmlns:a16="http://schemas.microsoft.com/office/drawing/2014/main" id="{622B09E5-80CF-40D0-8377-7F97540F9329}"/>
              </a:ext>
            </a:extLst>
          </p:cNvPr>
          <p:cNvSpPr>
            <a:spLocks noGrp="1" noRot="1" noChangeAspect="1" noChangeArrowheads="1" noTextEdit="1"/>
          </p:cNvSpPr>
          <p:nvPr>
            <p:ph type="sldImg"/>
          </p:nvPr>
        </p:nvSpPr>
        <p:spPr>
          <a:ln/>
        </p:spPr>
      </p:sp>
      <p:sp>
        <p:nvSpPr>
          <p:cNvPr id="80900" name="Rectangle 3">
            <a:extLst>
              <a:ext uri="{FF2B5EF4-FFF2-40B4-BE49-F238E27FC236}">
                <a16:creationId xmlns:a16="http://schemas.microsoft.com/office/drawing/2014/main" id="{601A30C7-BC5A-4527-8258-1308A4EA536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TW" altLang="en-US" dirty="0"/>
              <a:t>主要問題：全局等價表對於內存來說可能太大</a:t>
            </a:r>
            <a:endParaRPr lang="en-US" altLang="zh-TW"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a:extLst>
              <a:ext uri="{FF2B5EF4-FFF2-40B4-BE49-F238E27FC236}">
                <a16:creationId xmlns:a16="http://schemas.microsoft.com/office/drawing/2014/main" id="{CFD44EA1-AD40-4A85-BD56-310B5761B7E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Arial" panose="020B0604020202020204" pitchFamily="34" charset="0"/>
                <a:ea typeface="新細明體" panose="02020500000000000000" pitchFamily="18" charset="-120"/>
              </a:defRPr>
            </a:lvl1pPr>
            <a:lvl2pPr marL="784927" indent="-301895">
              <a:spcBef>
                <a:spcPct val="30000"/>
              </a:spcBef>
              <a:defRPr kumimoji="1" sz="1300">
                <a:solidFill>
                  <a:schemeClr val="tx1"/>
                </a:solidFill>
                <a:latin typeface="Arial" panose="020B0604020202020204" pitchFamily="34" charset="0"/>
                <a:ea typeface="新細明體" panose="02020500000000000000" pitchFamily="18" charset="-120"/>
              </a:defRPr>
            </a:lvl2pPr>
            <a:lvl3pPr marL="1207580" indent="-241516">
              <a:spcBef>
                <a:spcPct val="30000"/>
              </a:spcBef>
              <a:defRPr kumimoji="1" sz="1300">
                <a:solidFill>
                  <a:schemeClr val="tx1"/>
                </a:solidFill>
                <a:latin typeface="Arial" panose="020B0604020202020204" pitchFamily="34" charset="0"/>
                <a:ea typeface="新細明體" panose="02020500000000000000" pitchFamily="18" charset="-120"/>
              </a:defRPr>
            </a:lvl3pPr>
            <a:lvl4pPr marL="1690611" indent="-241516">
              <a:spcBef>
                <a:spcPct val="30000"/>
              </a:spcBef>
              <a:defRPr kumimoji="1" sz="1300">
                <a:solidFill>
                  <a:schemeClr val="tx1"/>
                </a:solidFill>
                <a:latin typeface="Arial" panose="020B0604020202020204" pitchFamily="34" charset="0"/>
                <a:ea typeface="新細明體" panose="02020500000000000000" pitchFamily="18" charset="-120"/>
              </a:defRPr>
            </a:lvl4pPr>
            <a:lvl5pPr marL="2173643" indent="-241516">
              <a:spcBef>
                <a:spcPct val="30000"/>
              </a:spcBef>
              <a:defRPr kumimoji="1" sz="1300">
                <a:solidFill>
                  <a:schemeClr val="tx1"/>
                </a:solidFill>
                <a:latin typeface="Arial" panose="020B0604020202020204" pitchFamily="34" charset="0"/>
                <a:ea typeface="新細明體" panose="02020500000000000000" pitchFamily="18" charset="-120"/>
              </a:defRPr>
            </a:lvl5pPr>
            <a:lvl6pPr marL="2656675" indent="-241516" eaLnBrk="0" fontAlgn="base" hangingPunct="0">
              <a:spcBef>
                <a:spcPct val="30000"/>
              </a:spcBef>
              <a:spcAft>
                <a:spcPct val="0"/>
              </a:spcAft>
              <a:defRPr kumimoji="1" sz="1300">
                <a:solidFill>
                  <a:schemeClr val="tx1"/>
                </a:solidFill>
                <a:latin typeface="Arial" panose="020B0604020202020204" pitchFamily="34" charset="0"/>
                <a:ea typeface="新細明體" panose="02020500000000000000" pitchFamily="18" charset="-120"/>
              </a:defRPr>
            </a:lvl6pPr>
            <a:lvl7pPr marL="3139707" indent="-241516" eaLnBrk="0" fontAlgn="base" hangingPunct="0">
              <a:spcBef>
                <a:spcPct val="30000"/>
              </a:spcBef>
              <a:spcAft>
                <a:spcPct val="0"/>
              </a:spcAft>
              <a:defRPr kumimoji="1" sz="1300">
                <a:solidFill>
                  <a:schemeClr val="tx1"/>
                </a:solidFill>
                <a:latin typeface="Arial" panose="020B0604020202020204" pitchFamily="34" charset="0"/>
                <a:ea typeface="新細明體" panose="02020500000000000000" pitchFamily="18" charset="-120"/>
              </a:defRPr>
            </a:lvl7pPr>
            <a:lvl8pPr marL="3622739" indent="-241516" eaLnBrk="0" fontAlgn="base" hangingPunct="0">
              <a:spcBef>
                <a:spcPct val="30000"/>
              </a:spcBef>
              <a:spcAft>
                <a:spcPct val="0"/>
              </a:spcAft>
              <a:defRPr kumimoji="1" sz="1300">
                <a:solidFill>
                  <a:schemeClr val="tx1"/>
                </a:solidFill>
                <a:latin typeface="Arial" panose="020B0604020202020204" pitchFamily="34" charset="0"/>
                <a:ea typeface="新細明體" panose="02020500000000000000" pitchFamily="18" charset="-120"/>
              </a:defRPr>
            </a:lvl8pPr>
            <a:lvl9pPr marL="4105770" indent="-241516" eaLnBrk="0" fontAlgn="base" hangingPunct="0">
              <a:spcBef>
                <a:spcPct val="30000"/>
              </a:spcBef>
              <a:spcAft>
                <a:spcPct val="0"/>
              </a:spcAft>
              <a:defRPr kumimoji="1" sz="1300">
                <a:solidFill>
                  <a:schemeClr val="tx1"/>
                </a:solidFill>
                <a:latin typeface="Arial" panose="020B0604020202020204" pitchFamily="34" charset="0"/>
                <a:ea typeface="新細明體" panose="02020500000000000000" pitchFamily="18" charset="-120"/>
              </a:defRPr>
            </a:lvl9pPr>
          </a:lstStyle>
          <a:p>
            <a:pPr>
              <a:spcBef>
                <a:spcPct val="0"/>
              </a:spcBef>
            </a:pPr>
            <a:fld id="{A98D9B4B-F5F4-481E-A7D0-35521483C4AA}" type="slidenum">
              <a:rPr lang="en-US" altLang="zh-TW" smtClean="0"/>
              <a:pPr>
                <a:spcBef>
                  <a:spcPct val="0"/>
                </a:spcBef>
              </a:pPr>
              <a:t>41</a:t>
            </a:fld>
            <a:endParaRPr lang="en-US" altLang="zh-TW"/>
          </a:p>
        </p:txBody>
      </p:sp>
      <p:sp>
        <p:nvSpPr>
          <p:cNvPr id="82947" name="Rectangle 2">
            <a:extLst>
              <a:ext uri="{FF2B5EF4-FFF2-40B4-BE49-F238E27FC236}">
                <a16:creationId xmlns:a16="http://schemas.microsoft.com/office/drawing/2014/main" id="{410EBC15-EB93-4062-92C4-403A01D0C1AA}"/>
              </a:ext>
            </a:extLst>
          </p:cNvPr>
          <p:cNvSpPr>
            <a:spLocks noGrp="1" noRot="1" noChangeAspect="1" noChangeArrowheads="1" noTextEdit="1"/>
          </p:cNvSpPr>
          <p:nvPr>
            <p:ph type="sldImg"/>
          </p:nvPr>
        </p:nvSpPr>
        <p:spPr>
          <a:ln/>
        </p:spPr>
      </p:sp>
      <p:sp>
        <p:nvSpPr>
          <p:cNvPr id="82948" name="Rectangle 3">
            <a:extLst>
              <a:ext uri="{FF2B5EF4-FFF2-40B4-BE49-F238E27FC236}">
                <a16:creationId xmlns:a16="http://schemas.microsoft.com/office/drawing/2014/main" id="{D401A759-40E6-4814-84F7-258E5B5BEA2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zh-TW" sz="1200" dirty="0"/>
              <a:t>2.3.5 </a:t>
            </a:r>
            <a:r>
              <a:rPr lang="zh-TW" altLang="en-US" sz="1200" dirty="0"/>
              <a:t>使用區域等價表的節省空間的兩遍演算法</a:t>
            </a:r>
            <a:endParaRPr lang="en-US" altLang="zh-TW" sz="1200" dirty="0"/>
          </a:p>
          <a:p>
            <a:pPr eaLnBrk="1" hangingPunct="1"/>
            <a:r>
              <a:rPr lang="zh-TW" altLang="en-US" dirty="0"/>
              <a:t>小表僅存儲當前行和前一行的等價項</a:t>
            </a:r>
            <a:endParaRPr lang="en-US" altLang="zh-TW" dirty="0"/>
          </a:p>
          <a:p>
            <a:pPr eaLnBrk="1" hangingPunct="1"/>
            <a:endParaRPr lang="en-US" altLang="zh-TW" dirty="0"/>
          </a:p>
          <a:p>
            <a:pPr eaLnBrk="1" hangingPunct="1"/>
            <a:r>
              <a:rPr lang="zh-TW" altLang="en-US" dirty="0"/>
              <a:t>最大等價數 </a:t>
            </a:r>
            <a:r>
              <a:rPr lang="en-US" altLang="zh-TW" dirty="0"/>
              <a:t>= </a:t>
            </a:r>
            <a:r>
              <a:rPr lang="zh-TW" altLang="en-US" dirty="0"/>
              <a:t>圖像寬度</a:t>
            </a:r>
            <a:endParaRPr lang="en-US" altLang="zh-TW" dirty="0"/>
          </a:p>
          <a:p>
            <a:pPr eaLnBrk="1" hangingPunct="1"/>
            <a:endParaRPr lang="en-US" altLang="zh-TW" dirty="0"/>
          </a:p>
          <a:p>
            <a:pPr eaLnBrk="1" hangingPunct="1"/>
            <a:r>
              <a:rPr lang="zh-TW" altLang="en-US" dirty="0"/>
              <a:t>當檢測到等價時，用等價標籤重新標記每行</a:t>
            </a:r>
            <a:endParaRPr lang="en-US" altLang="zh-TW"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投影片圖像版面配置區 1">
            <a:extLst>
              <a:ext uri="{FF2B5EF4-FFF2-40B4-BE49-F238E27FC236}">
                <a16:creationId xmlns:a16="http://schemas.microsoft.com/office/drawing/2014/main" id="{5479CB07-7451-43EB-BBD9-CE4AC84BBA2F}"/>
              </a:ext>
            </a:extLst>
          </p:cNvPr>
          <p:cNvSpPr>
            <a:spLocks noGrp="1" noRot="1" noChangeAspect="1" noChangeArrowheads="1" noTextEdit="1"/>
          </p:cNvSpPr>
          <p:nvPr>
            <p:ph type="sldImg"/>
          </p:nvPr>
        </p:nvSpPr>
        <p:spPr>
          <a:ln/>
        </p:spPr>
      </p:sp>
      <p:sp>
        <p:nvSpPr>
          <p:cNvPr id="84995" name="備忘稿版面配置區 2">
            <a:extLst>
              <a:ext uri="{FF2B5EF4-FFF2-40B4-BE49-F238E27FC236}">
                <a16:creationId xmlns:a16="http://schemas.microsoft.com/office/drawing/2014/main" id="{F67593AF-7FEE-4363-BAA4-9D186DE13B9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TW" altLang="en-US" dirty="0"/>
              <a:t>圖 </a:t>
            </a:r>
            <a:r>
              <a:rPr lang="en-US" altLang="zh-TW" dirty="0"/>
              <a:t>2.18 </a:t>
            </a:r>
            <a:r>
              <a:rPr lang="zh-TW" altLang="en-US" dirty="0"/>
              <a:t>經典連接元件標記演算法：</a:t>
            </a:r>
            <a:r>
              <a:rPr lang="en-US" altLang="zh-TW" dirty="0"/>
              <a:t>(b) </a:t>
            </a:r>
            <a:r>
              <a:rPr lang="zh-TW" altLang="en-US" dirty="0"/>
              <a:t>演算法第一次自上而下遍歷後的標記。</a:t>
            </a:r>
            <a:endParaRPr lang="en-US" altLang="zh-TW" dirty="0"/>
          </a:p>
        </p:txBody>
      </p:sp>
      <p:sp>
        <p:nvSpPr>
          <p:cNvPr id="84996" name="投影片編號版面配置區 3">
            <a:extLst>
              <a:ext uri="{FF2B5EF4-FFF2-40B4-BE49-F238E27FC236}">
                <a16:creationId xmlns:a16="http://schemas.microsoft.com/office/drawing/2014/main" id="{FFFD6A5C-62BD-4F98-829F-C856A081115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84927" indent="-301895">
              <a:defRPr kumimoji="1">
                <a:solidFill>
                  <a:schemeClr val="tx1"/>
                </a:solidFill>
                <a:latin typeface="Arial" panose="020B0604020202020204" pitchFamily="34" charset="0"/>
                <a:ea typeface="新細明體" panose="02020500000000000000" pitchFamily="18" charset="-120"/>
              </a:defRPr>
            </a:lvl2pPr>
            <a:lvl3pPr marL="1207580" indent="-241516">
              <a:defRPr kumimoji="1">
                <a:solidFill>
                  <a:schemeClr val="tx1"/>
                </a:solidFill>
                <a:latin typeface="Arial" panose="020B0604020202020204" pitchFamily="34" charset="0"/>
                <a:ea typeface="新細明體" panose="02020500000000000000" pitchFamily="18" charset="-120"/>
              </a:defRPr>
            </a:lvl3pPr>
            <a:lvl4pPr marL="1690611" indent="-241516">
              <a:defRPr kumimoji="1">
                <a:solidFill>
                  <a:schemeClr val="tx1"/>
                </a:solidFill>
                <a:latin typeface="Arial" panose="020B0604020202020204" pitchFamily="34" charset="0"/>
                <a:ea typeface="新細明體" panose="02020500000000000000" pitchFamily="18" charset="-120"/>
              </a:defRPr>
            </a:lvl4pPr>
            <a:lvl5pPr marL="2173643" indent="-241516">
              <a:defRPr kumimoji="1">
                <a:solidFill>
                  <a:schemeClr val="tx1"/>
                </a:solidFill>
                <a:latin typeface="Arial" panose="020B0604020202020204" pitchFamily="34" charset="0"/>
                <a:ea typeface="新細明體" panose="02020500000000000000" pitchFamily="18" charset="-120"/>
              </a:defRPr>
            </a:lvl5pPr>
            <a:lvl6pPr marL="2656675" indent="-241516"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3139707" indent="-241516"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622739" indent="-241516"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4105770" indent="-241516"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A90BAA75-0386-458C-9323-D45E1AB04E79}" type="slidenum">
              <a:rPr lang="en-US" altLang="zh-TW" smtClean="0"/>
              <a:pPr/>
              <a:t>42</a:t>
            </a:fld>
            <a:endParaRPr lang="en-US" altLang="zh-TW"/>
          </a:p>
        </p:txBody>
      </p:sp>
    </p:spTree>
    <p:extLst>
      <p:ext uri="{BB962C8B-B14F-4D97-AF65-F5344CB8AC3E}">
        <p14:creationId xmlns:p14="http://schemas.microsoft.com/office/powerpoint/2010/main" val="363698200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投影片圖像版面配置區 1">
            <a:extLst>
              <a:ext uri="{FF2B5EF4-FFF2-40B4-BE49-F238E27FC236}">
                <a16:creationId xmlns:a16="http://schemas.microsoft.com/office/drawing/2014/main" id="{5479CB07-7451-43EB-BBD9-CE4AC84BBA2F}"/>
              </a:ext>
            </a:extLst>
          </p:cNvPr>
          <p:cNvSpPr>
            <a:spLocks noGrp="1" noRot="1" noChangeAspect="1" noChangeArrowheads="1" noTextEdit="1"/>
          </p:cNvSpPr>
          <p:nvPr>
            <p:ph type="sldImg"/>
          </p:nvPr>
        </p:nvSpPr>
        <p:spPr>
          <a:ln/>
        </p:spPr>
      </p:sp>
      <p:sp>
        <p:nvSpPr>
          <p:cNvPr id="84995" name="備忘稿版面配置區 2">
            <a:extLst>
              <a:ext uri="{FF2B5EF4-FFF2-40B4-BE49-F238E27FC236}">
                <a16:creationId xmlns:a16="http://schemas.microsoft.com/office/drawing/2014/main" id="{F67593AF-7FEE-4363-BAA4-9D186DE13B9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TW" altLang="en-US" dirty="0"/>
              <a:t>圖 </a:t>
            </a:r>
            <a:r>
              <a:rPr lang="en-US" altLang="zh-TW" dirty="0"/>
              <a:t>2.19 </a:t>
            </a:r>
            <a:r>
              <a:rPr lang="zh-TW" altLang="en-US" dirty="0"/>
              <a:t>對圖 </a:t>
            </a:r>
            <a:r>
              <a:rPr lang="en-US" altLang="zh-TW" dirty="0"/>
              <a:t>2.18(a) </a:t>
            </a:r>
            <a:r>
              <a:rPr lang="zh-TW" altLang="en-US" dirty="0"/>
              <a:t>的二值化影像進行局部表方法自頂向下傳遞後的結果。 </a:t>
            </a:r>
            <a:endParaRPr lang="en-US" altLang="zh-TW" dirty="0"/>
          </a:p>
          <a:p>
            <a:r>
              <a:rPr lang="zh-TW" altLang="en-US" dirty="0"/>
              <a:t>請注意，在檢測到等價的行上，像素具有與經典演算法第 </a:t>
            </a:r>
            <a:r>
              <a:rPr lang="en-US" altLang="zh-TW" dirty="0"/>
              <a:t>1 </a:t>
            </a:r>
            <a:r>
              <a:rPr lang="zh-TW" altLang="en-US" dirty="0"/>
              <a:t>遍後的像素不同的標籤。 </a:t>
            </a:r>
            <a:endParaRPr lang="en-US" altLang="zh-TW" dirty="0"/>
          </a:p>
          <a:p>
            <a:r>
              <a:rPr lang="zh-TW" altLang="en-US" dirty="0"/>
              <a:t>例如，在檢測到標籤 </a:t>
            </a:r>
            <a:r>
              <a:rPr lang="en-US" altLang="zh-TW" dirty="0"/>
              <a:t>2 </a:t>
            </a:r>
            <a:r>
              <a:rPr lang="zh-TW" altLang="en-US" dirty="0"/>
              <a:t>和 </a:t>
            </a:r>
            <a:r>
              <a:rPr lang="en-US" altLang="zh-TW" dirty="0"/>
              <a:t>3 </a:t>
            </a:r>
            <a:r>
              <a:rPr lang="zh-TW" altLang="en-US" dirty="0"/>
              <a:t>的等效性後，第 </a:t>
            </a:r>
            <a:r>
              <a:rPr lang="en-US" altLang="zh-TW" dirty="0"/>
              <a:t>5 </a:t>
            </a:r>
            <a:r>
              <a:rPr lang="zh-TW" altLang="en-US" dirty="0"/>
              <a:t>行的四個前導 </a:t>
            </a:r>
            <a:r>
              <a:rPr lang="en-US" altLang="zh-TW" dirty="0"/>
              <a:t>3 </a:t>
            </a:r>
            <a:r>
              <a:rPr lang="zh-TW" altLang="en-US" dirty="0"/>
              <a:t>在該行的第二次掃描中更改為 </a:t>
            </a:r>
            <a:r>
              <a:rPr lang="en-US" altLang="zh-TW" dirty="0"/>
              <a:t>2</a:t>
            </a:r>
            <a:r>
              <a:rPr lang="zh-TW" altLang="en-US" dirty="0"/>
              <a:t>。 自下而上的傳遞現在會將標籤 </a:t>
            </a:r>
            <a:r>
              <a:rPr lang="en-US" altLang="zh-TW" dirty="0"/>
              <a:t>1 </a:t>
            </a:r>
            <a:r>
              <a:rPr lang="zh-TW" altLang="en-US" dirty="0"/>
              <a:t>傳播到單個連接元件的所有像​​素。</a:t>
            </a:r>
            <a:endParaRPr lang="en-US" altLang="zh-TW" dirty="0"/>
          </a:p>
        </p:txBody>
      </p:sp>
      <p:sp>
        <p:nvSpPr>
          <p:cNvPr id="84996" name="投影片編號版面配置區 3">
            <a:extLst>
              <a:ext uri="{FF2B5EF4-FFF2-40B4-BE49-F238E27FC236}">
                <a16:creationId xmlns:a16="http://schemas.microsoft.com/office/drawing/2014/main" id="{FFFD6A5C-62BD-4F98-829F-C856A081115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84927" indent="-301895">
              <a:defRPr kumimoji="1">
                <a:solidFill>
                  <a:schemeClr val="tx1"/>
                </a:solidFill>
                <a:latin typeface="Arial" panose="020B0604020202020204" pitchFamily="34" charset="0"/>
                <a:ea typeface="新細明體" panose="02020500000000000000" pitchFamily="18" charset="-120"/>
              </a:defRPr>
            </a:lvl2pPr>
            <a:lvl3pPr marL="1207580" indent="-241516">
              <a:defRPr kumimoji="1">
                <a:solidFill>
                  <a:schemeClr val="tx1"/>
                </a:solidFill>
                <a:latin typeface="Arial" panose="020B0604020202020204" pitchFamily="34" charset="0"/>
                <a:ea typeface="新細明體" panose="02020500000000000000" pitchFamily="18" charset="-120"/>
              </a:defRPr>
            </a:lvl3pPr>
            <a:lvl4pPr marL="1690611" indent="-241516">
              <a:defRPr kumimoji="1">
                <a:solidFill>
                  <a:schemeClr val="tx1"/>
                </a:solidFill>
                <a:latin typeface="Arial" panose="020B0604020202020204" pitchFamily="34" charset="0"/>
                <a:ea typeface="新細明體" panose="02020500000000000000" pitchFamily="18" charset="-120"/>
              </a:defRPr>
            </a:lvl4pPr>
            <a:lvl5pPr marL="2173643" indent="-241516">
              <a:defRPr kumimoji="1">
                <a:solidFill>
                  <a:schemeClr val="tx1"/>
                </a:solidFill>
                <a:latin typeface="Arial" panose="020B0604020202020204" pitchFamily="34" charset="0"/>
                <a:ea typeface="新細明體" panose="02020500000000000000" pitchFamily="18" charset="-120"/>
              </a:defRPr>
            </a:lvl5pPr>
            <a:lvl6pPr marL="2656675" indent="-241516"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3139707" indent="-241516"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622739" indent="-241516"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4105770" indent="-241516"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A90BAA75-0386-458C-9323-D45E1AB04E79}" type="slidenum">
              <a:rPr lang="en-US" altLang="zh-TW" smtClean="0"/>
              <a:pPr/>
              <a:t>43</a:t>
            </a:fld>
            <a:endParaRPr lang="en-US" altLang="zh-TW"/>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投影片影像版面配置區 1">
            <a:extLst>
              <a:ext uri="{FF2B5EF4-FFF2-40B4-BE49-F238E27FC236}">
                <a16:creationId xmlns:a16="http://schemas.microsoft.com/office/drawing/2014/main" id="{38C7D819-6687-40B4-B4E5-CB7ED52D58BC}"/>
              </a:ext>
            </a:extLst>
          </p:cNvPr>
          <p:cNvSpPr>
            <a:spLocks noGrp="1" noRot="1" noChangeAspect="1" noChangeArrowheads="1" noTextEdit="1"/>
          </p:cNvSpPr>
          <p:nvPr>
            <p:ph type="sldImg"/>
          </p:nvPr>
        </p:nvSpPr>
        <p:spPr>
          <a:ln/>
        </p:spPr>
      </p:sp>
      <p:sp>
        <p:nvSpPr>
          <p:cNvPr id="87043" name="備忘稿版面配置區 2">
            <a:extLst>
              <a:ext uri="{FF2B5EF4-FFF2-40B4-BE49-F238E27FC236}">
                <a16:creationId xmlns:a16="http://schemas.microsoft.com/office/drawing/2014/main" id="{0D3DAA4E-BA63-4C39-96CC-33057383570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TW" sz="1200" dirty="0"/>
              <a:t>2.3.6 </a:t>
            </a:r>
            <a:r>
              <a:rPr lang="zh-TW" altLang="en-US" sz="1200" dirty="0"/>
              <a:t>區域表方法的高效一連串長度建置</a:t>
            </a:r>
            <a:endParaRPr lang="en-US" altLang="zh-TW" sz="1200" dirty="0"/>
          </a:p>
          <a:p>
            <a:endParaRPr lang="en-US" altLang="zh-TW" dirty="0"/>
          </a:p>
          <a:p>
            <a:r>
              <a:rPr lang="zh-TW" altLang="en-US" sz="1200" dirty="0"/>
              <a:t>一連串長度</a:t>
            </a:r>
            <a:r>
              <a:rPr lang="zh-TW" altLang="en-US" dirty="0"/>
              <a:t>編碼：傳輸 </a:t>
            </a:r>
            <a:r>
              <a:rPr lang="en-US" altLang="zh-TW" dirty="0"/>
              <a:t>0 </a:t>
            </a:r>
            <a:r>
              <a:rPr lang="zh-TW" altLang="en-US" dirty="0"/>
              <a:t>和 </a:t>
            </a:r>
            <a:r>
              <a:rPr lang="en-US" altLang="zh-TW" dirty="0"/>
              <a:t>1 </a:t>
            </a:r>
            <a:r>
              <a:rPr lang="zh-TW" altLang="en-US" dirty="0"/>
              <a:t>的</a:t>
            </a:r>
            <a:r>
              <a:rPr lang="zh-TW" altLang="en-US" sz="1200" dirty="0"/>
              <a:t>一連串</a:t>
            </a:r>
            <a:r>
              <a:rPr lang="zh-TW" altLang="en-US" dirty="0"/>
              <a:t>長度</a:t>
            </a:r>
            <a:endParaRPr lang="en-US" altLang="zh-TW" dirty="0"/>
          </a:p>
          <a:p>
            <a:r>
              <a:rPr lang="zh-TW" altLang="en-US" dirty="0"/>
              <a:t>示例：</a:t>
            </a:r>
            <a:r>
              <a:rPr lang="en-US" altLang="zh-TW" dirty="0"/>
              <a:t>11111000110001→ [5, 3, 2, 3,</a:t>
            </a:r>
            <a:r>
              <a:rPr lang="zh-TW" altLang="en-US" dirty="0"/>
              <a:t> </a:t>
            </a:r>
            <a:r>
              <a:rPr lang="en-US" altLang="zh-TW" dirty="0"/>
              <a:t>1]</a:t>
            </a:r>
            <a:endParaRPr lang="zh-TW" altLang="en-US" dirty="0"/>
          </a:p>
        </p:txBody>
      </p:sp>
      <p:sp>
        <p:nvSpPr>
          <p:cNvPr id="87044" name="投影片編號版面配置區 3">
            <a:extLst>
              <a:ext uri="{FF2B5EF4-FFF2-40B4-BE49-F238E27FC236}">
                <a16:creationId xmlns:a16="http://schemas.microsoft.com/office/drawing/2014/main" id="{C632154E-C0CD-4A49-B185-DA12AFFF840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84927" indent="-301895">
              <a:defRPr kumimoji="1">
                <a:solidFill>
                  <a:schemeClr val="tx1"/>
                </a:solidFill>
                <a:latin typeface="Arial" panose="020B0604020202020204" pitchFamily="34" charset="0"/>
                <a:ea typeface="新細明體" panose="02020500000000000000" pitchFamily="18" charset="-120"/>
              </a:defRPr>
            </a:lvl2pPr>
            <a:lvl3pPr marL="1207580" indent="-241516">
              <a:defRPr kumimoji="1">
                <a:solidFill>
                  <a:schemeClr val="tx1"/>
                </a:solidFill>
                <a:latin typeface="Arial" panose="020B0604020202020204" pitchFamily="34" charset="0"/>
                <a:ea typeface="新細明體" panose="02020500000000000000" pitchFamily="18" charset="-120"/>
              </a:defRPr>
            </a:lvl3pPr>
            <a:lvl4pPr marL="1690611" indent="-241516">
              <a:defRPr kumimoji="1">
                <a:solidFill>
                  <a:schemeClr val="tx1"/>
                </a:solidFill>
                <a:latin typeface="Arial" panose="020B0604020202020204" pitchFamily="34" charset="0"/>
                <a:ea typeface="新細明體" panose="02020500000000000000" pitchFamily="18" charset="-120"/>
              </a:defRPr>
            </a:lvl4pPr>
            <a:lvl5pPr marL="2173643" indent="-241516">
              <a:defRPr kumimoji="1">
                <a:solidFill>
                  <a:schemeClr val="tx1"/>
                </a:solidFill>
                <a:latin typeface="Arial" panose="020B0604020202020204" pitchFamily="34" charset="0"/>
                <a:ea typeface="新細明體" panose="02020500000000000000" pitchFamily="18" charset="-120"/>
              </a:defRPr>
            </a:lvl5pPr>
            <a:lvl6pPr marL="2656675" indent="-241516"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3139707" indent="-241516"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622739" indent="-241516"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4105770" indent="-241516"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56B9F9ED-2F0A-4C42-BA34-4CF8F65E7CE2}" type="slidenum">
              <a:rPr lang="en-US" altLang="zh-TW" smtClean="0"/>
              <a:pPr/>
              <a:t>44</a:t>
            </a:fld>
            <a:endParaRPr lang="en-US" altLang="zh-TW"/>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a:extLst>
              <a:ext uri="{FF2B5EF4-FFF2-40B4-BE49-F238E27FC236}">
                <a16:creationId xmlns:a16="http://schemas.microsoft.com/office/drawing/2014/main" id="{55C1A463-7E3D-4FC5-9878-AF783A0E9B3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Arial" panose="020B0604020202020204" pitchFamily="34" charset="0"/>
                <a:ea typeface="新細明體" panose="02020500000000000000" pitchFamily="18" charset="-120"/>
              </a:defRPr>
            </a:lvl1pPr>
            <a:lvl2pPr marL="784927" indent="-301895">
              <a:spcBef>
                <a:spcPct val="30000"/>
              </a:spcBef>
              <a:defRPr kumimoji="1" sz="1300">
                <a:solidFill>
                  <a:schemeClr val="tx1"/>
                </a:solidFill>
                <a:latin typeface="Arial" panose="020B0604020202020204" pitchFamily="34" charset="0"/>
                <a:ea typeface="新細明體" panose="02020500000000000000" pitchFamily="18" charset="-120"/>
              </a:defRPr>
            </a:lvl2pPr>
            <a:lvl3pPr marL="1207580" indent="-241516">
              <a:spcBef>
                <a:spcPct val="30000"/>
              </a:spcBef>
              <a:defRPr kumimoji="1" sz="1300">
                <a:solidFill>
                  <a:schemeClr val="tx1"/>
                </a:solidFill>
                <a:latin typeface="Arial" panose="020B0604020202020204" pitchFamily="34" charset="0"/>
                <a:ea typeface="新細明體" panose="02020500000000000000" pitchFamily="18" charset="-120"/>
              </a:defRPr>
            </a:lvl3pPr>
            <a:lvl4pPr marL="1690611" indent="-241516">
              <a:spcBef>
                <a:spcPct val="30000"/>
              </a:spcBef>
              <a:defRPr kumimoji="1" sz="1300">
                <a:solidFill>
                  <a:schemeClr val="tx1"/>
                </a:solidFill>
                <a:latin typeface="Arial" panose="020B0604020202020204" pitchFamily="34" charset="0"/>
                <a:ea typeface="新細明體" panose="02020500000000000000" pitchFamily="18" charset="-120"/>
              </a:defRPr>
            </a:lvl4pPr>
            <a:lvl5pPr marL="2173643" indent="-241516">
              <a:spcBef>
                <a:spcPct val="30000"/>
              </a:spcBef>
              <a:defRPr kumimoji="1" sz="1300">
                <a:solidFill>
                  <a:schemeClr val="tx1"/>
                </a:solidFill>
                <a:latin typeface="Arial" panose="020B0604020202020204" pitchFamily="34" charset="0"/>
                <a:ea typeface="新細明體" panose="02020500000000000000" pitchFamily="18" charset="-120"/>
              </a:defRPr>
            </a:lvl5pPr>
            <a:lvl6pPr marL="2656675" indent="-241516" eaLnBrk="0" fontAlgn="base" hangingPunct="0">
              <a:spcBef>
                <a:spcPct val="30000"/>
              </a:spcBef>
              <a:spcAft>
                <a:spcPct val="0"/>
              </a:spcAft>
              <a:defRPr kumimoji="1" sz="1300">
                <a:solidFill>
                  <a:schemeClr val="tx1"/>
                </a:solidFill>
                <a:latin typeface="Arial" panose="020B0604020202020204" pitchFamily="34" charset="0"/>
                <a:ea typeface="新細明體" panose="02020500000000000000" pitchFamily="18" charset="-120"/>
              </a:defRPr>
            </a:lvl6pPr>
            <a:lvl7pPr marL="3139707" indent="-241516" eaLnBrk="0" fontAlgn="base" hangingPunct="0">
              <a:spcBef>
                <a:spcPct val="30000"/>
              </a:spcBef>
              <a:spcAft>
                <a:spcPct val="0"/>
              </a:spcAft>
              <a:defRPr kumimoji="1" sz="1300">
                <a:solidFill>
                  <a:schemeClr val="tx1"/>
                </a:solidFill>
                <a:latin typeface="Arial" panose="020B0604020202020204" pitchFamily="34" charset="0"/>
                <a:ea typeface="新細明體" panose="02020500000000000000" pitchFamily="18" charset="-120"/>
              </a:defRPr>
            </a:lvl7pPr>
            <a:lvl8pPr marL="3622739" indent="-241516" eaLnBrk="0" fontAlgn="base" hangingPunct="0">
              <a:spcBef>
                <a:spcPct val="30000"/>
              </a:spcBef>
              <a:spcAft>
                <a:spcPct val="0"/>
              </a:spcAft>
              <a:defRPr kumimoji="1" sz="1300">
                <a:solidFill>
                  <a:schemeClr val="tx1"/>
                </a:solidFill>
                <a:latin typeface="Arial" panose="020B0604020202020204" pitchFamily="34" charset="0"/>
                <a:ea typeface="新細明體" panose="02020500000000000000" pitchFamily="18" charset="-120"/>
              </a:defRPr>
            </a:lvl8pPr>
            <a:lvl9pPr marL="4105770" indent="-241516" eaLnBrk="0" fontAlgn="base" hangingPunct="0">
              <a:spcBef>
                <a:spcPct val="30000"/>
              </a:spcBef>
              <a:spcAft>
                <a:spcPct val="0"/>
              </a:spcAft>
              <a:defRPr kumimoji="1" sz="1300">
                <a:solidFill>
                  <a:schemeClr val="tx1"/>
                </a:solidFill>
                <a:latin typeface="Arial" panose="020B0604020202020204" pitchFamily="34" charset="0"/>
                <a:ea typeface="新細明體" panose="02020500000000000000" pitchFamily="18" charset="-120"/>
              </a:defRPr>
            </a:lvl9pPr>
          </a:lstStyle>
          <a:p>
            <a:pPr>
              <a:spcBef>
                <a:spcPct val="0"/>
              </a:spcBef>
            </a:pPr>
            <a:fld id="{E6A478CE-62AC-4C64-9BB2-464941B31139}" type="slidenum">
              <a:rPr lang="en-US" altLang="zh-TW" smtClean="0"/>
              <a:pPr>
                <a:spcBef>
                  <a:spcPct val="0"/>
                </a:spcBef>
              </a:pPr>
              <a:t>45</a:t>
            </a:fld>
            <a:endParaRPr lang="en-US" altLang="zh-TW"/>
          </a:p>
        </p:txBody>
      </p:sp>
      <p:sp>
        <p:nvSpPr>
          <p:cNvPr id="89091" name="Rectangle 2">
            <a:extLst>
              <a:ext uri="{FF2B5EF4-FFF2-40B4-BE49-F238E27FC236}">
                <a16:creationId xmlns:a16="http://schemas.microsoft.com/office/drawing/2014/main" id="{736AE014-E32F-4501-8953-548A845BF44F}"/>
              </a:ext>
            </a:extLst>
          </p:cNvPr>
          <p:cNvSpPr>
            <a:spLocks noGrp="1" noRot="1" noChangeAspect="1" noChangeArrowheads="1" noTextEdit="1"/>
          </p:cNvSpPr>
          <p:nvPr>
            <p:ph type="sldImg"/>
          </p:nvPr>
        </p:nvSpPr>
        <p:spPr>
          <a:ln/>
        </p:spPr>
      </p:sp>
      <p:sp>
        <p:nvSpPr>
          <p:cNvPr id="89092" name="Rectangle 3">
            <a:extLst>
              <a:ext uri="{FF2B5EF4-FFF2-40B4-BE49-F238E27FC236}">
                <a16:creationId xmlns:a16="http://schemas.microsoft.com/office/drawing/2014/main" id="{8419F7C0-DB3E-42F8-8E33-B0C8A850F20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41516" indent="-241516" eaLnBrk="1" hangingPunct="1"/>
            <a:r>
              <a:rPr lang="zh-TW" altLang="en-US" dirty="0"/>
              <a:t>圖 </a:t>
            </a:r>
            <a:r>
              <a:rPr lang="en-US" altLang="zh-TW" dirty="0"/>
              <a:t>2.20 </a:t>
            </a:r>
            <a:r>
              <a:rPr lang="zh-TW" altLang="en-US" dirty="0"/>
              <a:t>二值化影像 </a:t>
            </a:r>
            <a:r>
              <a:rPr lang="en-US" altLang="zh-TW" dirty="0"/>
              <a:t>(a) </a:t>
            </a:r>
            <a:r>
              <a:rPr lang="zh-TW" altLang="en-US" dirty="0"/>
              <a:t>及其</a:t>
            </a:r>
            <a:r>
              <a:rPr lang="zh-TW" altLang="en-US" sz="1200" dirty="0"/>
              <a:t>一連串長度</a:t>
            </a:r>
            <a:r>
              <a:rPr lang="zh-TW" altLang="en-US" dirty="0"/>
              <a:t>編碼 </a:t>
            </a:r>
            <a:r>
              <a:rPr lang="en-US" altLang="zh-TW" dirty="0"/>
              <a:t>(b) </a:t>
            </a:r>
            <a:r>
              <a:rPr lang="zh-TW" altLang="en-US" dirty="0"/>
              <a:t>和 </a:t>
            </a:r>
            <a:r>
              <a:rPr lang="en-US" altLang="zh-TW" dirty="0"/>
              <a:t>(c)</a:t>
            </a:r>
            <a:r>
              <a:rPr lang="zh-TW" altLang="en-US" dirty="0"/>
              <a:t>。</a:t>
            </a:r>
            <a:endParaRPr lang="en-US" altLang="zh-TW" dirty="0"/>
          </a:p>
          <a:p>
            <a:pPr marL="241516" indent="-241516" eaLnBrk="1" hangingPunct="1"/>
            <a:r>
              <a:rPr lang="zh-TW" altLang="en-US" dirty="0"/>
              <a:t>每組 </a:t>
            </a:r>
            <a:r>
              <a:rPr lang="en-US" altLang="zh-TW" dirty="0"/>
              <a:t>1 </a:t>
            </a:r>
            <a:r>
              <a:rPr lang="zh-TW" altLang="en-US" dirty="0"/>
              <a:t>像素都由其行 </a:t>
            </a:r>
            <a:r>
              <a:rPr lang="en-US" altLang="zh-TW" dirty="0"/>
              <a:t>(ROW) </a:t>
            </a:r>
            <a:r>
              <a:rPr lang="zh-TW" altLang="en-US" dirty="0"/>
              <a:t>及其起始像素和結束像素的列（</a:t>
            </a:r>
            <a:r>
              <a:rPr lang="en-US" altLang="zh-TW" dirty="0"/>
              <a:t>START_COL </a:t>
            </a:r>
            <a:r>
              <a:rPr lang="zh-TW" altLang="en-US" dirty="0"/>
              <a:t>和 </a:t>
            </a:r>
            <a:r>
              <a:rPr lang="en-US" altLang="zh-TW" dirty="0"/>
              <a:t>END_COL</a:t>
            </a:r>
            <a:r>
              <a:rPr lang="zh-TW" altLang="en-US" dirty="0"/>
              <a:t>）進行編碼。 </a:t>
            </a:r>
            <a:endParaRPr lang="en-US" altLang="zh-TW" dirty="0"/>
          </a:p>
          <a:p>
            <a:pPr marL="241516" indent="-241516" eaLnBrk="1" hangingPunct="1"/>
            <a:r>
              <a:rPr lang="zh-TW" altLang="en-US" dirty="0"/>
              <a:t>此外，對於圖像的每一行，</a:t>
            </a:r>
            <a:r>
              <a:rPr lang="en-US" altLang="zh-TW" dirty="0"/>
              <a:t>ROW_START </a:t>
            </a:r>
            <a:r>
              <a:rPr lang="zh-TW" altLang="en-US" dirty="0"/>
              <a:t>指向該行的第一個運行，</a:t>
            </a:r>
            <a:r>
              <a:rPr lang="en-US" altLang="zh-TW" dirty="0"/>
              <a:t>ROW_END </a:t>
            </a:r>
            <a:r>
              <a:rPr lang="zh-TW" altLang="en-US" dirty="0"/>
              <a:t>指向該行的最後一個運行。 </a:t>
            </a:r>
            <a:endParaRPr lang="en-US" altLang="zh-TW" dirty="0"/>
          </a:p>
          <a:p>
            <a:pPr marL="241516" indent="-241516" eaLnBrk="1" hangingPunct="1"/>
            <a:r>
              <a:rPr lang="en-US" altLang="zh-TW" dirty="0"/>
              <a:t>PERM_LABEL </a:t>
            </a:r>
            <a:r>
              <a:rPr lang="zh-TW" altLang="en-US" dirty="0"/>
              <a:t>字段將保存運行的元件標籤； 它被初始化為零。</a:t>
            </a:r>
            <a:endParaRPr lang="en-US" altLang="zh-TW"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a:extLst>
              <a:ext uri="{FF2B5EF4-FFF2-40B4-BE49-F238E27FC236}">
                <a16:creationId xmlns:a16="http://schemas.microsoft.com/office/drawing/2014/main" id="{DF674385-651D-4258-AF03-1E5F5C9A658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Arial" panose="020B0604020202020204" pitchFamily="34" charset="0"/>
                <a:ea typeface="新細明體" panose="02020500000000000000" pitchFamily="18" charset="-120"/>
              </a:defRPr>
            </a:lvl1pPr>
            <a:lvl2pPr marL="784927" indent="-301895">
              <a:spcBef>
                <a:spcPct val="30000"/>
              </a:spcBef>
              <a:defRPr kumimoji="1" sz="1300">
                <a:solidFill>
                  <a:schemeClr val="tx1"/>
                </a:solidFill>
                <a:latin typeface="Arial" panose="020B0604020202020204" pitchFamily="34" charset="0"/>
                <a:ea typeface="新細明體" panose="02020500000000000000" pitchFamily="18" charset="-120"/>
              </a:defRPr>
            </a:lvl2pPr>
            <a:lvl3pPr marL="1207580" indent="-241516">
              <a:spcBef>
                <a:spcPct val="30000"/>
              </a:spcBef>
              <a:defRPr kumimoji="1" sz="1300">
                <a:solidFill>
                  <a:schemeClr val="tx1"/>
                </a:solidFill>
                <a:latin typeface="Arial" panose="020B0604020202020204" pitchFamily="34" charset="0"/>
                <a:ea typeface="新細明體" panose="02020500000000000000" pitchFamily="18" charset="-120"/>
              </a:defRPr>
            </a:lvl3pPr>
            <a:lvl4pPr marL="1690611" indent="-241516">
              <a:spcBef>
                <a:spcPct val="30000"/>
              </a:spcBef>
              <a:defRPr kumimoji="1" sz="1300">
                <a:solidFill>
                  <a:schemeClr val="tx1"/>
                </a:solidFill>
                <a:latin typeface="Arial" panose="020B0604020202020204" pitchFamily="34" charset="0"/>
                <a:ea typeface="新細明體" panose="02020500000000000000" pitchFamily="18" charset="-120"/>
              </a:defRPr>
            </a:lvl4pPr>
            <a:lvl5pPr marL="2173643" indent="-241516">
              <a:spcBef>
                <a:spcPct val="30000"/>
              </a:spcBef>
              <a:defRPr kumimoji="1" sz="1300">
                <a:solidFill>
                  <a:schemeClr val="tx1"/>
                </a:solidFill>
                <a:latin typeface="Arial" panose="020B0604020202020204" pitchFamily="34" charset="0"/>
                <a:ea typeface="新細明體" panose="02020500000000000000" pitchFamily="18" charset="-120"/>
              </a:defRPr>
            </a:lvl5pPr>
            <a:lvl6pPr marL="2656675" indent="-241516" eaLnBrk="0" fontAlgn="base" hangingPunct="0">
              <a:spcBef>
                <a:spcPct val="30000"/>
              </a:spcBef>
              <a:spcAft>
                <a:spcPct val="0"/>
              </a:spcAft>
              <a:defRPr kumimoji="1" sz="1300">
                <a:solidFill>
                  <a:schemeClr val="tx1"/>
                </a:solidFill>
                <a:latin typeface="Arial" panose="020B0604020202020204" pitchFamily="34" charset="0"/>
                <a:ea typeface="新細明體" panose="02020500000000000000" pitchFamily="18" charset="-120"/>
              </a:defRPr>
            </a:lvl6pPr>
            <a:lvl7pPr marL="3139707" indent="-241516" eaLnBrk="0" fontAlgn="base" hangingPunct="0">
              <a:spcBef>
                <a:spcPct val="30000"/>
              </a:spcBef>
              <a:spcAft>
                <a:spcPct val="0"/>
              </a:spcAft>
              <a:defRPr kumimoji="1" sz="1300">
                <a:solidFill>
                  <a:schemeClr val="tx1"/>
                </a:solidFill>
                <a:latin typeface="Arial" panose="020B0604020202020204" pitchFamily="34" charset="0"/>
                <a:ea typeface="新細明體" panose="02020500000000000000" pitchFamily="18" charset="-120"/>
              </a:defRPr>
            </a:lvl7pPr>
            <a:lvl8pPr marL="3622739" indent="-241516" eaLnBrk="0" fontAlgn="base" hangingPunct="0">
              <a:spcBef>
                <a:spcPct val="30000"/>
              </a:spcBef>
              <a:spcAft>
                <a:spcPct val="0"/>
              </a:spcAft>
              <a:defRPr kumimoji="1" sz="1300">
                <a:solidFill>
                  <a:schemeClr val="tx1"/>
                </a:solidFill>
                <a:latin typeface="Arial" panose="020B0604020202020204" pitchFamily="34" charset="0"/>
                <a:ea typeface="新細明體" panose="02020500000000000000" pitchFamily="18" charset="-120"/>
              </a:defRPr>
            </a:lvl8pPr>
            <a:lvl9pPr marL="4105770" indent="-241516" eaLnBrk="0" fontAlgn="base" hangingPunct="0">
              <a:spcBef>
                <a:spcPct val="30000"/>
              </a:spcBef>
              <a:spcAft>
                <a:spcPct val="0"/>
              </a:spcAft>
              <a:defRPr kumimoji="1" sz="1300">
                <a:solidFill>
                  <a:schemeClr val="tx1"/>
                </a:solidFill>
                <a:latin typeface="Arial" panose="020B0604020202020204" pitchFamily="34" charset="0"/>
                <a:ea typeface="新細明體" panose="02020500000000000000" pitchFamily="18" charset="-120"/>
              </a:defRPr>
            </a:lvl9pPr>
          </a:lstStyle>
          <a:p>
            <a:pPr>
              <a:spcBef>
                <a:spcPct val="0"/>
              </a:spcBef>
            </a:pPr>
            <a:fld id="{FC29D3C4-EAE8-4F43-8F0C-33EB30E447AE}" type="slidenum">
              <a:rPr lang="en-US" altLang="zh-TW" smtClean="0"/>
              <a:pPr>
                <a:spcBef>
                  <a:spcPct val="0"/>
                </a:spcBef>
              </a:pPr>
              <a:t>46</a:t>
            </a:fld>
            <a:endParaRPr lang="en-US" altLang="zh-TW"/>
          </a:p>
        </p:txBody>
      </p:sp>
      <p:sp>
        <p:nvSpPr>
          <p:cNvPr id="91139" name="Rectangle 2">
            <a:extLst>
              <a:ext uri="{FF2B5EF4-FFF2-40B4-BE49-F238E27FC236}">
                <a16:creationId xmlns:a16="http://schemas.microsoft.com/office/drawing/2014/main" id="{0BD8DDAE-A833-49E9-AFED-9BAA0A23920E}"/>
              </a:ext>
            </a:extLst>
          </p:cNvPr>
          <p:cNvSpPr>
            <a:spLocks noGrp="1" noRot="1" noChangeAspect="1" noChangeArrowheads="1" noTextEdit="1"/>
          </p:cNvSpPr>
          <p:nvPr>
            <p:ph type="sldImg"/>
          </p:nvPr>
        </p:nvSpPr>
        <p:spPr>
          <a:ln/>
        </p:spPr>
      </p:sp>
      <p:sp>
        <p:nvSpPr>
          <p:cNvPr id="91140" name="Rectangle 3">
            <a:extLst>
              <a:ext uri="{FF2B5EF4-FFF2-40B4-BE49-F238E27FC236}">
                <a16:creationId xmlns:a16="http://schemas.microsoft.com/office/drawing/2014/main" id="{C71A02D3-893A-48CF-910D-8376B0E7366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TW" altLang="en-US" dirty="0"/>
              <a:t>圖 </a:t>
            </a:r>
            <a:r>
              <a:rPr lang="en-US" altLang="zh-TW" dirty="0"/>
              <a:t>2.21 </a:t>
            </a:r>
            <a:r>
              <a:rPr lang="zh-TW" altLang="en-US" dirty="0"/>
              <a:t>用於跟踪等價類的數據結構。 </a:t>
            </a:r>
            <a:endParaRPr lang="en-US" altLang="zh-TW" dirty="0"/>
          </a:p>
          <a:p>
            <a:pPr eaLnBrk="1" hangingPunct="1"/>
            <a:r>
              <a:rPr lang="zh-TW" altLang="en-US" dirty="0"/>
              <a:t>在此示例中，運行 </a:t>
            </a:r>
            <a:r>
              <a:rPr lang="en-US" altLang="zh-TW" dirty="0"/>
              <a:t>4 </a:t>
            </a:r>
            <a:r>
              <a:rPr lang="zh-TW" altLang="en-US" dirty="0"/>
              <a:t>具有 </a:t>
            </a:r>
            <a:r>
              <a:rPr lang="en-US" altLang="zh-TW" dirty="0"/>
              <a:t>PE​​RM_LABEL 1</a:t>
            </a:r>
            <a:r>
              <a:rPr lang="zh-TW" altLang="en-US" dirty="0"/>
              <a:t>，它是 </a:t>
            </a:r>
            <a:r>
              <a:rPr lang="en-US" altLang="zh-TW" dirty="0"/>
              <a:t>LABEL </a:t>
            </a:r>
            <a:r>
              <a:rPr lang="zh-TW" altLang="en-US" dirty="0"/>
              <a:t>數組的索引，為每個可能的 </a:t>
            </a:r>
            <a:r>
              <a:rPr lang="en-US" altLang="zh-TW" dirty="0"/>
              <a:t>PERM_LABEL </a:t>
            </a:r>
            <a:r>
              <a:rPr lang="zh-TW" altLang="en-US" dirty="0"/>
              <a:t>值提供等價類標籤。 </a:t>
            </a:r>
            <a:endParaRPr lang="en-US" altLang="zh-TW" dirty="0"/>
          </a:p>
          <a:p>
            <a:pPr eaLnBrk="1" hangingPunct="1"/>
            <a:r>
              <a:rPr lang="zh-TW" altLang="en-US" dirty="0"/>
              <a:t>在示例中，</a:t>
            </a:r>
            <a:r>
              <a:rPr lang="en-US" altLang="zh-TW" dirty="0"/>
              <a:t>PERM_LABELS 1</a:t>
            </a:r>
            <a:r>
              <a:rPr lang="zh-TW" altLang="en-US" dirty="0"/>
              <a:t>、</a:t>
            </a:r>
            <a:r>
              <a:rPr lang="en-US" altLang="zh-TW" dirty="0"/>
              <a:t>2</a:t>
            </a:r>
            <a:r>
              <a:rPr lang="zh-TW" altLang="en-US" dirty="0"/>
              <a:t>和</a:t>
            </a:r>
            <a:r>
              <a:rPr lang="en-US" altLang="zh-TW" dirty="0"/>
              <a:t>3</a:t>
            </a:r>
            <a:r>
              <a:rPr lang="zh-TW" altLang="en-US" dirty="0"/>
              <a:t>都被確定為等效，因此</a:t>
            </a:r>
            <a:r>
              <a:rPr lang="en-US" altLang="zh-TW" dirty="0"/>
              <a:t>LABEL(1)</a:t>
            </a:r>
            <a:r>
              <a:rPr lang="zh-TW" altLang="en-US" dirty="0"/>
              <a:t>、</a:t>
            </a:r>
            <a:r>
              <a:rPr lang="en-US" altLang="zh-TW" dirty="0"/>
              <a:t>LABEL(2)</a:t>
            </a:r>
            <a:r>
              <a:rPr lang="zh-TW" altLang="en-US" dirty="0"/>
              <a:t>和</a:t>
            </a:r>
            <a:r>
              <a:rPr lang="en-US" altLang="zh-TW" dirty="0"/>
              <a:t>LABEL(3)</a:t>
            </a:r>
            <a:r>
              <a:rPr lang="zh-TW" altLang="en-US" dirty="0"/>
              <a:t>都包含等價類標籤，即</a:t>
            </a:r>
            <a:r>
              <a:rPr lang="en-US" altLang="zh-TW" dirty="0"/>
              <a:t>1</a:t>
            </a:r>
            <a:r>
              <a:rPr lang="zh-TW" altLang="en-US" dirty="0"/>
              <a:t>。</a:t>
            </a:r>
            <a:endParaRPr lang="en-US" altLang="zh-TW" dirty="0"/>
          </a:p>
          <a:p>
            <a:pPr eaLnBrk="1" hangingPunct="1"/>
            <a:r>
              <a:rPr lang="zh-TW" altLang="en-US" dirty="0"/>
              <a:t>此外，等價性類標籤是</a:t>
            </a:r>
            <a:r>
              <a:rPr lang="en-US" altLang="zh-TW" dirty="0"/>
              <a:t>EQ_CLASS </a:t>
            </a:r>
            <a:r>
              <a:rPr lang="zh-TW" altLang="en-US" dirty="0"/>
              <a:t>數組的索引，該數組包含指向等價類開頭的指針，這些等價類是</a:t>
            </a:r>
            <a:r>
              <a:rPr lang="en-US" altLang="zh-TW" dirty="0"/>
              <a:t>LABEL/NEXT </a:t>
            </a:r>
            <a:r>
              <a:rPr lang="zh-TW" altLang="en-US" dirty="0"/>
              <a:t>結構中的鏈接列表。 </a:t>
            </a:r>
            <a:endParaRPr lang="en-US" altLang="zh-TW" dirty="0"/>
          </a:p>
          <a:p>
            <a:pPr eaLnBrk="1" hangingPunct="1"/>
            <a:r>
              <a:rPr lang="zh-TW" altLang="en-US" dirty="0"/>
              <a:t>在此示例中，只有一個等價類（類 </a:t>
            </a:r>
            <a:r>
              <a:rPr lang="en-US" altLang="zh-TW" dirty="0"/>
              <a:t>1</a:t>
            </a:r>
            <a:r>
              <a:rPr lang="zh-TW" altLang="en-US" dirty="0"/>
              <a:t>），並且 </a:t>
            </a:r>
            <a:r>
              <a:rPr lang="en-US" altLang="zh-TW" dirty="0"/>
              <a:t>LABEL/NEXT </a:t>
            </a:r>
            <a:r>
              <a:rPr lang="zh-TW" altLang="en-US" dirty="0"/>
              <a:t>數組的三個元素鏈接在一起形成該類。</a:t>
            </a:r>
            <a:endParaRPr lang="en-US" altLang="zh-TW"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TW" sz="1200" dirty="0"/>
              <a:t>2.3.6 </a:t>
            </a:r>
            <a:r>
              <a:rPr lang="zh-TW" altLang="en-US" sz="1200" dirty="0"/>
              <a:t>區域表方法的高效一連串長度建置</a:t>
            </a:r>
            <a:endParaRPr lang="en-US" altLang="zh-TW" sz="1200" dirty="0"/>
          </a:p>
          <a:p>
            <a:endParaRPr lang="zh-TW" altLang="en-US" dirty="0"/>
          </a:p>
        </p:txBody>
      </p:sp>
      <p:sp>
        <p:nvSpPr>
          <p:cNvPr id="4" name="投影片編號版面配置區 3"/>
          <p:cNvSpPr>
            <a:spLocks noGrp="1"/>
          </p:cNvSpPr>
          <p:nvPr>
            <p:ph type="sldNum" sz="quarter" idx="10"/>
          </p:nvPr>
        </p:nvSpPr>
        <p:spPr/>
        <p:txBody>
          <a:bodyPr/>
          <a:lstStyle/>
          <a:p>
            <a:pPr>
              <a:defRPr/>
            </a:pPr>
            <a:fld id="{E8672493-C39B-41A2-AD5A-EA2EAE8AA8DD}" type="slidenum">
              <a:rPr lang="en-US" altLang="zh-TW" smtClean="0"/>
              <a:pPr>
                <a:defRPr/>
              </a:pPr>
              <a:t>47</a:t>
            </a:fld>
            <a:endParaRPr lang="en-US" altLang="zh-TW"/>
          </a:p>
        </p:txBody>
      </p:sp>
    </p:spTree>
    <p:extLst>
      <p:ext uri="{BB962C8B-B14F-4D97-AF65-F5344CB8AC3E}">
        <p14:creationId xmlns:p14="http://schemas.microsoft.com/office/powerpoint/2010/main" val="174673519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E8672493-C39B-41A2-AD5A-EA2EAE8AA8DD}" type="slidenum">
              <a:rPr lang="en-US" altLang="zh-TW" smtClean="0"/>
              <a:pPr>
                <a:defRPr/>
              </a:pPr>
              <a:t>48</a:t>
            </a:fld>
            <a:endParaRPr lang="en-US" altLang="zh-TW"/>
          </a:p>
        </p:txBody>
      </p:sp>
    </p:spTree>
    <p:extLst>
      <p:ext uri="{BB962C8B-B14F-4D97-AF65-F5344CB8AC3E}">
        <p14:creationId xmlns:p14="http://schemas.microsoft.com/office/powerpoint/2010/main" val="654818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pPr>
              <a:defRPr/>
            </a:pPr>
            <a:fld id="{E8672493-C39B-41A2-AD5A-EA2EAE8AA8DD}" type="slidenum">
              <a:rPr lang="en-US" altLang="zh-TW" smtClean="0"/>
              <a:pPr>
                <a:defRPr/>
              </a:pPr>
              <a:t>49</a:t>
            </a:fld>
            <a:endParaRPr lang="en-US" altLang="zh-TW"/>
          </a:p>
        </p:txBody>
      </p:sp>
    </p:spTree>
    <p:extLst>
      <p:ext uri="{BB962C8B-B14F-4D97-AF65-F5344CB8AC3E}">
        <p14:creationId xmlns:p14="http://schemas.microsoft.com/office/powerpoint/2010/main" val="8861473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圖 </a:t>
            </a:r>
            <a:r>
              <a:rPr lang="en-US" altLang="zh-TW" dirty="0"/>
              <a:t>2.1 </a:t>
            </a:r>
            <a:r>
              <a:rPr lang="zh-TW" altLang="en-US" dirty="0"/>
              <a:t>原始灰階影像。 沒有數字的像素值為 </a:t>
            </a:r>
            <a:r>
              <a:rPr lang="en-US" altLang="zh-TW" dirty="0"/>
              <a:t>0</a:t>
            </a:r>
            <a:r>
              <a:rPr lang="zh-TW" altLang="en-US" dirty="0"/>
              <a:t>。</a:t>
            </a:r>
            <a:endParaRPr lang="en-US" altLang="zh-TW" dirty="0"/>
          </a:p>
          <a:p>
            <a:r>
              <a:rPr lang="zh-TW" altLang="en-US" dirty="0"/>
              <a:t>圖 </a:t>
            </a:r>
            <a:r>
              <a:rPr lang="en-US" altLang="zh-TW" dirty="0"/>
              <a:t>2.2 </a:t>
            </a:r>
            <a:r>
              <a:rPr lang="zh-TW" altLang="en-US" dirty="0"/>
              <a:t>門檻值灰階影像。 所有大於 </a:t>
            </a:r>
            <a:r>
              <a:rPr lang="en-US" altLang="zh-TW" dirty="0"/>
              <a:t>0 </a:t>
            </a:r>
            <a:r>
              <a:rPr lang="zh-TW" altLang="en-US" dirty="0"/>
              <a:t>的像素都用二進制 </a:t>
            </a:r>
            <a:r>
              <a:rPr lang="en-US" altLang="zh-TW" dirty="0"/>
              <a:t>1 </a:t>
            </a:r>
            <a:r>
              <a:rPr lang="zh-TW" altLang="en-US" dirty="0"/>
              <a:t>標記。</a:t>
            </a:r>
            <a:endParaRPr lang="en-US" altLang="zh-TW" dirty="0"/>
          </a:p>
          <a:p>
            <a:endParaRPr lang="en-US" altLang="zh-TW" dirty="0"/>
          </a:p>
          <a:p>
            <a:pPr defTabSz="966064"/>
            <a:r>
              <a:rPr lang="en-US" altLang="zh-TW" dirty="0"/>
              <a:t>T</a:t>
            </a:r>
            <a:r>
              <a:rPr lang="zh-TW" altLang="en-US" dirty="0"/>
              <a:t>：亮度門檻值設為</a:t>
            </a:r>
            <a:r>
              <a:rPr lang="en-US" altLang="zh-TW" dirty="0"/>
              <a:t>1</a:t>
            </a:r>
            <a:endParaRPr lang="zh-TW" altLang="en-US" dirty="0"/>
          </a:p>
          <a:p>
            <a:endParaRPr lang="zh-TW" altLang="en-US" dirty="0"/>
          </a:p>
        </p:txBody>
      </p:sp>
      <p:sp>
        <p:nvSpPr>
          <p:cNvPr id="4" name="投影片編號版面配置區 3"/>
          <p:cNvSpPr>
            <a:spLocks noGrp="1"/>
          </p:cNvSpPr>
          <p:nvPr>
            <p:ph type="sldNum" sz="quarter" idx="10"/>
          </p:nvPr>
        </p:nvSpPr>
        <p:spPr/>
        <p:txBody>
          <a:bodyPr/>
          <a:lstStyle/>
          <a:p>
            <a:pPr>
              <a:defRPr/>
            </a:pPr>
            <a:fld id="{E8672493-C39B-41A2-AD5A-EA2EAE8AA8DD}" type="slidenum">
              <a:rPr lang="en-US" altLang="zh-TW" smtClean="0"/>
              <a:pPr>
                <a:defRPr/>
              </a:pPr>
              <a:t>5</a:t>
            </a:fld>
            <a:endParaRPr lang="en-US" altLang="zh-TW"/>
          </a:p>
        </p:txBody>
      </p:sp>
    </p:spTree>
    <p:extLst>
      <p:ext uri="{BB962C8B-B14F-4D97-AF65-F5344CB8AC3E}">
        <p14:creationId xmlns:p14="http://schemas.microsoft.com/office/powerpoint/2010/main" val="362331626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E8672493-C39B-41A2-AD5A-EA2EAE8AA8DD}" type="slidenum">
              <a:rPr lang="en-US" altLang="zh-TW" smtClean="0"/>
              <a:pPr>
                <a:defRPr/>
              </a:pPr>
              <a:t>50</a:t>
            </a:fld>
            <a:endParaRPr lang="en-US" altLang="zh-TW"/>
          </a:p>
        </p:txBody>
      </p:sp>
    </p:spTree>
    <p:extLst>
      <p:ext uri="{BB962C8B-B14F-4D97-AF65-F5344CB8AC3E}">
        <p14:creationId xmlns:p14="http://schemas.microsoft.com/office/powerpoint/2010/main" val="309992538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5"/>
          </p:nvPr>
        </p:nvSpPr>
        <p:spPr/>
        <p:txBody>
          <a:bodyPr/>
          <a:lstStyle/>
          <a:p>
            <a:pPr>
              <a:defRPr/>
            </a:pPr>
            <a:fld id="{E8672493-C39B-41A2-AD5A-EA2EAE8AA8DD}" type="slidenum">
              <a:rPr lang="en-US" altLang="zh-TW" smtClean="0"/>
              <a:pPr>
                <a:defRPr/>
              </a:pPr>
              <a:t>51</a:t>
            </a:fld>
            <a:endParaRPr lang="en-US" altLang="zh-TW"/>
          </a:p>
        </p:txBody>
      </p:sp>
    </p:spTree>
    <p:extLst>
      <p:ext uri="{BB962C8B-B14F-4D97-AF65-F5344CB8AC3E}">
        <p14:creationId xmlns:p14="http://schemas.microsoft.com/office/powerpoint/2010/main" val="251446524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5"/>
          </p:nvPr>
        </p:nvSpPr>
        <p:spPr/>
        <p:txBody>
          <a:bodyPr/>
          <a:lstStyle/>
          <a:p>
            <a:pPr>
              <a:defRPr/>
            </a:pPr>
            <a:fld id="{E8672493-C39B-41A2-AD5A-EA2EAE8AA8DD}" type="slidenum">
              <a:rPr lang="en-US" altLang="zh-TW" smtClean="0"/>
              <a:pPr>
                <a:defRPr/>
              </a:pPr>
              <a:t>52</a:t>
            </a:fld>
            <a:endParaRPr lang="en-US" altLang="zh-TW"/>
          </a:p>
        </p:txBody>
      </p:sp>
    </p:spTree>
    <p:extLst>
      <p:ext uri="{BB962C8B-B14F-4D97-AF65-F5344CB8AC3E}">
        <p14:creationId xmlns:p14="http://schemas.microsoft.com/office/powerpoint/2010/main" val="46262548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圖 </a:t>
            </a:r>
            <a:r>
              <a:rPr lang="en-US" altLang="zh-TW" dirty="0"/>
              <a:t>2.22 </a:t>
            </a:r>
            <a:r>
              <a:rPr lang="zh-TW" altLang="en-US" dirty="0"/>
              <a:t>顯示自下而上傳遞如何僅需要將標籤 </a:t>
            </a:r>
            <a:r>
              <a:rPr lang="en-US" altLang="zh-TW" dirty="0"/>
              <a:t>1 </a:t>
            </a:r>
            <a:r>
              <a:rPr lang="zh-TW" altLang="en-US" dirty="0"/>
              <a:t>傳播並替換為從底部算起第四行具有標籤 </a:t>
            </a:r>
            <a:r>
              <a:rPr lang="en-US" altLang="zh-TW" dirty="0"/>
              <a:t>2 </a:t>
            </a:r>
            <a:r>
              <a:rPr lang="zh-TW" altLang="en-US" dirty="0"/>
              <a:t>的兩個像素。 </a:t>
            </a:r>
            <a:endParaRPr lang="en-US" altLang="zh-TW" dirty="0"/>
          </a:p>
          <a:p>
            <a:r>
              <a:rPr lang="zh-TW" altLang="en-US" dirty="0"/>
              <a:t>請注意，這些標籤 </a:t>
            </a:r>
            <a:r>
              <a:rPr lang="en-US" altLang="zh-TW" dirty="0"/>
              <a:t>2 </a:t>
            </a:r>
            <a:r>
              <a:rPr lang="zh-TW" altLang="en-US" dirty="0"/>
              <a:t>像素之一未連接到標籤 </a:t>
            </a:r>
            <a:r>
              <a:rPr lang="en-US" altLang="zh-TW" dirty="0"/>
              <a:t>1 </a:t>
            </a:r>
            <a:r>
              <a:rPr lang="zh-TW" altLang="en-US" dirty="0"/>
              <a:t>像素。 這意味著僅鄰域傳播對於自下而上的傳遞不起作用。 </a:t>
            </a:r>
            <a:endParaRPr lang="en-US" altLang="zh-TW" dirty="0"/>
          </a:p>
          <a:p>
            <a:r>
              <a:rPr lang="zh-TW" altLang="en-US" dirty="0"/>
              <a:t>在第 </a:t>
            </a:r>
            <a:r>
              <a:rPr lang="en-US" altLang="zh-TW" dirty="0"/>
              <a:t>4 </a:t>
            </a:r>
            <a:r>
              <a:rPr lang="zh-TW" altLang="en-US" dirty="0"/>
              <a:t>行第 </a:t>
            </a:r>
            <a:r>
              <a:rPr lang="en-US" altLang="zh-TW" dirty="0"/>
              <a:t>4 </a:t>
            </a:r>
            <a:r>
              <a:rPr lang="zh-TW" altLang="en-US" dirty="0"/>
              <a:t>列的 </a:t>
            </a:r>
            <a:r>
              <a:rPr lang="en-US" altLang="zh-TW" dirty="0"/>
              <a:t>1 </a:t>
            </a:r>
            <a:r>
              <a:rPr lang="zh-TW" altLang="en-US" dirty="0"/>
              <a:t>標記像素將其標籤傳播到第 </a:t>
            </a:r>
            <a:r>
              <a:rPr lang="en-US" altLang="zh-TW" dirty="0"/>
              <a:t>3 </a:t>
            </a:r>
            <a:r>
              <a:rPr lang="zh-TW" altLang="en-US" dirty="0"/>
              <a:t>行第 </a:t>
            </a:r>
            <a:r>
              <a:rPr lang="en-US" altLang="zh-TW" dirty="0"/>
              <a:t>3 </a:t>
            </a:r>
            <a:r>
              <a:rPr lang="zh-TW" altLang="en-US" dirty="0"/>
              <a:t>列的 </a:t>
            </a:r>
            <a:r>
              <a:rPr lang="en-US" altLang="zh-TW" dirty="0"/>
              <a:t>2 </a:t>
            </a:r>
            <a:r>
              <a:rPr lang="zh-TW" altLang="en-US" dirty="0"/>
              <a:t>標記像素後，替換操作必須將第 </a:t>
            </a:r>
            <a:r>
              <a:rPr lang="en-US" altLang="zh-TW" dirty="0"/>
              <a:t>3 </a:t>
            </a:r>
            <a:r>
              <a:rPr lang="zh-TW" altLang="en-US" dirty="0"/>
              <a:t>行第 </a:t>
            </a:r>
            <a:r>
              <a:rPr lang="en-US" altLang="zh-TW" dirty="0"/>
              <a:t>1 </a:t>
            </a:r>
            <a:r>
              <a:rPr lang="zh-TW" altLang="en-US" dirty="0"/>
              <a:t>列的 </a:t>
            </a:r>
            <a:r>
              <a:rPr lang="en-US" altLang="zh-TW" dirty="0"/>
              <a:t>1 </a:t>
            </a:r>
            <a:r>
              <a:rPr lang="zh-TW" altLang="en-US" dirty="0"/>
              <a:t>標記像素的標籤替換為標籤</a:t>
            </a:r>
            <a:r>
              <a:rPr lang="en-US" altLang="zh-TW" dirty="0"/>
              <a:t>1</a:t>
            </a:r>
            <a:r>
              <a:rPr lang="zh-TW" altLang="en-US" dirty="0"/>
              <a:t>。</a:t>
            </a:r>
            <a:endParaRPr lang="en-US" altLang="zh-TW" dirty="0"/>
          </a:p>
          <a:p>
            <a:r>
              <a:rPr lang="zh-TW" altLang="en-US" dirty="0"/>
              <a:t>（ </a:t>
            </a:r>
            <a:r>
              <a:rPr lang="en-US" altLang="zh-TW" dirty="0"/>
              <a:t>a</a:t>
            </a:r>
            <a:r>
              <a:rPr lang="zh-TW" altLang="en-US" dirty="0"/>
              <a:t>）二值化影像； </a:t>
            </a:r>
            <a:r>
              <a:rPr lang="en-US" altLang="zh-TW" dirty="0"/>
              <a:t>(b) </a:t>
            </a:r>
            <a:r>
              <a:rPr lang="zh-TW" altLang="en-US" dirty="0"/>
              <a:t>自上而下經過後進行標記； </a:t>
            </a:r>
            <a:r>
              <a:rPr lang="en-US" altLang="zh-TW" dirty="0"/>
              <a:t>(c) </a:t>
            </a:r>
            <a:r>
              <a:rPr lang="zh-TW" altLang="en-US" dirty="0"/>
              <a:t>處理完底部前四行後進行標記； </a:t>
            </a:r>
            <a:r>
              <a:rPr lang="en-US" altLang="zh-TW" dirty="0"/>
              <a:t>(d) </a:t>
            </a:r>
            <a:r>
              <a:rPr lang="zh-TW" altLang="en-US" dirty="0"/>
              <a:t>自下而上經過後的最終標記。</a:t>
            </a:r>
          </a:p>
        </p:txBody>
      </p:sp>
      <p:sp>
        <p:nvSpPr>
          <p:cNvPr id="4" name="投影片編號版面配置區 3"/>
          <p:cNvSpPr>
            <a:spLocks noGrp="1"/>
          </p:cNvSpPr>
          <p:nvPr>
            <p:ph type="sldNum" sz="quarter" idx="5"/>
          </p:nvPr>
        </p:nvSpPr>
        <p:spPr/>
        <p:txBody>
          <a:bodyPr/>
          <a:lstStyle/>
          <a:p>
            <a:pPr>
              <a:defRPr/>
            </a:pPr>
            <a:fld id="{E8672493-C39B-41A2-AD5A-EA2EAE8AA8DD}" type="slidenum">
              <a:rPr lang="en-US" altLang="zh-TW" smtClean="0"/>
              <a:pPr>
                <a:defRPr/>
              </a:pPr>
              <a:t>53</a:t>
            </a:fld>
            <a:endParaRPr lang="en-US" altLang="zh-TW"/>
          </a:p>
        </p:txBody>
      </p:sp>
    </p:spTree>
    <p:extLst>
      <p:ext uri="{BB962C8B-B14F-4D97-AF65-F5344CB8AC3E}">
        <p14:creationId xmlns:p14="http://schemas.microsoft.com/office/powerpoint/2010/main" val="397867022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TW" sz="1200" dirty="0"/>
              <a:t>2.4 </a:t>
            </a:r>
            <a:r>
              <a:rPr lang="zh-TW" altLang="en-US" sz="1200" dirty="0"/>
              <a:t>簽名切割與分析</a:t>
            </a:r>
            <a:endParaRPr lang="en-US" altLang="zh-TW" sz="1200" dirty="0"/>
          </a:p>
          <a:p>
            <a:r>
              <a:rPr lang="zh-TW" altLang="en-US" dirty="0"/>
              <a:t>簽名：生成的遮罩影像的非零像素的直方圖</a:t>
            </a:r>
            <a:endParaRPr lang="en-US" altLang="zh-TW" dirty="0"/>
          </a:p>
          <a:p>
            <a:endParaRPr lang="en-US" altLang="zh-TW" dirty="0"/>
          </a:p>
          <a:p>
            <a:r>
              <a:rPr lang="zh-TW" altLang="en-US" dirty="0"/>
              <a:t>簽名：投影</a:t>
            </a:r>
            <a:endParaRPr lang="en-US" altLang="zh-TW" dirty="0"/>
          </a:p>
          <a:p>
            <a:endParaRPr lang="en-US" altLang="zh-TW" dirty="0"/>
          </a:p>
          <a:p>
            <a:r>
              <a:rPr lang="zh-TW" altLang="en-US" dirty="0"/>
              <a:t>投影可以是垂直的、水平的、對角線的、圓形的、徑向的</a:t>
            </a:r>
            <a:r>
              <a:rPr lang="en-US" altLang="zh-TW" dirty="0"/>
              <a:t>……</a:t>
            </a:r>
            <a:endParaRPr lang="zh-TW" altLang="en-US" dirty="0"/>
          </a:p>
        </p:txBody>
      </p:sp>
      <p:sp>
        <p:nvSpPr>
          <p:cNvPr id="4" name="投影片編號版面配置區 3"/>
          <p:cNvSpPr>
            <a:spLocks noGrp="1"/>
          </p:cNvSpPr>
          <p:nvPr>
            <p:ph type="sldNum" sz="quarter" idx="10"/>
          </p:nvPr>
        </p:nvSpPr>
        <p:spPr/>
        <p:txBody>
          <a:bodyPr/>
          <a:lstStyle/>
          <a:p>
            <a:pPr>
              <a:defRPr/>
            </a:pPr>
            <a:fld id="{E8672493-C39B-41A2-AD5A-EA2EAE8AA8DD}" type="slidenum">
              <a:rPr lang="en-US" altLang="zh-TW" smtClean="0"/>
              <a:pPr>
                <a:defRPr/>
              </a:pPr>
              <a:t>54</a:t>
            </a:fld>
            <a:endParaRPr lang="en-US" altLang="zh-TW"/>
          </a:p>
        </p:txBody>
      </p:sp>
    </p:spTree>
    <p:extLst>
      <p:ext uri="{BB962C8B-B14F-4D97-AF65-F5344CB8AC3E}">
        <p14:creationId xmlns:p14="http://schemas.microsoft.com/office/powerpoint/2010/main" val="414604228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圖 </a:t>
            </a:r>
            <a:r>
              <a:rPr lang="en-US" altLang="zh-TW" dirty="0"/>
              <a:t>2.23 </a:t>
            </a:r>
            <a:r>
              <a:rPr lang="zh-TW" altLang="en-US" dirty="0"/>
              <a:t>形狀的對角投影。 投影方向與柱軸逆時針 </a:t>
            </a:r>
            <a:r>
              <a:rPr lang="en-US" altLang="zh-TW" dirty="0"/>
              <a:t>45°</a:t>
            </a:r>
            <a:r>
              <a:rPr lang="zh-TW" altLang="en-US" dirty="0"/>
              <a:t>。</a:t>
            </a:r>
          </a:p>
        </p:txBody>
      </p:sp>
      <p:sp>
        <p:nvSpPr>
          <p:cNvPr id="4" name="投影片編號版面配置區 3"/>
          <p:cNvSpPr>
            <a:spLocks noGrp="1"/>
          </p:cNvSpPr>
          <p:nvPr>
            <p:ph type="sldNum" sz="quarter" idx="10"/>
          </p:nvPr>
        </p:nvSpPr>
        <p:spPr/>
        <p:txBody>
          <a:bodyPr/>
          <a:lstStyle/>
          <a:p>
            <a:pPr>
              <a:defRPr/>
            </a:pPr>
            <a:fld id="{E8672493-C39B-41A2-AD5A-EA2EAE8AA8DD}" type="slidenum">
              <a:rPr lang="en-US" altLang="zh-TW" smtClean="0"/>
              <a:pPr>
                <a:defRPr/>
              </a:pPr>
              <a:t>55</a:t>
            </a:fld>
            <a:endParaRPr lang="en-US" altLang="zh-TW"/>
          </a:p>
        </p:txBody>
      </p:sp>
    </p:spTree>
    <p:extLst>
      <p:ext uri="{BB962C8B-B14F-4D97-AF65-F5344CB8AC3E}">
        <p14:creationId xmlns:p14="http://schemas.microsoft.com/office/powerpoint/2010/main" val="32448151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en-US" dirty="0"/>
              <a:t>切割的垂直投影：</a:t>
            </a:r>
            <a:r>
              <a:rPr lang="en-US" altLang="zh-TW" dirty="0"/>
              <a:t>s</a:t>
            </a:r>
            <a:r>
              <a:rPr lang="zh-TW" altLang="en-US" dirty="0"/>
              <a:t>、</a:t>
            </a:r>
            <a:r>
              <a:rPr lang="en-US" altLang="zh-TW" dirty="0"/>
              <a:t>t </a:t>
            </a:r>
            <a:r>
              <a:rPr lang="zh-TW" altLang="en-US" dirty="0"/>
              <a:t>之間的 </a:t>
            </a:r>
            <a:r>
              <a:rPr lang="en-US" altLang="zh-TW" dirty="0"/>
              <a:t>C </a:t>
            </a:r>
            <a:r>
              <a:rPr lang="zh-TW" altLang="en-US" dirty="0"/>
              <a:t>列 </a:t>
            </a:r>
            <a:r>
              <a:rPr lang="en-US" altLang="zh-TW" dirty="0"/>
              <a:t>(s</a:t>
            </a:r>
            <a:r>
              <a:rPr lang="zh-TW" altLang="en-US" dirty="0"/>
              <a:t>、</a:t>
            </a:r>
            <a:r>
              <a:rPr lang="en-US" altLang="zh-TW" dirty="0"/>
              <a:t>t</a:t>
            </a:r>
            <a:r>
              <a:rPr lang="zh-TW" altLang="en-US" dirty="0"/>
              <a:t>是長方形的左右邊界</a:t>
            </a:r>
            <a:r>
              <a:rPr lang="en-US" altLang="zh-TW" dirty="0"/>
              <a:t>)</a:t>
            </a:r>
          </a:p>
          <a:p>
            <a:endParaRPr lang="en-US" altLang="zh-TW" dirty="0"/>
          </a:p>
          <a:p>
            <a:r>
              <a:rPr lang="zh-TW" altLang="en-US" dirty="0"/>
              <a:t>水平投影：</a:t>
            </a:r>
            <a:r>
              <a:rPr lang="en-US" altLang="zh-TW" dirty="0"/>
              <a:t>u</a:t>
            </a:r>
            <a:r>
              <a:rPr lang="zh-TW" altLang="en-US" dirty="0"/>
              <a:t>、</a:t>
            </a:r>
            <a:r>
              <a:rPr lang="en-US" altLang="zh-TW" dirty="0"/>
              <a:t>v </a:t>
            </a:r>
            <a:r>
              <a:rPr lang="zh-TW" altLang="en-US" dirty="0"/>
              <a:t>之間的 </a:t>
            </a:r>
            <a:r>
              <a:rPr lang="en-US" altLang="zh-TW" dirty="0"/>
              <a:t>r </a:t>
            </a:r>
            <a:r>
              <a:rPr lang="zh-TW" altLang="en-US" dirty="0"/>
              <a:t>行</a:t>
            </a:r>
            <a:r>
              <a:rPr lang="en-US" altLang="zh-TW" dirty="0"/>
              <a:t>(u</a:t>
            </a:r>
            <a:r>
              <a:rPr lang="zh-TW" altLang="en-US" dirty="0"/>
              <a:t>、</a:t>
            </a:r>
            <a:r>
              <a:rPr lang="en-US" altLang="zh-TW" dirty="0"/>
              <a:t>v</a:t>
            </a:r>
            <a:r>
              <a:rPr lang="zh-TW" altLang="en-US" dirty="0"/>
              <a:t>是長方形的上下邊界</a:t>
            </a:r>
            <a:r>
              <a:rPr lang="en-US" altLang="zh-TW" dirty="0"/>
              <a:t>)</a:t>
            </a:r>
          </a:p>
          <a:p>
            <a:endParaRPr lang="en-US" altLang="zh-TW" dirty="0"/>
          </a:p>
          <a:p>
            <a:r>
              <a:rPr lang="zh-TW" altLang="en-US" dirty="0"/>
              <a:t>垂直和水平投影定義一個矩形</a:t>
            </a:r>
            <a:endParaRPr lang="en-US" altLang="zh-TW" dirty="0"/>
          </a:p>
          <a:p>
            <a:endParaRPr lang="en-US" altLang="zh-TW" dirty="0"/>
          </a:p>
          <a:p>
            <a:r>
              <a:rPr kumimoji="1" lang="zh-TW" altLang="en-US" sz="1200" b="0" i="0" kern="1200" dirty="0">
                <a:solidFill>
                  <a:schemeClr val="tx1"/>
                </a:solidFill>
                <a:effectLst/>
                <a:latin typeface="Arial" charset="0"/>
                <a:ea typeface="新細明體" pitchFamily="18" charset="-120"/>
                <a:cs typeface="+mn-cs"/>
              </a:rPr>
              <a:t>≦ ：</a:t>
            </a:r>
            <a:r>
              <a:rPr kumimoji="1" lang="en-US" altLang="zh-TW" sz="1200" b="0" i="0" kern="1200" dirty="0">
                <a:solidFill>
                  <a:schemeClr val="tx1"/>
                </a:solidFill>
                <a:effectLst/>
                <a:latin typeface="Arial" charset="0"/>
                <a:ea typeface="新細明體" pitchFamily="18" charset="-120"/>
                <a:cs typeface="+mn-cs"/>
              </a:rPr>
              <a:t>is less than or equal to</a:t>
            </a:r>
            <a:endParaRPr lang="zh-TW" altLang="en-US" dirty="0"/>
          </a:p>
        </p:txBody>
      </p:sp>
      <p:sp>
        <p:nvSpPr>
          <p:cNvPr id="4" name="投影片編號版面配置區 3"/>
          <p:cNvSpPr>
            <a:spLocks noGrp="1"/>
          </p:cNvSpPr>
          <p:nvPr>
            <p:ph type="sldNum" sz="quarter" idx="5"/>
          </p:nvPr>
        </p:nvSpPr>
        <p:spPr/>
        <p:txBody>
          <a:bodyPr/>
          <a:lstStyle/>
          <a:p>
            <a:pPr>
              <a:defRPr/>
            </a:pPr>
            <a:fld id="{E8672493-C39B-41A2-AD5A-EA2EAE8AA8DD}" type="slidenum">
              <a:rPr lang="en-US" altLang="zh-TW" smtClean="0"/>
              <a:pPr>
                <a:defRPr/>
              </a:pPr>
              <a:t>56</a:t>
            </a:fld>
            <a:endParaRPr lang="en-US" altLang="zh-TW"/>
          </a:p>
        </p:txBody>
      </p:sp>
    </p:spTree>
    <p:extLst>
      <p:ext uri="{BB962C8B-B14F-4D97-AF65-F5344CB8AC3E}">
        <p14:creationId xmlns:p14="http://schemas.microsoft.com/office/powerpoint/2010/main" val="187178137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1. </a:t>
            </a:r>
            <a:r>
              <a:rPr lang="zh-TW" altLang="en-US" dirty="0"/>
              <a:t>分割垂直和水平投影</a:t>
            </a:r>
            <a:endParaRPr lang="en-US" altLang="zh-TW" dirty="0"/>
          </a:p>
          <a:p>
            <a:r>
              <a:rPr lang="en-US" altLang="zh-TW" dirty="0"/>
              <a:t>2. </a:t>
            </a:r>
            <a:r>
              <a:rPr lang="zh-TW" altLang="en-US" dirty="0"/>
              <a:t>將每個矩形子圖像視為新的影像</a:t>
            </a:r>
          </a:p>
        </p:txBody>
      </p:sp>
      <p:sp>
        <p:nvSpPr>
          <p:cNvPr id="4" name="投影片編號版面配置區 3"/>
          <p:cNvSpPr>
            <a:spLocks noGrp="1"/>
          </p:cNvSpPr>
          <p:nvPr>
            <p:ph type="sldNum" sz="quarter" idx="10"/>
          </p:nvPr>
        </p:nvSpPr>
        <p:spPr/>
        <p:txBody>
          <a:bodyPr/>
          <a:lstStyle/>
          <a:p>
            <a:pPr>
              <a:defRPr/>
            </a:pPr>
            <a:fld id="{E8672493-C39B-41A2-AD5A-EA2EAE8AA8DD}" type="slidenum">
              <a:rPr lang="en-US" altLang="zh-TW" smtClean="0"/>
              <a:pPr>
                <a:defRPr/>
              </a:pPr>
              <a:t>57</a:t>
            </a:fld>
            <a:endParaRPr lang="en-US" altLang="zh-TW"/>
          </a:p>
        </p:txBody>
      </p:sp>
    </p:spTree>
    <p:extLst>
      <p:ext uri="{BB962C8B-B14F-4D97-AF65-F5344CB8AC3E}">
        <p14:creationId xmlns:p14="http://schemas.microsoft.com/office/powerpoint/2010/main" val="94722373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en-US" dirty="0"/>
              <a:t>垂直和水平投影</a:t>
            </a:r>
            <a:endParaRPr lang="en-US" altLang="zh-TW" dirty="0"/>
          </a:p>
          <a:p>
            <a:endParaRPr lang="zh-TW" altLang="en-US" dirty="0"/>
          </a:p>
        </p:txBody>
      </p:sp>
      <p:sp>
        <p:nvSpPr>
          <p:cNvPr id="4" name="投影片編號版面配置區 3"/>
          <p:cNvSpPr>
            <a:spLocks noGrp="1"/>
          </p:cNvSpPr>
          <p:nvPr>
            <p:ph type="sldNum" sz="quarter" idx="10"/>
          </p:nvPr>
        </p:nvSpPr>
        <p:spPr/>
        <p:txBody>
          <a:bodyPr/>
          <a:lstStyle/>
          <a:p>
            <a:pPr>
              <a:defRPr/>
            </a:pPr>
            <a:fld id="{E8672493-C39B-41A2-AD5A-EA2EAE8AA8DD}" type="slidenum">
              <a:rPr lang="en-US" altLang="zh-TW" smtClean="0"/>
              <a:pPr>
                <a:defRPr/>
              </a:pPr>
              <a:t>58</a:t>
            </a:fld>
            <a:endParaRPr lang="en-US" altLang="zh-TW"/>
          </a:p>
        </p:txBody>
      </p:sp>
    </p:spTree>
    <p:extLst>
      <p:ext uri="{BB962C8B-B14F-4D97-AF65-F5344CB8AC3E}">
        <p14:creationId xmlns:p14="http://schemas.microsoft.com/office/powerpoint/2010/main" val="47422915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圖 </a:t>
            </a:r>
            <a:r>
              <a:rPr lang="en-US" altLang="zh-TW" dirty="0"/>
              <a:t>2.27 </a:t>
            </a:r>
            <a:r>
              <a:rPr lang="zh-TW" altLang="en-US" dirty="0"/>
              <a:t>根據初始垂直和水平投影的切割，將二值圖像分割成區域。 還顯示了每個區域的垂直和水平投影。</a:t>
            </a:r>
          </a:p>
        </p:txBody>
      </p:sp>
      <p:sp>
        <p:nvSpPr>
          <p:cNvPr id="4" name="投影片編號版面配置區 3"/>
          <p:cNvSpPr>
            <a:spLocks noGrp="1"/>
          </p:cNvSpPr>
          <p:nvPr>
            <p:ph type="sldNum" sz="quarter" idx="10"/>
          </p:nvPr>
        </p:nvSpPr>
        <p:spPr/>
        <p:txBody>
          <a:bodyPr/>
          <a:lstStyle/>
          <a:p>
            <a:pPr>
              <a:defRPr/>
            </a:pPr>
            <a:fld id="{E8672493-C39B-41A2-AD5A-EA2EAE8AA8DD}" type="slidenum">
              <a:rPr lang="en-US" altLang="zh-TW" smtClean="0"/>
              <a:pPr>
                <a:defRPr/>
              </a:pPr>
              <a:t>59</a:t>
            </a:fld>
            <a:endParaRPr lang="en-US" altLang="zh-TW"/>
          </a:p>
        </p:txBody>
      </p:sp>
    </p:spTree>
    <p:extLst>
      <p:ext uri="{BB962C8B-B14F-4D97-AF65-F5344CB8AC3E}">
        <p14:creationId xmlns:p14="http://schemas.microsoft.com/office/powerpoint/2010/main" val="29932468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defTabSz="966064">
              <a:defRPr/>
            </a:pPr>
            <a:r>
              <a:rPr lang="en-US" altLang="zh-TW" dirty="0"/>
              <a:t>T</a:t>
            </a:r>
            <a:r>
              <a:rPr lang="zh-TW" altLang="en-US" dirty="0"/>
              <a:t>：亮度門檻值設為</a:t>
            </a:r>
            <a:r>
              <a:rPr lang="en-US" altLang="zh-TW" dirty="0"/>
              <a:t>128</a:t>
            </a:r>
          </a:p>
          <a:p>
            <a:pPr defTabSz="966064">
              <a:defRPr/>
            </a:pPr>
            <a:endParaRPr lang="en-US" altLang="zh-TW" dirty="0"/>
          </a:p>
          <a:p>
            <a:pPr marL="0" marR="0" lvl="0" indent="0" algn="l" defTabSz="966064" rtl="0" eaLnBrk="0" fontAlgn="base" latinLnBrk="0" hangingPunct="0">
              <a:lnSpc>
                <a:spcPct val="100000"/>
              </a:lnSpc>
              <a:spcBef>
                <a:spcPct val="30000"/>
              </a:spcBef>
              <a:spcAft>
                <a:spcPct val="0"/>
              </a:spcAft>
              <a:buClrTx/>
              <a:buSzTx/>
              <a:buFontTx/>
              <a:buNone/>
              <a:tabLst/>
              <a:defRPr/>
            </a:pPr>
            <a:r>
              <a:rPr lang="zh-TW" altLang="en-US" dirty="0"/>
              <a:t>灰階影像</a:t>
            </a:r>
            <a:r>
              <a:rPr lang="en-US" altLang="zh-TW" dirty="0">
                <a:sym typeface="Wingdings" panose="05000000000000000000" pitchFamily="2" charset="2"/>
              </a:rPr>
              <a:t></a:t>
            </a:r>
            <a:r>
              <a:rPr lang="zh-TW" altLang="en-US" dirty="0"/>
              <a:t>取亮度門檻值設為</a:t>
            </a:r>
            <a:r>
              <a:rPr lang="en-US" altLang="zh-TW" dirty="0"/>
              <a:t>128</a:t>
            </a:r>
            <a:r>
              <a:rPr lang="en-US" altLang="zh-TW" dirty="0">
                <a:sym typeface="Wingdings" panose="05000000000000000000" pitchFamily="2" charset="2"/>
              </a:rPr>
              <a:t></a:t>
            </a:r>
            <a:r>
              <a:rPr lang="zh-TW" altLang="en-US" dirty="0"/>
              <a:t>二值化影像</a:t>
            </a:r>
            <a:endParaRPr lang="en-US" altLang="zh-TW" dirty="0"/>
          </a:p>
          <a:p>
            <a:pPr defTabSz="966064">
              <a:defRPr/>
            </a:pPr>
            <a:endParaRPr lang="en-US" altLang="zh-TW" dirty="0"/>
          </a:p>
        </p:txBody>
      </p:sp>
      <p:sp>
        <p:nvSpPr>
          <p:cNvPr id="4" name="投影片編號版面配置區 3"/>
          <p:cNvSpPr>
            <a:spLocks noGrp="1"/>
          </p:cNvSpPr>
          <p:nvPr>
            <p:ph type="sldNum" sz="quarter" idx="5"/>
          </p:nvPr>
        </p:nvSpPr>
        <p:spPr/>
        <p:txBody>
          <a:bodyPr/>
          <a:lstStyle/>
          <a:p>
            <a:pPr>
              <a:defRPr/>
            </a:pPr>
            <a:fld id="{E8672493-C39B-41A2-AD5A-EA2EAE8AA8DD}" type="slidenum">
              <a:rPr lang="en-US" altLang="zh-TW" smtClean="0"/>
              <a:pPr>
                <a:defRPr/>
              </a:pPr>
              <a:t>6</a:t>
            </a:fld>
            <a:endParaRPr lang="en-US" altLang="zh-TW"/>
          </a:p>
        </p:txBody>
      </p:sp>
    </p:spTree>
    <p:extLst>
      <p:ext uri="{BB962C8B-B14F-4D97-AF65-F5344CB8AC3E}">
        <p14:creationId xmlns:p14="http://schemas.microsoft.com/office/powerpoint/2010/main" val="28509931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圖</a:t>
            </a:r>
            <a:r>
              <a:rPr lang="en-US" altLang="zh-TW" dirty="0"/>
              <a:t>2.28 </a:t>
            </a:r>
            <a:r>
              <a:rPr lang="zh-TW" altLang="en-US" dirty="0"/>
              <a:t>在圖</a:t>
            </a:r>
            <a:r>
              <a:rPr lang="en-US" altLang="zh-TW" dirty="0"/>
              <a:t>2.27</a:t>
            </a:r>
            <a:r>
              <a:rPr lang="zh-TW" altLang="en-US" dirty="0"/>
              <a:t>的分割基礎上分割成區域的二值圖像。 還顯示了每個區域的垂直和水平投影。</a:t>
            </a:r>
          </a:p>
        </p:txBody>
      </p:sp>
      <p:sp>
        <p:nvSpPr>
          <p:cNvPr id="4" name="投影片編號版面配置區 3"/>
          <p:cNvSpPr>
            <a:spLocks noGrp="1"/>
          </p:cNvSpPr>
          <p:nvPr>
            <p:ph type="sldNum" sz="quarter" idx="10"/>
          </p:nvPr>
        </p:nvSpPr>
        <p:spPr/>
        <p:txBody>
          <a:bodyPr/>
          <a:lstStyle/>
          <a:p>
            <a:pPr>
              <a:defRPr/>
            </a:pPr>
            <a:fld id="{E8672493-C39B-41A2-AD5A-EA2EAE8AA8DD}" type="slidenum">
              <a:rPr lang="en-US" altLang="zh-TW" smtClean="0"/>
              <a:pPr>
                <a:defRPr/>
              </a:pPr>
              <a:t>60</a:t>
            </a:fld>
            <a:endParaRPr lang="en-US" altLang="zh-TW"/>
          </a:p>
        </p:txBody>
      </p:sp>
    </p:spTree>
    <p:extLst>
      <p:ext uri="{BB962C8B-B14F-4D97-AF65-F5344CB8AC3E}">
        <p14:creationId xmlns:p14="http://schemas.microsoft.com/office/powerpoint/2010/main" val="57606993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a:extLst>
              <a:ext uri="{FF2B5EF4-FFF2-40B4-BE49-F238E27FC236}">
                <a16:creationId xmlns:a16="http://schemas.microsoft.com/office/drawing/2014/main" id="{C4ADB86E-9EBD-4382-94CA-65278B29816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Arial" panose="020B0604020202020204" pitchFamily="34" charset="0"/>
                <a:ea typeface="新細明體" panose="02020500000000000000" pitchFamily="18" charset="-120"/>
              </a:defRPr>
            </a:lvl1pPr>
            <a:lvl2pPr marL="784927" indent="-301895">
              <a:spcBef>
                <a:spcPct val="30000"/>
              </a:spcBef>
              <a:defRPr kumimoji="1" sz="1300">
                <a:solidFill>
                  <a:schemeClr val="tx1"/>
                </a:solidFill>
                <a:latin typeface="Arial" panose="020B0604020202020204" pitchFamily="34" charset="0"/>
                <a:ea typeface="新細明體" panose="02020500000000000000" pitchFamily="18" charset="-120"/>
              </a:defRPr>
            </a:lvl2pPr>
            <a:lvl3pPr marL="1207580" indent="-241516">
              <a:spcBef>
                <a:spcPct val="30000"/>
              </a:spcBef>
              <a:defRPr kumimoji="1" sz="1300">
                <a:solidFill>
                  <a:schemeClr val="tx1"/>
                </a:solidFill>
                <a:latin typeface="Arial" panose="020B0604020202020204" pitchFamily="34" charset="0"/>
                <a:ea typeface="新細明體" panose="02020500000000000000" pitchFamily="18" charset="-120"/>
              </a:defRPr>
            </a:lvl3pPr>
            <a:lvl4pPr marL="1690611" indent="-241516">
              <a:spcBef>
                <a:spcPct val="30000"/>
              </a:spcBef>
              <a:defRPr kumimoji="1" sz="1300">
                <a:solidFill>
                  <a:schemeClr val="tx1"/>
                </a:solidFill>
                <a:latin typeface="Arial" panose="020B0604020202020204" pitchFamily="34" charset="0"/>
                <a:ea typeface="新細明體" panose="02020500000000000000" pitchFamily="18" charset="-120"/>
              </a:defRPr>
            </a:lvl4pPr>
            <a:lvl5pPr marL="2173643" indent="-241516">
              <a:spcBef>
                <a:spcPct val="30000"/>
              </a:spcBef>
              <a:defRPr kumimoji="1" sz="1300">
                <a:solidFill>
                  <a:schemeClr val="tx1"/>
                </a:solidFill>
                <a:latin typeface="Arial" panose="020B0604020202020204" pitchFamily="34" charset="0"/>
                <a:ea typeface="新細明體" panose="02020500000000000000" pitchFamily="18" charset="-120"/>
              </a:defRPr>
            </a:lvl5pPr>
            <a:lvl6pPr marL="2656675" indent="-241516" eaLnBrk="0" fontAlgn="base" hangingPunct="0">
              <a:spcBef>
                <a:spcPct val="30000"/>
              </a:spcBef>
              <a:spcAft>
                <a:spcPct val="0"/>
              </a:spcAft>
              <a:defRPr kumimoji="1" sz="1300">
                <a:solidFill>
                  <a:schemeClr val="tx1"/>
                </a:solidFill>
                <a:latin typeface="Arial" panose="020B0604020202020204" pitchFamily="34" charset="0"/>
                <a:ea typeface="新細明體" panose="02020500000000000000" pitchFamily="18" charset="-120"/>
              </a:defRPr>
            </a:lvl6pPr>
            <a:lvl7pPr marL="3139707" indent="-241516" eaLnBrk="0" fontAlgn="base" hangingPunct="0">
              <a:spcBef>
                <a:spcPct val="30000"/>
              </a:spcBef>
              <a:spcAft>
                <a:spcPct val="0"/>
              </a:spcAft>
              <a:defRPr kumimoji="1" sz="1300">
                <a:solidFill>
                  <a:schemeClr val="tx1"/>
                </a:solidFill>
                <a:latin typeface="Arial" panose="020B0604020202020204" pitchFamily="34" charset="0"/>
                <a:ea typeface="新細明體" panose="02020500000000000000" pitchFamily="18" charset="-120"/>
              </a:defRPr>
            </a:lvl7pPr>
            <a:lvl8pPr marL="3622739" indent="-241516" eaLnBrk="0" fontAlgn="base" hangingPunct="0">
              <a:spcBef>
                <a:spcPct val="30000"/>
              </a:spcBef>
              <a:spcAft>
                <a:spcPct val="0"/>
              </a:spcAft>
              <a:defRPr kumimoji="1" sz="1300">
                <a:solidFill>
                  <a:schemeClr val="tx1"/>
                </a:solidFill>
                <a:latin typeface="Arial" panose="020B0604020202020204" pitchFamily="34" charset="0"/>
                <a:ea typeface="新細明體" panose="02020500000000000000" pitchFamily="18" charset="-120"/>
              </a:defRPr>
            </a:lvl8pPr>
            <a:lvl9pPr marL="4105770" indent="-241516" eaLnBrk="0" fontAlgn="base" hangingPunct="0">
              <a:spcBef>
                <a:spcPct val="30000"/>
              </a:spcBef>
              <a:spcAft>
                <a:spcPct val="0"/>
              </a:spcAft>
              <a:defRPr kumimoji="1" sz="1300">
                <a:solidFill>
                  <a:schemeClr val="tx1"/>
                </a:solidFill>
                <a:latin typeface="Arial" panose="020B0604020202020204" pitchFamily="34" charset="0"/>
                <a:ea typeface="新細明體" panose="02020500000000000000" pitchFamily="18" charset="-120"/>
              </a:defRPr>
            </a:lvl9pPr>
          </a:lstStyle>
          <a:p>
            <a:pPr>
              <a:spcBef>
                <a:spcPct val="0"/>
              </a:spcBef>
            </a:pPr>
            <a:fld id="{C3CBC5A7-F3CF-43DF-9EFA-CBD6AD450310}" type="slidenum">
              <a:rPr lang="en-US" altLang="zh-TW" smtClean="0"/>
              <a:pPr>
                <a:spcBef>
                  <a:spcPct val="0"/>
                </a:spcBef>
              </a:pPr>
              <a:t>61</a:t>
            </a:fld>
            <a:endParaRPr lang="en-US" altLang="zh-TW"/>
          </a:p>
        </p:txBody>
      </p:sp>
      <p:sp>
        <p:nvSpPr>
          <p:cNvPr id="107523" name="Rectangle 2">
            <a:extLst>
              <a:ext uri="{FF2B5EF4-FFF2-40B4-BE49-F238E27FC236}">
                <a16:creationId xmlns:a16="http://schemas.microsoft.com/office/drawing/2014/main" id="{67F305E3-6320-4A2D-B205-A3A5051EFB54}"/>
              </a:ext>
            </a:extLst>
          </p:cNvPr>
          <p:cNvSpPr>
            <a:spLocks noGrp="1" noRot="1" noChangeAspect="1" noChangeArrowheads="1" noTextEdit="1"/>
          </p:cNvSpPr>
          <p:nvPr>
            <p:ph type="sldImg"/>
          </p:nvPr>
        </p:nvSpPr>
        <p:spPr>
          <a:ln/>
        </p:spPr>
      </p:sp>
      <p:sp>
        <p:nvSpPr>
          <p:cNvPr id="107524" name="Rectangle 3">
            <a:extLst>
              <a:ext uri="{FF2B5EF4-FFF2-40B4-BE49-F238E27FC236}">
                <a16:creationId xmlns:a16="http://schemas.microsoft.com/office/drawing/2014/main" id="{95B923A8-FBC3-4AC7-B264-CD265457DAB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TW" altLang="en-US" dirty="0"/>
              <a:t>進行影像辨識</a:t>
            </a:r>
            <a:endParaRPr lang="en-US" altLang="zh-TW" dirty="0"/>
          </a:p>
          <a:p>
            <a:pPr eaLnBrk="1" hangingPunct="1"/>
            <a:r>
              <a:rPr lang="zh-TW" altLang="en-US" dirty="0"/>
              <a:t>左下角和右上各有一串數字</a:t>
            </a:r>
            <a:endParaRPr lang="en-US" altLang="zh-TW" dirty="0"/>
          </a:p>
          <a:p>
            <a:pPr eaLnBrk="1" hangingPunct="1"/>
            <a:r>
              <a:rPr lang="zh-TW" altLang="en-US" dirty="0"/>
              <a:t>分別做垂直和水平投影</a:t>
            </a:r>
            <a:endParaRPr lang="en-US" altLang="zh-TW" dirty="0"/>
          </a:p>
          <a:p>
            <a:pPr eaLnBrk="1" hangingPunct="1"/>
            <a:r>
              <a:rPr lang="en-US" altLang="zh-TW" dirty="0"/>
              <a:t>0</a:t>
            </a:r>
            <a:r>
              <a:rPr lang="zh-TW" altLang="en-US" dirty="0"/>
              <a:t>有兩個高峰；</a:t>
            </a:r>
            <a:r>
              <a:rPr lang="en-US" altLang="zh-TW" dirty="0"/>
              <a:t>4</a:t>
            </a:r>
            <a:r>
              <a:rPr lang="zh-TW" altLang="en-US" dirty="0"/>
              <a:t>只有一個高峰</a:t>
            </a:r>
            <a:endParaRPr lang="en-US" altLang="zh-TW" dirty="0"/>
          </a:p>
          <a:p>
            <a:pPr eaLnBrk="1" hangingPunct="1"/>
            <a:r>
              <a:rPr lang="zh-TW" altLang="en-US" dirty="0"/>
              <a:t>如果綜合水平投影和垂直投影可以提高影像數字的識別</a:t>
            </a:r>
            <a:endParaRPr lang="en-US" altLang="zh-TW" dirty="0"/>
          </a:p>
          <a:p>
            <a:pPr eaLnBrk="1" hangingPunct="1"/>
            <a:endParaRPr lang="en-US" altLang="zh-TW" dirty="0"/>
          </a:p>
          <a:p>
            <a:pPr eaLnBrk="1" hangingPunct="1"/>
            <a:r>
              <a:rPr lang="zh-TW" altLang="zh-TW" dirty="0"/>
              <a:t>OCR：光學字</a:t>
            </a:r>
            <a:r>
              <a:rPr lang="zh-TW" altLang="en-US" dirty="0"/>
              <a:t>元辨識</a:t>
            </a:r>
            <a:r>
              <a:rPr lang="zh-TW" altLang="zh-TW" dirty="0"/>
              <a:t> </a:t>
            </a:r>
            <a:endParaRPr lang="en-US" altLang="zh-TW" dirty="0"/>
          </a:p>
          <a:p>
            <a:pPr eaLnBrk="1" hangingPunct="1"/>
            <a:r>
              <a:rPr lang="zh-TW" altLang="zh-TW" dirty="0"/>
              <a:t>MICR：磁性墨水字符識別</a:t>
            </a:r>
            <a:r>
              <a:rPr lang="zh-TW" altLang="en-US" dirty="0"/>
              <a:t>碼</a:t>
            </a:r>
            <a:endParaRPr lang="en-US" altLang="zh-TW"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不只水平和垂直投影</a:t>
            </a:r>
            <a:endParaRPr lang="en-US" altLang="zh-TW" dirty="0"/>
          </a:p>
          <a:p>
            <a:endParaRPr lang="en-US" altLang="zh-TW" dirty="0"/>
          </a:p>
          <a:p>
            <a:r>
              <a:rPr lang="zh-TW" altLang="en-US" dirty="0"/>
              <a:t>對角線投影：     </a:t>
            </a:r>
            <a:endParaRPr lang="en-US" altLang="zh-TW" dirty="0"/>
          </a:p>
          <a:p>
            <a:r>
              <a:rPr lang="zh-TW" altLang="en-US" dirty="0"/>
              <a:t>：從左上到右下     </a:t>
            </a:r>
            <a:endParaRPr lang="en-US" altLang="zh-TW" dirty="0"/>
          </a:p>
          <a:p>
            <a:r>
              <a:rPr lang="zh-TW" altLang="en-US" dirty="0"/>
              <a:t>：從右上到左下</a:t>
            </a:r>
            <a:endParaRPr lang="en-US" altLang="zh-TW" dirty="0"/>
          </a:p>
          <a:p>
            <a:r>
              <a:rPr lang="zh-TW" altLang="en-US" dirty="0"/>
              <a:t>物件區域：區段中所有投影值的總和</a:t>
            </a:r>
          </a:p>
        </p:txBody>
      </p:sp>
      <p:sp>
        <p:nvSpPr>
          <p:cNvPr id="4" name="投影片編號版面配置區 3"/>
          <p:cNvSpPr>
            <a:spLocks noGrp="1"/>
          </p:cNvSpPr>
          <p:nvPr>
            <p:ph type="sldNum" sz="quarter" idx="5"/>
          </p:nvPr>
        </p:nvSpPr>
        <p:spPr/>
        <p:txBody>
          <a:bodyPr/>
          <a:lstStyle/>
          <a:p>
            <a:pPr>
              <a:defRPr/>
            </a:pPr>
            <a:fld id="{E8672493-C39B-41A2-AD5A-EA2EAE8AA8DD}" type="slidenum">
              <a:rPr lang="en-US" altLang="zh-TW" smtClean="0"/>
              <a:pPr>
                <a:defRPr/>
              </a:pPr>
              <a:t>62</a:t>
            </a:fld>
            <a:endParaRPr lang="en-US" altLang="zh-TW"/>
          </a:p>
        </p:txBody>
      </p:sp>
    </p:spTree>
    <p:extLst>
      <p:ext uri="{BB962C8B-B14F-4D97-AF65-F5344CB8AC3E}">
        <p14:creationId xmlns:p14="http://schemas.microsoft.com/office/powerpoint/2010/main" val="280664111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圖 </a:t>
            </a:r>
            <a:r>
              <a:rPr lang="en-US" altLang="zh-TW" dirty="0"/>
              <a:t>2.29 </a:t>
            </a:r>
            <a:r>
              <a:rPr lang="zh-TW" altLang="en-US" dirty="0"/>
              <a:t>圖 </a:t>
            </a:r>
            <a:r>
              <a:rPr lang="en-US" altLang="zh-TW" dirty="0"/>
              <a:t>2.28 </a:t>
            </a:r>
            <a:r>
              <a:rPr lang="zh-TW" altLang="en-US" dirty="0"/>
              <a:t>的五個圖像區域中每個區域的對角投影 </a:t>
            </a:r>
            <a:r>
              <a:rPr lang="en-US" altLang="zh-TW" dirty="0"/>
              <a:t>PD </a:t>
            </a:r>
            <a:r>
              <a:rPr lang="zh-TW" altLang="en-US" dirty="0"/>
              <a:t>和 </a:t>
            </a:r>
            <a:r>
              <a:rPr lang="en-US" altLang="zh-TW" dirty="0"/>
              <a:t>PE</a:t>
            </a:r>
            <a:r>
              <a:rPr lang="zh-TW" altLang="en-US" dirty="0"/>
              <a:t>。 </a:t>
            </a:r>
            <a:r>
              <a:rPr lang="en-US" altLang="zh-TW" dirty="0"/>
              <a:t>PD </a:t>
            </a:r>
            <a:r>
              <a:rPr lang="zh-TW" altLang="en-US" dirty="0"/>
              <a:t>是從水平面順時針 </a:t>
            </a:r>
            <a:r>
              <a:rPr lang="en-US" altLang="zh-TW" dirty="0"/>
              <a:t>45° </a:t>
            </a:r>
            <a:r>
              <a:rPr lang="zh-TW" altLang="en-US" dirty="0"/>
              <a:t>進行的對角投影。 </a:t>
            </a:r>
            <a:r>
              <a:rPr lang="en-US" altLang="zh-TW" dirty="0"/>
              <a:t>PE </a:t>
            </a:r>
            <a:r>
              <a:rPr lang="zh-TW" altLang="en-US" dirty="0"/>
              <a:t>是從水平面順時針旋轉 </a:t>
            </a:r>
            <a:r>
              <a:rPr lang="en-US" altLang="zh-TW" dirty="0"/>
              <a:t>135° </a:t>
            </a:r>
            <a:r>
              <a:rPr lang="zh-TW" altLang="en-US" dirty="0"/>
              <a:t>的對角線投影。</a:t>
            </a:r>
            <a:endParaRPr lang="en-US" altLang="zh-TW" dirty="0"/>
          </a:p>
          <a:p>
            <a:endParaRPr lang="en-US" altLang="zh-TW" dirty="0"/>
          </a:p>
          <a:p>
            <a:r>
              <a:rPr lang="en-US" altLang="zh-TW" dirty="0"/>
              <a:t>PE</a:t>
            </a:r>
            <a:r>
              <a:rPr lang="zh-TW" altLang="en-US" dirty="0"/>
              <a:t>：從左上到右下     </a:t>
            </a:r>
            <a:endParaRPr lang="en-US" altLang="zh-TW" dirty="0"/>
          </a:p>
          <a:p>
            <a:r>
              <a:rPr lang="en-US" altLang="zh-TW" dirty="0"/>
              <a:t>PD</a:t>
            </a:r>
            <a:r>
              <a:rPr lang="zh-TW" altLang="en-US" dirty="0"/>
              <a:t>：從右上到左下</a:t>
            </a:r>
            <a:endParaRPr lang="en-US" altLang="zh-TW" dirty="0"/>
          </a:p>
          <a:p>
            <a:endParaRPr lang="zh-TW" altLang="en-US" dirty="0"/>
          </a:p>
        </p:txBody>
      </p:sp>
      <p:sp>
        <p:nvSpPr>
          <p:cNvPr id="4" name="投影片編號版面配置區 3"/>
          <p:cNvSpPr>
            <a:spLocks noGrp="1"/>
          </p:cNvSpPr>
          <p:nvPr>
            <p:ph type="sldNum" sz="quarter" idx="10"/>
          </p:nvPr>
        </p:nvSpPr>
        <p:spPr/>
        <p:txBody>
          <a:bodyPr/>
          <a:lstStyle/>
          <a:p>
            <a:pPr>
              <a:defRPr/>
            </a:pPr>
            <a:fld id="{E8672493-C39B-41A2-AD5A-EA2EAE8AA8DD}" type="slidenum">
              <a:rPr lang="en-US" altLang="zh-TW" smtClean="0"/>
              <a:pPr>
                <a:defRPr/>
              </a:pPr>
              <a:t>63</a:t>
            </a:fld>
            <a:endParaRPr lang="en-US" altLang="zh-TW"/>
          </a:p>
        </p:txBody>
      </p:sp>
    </p:spTree>
    <p:extLst>
      <p:ext uri="{BB962C8B-B14F-4D97-AF65-F5344CB8AC3E}">
        <p14:creationId xmlns:p14="http://schemas.microsoft.com/office/powerpoint/2010/main" val="236626628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當元件間隔較遠且相對較少時，使用簽名分段</a:t>
            </a:r>
          </a:p>
        </p:txBody>
      </p:sp>
      <p:sp>
        <p:nvSpPr>
          <p:cNvPr id="4" name="投影片編號版面配置區 3"/>
          <p:cNvSpPr>
            <a:spLocks noGrp="1"/>
          </p:cNvSpPr>
          <p:nvPr>
            <p:ph type="sldNum" sz="quarter" idx="5"/>
          </p:nvPr>
        </p:nvSpPr>
        <p:spPr/>
        <p:txBody>
          <a:bodyPr/>
          <a:lstStyle/>
          <a:p>
            <a:pPr>
              <a:defRPr/>
            </a:pPr>
            <a:fld id="{E8672493-C39B-41A2-AD5A-EA2EAE8AA8DD}" type="slidenum">
              <a:rPr lang="en-US" altLang="zh-TW" smtClean="0"/>
              <a:pPr>
                <a:defRPr/>
              </a:pPr>
              <a:t>64</a:t>
            </a:fld>
            <a:endParaRPr lang="en-US" altLang="zh-TW"/>
          </a:p>
        </p:txBody>
      </p:sp>
    </p:spTree>
    <p:extLst>
      <p:ext uri="{BB962C8B-B14F-4D97-AF65-F5344CB8AC3E}">
        <p14:creationId xmlns:p14="http://schemas.microsoft.com/office/powerpoint/2010/main" val="286237201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E8672493-C39B-41A2-AD5A-EA2EAE8AA8DD}" type="slidenum">
              <a:rPr lang="en-US" altLang="zh-TW" smtClean="0"/>
              <a:pPr>
                <a:defRPr/>
              </a:pPr>
              <a:t>65</a:t>
            </a:fld>
            <a:endParaRPr lang="en-US" altLang="zh-TW"/>
          </a:p>
        </p:txBody>
      </p:sp>
    </p:spTree>
    <p:extLst>
      <p:ext uri="{BB962C8B-B14F-4D97-AF65-F5344CB8AC3E}">
        <p14:creationId xmlns:p14="http://schemas.microsoft.com/office/powerpoint/2010/main" val="31041932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E8672493-C39B-41A2-AD5A-EA2EAE8AA8DD}" type="slidenum">
              <a:rPr lang="en-US" altLang="zh-TW" smtClean="0"/>
              <a:pPr>
                <a:defRPr/>
              </a:pPr>
              <a:t>66</a:t>
            </a:fld>
            <a:endParaRPr lang="en-US" altLang="zh-TW"/>
          </a:p>
        </p:txBody>
      </p:sp>
    </p:spTree>
    <p:extLst>
      <p:ext uri="{BB962C8B-B14F-4D97-AF65-F5344CB8AC3E}">
        <p14:creationId xmlns:p14="http://schemas.microsoft.com/office/powerpoint/2010/main" val="31875669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直方圖 </a:t>
            </a:r>
            <a:r>
              <a:rPr lang="en-US" altLang="zh-TW" dirty="0"/>
              <a:t>(#</a:t>
            </a:r>
            <a:r>
              <a:rPr lang="zh-TW" altLang="en-US" dirty="0"/>
              <a:t>：</a:t>
            </a:r>
            <a:r>
              <a:rPr lang="en-US" altLang="zh-TW" dirty="0"/>
              <a:t>Number of)</a:t>
            </a:r>
            <a:r>
              <a:rPr lang="zh-TW" altLang="en-US" dirty="0"/>
              <a:t> ；｜：</a:t>
            </a:r>
            <a:r>
              <a:rPr lang="en-US" altLang="zh-TW" dirty="0"/>
              <a:t>where)</a:t>
            </a:r>
          </a:p>
          <a:p>
            <a:pPr defTabSz="966064"/>
            <a:r>
              <a:rPr lang="en-US" altLang="zh-TW" dirty="0"/>
              <a:t>r</a:t>
            </a:r>
            <a:r>
              <a:rPr lang="zh-TW" altLang="en-US" dirty="0"/>
              <a:t>：行，</a:t>
            </a:r>
            <a:r>
              <a:rPr lang="en-US" altLang="zh-TW" dirty="0"/>
              <a:t>c</a:t>
            </a:r>
            <a:r>
              <a:rPr lang="zh-TW" altLang="en-US" dirty="0"/>
              <a:t>：列，</a:t>
            </a:r>
            <a:r>
              <a:rPr lang="en-US" altLang="zh-TW" dirty="0"/>
              <a:t>I</a:t>
            </a:r>
            <a:r>
              <a:rPr lang="zh-TW" altLang="en-US" dirty="0"/>
              <a:t>：灰階亮度</a:t>
            </a:r>
            <a:endParaRPr lang="en-US" altLang="zh-TW" dirty="0"/>
          </a:p>
          <a:p>
            <a:r>
              <a:rPr lang="en-US" altLang="zh-TW" dirty="0"/>
              <a:t>m </a:t>
            </a:r>
            <a:r>
              <a:rPr lang="zh-TW" altLang="en-US" dirty="0"/>
              <a:t>跨越每個灰階級數值，例如 </a:t>
            </a:r>
            <a:r>
              <a:rPr lang="en-US" altLang="zh-TW" dirty="0"/>
              <a:t>0 – 255 (e.g.</a:t>
            </a:r>
            <a:r>
              <a:rPr lang="zh-TW" altLang="en-US" dirty="0"/>
              <a:t>：</a:t>
            </a:r>
            <a:r>
              <a:rPr lang="en-US" altLang="zh-TW" dirty="0"/>
              <a:t>for example)</a:t>
            </a:r>
          </a:p>
          <a:p>
            <a:r>
              <a:rPr lang="en-US" altLang="zh-TW" dirty="0"/>
              <a:t>#</a:t>
            </a:r>
            <a:r>
              <a:rPr lang="zh-TW" altLang="en-US" dirty="0"/>
              <a:t> </a:t>
            </a:r>
            <a:r>
              <a:rPr lang="en-US" altLang="zh-TW" dirty="0"/>
              <a:t>(Number sign)</a:t>
            </a:r>
            <a:r>
              <a:rPr lang="zh-TW" altLang="en-US" dirty="0"/>
              <a:t>：運算子計算集合中元素的數量</a:t>
            </a:r>
            <a:endParaRPr lang="en-US" altLang="zh-TW" dirty="0"/>
          </a:p>
        </p:txBody>
      </p:sp>
      <p:sp>
        <p:nvSpPr>
          <p:cNvPr id="4" name="投影片編號版面配置區 3"/>
          <p:cNvSpPr>
            <a:spLocks noGrp="1"/>
          </p:cNvSpPr>
          <p:nvPr>
            <p:ph type="sldNum" sz="quarter" idx="5"/>
          </p:nvPr>
        </p:nvSpPr>
        <p:spPr/>
        <p:txBody>
          <a:bodyPr/>
          <a:lstStyle/>
          <a:p>
            <a:pPr>
              <a:defRPr/>
            </a:pPr>
            <a:fld id="{E8672493-C39B-41A2-AD5A-EA2EAE8AA8DD}" type="slidenum">
              <a:rPr lang="en-US" altLang="zh-TW" smtClean="0"/>
              <a:pPr>
                <a:defRPr/>
              </a:pPr>
              <a:t>7</a:t>
            </a:fld>
            <a:endParaRPr lang="en-US" altLang="zh-TW"/>
          </a:p>
        </p:txBody>
      </p:sp>
    </p:spTree>
    <p:extLst>
      <p:ext uri="{BB962C8B-B14F-4D97-AF65-F5344CB8AC3E}">
        <p14:creationId xmlns:p14="http://schemas.microsoft.com/office/powerpoint/2010/main" val="510126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圖 </a:t>
            </a:r>
            <a:r>
              <a:rPr lang="en-US" altLang="zh-TW" dirty="0"/>
              <a:t>2.3 </a:t>
            </a:r>
            <a:r>
              <a:rPr lang="zh-TW" altLang="en-US" dirty="0"/>
              <a:t>金屬零件的影像。</a:t>
            </a:r>
            <a:endParaRPr lang="en-US" altLang="zh-TW" dirty="0"/>
          </a:p>
          <a:p>
            <a:r>
              <a:rPr lang="zh-TW" altLang="en-US" dirty="0"/>
              <a:t>圖 </a:t>
            </a:r>
            <a:r>
              <a:rPr lang="en-US" altLang="zh-TW" dirty="0"/>
              <a:t>2.4 </a:t>
            </a:r>
            <a:r>
              <a:rPr lang="zh-TW" altLang="en-US" dirty="0"/>
              <a:t>圖 </a:t>
            </a:r>
            <a:r>
              <a:rPr lang="en-US" altLang="zh-TW" dirty="0"/>
              <a:t>2.3 </a:t>
            </a:r>
            <a:r>
              <a:rPr lang="zh-TW" altLang="en-US" dirty="0"/>
              <a:t>影像的直方圖。 直方圖顯示了兩種主要模式。 在左尾部的小模不顯著。</a:t>
            </a:r>
            <a:endParaRPr lang="en-US" altLang="zh-TW" dirty="0"/>
          </a:p>
          <a:p>
            <a:endParaRPr lang="en-US" altLang="zh-TW" dirty="0"/>
          </a:p>
          <a:p>
            <a:r>
              <a:rPr lang="zh-TW" altLang="en-US" dirty="0"/>
              <a:t>左尾：是指左右兩邊的黑線 </a:t>
            </a:r>
            <a:endParaRPr lang="en-US" altLang="zh-TW" dirty="0"/>
          </a:p>
          <a:p>
            <a:r>
              <a:rPr lang="zh-TW" altLang="en-US" dirty="0"/>
              <a:t>中間最高的是指背景</a:t>
            </a:r>
            <a:r>
              <a:rPr lang="en-US" altLang="zh-TW" dirty="0"/>
              <a:t>+</a:t>
            </a:r>
            <a:r>
              <a:rPr lang="zh-TW" altLang="en-US" dirty="0"/>
              <a:t>五個小洞也是</a:t>
            </a:r>
            <a:endParaRPr lang="en-US" altLang="zh-TW" dirty="0"/>
          </a:p>
          <a:p>
            <a:r>
              <a:rPr lang="zh-TW" altLang="en-US" dirty="0"/>
              <a:t>右邊偏高的是指金屬元件扣掉五個小洞</a:t>
            </a:r>
            <a:endParaRPr lang="en-US" altLang="zh-TW" dirty="0"/>
          </a:p>
        </p:txBody>
      </p:sp>
      <p:sp>
        <p:nvSpPr>
          <p:cNvPr id="4" name="投影片編號版面配置區 3"/>
          <p:cNvSpPr>
            <a:spLocks noGrp="1"/>
          </p:cNvSpPr>
          <p:nvPr>
            <p:ph type="sldNum" sz="quarter" idx="5"/>
          </p:nvPr>
        </p:nvSpPr>
        <p:spPr/>
        <p:txBody>
          <a:bodyPr/>
          <a:lstStyle/>
          <a:p>
            <a:pPr>
              <a:defRPr/>
            </a:pPr>
            <a:fld id="{E8672493-C39B-41A2-AD5A-EA2EAE8AA8DD}" type="slidenum">
              <a:rPr lang="en-US" altLang="zh-TW" smtClean="0"/>
              <a:pPr>
                <a:defRPr/>
              </a:pPr>
              <a:t>8</a:t>
            </a:fld>
            <a:endParaRPr lang="en-US" altLang="zh-TW"/>
          </a:p>
        </p:txBody>
      </p:sp>
    </p:spTree>
    <p:extLst>
      <p:ext uri="{BB962C8B-B14F-4D97-AF65-F5344CB8AC3E}">
        <p14:creationId xmlns:p14="http://schemas.microsoft.com/office/powerpoint/2010/main" val="22051141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defTabSz="966064"/>
            <a:r>
              <a:rPr lang="zh-TW" altLang="en-US" dirty="0"/>
              <a:t>圖 </a:t>
            </a:r>
            <a:r>
              <a:rPr lang="en-US" altLang="zh-TW" dirty="0"/>
              <a:t>2.3 </a:t>
            </a:r>
            <a:r>
              <a:rPr lang="zh-TW" altLang="en-US" dirty="0"/>
              <a:t>金屬零件的影像。</a:t>
            </a:r>
            <a:endParaRPr lang="en-US" altLang="zh-TW" dirty="0"/>
          </a:p>
          <a:p>
            <a:r>
              <a:rPr lang="zh-TW" altLang="en-US" dirty="0"/>
              <a:t>圖 </a:t>
            </a:r>
            <a:r>
              <a:rPr lang="en-US" altLang="zh-TW" dirty="0"/>
              <a:t>2.5 </a:t>
            </a:r>
            <a:r>
              <a:rPr lang="zh-TW" altLang="en-US" dirty="0"/>
              <a:t>圖 </a:t>
            </a:r>
            <a:r>
              <a:rPr lang="en-US" altLang="zh-TW" dirty="0"/>
              <a:t>2.3 </a:t>
            </a:r>
            <a:r>
              <a:rPr lang="zh-TW" altLang="en-US" dirty="0"/>
              <a:t>的金屬零件影像，門檻值灰階設為 </a:t>
            </a:r>
            <a:r>
              <a:rPr lang="en-US" altLang="zh-TW" dirty="0"/>
              <a:t>148</a:t>
            </a:r>
            <a:r>
              <a:rPr lang="zh-TW" altLang="en-US" dirty="0"/>
              <a:t>，該灰度位於兩種主模式之間的山谷中。</a:t>
            </a:r>
            <a:endParaRPr lang="en-US" altLang="zh-TW" dirty="0"/>
          </a:p>
          <a:p>
            <a:endParaRPr lang="en-US" altLang="zh-TW" dirty="0"/>
          </a:p>
          <a:p>
            <a:r>
              <a:rPr lang="en-US" altLang="zh-TW" dirty="0"/>
              <a:t>148</a:t>
            </a:r>
            <a:r>
              <a:rPr lang="zh-TW" altLang="en-US" dirty="0"/>
              <a:t>是指在前一張</a:t>
            </a:r>
            <a:r>
              <a:rPr lang="en-US" altLang="zh-TW" dirty="0"/>
              <a:t>ppt</a:t>
            </a:r>
            <a:r>
              <a:rPr lang="zh-TW" altLang="en-US" dirty="0"/>
              <a:t>的凹洞部分</a:t>
            </a:r>
            <a:r>
              <a:rPr lang="en-US" altLang="zh-TW" dirty="0"/>
              <a:t>(</a:t>
            </a:r>
            <a:r>
              <a:rPr lang="zh-TW" altLang="en-US" dirty="0"/>
              <a:t>約在中間的波谷</a:t>
            </a:r>
            <a:r>
              <a:rPr lang="en-US" altLang="zh-TW" dirty="0"/>
              <a:t>)</a:t>
            </a:r>
            <a:endParaRPr lang="zh-TW" altLang="en-US" dirty="0"/>
          </a:p>
        </p:txBody>
      </p:sp>
      <p:sp>
        <p:nvSpPr>
          <p:cNvPr id="4" name="投影片編號版面配置區 3"/>
          <p:cNvSpPr>
            <a:spLocks noGrp="1"/>
          </p:cNvSpPr>
          <p:nvPr>
            <p:ph type="sldNum" sz="quarter" idx="5"/>
          </p:nvPr>
        </p:nvSpPr>
        <p:spPr/>
        <p:txBody>
          <a:bodyPr/>
          <a:lstStyle/>
          <a:p>
            <a:pPr>
              <a:defRPr/>
            </a:pPr>
            <a:fld id="{E8672493-C39B-41A2-AD5A-EA2EAE8AA8DD}" type="slidenum">
              <a:rPr lang="en-US" altLang="zh-TW" smtClean="0"/>
              <a:pPr>
                <a:defRPr/>
              </a:pPr>
              <a:t>9</a:t>
            </a:fld>
            <a:endParaRPr lang="en-US" altLang="zh-TW"/>
          </a:p>
        </p:txBody>
      </p:sp>
    </p:spTree>
    <p:extLst>
      <p:ext uri="{BB962C8B-B14F-4D97-AF65-F5344CB8AC3E}">
        <p14:creationId xmlns:p14="http://schemas.microsoft.com/office/powerpoint/2010/main" val="30959907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pic>
        <p:nvPicPr>
          <p:cNvPr id="4" name="Picture 44" descr="kilochart_900_">
            <a:extLst>
              <a:ext uri="{FF2B5EF4-FFF2-40B4-BE49-F238E27FC236}">
                <a16:creationId xmlns:a16="http://schemas.microsoft.com/office/drawing/2014/main" id="{8916A819-9B04-4AEB-9AD6-1E397CA3886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23163" y="549275"/>
            <a:ext cx="1620837"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3" descr="bar2_">
            <a:extLst>
              <a:ext uri="{FF2B5EF4-FFF2-40B4-BE49-F238E27FC236}">
                <a16:creationId xmlns:a16="http://schemas.microsoft.com/office/drawing/2014/main" id="{404A0467-1511-43C1-A683-0BD904437097}"/>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2708275"/>
            <a:ext cx="91440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3"/>
          <p:cNvSpPr>
            <a:spLocks noGrp="1" noChangeArrowheads="1"/>
          </p:cNvSpPr>
          <p:nvPr>
            <p:ph type="ctrTitle"/>
          </p:nvPr>
        </p:nvSpPr>
        <p:spPr>
          <a:xfrm>
            <a:off x="827088" y="620713"/>
            <a:ext cx="6781800" cy="2133600"/>
          </a:xfrm>
        </p:spPr>
        <p:txBody>
          <a:bodyPr/>
          <a:lstStyle>
            <a:lvl1pPr algn="ctr">
              <a:defRPr sz="4800">
                <a:latin typeface="Comic Sans MS" pitchFamily="66" charset="0"/>
              </a:defRPr>
            </a:lvl1pPr>
          </a:lstStyle>
          <a:p>
            <a:r>
              <a:rPr lang="zh-TW" altLang="en-US"/>
              <a:t>按一下以編輯母片標題樣式</a:t>
            </a:r>
          </a:p>
        </p:txBody>
      </p:sp>
      <p:sp>
        <p:nvSpPr>
          <p:cNvPr id="11268" name="Rectangle 4"/>
          <p:cNvSpPr>
            <a:spLocks noGrp="1" noChangeArrowheads="1"/>
          </p:cNvSpPr>
          <p:nvPr>
            <p:ph type="subTitle" idx="1"/>
          </p:nvPr>
        </p:nvSpPr>
        <p:spPr>
          <a:xfrm>
            <a:off x="849313" y="3049588"/>
            <a:ext cx="6248400" cy="2362200"/>
          </a:xfrm>
        </p:spPr>
        <p:txBody>
          <a:bodyPr/>
          <a:lstStyle>
            <a:lvl1pPr marL="0" indent="0" algn="ctr">
              <a:buFont typeface="Wingdings" pitchFamily="2" charset="2"/>
              <a:buNone/>
              <a:defRPr sz="3200">
                <a:solidFill>
                  <a:srgbClr val="336600"/>
                </a:solidFill>
                <a:latin typeface="Comic Sans MS" pitchFamily="66" charset="0"/>
              </a:defRPr>
            </a:lvl1pPr>
          </a:lstStyle>
          <a:p>
            <a:r>
              <a:rPr lang="zh-TW" altLang="en-US"/>
              <a:t>按一下以編輯母片副標題樣式</a:t>
            </a:r>
          </a:p>
        </p:txBody>
      </p:sp>
      <p:sp>
        <p:nvSpPr>
          <p:cNvPr id="6" name="Rectangle 6">
            <a:extLst>
              <a:ext uri="{FF2B5EF4-FFF2-40B4-BE49-F238E27FC236}">
                <a16:creationId xmlns:a16="http://schemas.microsoft.com/office/drawing/2014/main" id="{8F865AAC-1A69-4912-8944-E70450CEED56}"/>
              </a:ext>
            </a:extLst>
          </p:cNvPr>
          <p:cNvSpPr>
            <a:spLocks noGrp="1" noChangeArrowheads="1"/>
          </p:cNvSpPr>
          <p:nvPr>
            <p:ph type="ftr" sz="quarter" idx="10"/>
          </p:nvPr>
        </p:nvSpPr>
        <p:spPr>
          <a:xfrm>
            <a:off x="2124075" y="6165850"/>
            <a:ext cx="4679950" cy="692150"/>
          </a:xfrm>
        </p:spPr>
        <p:txBody>
          <a:bodyPr/>
          <a:lstStyle>
            <a:lvl1pPr>
              <a:defRPr b="0" i="1">
                <a:effectLst/>
                <a:latin typeface="Times New Roman" pitchFamily="18" charset="0"/>
              </a:defRPr>
            </a:lvl1pPr>
          </a:lstStyle>
          <a:p>
            <a:pPr>
              <a:defRPr/>
            </a:pPr>
            <a:r>
              <a:rPr lang="en-US" altLang="zh-TW"/>
              <a:t>Digital Camera and Computer Vision Laboratory</a:t>
            </a:r>
          </a:p>
          <a:p>
            <a:pPr>
              <a:defRPr/>
            </a:pPr>
            <a:r>
              <a:rPr lang="en-US" altLang="zh-TW"/>
              <a:t>Department of Computer Science and Information Engineering</a:t>
            </a:r>
          </a:p>
          <a:p>
            <a:pPr>
              <a:defRPr/>
            </a:pPr>
            <a:r>
              <a:rPr lang="en-US" altLang="zh-TW"/>
              <a:t>National Taiwan University, Taipei, Taiwan, R.O.C.</a:t>
            </a:r>
          </a:p>
        </p:txBody>
      </p:sp>
    </p:spTree>
    <p:extLst>
      <p:ext uri="{BB962C8B-B14F-4D97-AF65-F5344CB8AC3E}">
        <p14:creationId xmlns:p14="http://schemas.microsoft.com/office/powerpoint/2010/main" val="674353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2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頁尾版面配置區 3">
            <a:extLst>
              <a:ext uri="{FF2B5EF4-FFF2-40B4-BE49-F238E27FC236}">
                <a16:creationId xmlns:a16="http://schemas.microsoft.com/office/drawing/2014/main" id="{AC1E3A15-F977-4475-AE62-426151AA5DC0}"/>
              </a:ext>
            </a:extLst>
          </p:cNvPr>
          <p:cNvSpPr>
            <a:spLocks noGrp="1"/>
          </p:cNvSpPr>
          <p:nvPr>
            <p:ph type="ftr" sz="quarter" idx="10"/>
          </p:nvPr>
        </p:nvSpPr>
        <p:spPr/>
        <p:txBody>
          <a:bodyPr/>
          <a:lstStyle>
            <a:lvl1pPr>
              <a:defRPr b="0">
                <a:effectLst/>
                <a:latin typeface="Times New Roman" pitchFamily="18" charset="0"/>
              </a:defRPr>
            </a:lvl1pPr>
          </a:lstStyle>
          <a:p>
            <a:pPr>
              <a:defRPr/>
            </a:pPr>
            <a:r>
              <a:rPr lang="en-US" altLang="zh-TW"/>
              <a:t>DC &amp; CV Lab.</a:t>
            </a:r>
          </a:p>
          <a:p>
            <a:pPr>
              <a:defRPr/>
            </a:pPr>
            <a:r>
              <a:rPr lang="en-US" altLang="zh-TW"/>
              <a:t>CSIE NTU</a:t>
            </a:r>
          </a:p>
        </p:txBody>
      </p:sp>
    </p:spTree>
    <p:extLst>
      <p:ext uri="{BB962C8B-B14F-4D97-AF65-F5344CB8AC3E}">
        <p14:creationId xmlns:p14="http://schemas.microsoft.com/office/powerpoint/2010/main" val="3549997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7029450" y="333375"/>
            <a:ext cx="2114550" cy="6119813"/>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684213" y="333375"/>
            <a:ext cx="6192837" cy="6119813"/>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頁尾版面配置區 3">
            <a:extLst>
              <a:ext uri="{FF2B5EF4-FFF2-40B4-BE49-F238E27FC236}">
                <a16:creationId xmlns:a16="http://schemas.microsoft.com/office/drawing/2014/main" id="{6F8CF662-7387-4997-9325-4F595030BF75}"/>
              </a:ext>
            </a:extLst>
          </p:cNvPr>
          <p:cNvSpPr>
            <a:spLocks noGrp="1"/>
          </p:cNvSpPr>
          <p:nvPr>
            <p:ph type="ftr" sz="quarter" idx="10"/>
          </p:nvPr>
        </p:nvSpPr>
        <p:spPr/>
        <p:txBody>
          <a:bodyPr/>
          <a:lstStyle>
            <a:lvl1pPr>
              <a:defRPr b="0">
                <a:effectLst/>
                <a:latin typeface="Times New Roman" pitchFamily="18" charset="0"/>
              </a:defRPr>
            </a:lvl1pPr>
          </a:lstStyle>
          <a:p>
            <a:pPr>
              <a:defRPr/>
            </a:pPr>
            <a:r>
              <a:rPr lang="en-US" altLang="zh-TW"/>
              <a:t>DC &amp; CV Lab.</a:t>
            </a:r>
          </a:p>
          <a:p>
            <a:pPr>
              <a:defRPr/>
            </a:pPr>
            <a:r>
              <a:rPr lang="en-US" altLang="zh-TW"/>
              <a:t>CSIE NTU</a:t>
            </a:r>
          </a:p>
        </p:txBody>
      </p:sp>
    </p:spTree>
    <p:extLst>
      <p:ext uri="{BB962C8B-B14F-4D97-AF65-F5344CB8AC3E}">
        <p14:creationId xmlns:p14="http://schemas.microsoft.com/office/powerpoint/2010/main" val="37358545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標題，文字及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1042988" y="333375"/>
            <a:ext cx="8101012" cy="1295400"/>
          </a:xfrm>
        </p:spPr>
        <p:txBody>
          <a:bodyPr/>
          <a:lstStyle/>
          <a:p>
            <a:r>
              <a:rPr lang="zh-TW" altLang="en-US"/>
              <a:t>按一下以編輯母片標題樣式</a:t>
            </a:r>
          </a:p>
        </p:txBody>
      </p:sp>
      <p:sp>
        <p:nvSpPr>
          <p:cNvPr id="3" name="文字版面配置區 2"/>
          <p:cNvSpPr>
            <a:spLocks noGrp="1"/>
          </p:cNvSpPr>
          <p:nvPr>
            <p:ph type="body" sz="half" idx="1"/>
          </p:nvPr>
        </p:nvSpPr>
        <p:spPr>
          <a:xfrm>
            <a:off x="684213" y="2041525"/>
            <a:ext cx="4038600" cy="441166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quarter" idx="2"/>
          </p:nvPr>
        </p:nvSpPr>
        <p:spPr>
          <a:xfrm>
            <a:off x="4875213" y="2041525"/>
            <a:ext cx="4038600" cy="21288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內容版面配置區 4"/>
          <p:cNvSpPr>
            <a:spLocks noGrp="1"/>
          </p:cNvSpPr>
          <p:nvPr>
            <p:ph sz="quarter" idx="3"/>
          </p:nvPr>
        </p:nvSpPr>
        <p:spPr>
          <a:xfrm>
            <a:off x="4875213" y="4322763"/>
            <a:ext cx="4038600" cy="213042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a:extLst>
              <a:ext uri="{FF2B5EF4-FFF2-40B4-BE49-F238E27FC236}">
                <a16:creationId xmlns:a16="http://schemas.microsoft.com/office/drawing/2014/main" id="{6E9B60E2-0688-41A2-B473-AB1568F7BC4A}"/>
              </a:ext>
            </a:extLst>
          </p:cNvPr>
          <p:cNvSpPr>
            <a:spLocks noGrp="1"/>
          </p:cNvSpPr>
          <p:nvPr>
            <p:ph type="ftr" sz="quarter" idx="10"/>
          </p:nvPr>
        </p:nvSpPr>
        <p:spPr/>
        <p:txBody>
          <a:bodyPr/>
          <a:lstStyle>
            <a:lvl1pPr>
              <a:defRPr b="0">
                <a:effectLst/>
                <a:latin typeface="Times New Roman" pitchFamily="18" charset="0"/>
              </a:defRPr>
            </a:lvl1pPr>
          </a:lstStyle>
          <a:p>
            <a:pPr>
              <a:defRPr/>
            </a:pPr>
            <a:r>
              <a:rPr lang="en-US" altLang="zh-TW"/>
              <a:t>DC &amp; CV Lab.</a:t>
            </a:r>
          </a:p>
          <a:p>
            <a:pPr>
              <a:defRPr/>
            </a:pPr>
            <a:r>
              <a:rPr lang="en-US" altLang="zh-TW"/>
              <a:t>CSIE NTU</a:t>
            </a:r>
          </a:p>
        </p:txBody>
      </p:sp>
    </p:spTree>
    <p:extLst>
      <p:ext uri="{BB962C8B-B14F-4D97-AF65-F5344CB8AC3E}">
        <p14:creationId xmlns:p14="http://schemas.microsoft.com/office/powerpoint/2010/main" val="19636165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標題，四項物件">
    <p:spTree>
      <p:nvGrpSpPr>
        <p:cNvPr id="1" name=""/>
        <p:cNvGrpSpPr/>
        <p:nvPr/>
      </p:nvGrpSpPr>
      <p:grpSpPr>
        <a:xfrm>
          <a:off x="0" y="0"/>
          <a:ext cx="0" cy="0"/>
          <a:chOff x="0" y="0"/>
          <a:chExt cx="0" cy="0"/>
        </a:xfrm>
      </p:grpSpPr>
      <p:sp>
        <p:nvSpPr>
          <p:cNvPr id="2" name="標題 1"/>
          <p:cNvSpPr>
            <a:spLocks noGrp="1"/>
          </p:cNvSpPr>
          <p:nvPr>
            <p:ph type="title" sz="quarter"/>
          </p:nvPr>
        </p:nvSpPr>
        <p:spPr>
          <a:xfrm>
            <a:off x="1042988" y="333375"/>
            <a:ext cx="8101012" cy="1295400"/>
          </a:xfrm>
        </p:spPr>
        <p:txBody>
          <a:bodyPr/>
          <a:lstStyle/>
          <a:p>
            <a:r>
              <a:rPr lang="zh-TW" altLang="en-US"/>
              <a:t>按一下以編輯母片標題樣式</a:t>
            </a:r>
          </a:p>
        </p:txBody>
      </p:sp>
      <p:sp>
        <p:nvSpPr>
          <p:cNvPr id="3" name="內容版面配置區 2"/>
          <p:cNvSpPr>
            <a:spLocks noGrp="1"/>
          </p:cNvSpPr>
          <p:nvPr>
            <p:ph sz="quarter" idx="1"/>
          </p:nvPr>
        </p:nvSpPr>
        <p:spPr>
          <a:xfrm>
            <a:off x="684213" y="2041525"/>
            <a:ext cx="4038600" cy="21288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quarter" idx="2"/>
          </p:nvPr>
        </p:nvSpPr>
        <p:spPr>
          <a:xfrm>
            <a:off x="4875213" y="2041525"/>
            <a:ext cx="4038600" cy="21288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內容版面配置區 4"/>
          <p:cNvSpPr>
            <a:spLocks noGrp="1"/>
          </p:cNvSpPr>
          <p:nvPr>
            <p:ph sz="quarter" idx="3"/>
          </p:nvPr>
        </p:nvSpPr>
        <p:spPr>
          <a:xfrm>
            <a:off x="684213" y="4322763"/>
            <a:ext cx="4038600" cy="213042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內容版面配置區 5"/>
          <p:cNvSpPr>
            <a:spLocks noGrp="1"/>
          </p:cNvSpPr>
          <p:nvPr>
            <p:ph sz="quarter" idx="4"/>
          </p:nvPr>
        </p:nvSpPr>
        <p:spPr>
          <a:xfrm>
            <a:off x="4875213" y="4322763"/>
            <a:ext cx="4038600" cy="213042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頁尾版面配置區 6">
            <a:extLst>
              <a:ext uri="{FF2B5EF4-FFF2-40B4-BE49-F238E27FC236}">
                <a16:creationId xmlns:a16="http://schemas.microsoft.com/office/drawing/2014/main" id="{86405F03-4320-4037-8481-8C25BB01C0DA}"/>
              </a:ext>
            </a:extLst>
          </p:cNvPr>
          <p:cNvSpPr>
            <a:spLocks noGrp="1"/>
          </p:cNvSpPr>
          <p:nvPr>
            <p:ph type="ftr" sz="quarter" idx="10"/>
          </p:nvPr>
        </p:nvSpPr>
        <p:spPr/>
        <p:txBody>
          <a:bodyPr/>
          <a:lstStyle>
            <a:lvl1pPr>
              <a:defRPr b="0">
                <a:effectLst/>
                <a:latin typeface="Times New Roman" pitchFamily="18" charset="0"/>
              </a:defRPr>
            </a:lvl1pPr>
          </a:lstStyle>
          <a:p>
            <a:pPr>
              <a:defRPr/>
            </a:pPr>
            <a:r>
              <a:rPr lang="en-US" altLang="zh-TW"/>
              <a:t>DC &amp; CV Lab.</a:t>
            </a:r>
          </a:p>
          <a:p>
            <a:pPr>
              <a:defRPr/>
            </a:pPr>
            <a:r>
              <a:rPr lang="en-US" altLang="zh-TW"/>
              <a:t>CSIE NTU</a:t>
            </a:r>
          </a:p>
        </p:txBody>
      </p:sp>
    </p:spTree>
    <p:extLst>
      <p:ext uri="{BB962C8B-B14F-4D97-AF65-F5344CB8AC3E}">
        <p14:creationId xmlns:p14="http://schemas.microsoft.com/office/powerpoint/2010/main" val="19133742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1042988" y="333375"/>
            <a:ext cx="8101012" cy="1295400"/>
          </a:xfrm>
        </p:spPr>
        <p:txBody>
          <a:bodyPr/>
          <a:lstStyle/>
          <a:p>
            <a:r>
              <a:rPr lang="zh-TW" altLang="en-US"/>
              <a:t>按一下以編輯母片標題樣式</a:t>
            </a:r>
          </a:p>
        </p:txBody>
      </p:sp>
      <p:sp>
        <p:nvSpPr>
          <p:cNvPr id="3" name="文字版面配置區 2"/>
          <p:cNvSpPr>
            <a:spLocks noGrp="1"/>
          </p:cNvSpPr>
          <p:nvPr>
            <p:ph type="body" sz="half" idx="1"/>
          </p:nvPr>
        </p:nvSpPr>
        <p:spPr>
          <a:xfrm>
            <a:off x="684213" y="2041525"/>
            <a:ext cx="4038600" cy="441166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875213" y="2041525"/>
            <a:ext cx="4038600" cy="441166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頁尾版面配置區 4">
            <a:extLst>
              <a:ext uri="{FF2B5EF4-FFF2-40B4-BE49-F238E27FC236}">
                <a16:creationId xmlns:a16="http://schemas.microsoft.com/office/drawing/2014/main" id="{5D05AC36-7F19-45BF-99FB-48E9E49D2F8B}"/>
              </a:ext>
            </a:extLst>
          </p:cNvPr>
          <p:cNvSpPr>
            <a:spLocks noGrp="1"/>
          </p:cNvSpPr>
          <p:nvPr>
            <p:ph type="ftr" sz="quarter" idx="10"/>
          </p:nvPr>
        </p:nvSpPr>
        <p:spPr/>
        <p:txBody>
          <a:bodyPr/>
          <a:lstStyle>
            <a:lvl1pPr>
              <a:defRPr b="0">
                <a:effectLst/>
                <a:latin typeface="Times New Roman" pitchFamily="18" charset="0"/>
              </a:defRPr>
            </a:lvl1pPr>
          </a:lstStyle>
          <a:p>
            <a:pPr>
              <a:defRPr/>
            </a:pPr>
            <a:r>
              <a:rPr lang="en-US" altLang="zh-TW"/>
              <a:t>DC &amp; CV Lab.</a:t>
            </a:r>
          </a:p>
          <a:p>
            <a:pPr>
              <a:defRPr/>
            </a:pPr>
            <a:r>
              <a:rPr lang="en-US" altLang="zh-TW"/>
              <a:t>CSIE NTU</a:t>
            </a:r>
          </a:p>
        </p:txBody>
      </p:sp>
    </p:spTree>
    <p:extLst>
      <p:ext uri="{BB962C8B-B14F-4D97-AF65-F5344CB8AC3E}">
        <p14:creationId xmlns:p14="http://schemas.microsoft.com/office/powerpoint/2010/main" val="1977556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頁尾版面配置區 3">
            <a:extLst>
              <a:ext uri="{FF2B5EF4-FFF2-40B4-BE49-F238E27FC236}">
                <a16:creationId xmlns:a16="http://schemas.microsoft.com/office/drawing/2014/main" id="{26CB70E9-FF28-4003-B97D-1361960F10BF}"/>
              </a:ext>
            </a:extLst>
          </p:cNvPr>
          <p:cNvSpPr>
            <a:spLocks noGrp="1"/>
          </p:cNvSpPr>
          <p:nvPr>
            <p:ph type="ftr" sz="quarter" idx="10"/>
          </p:nvPr>
        </p:nvSpPr>
        <p:spPr/>
        <p:txBody>
          <a:bodyPr/>
          <a:lstStyle>
            <a:lvl1pPr>
              <a:defRPr b="0">
                <a:effectLst/>
                <a:latin typeface="Times New Roman" pitchFamily="18" charset="0"/>
              </a:defRPr>
            </a:lvl1pPr>
          </a:lstStyle>
          <a:p>
            <a:pPr>
              <a:defRPr/>
            </a:pPr>
            <a:r>
              <a:rPr lang="en-US" altLang="zh-TW"/>
              <a:t>DC &amp; CV Lab.</a:t>
            </a:r>
          </a:p>
          <a:p>
            <a:pPr>
              <a:defRPr/>
            </a:pPr>
            <a:r>
              <a:rPr lang="en-US" altLang="zh-TW"/>
              <a:t>CSIE NTU</a:t>
            </a:r>
          </a:p>
        </p:txBody>
      </p:sp>
    </p:spTree>
    <p:extLst>
      <p:ext uri="{BB962C8B-B14F-4D97-AF65-F5344CB8AC3E}">
        <p14:creationId xmlns:p14="http://schemas.microsoft.com/office/powerpoint/2010/main" val="34438935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a:t>按一下以編輯母片文字樣式</a:t>
            </a:r>
          </a:p>
        </p:txBody>
      </p:sp>
      <p:sp>
        <p:nvSpPr>
          <p:cNvPr id="4" name="頁尾版面配置區 3">
            <a:extLst>
              <a:ext uri="{FF2B5EF4-FFF2-40B4-BE49-F238E27FC236}">
                <a16:creationId xmlns:a16="http://schemas.microsoft.com/office/drawing/2014/main" id="{05B1AE6D-0526-4FDC-B426-7E4642C1DF70}"/>
              </a:ext>
            </a:extLst>
          </p:cNvPr>
          <p:cNvSpPr>
            <a:spLocks noGrp="1"/>
          </p:cNvSpPr>
          <p:nvPr>
            <p:ph type="ftr" sz="quarter" idx="10"/>
          </p:nvPr>
        </p:nvSpPr>
        <p:spPr/>
        <p:txBody>
          <a:bodyPr/>
          <a:lstStyle>
            <a:lvl1pPr>
              <a:defRPr b="0">
                <a:effectLst/>
                <a:latin typeface="Times New Roman" pitchFamily="18" charset="0"/>
              </a:defRPr>
            </a:lvl1pPr>
          </a:lstStyle>
          <a:p>
            <a:pPr>
              <a:defRPr/>
            </a:pPr>
            <a:r>
              <a:rPr lang="en-US" altLang="zh-TW"/>
              <a:t>DC &amp; CV Lab.</a:t>
            </a:r>
          </a:p>
          <a:p>
            <a:pPr>
              <a:defRPr/>
            </a:pPr>
            <a:r>
              <a:rPr lang="en-US" altLang="zh-TW"/>
              <a:t>CSIE NTU</a:t>
            </a:r>
          </a:p>
        </p:txBody>
      </p:sp>
    </p:spTree>
    <p:extLst>
      <p:ext uri="{BB962C8B-B14F-4D97-AF65-F5344CB8AC3E}">
        <p14:creationId xmlns:p14="http://schemas.microsoft.com/office/powerpoint/2010/main" val="12292586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684213" y="2041525"/>
            <a:ext cx="4038600" cy="44116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875213" y="2041525"/>
            <a:ext cx="4038600" cy="44116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頁尾版面配置區 4">
            <a:extLst>
              <a:ext uri="{FF2B5EF4-FFF2-40B4-BE49-F238E27FC236}">
                <a16:creationId xmlns:a16="http://schemas.microsoft.com/office/drawing/2014/main" id="{827738F5-33A2-44BB-80DB-580B33CE3E5B}"/>
              </a:ext>
            </a:extLst>
          </p:cNvPr>
          <p:cNvSpPr>
            <a:spLocks noGrp="1"/>
          </p:cNvSpPr>
          <p:nvPr>
            <p:ph type="ftr" sz="quarter" idx="10"/>
          </p:nvPr>
        </p:nvSpPr>
        <p:spPr/>
        <p:txBody>
          <a:bodyPr/>
          <a:lstStyle>
            <a:lvl1pPr>
              <a:defRPr b="0">
                <a:effectLst/>
                <a:latin typeface="Times New Roman" pitchFamily="18" charset="0"/>
              </a:defRPr>
            </a:lvl1pPr>
          </a:lstStyle>
          <a:p>
            <a:pPr>
              <a:defRPr/>
            </a:pPr>
            <a:r>
              <a:rPr lang="en-US" altLang="zh-TW"/>
              <a:t>DC &amp; CV Lab.</a:t>
            </a:r>
          </a:p>
          <a:p>
            <a:pPr>
              <a:defRPr/>
            </a:pPr>
            <a:r>
              <a:rPr lang="en-US" altLang="zh-TW"/>
              <a:t>CSIE NTU</a:t>
            </a:r>
          </a:p>
        </p:txBody>
      </p:sp>
    </p:spTree>
    <p:extLst>
      <p:ext uri="{BB962C8B-B14F-4D97-AF65-F5344CB8AC3E}">
        <p14:creationId xmlns:p14="http://schemas.microsoft.com/office/powerpoint/2010/main" val="30805153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頁尾版面配置區 6">
            <a:extLst>
              <a:ext uri="{FF2B5EF4-FFF2-40B4-BE49-F238E27FC236}">
                <a16:creationId xmlns:a16="http://schemas.microsoft.com/office/drawing/2014/main" id="{8F9A82CD-0D01-4E8C-9E76-6AB615E3C989}"/>
              </a:ext>
            </a:extLst>
          </p:cNvPr>
          <p:cNvSpPr>
            <a:spLocks noGrp="1"/>
          </p:cNvSpPr>
          <p:nvPr>
            <p:ph type="ftr" sz="quarter" idx="10"/>
          </p:nvPr>
        </p:nvSpPr>
        <p:spPr/>
        <p:txBody>
          <a:bodyPr/>
          <a:lstStyle>
            <a:lvl1pPr>
              <a:defRPr b="0">
                <a:effectLst/>
                <a:latin typeface="Times New Roman" pitchFamily="18" charset="0"/>
              </a:defRPr>
            </a:lvl1pPr>
          </a:lstStyle>
          <a:p>
            <a:pPr>
              <a:defRPr/>
            </a:pPr>
            <a:r>
              <a:rPr lang="en-US" altLang="zh-TW"/>
              <a:t>DC &amp; CV Lab.</a:t>
            </a:r>
          </a:p>
          <a:p>
            <a:pPr>
              <a:defRPr/>
            </a:pPr>
            <a:r>
              <a:rPr lang="en-US" altLang="zh-TW"/>
              <a:t>CSIE NTU</a:t>
            </a:r>
          </a:p>
        </p:txBody>
      </p:sp>
    </p:spTree>
    <p:extLst>
      <p:ext uri="{BB962C8B-B14F-4D97-AF65-F5344CB8AC3E}">
        <p14:creationId xmlns:p14="http://schemas.microsoft.com/office/powerpoint/2010/main" val="25605723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頁尾版面配置區 2">
            <a:extLst>
              <a:ext uri="{FF2B5EF4-FFF2-40B4-BE49-F238E27FC236}">
                <a16:creationId xmlns:a16="http://schemas.microsoft.com/office/drawing/2014/main" id="{5E75C416-8790-461C-AFFF-9193BF2F0245}"/>
              </a:ext>
            </a:extLst>
          </p:cNvPr>
          <p:cNvSpPr>
            <a:spLocks noGrp="1"/>
          </p:cNvSpPr>
          <p:nvPr>
            <p:ph type="ftr" sz="quarter" idx="10"/>
          </p:nvPr>
        </p:nvSpPr>
        <p:spPr/>
        <p:txBody>
          <a:bodyPr/>
          <a:lstStyle>
            <a:lvl1pPr>
              <a:defRPr b="0">
                <a:effectLst/>
                <a:latin typeface="Times New Roman" pitchFamily="18" charset="0"/>
              </a:defRPr>
            </a:lvl1pPr>
          </a:lstStyle>
          <a:p>
            <a:pPr>
              <a:defRPr/>
            </a:pPr>
            <a:r>
              <a:rPr lang="en-US" altLang="zh-TW"/>
              <a:t>DC &amp; CV Lab.</a:t>
            </a:r>
          </a:p>
          <a:p>
            <a:pPr>
              <a:defRPr/>
            </a:pPr>
            <a:r>
              <a:rPr lang="en-US" altLang="zh-TW"/>
              <a:t>CSIE NTU</a:t>
            </a:r>
          </a:p>
        </p:txBody>
      </p:sp>
    </p:spTree>
    <p:extLst>
      <p:ext uri="{BB962C8B-B14F-4D97-AF65-F5344CB8AC3E}">
        <p14:creationId xmlns:p14="http://schemas.microsoft.com/office/powerpoint/2010/main" val="16796031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頁尾版面配置區 1">
            <a:extLst>
              <a:ext uri="{FF2B5EF4-FFF2-40B4-BE49-F238E27FC236}">
                <a16:creationId xmlns:a16="http://schemas.microsoft.com/office/drawing/2014/main" id="{48C0AFEA-6E1D-4309-AD14-DDE335DD6BEC}"/>
              </a:ext>
            </a:extLst>
          </p:cNvPr>
          <p:cNvSpPr>
            <a:spLocks noGrp="1"/>
          </p:cNvSpPr>
          <p:nvPr>
            <p:ph type="ftr" sz="quarter" idx="10"/>
          </p:nvPr>
        </p:nvSpPr>
        <p:spPr/>
        <p:txBody>
          <a:bodyPr/>
          <a:lstStyle>
            <a:lvl1pPr>
              <a:defRPr b="0">
                <a:effectLst/>
                <a:latin typeface="Times New Roman" pitchFamily="18" charset="0"/>
              </a:defRPr>
            </a:lvl1pPr>
          </a:lstStyle>
          <a:p>
            <a:pPr>
              <a:defRPr/>
            </a:pPr>
            <a:r>
              <a:rPr lang="en-US" altLang="zh-TW"/>
              <a:t>DC &amp; CV Lab.</a:t>
            </a:r>
          </a:p>
          <a:p>
            <a:pPr>
              <a:defRPr/>
            </a:pPr>
            <a:r>
              <a:rPr lang="en-US" altLang="zh-TW"/>
              <a:t>CSIE NTU</a:t>
            </a:r>
          </a:p>
        </p:txBody>
      </p:sp>
    </p:spTree>
    <p:extLst>
      <p:ext uri="{BB962C8B-B14F-4D97-AF65-F5344CB8AC3E}">
        <p14:creationId xmlns:p14="http://schemas.microsoft.com/office/powerpoint/2010/main" val="34881483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頁尾版面配置區 4">
            <a:extLst>
              <a:ext uri="{FF2B5EF4-FFF2-40B4-BE49-F238E27FC236}">
                <a16:creationId xmlns:a16="http://schemas.microsoft.com/office/drawing/2014/main" id="{7436C5E8-AFF8-4F9F-AE9D-FD2D09D3922C}"/>
              </a:ext>
            </a:extLst>
          </p:cNvPr>
          <p:cNvSpPr>
            <a:spLocks noGrp="1"/>
          </p:cNvSpPr>
          <p:nvPr>
            <p:ph type="ftr" sz="quarter" idx="10"/>
          </p:nvPr>
        </p:nvSpPr>
        <p:spPr/>
        <p:txBody>
          <a:bodyPr/>
          <a:lstStyle>
            <a:lvl1pPr>
              <a:defRPr b="0">
                <a:effectLst/>
                <a:latin typeface="Times New Roman" pitchFamily="18" charset="0"/>
              </a:defRPr>
            </a:lvl1pPr>
          </a:lstStyle>
          <a:p>
            <a:pPr>
              <a:defRPr/>
            </a:pPr>
            <a:r>
              <a:rPr lang="en-US" altLang="zh-TW"/>
              <a:t>DC &amp; CV Lab.</a:t>
            </a:r>
          </a:p>
          <a:p>
            <a:pPr>
              <a:defRPr/>
            </a:pPr>
            <a:r>
              <a:rPr lang="en-US" altLang="zh-TW"/>
              <a:t>CSIE NTU</a:t>
            </a:r>
          </a:p>
        </p:txBody>
      </p:sp>
    </p:spTree>
    <p:extLst>
      <p:ext uri="{BB962C8B-B14F-4D97-AF65-F5344CB8AC3E}">
        <p14:creationId xmlns:p14="http://schemas.microsoft.com/office/powerpoint/2010/main" val="32050564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頁尾版面配置區 4">
            <a:extLst>
              <a:ext uri="{FF2B5EF4-FFF2-40B4-BE49-F238E27FC236}">
                <a16:creationId xmlns:a16="http://schemas.microsoft.com/office/drawing/2014/main" id="{96A5E1AE-D3BB-4C36-8D9B-5EDD1045A8C0}"/>
              </a:ext>
            </a:extLst>
          </p:cNvPr>
          <p:cNvSpPr>
            <a:spLocks noGrp="1"/>
          </p:cNvSpPr>
          <p:nvPr>
            <p:ph type="ftr" sz="quarter" idx="10"/>
          </p:nvPr>
        </p:nvSpPr>
        <p:spPr/>
        <p:txBody>
          <a:bodyPr/>
          <a:lstStyle>
            <a:lvl1pPr>
              <a:defRPr b="0">
                <a:effectLst/>
                <a:latin typeface="Times New Roman" pitchFamily="18" charset="0"/>
              </a:defRPr>
            </a:lvl1pPr>
          </a:lstStyle>
          <a:p>
            <a:pPr>
              <a:defRPr/>
            </a:pPr>
            <a:r>
              <a:rPr lang="en-US" altLang="zh-TW"/>
              <a:t>DC &amp; CV Lab.</a:t>
            </a:r>
          </a:p>
          <a:p>
            <a:pPr>
              <a:defRPr/>
            </a:pPr>
            <a:r>
              <a:rPr lang="en-US" altLang="zh-TW"/>
              <a:t>CSIE NTU</a:t>
            </a:r>
          </a:p>
        </p:txBody>
      </p:sp>
    </p:spTree>
    <p:extLst>
      <p:ext uri="{BB962C8B-B14F-4D97-AF65-F5344CB8AC3E}">
        <p14:creationId xmlns:p14="http://schemas.microsoft.com/office/powerpoint/2010/main" val="31406592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80" name="Picture 40" descr="color_wheel">
            <a:extLst>
              <a:ext uri="{FF2B5EF4-FFF2-40B4-BE49-F238E27FC236}">
                <a16:creationId xmlns:a16="http://schemas.microsoft.com/office/drawing/2014/main" id="{C5599020-B88D-4514-AB9E-89658283D597}"/>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0" y="260350"/>
            <a:ext cx="1655763" cy="167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a:extLst>
              <a:ext uri="{FF2B5EF4-FFF2-40B4-BE49-F238E27FC236}">
                <a16:creationId xmlns:a16="http://schemas.microsoft.com/office/drawing/2014/main" id="{AB7E0A3B-B4F8-4E60-BC95-1D3375043C26}"/>
              </a:ext>
            </a:extLst>
          </p:cNvPr>
          <p:cNvSpPr>
            <a:spLocks noGrp="1" noChangeArrowheads="1"/>
          </p:cNvSpPr>
          <p:nvPr>
            <p:ph type="title"/>
          </p:nvPr>
        </p:nvSpPr>
        <p:spPr bwMode="auto">
          <a:xfrm>
            <a:off x="1042988" y="333375"/>
            <a:ext cx="8101012"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zh-TW" altLang="en-US"/>
              <a:t>按一下以編輯母片標題樣式</a:t>
            </a:r>
          </a:p>
        </p:txBody>
      </p:sp>
      <p:sp>
        <p:nvSpPr>
          <p:cNvPr id="1028" name="Rectangle 4">
            <a:extLst>
              <a:ext uri="{FF2B5EF4-FFF2-40B4-BE49-F238E27FC236}">
                <a16:creationId xmlns:a16="http://schemas.microsoft.com/office/drawing/2014/main" id="{8CBFEEFD-D76E-49FC-B341-2833223CA0C7}"/>
              </a:ext>
            </a:extLst>
          </p:cNvPr>
          <p:cNvSpPr>
            <a:spLocks noGrp="1" noChangeArrowheads="1"/>
          </p:cNvSpPr>
          <p:nvPr>
            <p:ph type="body" idx="1"/>
          </p:nvPr>
        </p:nvSpPr>
        <p:spPr bwMode="auto">
          <a:xfrm>
            <a:off x="684213" y="2041525"/>
            <a:ext cx="8229600" cy="441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10246" name="Rectangle 6">
            <a:extLst>
              <a:ext uri="{FF2B5EF4-FFF2-40B4-BE49-F238E27FC236}">
                <a16:creationId xmlns:a16="http://schemas.microsoft.com/office/drawing/2014/main" id="{8B7CB93C-390D-4401-AB9D-15388915E8F7}"/>
              </a:ext>
            </a:extLst>
          </p:cNvPr>
          <p:cNvSpPr>
            <a:spLocks noGrp="1" noChangeArrowheads="1"/>
          </p:cNvSpPr>
          <p:nvPr>
            <p:ph type="ftr" sz="quarter" idx="3"/>
          </p:nvPr>
        </p:nvSpPr>
        <p:spPr bwMode="auto">
          <a:xfrm>
            <a:off x="3116263" y="6500813"/>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spcBef>
                <a:spcPct val="0"/>
              </a:spcBef>
              <a:defRPr kumimoji="0" sz="1000" b="1">
                <a:effectLst>
                  <a:outerShdw blurRad="38100" dist="38100" dir="2700000" algn="tl">
                    <a:srgbClr val="C0C0C0"/>
                  </a:outerShdw>
                </a:effectLst>
                <a:latin typeface="Times New Roman" pitchFamily="18" charset="0"/>
              </a:defRPr>
            </a:lvl1pPr>
          </a:lstStyle>
          <a:p>
            <a:pPr>
              <a:defRPr/>
            </a:pPr>
            <a:r>
              <a:rPr lang="en-US" altLang="zh-TW"/>
              <a:t>DC &amp; CV Lab.</a:t>
            </a:r>
          </a:p>
          <a:p>
            <a:pPr>
              <a:defRPr/>
            </a:pPr>
            <a:r>
              <a:rPr lang="en-US" altLang="zh-TW">
                <a:latin typeface="Comic Sans MS" pitchFamily="66" charset="0"/>
              </a:rPr>
              <a:t>CSIE NTU</a:t>
            </a:r>
          </a:p>
        </p:txBody>
      </p:sp>
      <p:sp>
        <p:nvSpPr>
          <p:cNvPr id="1030" name="Line 43">
            <a:extLst>
              <a:ext uri="{FF2B5EF4-FFF2-40B4-BE49-F238E27FC236}">
                <a16:creationId xmlns:a16="http://schemas.microsoft.com/office/drawing/2014/main" id="{54582323-6534-426E-A769-2B78103EF4F6}"/>
              </a:ext>
            </a:extLst>
          </p:cNvPr>
          <p:cNvSpPr>
            <a:spLocks noChangeShapeType="1"/>
          </p:cNvSpPr>
          <p:nvPr userDrawn="1"/>
        </p:nvSpPr>
        <p:spPr bwMode="auto">
          <a:xfrm>
            <a:off x="971550" y="1844675"/>
            <a:ext cx="7667625" cy="0"/>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Tree>
  </p:cSld>
  <p:clrMap bg1="lt1" tx1="dk1" bg2="lt2" tx2="dk2" accent1="accent1" accent2="accent2" accent3="accent3" accent4="accent4" accent5="accent5" accent6="accent6" hlink="hlink" folHlink="folHlink"/>
  <p:sldLayoutIdLst>
    <p:sldLayoutId id="2147484073" r:id="rId1"/>
    <p:sldLayoutId id="2147484074" r:id="rId2"/>
    <p:sldLayoutId id="2147484075" r:id="rId3"/>
    <p:sldLayoutId id="2147484076" r:id="rId4"/>
    <p:sldLayoutId id="2147484077" r:id="rId5"/>
    <p:sldLayoutId id="2147484078" r:id="rId6"/>
    <p:sldLayoutId id="2147484079" r:id="rId7"/>
    <p:sldLayoutId id="2147484080" r:id="rId8"/>
    <p:sldLayoutId id="2147484081" r:id="rId9"/>
    <p:sldLayoutId id="2147484082" r:id="rId10"/>
    <p:sldLayoutId id="2147484083" r:id="rId11"/>
    <p:sldLayoutId id="2147484084" r:id="rId12"/>
    <p:sldLayoutId id="2147484085" r:id="rId13"/>
    <p:sldLayoutId id="2147484086" r:id="rId14"/>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afterEffect">
                                  <p:stCondLst>
                                    <p:cond delay="0"/>
                                  </p:stCondLst>
                                  <p:childTnLst>
                                    <p:set>
                                      <p:cBhvr>
                                        <p:cTn id="6" dur="1" fill="hold">
                                          <p:stCondLst>
                                            <p:cond delay="0"/>
                                          </p:stCondLst>
                                        </p:cTn>
                                        <p:tgtEl>
                                          <p:spTgt spid="10280"/>
                                        </p:tgtEl>
                                        <p:attrNameLst>
                                          <p:attrName>style.visibility</p:attrName>
                                        </p:attrNameLst>
                                      </p:cBhvr>
                                      <p:to>
                                        <p:strVal val="visible"/>
                                      </p:to>
                                    </p:set>
                                    <p:anim calcmode="lin" valueType="num">
                                      <p:cBhvr additive="base">
                                        <p:cTn id="7" dur="500" fill="hold"/>
                                        <p:tgtEl>
                                          <p:spTgt spid="10280"/>
                                        </p:tgtEl>
                                        <p:attrNameLst>
                                          <p:attrName>ppt_x</p:attrName>
                                        </p:attrNameLst>
                                      </p:cBhvr>
                                      <p:tavLst>
                                        <p:tav tm="0">
                                          <p:val>
                                            <p:strVal val="1+#ppt_w/2"/>
                                          </p:val>
                                        </p:tav>
                                        <p:tav tm="100000">
                                          <p:val>
                                            <p:strVal val="#ppt_x"/>
                                          </p:val>
                                        </p:tav>
                                      </p:tavLst>
                                    </p:anim>
                                    <p:anim calcmode="lin" valueType="num">
                                      <p:cBhvr additive="base">
                                        <p:cTn id="8" dur="500" fill="hold"/>
                                        <p:tgtEl>
                                          <p:spTgt spid="10280"/>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8" presetClass="emph" presetSubtype="0" fill="hold" nodeType="afterEffect">
                                  <p:stCondLst>
                                    <p:cond delay="0"/>
                                  </p:stCondLst>
                                  <p:childTnLst>
                                    <p:animRot by="21600000">
                                      <p:cBhvr>
                                        <p:cTn id="11" dur="2000" fill="hold"/>
                                        <p:tgtEl>
                                          <p:spTgt spid="1028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sldNum="0" hdr="0" dt="0"/>
  <p:txStyles>
    <p:titleStyle>
      <a:lvl1pPr algn="l" rtl="0" eaLnBrk="0" fontAlgn="base" hangingPunct="0">
        <a:spcBef>
          <a:spcPct val="0"/>
        </a:spcBef>
        <a:spcAft>
          <a:spcPct val="0"/>
        </a:spcAft>
        <a:defRPr kumimoji="1" sz="3900" b="1">
          <a:solidFill>
            <a:schemeClr val="tx2"/>
          </a:solidFill>
          <a:latin typeface="+mj-lt"/>
          <a:ea typeface="+mj-ea"/>
          <a:cs typeface="+mj-cs"/>
        </a:defRPr>
      </a:lvl1pPr>
      <a:lvl2pPr algn="l" rtl="0" eaLnBrk="0" fontAlgn="base" hangingPunct="0">
        <a:spcBef>
          <a:spcPct val="0"/>
        </a:spcBef>
        <a:spcAft>
          <a:spcPct val="0"/>
        </a:spcAft>
        <a:defRPr kumimoji="1" sz="3900" b="1">
          <a:solidFill>
            <a:schemeClr val="tx2"/>
          </a:solidFill>
          <a:latin typeface="Arial" charset="0"/>
          <a:ea typeface="新細明體" pitchFamily="18" charset="-120"/>
        </a:defRPr>
      </a:lvl2pPr>
      <a:lvl3pPr algn="l" rtl="0" eaLnBrk="0" fontAlgn="base" hangingPunct="0">
        <a:spcBef>
          <a:spcPct val="0"/>
        </a:spcBef>
        <a:spcAft>
          <a:spcPct val="0"/>
        </a:spcAft>
        <a:defRPr kumimoji="1" sz="3900" b="1">
          <a:solidFill>
            <a:schemeClr val="tx2"/>
          </a:solidFill>
          <a:latin typeface="Arial" charset="0"/>
          <a:ea typeface="新細明體" pitchFamily="18" charset="-120"/>
        </a:defRPr>
      </a:lvl3pPr>
      <a:lvl4pPr algn="l" rtl="0" eaLnBrk="0" fontAlgn="base" hangingPunct="0">
        <a:spcBef>
          <a:spcPct val="0"/>
        </a:spcBef>
        <a:spcAft>
          <a:spcPct val="0"/>
        </a:spcAft>
        <a:defRPr kumimoji="1" sz="3900" b="1">
          <a:solidFill>
            <a:schemeClr val="tx2"/>
          </a:solidFill>
          <a:latin typeface="Arial" charset="0"/>
          <a:ea typeface="新細明體" pitchFamily="18" charset="-120"/>
        </a:defRPr>
      </a:lvl4pPr>
      <a:lvl5pPr algn="l" rtl="0" eaLnBrk="0" fontAlgn="base" hangingPunct="0">
        <a:spcBef>
          <a:spcPct val="0"/>
        </a:spcBef>
        <a:spcAft>
          <a:spcPct val="0"/>
        </a:spcAft>
        <a:defRPr kumimoji="1" sz="3900" b="1">
          <a:solidFill>
            <a:schemeClr val="tx2"/>
          </a:solidFill>
          <a:latin typeface="Arial" charset="0"/>
          <a:ea typeface="新細明體" pitchFamily="18" charset="-120"/>
        </a:defRPr>
      </a:lvl5pPr>
      <a:lvl6pPr marL="457200" algn="l" rtl="0" fontAlgn="base">
        <a:spcBef>
          <a:spcPct val="0"/>
        </a:spcBef>
        <a:spcAft>
          <a:spcPct val="0"/>
        </a:spcAft>
        <a:defRPr kumimoji="1" sz="3900" b="1">
          <a:solidFill>
            <a:schemeClr val="tx2"/>
          </a:solidFill>
          <a:latin typeface="Arial" charset="0"/>
          <a:ea typeface="新細明體" pitchFamily="18" charset="-120"/>
        </a:defRPr>
      </a:lvl6pPr>
      <a:lvl7pPr marL="914400" algn="l" rtl="0" fontAlgn="base">
        <a:spcBef>
          <a:spcPct val="0"/>
        </a:spcBef>
        <a:spcAft>
          <a:spcPct val="0"/>
        </a:spcAft>
        <a:defRPr kumimoji="1" sz="3900" b="1">
          <a:solidFill>
            <a:schemeClr val="tx2"/>
          </a:solidFill>
          <a:latin typeface="Arial" charset="0"/>
          <a:ea typeface="新細明體" pitchFamily="18" charset="-120"/>
        </a:defRPr>
      </a:lvl7pPr>
      <a:lvl8pPr marL="1371600" algn="l" rtl="0" fontAlgn="base">
        <a:spcBef>
          <a:spcPct val="0"/>
        </a:spcBef>
        <a:spcAft>
          <a:spcPct val="0"/>
        </a:spcAft>
        <a:defRPr kumimoji="1" sz="3900" b="1">
          <a:solidFill>
            <a:schemeClr val="tx2"/>
          </a:solidFill>
          <a:latin typeface="Arial" charset="0"/>
          <a:ea typeface="新細明體" pitchFamily="18" charset="-120"/>
        </a:defRPr>
      </a:lvl8pPr>
      <a:lvl9pPr marL="1828800" algn="l" rtl="0" fontAlgn="base">
        <a:spcBef>
          <a:spcPct val="0"/>
        </a:spcBef>
        <a:spcAft>
          <a:spcPct val="0"/>
        </a:spcAft>
        <a:defRPr kumimoji="1" sz="3900" b="1">
          <a:solidFill>
            <a:schemeClr val="tx2"/>
          </a:solidFill>
          <a:latin typeface="Arial" charset="0"/>
          <a:ea typeface="新細明體" pitchFamily="18" charset="-120"/>
        </a:defRPr>
      </a:lvl9pPr>
    </p:titleStyle>
    <p:body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l"/>
        <a:defRPr kumimoji="1"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anose="05000000000000000000" pitchFamily="2" charset="2"/>
        <a:buChar char="l"/>
        <a:defRPr kumimoji="1" sz="2600">
          <a:solidFill>
            <a:schemeClr val="tx1"/>
          </a:solidFill>
          <a:latin typeface="+mn-lt"/>
          <a:ea typeface="+mn-ea"/>
        </a:defRPr>
      </a:lvl2pPr>
      <a:lvl3pPr marL="987425" indent="-293688" algn="l" rtl="0" eaLnBrk="0" fontAlgn="base" hangingPunct="0">
        <a:spcBef>
          <a:spcPct val="20000"/>
        </a:spcBef>
        <a:spcAft>
          <a:spcPct val="0"/>
        </a:spcAft>
        <a:buClr>
          <a:schemeClr val="accent1"/>
        </a:buClr>
        <a:buSzPct val="70000"/>
        <a:buFont typeface="Wingdings" panose="05000000000000000000" pitchFamily="2" charset="2"/>
        <a:buChar char="l"/>
        <a:defRPr kumimoji="1" sz="2300">
          <a:solidFill>
            <a:schemeClr val="tx1"/>
          </a:solidFill>
          <a:latin typeface="+mn-lt"/>
          <a:ea typeface="+mn-ea"/>
        </a:defRPr>
      </a:lvl3pPr>
      <a:lvl4pPr marL="1281113" indent="-292100" algn="l" rtl="0" eaLnBrk="0" fontAlgn="base" hangingPunct="0">
        <a:spcBef>
          <a:spcPct val="20000"/>
        </a:spcBef>
        <a:spcAft>
          <a:spcPct val="0"/>
        </a:spcAft>
        <a:buClr>
          <a:schemeClr val="tx2"/>
        </a:buClr>
        <a:buSzPct val="75000"/>
        <a:buFont typeface="Wingdings" panose="05000000000000000000" pitchFamily="2" charset="2"/>
        <a:buChar char="§"/>
        <a:defRPr kumimoji="1" sz="2000">
          <a:solidFill>
            <a:schemeClr val="tx1"/>
          </a:solidFill>
          <a:latin typeface="+mn-lt"/>
          <a:ea typeface="+mn-ea"/>
        </a:defRPr>
      </a:lvl4pPr>
      <a:lvl5pPr marL="1598613" indent="-315913" algn="l" rtl="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mn-lt"/>
          <a:ea typeface="+mn-ea"/>
        </a:defRPr>
      </a:lvl5pPr>
      <a:lvl6pPr marL="2055813" indent="-315913" algn="l" rtl="0" fontAlgn="base">
        <a:spcBef>
          <a:spcPct val="20000"/>
        </a:spcBef>
        <a:spcAft>
          <a:spcPct val="0"/>
        </a:spcAft>
        <a:buClr>
          <a:schemeClr val="folHlink"/>
        </a:buClr>
        <a:buSzPct val="80000"/>
        <a:buFont typeface="Wingdings" pitchFamily="2" charset="2"/>
        <a:buChar char="§"/>
        <a:defRPr kumimoji="1" sz="2000">
          <a:solidFill>
            <a:schemeClr val="tx1"/>
          </a:solidFill>
          <a:latin typeface="+mn-lt"/>
          <a:ea typeface="+mn-ea"/>
        </a:defRPr>
      </a:lvl6pPr>
      <a:lvl7pPr marL="2513013" indent="-315913" algn="l" rtl="0" fontAlgn="base">
        <a:spcBef>
          <a:spcPct val="20000"/>
        </a:spcBef>
        <a:spcAft>
          <a:spcPct val="0"/>
        </a:spcAft>
        <a:buClr>
          <a:schemeClr val="folHlink"/>
        </a:buClr>
        <a:buSzPct val="80000"/>
        <a:buFont typeface="Wingdings" pitchFamily="2" charset="2"/>
        <a:buChar char="§"/>
        <a:defRPr kumimoji="1" sz="2000">
          <a:solidFill>
            <a:schemeClr val="tx1"/>
          </a:solidFill>
          <a:latin typeface="+mn-lt"/>
          <a:ea typeface="+mn-ea"/>
        </a:defRPr>
      </a:lvl7pPr>
      <a:lvl8pPr marL="2970213" indent="-315913" algn="l" rtl="0" fontAlgn="base">
        <a:spcBef>
          <a:spcPct val="20000"/>
        </a:spcBef>
        <a:spcAft>
          <a:spcPct val="0"/>
        </a:spcAft>
        <a:buClr>
          <a:schemeClr val="folHlink"/>
        </a:buClr>
        <a:buSzPct val="80000"/>
        <a:buFont typeface="Wingdings" pitchFamily="2" charset="2"/>
        <a:buChar char="§"/>
        <a:defRPr kumimoji="1" sz="2000">
          <a:solidFill>
            <a:schemeClr val="tx1"/>
          </a:solidFill>
          <a:latin typeface="+mn-lt"/>
          <a:ea typeface="+mn-ea"/>
        </a:defRPr>
      </a:lvl8pPr>
      <a:lvl9pPr marL="3427413" indent="-315913" algn="l" rtl="0" fontAlgn="base">
        <a:spcBef>
          <a:spcPct val="20000"/>
        </a:spcBef>
        <a:spcAft>
          <a:spcPct val="0"/>
        </a:spcAft>
        <a:buClr>
          <a:schemeClr val="folHlink"/>
        </a:buClr>
        <a:buSzPct val="80000"/>
        <a:buFont typeface="Wingdings" pitchFamily="2" charset="2"/>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17.w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10.bin"/><Relationship Id="rId5" Type="http://schemas.openxmlformats.org/officeDocument/2006/relationships/image" Target="../media/image16.jpe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notesSlide" Target="../notesSlides/notesSlide11.xml"/><Relationship Id="rId7" Type="http://schemas.openxmlformats.org/officeDocument/2006/relationships/image" Target="../media/image17.w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11.bin"/><Relationship Id="rId5" Type="http://schemas.openxmlformats.org/officeDocument/2006/relationships/image" Target="../media/image23.jpeg"/><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14.bin"/><Relationship Id="rId3" Type="http://schemas.openxmlformats.org/officeDocument/2006/relationships/notesSlide" Target="../notesSlides/notesSlide13.xml"/><Relationship Id="rId7" Type="http://schemas.openxmlformats.org/officeDocument/2006/relationships/image" Target="../media/image31.wmf"/><Relationship Id="rId2" Type="http://schemas.openxmlformats.org/officeDocument/2006/relationships/slideLayout" Target="../slideLayouts/slideLayout12.xml"/><Relationship Id="rId1" Type="http://schemas.openxmlformats.org/officeDocument/2006/relationships/vmlDrawing" Target="../drawings/vmlDrawing9.vml"/><Relationship Id="rId6" Type="http://schemas.openxmlformats.org/officeDocument/2006/relationships/oleObject" Target="../embeddings/oleObject13.bin"/><Relationship Id="rId11" Type="http://schemas.openxmlformats.org/officeDocument/2006/relationships/image" Target="../media/image33.wmf"/><Relationship Id="rId5" Type="http://schemas.openxmlformats.org/officeDocument/2006/relationships/image" Target="../media/image30.wmf"/><Relationship Id="rId10" Type="http://schemas.openxmlformats.org/officeDocument/2006/relationships/oleObject" Target="../embeddings/oleObject15.bin"/><Relationship Id="rId4" Type="http://schemas.openxmlformats.org/officeDocument/2006/relationships/oleObject" Target="../embeddings/oleObject12.bin"/><Relationship Id="rId9" Type="http://schemas.openxmlformats.org/officeDocument/2006/relationships/image" Target="../media/image32.wmf"/></Relationships>
</file>

<file path=ppt/slides/_rels/slide14.xml.rels><?xml version="1.0" encoding="UTF-8" standalone="yes"?>
<Relationships xmlns="http://schemas.openxmlformats.org/package/2006/relationships"><Relationship Id="rId8" Type="http://schemas.openxmlformats.org/officeDocument/2006/relationships/image" Target="../media/image35.wmf"/><Relationship Id="rId13" Type="http://schemas.openxmlformats.org/officeDocument/2006/relationships/oleObject" Target="../embeddings/oleObject19.bin"/><Relationship Id="rId18" Type="http://schemas.openxmlformats.org/officeDocument/2006/relationships/oleObject" Target="../embeddings/oleObject22.bin"/><Relationship Id="rId3" Type="http://schemas.openxmlformats.org/officeDocument/2006/relationships/notesSlide" Target="../notesSlides/notesSlide14.xml"/><Relationship Id="rId7" Type="http://schemas.openxmlformats.org/officeDocument/2006/relationships/oleObject" Target="../embeddings/oleObject17.bin"/><Relationship Id="rId12" Type="http://schemas.openxmlformats.org/officeDocument/2006/relationships/image" Target="../media/image40.png"/><Relationship Id="rId17" Type="http://schemas.openxmlformats.org/officeDocument/2006/relationships/image" Target="../media/image38.wmf"/><Relationship Id="rId2" Type="http://schemas.openxmlformats.org/officeDocument/2006/relationships/slideLayout" Target="../slideLayouts/slideLayout12.xml"/><Relationship Id="rId16" Type="http://schemas.openxmlformats.org/officeDocument/2006/relationships/oleObject" Target="../embeddings/oleObject21.bin"/><Relationship Id="rId1" Type="http://schemas.openxmlformats.org/officeDocument/2006/relationships/vmlDrawing" Target="../drawings/vmlDrawing10.vml"/><Relationship Id="rId6" Type="http://schemas.openxmlformats.org/officeDocument/2006/relationships/image" Target="../media/image38.png"/><Relationship Id="rId11" Type="http://schemas.openxmlformats.org/officeDocument/2006/relationships/image" Target="../media/image39.png"/><Relationship Id="rId5" Type="http://schemas.openxmlformats.org/officeDocument/2006/relationships/image" Target="../media/image34.wmf"/><Relationship Id="rId15" Type="http://schemas.openxmlformats.org/officeDocument/2006/relationships/oleObject" Target="../embeddings/oleObject20.bin"/><Relationship Id="rId10" Type="http://schemas.openxmlformats.org/officeDocument/2006/relationships/image" Target="../media/image36.wmf"/><Relationship Id="rId4" Type="http://schemas.openxmlformats.org/officeDocument/2006/relationships/oleObject" Target="../embeddings/oleObject16.bin"/><Relationship Id="rId9" Type="http://schemas.openxmlformats.org/officeDocument/2006/relationships/oleObject" Target="../embeddings/oleObject18.bin"/><Relationship Id="rId14" Type="http://schemas.openxmlformats.org/officeDocument/2006/relationships/image" Target="../media/image37.wmf"/></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25.bin"/><Relationship Id="rId13" Type="http://schemas.openxmlformats.org/officeDocument/2006/relationships/image" Target="../media/image43.wmf"/><Relationship Id="rId18" Type="http://schemas.openxmlformats.org/officeDocument/2006/relationships/oleObject" Target="../embeddings/oleObject30.bin"/><Relationship Id="rId3" Type="http://schemas.openxmlformats.org/officeDocument/2006/relationships/notesSlide" Target="../notesSlides/notesSlide15.xml"/><Relationship Id="rId7" Type="http://schemas.openxmlformats.org/officeDocument/2006/relationships/image" Target="../media/image40.wmf"/><Relationship Id="rId12" Type="http://schemas.openxmlformats.org/officeDocument/2006/relationships/oleObject" Target="../embeddings/oleObject27.bin"/><Relationship Id="rId17" Type="http://schemas.openxmlformats.org/officeDocument/2006/relationships/image" Target="../media/image45.wmf"/><Relationship Id="rId2" Type="http://schemas.openxmlformats.org/officeDocument/2006/relationships/slideLayout" Target="../slideLayouts/slideLayout13.xml"/><Relationship Id="rId16" Type="http://schemas.openxmlformats.org/officeDocument/2006/relationships/oleObject" Target="../embeddings/oleObject29.bin"/><Relationship Id="rId1" Type="http://schemas.openxmlformats.org/officeDocument/2006/relationships/vmlDrawing" Target="../drawings/vmlDrawing11.vml"/><Relationship Id="rId6" Type="http://schemas.openxmlformats.org/officeDocument/2006/relationships/oleObject" Target="../embeddings/oleObject24.bin"/><Relationship Id="rId11" Type="http://schemas.openxmlformats.org/officeDocument/2006/relationships/image" Target="../media/image42.wmf"/><Relationship Id="rId5" Type="http://schemas.openxmlformats.org/officeDocument/2006/relationships/image" Target="../media/image39.wmf"/><Relationship Id="rId15" Type="http://schemas.openxmlformats.org/officeDocument/2006/relationships/image" Target="../media/image44.wmf"/><Relationship Id="rId10" Type="http://schemas.openxmlformats.org/officeDocument/2006/relationships/oleObject" Target="../embeddings/oleObject26.bin"/><Relationship Id="rId19" Type="http://schemas.openxmlformats.org/officeDocument/2006/relationships/image" Target="../media/image46.wmf"/><Relationship Id="rId4" Type="http://schemas.openxmlformats.org/officeDocument/2006/relationships/oleObject" Target="../embeddings/oleObject23.bin"/><Relationship Id="rId9" Type="http://schemas.openxmlformats.org/officeDocument/2006/relationships/image" Target="../media/image41.wmf"/><Relationship Id="rId14" Type="http://schemas.openxmlformats.org/officeDocument/2006/relationships/oleObject" Target="../embeddings/oleObject28.bin"/></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33.bin"/><Relationship Id="rId3" Type="http://schemas.openxmlformats.org/officeDocument/2006/relationships/notesSlide" Target="../notesSlides/notesSlide17.xml"/><Relationship Id="rId7" Type="http://schemas.openxmlformats.org/officeDocument/2006/relationships/image" Target="../media/image49.wmf"/><Relationship Id="rId2" Type="http://schemas.openxmlformats.org/officeDocument/2006/relationships/slideLayout" Target="../slideLayouts/slideLayout12.xml"/><Relationship Id="rId1" Type="http://schemas.openxmlformats.org/officeDocument/2006/relationships/vmlDrawing" Target="../drawings/vmlDrawing12.vml"/><Relationship Id="rId6" Type="http://schemas.openxmlformats.org/officeDocument/2006/relationships/oleObject" Target="../embeddings/oleObject32.bin"/><Relationship Id="rId5" Type="http://schemas.openxmlformats.org/officeDocument/2006/relationships/image" Target="../media/image48.wmf"/><Relationship Id="rId10" Type="http://schemas.openxmlformats.org/officeDocument/2006/relationships/image" Target="../media/image51.png"/><Relationship Id="rId4" Type="http://schemas.openxmlformats.org/officeDocument/2006/relationships/oleObject" Target="../embeddings/oleObject31.bin"/><Relationship Id="rId9" Type="http://schemas.openxmlformats.org/officeDocument/2006/relationships/image" Target="../media/image50.wmf"/></Relationships>
</file>

<file path=ppt/slides/_rels/slide18.xml.rels><?xml version="1.0" encoding="UTF-8" standalone="yes"?>
<Relationships xmlns="http://schemas.openxmlformats.org/package/2006/relationships"><Relationship Id="rId8" Type="http://schemas.openxmlformats.org/officeDocument/2006/relationships/image" Target="../media/image59.png"/><Relationship Id="rId13" Type="http://schemas.openxmlformats.org/officeDocument/2006/relationships/oleObject" Target="../embeddings/oleObject36.bin"/><Relationship Id="rId3" Type="http://schemas.openxmlformats.org/officeDocument/2006/relationships/notesSlide" Target="../notesSlides/notesSlide18.xml"/><Relationship Id="rId7" Type="http://schemas.openxmlformats.org/officeDocument/2006/relationships/image" Target="../media/image58.png"/><Relationship Id="rId12" Type="http://schemas.openxmlformats.org/officeDocument/2006/relationships/image" Target="../media/image53.wmf"/><Relationship Id="rId2" Type="http://schemas.openxmlformats.org/officeDocument/2006/relationships/slideLayout" Target="../slideLayouts/slideLayout13.xml"/><Relationship Id="rId1" Type="http://schemas.openxmlformats.org/officeDocument/2006/relationships/vmlDrawing" Target="../drawings/vmlDrawing13.vml"/><Relationship Id="rId6" Type="http://schemas.openxmlformats.org/officeDocument/2006/relationships/image" Target="../media/image57.png"/><Relationship Id="rId11" Type="http://schemas.openxmlformats.org/officeDocument/2006/relationships/oleObject" Target="../embeddings/oleObject35.bin"/><Relationship Id="rId5" Type="http://schemas.openxmlformats.org/officeDocument/2006/relationships/image" Target="../media/image56.png"/><Relationship Id="rId10" Type="http://schemas.openxmlformats.org/officeDocument/2006/relationships/image" Target="../media/image52.wmf"/><Relationship Id="rId4" Type="http://schemas.openxmlformats.org/officeDocument/2006/relationships/image" Target="../media/image55.png"/><Relationship Id="rId9" Type="http://schemas.openxmlformats.org/officeDocument/2006/relationships/oleObject" Target="../embeddings/oleObject34.bin"/><Relationship Id="rId14" Type="http://schemas.openxmlformats.org/officeDocument/2006/relationships/image" Target="../media/image54.wmf"/></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39.bin"/><Relationship Id="rId3" Type="http://schemas.openxmlformats.org/officeDocument/2006/relationships/notesSlide" Target="../notesSlides/notesSlide19.xml"/><Relationship Id="rId7" Type="http://schemas.openxmlformats.org/officeDocument/2006/relationships/image" Target="../media/image45.wmf"/><Relationship Id="rId2" Type="http://schemas.openxmlformats.org/officeDocument/2006/relationships/slideLayout" Target="../slideLayouts/slideLayout13.xml"/><Relationship Id="rId1" Type="http://schemas.openxmlformats.org/officeDocument/2006/relationships/vmlDrawing" Target="../drawings/vmlDrawing14.vml"/><Relationship Id="rId6" Type="http://schemas.openxmlformats.org/officeDocument/2006/relationships/oleObject" Target="../embeddings/oleObject38.bin"/><Relationship Id="rId5" Type="http://schemas.openxmlformats.org/officeDocument/2006/relationships/image" Target="../media/image60.wmf"/><Relationship Id="rId10" Type="http://schemas.openxmlformats.org/officeDocument/2006/relationships/image" Target="../media/image62.png"/><Relationship Id="rId4" Type="http://schemas.openxmlformats.org/officeDocument/2006/relationships/oleObject" Target="../embeddings/oleObject37.bin"/><Relationship Id="rId9" Type="http://schemas.openxmlformats.org/officeDocument/2006/relationships/image" Target="../media/image61.w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63.jpeg"/></Relationships>
</file>

<file path=ppt/slides/_rels/slide21.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63.jpeg"/><Relationship Id="rId4" Type="http://schemas.openxmlformats.org/officeDocument/2006/relationships/image" Target="../media/image47.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42.bin"/><Relationship Id="rId13" Type="http://schemas.openxmlformats.org/officeDocument/2006/relationships/image" Target="../media/image69.wmf"/><Relationship Id="rId18" Type="http://schemas.openxmlformats.org/officeDocument/2006/relationships/oleObject" Target="../embeddings/oleObject47.bin"/><Relationship Id="rId3" Type="http://schemas.openxmlformats.org/officeDocument/2006/relationships/notesSlide" Target="../notesSlides/notesSlide24.xml"/><Relationship Id="rId21" Type="http://schemas.openxmlformats.org/officeDocument/2006/relationships/image" Target="../media/image73.wmf"/><Relationship Id="rId7" Type="http://schemas.openxmlformats.org/officeDocument/2006/relationships/image" Target="../media/image66.wmf"/><Relationship Id="rId12" Type="http://schemas.openxmlformats.org/officeDocument/2006/relationships/oleObject" Target="../embeddings/oleObject44.bin"/><Relationship Id="rId17" Type="http://schemas.openxmlformats.org/officeDocument/2006/relationships/image" Target="../media/image71.wmf"/><Relationship Id="rId2" Type="http://schemas.openxmlformats.org/officeDocument/2006/relationships/slideLayout" Target="../slideLayouts/slideLayout12.xml"/><Relationship Id="rId16" Type="http://schemas.openxmlformats.org/officeDocument/2006/relationships/oleObject" Target="../embeddings/oleObject46.bin"/><Relationship Id="rId20" Type="http://schemas.openxmlformats.org/officeDocument/2006/relationships/oleObject" Target="../embeddings/oleObject48.bin"/><Relationship Id="rId1" Type="http://schemas.openxmlformats.org/officeDocument/2006/relationships/vmlDrawing" Target="../drawings/vmlDrawing15.vml"/><Relationship Id="rId6" Type="http://schemas.openxmlformats.org/officeDocument/2006/relationships/oleObject" Target="../embeddings/oleObject41.bin"/><Relationship Id="rId11" Type="http://schemas.openxmlformats.org/officeDocument/2006/relationships/image" Target="../media/image68.wmf"/><Relationship Id="rId5" Type="http://schemas.openxmlformats.org/officeDocument/2006/relationships/image" Target="../media/image65.wmf"/><Relationship Id="rId15" Type="http://schemas.openxmlformats.org/officeDocument/2006/relationships/image" Target="../media/image70.wmf"/><Relationship Id="rId10" Type="http://schemas.openxmlformats.org/officeDocument/2006/relationships/oleObject" Target="../embeddings/oleObject43.bin"/><Relationship Id="rId19" Type="http://schemas.openxmlformats.org/officeDocument/2006/relationships/image" Target="../media/image72.wmf"/><Relationship Id="rId4" Type="http://schemas.openxmlformats.org/officeDocument/2006/relationships/oleObject" Target="../embeddings/oleObject40.bin"/><Relationship Id="rId9" Type="http://schemas.openxmlformats.org/officeDocument/2006/relationships/image" Target="../media/image67.wmf"/><Relationship Id="rId14" Type="http://schemas.openxmlformats.org/officeDocument/2006/relationships/oleObject" Target="../embeddings/oleObject45.bin"/></Relationships>
</file>

<file path=ppt/slides/_rels/slide25.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4.xml"/><Relationship Id="rId7" Type="http://schemas.openxmlformats.org/officeDocument/2006/relationships/image" Target="../media/image6.wmf"/><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8.wmf"/><Relationship Id="rId5" Type="http://schemas.openxmlformats.org/officeDocument/2006/relationships/image" Target="../media/image5.w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7.wmf"/></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87.png"/></Relationships>
</file>

<file path=ppt/slides/_rels/slide47.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9.wmf"/><Relationship Id="rId2" Type="http://schemas.openxmlformats.org/officeDocument/2006/relationships/slideLayout" Target="../slideLayouts/slideLayout4.xml"/><Relationship Id="rId1" Type="http://schemas.openxmlformats.org/officeDocument/2006/relationships/vmlDrawing" Target="../drawings/vmlDrawing2.vml"/><Relationship Id="rId6" Type="http://schemas.openxmlformats.org/officeDocument/2006/relationships/oleObject" Target="../embeddings/oleObject5.bin"/><Relationship Id="rId5" Type="http://schemas.openxmlformats.org/officeDocument/2006/relationships/image" Target="../media/image11.jpeg"/><Relationship Id="rId4" Type="http://schemas.openxmlformats.org/officeDocument/2006/relationships/image" Target="../media/image10.jpeg"/></Relationships>
</file>

<file path=ppt/slides/_rels/slide50.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8" Type="http://schemas.openxmlformats.org/officeDocument/2006/relationships/oleObject" Target="../embeddings/oleObject51.bin"/><Relationship Id="rId13" Type="http://schemas.openxmlformats.org/officeDocument/2006/relationships/image" Target="../media/image100.wmf"/><Relationship Id="rId3" Type="http://schemas.openxmlformats.org/officeDocument/2006/relationships/notesSlide" Target="../notesSlides/notesSlide56.xml"/><Relationship Id="rId7" Type="http://schemas.openxmlformats.org/officeDocument/2006/relationships/image" Target="../media/image97.wmf"/><Relationship Id="rId12" Type="http://schemas.openxmlformats.org/officeDocument/2006/relationships/oleObject" Target="../embeddings/oleObject53.bin"/><Relationship Id="rId2" Type="http://schemas.openxmlformats.org/officeDocument/2006/relationships/slideLayout" Target="../slideLayouts/slideLayout12.xml"/><Relationship Id="rId1" Type="http://schemas.openxmlformats.org/officeDocument/2006/relationships/vmlDrawing" Target="../drawings/vmlDrawing16.vml"/><Relationship Id="rId6" Type="http://schemas.openxmlformats.org/officeDocument/2006/relationships/oleObject" Target="../embeddings/oleObject50.bin"/><Relationship Id="rId11" Type="http://schemas.openxmlformats.org/officeDocument/2006/relationships/image" Target="../media/image99.wmf"/><Relationship Id="rId5" Type="http://schemas.openxmlformats.org/officeDocument/2006/relationships/image" Target="../media/image96.wmf"/><Relationship Id="rId15" Type="http://schemas.openxmlformats.org/officeDocument/2006/relationships/image" Target="../media/image101.wmf"/><Relationship Id="rId10" Type="http://schemas.openxmlformats.org/officeDocument/2006/relationships/oleObject" Target="../embeddings/oleObject52.bin"/><Relationship Id="rId4" Type="http://schemas.openxmlformats.org/officeDocument/2006/relationships/oleObject" Target="../embeddings/oleObject49.bin"/><Relationship Id="rId9" Type="http://schemas.openxmlformats.org/officeDocument/2006/relationships/image" Target="../media/image98.wmf"/><Relationship Id="rId14" Type="http://schemas.openxmlformats.org/officeDocument/2006/relationships/oleObject" Target="../embeddings/oleObject54.bin"/></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02.jpe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03.jpe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12.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6.bin"/><Relationship Id="rId5" Type="http://schemas.openxmlformats.org/officeDocument/2006/relationships/image" Target="../media/image14.jpeg"/><Relationship Id="rId4" Type="http://schemas.openxmlformats.org/officeDocument/2006/relationships/image" Target="../media/image13.jpeg"/></Relationships>
</file>

<file path=ppt/slides/_rels/slide60.xml.rels><?xml version="1.0" encoding="UTF-8" standalone="yes"?>
<Relationships xmlns="http://schemas.openxmlformats.org/package/2006/relationships"><Relationship Id="rId3" Type="http://schemas.openxmlformats.org/officeDocument/2006/relationships/image" Target="../media/image104.jpe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05.jpeg"/><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106.jpeg"/></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2.xml"/><Relationship Id="rId7" Type="http://schemas.openxmlformats.org/officeDocument/2006/relationships/image" Target="../media/image108.wmf"/><Relationship Id="rId2" Type="http://schemas.openxmlformats.org/officeDocument/2006/relationships/slideLayout" Target="../slideLayouts/slideLayout12.xml"/><Relationship Id="rId1" Type="http://schemas.openxmlformats.org/officeDocument/2006/relationships/vmlDrawing" Target="../drawings/vmlDrawing17.vml"/><Relationship Id="rId6" Type="http://schemas.openxmlformats.org/officeDocument/2006/relationships/oleObject" Target="../embeddings/oleObject56.bin"/><Relationship Id="rId5" Type="http://schemas.openxmlformats.org/officeDocument/2006/relationships/image" Target="../media/image107.wmf"/><Relationship Id="rId4" Type="http://schemas.openxmlformats.org/officeDocument/2006/relationships/oleObject" Target="../embeddings/oleObject55.bin"/></Relationships>
</file>

<file path=ppt/slides/_rels/slide63.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6.xml"/><Relationship Id="rId1" Type="http://schemas.openxmlformats.org/officeDocument/2006/relationships/slideLayout" Target="../slideLayouts/slideLayout2.xml"/><Relationship Id="rId4" Type="http://schemas.openxmlformats.org/officeDocument/2006/relationships/image" Target="../media/image110.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vmlDrawing" Target="../drawings/vmlDrawing4.vml"/><Relationship Id="rId6" Type="http://schemas.openxmlformats.org/officeDocument/2006/relationships/image" Target="../media/image16.jpeg"/><Relationship Id="rId5" Type="http://schemas.openxmlformats.org/officeDocument/2006/relationships/image" Target="../media/image15.wmf"/><Relationship Id="rId4" Type="http://schemas.openxmlformats.org/officeDocument/2006/relationships/oleObject" Target="../embeddings/oleObject7.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19.jpeg"/><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7.wmf"/><Relationship Id="rId5" Type="http://schemas.openxmlformats.org/officeDocument/2006/relationships/oleObject" Target="../embeddings/oleObject8.bin"/><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18.jpeg"/><Relationship Id="rId2" Type="http://schemas.openxmlformats.org/officeDocument/2006/relationships/slideLayout" Target="../slideLayouts/slideLayout4.xml"/><Relationship Id="rId1" Type="http://schemas.openxmlformats.org/officeDocument/2006/relationships/vmlDrawing" Target="../drawings/vmlDrawing6.vml"/><Relationship Id="rId6" Type="http://schemas.openxmlformats.org/officeDocument/2006/relationships/image" Target="../media/image20.wmf"/><Relationship Id="rId5" Type="http://schemas.openxmlformats.org/officeDocument/2006/relationships/oleObject" Target="../embeddings/oleObject9.bin"/><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6">
            <a:extLst>
              <a:ext uri="{FF2B5EF4-FFF2-40B4-BE49-F238E27FC236}">
                <a16:creationId xmlns:a16="http://schemas.microsoft.com/office/drawing/2014/main" id="{9CFD484C-2539-4C2E-B8D2-17BC1DD6A789}"/>
              </a:ext>
            </a:extLst>
          </p:cNvPr>
          <p:cNvSpPr>
            <a:spLocks noGrp="1" noChangeArrowheads="1"/>
          </p:cNvSpPr>
          <p:nvPr>
            <p:ph type="ftr" sz="quarter" idx="10"/>
          </p:nvPr>
        </p:nvSpPr>
        <p:spPr>
          <a:xfrm>
            <a:off x="2124075" y="6273800"/>
            <a:ext cx="4679950" cy="584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ClrTx/>
              <a:buSzTx/>
              <a:buFontTx/>
              <a:buNone/>
            </a:pPr>
            <a:r>
              <a:rPr kumimoji="0" lang="en-US" altLang="zh-TW" sz="1000" b="1" i="0">
                <a:latin typeface="Comic Sans MS" panose="030F0702030302020204" pitchFamily="66" charset="0"/>
              </a:rPr>
              <a:t>Digital Camera and Computer Vision Laboratory</a:t>
            </a:r>
          </a:p>
          <a:p>
            <a:pPr>
              <a:spcBef>
                <a:spcPct val="0"/>
              </a:spcBef>
              <a:buClrTx/>
              <a:buSzTx/>
              <a:buFontTx/>
              <a:buNone/>
            </a:pPr>
            <a:r>
              <a:rPr kumimoji="0" lang="en-US" altLang="zh-TW" sz="1000">
                <a:latin typeface="Times New Roman" panose="02020603050405020304" pitchFamily="18" charset="0"/>
              </a:rPr>
              <a:t>Department of Computer Science and Information Engineering</a:t>
            </a:r>
          </a:p>
          <a:p>
            <a:pPr>
              <a:spcBef>
                <a:spcPct val="0"/>
              </a:spcBef>
              <a:buClrTx/>
              <a:buSzTx/>
              <a:buFontTx/>
              <a:buNone/>
            </a:pPr>
            <a:r>
              <a:rPr kumimoji="0" lang="en-US" altLang="zh-TW" sz="1000">
                <a:latin typeface="Times New Roman" panose="02020603050405020304" pitchFamily="18" charset="0"/>
              </a:rPr>
              <a:t>National Taiwan University, Taipei, Taiwan, R.O.C.</a:t>
            </a:r>
          </a:p>
        </p:txBody>
      </p:sp>
      <p:sp>
        <p:nvSpPr>
          <p:cNvPr id="18435" name="Rectangle 2">
            <a:extLst>
              <a:ext uri="{FF2B5EF4-FFF2-40B4-BE49-F238E27FC236}">
                <a16:creationId xmlns:a16="http://schemas.microsoft.com/office/drawing/2014/main" id="{E70BC743-8E36-46CA-886E-A9EB9FE499D6}"/>
              </a:ext>
            </a:extLst>
          </p:cNvPr>
          <p:cNvSpPr>
            <a:spLocks noGrp="1" noChangeArrowheads="1"/>
          </p:cNvSpPr>
          <p:nvPr>
            <p:ph type="ctrTitle"/>
          </p:nvPr>
        </p:nvSpPr>
        <p:spPr/>
        <p:txBody>
          <a:bodyPr/>
          <a:lstStyle/>
          <a:p>
            <a:pPr eaLnBrk="1" hangingPunct="1"/>
            <a:r>
              <a:rPr lang="en-US" altLang="zh-TW" dirty="0"/>
              <a:t>Computer and Robot Vision I</a:t>
            </a:r>
          </a:p>
        </p:txBody>
      </p:sp>
      <p:sp>
        <p:nvSpPr>
          <p:cNvPr id="18436" name="Rectangle 3">
            <a:extLst>
              <a:ext uri="{FF2B5EF4-FFF2-40B4-BE49-F238E27FC236}">
                <a16:creationId xmlns:a16="http://schemas.microsoft.com/office/drawing/2014/main" id="{8D35A956-758C-4414-8209-942511D71138}"/>
              </a:ext>
            </a:extLst>
          </p:cNvPr>
          <p:cNvSpPr>
            <a:spLocks noGrp="1" noChangeArrowheads="1"/>
          </p:cNvSpPr>
          <p:nvPr>
            <p:ph type="subTitle" idx="1"/>
          </p:nvPr>
        </p:nvSpPr>
        <p:spPr>
          <a:xfrm>
            <a:off x="1116013" y="3082925"/>
            <a:ext cx="6248400" cy="1785938"/>
          </a:xfrm>
        </p:spPr>
        <p:txBody>
          <a:bodyPr/>
          <a:lstStyle/>
          <a:p>
            <a:pPr eaLnBrk="1" hangingPunct="1"/>
            <a:r>
              <a:rPr lang="en-US" altLang="zh-TW" dirty="0"/>
              <a:t>Chapter 2</a:t>
            </a:r>
          </a:p>
          <a:p>
            <a:pPr eaLnBrk="1" hangingPunct="1"/>
            <a:r>
              <a:rPr lang="en-US" altLang="zh-TW" dirty="0"/>
              <a:t>Binary Machine Vision: </a:t>
            </a:r>
          </a:p>
          <a:p>
            <a:pPr eaLnBrk="1" hangingPunct="1"/>
            <a:r>
              <a:rPr lang="en-US" altLang="zh-TW" dirty="0"/>
              <a:t>Thresholding and Segmentation</a:t>
            </a:r>
          </a:p>
        </p:txBody>
      </p:sp>
      <p:sp>
        <p:nvSpPr>
          <p:cNvPr id="18437" name="Text Box 4">
            <a:extLst>
              <a:ext uri="{FF2B5EF4-FFF2-40B4-BE49-F238E27FC236}">
                <a16:creationId xmlns:a16="http://schemas.microsoft.com/office/drawing/2014/main" id="{BFA91B20-76B5-4753-ACD9-D89E5765916F}"/>
              </a:ext>
            </a:extLst>
          </p:cNvPr>
          <p:cNvSpPr txBox="1">
            <a:spLocks noChangeArrowheads="1"/>
          </p:cNvSpPr>
          <p:nvPr/>
        </p:nvSpPr>
        <p:spPr bwMode="auto">
          <a:xfrm>
            <a:off x="2292350" y="4794981"/>
            <a:ext cx="3851275" cy="1431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spcBef>
                <a:spcPts val="600"/>
              </a:spcBef>
              <a:buClrTx/>
              <a:buSzTx/>
              <a:buFontTx/>
              <a:buNone/>
            </a:pPr>
            <a:r>
              <a:rPr lang="en-US" altLang="zh-TW" sz="1800" dirty="0"/>
              <a:t>Presented by: </a:t>
            </a:r>
            <a:r>
              <a:rPr kumimoji="0" lang="zh-TW" altLang="en-US" sz="1800" dirty="0"/>
              <a:t>傅楸善 </a:t>
            </a:r>
            <a:r>
              <a:rPr kumimoji="0" lang="en-US" altLang="zh-TW" sz="1800" dirty="0"/>
              <a:t>&amp;</a:t>
            </a:r>
            <a:r>
              <a:rPr kumimoji="0" lang="zh-TW" altLang="en-US" sz="1800" dirty="0"/>
              <a:t> 陳婷</a:t>
            </a:r>
            <a:r>
              <a:rPr lang="zh-TW" altLang="en-US" sz="1800" dirty="0"/>
              <a:t> </a:t>
            </a:r>
          </a:p>
          <a:p>
            <a:pPr algn="ctr" eaLnBrk="1" hangingPunct="1">
              <a:spcBef>
                <a:spcPts val="600"/>
              </a:spcBef>
              <a:buClrTx/>
              <a:buSzTx/>
              <a:buFontTx/>
              <a:buNone/>
            </a:pPr>
            <a:r>
              <a:rPr lang="en-US" altLang="zh-TW" sz="1800" dirty="0"/>
              <a:t>0906334568</a:t>
            </a:r>
          </a:p>
          <a:p>
            <a:pPr algn="ctr" eaLnBrk="1" hangingPunct="1">
              <a:spcBef>
                <a:spcPts val="600"/>
              </a:spcBef>
              <a:buClrTx/>
              <a:buSzTx/>
              <a:buFontTx/>
              <a:buNone/>
            </a:pPr>
            <a:r>
              <a:rPr lang="en-US" altLang="zh-TW" sz="1800" dirty="0"/>
              <a:t>tiffany970216@gmail.com</a:t>
            </a:r>
          </a:p>
          <a:p>
            <a:pPr algn="ctr" eaLnBrk="1" hangingPunct="1">
              <a:spcBef>
                <a:spcPts val="600"/>
              </a:spcBef>
              <a:buClrTx/>
              <a:buSzTx/>
              <a:buFontTx/>
              <a:buNone/>
            </a:pPr>
            <a:r>
              <a:rPr kumimoji="0" lang="zh-TW" altLang="en-US" sz="1800" dirty="0"/>
              <a:t>指導教授：傅楸善 教授</a:t>
            </a:r>
          </a:p>
        </p:txBody>
      </p:sp>
      <p:sp>
        <p:nvSpPr>
          <p:cNvPr id="2" name="文字方塊 1"/>
          <p:cNvSpPr txBox="1"/>
          <p:nvPr/>
        </p:nvSpPr>
        <p:spPr>
          <a:xfrm>
            <a:off x="8820472" y="6597352"/>
            <a:ext cx="323528" cy="276999"/>
          </a:xfrm>
          <a:prstGeom prst="rect">
            <a:avLst/>
          </a:prstGeom>
          <a:noFill/>
        </p:spPr>
        <p:txBody>
          <a:bodyPr wrap="square" rtlCol="0">
            <a:spAutoFit/>
          </a:bodyPr>
          <a:lstStyle/>
          <a:p>
            <a:r>
              <a:rPr lang="en-US" altLang="zh-TW" sz="1200" dirty="0"/>
              <a:t>1</a:t>
            </a:r>
            <a:endParaRPr lang="zh-TW" altLang="en-US" sz="1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頁尾版面配置區 3">
            <a:extLst>
              <a:ext uri="{FF2B5EF4-FFF2-40B4-BE49-F238E27FC236}">
                <a16:creationId xmlns:a16="http://schemas.microsoft.com/office/drawing/2014/main" id="{20B74767-F106-4DC7-8ABF-EC08864F4F75}"/>
              </a:ext>
            </a:extLst>
          </p:cNvPr>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
        <p:nvSpPr>
          <p:cNvPr id="27651" name="Rectangle 2">
            <a:extLst>
              <a:ext uri="{FF2B5EF4-FFF2-40B4-BE49-F238E27FC236}">
                <a16:creationId xmlns:a16="http://schemas.microsoft.com/office/drawing/2014/main" id="{EC882609-7886-49EF-8426-CDE5C3688DCA}"/>
              </a:ext>
            </a:extLst>
          </p:cNvPr>
          <p:cNvSpPr>
            <a:spLocks noGrp="1" noChangeArrowheads="1"/>
          </p:cNvSpPr>
          <p:nvPr>
            <p:ph type="title"/>
          </p:nvPr>
        </p:nvSpPr>
        <p:spPr/>
        <p:txBody>
          <a:bodyPr/>
          <a:lstStyle/>
          <a:p>
            <a:pPr eaLnBrk="1" hangingPunct="1"/>
            <a:r>
              <a:rPr lang="en-US" altLang="zh-TW"/>
              <a:t>2.2 Thresholding</a:t>
            </a:r>
          </a:p>
        </p:txBody>
      </p:sp>
      <p:pic>
        <p:nvPicPr>
          <p:cNvPr id="27652" name="Picture 4" descr="lena">
            <a:extLst>
              <a:ext uri="{FF2B5EF4-FFF2-40B4-BE49-F238E27FC236}">
                <a16:creationId xmlns:a16="http://schemas.microsoft.com/office/drawing/2014/main" id="{D2C34677-CFEC-4AD2-B2FF-3BFD8589FB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636838"/>
            <a:ext cx="3779838" cy="3779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5" descr="lena(histogram)">
            <a:extLst>
              <a:ext uri="{FF2B5EF4-FFF2-40B4-BE49-F238E27FC236}">
                <a16:creationId xmlns:a16="http://schemas.microsoft.com/office/drawing/2014/main" id="{6914EAD6-7B85-490B-8F4B-454767A0EF4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2636838"/>
            <a:ext cx="4356100" cy="373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4" name="AutoShape 6">
            <a:extLst>
              <a:ext uri="{FF2B5EF4-FFF2-40B4-BE49-F238E27FC236}">
                <a16:creationId xmlns:a16="http://schemas.microsoft.com/office/drawing/2014/main" id="{ADB6CC76-B748-4D52-9F3C-CD2CB6206B7B}"/>
              </a:ext>
            </a:extLst>
          </p:cNvPr>
          <p:cNvSpPr>
            <a:spLocks noChangeArrowheads="1"/>
          </p:cNvSpPr>
          <p:nvPr/>
        </p:nvSpPr>
        <p:spPr bwMode="auto">
          <a:xfrm>
            <a:off x="3492500" y="2060575"/>
            <a:ext cx="1584325" cy="433388"/>
          </a:xfrm>
          <a:prstGeom prst="curvedDownArrow">
            <a:avLst>
              <a:gd name="adj1" fmla="val 112514"/>
              <a:gd name="adj2" fmla="val 182784"/>
              <a:gd name="adj3" fmla="val 33435"/>
            </a:avLst>
          </a:prstGeom>
          <a:solidFill>
            <a:schemeClr val="bg1"/>
          </a:solidFill>
          <a:ln w="9525">
            <a:solidFill>
              <a:schemeClr val="hlink"/>
            </a:solidFill>
            <a:miter lim="800000"/>
            <a:headEnd/>
            <a:tailEnd/>
          </a:ln>
        </p:spPr>
        <p:txBody>
          <a:bodyPr wrap="none" anchor="ct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buClrTx/>
              <a:buSzTx/>
              <a:buFontTx/>
              <a:buNone/>
            </a:pPr>
            <a:endParaRPr lang="zh-TW" altLang="en-US" sz="1800"/>
          </a:p>
        </p:txBody>
      </p:sp>
      <p:graphicFrame>
        <p:nvGraphicFramePr>
          <p:cNvPr id="27655" name="Object 7">
            <a:extLst>
              <a:ext uri="{FF2B5EF4-FFF2-40B4-BE49-F238E27FC236}">
                <a16:creationId xmlns:a16="http://schemas.microsoft.com/office/drawing/2014/main" id="{FDF64207-A1A1-4128-A934-09B38D3DA33D}"/>
              </a:ext>
            </a:extLst>
          </p:cNvPr>
          <p:cNvGraphicFramePr>
            <a:graphicFrameLocks noChangeAspect="1"/>
          </p:cNvGraphicFramePr>
          <p:nvPr/>
        </p:nvGraphicFramePr>
        <p:xfrm>
          <a:off x="3779838" y="2492375"/>
          <a:ext cx="792162" cy="466725"/>
        </p:xfrm>
        <a:graphic>
          <a:graphicData uri="http://schemas.openxmlformats.org/presentationml/2006/ole">
            <mc:AlternateContent xmlns:mc="http://schemas.openxmlformats.org/markup-compatibility/2006">
              <mc:Choice xmlns:v="urn:schemas-microsoft-com:vml" Requires="v">
                <p:oleObj spid="_x0000_s7278" name="方程式" r:id="rId6" imgW="342751" imgH="203112" progId="Equation.3">
                  <p:embed/>
                </p:oleObj>
              </mc:Choice>
              <mc:Fallback>
                <p:oleObj name="方程式" r:id="rId6" imgW="342751" imgH="203112" progId="Equation.3">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79838" y="2492375"/>
                        <a:ext cx="792162"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7656" name="Text Box 8">
            <a:extLst>
              <a:ext uri="{FF2B5EF4-FFF2-40B4-BE49-F238E27FC236}">
                <a16:creationId xmlns:a16="http://schemas.microsoft.com/office/drawing/2014/main" id="{C7547681-E158-4451-ACAA-0CB02521BD8B}"/>
              </a:ext>
            </a:extLst>
          </p:cNvPr>
          <p:cNvSpPr txBox="1">
            <a:spLocks noChangeArrowheads="1"/>
          </p:cNvSpPr>
          <p:nvPr/>
        </p:nvSpPr>
        <p:spPr bwMode="auto">
          <a:xfrm>
            <a:off x="4356100" y="6237288"/>
            <a:ext cx="5762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buClrTx/>
              <a:buSzTx/>
              <a:buFontTx/>
              <a:buNone/>
            </a:pPr>
            <a:r>
              <a:rPr lang="en-US" altLang="zh-TW" sz="1800"/>
              <a:t>0</a:t>
            </a:r>
          </a:p>
        </p:txBody>
      </p:sp>
      <p:sp>
        <p:nvSpPr>
          <p:cNvPr id="27657" name="Text Box 9">
            <a:extLst>
              <a:ext uri="{FF2B5EF4-FFF2-40B4-BE49-F238E27FC236}">
                <a16:creationId xmlns:a16="http://schemas.microsoft.com/office/drawing/2014/main" id="{D1A58A61-8F68-41C1-B4CB-9E568FA597F1}"/>
              </a:ext>
            </a:extLst>
          </p:cNvPr>
          <p:cNvSpPr txBox="1">
            <a:spLocks noChangeArrowheads="1"/>
          </p:cNvSpPr>
          <p:nvPr/>
        </p:nvSpPr>
        <p:spPr bwMode="auto">
          <a:xfrm>
            <a:off x="8567738" y="6308725"/>
            <a:ext cx="5762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buClrTx/>
              <a:buSzTx/>
              <a:buFontTx/>
              <a:buNone/>
            </a:pPr>
            <a:r>
              <a:rPr lang="en-US" altLang="zh-TW" sz="1800"/>
              <a:t>255</a:t>
            </a:r>
          </a:p>
        </p:txBody>
      </p:sp>
      <p:sp>
        <p:nvSpPr>
          <p:cNvPr id="10" name="文字方塊 9"/>
          <p:cNvSpPr txBox="1"/>
          <p:nvPr/>
        </p:nvSpPr>
        <p:spPr>
          <a:xfrm>
            <a:off x="8748464" y="6597352"/>
            <a:ext cx="395536" cy="276999"/>
          </a:xfrm>
          <a:prstGeom prst="rect">
            <a:avLst/>
          </a:prstGeom>
          <a:noFill/>
        </p:spPr>
        <p:txBody>
          <a:bodyPr wrap="square" rtlCol="0">
            <a:spAutoFit/>
          </a:bodyPr>
          <a:lstStyle/>
          <a:p>
            <a:r>
              <a:rPr lang="en-US" altLang="zh-TW" sz="1200" dirty="0"/>
              <a:t>10</a:t>
            </a:r>
            <a:endParaRPr lang="zh-TW" altLang="en-US" sz="12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5" descr="2">
            <a:extLst>
              <a:ext uri="{FF2B5EF4-FFF2-40B4-BE49-F238E27FC236}">
                <a16:creationId xmlns:a16="http://schemas.microsoft.com/office/drawing/2014/main" id="{E6E13367-AB4E-40FB-AAD9-CFFBB15A8E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1627" r="9361"/>
          <a:stretch>
            <a:fillRect/>
          </a:stretch>
        </p:blipFill>
        <p:spPr bwMode="auto">
          <a:xfrm>
            <a:off x="5648325" y="1916113"/>
            <a:ext cx="2954338" cy="410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頁尾版面配置區 3">
            <a:extLst>
              <a:ext uri="{FF2B5EF4-FFF2-40B4-BE49-F238E27FC236}">
                <a16:creationId xmlns:a16="http://schemas.microsoft.com/office/drawing/2014/main" id="{5D3194F6-FC0B-43C8-A952-C9947D75D58D}"/>
              </a:ext>
            </a:extLst>
          </p:cNvPr>
          <p:cNvSpPr>
            <a:spLocks noGrp="1"/>
          </p:cNvSpPr>
          <p:nvPr>
            <p:ph type="ftr" sz="quarter" idx="10"/>
          </p:nvPr>
        </p:nvSpPr>
        <p:spPr/>
        <p:txBody>
          <a:bodyPr/>
          <a:lstStyle/>
          <a:p>
            <a:pPr>
              <a:defRPr/>
            </a:pPr>
            <a:r>
              <a:rPr lang="en-US" altLang="zh-TW" b="1" dirty="0">
                <a:effectLst>
                  <a:outerShdw blurRad="38100" dist="38100" dir="2700000" algn="tl">
                    <a:srgbClr val="C0C0C0"/>
                  </a:outerShdw>
                </a:effectLst>
              </a:rPr>
              <a:t>DC &amp; CV Lab.</a:t>
            </a:r>
          </a:p>
          <a:p>
            <a:pPr>
              <a:defRPr/>
            </a:pPr>
            <a:r>
              <a:rPr lang="en-US" altLang="zh-TW" dirty="0">
                <a:latin typeface="Comic Sans MS" pitchFamily="66" charset="0"/>
              </a:rPr>
              <a:t>CSIE NTU</a:t>
            </a:r>
          </a:p>
        </p:txBody>
      </p:sp>
      <p:sp>
        <p:nvSpPr>
          <p:cNvPr id="28676" name="Rectangle 2">
            <a:extLst>
              <a:ext uri="{FF2B5EF4-FFF2-40B4-BE49-F238E27FC236}">
                <a16:creationId xmlns:a16="http://schemas.microsoft.com/office/drawing/2014/main" id="{16CD7F4E-DB7E-4DC4-9392-4BC41125A17E}"/>
              </a:ext>
            </a:extLst>
          </p:cNvPr>
          <p:cNvSpPr>
            <a:spLocks noGrp="1" noChangeArrowheads="1"/>
          </p:cNvSpPr>
          <p:nvPr>
            <p:ph type="title"/>
          </p:nvPr>
        </p:nvSpPr>
        <p:spPr/>
        <p:txBody>
          <a:bodyPr/>
          <a:lstStyle/>
          <a:p>
            <a:pPr eaLnBrk="1" hangingPunct="1"/>
            <a:r>
              <a:rPr lang="en-US" altLang="zh-TW"/>
              <a:t>2.2 Thresholding</a:t>
            </a:r>
          </a:p>
        </p:txBody>
      </p:sp>
      <p:pic>
        <p:nvPicPr>
          <p:cNvPr id="28677" name="Picture 6" descr="2">
            <a:extLst>
              <a:ext uri="{FF2B5EF4-FFF2-40B4-BE49-F238E27FC236}">
                <a16:creationId xmlns:a16="http://schemas.microsoft.com/office/drawing/2014/main" id="{C1A3D539-1889-4A59-AFFE-DDCC34891B8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b="9454"/>
          <a:stretch>
            <a:fillRect/>
          </a:stretch>
        </p:blipFill>
        <p:spPr bwMode="auto">
          <a:xfrm>
            <a:off x="252413" y="2795588"/>
            <a:ext cx="4354512" cy="300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8" name="AutoShape 7">
            <a:extLst>
              <a:ext uri="{FF2B5EF4-FFF2-40B4-BE49-F238E27FC236}">
                <a16:creationId xmlns:a16="http://schemas.microsoft.com/office/drawing/2014/main" id="{19CAE13A-937F-4090-ABBB-BFC90BA7835F}"/>
              </a:ext>
            </a:extLst>
          </p:cNvPr>
          <p:cNvSpPr>
            <a:spLocks noChangeArrowheads="1"/>
          </p:cNvSpPr>
          <p:nvPr/>
        </p:nvSpPr>
        <p:spPr bwMode="auto">
          <a:xfrm>
            <a:off x="3763963" y="2420938"/>
            <a:ext cx="1687512" cy="328612"/>
          </a:xfrm>
          <a:prstGeom prst="curvedDownArrow">
            <a:avLst>
              <a:gd name="adj1" fmla="val 86230"/>
              <a:gd name="adj2" fmla="val 202439"/>
              <a:gd name="adj3" fmla="val 33435"/>
            </a:avLst>
          </a:prstGeom>
          <a:solidFill>
            <a:schemeClr val="bg1"/>
          </a:solidFill>
          <a:ln w="9525">
            <a:solidFill>
              <a:schemeClr val="hlink"/>
            </a:solidFill>
            <a:miter lim="800000"/>
            <a:headEnd/>
            <a:tailEnd/>
          </a:ln>
        </p:spPr>
        <p:txBody>
          <a:bodyPr wrap="none" anchor="ct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buClrTx/>
              <a:buSzTx/>
              <a:buFontTx/>
              <a:buNone/>
            </a:pPr>
            <a:endParaRPr lang="zh-TW" altLang="en-US" sz="1800"/>
          </a:p>
        </p:txBody>
      </p:sp>
      <p:graphicFrame>
        <p:nvGraphicFramePr>
          <p:cNvPr id="28679" name="Object 8">
            <a:extLst>
              <a:ext uri="{FF2B5EF4-FFF2-40B4-BE49-F238E27FC236}">
                <a16:creationId xmlns:a16="http://schemas.microsoft.com/office/drawing/2014/main" id="{890AFD4C-53FD-40C5-94C7-57AFE5A399AA}"/>
              </a:ext>
            </a:extLst>
          </p:cNvPr>
          <p:cNvGraphicFramePr>
            <a:graphicFrameLocks noChangeAspect="1"/>
          </p:cNvGraphicFramePr>
          <p:nvPr/>
        </p:nvGraphicFramePr>
        <p:xfrm>
          <a:off x="4067175" y="1844675"/>
          <a:ext cx="1081088" cy="641350"/>
        </p:xfrm>
        <a:graphic>
          <a:graphicData uri="http://schemas.openxmlformats.org/presentationml/2006/ole">
            <mc:AlternateContent xmlns:mc="http://schemas.openxmlformats.org/markup-compatibility/2006">
              <mc:Choice xmlns:v="urn:schemas-microsoft-com:vml" Requires="v">
                <p:oleObj spid="_x0000_s8302" name="方程式" r:id="rId6" imgW="342751" imgH="203112" progId="Equation.3">
                  <p:embed/>
                </p:oleObj>
              </mc:Choice>
              <mc:Fallback>
                <p:oleObj name="方程式" r:id="rId6" imgW="342751" imgH="203112" progId="Equation.3">
                  <p:embed/>
                  <p:pic>
                    <p:nvPicPr>
                      <p:cNvPr id="0"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67175" y="1844675"/>
                        <a:ext cx="108108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8680" name="Text Box 9">
            <a:extLst>
              <a:ext uri="{FF2B5EF4-FFF2-40B4-BE49-F238E27FC236}">
                <a16:creationId xmlns:a16="http://schemas.microsoft.com/office/drawing/2014/main" id="{6D415754-43D8-4B0E-A788-D2E3D499937F}"/>
              </a:ext>
            </a:extLst>
          </p:cNvPr>
          <p:cNvSpPr txBox="1">
            <a:spLocks noChangeArrowheads="1"/>
          </p:cNvSpPr>
          <p:nvPr/>
        </p:nvSpPr>
        <p:spPr bwMode="auto">
          <a:xfrm>
            <a:off x="5562600" y="5894388"/>
            <a:ext cx="3937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spcBef>
                <a:spcPct val="50000"/>
              </a:spcBef>
              <a:buClrTx/>
              <a:buSzTx/>
              <a:buFontTx/>
              <a:buNone/>
            </a:pPr>
            <a:r>
              <a:rPr lang="en-US" altLang="zh-TW" sz="1800"/>
              <a:t>0</a:t>
            </a:r>
          </a:p>
        </p:txBody>
      </p:sp>
      <p:sp>
        <p:nvSpPr>
          <p:cNvPr id="28681" name="Text Box 10">
            <a:extLst>
              <a:ext uri="{FF2B5EF4-FFF2-40B4-BE49-F238E27FC236}">
                <a16:creationId xmlns:a16="http://schemas.microsoft.com/office/drawing/2014/main" id="{F1CC9B7B-20AA-4C2C-8A49-6D135B9F05A3}"/>
              </a:ext>
            </a:extLst>
          </p:cNvPr>
          <p:cNvSpPr txBox="1">
            <a:spLocks noChangeArrowheads="1"/>
          </p:cNvSpPr>
          <p:nvPr/>
        </p:nvSpPr>
        <p:spPr bwMode="auto">
          <a:xfrm>
            <a:off x="8335963" y="5894388"/>
            <a:ext cx="5762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buClrTx/>
              <a:buSzTx/>
              <a:buFontTx/>
              <a:buNone/>
            </a:pPr>
            <a:r>
              <a:rPr lang="en-US" altLang="zh-TW" sz="1800"/>
              <a:t>255</a:t>
            </a:r>
          </a:p>
        </p:txBody>
      </p:sp>
      <p:sp>
        <p:nvSpPr>
          <p:cNvPr id="28682" name="矩形 1">
            <a:extLst>
              <a:ext uri="{FF2B5EF4-FFF2-40B4-BE49-F238E27FC236}">
                <a16:creationId xmlns:a16="http://schemas.microsoft.com/office/drawing/2014/main" id="{4E029C04-EFA5-4DB2-8647-24DF33621876}"/>
              </a:ext>
            </a:extLst>
          </p:cNvPr>
          <p:cNvSpPr>
            <a:spLocks noChangeArrowheads="1"/>
          </p:cNvSpPr>
          <p:nvPr/>
        </p:nvSpPr>
        <p:spPr bwMode="auto">
          <a:xfrm>
            <a:off x="5551174" y="-5555"/>
            <a:ext cx="37068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buClrTx/>
              <a:buSzTx/>
              <a:buFontTx/>
              <a:buNone/>
            </a:pPr>
            <a:r>
              <a:rPr lang="en-US" altLang="zh-TW" sz="1800" b="1" dirty="0"/>
              <a:t>BNC: Bayonet Neill-</a:t>
            </a:r>
            <a:r>
              <a:rPr lang="en-US" altLang="zh-TW" sz="1800" b="1" dirty="0" err="1"/>
              <a:t>Concelman</a:t>
            </a:r>
            <a:endParaRPr lang="en-US" altLang="zh-TW" sz="1800" b="1" dirty="0"/>
          </a:p>
        </p:txBody>
      </p:sp>
      <p:sp>
        <p:nvSpPr>
          <p:cNvPr id="28683" name="文字方塊 1">
            <a:extLst>
              <a:ext uri="{FF2B5EF4-FFF2-40B4-BE49-F238E27FC236}">
                <a16:creationId xmlns:a16="http://schemas.microsoft.com/office/drawing/2014/main" id="{3FD5D66C-FE04-4D7E-B5BB-3BAB8012E539}"/>
              </a:ext>
            </a:extLst>
          </p:cNvPr>
          <p:cNvSpPr txBox="1">
            <a:spLocks noChangeArrowheads="1"/>
          </p:cNvSpPr>
          <p:nvPr/>
        </p:nvSpPr>
        <p:spPr bwMode="auto">
          <a:xfrm>
            <a:off x="144463" y="5816600"/>
            <a:ext cx="4572000"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lnSpc>
                <a:spcPct val="120000"/>
              </a:lnSpc>
              <a:spcBef>
                <a:spcPct val="50000"/>
              </a:spcBef>
            </a:pPr>
            <a:r>
              <a:rPr lang="en-US" altLang="zh-TW" sz="1400" b="1" dirty="0"/>
              <a:t>Figure 2.6 </a:t>
            </a:r>
            <a:r>
              <a:rPr lang="en-US" altLang="zh-TW" sz="1400" dirty="0"/>
              <a:t>BNC T-connector against a dark background.</a:t>
            </a:r>
            <a:endParaRPr lang="zh-TW" altLang="en-US" sz="1400" dirty="0"/>
          </a:p>
        </p:txBody>
      </p:sp>
      <p:sp>
        <p:nvSpPr>
          <p:cNvPr id="28684" name="文字方塊 11">
            <a:extLst>
              <a:ext uri="{FF2B5EF4-FFF2-40B4-BE49-F238E27FC236}">
                <a16:creationId xmlns:a16="http://schemas.microsoft.com/office/drawing/2014/main" id="{1BD55761-EAC7-44DF-A56B-C44C3845CA6E}"/>
              </a:ext>
            </a:extLst>
          </p:cNvPr>
          <p:cNvSpPr txBox="1">
            <a:spLocks noChangeArrowheads="1"/>
          </p:cNvSpPr>
          <p:nvPr/>
        </p:nvSpPr>
        <p:spPr bwMode="auto">
          <a:xfrm>
            <a:off x="5219700" y="6223000"/>
            <a:ext cx="3810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lnSpc>
                <a:spcPct val="120000"/>
              </a:lnSpc>
              <a:spcBef>
                <a:spcPct val="50000"/>
              </a:spcBef>
            </a:pPr>
            <a:r>
              <a:rPr lang="en-US" altLang="zh-TW" sz="1400" b="1" dirty="0"/>
              <a:t>Figure 2.7 </a:t>
            </a:r>
            <a:r>
              <a:rPr lang="en-US" altLang="zh-TW" sz="1400" dirty="0"/>
              <a:t>Histogram of the BNC T-connector image of Fig. 2.6. </a:t>
            </a:r>
            <a:endParaRPr lang="zh-TW" altLang="en-US" sz="1400" dirty="0"/>
          </a:p>
        </p:txBody>
      </p:sp>
      <p:pic>
        <p:nvPicPr>
          <p:cNvPr id="3" name="圖片 2">
            <a:extLst>
              <a:ext uri="{FF2B5EF4-FFF2-40B4-BE49-F238E27FC236}">
                <a16:creationId xmlns:a16="http://schemas.microsoft.com/office/drawing/2014/main" id="{AA14D978-378D-4D09-A1ED-48EC30C338DA}"/>
              </a:ext>
            </a:extLst>
          </p:cNvPr>
          <p:cNvPicPr>
            <a:picLocks noChangeAspect="1"/>
          </p:cNvPicPr>
          <p:nvPr/>
        </p:nvPicPr>
        <p:blipFill rotWithShape="1">
          <a:blip r:embed="rId8">
            <a:extLst>
              <a:ext uri="{28A0092B-C50C-407E-A947-70E740481C1C}">
                <a14:useLocalDpi xmlns:a14="http://schemas.microsoft.com/office/drawing/2010/main" val="0"/>
              </a:ext>
            </a:extLst>
          </a:blip>
          <a:srcRect t="10133" b="11212"/>
          <a:stretch/>
        </p:blipFill>
        <p:spPr>
          <a:xfrm>
            <a:off x="7404580" y="404292"/>
            <a:ext cx="1739420" cy="1368152"/>
          </a:xfrm>
          <a:prstGeom prst="rect">
            <a:avLst/>
          </a:prstGeom>
        </p:spPr>
      </p:pic>
      <p:sp>
        <p:nvSpPr>
          <p:cNvPr id="14" name="文字方塊 13"/>
          <p:cNvSpPr txBox="1"/>
          <p:nvPr/>
        </p:nvSpPr>
        <p:spPr>
          <a:xfrm>
            <a:off x="8748464" y="6597352"/>
            <a:ext cx="395536" cy="276999"/>
          </a:xfrm>
          <a:prstGeom prst="rect">
            <a:avLst/>
          </a:prstGeom>
          <a:noFill/>
        </p:spPr>
        <p:txBody>
          <a:bodyPr wrap="square" rtlCol="0">
            <a:spAutoFit/>
          </a:bodyPr>
          <a:lstStyle/>
          <a:p>
            <a:r>
              <a:rPr lang="en-US" altLang="zh-TW" sz="1200" dirty="0"/>
              <a:t>11</a:t>
            </a:r>
            <a:endParaRPr lang="zh-TW" altLang="en-US" sz="12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頁尾版面配置區 3">
            <a:extLst>
              <a:ext uri="{FF2B5EF4-FFF2-40B4-BE49-F238E27FC236}">
                <a16:creationId xmlns:a16="http://schemas.microsoft.com/office/drawing/2014/main" id="{A6BFB7B1-7344-4BC8-8CE1-366F87C50595}"/>
              </a:ext>
            </a:extLst>
          </p:cNvPr>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pic>
        <p:nvPicPr>
          <p:cNvPr id="30723" name="Picture 4">
            <a:extLst>
              <a:ext uri="{FF2B5EF4-FFF2-40B4-BE49-F238E27FC236}">
                <a16:creationId xmlns:a16="http://schemas.microsoft.com/office/drawing/2014/main" id="{7DA82BCA-EDB2-4E25-A645-2E7B0FD5D2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3450" y="2205038"/>
            <a:ext cx="1962150"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Picture 5">
            <a:extLst>
              <a:ext uri="{FF2B5EF4-FFF2-40B4-BE49-F238E27FC236}">
                <a16:creationId xmlns:a16="http://schemas.microsoft.com/office/drawing/2014/main" id="{40F3D609-F4A4-4337-83F7-F3B4BF96D3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07213" y="2205038"/>
            <a:ext cx="2057400"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6">
            <a:extLst>
              <a:ext uri="{FF2B5EF4-FFF2-40B4-BE49-F238E27FC236}">
                <a16:creationId xmlns:a16="http://schemas.microsoft.com/office/drawing/2014/main" id="{37686D89-9138-4E73-BF62-6E05E4FEFA1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43450" y="4005263"/>
            <a:ext cx="1981200"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6" name="Picture 7">
            <a:extLst>
              <a:ext uri="{FF2B5EF4-FFF2-40B4-BE49-F238E27FC236}">
                <a16:creationId xmlns:a16="http://schemas.microsoft.com/office/drawing/2014/main" id="{0EF98477-B54A-4239-AEFB-55714A47D71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07213" y="4005263"/>
            <a:ext cx="2047875"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7" name="Picture 11">
            <a:extLst>
              <a:ext uri="{FF2B5EF4-FFF2-40B4-BE49-F238E27FC236}">
                <a16:creationId xmlns:a16="http://schemas.microsoft.com/office/drawing/2014/main" id="{EF722A84-A13C-4C86-806A-31AB7DE0B4A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3188" y="2205038"/>
            <a:ext cx="4500562" cy="305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8" name="Rectangle 21">
            <a:extLst>
              <a:ext uri="{FF2B5EF4-FFF2-40B4-BE49-F238E27FC236}">
                <a16:creationId xmlns:a16="http://schemas.microsoft.com/office/drawing/2014/main" id="{DA64575B-6871-4689-98EC-7E82BCA5AE85}"/>
              </a:ext>
            </a:extLst>
          </p:cNvPr>
          <p:cNvSpPr>
            <a:spLocks noGrp="1" noChangeArrowheads="1"/>
          </p:cNvSpPr>
          <p:nvPr>
            <p:ph type="title"/>
          </p:nvPr>
        </p:nvSpPr>
        <p:spPr>
          <a:noFill/>
        </p:spPr>
        <p:txBody>
          <a:bodyPr/>
          <a:lstStyle/>
          <a:p>
            <a:pPr eaLnBrk="1" hangingPunct="1"/>
            <a:r>
              <a:rPr lang="en-US" altLang="zh-TW" dirty="0"/>
              <a:t>2.2 Thresholding</a:t>
            </a:r>
          </a:p>
        </p:txBody>
      </p:sp>
      <p:sp>
        <p:nvSpPr>
          <p:cNvPr id="30729" name="文字方塊 9">
            <a:extLst>
              <a:ext uri="{FF2B5EF4-FFF2-40B4-BE49-F238E27FC236}">
                <a16:creationId xmlns:a16="http://schemas.microsoft.com/office/drawing/2014/main" id="{E81993E5-5D92-44DE-BD21-BD2358ACC28D}"/>
              </a:ext>
            </a:extLst>
          </p:cNvPr>
          <p:cNvSpPr txBox="1">
            <a:spLocks noChangeArrowheads="1"/>
          </p:cNvSpPr>
          <p:nvPr/>
        </p:nvSpPr>
        <p:spPr bwMode="auto">
          <a:xfrm>
            <a:off x="1331913" y="5732463"/>
            <a:ext cx="6480175"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lnSpc>
                <a:spcPct val="120000"/>
              </a:lnSpc>
              <a:spcBef>
                <a:spcPts val="725"/>
              </a:spcBef>
            </a:pPr>
            <a:r>
              <a:rPr lang="en-US" altLang="zh-TW" sz="1600" b="1" dirty="0"/>
              <a:t>Figure 2.8 </a:t>
            </a:r>
            <a:r>
              <a:rPr lang="en-US" altLang="zh-TW" sz="1600" dirty="0"/>
              <a:t>Image of the BNC T-connector </a:t>
            </a:r>
            <a:r>
              <a:rPr lang="en-US" altLang="zh-TW" sz="1600" dirty="0" err="1"/>
              <a:t>thresholded</a:t>
            </a:r>
            <a:r>
              <a:rPr lang="en-US" altLang="zh-TW" sz="1600" dirty="0"/>
              <a:t> at four levels: </a:t>
            </a:r>
            <a:br>
              <a:rPr lang="en-US" altLang="zh-TW" sz="1600" dirty="0"/>
            </a:br>
            <a:r>
              <a:rPr lang="en-US" altLang="zh-TW" sz="1600" dirty="0"/>
              <a:t>(a) 110, (b) 130, (c) 150, and (d) 170.</a:t>
            </a:r>
            <a:endParaRPr lang="zh-TW" altLang="en-US" sz="1600" dirty="0"/>
          </a:p>
        </p:txBody>
      </p:sp>
      <p:sp>
        <p:nvSpPr>
          <p:cNvPr id="10" name="文字方塊 9"/>
          <p:cNvSpPr txBox="1"/>
          <p:nvPr/>
        </p:nvSpPr>
        <p:spPr>
          <a:xfrm>
            <a:off x="8748464" y="6597352"/>
            <a:ext cx="395536" cy="276999"/>
          </a:xfrm>
          <a:prstGeom prst="rect">
            <a:avLst/>
          </a:prstGeom>
          <a:noFill/>
        </p:spPr>
        <p:txBody>
          <a:bodyPr wrap="square" rtlCol="0">
            <a:spAutoFit/>
          </a:bodyPr>
          <a:lstStyle/>
          <a:p>
            <a:r>
              <a:rPr lang="en-US" altLang="zh-TW" sz="1200" dirty="0"/>
              <a:t>12</a:t>
            </a:r>
            <a:endParaRPr lang="zh-TW" altLang="en-US" sz="12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頁尾版面配置區 5">
            <a:extLst>
              <a:ext uri="{FF2B5EF4-FFF2-40B4-BE49-F238E27FC236}">
                <a16:creationId xmlns:a16="http://schemas.microsoft.com/office/drawing/2014/main" id="{9D534C2F-6E66-442D-BF94-BE0136483272}"/>
              </a:ext>
            </a:extLst>
          </p:cNvPr>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
        <p:nvSpPr>
          <p:cNvPr id="31747" name="Rectangle 2">
            <a:extLst>
              <a:ext uri="{FF2B5EF4-FFF2-40B4-BE49-F238E27FC236}">
                <a16:creationId xmlns:a16="http://schemas.microsoft.com/office/drawing/2014/main" id="{0C4E6D36-C227-4354-9C7E-005AF2A5EE5E}"/>
              </a:ext>
            </a:extLst>
          </p:cNvPr>
          <p:cNvSpPr>
            <a:spLocks noGrp="1" noChangeArrowheads="1"/>
          </p:cNvSpPr>
          <p:nvPr>
            <p:ph type="title"/>
          </p:nvPr>
        </p:nvSpPr>
        <p:spPr/>
        <p:txBody>
          <a:bodyPr/>
          <a:lstStyle/>
          <a:p>
            <a:pPr algn="ctr" eaLnBrk="1" hangingPunct="1"/>
            <a:r>
              <a:rPr lang="en-US" altLang="zh-TW" sz="3500" b="0" dirty="0"/>
              <a:t>2.2.1 Minimizing </a:t>
            </a:r>
            <a:br>
              <a:rPr lang="en-US" altLang="zh-TW" sz="3500" b="0" dirty="0"/>
            </a:br>
            <a:r>
              <a:rPr lang="en-US" altLang="zh-TW" sz="3500" b="0" dirty="0"/>
              <a:t>Within-Group Variance</a:t>
            </a:r>
          </a:p>
        </p:txBody>
      </p:sp>
      <p:sp>
        <p:nvSpPr>
          <p:cNvPr id="31748" name="Rectangle 11">
            <a:extLst>
              <a:ext uri="{FF2B5EF4-FFF2-40B4-BE49-F238E27FC236}">
                <a16:creationId xmlns:a16="http://schemas.microsoft.com/office/drawing/2014/main" id="{5549AF27-1E3A-46A2-ABB1-3620E9744617}"/>
              </a:ext>
            </a:extLst>
          </p:cNvPr>
          <p:cNvSpPr>
            <a:spLocks noGrp="1" noChangeArrowheads="1"/>
          </p:cNvSpPr>
          <p:nvPr>
            <p:ph type="body" sz="half" idx="1"/>
          </p:nvPr>
        </p:nvSpPr>
        <p:spPr>
          <a:xfrm>
            <a:off x="3348038" y="2251075"/>
            <a:ext cx="4752975" cy="1081088"/>
          </a:xfrm>
        </p:spPr>
        <p:txBody>
          <a:bodyPr/>
          <a:lstStyle/>
          <a:p>
            <a:pPr eaLnBrk="1" hangingPunct="1">
              <a:buFont typeface="Wingdings" panose="05000000000000000000" pitchFamily="2" charset="2"/>
              <a:buNone/>
            </a:pPr>
            <a:r>
              <a:rPr lang="en-US" altLang="zh-TW" sz="2800" dirty="0"/>
              <a:t>: histogram probabilities of       </a:t>
            </a:r>
          </a:p>
          <a:p>
            <a:pPr eaLnBrk="1" hangingPunct="1">
              <a:buFont typeface="Wingdings" panose="05000000000000000000" pitchFamily="2" charset="2"/>
              <a:buNone/>
            </a:pPr>
            <a:r>
              <a:rPr lang="en-US" altLang="zh-TW" sz="2800" dirty="0"/>
              <a:t>  gray values</a:t>
            </a:r>
          </a:p>
        </p:txBody>
      </p:sp>
      <p:graphicFrame>
        <p:nvGraphicFramePr>
          <p:cNvPr id="31749" name="Object 24">
            <a:extLst>
              <a:ext uri="{FF2B5EF4-FFF2-40B4-BE49-F238E27FC236}">
                <a16:creationId xmlns:a16="http://schemas.microsoft.com/office/drawing/2014/main" id="{F7334735-0241-4317-99EB-6EC674569556}"/>
              </a:ext>
            </a:extLst>
          </p:cNvPr>
          <p:cNvGraphicFramePr>
            <a:graphicFrameLocks noGrp="1" noChangeAspect="1"/>
          </p:cNvGraphicFramePr>
          <p:nvPr>
            <p:ph sz="quarter" idx="2"/>
          </p:nvPr>
        </p:nvGraphicFramePr>
        <p:xfrm>
          <a:off x="5580063" y="2801938"/>
          <a:ext cx="863600" cy="431800"/>
        </p:xfrm>
        <a:graphic>
          <a:graphicData uri="http://schemas.openxmlformats.org/presentationml/2006/ole">
            <mc:AlternateContent xmlns:mc="http://schemas.openxmlformats.org/markup-compatibility/2006">
              <mc:Choice xmlns:v="urn:schemas-microsoft-com:vml" Requires="v">
                <p:oleObj spid="_x0000_s9658" name="方程式" r:id="rId4" imgW="406048" imgH="203024" progId="Equation.3">
                  <p:embed/>
                </p:oleObj>
              </mc:Choice>
              <mc:Fallback>
                <p:oleObj name="方程式" r:id="rId4" imgW="406048" imgH="203024" progId="Equation.3">
                  <p:embed/>
                  <p:pic>
                    <p:nvPicPr>
                      <p:cNvPr id="0" name="Object 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0063" y="2801938"/>
                        <a:ext cx="8636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750" name="Object 8">
            <a:extLst>
              <a:ext uri="{FF2B5EF4-FFF2-40B4-BE49-F238E27FC236}">
                <a16:creationId xmlns:a16="http://schemas.microsoft.com/office/drawing/2014/main" id="{A8A133E8-9E7F-4FB0-AB27-69ACB7B32470}"/>
              </a:ext>
            </a:extLst>
          </p:cNvPr>
          <p:cNvGraphicFramePr>
            <a:graphicFrameLocks noGrp="1" noChangeAspect="1"/>
          </p:cNvGraphicFramePr>
          <p:nvPr>
            <p:ph sz="half" idx="4294967295"/>
          </p:nvPr>
        </p:nvGraphicFramePr>
        <p:xfrm>
          <a:off x="971550" y="2251075"/>
          <a:ext cx="2447925" cy="622300"/>
        </p:xfrm>
        <a:graphic>
          <a:graphicData uri="http://schemas.openxmlformats.org/presentationml/2006/ole">
            <mc:AlternateContent xmlns:mc="http://schemas.openxmlformats.org/markup-compatibility/2006">
              <mc:Choice xmlns:v="urn:schemas-microsoft-com:vml" Requires="v">
                <p:oleObj spid="_x0000_s9659" name="方程式" r:id="rId6" imgW="799753" imgH="203112" progId="Equation.3">
                  <p:embed/>
                </p:oleObj>
              </mc:Choice>
              <mc:Fallback>
                <p:oleObj name="方程式" r:id="rId6" imgW="799753" imgH="203112" progId="Equation.3">
                  <p:embed/>
                  <p:pic>
                    <p:nvPicPr>
                      <p:cNvPr id="0"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71550" y="2251075"/>
                        <a:ext cx="2447925"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751" name="Object 26">
            <a:extLst>
              <a:ext uri="{FF2B5EF4-FFF2-40B4-BE49-F238E27FC236}">
                <a16:creationId xmlns:a16="http://schemas.microsoft.com/office/drawing/2014/main" id="{16A6654A-96D4-43D6-B629-219E6A2B3D93}"/>
              </a:ext>
            </a:extLst>
          </p:cNvPr>
          <p:cNvGraphicFramePr>
            <a:graphicFrameLocks noGrp="1" noChangeAspect="1"/>
          </p:cNvGraphicFramePr>
          <p:nvPr>
            <p:ph sz="quarter" idx="3"/>
          </p:nvPr>
        </p:nvGraphicFramePr>
        <p:xfrm>
          <a:off x="1670050" y="3619500"/>
          <a:ext cx="5729288" cy="1076325"/>
        </p:xfrm>
        <a:graphic>
          <a:graphicData uri="http://schemas.openxmlformats.org/presentationml/2006/ole">
            <mc:AlternateContent xmlns:mc="http://schemas.openxmlformats.org/markup-compatibility/2006">
              <mc:Choice xmlns:v="urn:schemas-microsoft-com:vml" Requires="v">
                <p:oleObj spid="_x0000_s9660" name="方程式" r:id="rId8" imgW="2095500" imgH="393700" progId="Equation.3">
                  <p:embed/>
                </p:oleObj>
              </mc:Choice>
              <mc:Fallback>
                <p:oleObj name="方程式" r:id="rId8" imgW="2095500" imgH="393700" progId="Equation.3">
                  <p:embed/>
                  <p:pic>
                    <p:nvPicPr>
                      <p:cNvPr id="0" name="Object 2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70050" y="3619500"/>
                        <a:ext cx="5729288" cy="107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1752" name="Rectangle 28">
            <a:extLst>
              <a:ext uri="{FF2B5EF4-FFF2-40B4-BE49-F238E27FC236}">
                <a16:creationId xmlns:a16="http://schemas.microsoft.com/office/drawing/2014/main" id="{AE58AAFB-B831-433D-8D6C-24598B1532EF}"/>
              </a:ext>
            </a:extLst>
          </p:cNvPr>
          <p:cNvSpPr>
            <a:spLocks noChangeArrowheads="1"/>
          </p:cNvSpPr>
          <p:nvPr/>
        </p:nvSpPr>
        <p:spPr bwMode="auto">
          <a:xfrm>
            <a:off x="2555875" y="5059363"/>
            <a:ext cx="5545138"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buFont typeface="Wingdings" panose="05000000000000000000" pitchFamily="2" charset="2"/>
              <a:buNone/>
            </a:pPr>
            <a:r>
              <a:rPr lang="en-US" altLang="zh-TW" sz="2800" dirty="0"/>
              <a:t>: the spatial domain of the image</a:t>
            </a:r>
          </a:p>
        </p:txBody>
      </p:sp>
      <p:graphicFrame>
        <p:nvGraphicFramePr>
          <p:cNvPr id="31753" name="Object 30">
            <a:extLst>
              <a:ext uri="{FF2B5EF4-FFF2-40B4-BE49-F238E27FC236}">
                <a16:creationId xmlns:a16="http://schemas.microsoft.com/office/drawing/2014/main" id="{003458F3-A750-47CD-8D6F-F8AE8512D5BD}"/>
              </a:ext>
            </a:extLst>
          </p:cNvPr>
          <p:cNvGraphicFramePr>
            <a:graphicFrameLocks noChangeAspect="1"/>
          </p:cNvGraphicFramePr>
          <p:nvPr/>
        </p:nvGraphicFramePr>
        <p:xfrm>
          <a:off x="1431925" y="5070475"/>
          <a:ext cx="1152525" cy="534988"/>
        </p:xfrm>
        <a:graphic>
          <a:graphicData uri="http://schemas.openxmlformats.org/presentationml/2006/ole">
            <mc:AlternateContent xmlns:mc="http://schemas.openxmlformats.org/markup-compatibility/2006">
              <mc:Choice xmlns:v="urn:schemas-microsoft-com:vml" Requires="v">
                <p:oleObj spid="_x0000_s9661" name="方程式" r:id="rId10" imgW="380670" imgH="177646" progId="Equation.3">
                  <p:embed/>
                </p:oleObj>
              </mc:Choice>
              <mc:Fallback>
                <p:oleObj name="方程式" r:id="rId10" imgW="380670" imgH="177646" progId="Equation.3">
                  <p:embed/>
                  <p:pic>
                    <p:nvPicPr>
                      <p:cNvPr id="0" name="Object 3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31925" y="5070475"/>
                        <a:ext cx="1152525"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 name="文字方塊 10"/>
          <p:cNvSpPr txBox="1"/>
          <p:nvPr/>
        </p:nvSpPr>
        <p:spPr>
          <a:xfrm>
            <a:off x="8748464" y="6597352"/>
            <a:ext cx="395536" cy="276999"/>
          </a:xfrm>
          <a:prstGeom prst="rect">
            <a:avLst/>
          </a:prstGeom>
          <a:noFill/>
        </p:spPr>
        <p:txBody>
          <a:bodyPr wrap="square" rtlCol="0">
            <a:spAutoFit/>
          </a:bodyPr>
          <a:lstStyle/>
          <a:p>
            <a:r>
              <a:rPr lang="en-US" altLang="zh-TW" sz="1200" dirty="0"/>
              <a:t>13</a:t>
            </a:r>
            <a:endParaRPr lang="zh-TW" altLang="en-US" sz="12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頁尾版面配置區 5">
            <a:extLst>
              <a:ext uri="{FF2B5EF4-FFF2-40B4-BE49-F238E27FC236}">
                <a16:creationId xmlns:a16="http://schemas.microsoft.com/office/drawing/2014/main" id="{25579B66-317C-497A-8B22-1F25BC2317EF}"/>
              </a:ext>
            </a:extLst>
          </p:cNvPr>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
        <p:nvSpPr>
          <p:cNvPr id="33795" name="Rectangle 3">
            <a:extLst>
              <a:ext uri="{FF2B5EF4-FFF2-40B4-BE49-F238E27FC236}">
                <a16:creationId xmlns:a16="http://schemas.microsoft.com/office/drawing/2014/main" id="{EDFB01A5-B434-413D-8753-A3C691309604}"/>
              </a:ext>
            </a:extLst>
          </p:cNvPr>
          <p:cNvSpPr>
            <a:spLocks noGrp="1" noChangeArrowheads="1"/>
          </p:cNvSpPr>
          <p:nvPr>
            <p:ph type="body" sz="half" idx="1"/>
          </p:nvPr>
        </p:nvSpPr>
        <p:spPr>
          <a:xfrm>
            <a:off x="252413" y="2041525"/>
            <a:ext cx="8639175" cy="1100138"/>
          </a:xfrm>
        </p:spPr>
        <p:txBody>
          <a:bodyPr/>
          <a:lstStyle/>
          <a:p>
            <a:pPr eaLnBrk="1" hangingPunct="1">
              <a:buFont typeface="Wingdings" panose="05000000000000000000" pitchFamily="2" charset="2"/>
              <a:buNone/>
            </a:pPr>
            <a:r>
              <a:rPr lang="en-US" altLang="zh-TW" sz="2800" dirty="0"/>
              <a:t>Within-group variance      : weighted sum of group</a:t>
            </a:r>
          </a:p>
          <a:p>
            <a:pPr eaLnBrk="1" hangingPunct="1">
              <a:buFont typeface="Wingdings" panose="05000000000000000000" pitchFamily="2" charset="2"/>
              <a:buNone/>
            </a:pPr>
            <a:r>
              <a:rPr lang="en-US" altLang="zh-TW" sz="2800" dirty="0"/>
              <a:t>                                            variances</a:t>
            </a:r>
          </a:p>
        </p:txBody>
      </p:sp>
      <p:graphicFrame>
        <p:nvGraphicFramePr>
          <p:cNvPr id="33796" name="Object 6">
            <a:extLst>
              <a:ext uri="{FF2B5EF4-FFF2-40B4-BE49-F238E27FC236}">
                <a16:creationId xmlns:a16="http://schemas.microsoft.com/office/drawing/2014/main" id="{19FEECC8-5608-4E57-AACD-DB18D31E80A4}"/>
              </a:ext>
            </a:extLst>
          </p:cNvPr>
          <p:cNvGraphicFramePr>
            <a:graphicFrameLocks noGrp="1" noChangeAspect="1"/>
          </p:cNvGraphicFramePr>
          <p:nvPr>
            <p:ph sz="quarter" idx="3"/>
          </p:nvPr>
        </p:nvGraphicFramePr>
        <p:xfrm>
          <a:off x="3838575" y="2060575"/>
          <a:ext cx="546100" cy="576263"/>
        </p:xfrm>
        <a:graphic>
          <a:graphicData uri="http://schemas.openxmlformats.org/presentationml/2006/ole">
            <mc:AlternateContent xmlns:mc="http://schemas.openxmlformats.org/markup-compatibility/2006">
              <mc:Choice xmlns:v="urn:schemas-microsoft-com:vml" Requires="v">
                <p:oleObj spid="_x0000_s11005" name="方程式" r:id="rId4" imgW="228600" imgH="241300" progId="Equation.3">
                  <p:embed/>
                </p:oleObj>
              </mc:Choice>
              <mc:Fallback>
                <p:oleObj name="方程式" r:id="rId4" imgW="228600" imgH="241300" progId="Equation.3">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38575" y="2060575"/>
                        <a:ext cx="546100"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mc:AlternateContent xmlns:mc="http://schemas.openxmlformats.org/markup-compatibility/2006" xmlns:a14="http://schemas.microsoft.com/office/drawing/2010/main">
        <mc:Choice Requires="a14">
          <p:sp>
            <p:nvSpPr>
              <p:cNvPr id="33797" name="Object 8">
                <a:extLst>
                  <a:ext uri="{FF2B5EF4-FFF2-40B4-BE49-F238E27FC236}">
                    <a16:creationId xmlns:a16="http://schemas.microsoft.com/office/drawing/2014/main" id="{B719802A-C025-44D5-811F-DF999EE581F5}"/>
                  </a:ext>
                </a:extLst>
              </p:cNvPr>
              <p:cNvSpPr txBox="1"/>
              <p:nvPr/>
            </p:nvSpPr>
            <p:spPr bwMode="auto">
              <a:xfrm>
                <a:off x="2089150" y="3159125"/>
                <a:ext cx="5035550" cy="690563"/>
              </a:xfrm>
              <a:prstGeom prst="rect">
                <a:avLst/>
              </a:prstGeom>
              <a:noFill/>
              <a:ln>
                <a:noFill/>
              </a:ln>
              <a:effectLst/>
            </p:spPr>
            <p:txBody>
              <a:bodyPr>
                <a:normAutofit fontScale="85000" lnSpcReduction="10000"/>
              </a:bodyPr>
              <a:lstStyle/>
              <a:p>
                <a:pPr/>
                <a14:m>
                  <m:oMathPara xmlns:m="http://schemas.openxmlformats.org/officeDocument/2006/math">
                    <m:oMathParaPr>
                      <m:jc m:val="centerGroup"/>
                    </m:oMathParaPr>
                    <m:oMath xmlns:m="http://schemas.openxmlformats.org/officeDocument/2006/math">
                      <m:sSubSup>
                        <m:sSubSupPr>
                          <m:ctrlPr>
                            <a:rPr lang="zh-TW" altLang="en-US" sz="3200" i="1">
                              <a:solidFill>
                                <a:srgbClr val="000000"/>
                              </a:solidFill>
                              <a:latin typeface="Cambria Math" panose="02040503050406030204" pitchFamily="18" charset="0"/>
                            </a:rPr>
                          </m:ctrlPr>
                        </m:sSubSupPr>
                        <m:e>
                          <m:r>
                            <a:rPr lang="zh-TW" altLang="en-US" sz="3200" i="1">
                              <a:solidFill>
                                <a:srgbClr val="000000"/>
                              </a:solidFill>
                              <a:latin typeface="Cambria Math" panose="02040503050406030204" pitchFamily="18" charset="0"/>
                            </a:rPr>
                            <m:t>𝜎</m:t>
                          </m:r>
                        </m:e>
                        <m:sub>
                          <m:r>
                            <a:rPr lang="zh-TW" altLang="en-US" sz="3200" i="1">
                              <a:solidFill>
                                <a:srgbClr val="000000"/>
                              </a:solidFill>
                              <a:latin typeface="Cambria Math" panose="02040503050406030204" pitchFamily="18" charset="0"/>
                            </a:rPr>
                            <m:t>𝑊</m:t>
                          </m:r>
                        </m:sub>
                        <m:sup>
                          <m:r>
                            <a:rPr lang="zh-TW" altLang="en-US" sz="3200" i="1">
                              <a:solidFill>
                                <a:srgbClr val="000000"/>
                              </a:solidFill>
                              <a:latin typeface="Cambria Math" panose="02040503050406030204" pitchFamily="18" charset="0"/>
                            </a:rPr>
                            <m:t>2</m:t>
                          </m:r>
                        </m:sup>
                      </m:sSubSup>
                      <m:r>
                        <a:rPr lang="zh-TW" altLang="en-US" sz="3200" i="1">
                          <a:solidFill>
                            <a:srgbClr val="000000"/>
                          </a:solidFill>
                          <a:latin typeface="Cambria Math" panose="02040503050406030204" pitchFamily="18" charset="0"/>
                        </a:rPr>
                        <m:t>=</m:t>
                      </m:r>
                      <m:sSub>
                        <m:sSubPr>
                          <m:ctrlPr>
                            <a:rPr lang="zh-TW" altLang="en-US" sz="3200" i="1">
                              <a:solidFill>
                                <a:srgbClr val="000000"/>
                              </a:solidFill>
                              <a:latin typeface="Cambria Math" panose="02040503050406030204" pitchFamily="18" charset="0"/>
                            </a:rPr>
                          </m:ctrlPr>
                        </m:sSubPr>
                        <m:e>
                          <m:r>
                            <a:rPr lang="zh-TW" altLang="en-US" sz="3200" i="1">
                              <a:solidFill>
                                <a:srgbClr val="000000"/>
                              </a:solidFill>
                              <a:latin typeface="Cambria Math" panose="02040503050406030204" pitchFamily="18" charset="0"/>
                            </a:rPr>
                            <m:t>𝑞</m:t>
                          </m:r>
                        </m:e>
                        <m:sub>
                          <m:r>
                            <a:rPr lang="zh-TW" altLang="en-US" sz="3200" i="1">
                              <a:solidFill>
                                <a:srgbClr val="000000"/>
                              </a:solidFill>
                              <a:latin typeface="Cambria Math" panose="02040503050406030204" pitchFamily="18" charset="0"/>
                            </a:rPr>
                            <m:t>1</m:t>
                          </m:r>
                        </m:sub>
                      </m:sSub>
                      <m:r>
                        <a:rPr lang="zh-TW" altLang="en-US" sz="3200" i="1">
                          <a:solidFill>
                            <a:srgbClr val="000000"/>
                          </a:solidFill>
                          <a:latin typeface="Cambria Math" panose="02040503050406030204" pitchFamily="18" charset="0"/>
                        </a:rPr>
                        <m:t>(</m:t>
                      </m:r>
                      <m:r>
                        <a:rPr lang="zh-TW" altLang="en-US" sz="3200" i="1">
                          <a:solidFill>
                            <a:srgbClr val="000000"/>
                          </a:solidFill>
                          <a:latin typeface="Cambria Math" panose="02040503050406030204" pitchFamily="18" charset="0"/>
                        </a:rPr>
                        <m:t>𝑡</m:t>
                      </m:r>
                      <m:r>
                        <a:rPr lang="zh-TW" altLang="en-US" sz="3200" i="1">
                          <a:solidFill>
                            <a:srgbClr val="000000"/>
                          </a:solidFill>
                          <a:latin typeface="Cambria Math" panose="02040503050406030204" pitchFamily="18" charset="0"/>
                        </a:rPr>
                        <m:t>)</m:t>
                      </m:r>
                      <m:sSubSup>
                        <m:sSubSupPr>
                          <m:ctrlPr>
                            <a:rPr lang="zh-TW" altLang="en-US" sz="3200" i="1">
                              <a:solidFill>
                                <a:srgbClr val="000000"/>
                              </a:solidFill>
                              <a:latin typeface="Cambria Math" panose="02040503050406030204" pitchFamily="18" charset="0"/>
                            </a:rPr>
                          </m:ctrlPr>
                        </m:sSubSupPr>
                        <m:e>
                          <m:r>
                            <a:rPr lang="zh-TW" altLang="en-US" sz="3200" i="1">
                              <a:solidFill>
                                <a:srgbClr val="000000"/>
                              </a:solidFill>
                              <a:latin typeface="Cambria Math" panose="02040503050406030204" pitchFamily="18" charset="0"/>
                            </a:rPr>
                            <m:t>𝜎</m:t>
                          </m:r>
                        </m:e>
                        <m:sub>
                          <m:r>
                            <a:rPr lang="zh-TW" altLang="en-US" sz="3200" i="1">
                              <a:solidFill>
                                <a:srgbClr val="000000"/>
                              </a:solidFill>
                              <a:latin typeface="Cambria Math" panose="02040503050406030204" pitchFamily="18" charset="0"/>
                            </a:rPr>
                            <m:t>1</m:t>
                          </m:r>
                        </m:sub>
                        <m:sup>
                          <m:r>
                            <a:rPr lang="zh-TW" altLang="en-US" sz="3200" i="1">
                              <a:solidFill>
                                <a:srgbClr val="000000"/>
                              </a:solidFill>
                              <a:latin typeface="Cambria Math" panose="02040503050406030204" pitchFamily="18" charset="0"/>
                            </a:rPr>
                            <m:t>2</m:t>
                          </m:r>
                        </m:sup>
                      </m:sSubSup>
                      <m:r>
                        <a:rPr lang="zh-TW" altLang="en-US" sz="3200" i="1">
                          <a:solidFill>
                            <a:srgbClr val="000000"/>
                          </a:solidFill>
                          <a:latin typeface="Cambria Math" panose="02040503050406030204" pitchFamily="18" charset="0"/>
                        </a:rPr>
                        <m:t>(</m:t>
                      </m:r>
                      <m:r>
                        <a:rPr lang="zh-TW" altLang="en-US" sz="3200" i="1">
                          <a:solidFill>
                            <a:srgbClr val="000000"/>
                          </a:solidFill>
                          <a:latin typeface="Cambria Math" panose="02040503050406030204" pitchFamily="18" charset="0"/>
                        </a:rPr>
                        <m:t>𝑡</m:t>
                      </m:r>
                      <m:r>
                        <a:rPr lang="zh-TW" altLang="en-US" sz="3200" i="1">
                          <a:solidFill>
                            <a:srgbClr val="000000"/>
                          </a:solidFill>
                          <a:latin typeface="Cambria Math" panose="02040503050406030204" pitchFamily="18" charset="0"/>
                        </a:rPr>
                        <m:t>)+</m:t>
                      </m:r>
                      <m:sSub>
                        <m:sSubPr>
                          <m:ctrlPr>
                            <a:rPr lang="zh-TW" altLang="en-US" sz="3200" i="1">
                              <a:solidFill>
                                <a:srgbClr val="000000"/>
                              </a:solidFill>
                              <a:latin typeface="Cambria Math" panose="02040503050406030204" pitchFamily="18" charset="0"/>
                            </a:rPr>
                          </m:ctrlPr>
                        </m:sSubPr>
                        <m:e>
                          <m:r>
                            <a:rPr lang="zh-TW" altLang="en-US" sz="3200" i="1">
                              <a:solidFill>
                                <a:srgbClr val="000000"/>
                              </a:solidFill>
                              <a:latin typeface="Cambria Math" panose="02040503050406030204" pitchFamily="18" charset="0"/>
                            </a:rPr>
                            <m:t>𝑞</m:t>
                          </m:r>
                        </m:e>
                        <m:sub>
                          <m:r>
                            <a:rPr lang="zh-TW" altLang="en-US" sz="3200" i="1">
                              <a:solidFill>
                                <a:srgbClr val="000000"/>
                              </a:solidFill>
                              <a:latin typeface="Cambria Math" panose="02040503050406030204" pitchFamily="18" charset="0"/>
                            </a:rPr>
                            <m:t>2</m:t>
                          </m:r>
                        </m:sub>
                      </m:sSub>
                      <m:r>
                        <a:rPr lang="zh-TW" altLang="en-US" sz="3200" i="1">
                          <a:solidFill>
                            <a:srgbClr val="000000"/>
                          </a:solidFill>
                          <a:latin typeface="Cambria Math" panose="02040503050406030204" pitchFamily="18" charset="0"/>
                        </a:rPr>
                        <m:t>(</m:t>
                      </m:r>
                      <m:r>
                        <a:rPr lang="zh-TW" altLang="en-US" sz="3200" i="1">
                          <a:solidFill>
                            <a:srgbClr val="000000"/>
                          </a:solidFill>
                          <a:latin typeface="Cambria Math" panose="02040503050406030204" pitchFamily="18" charset="0"/>
                        </a:rPr>
                        <m:t>𝑡</m:t>
                      </m:r>
                      <m:r>
                        <a:rPr lang="zh-TW" altLang="en-US" sz="3200" i="1">
                          <a:solidFill>
                            <a:srgbClr val="000000"/>
                          </a:solidFill>
                          <a:latin typeface="Cambria Math" panose="02040503050406030204" pitchFamily="18" charset="0"/>
                        </a:rPr>
                        <m:t>)</m:t>
                      </m:r>
                      <m:sSubSup>
                        <m:sSubSupPr>
                          <m:ctrlPr>
                            <a:rPr lang="zh-TW" altLang="en-US" sz="3200" i="1">
                              <a:solidFill>
                                <a:srgbClr val="000000"/>
                              </a:solidFill>
                              <a:latin typeface="Cambria Math" panose="02040503050406030204" pitchFamily="18" charset="0"/>
                            </a:rPr>
                          </m:ctrlPr>
                        </m:sSubSupPr>
                        <m:e>
                          <m:r>
                            <a:rPr lang="zh-TW" altLang="en-US" sz="3200" i="1">
                              <a:solidFill>
                                <a:srgbClr val="000000"/>
                              </a:solidFill>
                              <a:latin typeface="Cambria Math" panose="02040503050406030204" pitchFamily="18" charset="0"/>
                            </a:rPr>
                            <m:t>𝜎</m:t>
                          </m:r>
                        </m:e>
                        <m:sub>
                          <m:r>
                            <a:rPr lang="zh-TW" altLang="en-US" sz="3200" i="1">
                              <a:solidFill>
                                <a:srgbClr val="000000"/>
                              </a:solidFill>
                              <a:latin typeface="Cambria Math" panose="02040503050406030204" pitchFamily="18" charset="0"/>
                            </a:rPr>
                            <m:t>2</m:t>
                          </m:r>
                        </m:sub>
                        <m:sup>
                          <m:r>
                            <a:rPr lang="zh-TW" altLang="en-US" sz="3200" i="1">
                              <a:solidFill>
                                <a:srgbClr val="000000"/>
                              </a:solidFill>
                              <a:latin typeface="Cambria Math" panose="02040503050406030204" pitchFamily="18" charset="0"/>
                            </a:rPr>
                            <m:t>2</m:t>
                          </m:r>
                        </m:sup>
                      </m:sSubSup>
                      <m:r>
                        <a:rPr lang="zh-TW" altLang="en-US" sz="3200" i="1">
                          <a:solidFill>
                            <a:srgbClr val="000000"/>
                          </a:solidFill>
                          <a:latin typeface="Cambria Math" panose="02040503050406030204" pitchFamily="18" charset="0"/>
                        </a:rPr>
                        <m:t>(</m:t>
                      </m:r>
                      <m:r>
                        <a:rPr lang="zh-TW" altLang="en-US" sz="3200" i="1">
                          <a:solidFill>
                            <a:srgbClr val="000000"/>
                          </a:solidFill>
                          <a:latin typeface="Cambria Math" panose="02040503050406030204" pitchFamily="18" charset="0"/>
                        </a:rPr>
                        <m:t>𝑡</m:t>
                      </m:r>
                      <m:r>
                        <a:rPr lang="zh-TW" altLang="en-US" sz="3200" i="1">
                          <a:solidFill>
                            <a:srgbClr val="000000"/>
                          </a:solidFill>
                          <a:latin typeface="Cambria Math" panose="02040503050406030204" pitchFamily="18" charset="0"/>
                        </a:rPr>
                        <m:t>)</m:t>
                      </m:r>
                    </m:oMath>
                  </m:oMathPara>
                </a14:m>
                <a:endParaRPr lang="zh-TW" altLang="en-US" dirty="0"/>
              </a:p>
            </p:txBody>
          </p:sp>
        </mc:Choice>
        <mc:Fallback xmlns="">
          <p:sp>
            <p:nvSpPr>
              <p:cNvPr id="33797" name="Object 8">
                <a:extLst>
                  <a:ext uri="{FF2B5EF4-FFF2-40B4-BE49-F238E27FC236}">
                    <a16:creationId xmlns:a16="http://schemas.microsoft.com/office/drawing/2014/main" id="{B719802A-C025-44D5-811F-DF999EE581F5}"/>
                  </a:ext>
                </a:extLst>
              </p:cNvPr>
              <p:cNvSpPr txBox="1">
                <a:spLocks noRot="1" noChangeAspect="1" noMove="1" noResize="1" noEditPoints="1" noAdjustHandles="1" noChangeArrowheads="1" noChangeShapeType="1" noTextEdit="1"/>
              </p:cNvSpPr>
              <p:nvPr/>
            </p:nvSpPr>
            <p:spPr bwMode="auto">
              <a:xfrm>
                <a:off x="2089150" y="3159125"/>
                <a:ext cx="5035550" cy="690563"/>
              </a:xfrm>
              <a:prstGeom prst="rect">
                <a:avLst/>
              </a:prstGeom>
              <a:blipFill>
                <a:blip r:embed="rId6"/>
                <a:stretch>
                  <a:fillRect/>
                </a:stretch>
              </a:blipFill>
              <a:ln>
                <a:noFill/>
              </a:ln>
              <a:effectLst/>
              <a:extLst/>
            </p:spPr>
            <p:txBody>
              <a:bodyPr/>
              <a:lstStyle/>
              <a:p>
                <a:r>
                  <a:rPr lang="zh-TW" altLang="en-US">
                    <a:noFill/>
                  </a:rPr>
                  <a:t> </a:t>
                </a:r>
              </a:p>
            </p:txBody>
          </p:sp>
        </mc:Fallback>
      </mc:AlternateContent>
      <p:sp>
        <p:nvSpPr>
          <p:cNvPr id="33798" name="Rectangle 10">
            <a:extLst>
              <a:ext uri="{FF2B5EF4-FFF2-40B4-BE49-F238E27FC236}">
                <a16:creationId xmlns:a16="http://schemas.microsoft.com/office/drawing/2014/main" id="{46AC3695-CDD4-4164-B59A-EFB30BBFA1CB}"/>
              </a:ext>
            </a:extLst>
          </p:cNvPr>
          <p:cNvSpPr>
            <a:spLocks noChangeArrowheads="1"/>
          </p:cNvSpPr>
          <p:nvPr/>
        </p:nvSpPr>
        <p:spPr bwMode="auto">
          <a:xfrm>
            <a:off x="1908175" y="4078288"/>
            <a:ext cx="5761038" cy="187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buFont typeface="Wingdings" panose="05000000000000000000" pitchFamily="2" charset="2"/>
              <a:buNone/>
            </a:pPr>
            <a:r>
              <a:rPr lang="en-US" altLang="zh-TW" sz="2600" dirty="0"/>
              <a:t>: probability for the group with values</a:t>
            </a:r>
          </a:p>
          <a:p>
            <a:pPr eaLnBrk="1" hangingPunct="1">
              <a:buFont typeface="Wingdings" panose="05000000000000000000" pitchFamily="2" charset="2"/>
              <a:buNone/>
            </a:pPr>
            <a:r>
              <a:rPr lang="en-US" altLang="zh-TW" sz="2600" dirty="0"/>
              <a:t>: probability for the group with values</a:t>
            </a:r>
          </a:p>
          <a:p>
            <a:pPr eaLnBrk="1" hangingPunct="1">
              <a:buFont typeface="Wingdings" panose="05000000000000000000" pitchFamily="2" charset="2"/>
              <a:buNone/>
            </a:pPr>
            <a:r>
              <a:rPr lang="en-US" altLang="zh-TW" sz="2600" dirty="0"/>
              <a:t>: variance for the group with values</a:t>
            </a:r>
          </a:p>
          <a:p>
            <a:pPr eaLnBrk="1" hangingPunct="1">
              <a:buFont typeface="Wingdings" panose="05000000000000000000" pitchFamily="2" charset="2"/>
              <a:buNone/>
            </a:pPr>
            <a:r>
              <a:rPr lang="en-US" altLang="zh-TW" sz="2600" dirty="0"/>
              <a:t>: variance for the group with values</a:t>
            </a:r>
          </a:p>
        </p:txBody>
      </p:sp>
      <p:graphicFrame>
        <p:nvGraphicFramePr>
          <p:cNvPr id="33799" name="Object 11">
            <a:extLst>
              <a:ext uri="{FF2B5EF4-FFF2-40B4-BE49-F238E27FC236}">
                <a16:creationId xmlns:a16="http://schemas.microsoft.com/office/drawing/2014/main" id="{6F8905EF-31E0-41D4-98DC-D09F63C1ECA0}"/>
              </a:ext>
            </a:extLst>
          </p:cNvPr>
          <p:cNvGraphicFramePr>
            <a:graphicFrameLocks noGrp="1" noChangeAspect="1"/>
          </p:cNvGraphicFramePr>
          <p:nvPr>
            <p:ph sz="quarter" idx="2"/>
          </p:nvPr>
        </p:nvGraphicFramePr>
        <p:xfrm>
          <a:off x="1331913" y="5589588"/>
          <a:ext cx="576262" cy="357187"/>
        </p:xfrm>
        <a:graphic>
          <a:graphicData uri="http://schemas.openxmlformats.org/presentationml/2006/ole">
            <mc:AlternateContent xmlns:mc="http://schemas.openxmlformats.org/markup-compatibility/2006">
              <mc:Choice xmlns:v="urn:schemas-microsoft-com:vml" Requires="v">
                <p:oleObj spid="_x0000_s11006" name="方程式" r:id="rId7" imgW="368300" imgH="228600" progId="Equation.3">
                  <p:embed/>
                </p:oleObj>
              </mc:Choice>
              <mc:Fallback>
                <p:oleObj name="方程式" r:id="rId7" imgW="368300" imgH="228600" progId="Equation.3">
                  <p:embed/>
                  <p:pic>
                    <p:nvPicPr>
                      <p:cNvPr id="0" name="Object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31913" y="5589588"/>
                        <a:ext cx="576262" cy="357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800" name="Object 13">
            <a:extLst>
              <a:ext uri="{FF2B5EF4-FFF2-40B4-BE49-F238E27FC236}">
                <a16:creationId xmlns:a16="http://schemas.microsoft.com/office/drawing/2014/main" id="{F7779627-3699-4775-A2B5-DF2950DF8F06}"/>
              </a:ext>
            </a:extLst>
          </p:cNvPr>
          <p:cNvGraphicFramePr>
            <a:graphicFrameLocks noChangeAspect="1"/>
          </p:cNvGraphicFramePr>
          <p:nvPr/>
        </p:nvGraphicFramePr>
        <p:xfrm>
          <a:off x="1331913" y="5086350"/>
          <a:ext cx="576262" cy="357188"/>
        </p:xfrm>
        <a:graphic>
          <a:graphicData uri="http://schemas.openxmlformats.org/presentationml/2006/ole">
            <mc:AlternateContent xmlns:mc="http://schemas.openxmlformats.org/markup-compatibility/2006">
              <mc:Choice xmlns:v="urn:schemas-microsoft-com:vml" Requires="v">
                <p:oleObj spid="_x0000_s11007" name="方程式" r:id="rId9" imgW="368300" imgH="228600" progId="Equation.3">
                  <p:embed/>
                </p:oleObj>
              </mc:Choice>
              <mc:Fallback>
                <p:oleObj name="方程式" r:id="rId9" imgW="368300" imgH="228600" progId="Equation.3">
                  <p:embed/>
                  <p:pic>
                    <p:nvPicPr>
                      <p:cNvPr id="0" name="Object 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31913" y="5086350"/>
                        <a:ext cx="576262"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mc:AlternateContent xmlns:mc="http://schemas.openxmlformats.org/markup-compatibility/2006" xmlns:a14="http://schemas.microsoft.com/office/drawing/2010/main">
        <mc:Choice Requires="a14">
          <p:sp>
            <p:nvSpPr>
              <p:cNvPr id="33801" name="Object 14">
                <a:extLst>
                  <a:ext uri="{FF2B5EF4-FFF2-40B4-BE49-F238E27FC236}">
                    <a16:creationId xmlns:a16="http://schemas.microsoft.com/office/drawing/2014/main" id="{4806AB11-A2AC-4CA2-B526-2C240AAD2C43}"/>
                  </a:ext>
                </a:extLst>
              </p:cNvPr>
              <p:cNvSpPr txBox="1"/>
              <p:nvPr/>
            </p:nvSpPr>
            <p:spPr bwMode="auto">
              <a:xfrm>
                <a:off x="1259632" y="4139357"/>
                <a:ext cx="647700" cy="585787"/>
              </a:xfrm>
              <a:prstGeom prst="rect">
                <a:avLst/>
              </a:prstGeom>
              <a:noFill/>
              <a:ln>
                <a:noFill/>
              </a:ln>
              <a:effectLst/>
            </p:spPr>
            <p:txBody>
              <a:bodyPr>
                <a:normAutofit/>
              </a:bodyPr>
              <a:lstStyle/>
              <a:p>
                <a:pPr/>
                <a14:m>
                  <m:oMathPara xmlns:m="http://schemas.openxmlformats.org/officeDocument/2006/math">
                    <m:oMathParaPr>
                      <m:jc m:val="centerGroup"/>
                    </m:oMathParaPr>
                    <m:oMath xmlns:m="http://schemas.openxmlformats.org/officeDocument/2006/math">
                      <m:sSub>
                        <m:sSubPr>
                          <m:ctrlPr>
                            <a:rPr lang="zh-TW" altLang="en-US" sz="2000" i="1">
                              <a:solidFill>
                                <a:srgbClr val="000000"/>
                              </a:solidFill>
                              <a:latin typeface="Cambria Math" panose="02040503050406030204" pitchFamily="18" charset="0"/>
                            </a:rPr>
                          </m:ctrlPr>
                        </m:sSubPr>
                        <m:e>
                          <m:r>
                            <a:rPr lang="zh-TW" altLang="en-US" sz="2000" i="1">
                              <a:solidFill>
                                <a:srgbClr val="000000"/>
                              </a:solidFill>
                              <a:latin typeface="Cambria Math" panose="02040503050406030204" pitchFamily="18" charset="0"/>
                            </a:rPr>
                            <m:t>𝑞</m:t>
                          </m:r>
                        </m:e>
                        <m:sub>
                          <m:r>
                            <a:rPr lang="zh-TW" altLang="en-US" sz="2000" i="1">
                              <a:solidFill>
                                <a:srgbClr val="000000"/>
                              </a:solidFill>
                              <a:latin typeface="Cambria Math" panose="02040503050406030204" pitchFamily="18" charset="0"/>
                            </a:rPr>
                            <m:t>1</m:t>
                          </m:r>
                        </m:sub>
                      </m:sSub>
                      <m:r>
                        <a:rPr lang="zh-TW" altLang="en-US" sz="2000" i="1">
                          <a:solidFill>
                            <a:srgbClr val="000000"/>
                          </a:solidFill>
                          <a:latin typeface="Cambria Math" panose="02040503050406030204" pitchFamily="18" charset="0"/>
                        </a:rPr>
                        <m:t>(</m:t>
                      </m:r>
                      <m:r>
                        <a:rPr lang="zh-TW" altLang="en-US" sz="2000" i="1">
                          <a:solidFill>
                            <a:srgbClr val="000000"/>
                          </a:solidFill>
                          <a:latin typeface="Cambria Math" panose="02040503050406030204" pitchFamily="18" charset="0"/>
                        </a:rPr>
                        <m:t>𝑡</m:t>
                      </m:r>
                      <m:r>
                        <a:rPr lang="zh-TW" altLang="en-US" sz="2000" i="1">
                          <a:solidFill>
                            <a:srgbClr val="000000"/>
                          </a:solidFill>
                          <a:latin typeface="Cambria Math" panose="02040503050406030204" pitchFamily="18" charset="0"/>
                        </a:rPr>
                        <m:t>)</m:t>
                      </m:r>
                    </m:oMath>
                  </m:oMathPara>
                </a14:m>
                <a:endParaRPr lang="zh-TW" altLang="en-US" dirty="0"/>
              </a:p>
            </p:txBody>
          </p:sp>
        </mc:Choice>
        <mc:Fallback xmlns="">
          <p:sp>
            <p:nvSpPr>
              <p:cNvPr id="33801" name="Object 14">
                <a:extLst>
                  <a:ext uri="{FF2B5EF4-FFF2-40B4-BE49-F238E27FC236}">
                    <a16:creationId xmlns:a16="http://schemas.microsoft.com/office/drawing/2014/main" id="{4806AB11-A2AC-4CA2-B526-2C240AAD2C43}"/>
                  </a:ext>
                </a:extLst>
              </p:cNvPr>
              <p:cNvSpPr txBox="1">
                <a:spLocks noRot="1" noChangeAspect="1" noMove="1" noResize="1" noEditPoints="1" noAdjustHandles="1" noChangeArrowheads="1" noChangeShapeType="1" noTextEdit="1"/>
              </p:cNvSpPr>
              <p:nvPr/>
            </p:nvSpPr>
            <p:spPr bwMode="auto">
              <a:xfrm>
                <a:off x="1259632" y="4139357"/>
                <a:ext cx="647700" cy="585787"/>
              </a:xfrm>
              <a:prstGeom prst="rect">
                <a:avLst/>
              </a:prstGeom>
              <a:blipFill>
                <a:blip r:embed="rId11"/>
                <a:stretch>
                  <a:fillRect r="-19811"/>
                </a:stretch>
              </a:blipFill>
              <a:ln>
                <a:noFill/>
              </a:ln>
              <a:effectLst/>
              <a:extLst/>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33802" name="Object 15">
                <a:extLst>
                  <a:ext uri="{FF2B5EF4-FFF2-40B4-BE49-F238E27FC236}">
                    <a16:creationId xmlns:a16="http://schemas.microsoft.com/office/drawing/2014/main" id="{E538495B-40DE-4D33-B46A-D6254FB67107}"/>
                  </a:ext>
                </a:extLst>
              </p:cNvPr>
              <p:cNvSpPr txBox="1"/>
              <p:nvPr/>
            </p:nvSpPr>
            <p:spPr bwMode="auto">
              <a:xfrm>
                <a:off x="1259632" y="4598392"/>
                <a:ext cx="647700" cy="558800"/>
              </a:xfrm>
              <a:prstGeom prst="rect">
                <a:avLst/>
              </a:prstGeom>
              <a:noFill/>
              <a:ln>
                <a:noFill/>
              </a:ln>
              <a:effectLst/>
            </p:spPr>
            <p:txBody>
              <a:bodyPr>
                <a:normAutofit fontScale="85000" lnSpcReduction="10000"/>
              </a:bodyPr>
              <a:lstStyle/>
              <a:p>
                <a:pPr/>
                <a14:m>
                  <m:oMathPara xmlns:m="http://schemas.openxmlformats.org/officeDocument/2006/math">
                    <m:oMathParaPr>
                      <m:jc m:val="centerGroup"/>
                    </m:oMathParaPr>
                    <m:oMath xmlns:m="http://schemas.openxmlformats.org/officeDocument/2006/math">
                      <m:sSub>
                        <m:sSubPr>
                          <m:ctrlPr>
                            <a:rPr lang="zh-TW" altLang="en-US" sz="2400" i="1">
                              <a:solidFill>
                                <a:srgbClr val="000000"/>
                              </a:solidFill>
                              <a:latin typeface="Cambria Math" panose="02040503050406030204" pitchFamily="18" charset="0"/>
                            </a:rPr>
                          </m:ctrlPr>
                        </m:sSubPr>
                        <m:e>
                          <m:r>
                            <a:rPr lang="zh-TW" altLang="en-US" sz="2400" i="1">
                              <a:solidFill>
                                <a:srgbClr val="000000"/>
                              </a:solidFill>
                              <a:latin typeface="Cambria Math" panose="02040503050406030204" pitchFamily="18" charset="0"/>
                            </a:rPr>
                            <m:t>𝑞</m:t>
                          </m:r>
                        </m:e>
                        <m:sub>
                          <m:r>
                            <a:rPr lang="zh-TW" altLang="en-US" sz="2400" i="1">
                              <a:solidFill>
                                <a:srgbClr val="000000"/>
                              </a:solidFill>
                              <a:latin typeface="Cambria Math" panose="02040503050406030204" pitchFamily="18" charset="0"/>
                            </a:rPr>
                            <m:t>2</m:t>
                          </m:r>
                        </m:sub>
                      </m:sSub>
                      <m:r>
                        <a:rPr lang="zh-TW" altLang="en-US" sz="2400" i="1">
                          <a:solidFill>
                            <a:srgbClr val="000000"/>
                          </a:solidFill>
                          <a:latin typeface="Cambria Math" panose="02040503050406030204" pitchFamily="18" charset="0"/>
                        </a:rPr>
                        <m:t>(</m:t>
                      </m:r>
                      <m:r>
                        <a:rPr lang="zh-TW" altLang="en-US" sz="2400" i="1">
                          <a:solidFill>
                            <a:srgbClr val="000000"/>
                          </a:solidFill>
                          <a:latin typeface="Cambria Math" panose="02040503050406030204" pitchFamily="18" charset="0"/>
                        </a:rPr>
                        <m:t>𝑡</m:t>
                      </m:r>
                      <m:r>
                        <a:rPr lang="zh-TW" altLang="en-US" sz="2400" i="1">
                          <a:solidFill>
                            <a:srgbClr val="000000"/>
                          </a:solidFill>
                          <a:latin typeface="Cambria Math" panose="02040503050406030204" pitchFamily="18" charset="0"/>
                        </a:rPr>
                        <m:t>)</m:t>
                      </m:r>
                    </m:oMath>
                  </m:oMathPara>
                </a14:m>
                <a:endParaRPr lang="zh-TW" altLang="en-US" dirty="0"/>
              </a:p>
            </p:txBody>
          </p:sp>
        </mc:Choice>
        <mc:Fallback xmlns="">
          <p:sp>
            <p:nvSpPr>
              <p:cNvPr id="33802" name="Object 15">
                <a:extLst>
                  <a:ext uri="{FF2B5EF4-FFF2-40B4-BE49-F238E27FC236}">
                    <a16:creationId xmlns:a16="http://schemas.microsoft.com/office/drawing/2014/main" id="{E538495B-40DE-4D33-B46A-D6254FB67107}"/>
                  </a:ext>
                </a:extLst>
              </p:cNvPr>
              <p:cNvSpPr txBox="1">
                <a:spLocks noRot="1" noChangeAspect="1" noMove="1" noResize="1" noEditPoints="1" noAdjustHandles="1" noChangeArrowheads="1" noChangeShapeType="1" noTextEdit="1"/>
              </p:cNvSpPr>
              <p:nvPr/>
            </p:nvSpPr>
            <p:spPr bwMode="auto">
              <a:xfrm>
                <a:off x="1259632" y="4598392"/>
                <a:ext cx="647700" cy="558800"/>
              </a:xfrm>
              <a:prstGeom prst="rect">
                <a:avLst/>
              </a:prstGeom>
              <a:blipFill>
                <a:blip r:embed="rId12"/>
                <a:stretch>
                  <a:fillRect r="-20755"/>
                </a:stretch>
              </a:blipFill>
              <a:ln>
                <a:noFill/>
              </a:ln>
              <a:effectLst/>
              <a:extLst/>
            </p:spPr>
            <p:txBody>
              <a:bodyPr/>
              <a:lstStyle/>
              <a:p>
                <a:r>
                  <a:rPr lang="zh-TW" altLang="en-US">
                    <a:noFill/>
                  </a:rPr>
                  <a:t> </a:t>
                </a:r>
              </a:p>
            </p:txBody>
          </p:sp>
        </mc:Fallback>
      </mc:AlternateContent>
      <p:graphicFrame>
        <p:nvGraphicFramePr>
          <p:cNvPr id="33803" name="Object 16">
            <a:extLst>
              <a:ext uri="{FF2B5EF4-FFF2-40B4-BE49-F238E27FC236}">
                <a16:creationId xmlns:a16="http://schemas.microsoft.com/office/drawing/2014/main" id="{2482501E-36C0-4FEA-A6E0-037A3CF13283}"/>
              </a:ext>
            </a:extLst>
          </p:cNvPr>
          <p:cNvGraphicFramePr>
            <a:graphicFrameLocks noChangeAspect="1"/>
          </p:cNvGraphicFramePr>
          <p:nvPr/>
        </p:nvGraphicFramePr>
        <p:xfrm>
          <a:off x="7237413" y="5086350"/>
          <a:ext cx="503237" cy="384175"/>
        </p:xfrm>
        <a:graphic>
          <a:graphicData uri="http://schemas.openxmlformats.org/presentationml/2006/ole">
            <mc:AlternateContent xmlns:mc="http://schemas.openxmlformats.org/markup-compatibility/2006">
              <mc:Choice xmlns:v="urn:schemas-microsoft-com:vml" Requires="v">
                <p:oleObj spid="_x0000_s11008" name="方程式" r:id="rId13" imgW="215619" imgH="164885" progId="Equation.3">
                  <p:embed/>
                </p:oleObj>
              </mc:Choice>
              <mc:Fallback>
                <p:oleObj name="方程式" r:id="rId13" imgW="215619" imgH="164885" progId="Equation.3">
                  <p:embed/>
                  <p:pic>
                    <p:nvPicPr>
                      <p:cNvPr id="0" name="Object 1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237413" y="5086350"/>
                        <a:ext cx="503237"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804" name="Object 17">
            <a:extLst>
              <a:ext uri="{FF2B5EF4-FFF2-40B4-BE49-F238E27FC236}">
                <a16:creationId xmlns:a16="http://schemas.microsoft.com/office/drawing/2014/main" id="{21E49D39-F470-4BBD-9095-FDA51D335B94}"/>
              </a:ext>
            </a:extLst>
          </p:cNvPr>
          <p:cNvGraphicFramePr>
            <a:graphicFrameLocks noChangeAspect="1"/>
          </p:cNvGraphicFramePr>
          <p:nvPr/>
        </p:nvGraphicFramePr>
        <p:xfrm>
          <a:off x="7453313" y="4149725"/>
          <a:ext cx="503237" cy="385763"/>
        </p:xfrm>
        <a:graphic>
          <a:graphicData uri="http://schemas.openxmlformats.org/presentationml/2006/ole">
            <mc:AlternateContent xmlns:mc="http://schemas.openxmlformats.org/markup-compatibility/2006">
              <mc:Choice xmlns:v="urn:schemas-microsoft-com:vml" Requires="v">
                <p:oleObj spid="_x0000_s11009" name="方程式" r:id="rId15" imgW="215619" imgH="164885" progId="Equation.3">
                  <p:embed/>
                </p:oleObj>
              </mc:Choice>
              <mc:Fallback>
                <p:oleObj name="方程式" r:id="rId15" imgW="215619" imgH="164885" progId="Equation.3">
                  <p:embed/>
                  <p:pic>
                    <p:nvPicPr>
                      <p:cNvPr id="0" name="Object 1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453313" y="4149725"/>
                        <a:ext cx="503237" cy="385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805" name="Object 18">
            <a:extLst>
              <a:ext uri="{FF2B5EF4-FFF2-40B4-BE49-F238E27FC236}">
                <a16:creationId xmlns:a16="http://schemas.microsoft.com/office/drawing/2014/main" id="{85289732-FCF4-49CB-8BB7-3D0D3147B109}"/>
              </a:ext>
            </a:extLst>
          </p:cNvPr>
          <p:cNvGraphicFramePr>
            <a:graphicFrameLocks noChangeAspect="1"/>
          </p:cNvGraphicFramePr>
          <p:nvPr/>
        </p:nvGraphicFramePr>
        <p:xfrm>
          <a:off x="7453313" y="4652963"/>
          <a:ext cx="503237" cy="355600"/>
        </p:xfrm>
        <a:graphic>
          <a:graphicData uri="http://schemas.openxmlformats.org/presentationml/2006/ole">
            <mc:AlternateContent xmlns:mc="http://schemas.openxmlformats.org/markup-compatibility/2006">
              <mc:Choice xmlns:v="urn:schemas-microsoft-com:vml" Requires="v">
                <p:oleObj spid="_x0000_s11010" name="方程式" r:id="rId16" imgW="215713" imgH="152268" progId="Equation.3">
                  <p:embed/>
                </p:oleObj>
              </mc:Choice>
              <mc:Fallback>
                <p:oleObj name="方程式" r:id="rId16" imgW="215713" imgH="152268" progId="Equation.3">
                  <p:embed/>
                  <p:pic>
                    <p:nvPicPr>
                      <p:cNvPr id="0" name="Object 1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453313" y="4652963"/>
                        <a:ext cx="503237"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806" name="Object 19">
            <a:extLst>
              <a:ext uri="{FF2B5EF4-FFF2-40B4-BE49-F238E27FC236}">
                <a16:creationId xmlns:a16="http://schemas.microsoft.com/office/drawing/2014/main" id="{9244CAC5-2F17-4906-98E2-D97C8DB1B07A}"/>
              </a:ext>
            </a:extLst>
          </p:cNvPr>
          <p:cNvGraphicFramePr>
            <a:graphicFrameLocks noChangeAspect="1"/>
          </p:cNvGraphicFramePr>
          <p:nvPr/>
        </p:nvGraphicFramePr>
        <p:xfrm>
          <a:off x="7237413" y="5589588"/>
          <a:ext cx="503237" cy="355600"/>
        </p:xfrm>
        <a:graphic>
          <a:graphicData uri="http://schemas.openxmlformats.org/presentationml/2006/ole">
            <mc:AlternateContent xmlns:mc="http://schemas.openxmlformats.org/markup-compatibility/2006">
              <mc:Choice xmlns:v="urn:schemas-microsoft-com:vml" Requires="v">
                <p:oleObj spid="_x0000_s11011" name="方程式" r:id="rId18" imgW="215713" imgH="152268" progId="Equation.3">
                  <p:embed/>
                </p:oleObj>
              </mc:Choice>
              <mc:Fallback>
                <p:oleObj name="方程式" r:id="rId18" imgW="215713" imgH="152268" progId="Equation.3">
                  <p:embed/>
                  <p:pic>
                    <p:nvPicPr>
                      <p:cNvPr id="0" name="Object 1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237413" y="5589588"/>
                        <a:ext cx="503237"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3807" name="Rectangle 2">
            <a:extLst>
              <a:ext uri="{FF2B5EF4-FFF2-40B4-BE49-F238E27FC236}">
                <a16:creationId xmlns:a16="http://schemas.microsoft.com/office/drawing/2014/main" id="{4B9842FC-5F91-46DE-AD19-D53E56A82F3E}"/>
              </a:ext>
            </a:extLst>
          </p:cNvPr>
          <p:cNvSpPr>
            <a:spLocks noGrp="1" noChangeArrowheads="1"/>
          </p:cNvSpPr>
          <p:nvPr>
            <p:ph type="title"/>
          </p:nvPr>
        </p:nvSpPr>
        <p:spPr/>
        <p:txBody>
          <a:bodyPr/>
          <a:lstStyle/>
          <a:p>
            <a:pPr algn="ctr" eaLnBrk="1" hangingPunct="1"/>
            <a:r>
              <a:rPr lang="en-US" altLang="zh-TW" sz="3500" b="0"/>
              <a:t>2.2.1 Minimizing </a:t>
            </a:r>
            <a:br>
              <a:rPr lang="en-US" altLang="zh-TW" sz="3500" b="0"/>
            </a:br>
            <a:r>
              <a:rPr lang="en-US" altLang="zh-TW" sz="3500" b="0"/>
              <a:t>Within-Group Variance</a:t>
            </a:r>
          </a:p>
        </p:txBody>
      </p:sp>
      <p:sp>
        <p:nvSpPr>
          <p:cNvPr id="16" name="文字方塊 15"/>
          <p:cNvSpPr txBox="1"/>
          <p:nvPr/>
        </p:nvSpPr>
        <p:spPr>
          <a:xfrm>
            <a:off x="8748464" y="6597352"/>
            <a:ext cx="395536" cy="276999"/>
          </a:xfrm>
          <a:prstGeom prst="rect">
            <a:avLst/>
          </a:prstGeom>
          <a:noFill/>
        </p:spPr>
        <p:txBody>
          <a:bodyPr wrap="square" rtlCol="0">
            <a:spAutoFit/>
          </a:bodyPr>
          <a:lstStyle/>
          <a:p>
            <a:r>
              <a:rPr lang="en-US" altLang="zh-TW" sz="1200" dirty="0"/>
              <a:t>14</a:t>
            </a:r>
            <a:endParaRPr lang="zh-TW" altLang="en-US" sz="12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頁尾版面配置區 6">
            <a:extLst>
              <a:ext uri="{FF2B5EF4-FFF2-40B4-BE49-F238E27FC236}">
                <a16:creationId xmlns:a16="http://schemas.microsoft.com/office/drawing/2014/main" id="{EFD857CD-CF92-4DB6-8FBC-7AE54E764004}"/>
              </a:ext>
            </a:extLst>
          </p:cNvPr>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graphicFrame>
        <p:nvGraphicFramePr>
          <p:cNvPr id="34819" name="Object 8">
            <a:extLst>
              <a:ext uri="{FF2B5EF4-FFF2-40B4-BE49-F238E27FC236}">
                <a16:creationId xmlns:a16="http://schemas.microsoft.com/office/drawing/2014/main" id="{1944E479-E571-42B4-9DD6-1927AE3CABF5}"/>
              </a:ext>
            </a:extLst>
          </p:cNvPr>
          <p:cNvGraphicFramePr>
            <a:graphicFrameLocks noGrp="1" noChangeAspect="1"/>
          </p:cNvGraphicFramePr>
          <p:nvPr>
            <p:ph sz="quarter" idx="1"/>
          </p:nvPr>
        </p:nvGraphicFramePr>
        <p:xfrm>
          <a:off x="395288" y="2060575"/>
          <a:ext cx="2109787" cy="996950"/>
        </p:xfrm>
        <a:graphic>
          <a:graphicData uri="http://schemas.openxmlformats.org/presentationml/2006/ole">
            <mc:AlternateContent xmlns:mc="http://schemas.openxmlformats.org/markup-compatibility/2006">
              <mc:Choice xmlns:v="urn:schemas-microsoft-com:vml" Requires="v">
                <p:oleObj spid="_x0000_s12122" name="方程式" r:id="rId4" imgW="914400" imgH="431800" progId="Equation.3">
                  <p:embed/>
                </p:oleObj>
              </mc:Choice>
              <mc:Fallback>
                <p:oleObj name="方程式" r:id="rId4" imgW="914400" imgH="431800" progId="Equation.3">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288" y="2060575"/>
                        <a:ext cx="2109787" cy="996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4820" name="Object 17">
            <a:extLst>
              <a:ext uri="{FF2B5EF4-FFF2-40B4-BE49-F238E27FC236}">
                <a16:creationId xmlns:a16="http://schemas.microsoft.com/office/drawing/2014/main" id="{88A93B46-24AA-4820-B1FC-26FE9F10FFAB}"/>
              </a:ext>
            </a:extLst>
          </p:cNvPr>
          <p:cNvGraphicFramePr>
            <a:graphicFrameLocks noGrp="1" noChangeAspect="1"/>
          </p:cNvGraphicFramePr>
          <p:nvPr>
            <p:ph sz="quarter" idx="2"/>
          </p:nvPr>
        </p:nvGraphicFramePr>
        <p:xfrm>
          <a:off x="395288" y="3141663"/>
          <a:ext cx="2952750" cy="955675"/>
        </p:xfrm>
        <a:graphic>
          <a:graphicData uri="http://schemas.openxmlformats.org/presentationml/2006/ole">
            <mc:AlternateContent xmlns:mc="http://schemas.openxmlformats.org/markup-compatibility/2006">
              <mc:Choice xmlns:v="urn:schemas-microsoft-com:vml" Requires="v">
                <p:oleObj spid="_x0000_s12123" name="方程式" r:id="rId6" imgW="1333500" imgH="431800" progId="Equation.3">
                  <p:embed/>
                </p:oleObj>
              </mc:Choice>
              <mc:Fallback>
                <p:oleObj name="方程式" r:id="rId6" imgW="1333500" imgH="431800" progId="Equation.3">
                  <p:embed/>
                  <p:pic>
                    <p:nvPicPr>
                      <p:cNvPr id="0" name="Object 1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5288" y="3141663"/>
                        <a:ext cx="2952750" cy="955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4821" name="Object 13">
            <a:extLst>
              <a:ext uri="{FF2B5EF4-FFF2-40B4-BE49-F238E27FC236}">
                <a16:creationId xmlns:a16="http://schemas.microsoft.com/office/drawing/2014/main" id="{86FFDB17-A6AD-4A2D-8A31-0468508A41CA}"/>
              </a:ext>
            </a:extLst>
          </p:cNvPr>
          <p:cNvGraphicFramePr>
            <a:graphicFrameLocks noGrp="1" noChangeAspect="1"/>
          </p:cNvGraphicFramePr>
          <p:nvPr>
            <p:ph sz="quarter" idx="3"/>
          </p:nvPr>
        </p:nvGraphicFramePr>
        <p:xfrm>
          <a:off x="4859338" y="2060575"/>
          <a:ext cx="2087562" cy="946150"/>
        </p:xfrm>
        <a:graphic>
          <a:graphicData uri="http://schemas.openxmlformats.org/presentationml/2006/ole">
            <mc:AlternateContent xmlns:mc="http://schemas.openxmlformats.org/markup-compatibility/2006">
              <mc:Choice xmlns:v="urn:schemas-microsoft-com:vml" Requires="v">
                <p:oleObj spid="_x0000_s12124" name="方程式" r:id="rId8" imgW="952087" imgH="431613" progId="Equation.3">
                  <p:embed/>
                </p:oleObj>
              </mc:Choice>
              <mc:Fallback>
                <p:oleObj name="方程式" r:id="rId8" imgW="952087" imgH="431613" progId="Equation.3">
                  <p:embed/>
                  <p:pic>
                    <p:nvPicPr>
                      <p:cNvPr id="0" name="Object 1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59338" y="2060575"/>
                        <a:ext cx="2087562"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4822" name="Object 20">
            <a:extLst>
              <a:ext uri="{FF2B5EF4-FFF2-40B4-BE49-F238E27FC236}">
                <a16:creationId xmlns:a16="http://schemas.microsoft.com/office/drawing/2014/main" id="{6A58140D-4C6B-4EFD-96BB-4DE8C76324B4}"/>
              </a:ext>
            </a:extLst>
          </p:cNvPr>
          <p:cNvGraphicFramePr>
            <a:graphicFrameLocks noGrp="1" noChangeAspect="1"/>
          </p:cNvGraphicFramePr>
          <p:nvPr>
            <p:ph sz="quarter" idx="4"/>
          </p:nvPr>
        </p:nvGraphicFramePr>
        <p:xfrm>
          <a:off x="4859338" y="3141663"/>
          <a:ext cx="2879725" cy="920750"/>
        </p:xfrm>
        <a:graphic>
          <a:graphicData uri="http://schemas.openxmlformats.org/presentationml/2006/ole">
            <mc:AlternateContent xmlns:mc="http://schemas.openxmlformats.org/markup-compatibility/2006">
              <mc:Choice xmlns:v="urn:schemas-microsoft-com:vml" Requires="v">
                <p:oleObj spid="_x0000_s12125" name="方程式" r:id="rId10" imgW="1384300" imgH="431800" progId="Equation.3">
                  <p:embed/>
                </p:oleObj>
              </mc:Choice>
              <mc:Fallback>
                <p:oleObj name="方程式" r:id="rId10" imgW="1384300" imgH="431800" progId="Equation.3">
                  <p:embed/>
                  <p:pic>
                    <p:nvPicPr>
                      <p:cNvPr id="0" name="Object 2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859338" y="3141663"/>
                        <a:ext cx="2879725" cy="920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4823" name="Object 23">
            <a:extLst>
              <a:ext uri="{FF2B5EF4-FFF2-40B4-BE49-F238E27FC236}">
                <a16:creationId xmlns:a16="http://schemas.microsoft.com/office/drawing/2014/main" id="{A094E41E-AD81-48E8-9E58-F23B1D2CEB21}"/>
              </a:ext>
            </a:extLst>
          </p:cNvPr>
          <p:cNvGraphicFramePr>
            <a:graphicFrameLocks noChangeAspect="1"/>
          </p:cNvGraphicFramePr>
          <p:nvPr>
            <p:extLst>
              <p:ext uri="{D42A27DB-BD31-4B8C-83A1-F6EECF244321}">
                <p14:modId xmlns:p14="http://schemas.microsoft.com/office/powerpoint/2010/main" val="256953861"/>
              </p:ext>
            </p:extLst>
          </p:nvPr>
        </p:nvGraphicFramePr>
        <p:xfrm>
          <a:off x="395288" y="4221163"/>
          <a:ext cx="4032250" cy="890587"/>
        </p:xfrm>
        <a:graphic>
          <a:graphicData uri="http://schemas.openxmlformats.org/presentationml/2006/ole">
            <mc:AlternateContent xmlns:mc="http://schemas.openxmlformats.org/markup-compatibility/2006">
              <mc:Choice xmlns:v="urn:schemas-microsoft-com:vml" Requires="v">
                <p:oleObj spid="_x0000_s12126" name="方程式" r:id="rId12" imgW="1955520" imgH="431640" progId="Equation.3">
                  <p:embed/>
                </p:oleObj>
              </mc:Choice>
              <mc:Fallback>
                <p:oleObj name="方程式" r:id="rId12" imgW="1955520" imgH="431640" progId="Equation.3">
                  <p:embed/>
                  <p:pic>
                    <p:nvPicPr>
                      <p:cNvPr id="0" name="Object 23"/>
                      <p:cNvPicPr>
                        <a:picLocks noChangeAspect="1" noChangeArrowheads="1"/>
                      </p:cNvPicPr>
                      <p:nvPr/>
                    </p:nvPicPr>
                    <p:blipFill>
                      <a:blip r:embed="rId13"/>
                      <a:srcRect/>
                      <a:stretch>
                        <a:fillRect/>
                      </a:stretch>
                    </p:blipFill>
                    <p:spPr bwMode="auto">
                      <a:xfrm>
                        <a:off x="395288" y="4221163"/>
                        <a:ext cx="4032250" cy="890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4824" name="Object 24">
            <a:extLst>
              <a:ext uri="{FF2B5EF4-FFF2-40B4-BE49-F238E27FC236}">
                <a16:creationId xmlns:a16="http://schemas.microsoft.com/office/drawing/2014/main" id="{6F8FFC4D-F8C0-4FF4-B6CF-16AD4D90C26F}"/>
              </a:ext>
            </a:extLst>
          </p:cNvPr>
          <p:cNvGraphicFramePr>
            <a:graphicFrameLocks noChangeAspect="1"/>
          </p:cNvGraphicFramePr>
          <p:nvPr/>
        </p:nvGraphicFramePr>
        <p:xfrm>
          <a:off x="4859338" y="4221163"/>
          <a:ext cx="4032250" cy="881062"/>
        </p:xfrm>
        <a:graphic>
          <a:graphicData uri="http://schemas.openxmlformats.org/presentationml/2006/ole">
            <mc:AlternateContent xmlns:mc="http://schemas.openxmlformats.org/markup-compatibility/2006">
              <mc:Choice xmlns:v="urn:schemas-microsoft-com:vml" Requires="v">
                <p:oleObj spid="_x0000_s12127" name="方程式" r:id="rId14" imgW="2006600" imgH="431800" progId="Equation.3">
                  <p:embed/>
                </p:oleObj>
              </mc:Choice>
              <mc:Fallback>
                <p:oleObj name="方程式" r:id="rId14" imgW="2006600" imgH="431800" progId="Equation.3">
                  <p:embed/>
                  <p:pic>
                    <p:nvPicPr>
                      <p:cNvPr id="0" name="Object 2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859338" y="4221163"/>
                        <a:ext cx="4032250" cy="881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4825" name="Text Box 26">
            <a:extLst>
              <a:ext uri="{FF2B5EF4-FFF2-40B4-BE49-F238E27FC236}">
                <a16:creationId xmlns:a16="http://schemas.microsoft.com/office/drawing/2014/main" id="{C1A025CC-0C8A-49CC-B74A-1DC0F1F07BE9}"/>
              </a:ext>
            </a:extLst>
          </p:cNvPr>
          <p:cNvSpPr txBox="1">
            <a:spLocks noChangeArrowheads="1"/>
          </p:cNvSpPr>
          <p:nvPr/>
        </p:nvSpPr>
        <p:spPr bwMode="auto">
          <a:xfrm>
            <a:off x="1835150" y="5624513"/>
            <a:ext cx="42497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ClrTx/>
              <a:buSzTx/>
              <a:buFontTx/>
              <a:buNone/>
            </a:pPr>
            <a:r>
              <a:rPr kumimoji="0" lang="en-US" altLang="zh-TW" sz="2800"/>
              <a:t>fin</a:t>
            </a:r>
            <a:r>
              <a:rPr lang="en-US" altLang="zh-TW" sz="2800"/>
              <a:t>d         which minimizes</a:t>
            </a:r>
          </a:p>
        </p:txBody>
      </p:sp>
      <p:graphicFrame>
        <p:nvGraphicFramePr>
          <p:cNvPr id="34826" name="Object 27">
            <a:extLst>
              <a:ext uri="{FF2B5EF4-FFF2-40B4-BE49-F238E27FC236}">
                <a16:creationId xmlns:a16="http://schemas.microsoft.com/office/drawing/2014/main" id="{E0DA7476-61C7-4882-8907-5F0D5C3B4EE6}"/>
              </a:ext>
            </a:extLst>
          </p:cNvPr>
          <p:cNvGraphicFramePr>
            <a:graphicFrameLocks noChangeAspect="1"/>
          </p:cNvGraphicFramePr>
          <p:nvPr/>
        </p:nvGraphicFramePr>
        <p:xfrm>
          <a:off x="2700338" y="5480050"/>
          <a:ext cx="547687" cy="939800"/>
        </p:xfrm>
        <a:graphic>
          <a:graphicData uri="http://schemas.openxmlformats.org/presentationml/2006/ole">
            <mc:AlternateContent xmlns:mc="http://schemas.openxmlformats.org/markup-compatibility/2006">
              <mc:Choice xmlns:v="urn:schemas-microsoft-com:vml" Requires="v">
                <p:oleObj spid="_x0000_s12128" name="方程式" r:id="rId16" imgW="88746" imgH="152136" progId="Equation.3">
                  <p:embed/>
                </p:oleObj>
              </mc:Choice>
              <mc:Fallback>
                <p:oleObj name="方程式" r:id="rId16" imgW="88746" imgH="152136" progId="Equation.3">
                  <p:embed/>
                  <p:pic>
                    <p:nvPicPr>
                      <p:cNvPr id="0" name="Object 27"/>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700338" y="5480050"/>
                        <a:ext cx="547687" cy="939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4827" name="Object 28">
            <a:extLst>
              <a:ext uri="{FF2B5EF4-FFF2-40B4-BE49-F238E27FC236}">
                <a16:creationId xmlns:a16="http://schemas.microsoft.com/office/drawing/2014/main" id="{104DCF6C-2DBE-428E-A08B-DD36BCA2C76C}"/>
              </a:ext>
            </a:extLst>
          </p:cNvPr>
          <p:cNvGraphicFramePr>
            <a:graphicFrameLocks noChangeAspect="1"/>
          </p:cNvGraphicFramePr>
          <p:nvPr/>
        </p:nvGraphicFramePr>
        <p:xfrm>
          <a:off x="6084888" y="5516563"/>
          <a:ext cx="1223962" cy="776287"/>
        </p:xfrm>
        <a:graphic>
          <a:graphicData uri="http://schemas.openxmlformats.org/presentationml/2006/ole">
            <mc:AlternateContent xmlns:mc="http://schemas.openxmlformats.org/markup-compatibility/2006">
              <mc:Choice xmlns:v="urn:schemas-microsoft-com:vml" Requires="v">
                <p:oleObj spid="_x0000_s12129" name="方程式" r:id="rId18" imgW="380835" imgH="241195" progId="Equation.3">
                  <p:embed/>
                </p:oleObj>
              </mc:Choice>
              <mc:Fallback>
                <p:oleObj name="方程式" r:id="rId18" imgW="380835" imgH="241195" progId="Equation.3">
                  <p:embed/>
                  <p:pic>
                    <p:nvPicPr>
                      <p:cNvPr id="0" name="Object 28"/>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084888" y="5516563"/>
                        <a:ext cx="1223962" cy="776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4828" name="Rectangle 2">
            <a:extLst>
              <a:ext uri="{FF2B5EF4-FFF2-40B4-BE49-F238E27FC236}">
                <a16:creationId xmlns:a16="http://schemas.microsoft.com/office/drawing/2014/main" id="{22FCFB90-7839-4C44-984D-B4F9D8A098CB}"/>
              </a:ext>
            </a:extLst>
          </p:cNvPr>
          <p:cNvSpPr>
            <a:spLocks noGrp="1" noChangeArrowheads="1"/>
          </p:cNvSpPr>
          <p:nvPr>
            <p:ph type="title"/>
          </p:nvPr>
        </p:nvSpPr>
        <p:spPr/>
        <p:txBody>
          <a:bodyPr/>
          <a:lstStyle/>
          <a:p>
            <a:pPr algn="ctr" eaLnBrk="1" hangingPunct="1"/>
            <a:r>
              <a:rPr lang="en-US" altLang="zh-TW" sz="3500" b="0" dirty="0"/>
              <a:t>2.2.1 Minimizing </a:t>
            </a:r>
            <a:br>
              <a:rPr lang="en-US" altLang="zh-TW" sz="3500" b="0" dirty="0"/>
            </a:br>
            <a:r>
              <a:rPr lang="en-US" altLang="zh-TW" sz="3500" b="0" dirty="0"/>
              <a:t>Within-Group Variance</a:t>
            </a:r>
          </a:p>
        </p:txBody>
      </p:sp>
      <p:sp>
        <p:nvSpPr>
          <p:cNvPr id="13" name="文字方塊 12"/>
          <p:cNvSpPr txBox="1"/>
          <p:nvPr/>
        </p:nvSpPr>
        <p:spPr>
          <a:xfrm>
            <a:off x="8748464" y="6597352"/>
            <a:ext cx="395536" cy="276999"/>
          </a:xfrm>
          <a:prstGeom prst="rect">
            <a:avLst/>
          </a:prstGeom>
          <a:noFill/>
        </p:spPr>
        <p:txBody>
          <a:bodyPr wrap="square" rtlCol="0">
            <a:spAutoFit/>
          </a:bodyPr>
          <a:lstStyle/>
          <a:p>
            <a:r>
              <a:rPr lang="en-US" altLang="zh-TW" sz="1200" dirty="0"/>
              <a:t>15</a:t>
            </a:r>
            <a:endParaRPr lang="zh-TW" altLang="en-US" sz="12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頁尾版面配置區 3">
            <a:extLst>
              <a:ext uri="{FF2B5EF4-FFF2-40B4-BE49-F238E27FC236}">
                <a16:creationId xmlns:a16="http://schemas.microsoft.com/office/drawing/2014/main" id="{EF7A9501-6E8F-44BF-97ED-81FF9BF796DF}"/>
              </a:ext>
            </a:extLst>
          </p:cNvPr>
          <p:cNvSpPr>
            <a:spLocks noGrp="1"/>
          </p:cNvSpPr>
          <p:nvPr>
            <p:ph type="ftr" sz="quarter" idx="10"/>
          </p:nvPr>
        </p:nvSpPr>
        <p:spPr/>
        <p:txBody>
          <a:bodyPr/>
          <a:lstStyle/>
          <a:p>
            <a:pPr>
              <a:defRPr/>
            </a:pPr>
            <a:r>
              <a:rPr lang="en-US" altLang="zh-TW" b="1" dirty="0">
                <a:effectLst>
                  <a:outerShdw blurRad="38100" dist="38100" dir="2700000" algn="tl">
                    <a:srgbClr val="C0C0C0"/>
                  </a:outerShdw>
                </a:effectLst>
              </a:rPr>
              <a:t>DC &amp; CV Lab.</a:t>
            </a:r>
          </a:p>
          <a:p>
            <a:pPr>
              <a:defRPr/>
            </a:pPr>
            <a:r>
              <a:rPr lang="en-US" altLang="zh-TW" dirty="0">
                <a:latin typeface="Comic Sans MS" pitchFamily="66" charset="0"/>
              </a:rPr>
              <a:t>CSIE NTU</a:t>
            </a:r>
          </a:p>
        </p:txBody>
      </p:sp>
      <p:pic>
        <p:nvPicPr>
          <p:cNvPr id="35843" name="Picture 5">
            <a:extLst>
              <a:ext uri="{FF2B5EF4-FFF2-40B4-BE49-F238E27FC236}">
                <a16:creationId xmlns:a16="http://schemas.microsoft.com/office/drawing/2014/main" id="{EE5D8860-90A9-4115-A8D1-3AF2A20CE4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482850"/>
            <a:ext cx="4211638"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4" name="Picture 7" descr="2">
            <a:extLst>
              <a:ext uri="{FF2B5EF4-FFF2-40B4-BE49-F238E27FC236}">
                <a16:creationId xmlns:a16="http://schemas.microsoft.com/office/drawing/2014/main" id="{5FBDDBCF-A1DE-4D7A-BAD5-50AA77226A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3438" y="2482850"/>
            <a:ext cx="4105275" cy="287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5" name="文字方塊 6">
            <a:extLst>
              <a:ext uri="{FF2B5EF4-FFF2-40B4-BE49-F238E27FC236}">
                <a16:creationId xmlns:a16="http://schemas.microsoft.com/office/drawing/2014/main" id="{0655B9F5-EE16-4428-B0DF-6EADC88E3346}"/>
              </a:ext>
            </a:extLst>
          </p:cNvPr>
          <p:cNvSpPr txBox="1">
            <a:spLocks noChangeArrowheads="1"/>
          </p:cNvSpPr>
          <p:nvPr/>
        </p:nvSpPr>
        <p:spPr bwMode="auto">
          <a:xfrm>
            <a:off x="635000" y="5507038"/>
            <a:ext cx="7858125" cy="65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lnSpc>
                <a:spcPct val="120000"/>
              </a:lnSpc>
              <a:spcBef>
                <a:spcPts val="725"/>
              </a:spcBef>
            </a:pPr>
            <a:r>
              <a:rPr lang="en-US" altLang="zh-TW" sz="1600" b="1" dirty="0"/>
              <a:t>Figure 2.9</a:t>
            </a:r>
            <a:r>
              <a:rPr lang="zh-TW" altLang="en-US" sz="1600" b="1" dirty="0"/>
              <a:t> </a:t>
            </a:r>
            <a:r>
              <a:rPr lang="en-US" altLang="zh-TW" sz="1600" dirty="0"/>
              <a:t>Binary image produced by thresholding the T-connector image of Fig. 2.6 with Otsu (</a:t>
            </a:r>
            <a:r>
              <a:rPr lang="zh-TW" altLang="en-US" sz="1600" dirty="0"/>
              <a:t>大津</a:t>
            </a:r>
            <a:r>
              <a:rPr lang="en-US" altLang="zh-TW" sz="1600" dirty="0"/>
              <a:t>) threshold.</a:t>
            </a:r>
            <a:endParaRPr lang="zh-TW" altLang="en-US" sz="1600" dirty="0"/>
          </a:p>
        </p:txBody>
      </p:sp>
      <p:sp>
        <p:nvSpPr>
          <p:cNvPr id="35846" name="Rectangle 2">
            <a:extLst>
              <a:ext uri="{FF2B5EF4-FFF2-40B4-BE49-F238E27FC236}">
                <a16:creationId xmlns:a16="http://schemas.microsoft.com/office/drawing/2014/main" id="{832941B2-C37F-4A4C-83D0-3FCD007F3FCD}"/>
              </a:ext>
            </a:extLst>
          </p:cNvPr>
          <p:cNvSpPr>
            <a:spLocks noGrp="1" noChangeArrowheads="1"/>
          </p:cNvSpPr>
          <p:nvPr>
            <p:ph type="title"/>
          </p:nvPr>
        </p:nvSpPr>
        <p:spPr/>
        <p:txBody>
          <a:bodyPr/>
          <a:lstStyle/>
          <a:p>
            <a:pPr algn="ctr" eaLnBrk="1" hangingPunct="1"/>
            <a:r>
              <a:rPr lang="en-US" altLang="zh-TW" sz="3500" b="0" dirty="0"/>
              <a:t>2.2.1 Minimizing </a:t>
            </a:r>
            <a:br>
              <a:rPr lang="en-US" altLang="zh-TW" sz="3500" b="0" dirty="0"/>
            </a:br>
            <a:r>
              <a:rPr lang="en-US" altLang="zh-TW" sz="3500" b="0" dirty="0"/>
              <a:t>Within-Group Variance</a:t>
            </a:r>
          </a:p>
        </p:txBody>
      </p:sp>
      <p:sp>
        <p:nvSpPr>
          <p:cNvPr id="7" name="文字方塊 6"/>
          <p:cNvSpPr txBox="1"/>
          <p:nvPr/>
        </p:nvSpPr>
        <p:spPr>
          <a:xfrm>
            <a:off x="8748464" y="6597352"/>
            <a:ext cx="395536" cy="276999"/>
          </a:xfrm>
          <a:prstGeom prst="rect">
            <a:avLst/>
          </a:prstGeom>
          <a:noFill/>
        </p:spPr>
        <p:txBody>
          <a:bodyPr wrap="square" rtlCol="0">
            <a:spAutoFit/>
          </a:bodyPr>
          <a:lstStyle/>
          <a:p>
            <a:r>
              <a:rPr lang="en-US" altLang="zh-TW" sz="1200" dirty="0"/>
              <a:t>16</a:t>
            </a:r>
            <a:endParaRPr lang="zh-TW" altLang="en-US" sz="12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頁尾版面配置區 5">
            <a:extLst>
              <a:ext uri="{FF2B5EF4-FFF2-40B4-BE49-F238E27FC236}">
                <a16:creationId xmlns:a16="http://schemas.microsoft.com/office/drawing/2014/main" id="{A56625FF-83C2-41A0-AD18-5503D3FDA5BD}"/>
              </a:ext>
            </a:extLst>
          </p:cNvPr>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
        <p:nvSpPr>
          <p:cNvPr id="37891" name="Rectangle 3">
            <a:extLst>
              <a:ext uri="{FF2B5EF4-FFF2-40B4-BE49-F238E27FC236}">
                <a16:creationId xmlns:a16="http://schemas.microsoft.com/office/drawing/2014/main" id="{FA6B40B7-6498-45EA-AF2A-C97460E411F6}"/>
              </a:ext>
            </a:extLst>
          </p:cNvPr>
          <p:cNvSpPr>
            <a:spLocks noGrp="1" noChangeArrowheads="1"/>
          </p:cNvSpPr>
          <p:nvPr>
            <p:ph type="body" sz="half" idx="1"/>
          </p:nvPr>
        </p:nvSpPr>
        <p:spPr>
          <a:xfrm>
            <a:off x="1368425" y="2689225"/>
            <a:ext cx="6408738" cy="523875"/>
          </a:xfrm>
        </p:spPr>
        <p:txBody>
          <a:bodyPr/>
          <a:lstStyle/>
          <a:p>
            <a:pPr algn="ctr" eaLnBrk="1" hangingPunct="1">
              <a:buFont typeface="Wingdings" panose="05000000000000000000" pitchFamily="2" charset="2"/>
              <a:buNone/>
            </a:pPr>
            <a:r>
              <a:rPr lang="en-US" altLang="zh-TW" sz="2600" dirty="0"/>
              <a:t>minimize the </a:t>
            </a:r>
            <a:r>
              <a:rPr lang="en-US" altLang="zh-TW" sz="2600" dirty="0" err="1"/>
              <a:t>Kullback</a:t>
            </a:r>
            <a:r>
              <a:rPr lang="en-US" altLang="zh-TW" sz="2600" dirty="0"/>
              <a:t> directed divergence</a:t>
            </a:r>
          </a:p>
        </p:txBody>
      </p:sp>
      <p:graphicFrame>
        <p:nvGraphicFramePr>
          <p:cNvPr id="37892" name="Object 4">
            <a:extLst>
              <a:ext uri="{FF2B5EF4-FFF2-40B4-BE49-F238E27FC236}">
                <a16:creationId xmlns:a16="http://schemas.microsoft.com/office/drawing/2014/main" id="{382DA365-C1DF-4A7D-92D5-A21906A3CADE}"/>
              </a:ext>
            </a:extLst>
          </p:cNvPr>
          <p:cNvGraphicFramePr>
            <a:graphicFrameLocks noGrp="1" noChangeAspect="1"/>
          </p:cNvGraphicFramePr>
          <p:nvPr>
            <p:ph sz="quarter" idx="2"/>
            <p:extLst>
              <p:ext uri="{D42A27DB-BD31-4B8C-83A1-F6EECF244321}">
                <p14:modId xmlns:p14="http://schemas.microsoft.com/office/powerpoint/2010/main" val="1528210100"/>
              </p:ext>
            </p:extLst>
          </p:nvPr>
        </p:nvGraphicFramePr>
        <p:xfrm>
          <a:off x="7667625" y="2715521"/>
          <a:ext cx="323850" cy="411162"/>
        </p:xfrm>
        <a:graphic>
          <a:graphicData uri="http://schemas.openxmlformats.org/presentationml/2006/ole">
            <mc:AlternateContent xmlns:mc="http://schemas.openxmlformats.org/markup-compatibility/2006">
              <mc:Choice xmlns:v="urn:schemas-microsoft-com:vml" Requires="v">
                <p:oleObj spid="_x0000_s12617" name="方程式" r:id="rId4" imgW="139579" imgH="177646" progId="Equation.3">
                  <p:embed/>
                </p:oleObj>
              </mc:Choice>
              <mc:Fallback>
                <p:oleObj name="方程式" r:id="rId4" imgW="139579" imgH="177646"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67625" y="2715521"/>
                        <a:ext cx="323850" cy="411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7893" name="Object 6">
            <a:extLst>
              <a:ext uri="{FF2B5EF4-FFF2-40B4-BE49-F238E27FC236}">
                <a16:creationId xmlns:a16="http://schemas.microsoft.com/office/drawing/2014/main" id="{23BD8AF7-BC71-481A-B5CC-BA220062F908}"/>
              </a:ext>
            </a:extLst>
          </p:cNvPr>
          <p:cNvGraphicFramePr>
            <a:graphicFrameLocks noGrp="1" noChangeAspect="1"/>
          </p:cNvGraphicFramePr>
          <p:nvPr>
            <p:ph sz="quarter" idx="3"/>
            <p:extLst>
              <p:ext uri="{D42A27DB-BD31-4B8C-83A1-F6EECF244321}">
                <p14:modId xmlns:p14="http://schemas.microsoft.com/office/powerpoint/2010/main" val="3094637942"/>
              </p:ext>
            </p:extLst>
          </p:nvPr>
        </p:nvGraphicFramePr>
        <p:xfrm>
          <a:off x="2411413" y="3141663"/>
          <a:ext cx="4321175" cy="1412875"/>
        </p:xfrm>
        <a:graphic>
          <a:graphicData uri="http://schemas.openxmlformats.org/presentationml/2006/ole">
            <mc:AlternateContent xmlns:mc="http://schemas.openxmlformats.org/markup-compatibility/2006">
              <mc:Choice xmlns:v="urn:schemas-microsoft-com:vml" Requires="v">
                <p:oleObj spid="_x0000_s12618" name="方程式" r:id="rId6" imgW="1320480" imgH="431640" progId="Equation.3">
                  <p:embed/>
                </p:oleObj>
              </mc:Choice>
              <mc:Fallback>
                <p:oleObj name="方程式" r:id="rId6" imgW="1320480" imgH="431640" progId="Equation.3">
                  <p:embed/>
                  <p:pic>
                    <p:nvPicPr>
                      <p:cNvPr id="0" name="Object 6"/>
                      <p:cNvPicPr>
                        <a:picLocks noChangeAspect="1" noChangeArrowheads="1"/>
                      </p:cNvPicPr>
                      <p:nvPr/>
                    </p:nvPicPr>
                    <p:blipFill>
                      <a:blip r:embed="rId7"/>
                      <a:srcRect/>
                      <a:stretch>
                        <a:fillRect/>
                      </a:stretch>
                    </p:blipFill>
                    <p:spPr bwMode="auto">
                      <a:xfrm>
                        <a:off x="2411413" y="3141663"/>
                        <a:ext cx="4321175"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7894" name="Object 8">
            <a:extLst>
              <a:ext uri="{FF2B5EF4-FFF2-40B4-BE49-F238E27FC236}">
                <a16:creationId xmlns:a16="http://schemas.microsoft.com/office/drawing/2014/main" id="{09C0B341-0E75-4705-BF85-31321E009C0E}"/>
              </a:ext>
            </a:extLst>
          </p:cNvPr>
          <p:cNvGraphicFramePr>
            <a:graphicFrameLocks noChangeAspect="1"/>
          </p:cNvGraphicFramePr>
          <p:nvPr>
            <p:extLst>
              <p:ext uri="{D42A27DB-BD31-4B8C-83A1-F6EECF244321}">
                <p14:modId xmlns:p14="http://schemas.microsoft.com/office/powerpoint/2010/main" val="1756243663"/>
              </p:ext>
            </p:extLst>
          </p:nvPr>
        </p:nvGraphicFramePr>
        <p:xfrm>
          <a:off x="1314450" y="5135563"/>
          <a:ext cx="6515100" cy="1246187"/>
        </p:xfrm>
        <a:graphic>
          <a:graphicData uri="http://schemas.openxmlformats.org/presentationml/2006/ole">
            <mc:AlternateContent xmlns:mc="http://schemas.openxmlformats.org/markup-compatibility/2006">
              <mc:Choice xmlns:v="urn:schemas-microsoft-com:vml" Requires="v">
                <p:oleObj spid="_x0000_s12619" name="方程式" r:id="rId8" imgW="2590560" imgH="495000" progId="Equation.3">
                  <p:embed/>
                </p:oleObj>
              </mc:Choice>
              <mc:Fallback>
                <p:oleObj name="方程式" r:id="rId8" imgW="2590560" imgH="495000" progId="Equation.3">
                  <p:embed/>
                  <p:pic>
                    <p:nvPicPr>
                      <p:cNvPr id="0" name="Object 8"/>
                      <p:cNvPicPr>
                        <a:picLocks noChangeAspect="1" noChangeArrowheads="1"/>
                      </p:cNvPicPr>
                      <p:nvPr/>
                    </p:nvPicPr>
                    <p:blipFill>
                      <a:blip r:embed="rId9"/>
                      <a:srcRect/>
                      <a:stretch>
                        <a:fillRect/>
                      </a:stretch>
                    </p:blipFill>
                    <p:spPr bwMode="auto">
                      <a:xfrm>
                        <a:off x="1314450" y="5135563"/>
                        <a:ext cx="6515100" cy="124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7895" name="Text Box 9">
            <a:extLst>
              <a:ext uri="{FF2B5EF4-FFF2-40B4-BE49-F238E27FC236}">
                <a16:creationId xmlns:a16="http://schemas.microsoft.com/office/drawing/2014/main" id="{72A419A2-EB8C-4E54-B194-7C5905DA53A0}"/>
              </a:ext>
            </a:extLst>
          </p:cNvPr>
          <p:cNvSpPr txBox="1">
            <a:spLocks noChangeArrowheads="1"/>
          </p:cNvSpPr>
          <p:nvPr/>
        </p:nvSpPr>
        <p:spPr bwMode="auto">
          <a:xfrm>
            <a:off x="471488" y="4652963"/>
            <a:ext cx="820102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spcBef>
                <a:spcPct val="0"/>
              </a:spcBef>
              <a:buClrTx/>
              <a:buSzTx/>
              <a:buFontTx/>
              <a:buNone/>
            </a:pPr>
            <a:r>
              <a:rPr lang="en-US" altLang="zh-TW" sz="2600" dirty="0"/>
              <a:t>mixture distribution of the two Gaussians in histogram:</a:t>
            </a:r>
          </a:p>
        </p:txBody>
      </p:sp>
      <p:sp>
        <p:nvSpPr>
          <p:cNvPr id="37896" name="Rectangle 2">
            <a:extLst>
              <a:ext uri="{FF2B5EF4-FFF2-40B4-BE49-F238E27FC236}">
                <a16:creationId xmlns:a16="http://schemas.microsoft.com/office/drawing/2014/main" id="{8468E187-984F-49A6-A591-EDB3BC513D57}"/>
              </a:ext>
            </a:extLst>
          </p:cNvPr>
          <p:cNvSpPr>
            <a:spLocks noGrp="1" noChangeArrowheads="1"/>
          </p:cNvSpPr>
          <p:nvPr>
            <p:ph type="title"/>
          </p:nvPr>
        </p:nvSpPr>
        <p:spPr/>
        <p:txBody>
          <a:bodyPr/>
          <a:lstStyle/>
          <a:p>
            <a:pPr algn="ctr" eaLnBrk="1" hangingPunct="1"/>
            <a:r>
              <a:rPr lang="en-US" altLang="zh-TW" sz="3500" b="0" dirty="0"/>
              <a:t>2.2.2 Minimizing </a:t>
            </a:r>
            <a:br>
              <a:rPr lang="en-US" altLang="zh-TW" sz="3500" b="0" dirty="0"/>
            </a:br>
            <a:r>
              <a:rPr lang="en-US" altLang="zh-TW" sz="3500" b="0" dirty="0" err="1"/>
              <a:t>Kullback</a:t>
            </a:r>
            <a:r>
              <a:rPr lang="en-US" altLang="zh-TW" sz="3500" b="0" dirty="0"/>
              <a:t> Information Distance</a:t>
            </a:r>
          </a:p>
        </p:txBody>
      </p:sp>
      <p:sp>
        <p:nvSpPr>
          <p:cNvPr id="37897" name="矩形 1">
            <a:extLst>
              <a:ext uri="{FF2B5EF4-FFF2-40B4-BE49-F238E27FC236}">
                <a16:creationId xmlns:a16="http://schemas.microsoft.com/office/drawing/2014/main" id="{74DC6B13-0990-4327-988C-443F213625C3}"/>
              </a:ext>
            </a:extLst>
          </p:cNvPr>
          <p:cNvSpPr>
            <a:spLocks noChangeArrowheads="1"/>
          </p:cNvSpPr>
          <p:nvPr/>
        </p:nvSpPr>
        <p:spPr bwMode="auto">
          <a:xfrm>
            <a:off x="-107950" y="1973263"/>
            <a:ext cx="9359900"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a:r>
              <a:rPr lang="en-US" altLang="zh-TW" sz="2600" dirty="0"/>
              <a:t>Kittler and Illingworth suggest a different criterion from Otsu's.</a:t>
            </a:r>
          </a:p>
        </p:txBody>
      </p:sp>
      <p:sp>
        <p:nvSpPr>
          <p:cNvPr id="10" name="文字方塊 9"/>
          <p:cNvSpPr txBox="1"/>
          <p:nvPr/>
        </p:nvSpPr>
        <p:spPr>
          <a:xfrm>
            <a:off x="8748464" y="6597352"/>
            <a:ext cx="395536" cy="276999"/>
          </a:xfrm>
          <a:prstGeom prst="rect">
            <a:avLst/>
          </a:prstGeom>
          <a:noFill/>
        </p:spPr>
        <p:txBody>
          <a:bodyPr wrap="square" rtlCol="0">
            <a:spAutoFit/>
          </a:bodyPr>
          <a:lstStyle/>
          <a:p>
            <a:r>
              <a:rPr lang="en-US" altLang="zh-TW" sz="1200" dirty="0"/>
              <a:t>17</a:t>
            </a:r>
            <a:endParaRPr lang="zh-TW" altLang="en-US" sz="1200" dirty="0"/>
          </a:p>
        </p:txBody>
      </p:sp>
      <p:sp>
        <p:nvSpPr>
          <p:cNvPr id="4" name="矩形 3"/>
          <p:cNvSpPr/>
          <p:nvPr/>
        </p:nvSpPr>
        <p:spPr bwMode="auto">
          <a:xfrm>
            <a:off x="-4573016" y="4293096"/>
            <a:ext cx="2016224" cy="2564904"/>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zh-TW" altLang="en-US" sz="1800" b="0" i="0" u="none" strike="noStrike" cap="none" normalizeH="0" baseline="0">
              <a:ln>
                <a:noFill/>
              </a:ln>
              <a:solidFill>
                <a:schemeClr val="tx1"/>
              </a:solidFill>
              <a:effectLst/>
              <a:latin typeface="Arial" charset="0"/>
              <a:ea typeface="新細明體" pitchFamily="18" charset="-120"/>
            </a:endParaRPr>
          </a:p>
        </p:txBody>
      </p:sp>
      <p:grpSp>
        <p:nvGrpSpPr>
          <p:cNvPr id="6" name="群組 5"/>
          <p:cNvGrpSpPr/>
          <p:nvPr/>
        </p:nvGrpSpPr>
        <p:grpSpPr>
          <a:xfrm>
            <a:off x="192114" y="2683817"/>
            <a:ext cx="8743897" cy="2939266"/>
            <a:chOff x="-6317994" y="114790"/>
            <a:chExt cx="8743897" cy="2939266"/>
          </a:xfrm>
        </p:grpSpPr>
        <p:pic>
          <p:nvPicPr>
            <p:cNvPr id="2" name="圖片 1"/>
            <p:cNvPicPr>
              <a:picLocks noChangeAspect="1"/>
            </p:cNvPicPr>
            <p:nvPr/>
          </p:nvPicPr>
          <p:blipFill rotWithShape="1">
            <a:blip r:embed="rId10">
              <a:extLst>
                <a:ext uri="{28A0092B-C50C-407E-A947-70E740481C1C}">
                  <a14:useLocalDpi xmlns:a14="http://schemas.microsoft.com/office/drawing/2010/main" val="0"/>
                </a:ext>
              </a:extLst>
            </a:blip>
            <a:srcRect r="47637" b="70079"/>
            <a:stretch/>
          </p:blipFill>
          <p:spPr>
            <a:xfrm>
              <a:off x="-6317994" y="114790"/>
              <a:ext cx="8743897" cy="2939266"/>
            </a:xfrm>
            <a:prstGeom prst="rect">
              <a:avLst/>
            </a:prstGeom>
          </p:spPr>
        </p:pic>
        <p:sp>
          <p:nvSpPr>
            <p:cNvPr id="5" name="矩形 4"/>
            <p:cNvSpPr/>
            <p:nvPr/>
          </p:nvSpPr>
          <p:spPr bwMode="auto">
            <a:xfrm>
              <a:off x="-3060848" y="2042995"/>
              <a:ext cx="1512168" cy="646230"/>
            </a:xfrm>
            <a:prstGeom prst="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zh-TW" altLang="en-US" sz="1800" b="0" i="0" u="none" strike="noStrike" cap="none" normalizeH="0" baseline="0">
                <a:ln>
                  <a:noFill/>
                </a:ln>
                <a:solidFill>
                  <a:schemeClr val="tx1"/>
                </a:solidFill>
                <a:effectLst/>
                <a:latin typeface="Arial" charset="0"/>
                <a:ea typeface="新細明體" pitchFamily="18" charset="-12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nodeType="clickEffect">
                                  <p:stCondLst>
                                    <p:cond delay="0"/>
                                  </p:stCondLst>
                                  <p:childTnLst>
                                    <p:animEffect transition="out" filter="fade">
                                      <p:cBhvr>
                                        <p:cTn id="13" dur="500"/>
                                        <p:tgtEl>
                                          <p:spTgt spid="6"/>
                                        </p:tgtEl>
                                      </p:cBhvr>
                                    </p:animEffect>
                                    <p:set>
                                      <p:cBhvr>
                                        <p:cTn id="14"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頁尾版面配置區 6">
            <a:extLst>
              <a:ext uri="{FF2B5EF4-FFF2-40B4-BE49-F238E27FC236}">
                <a16:creationId xmlns:a16="http://schemas.microsoft.com/office/drawing/2014/main" id="{7BB71D0D-3763-459C-A096-B8A01B1D00C2}"/>
              </a:ext>
            </a:extLst>
          </p:cNvPr>
          <p:cNvSpPr>
            <a:spLocks noGrp="1"/>
          </p:cNvSpPr>
          <p:nvPr>
            <p:ph type="ftr" sz="quarter" idx="10"/>
          </p:nvPr>
        </p:nvSpPr>
        <p:spPr/>
        <p:txBody>
          <a:bodyPr/>
          <a:lstStyle/>
          <a:p>
            <a:pPr>
              <a:defRPr/>
            </a:pPr>
            <a:r>
              <a:rPr lang="en-US" altLang="zh-TW" b="1" dirty="0">
                <a:effectLst>
                  <a:outerShdw blurRad="38100" dist="38100" dir="2700000" algn="tl">
                    <a:srgbClr val="C0C0C0"/>
                  </a:outerShdw>
                </a:effectLst>
              </a:rPr>
              <a:t>DC &amp; CV Lab.</a:t>
            </a:r>
          </a:p>
          <a:p>
            <a:pPr>
              <a:defRPr/>
            </a:pPr>
            <a:r>
              <a:rPr lang="en-US" altLang="zh-TW" dirty="0">
                <a:latin typeface="Comic Sans MS" pitchFamily="66" charset="0"/>
              </a:rPr>
              <a:t>CSIE NTU</a:t>
            </a:r>
          </a:p>
        </p:txBody>
      </p:sp>
      <p:grpSp>
        <p:nvGrpSpPr>
          <p:cNvPr id="41987" name="群組 2">
            <a:extLst>
              <a:ext uri="{FF2B5EF4-FFF2-40B4-BE49-F238E27FC236}">
                <a16:creationId xmlns:a16="http://schemas.microsoft.com/office/drawing/2014/main" id="{AF06CF50-D217-4364-979A-57DC8D41FDEA}"/>
              </a:ext>
            </a:extLst>
          </p:cNvPr>
          <p:cNvGrpSpPr>
            <a:grpSpLocks/>
          </p:cNvGrpSpPr>
          <p:nvPr/>
        </p:nvGrpSpPr>
        <p:grpSpPr bwMode="auto">
          <a:xfrm>
            <a:off x="1547664" y="1970001"/>
            <a:ext cx="6451600" cy="2016300"/>
            <a:chOff x="1457325" y="2129741"/>
            <a:chExt cx="6229350" cy="1947033"/>
          </a:xfrm>
        </p:grpSpPr>
        <p:pic>
          <p:nvPicPr>
            <p:cNvPr id="41994" name="圖片 5">
              <a:extLst>
                <a:ext uri="{FF2B5EF4-FFF2-40B4-BE49-F238E27FC236}">
                  <a16:creationId xmlns:a16="http://schemas.microsoft.com/office/drawing/2014/main" id="{95012149-B201-49A6-8114-985777307C11}"/>
                </a:ext>
              </a:extLst>
            </p:cNvPr>
            <p:cNvPicPr>
              <a:picLocks noChangeAspect="1"/>
            </p:cNvPicPr>
            <p:nvPr/>
          </p:nvPicPr>
          <p:blipFill rotWithShape="1">
            <a:blip r:embed="rId4">
              <a:extLst>
                <a:ext uri="{28A0092B-C50C-407E-A947-70E740481C1C}">
                  <a14:useLocalDpi xmlns:a14="http://schemas.microsoft.com/office/drawing/2010/main" val="0"/>
                </a:ext>
              </a:extLst>
            </a:blip>
            <a:srcRect t="10981"/>
            <a:stretch/>
          </p:blipFill>
          <p:spPr bwMode="auto">
            <a:xfrm>
              <a:off x="1457325" y="2129741"/>
              <a:ext cx="6229350" cy="1924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a:extLst>
                <a:ext uri="{FF2B5EF4-FFF2-40B4-BE49-F238E27FC236}">
                  <a16:creationId xmlns:a16="http://schemas.microsoft.com/office/drawing/2014/main" id="{6FFC17B1-1AE6-4DA8-88CB-C36D12D1BFA0}"/>
                </a:ext>
              </a:extLst>
            </p:cNvPr>
            <p:cNvSpPr>
              <a:spLocks noRot="1" noChangeAspect="1" noMove="1" noResize="1" noEditPoints="1" noAdjustHandles="1" noChangeArrowheads="1" noChangeShapeType="1" noTextEdit="1"/>
            </p:cNvSpPr>
            <p:nvPr/>
          </p:nvSpPr>
          <p:spPr>
            <a:xfrm>
              <a:off x="3116263" y="3696291"/>
              <a:ext cx="477438" cy="369332"/>
            </a:xfrm>
            <a:prstGeom prst="rect">
              <a:avLst/>
            </a:prstGeom>
            <a:blipFill>
              <a:blip r:embed="rId5"/>
              <a:stretch>
                <a:fillRect b="-4918"/>
              </a:stretch>
            </a:blipFill>
          </p:spPr>
          <p:txBody>
            <a:bodyPr/>
            <a:lstStyle/>
            <a:p>
              <a:pPr>
                <a:defRPr/>
              </a:pPr>
              <a:r>
                <a:rPr lang="zh-TW" altLang="en-US">
                  <a:noFill/>
                </a:rPr>
                <a:t> </a:t>
              </a:r>
            </a:p>
          </p:txBody>
        </p:sp>
        <p:sp>
          <p:nvSpPr>
            <p:cNvPr id="16" name="矩形 15">
              <a:extLst>
                <a:ext uri="{FF2B5EF4-FFF2-40B4-BE49-F238E27FC236}">
                  <a16:creationId xmlns:a16="http://schemas.microsoft.com/office/drawing/2014/main" id="{50981A48-6DBF-45D2-BE56-B58F52BE5FD0}"/>
                </a:ext>
              </a:extLst>
            </p:cNvPr>
            <p:cNvSpPr>
              <a:spLocks noRot="1" noChangeAspect="1" noMove="1" noResize="1" noEditPoints="1" noAdjustHandles="1" noChangeArrowheads="1" noChangeShapeType="1" noTextEdit="1"/>
            </p:cNvSpPr>
            <p:nvPr/>
          </p:nvSpPr>
          <p:spPr>
            <a:xfrm>
              <a:off x="5060403" y="3707442"/>
              <a:ext cx="482761" cy="369332"/>
            </a:xfrm>
            <a:prstGeom prst="rect">
              <a:avLst/>
            </a:prstGeom>
            <a:blipFill>
              <a:blip r:embed="rId6"/>
              <a:stretch>
                <a:fillRect b="-4918"/>
              </a:stretch>
            </a:blipFill>
          </p:spPr>
          <p:txBody>
            <a:bodyPr/>
            <a:lstStyle/>
            <a:p>
              <a:pPr>
                <a:defRPr/>
              </a:pPr>
              <a:r>
                <a:rPr lang="zh-TW" altLang="en-US">
                  <a:noFill/>
                </a:rPr>
                <a:t> </a:t>
              </a:r>
            </a:p>
          </p:txBody>
        </p:sp>
        <p:sp>
          <p:nvSpPr>
            <p:cNvPr id="17" name="矩形 16">
              <a:extLst>
                <a:ext uri="{FF2B5EF4-FFF2-40B4-BE49-F238E27FC236}">
                  <a16:creationId xmlns:a16="http://schemas.microsoft.com/office/drawing/2014/main" id="{A6E281CD-85A0-41FC-BBD6-72C02AB40CBB}"/>
                </a:ext>
              </a:extLst>
            </p:cNvPr>
            <p:cNvSpPr>
              <a:spLocks noRot="1" noChangeAspect="1" noMove="1" noResize="1" noEditPoints="1" noAdjustHandles="1" noChangeArrowheads="1" noChangeShapeType="1" noTextEdit="1"/>
            </p:cNvSpPr>
            <p:nvPr/>
          </p:nvSpPr>
          <p:spPr>
            <a:xfrm>
              <a:off x="4155109" y="3707442"/>
              <a:ext cx="345800" cy="369332"/>
            </a:xfrm>
            <a:prstGeom prst="rect">
              <a:avLst/>
            </a:prstGeom>
            <a:blipFill>
              <a:blip r:embed="rId7"/>
              <a:stretch>
                <a:fillRect/>
              </a:stretch>
            </a:blipFill>
          </p:spPr>
          <p:txBody>
            <a:bodyPr/>
            <a:lstStyle/>
            <a:p>
              <a:pPr>
                <a:defRPr/>
              </a:pPr>
              <a:r>
                <a:rPr lang="zh-TW" altLang="en-US">
                  <a:noFill/>
                </a:rPr>
                <a:t> </a:t>
              </a:r>
            </a:p>
          </p:txBody>
        </p:sp>
      </p:grpSp>
      <p:sp>
        <p:nvSpPr>
          <p:cNvPr id="41988" name="Rectangle 2">
            <a:extLst>
              <a:ext uri="{FF2B5EF4-FFF2-40B4-BE49-F238E27FC236}">
                <a16:creationId xmlns:a16="http://schemas.microsoft.com/office/drawing/2014/main" id="{88FE9556-D498-41B3-AB60-E243090FFB45}"/>
              </a:ext>
            </a:extLst>
          </p:cNvPr>
          <p:cNvSpPr>
            <a:spLocks noGrp="1" noChangeArrowheads="1"/>
          </p:cNvSpPr>
          <p:nvPr>
            <p:ph type="title"/>
          </p:nvPr>
        </p:nvSpPr>
        <p:spPr/>
        <p:txBody>
          <a:bodyPr/>
          <a:lstStyle/>
          <a:p>
            <a:pPr algn="ctr" eaLnBrk="1" hangingPunct="1"/>
            <a:r>
              <a:rPr lang="en-US" altLang="zh-TW" sz="3500" b="0"/>
              <a:t>2.2.2 Minimizing </a:t>
            </a:r>
            <a:br>
              <a:rPr lang="en-US" altLang="zh-TW" sz="3500" b="0"/>
            </a:br>
            <a:r>
              <a:rPr lang="en-US" altLang="zh-TW" sz="3500" b="0"/>
              <a:t>Kullback Information Distance</a:t>
            </a:r>
          </a:p>
        </p:txBody>
      </p:sp>
      <p:pic>
        <p:nvPicPr>
          <p:cNvPr id="41989" name="圖片 1">
            <a:extLst>
              <a:ext uri="{FF2B5EF4-FFF2-40B4-BE49-F238E27FC236}">
                <a16:creationId xmlns:a16="http://schemas.microsoft.com/office/drawing/2014/main" id="{E7C9B8F6-2203-4588-8051-CADBBCE9C23A}"/>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60350" y="3998133"/>
            <a:ext cx="8607425" cy="110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1990" name="Object 21">
            <a:extLst>
              <a:ext uri="{FF2B5EF4-FFF2-40B4-BE49-F238E27FC236}">
                <a16:creationId xmlns:a16="http://schemas.microsoft.com/office/drawing/2014/main" id="{48089A27-78A7-44E1-B899-1D3B0C9365E6}"/>
              </a:ext>
            </a:extLst>
          </p:cNvPr>
          <p:cNvGraphicFramePr>
            <a:graphicFrameLocks noGrp="1" noChangeAspect="1"/>
          </p:cNvGraphicFramePr>
          <p:nvPr>
            <p:ph sz="quarter" idx="4"/>
          </p:nvPr>
        </p:nvGraphicFramePr>
        <p:xfrm>
          <a:off x="827088" y="5370513"/>
          <a:ext cx="3309937" cy="1008062"/>
        </p:xfrm>
        <a:graphic>
          <a:graphicData uri="http://schemas.openxmlformats.org/presentationml/2006/ole">
            <mc:AlternateContent xmlns:mc="http://schemas.openxmlformats.org/markup-compatibility/2006">
              <mc:Choice xmlns:v="urn:schemas-microsoft-com:vml" Requires="v">
                <p:oleObj spid="_x0000_s13638" name="方程式" r:id="rId9" imgW="1511300" imgH="495300" progId="Equation.3">
                  <p:embed/>
                </p:oleObj>
              </mc:Choice>
              <mc:Fallback>
                <p:oleObj name="方程式" r:id="rId9" imgW="1511300" imgH="495300" progId="Equation.3">
                  <p:embed/>
                  <p:pic>
                    <p:nvPicPr>
                      <p:cNvPr id="0" name="Object 2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27088" y="5370513"/>
                        <a:ext cx="3309937" cy="1008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991" name="Object 19">
            <a:extLst>
              <a:ext uri="{FF2B5EF4-FFF2-40B4-BE49-F238E27FC236}">
                <a16:creationId xmlns:a16="http://schemas.microsoft.com/office/drawing/2014/main" id="{717D768B-B06A-4C19-B524-ACB538ADD22A}"/>
              </a:ext>
            </a:extLst>
          </p:cNvPr>
          <p:cNvGraphicFramePr>
            <a:graphicFrameLocks noChangeAspect="1"/>
          </p:cNvGraphicFramePr>
          <p:nvPr/>
        </p:nvGraphicFramePr>
        <p:xfrm>
          <a:off x="5078413" y="5370513"/>
          <a:ext cx="3235325" cy="1008062"/>
        </p:xfrm>
        <a:graphic>
          <a:graphicData uri="http://schemas.openxmlformats.org/presentationml/2006/ole">
            <mc:AlternateContent xmlns:mc="http://schemas.openxmlformats.org/markup-compatibility/2006">
              <mc:Choice xmlns:v="urn:schemas-microsoft-com:vml" Requires="v">
                <p:oleObj spid="_x0000_s13639" name="方程式" r:id="rId11" imgW="1548728" imgH="495085" progId="Equation.3">
                  <p:embed/>
                </p:oleObj>
              </mc:Choice>
              <mc:Fallback>
                <p:oleObj name="方程式" r:id="rId11" imgW="1548728" imgH="495085" progId="Equation.3">
                  <p:embed/>
                  <p:pic>
                    <p:nvPicPr>
                      <p:cNvPr id="0" name="Object 1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078413" y="5370513"/>
                        <a:ext cx="3235325" cy="1008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1992" name="Text Box 16">
            <a:extLst>
              <a:ext uri="{FF2B5EF4-FFF2-40B4-BE49-F238E27FC236}">
                <a16:creationId xmlns:a16="http://schemas.microsoft.com/office/drawing/2014/main" id="{CB98DCAF-D893-42A9-B468-C5ABB80EFC08}"/>
              </a:ext>
            </a:extLst>
          </p:cNvPr>
          <p:cNvSpPr txBox="1">
            <a:spLocks noChangeArrowheads="1"/>
          </p:cNvSpPr>
          <p:nvPr/>
        </p:nvSpPr>
        <p:spPr bwMode="auto">
          <a:xfrm>
            <a:off x="6581775" y="35619"/>
            <a:ext cx="25622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ClrTx/>
              <a:buSzTx/>
              <a:buFontTx/>
              <a:buNone/>
            </a:pPr>
            <a:r>
              <a:rPr lang="en-US" altLang="zh-TW" sz="2000" dirty="0"/>
              <a:t>: mean of distribution</a:t>
            </a:r>
          </a:p>
        </p:txBody>
      </p:sp>
      <p:graphicFrame>
        <p:nvGraphicFramePr>
          <p:cNvPr id="41993" name="Object 18">
            <a:extLst>
              <a:ext uri="{FF2B5EF4-FFF2-40B4-BE49-F238E27FC236}">
                <a16:creationId xmlns:a16="http://schemas.microsoft.com/office/drawing/2014/main" id="{45C2360F-2608-4125-87F9-ED9DF287922B}"/>
              </a:ext>
            </a:extLst>
          </p:cNvPr>
          <p:cNvGraphicFramePr>
            <a:graphicFrameLocks noGrp="1" noChangeAspect="1"/>
          </p:cNvGraphicFramePr>
          <p:nvPr>
            <p:ph sz="quarter" idx="1"/>
            <p:extLst>
              <p:ext uri="{D42A27DB-BD31-4B8C-83A1-F6EECF244321}">
                <p14:modId xmlns:p14="http://schemas.microsoft.com/office/powerpoint/2010/main" val="2552554968"/>
              </p:ext>
            </p:extLst>
          </p:nvPr>
        </p:nvGraphicFramePr>
        <p:xfrm>
          <a:off x="6356350" y="126107"/>
          <a:ext cx="285750" cy="309562"/>
        </p:xfrm>
        <a:graphic>
          <a:graphicData uri="http://schemas.openxmlformats.org/presentationml/2006/ole">
            <mc:AlternateContent xmlns:mc="http://schemas.openxmlformats.org/markup-compatibility/2006">
              <mc:Choice xmlns:v="urn:schemas-microsoft-com:vml" Requires="v">
                <p:oleObj spid="_x0000_s13640" name="方程式" r:id="rId13" imgW="152268" imgH="164957" progId="Equation.3">
                  <p:embed/>
                </p:oleObj>
              </mc:Choice>
              <mc:Fallback>
                <p:oleObj name="方程式" r:id="rId13" imgW="152268" imgH="164957" progId="Equation.3">
                  <p:embed/>
                  <p:pic>
                    <p:nvPicPr>
                      <p:cNvPr id="0" name="Object 18"/>
                      <p:cNvPicPr>
                        <a:picLocks noGrp="1"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356350" y="126107"/>
                        <a:ext cx="285750" cy="30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 name="文字方塊 13"/>
          <p:cNvSpPr txBox="1"/>
          <p:nvPr/>
        </p:nvSpPr>
        <p:spPr>
          <a:xfrm>
            <a:off x="8748464" y="6597352"/>
            <a:ext cx="395536" cy="276999"/>
          </a:xfrm>
          <a:prstGeom prst="rect">
            <a:avLst/>
          </a:prstGeom>
          <a:noFill/>
        </p:spPr>
        <p:txBody>
          <a:bodyPr wrap="square" rtlCol="0">
            <a:spAutoFit/>
          </a:bodyPr>
          <a:lstStyle/>
          <a:p>
            <a:r>
              <a:rPr lang="en-US" altLang="zh-TW" sz="1200" dirty="0"/>
              <a:t>18</a:t>
            </a:r>
            <a:endParaRPr lang="zh-TW" altLang="en-US" sz="12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頁尾版面配置區 6">
            <a:extLst>
              <a:ext uri="{FF2B5EF4-FFF2-40B4-BE49-F238E27FC236}">
                <a16:creationId xmlns:a16="http://schemas.microsoft.com/office/drawing/2014/main" id="{3AFD16A9-0ACB-4954-A903-132656AB24E3}"/>
              </a:ext>
            </a:extLst>
          </p:cNvPr>
          <p:cNvSpPr>
            <a:spLocks noGrp="1"/>
          </p:cNvSpPr>
          <p:nvPr>
            <p:ph type="ftr" sz="quarter" idx="10"/>
          </p:nvPr>
        </p:nvSpPr>
        <p:spPr/>
        <p:txBody>
          <a:bodyPr/>
          <a:lstStyle/>
          <a:p>
            <a:pPr>
              <a:defRPr/>
            </a:pPr>
            <a:r>
              <a:rPr lang="en-US" altLang="zh-TW" b="1" dirty="0">
                <a:effectLst>
                  <a:outerShdw blurRad="38100" dist="38100" dir="2700000" algn="tl">
                    <a:srgbClr val="C0C0C0"/>
                  </a:outerShdw>
                </a:effectLst>
              </a:rPr>
              <a:t>DC &amp; CV Lab.</a:t>
            </a:r>
          </a:p>
          <a:p>
            <a:pPr>
              <a:defRPr/>
            </a:pPr>
            <a:r>
              <a:rPr lang="en-US" altLang="zh-TW" dirty="0">
                <a:latin typeface="Comic Sans MS" pitchFamily="66" charset="0"/>
              </a:rPr>
              <a:t>CSIE NTU</a:t>
            </a:r>
          </a:p>
        </p:txBody>
      </p:sp>
      <p:sp>
        <p:nvSpPr>
          <p:cNvPr id="39939" name="Rectangle 2">
            <a:extLst>
              <a:ext uri="{FF2B5EF4-FFF2-40B4-BE49-F238E27FC236}">
                <a16:creationId xmlns:a16="http://schemas.microsoft.com/office/drawing/2014/main" id="{4DFBD369-DA9F-4F7C-B7F7-6B1128952578}"/>
              </a:ext>
            </a:extLst>
          </p:cNvPr>
          <p:cNvSpPr>
            <a:spLocks noGrp="1" noChangeArrowheads="1"/>
          </p:cNvSpPr>
          <p:nvPr>
            <p:ph type="title"/>
          </p:nvPr>
        </p:nvSpPr>
        <p:spPr/>
        <p:txBody>
          <a:bodyPr/>
          <a:lstStyle/>
          <a:p>
            <a:pPr algn="ctr" eaLnBrk="1" hangingPunct="1"/>
            <a:r>
              <a:rPr lang="en-US" altLang="zh-TW" sz="3500" b="0" dirty="0"/>
              <a:t>2.2.2 Minimizing </a:t>
            </a:r>
            <a:br>
              <a:rPr lang="en-US" altLang="zh-TW" sz="3500" b="0" dirty="0"/>
            </a:br>
            <a:r>
              <a:rPr lang="en-US" altLang="zh-TW" sz="3500" b="0" dirty="0" err="1"/>
              <a:t>Kullback</a:t>
            </a:r>
            <a:r>
              <a:rPr lang="en-US" altLang="zh-TW" sz="3500" b="0" dirty="0"/>
              <a:t> Information Distance</a:t>
            </a:r>
          </a:p>
        </p:txBody>
      </p:sp>
      <p:graphicFrame>
        <p:nvGraphicFramePr>
          <p:cNvPr id="39940" name="Object 6">
            <a:extLst>
              <a:ext uri="{FF2B5EF4-FFF2-40B4-BE49-F238E27FC236}">
                <a16:creationId xmlns:a16="http://schemas.microsoft.com/office/drawing/2014/main" id="{5DE9E7E0-E7CB-4633-BCFE-C2A03FA67877}"/>
              </a:ext>
            </a:extLst>
          </p:cNvPr>
          <p:cNvGraphicFramePr>
            <a:graphicFrameLocks noGrp="1" noChangeAspect="1"/>
          </p:cNvGraphicFramePr>
          <p:nvPr>
            <p:ph sz="quarter" idx="3"/>
          </p:nvPr>
        </p:nvGraphicFramePr>
        <p:xfrm>
          <a:off x="1647825" y="2252663"/>
          <a:ext cx="5848350" cy="2576512"/>
        </p:xfrm>
        <a:graphic>
          <a:graphicData uri="http://schemas.openxmlformats.org/presentationml/2006/ole">
            <mc:AlternateContent xmlns:mc="http://schemas.openxmlformats.org/markup-compatibility/2006">
              <mc:Choice xmlns:v="urn:schemas-microsoft-com:vml" Requires="v">
                <p:oleObj spid="_x0000_s14659" name="方程式" r:id="rId4" imgW="2247900" imgH="990600" progId="Equation.3">
                  <p:embed/>
                </p:oleObj>
              </mc:Choice>
              <mc:Fallback>
                <p:oleObj name="方程式" r:id="rId4" imgW="2247900" imgH="990600" progId="Equation.3">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47825" y="2252663"/>
                        <a:ext cx="5848350" cy="257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9941" name="Text Box 26">
            <a:extLst>
              <a:ext uri="{FF2B5EF4-FFF2-40B4-BE49-F238E27FC236}">
                <a16:creationId xmlns:a16="http://schemas.microsoft.com/office/drawing/2014/main" id="{B2448480-B8F3-4560-9614-548E2ED99AC4}"/>
              </a:ext>
            </a:extLst>
          </p:cNvPr>
          <p:cNvSpPr txBox="1">
            <a:spLocks noChangeArrowheads="1"/>
          </p:cNvSpPr>
          <p:nvPr/>
        </p:nvSpPr>
        <p:spPr bwMode="auto">
          <a:xfrm>
            <a:off x="1993900" y="5302250"/>
            <a:ext cx="42497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ClrTx/>
              <a:buSzTx/>
              <a:buFontTx/>
              <a:buNone/>
            </a:pPr>
            <a:r>
              <a:rPr kumimoji="0" lang="en-US" altLang="zh-TW" sz="2800"/>
              <a:t>fin</a:t>
            </a:r>
            <a:r>
              <a:rPr lang="en-US" altLang="zh-TW" sz="2800"/>
              <a:t>d         which minimizes</a:t>
            </a:r>
          </a:p>
        </p:txBody>
      </p:sp>
      <p:graphicFrame>
        <p:nvGraphicFramePr>
          <p:cNvPr id="39942" name="Object 27">
            <a:extLst>
              <a:ext uri="{FF2B5EF4-FFF2-40B4-BE49-F238E27FC236}">
                <a16:creationId xmlns:a16="http://schemas.microsoft.com/office/drawing/2014/main" id="{76CFFA39-E03D-48CC-898E-DFDD6B9E303D}"/>
              </a:ext>
            </a:extLst>
          </p:cNvPr>
          <p:cNvGraphicFramePr>
            <a:graphicFrameLocks noChangeAspect="1"/>
          </p:cNvGraphicFramePr>
          <p:nvPr/>
        </p:nvGraphicFramePr>
        <p:xfrm>
          <a:off x="2859088" y="5157788"/>
          <a:ext cx="547687" cy="939800"/>
        </p:xfrm>
        <a:graphic>
          <a:graphicData uri="http://schemas.openxmlformats.org/presentationml/2006/ole">
            <mc:AlternateContent xmlns:mc="http://schemas.openxmlformats.org/markup-compatibility/2006">
              <mc:Choice xmlns:v="urn:schemas-microsoft-com:vml" Requires="v">
                <p:oleObj spid="_x0000_s14660" name="方程式" r:id="rId6" imgW="88746" imgH="152136" progId="Equation.3">
                  <p:embed/>
                </p:oleObj>
              </mc:Choice>
              <mc:Fallback>
                <p:oleObj name="方程式" r:id="rId6" imgW="88746" imgH="152136" progId="Equation.3">
                  <p:embed/>
                  <p:pic>
                    <p:nvPicPr>
                      <p:cNvPr id="0" name="Object 2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59088" y="5157788"/>
                        <a:ext cx="547687"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9943" name="Object 28">
            <a:extLst>
              <a:ext uri="{FF2B5EF4-FFF2-40B4-BE49-F238E27FC236}">
                <a16:creationId xmlns:a16="http://schemas.microsoft.com/office/drawing/2014/main" id="{73C03EAE-429A-4E47-9659-3654C5EAA520}"/>
              </a:ext>
            </a:extLst>
          </p:cNvPr>
          <p:cNvGraphicFramePr>
            <a:graphicFrameLocks noChangeAspect="1"/>
          </p:cNvGraphicFramePr>
          <p:nvPr/>
        </p:nvGraphicFramePr>
        <p:xfrm>
          <a:off x="6170613" y="5254625"/>
          <a:ext cx="979487" cy="654050"/>
        </p:xfrm>
        <a:graphic>
          <a:graphicData uri="http://schemas.openxmlformats.org/presentationml/2006/ole">
            <mc:AlternateContent xmlns:mc="http://schemas.openxmlformats.org/markup-compatibility/2006">
              <mc:Choice xmlns:v="urn:schemas-microsoft-com:vml" Requires="v">
                <p:oleObj spid="_x0000_s14661" name="方程式" r:id="rId8" imgW="304536" imgH="203024" progId="Equation.3">
                  <p:embed/>
                </p:oleObj>
              </mc:Choice>
              <mc:Fallback>
                <p:oleObj name="方程式" r:id="rId8" imgW="304536" imgH="203024" progId="Equation.3">
                  <p:embed/>
                  <p:pic>
                    <p:nvPicPr>
                      <p:cNvPr id="0" name="Object 2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70613" y="5254625"/>
                        <a:ext cx="979487" cy="654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文字方塊 1">
            <a:extLst>
              <a:ext uri="{FF2B5EF4-FFF2-40B4-BE49-F238E27FC236}">
                <a16:creationId xmlns:a16="http://schemas.microsoft.com/office/drawing/2014/main" id="{CA9A1722-6968-45FF-853E-9D88DD7BE603}"/>
              </a:ext>
            </a:extLst>
          </p:cNvPr>
          <p:cNvSpPr txBox="1"/>
          <p:nvPr/>
        </p:nvSpPr>
        <p:spPr>
          <a:xfrm>
            <a:off x="6552344" y="2252663"/>
            <a:ext cx="216024" cy="307777"/>
          </a:xfrm>
          <a:prstGeom prst="rect">
            <a:avLst/>
          </a:prstGeom>
          <a:solidFill>
            <a:schemeClr val="bg1"/>
          </a:solidFill>
        </p:spPr>
        <p:txBody>
          <a:bodyPr wrap="square" rtlCol="0">
            <a:spAutoFit/>
          </a:bodyPr>
          <a:lstStyle/>
          <a:p>
            <a:endParaRPr lang="zh-TW" altLang="en-US" sz="1400" i="1" dirty="0"/>
          </a:p>
        </p:txBody>
      </p:sp>
      <p:pic>
        <p:nvPicPr>
          <p:cNvPr id="3" name="圖片 2">
            <a:extLst>
              <a:ext uri="{FF2B5EF4-FFF2-40B4-BE49-F238E27FC236}">
                <a16:creationId xmlns:a16="http://schemas.microsoft.com/office/drawing/2014/main" id="{24E24F93-585B-43D5-AF32-C7815596F598}"/>
              </a:ext>
            </a:extLst>
          </p:cNvPr>
          <p:cNvPicPr>
            <a:picLocks noChangeAspect="1"/>
          </p:cNvPicPr>
          <p:nvPr/>
        </p:nvPicPr>
        <p:blipFill>
          <a:blip r:embed="rId10"/>
          <a:stretch>
            <a:fillRect/>
          </a:stretch>
        </p:blipFill>
        <p:spPr>
          <a:xfrm>
            <a:off x="6588348" y="2323238"/>
            <a:ext cx="144016" cy="237202"/>
          </a:xfrm>
          <a:prstGeom prst="rect">
            <a:avLst/>
          </a:prstGeom>
        </p:spPr>
      </p:pic>
      <p:pic>
        <p:nvPicPr>
          <p:cNvPr id="4" name="圖片 3">
            <a:extLst>
              <a:ext uri="{FF2B5EF4-FFF2-40B4-BE49-F238E27FC236}">
                <a16:creationId xmlns:a16="http://schemas.microsoft.com/office/drawing/2014/main" id="{DDBF80CE-2529-4644-87AB-88939A68B7D0}"/>
              </a:ext>
            </a:extLst>
          </p:cNvPr>
          <p:cNvPicPr>
            <a:picLocks noChangeAspect="1"/>
          </p:cNvPicPr>
          <p:nvPr/>
        </p:nvPicPr>
        <p:blipFill>
          <a:blip r:embed="rId10"/>
          <a:stretch>
            <a:fillRect/>
          </a:stretch>
        </p:blipFill>
        <p:spPr>
          <a:xfrm>
            <a:off x="6660356" y="3645024"/>
            <a:ext cx="161948" cy="266737"/>
          </a:xfrm>
          <a:prstGeom prst="rect">
            <a:avLst/>
          </a:prstGeom>
        </p:spPr>
      </p:pic>
      <p:sp>
        <p:nvSpPr>
          <p:cNvPr id="11" name="文字方塊 10"/>
          <p:cNvSpPr txBox="1"/>
          <p:nvPr/>
        </p:nvSpPr>
        <p:spPr>
          <a:xfrm>
            <a:off x="8748464" y="6597352"/>
            <a:ext cx="395536" cy="276999"/>
          </a:xfrm>
          <a:prstGeom prst="rect">
            <a:avLst/>
          </a:prstGeom>
          <a:noFill/>
        </p:spPr>
        <p:txBody>
          <a:bodyPr wrap="square" rtlCol="0">
            <a:spAutoFit/>
          </a:bodyPr>
          <a:lstStyle/>
          <a:p>
            <a:r>
              <a:rPr lang="en-US" altLang="zh-TW" sz="1200" dirty="0"/>
              <a:t>19</a:t>
            </a:r>
            <a:endParaRPr lang="zh-TW" altLang="en-US" sz="1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標題 1">
            <a:extLst>
              <a:ext uri="{FF2B5EF4-FFF2-40B4-BE49-F238E27FC236}">
                <a16:creationId xmlns:a16="http://schemas.microsoft.com/office/drawing/2014/main" id="{41984D20-92D5-4B87-8F38-24357B7923D4}"/>
              </a:ext>
            </a:extLst>
          </p:cNvPr>
          <p:cNvSpPr>
            <a:spLocks noGrp="1" noChangeArrowheads="1"/>
          </p:cNvSpPr>
          <p:nvPr>
            <p:ph type="title"/>
          </p:nvPr>
        </p:nvSpPr>
        <p:spPr>
          <a:xfrm>
            <a:off x="522288" y="333375"/>
            <a:ext cx="8099425" cy="1295400"/>
          </a:xfrm>
        </p:spPr>
        <p:txBody>
          <a:bodyPr/>
          <a:lstStyle/>
          <a:p>
            <a:pPr algn="ctr"/>
            <a:r>
              <a:rPr lang="en-US" altLang="zh-TW"/>
              <a:t>Outline</a:t>
            </a:r>
            <a:endParaRPr lang="zh-TW" altLang="en-US"/>
          </a:p>
        </p:txBody>
      </p:sp>
      <p:sp>
        <p:nvSpPr>
          <p:cNvPr id="19459" name="內容版面配置區 2">
            <a:extLst>
              <a:ext uri="{FF2B5EF4-FFF2-40B4-BE49-F238E27FC236}">
                <a16:creationId xmlns:a16="http://schemas.microsoft.com/office/drawing/2014/main" id="{812D9AE1-B183-430B-B5CB-637A4BF66E17}"/>
              </a:ext>
            </a:extLst>
          </p:cNvPr>
          <p:cNvSpPr>
            <a:spLocks noGrp="1" noChangeArrowheads="1"/>
          </p:cNvSpPr>
          <p:nvPr>
            <p:ph idx="1"/>
          </p:nvPr>
        </p:nvSpPr>
        <p:spPr>
          <a:xfrm>
            <a:off x="342900" y="2041525"/>
            <a:ext cx="8459788" cy="4627563"/>
          </a:xfrm>
        </p:spPr>
        <p:txBody>
          <a:bodyPr/>
          <a:lstStyle/>
          <a:p>
            <a:pPr>
              <a:spcBef>
                <a:spcPts val="600"/>
              </a:spcBef>
            </a:pPr>
            <a:r>
              <a:rPr lang="en-US" altLang="zh-TW" sz="2000" b="1" dirty="0">
                <a:solidFill>
                  <a:srgbClr val="0070C0"/>
                </a:solidFill>
              </a:rPr>
              <a:t>2.1 Introduction</a:t>
            </a:r>
          </a:p>
          <a:p>
            <a:pPr>
              <a:spcBef>
                <a:spcPts val="600"/>
              </a:spcBef>
            </a:pPr>
            <a:r>
              <a:rPr lang="en-US" altLang="zh-TW" sz="2000" b="1" dirty="0">
                <a:solidFill>
                  <a:srgbClr val="0070C0"/>
                </a:solidFill>
              </a:rPr>
              <a:t>2.2 Thresholding</a:t>
            </a:r>
          </a:p>
          <a:p>
            <a:pPr lvl="1">
              <a:spcBef>
                <a:spcPts val="600"/>
              </a:spcBef>
            </a:pPr>
            <a:r>
              <a:rPr lang="en-US" altLang="zh-TW" sz="1600" dirty="0"/>
              <a:t>2.2.1 Minimizing Within-Group Variance</a:t>
            </a:r>
          </a:p>
          <a:p>
            <a:pPr lvl="1">
              <a:spcBef>
                <a:spcPts val="600"/>
              </a:spcBef>
            </a:pPr>
            <a:r>
              <a:rPr lang="en-US" altLang="zh-TW" sz="1600" dirty="0"/>
              <a:t>2.2.2 Minimizing </a:t>
            </a:r>
            <a:r>
              <a:rPr lang="en-US" altLang="zh-TW" sz="1600" dirty="0" err="1"/>
              <a:t>Kullback</a:t>
            </a:r>
            <a:r>
              <a:rPr lang="en-US" altLang="zh-TW" sz="1600" dirty="0"/>
              <a:t> Information Distance</a:t>
            </a:r>
          </a:p>
          <a:p>
            <a:pPr>
              <a:spcBef>
                <a:spcPts val="600"/>
              </a:spcBef>
            </a:pPr>
            <a:r>
              <a:rPr lang="en-US" altLang="zh-TW" sz="2000" b="1" dirty="0">
                <a:solidFill>
                  <a:srgbClr val="0070C0"/>
                </a:solidFill>
              </a:rPr>
              <a:t>2.3 Connected Components Labeling</a:t>
            </a:r>
          </a:p>
          <a:p>
            <a:pPr lvl="1">
              <a:spcBef>
                <a:spcPts val="600"/>
              </a:spcBef>
            </a:pPr>
            <a:r>
              <a:rPr lang="en-US" altLang="zh-TW" sz="1600" dirty="0"/>
              <a:t>2.3.1 Connected Components Operators</a:t>
            </a:r>
          </a:p>
          <a:p>
            <a:pPr lvl="1">
              <a:spcBef>
                <a:spcPts val="600"/>
              </a:spcBef>
            </a:pPr>
            <a:r>
              <a:rPr lang="en-US" altLang="zh-TW" sz="1600" dirty="0"/>
              <a:t>2.3.2 Connected Components Algorithms</a:t>
            </a:r>
          </a:p>
          <a:p>
            <a:pPr lvl="1">
              <a:spcBef>
                <a:spcPts val="600"/>
              </a:spcBef>
            </a:pPr>
            <a:r>
              <a:rPr lang="en-US" altLang="zh-TW" sz="1600" dirty="0"/>
              <a:t>2.3.3 An Iterative Algorithm</a:t>
            </a:r>
          </a:p>
          <a:p>
            <a:pPr lvl="1">
              <a:spcBef>
                <a:spcPts val="600"/>
              </a:spcBef>
            </a:pPr>
            <a:r>
              <a:rPr lang="en-US" altLang="zh-TW" sz="1600" dirty="0"/>
              <a:t>2.3.4 The Classical Algorithm</a:t>
            </a:r>
          </a:p>
          <a:p>
            <a:pPr lvl="1">
              <a:spcBef>
                <a:spcPts val="600"/>
              </a:spcBef>
            </a:pPr>
            <a:r>
              <a:rPr lang="en-US" altLang="zh-TW" sz="1600" dirty="0"/>
              <a:t>2.3.5 A Space-Efficient Two-Pass Algorithm That Uses a Local Equivalence Table</a:t>
            </a:r>
          </a:p>
          <a:p>
            <a:pPr lvl="1">
              <a:spcBef>
                <a:spcPts val="600"/>
              </a:spcBef>
            </a:pPr>
            <a:r>
              <a:rPr lang="en-US" altLang="zh-TW" sz="1600" dirty="0"/>
              <a:t>2.3.6 An Efficient Run-Length Implementation of the Local Table Method</a:t>
            </a:r>
          </a:p>
          <a:p>
            <a:pPr>
              <a:spcBef>
                <a:spcPts val="600"/>
              </a:spcBef>
            </a:pPr>
            <a:r>
              <a:rPr lang="en-US" altLang="zh-TW" sz="2000" b="1" dirty="0">
                <a:solidFill>
                  <a:srgbClr val="0070C0"/>
                </a:solidFill>
              </a:rPr>
              <a:t>2.4 Signature Segmentation and Analysis</a:t>
            </a:r>
          </a:p>
          <a:p>
            <a:pPr>
              <a:spcBef>
                <a:spcPts val="600"/>
              </a:spcBef>
            </a:pPr>
            <a:r>
              <a:rPr lang="en-US" altLang="zh-TW" sz="2000" b="1" dirty="0">
                <a:solidFill>
                  <a:srgbClr val="0070C0"/>
                </a:solidFill>
              </a:rPr>
              <a:t>2.5 Summary</a:t>
            </a:r>
            <a:endParaRPr lang="zh-TW" altLang="en-US" sz="2800" b="1" dirty="0">
              <a:solidFill>
                <a:srgbClr val="0070C0"/>
              </a:solidFill>
            </a:endParaRPr>
          </a:p>
        </p:txBody>
      </p:sp>
      <p:sp>
        <p:nvSpPr>
          <p:cNvPr id="4" name="文字方塊 3"/>
          <p:cNvSpPr txBox="1"/>
          <p:nvPr/>
        </p:nvSpPr>
        <p:spPr>
          <a:xfrm>
            <a:off x="8820472" y="6597352"/>
            <a:ext cx="323528" cy="276999"/>
          </a:xfrm>
          <a:prstGeom prst="rect">
            <a:avLst/>
          </a:prstGeom>
          <a:noFill/>
        </p:spPr>
        <p:txBody>
          <a:bodyPr wrap="square" rtlCol="0">
            <a:spAutoFit/>
          </a:bodyPr>
          <a:lstStyle/>
          <a:p>
            <a:r>
              <a:rPr lang="en-US" altLang="zh-TW" sz="1200" dirty="0"/>
              <a:t>2</a:t>
            </a:r>
            <a:endParaRPr lang="zh-TW" altLang="en-US" sz="12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頁尾版面配置區 3">
            <a:extLst>
              <a:ext uri="{FF2B5EF4-FFF2-40B4-BE49-F238E27FC236}">
                <a16:creationId xmlns:a16="http://schemas.microsoft.com/office/drawing/2014/main" id="{3DB065F5-6248-4B68-BAC1-8F50E183DE03}"/>
              </a:ext>
            </a:extLst>
          </p:cNvPr>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pic>
        <p:nvPicPr>
          <p:cNvPr id="44035" name="Picture 6">
            <a:extLst>
              <a:ext uri="{FF2B5EF4-FFF2-40B4-BE49-F238E27FC236}">
                <a16:creationId xmlns:a16="http://schemas.microsoft.com/office/drawing/2014/main" id="{815B00BB-D430-4B9B-9147-150C107132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420938"/>
            <a:ext cx="4211638"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6" name="Picture 8" descr="2">
            <a:extLst>
              <a:ext uri="{FF2B5EF4-FFF2-40B4-BE49-F238E27FC236}">
                <a16:creationId xmlns:a16="http://schemas.microsoft.com/office/drawing/2014/main" id="{9741ECBB-AA9B-4517-9E77-FB09EA2B60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463" y="2420938"/>
            <a:ext cx="4103687" cy="286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7" name="文字方塊 6">
            <a:extLst>
              <a:ext uri="{FF2B5EF4-FFF2-40B4-BE49-F238E27FC236}">
                <a16:creationId xmlns:a16="http://schemas.microsoft.com/office/drawing/2014/main" id="{8C05D169-05CB-4F67-9EB7-76E7AD3CBDC8}"/>
              </a:ext>
            </a:extLst>
          </p:cNvPr>
          <p:cNvSpPr txBox="1">
            <a:spLocks noChangeArrowheads="1"/>
          </p:cNvSpPr>
          <p:nvPr/>
        </p:nvSpPr>
        <p:spPr bwMode="auto">
          <a:xfrm>
            <a:off x="452438" y="5445125"/>
            <a:ext cx="8223250"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lnSpc>
                <a:spcPct val="120000"/>
              </a:lnSpc>
              <a:spcBef>
                <a:spcPts val="725"/>
              </a:spcBef>
            </a:pPr>
            <a:r>
              <a:rPr lang="en-US" altLang="zh-TW" sz="1600" b="1" dirty="0"/>
              <a:t>Figure 2.10</a:t>
            </a:r>
            <a:r>
              <a:rPr lang="zh-TW" altLang="en-US" sz="1600" b="1" dirty="0"/>
              <a:t> </a:t>
            </a:r>
            <a:r>
              <a:rPr lang="en-US" altLang="zh-TW" sz="1600" dirty="0"/>
              <a:t>Binary image produced by thresholding the T-connector image of Fig. 2.6 with Kittler-Illingworth threshold.</a:t>
            </a:r>
            <a:endParaRPr lang="zh-TW" altLang="en-US" sz="1600" dirty="0"/>
          </a:p>
        </p:txBody>
      </p:sp>
      <p:sp>
        <p:nvSpPr>
          <p:cNvPr id="44038" name="Rectangle 2">
            <a:extLst>
              <a:ext uri="{FF2B5EF4-FFF2-40B4-BE49-F238E27FC236}">
                <a16:creationId xmlns:a16="http://schemas.microsoft.com/office/drawing/2014/main" id="{7B9321E8-96CC-482C-A431-EE3DCC5D8036}"/>
              </a:ext>
            </a:extLst>
          </p:cNvPr>
          <p:cNvSpPr>
            <a:spLocks noGrp="1" noChangeArrowheads="1"/>
          </p:cNvSpPr>
          <p:nvPr>
            <p:ph type="title"/>
          </p:nvPr>
        </p:nvSpPr>
        <p:spPr/>
        <p:txBody>
          <a:bodyPr/>
          <a:lstStyle/>
          <a:p>
            <a:pPr algn="ctr" eaLnBrk="1" hangingPunct="1"/>
            <a:r>
              <a:rPr lang="en-US" altLang="zh-TW" sz="3500" b="0"/>
              <a:t>2.2.2 Minimizing </a:t>
            </a:r>
            <a:br>
              <a:rPr lang="en-US" altLang="zh-TW" sz="3500" b="0"/>
            </a:br>
            <a:r>
              <a:rPr lang="en-US" altLang="zh-TW" sz="3500" b="0"/>
              <a:t>Kullback Information Distance</a:t>
            </a:r>
          </a:p>
        </p:txBody>
      </p:sp>
      <p:sp>
        <p:nvSpPr>
          <p:cNvPr id="7" name="文字方塊 6"/>
          <p:cNvSpPr txBox="1"/>
          <p:nvPr/>
        </p:nvSpPr>
        <p:spPr>
          <a:xfrm>
            <a:off x="8748464" y="6597352"/>
            <a:ext cx="395536" cy="276999"/>
          </a:xfrm>
          <a:prstGeom prst="rect">
            <a:avLst/>
          </a:prstGeom>
          <a:noFill/>
        </p:spPr>
        <p:txBody>
          <a:bodyPr wrap="square" rtlCol="0">
            <a:spAutoFit/>
          </a:bodyPr>
          <a:lstStyle/>
          <a:p>
            <a:r>
              <a:rPr lang="en-US" altLang="zh-TW" sz="1200" dirty="0"/>
              <a:t>20</a:t>
            </a:r>
            <a:endParaRPr lang="zh-TW" altLang="en-US" sz="12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頁尾版面配置區 3">
            <a:extLst>
              <a:ext uri="{FF2B5EF4-FFF2-40B4-BE49-F238E27FC236}">
                <a16:creationId xmlns:a16="http://schemas.microsoft.com/office/drawing/2014/main" id="{56558287-CCF5-4A7A-AE63-F4AEEEA7C4EA}"/>
              </a:ext>
            </a:extLst>
          </p:cNvPr>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
        <p:nvSpPr>
          <p:cNvPr id="45059" name="Text Box 5">
            <a:extLst>
              <a:ext uri="{FF2B5EF4-FFF2-40B4-BE49-F238E27FC236}">
                <a16:creationId xmlns:a16="http://schemas.microsoft.com/office/drawing/2014/main" id="{5368175D-AF42-4C68-B625-DCD3DB3E4DFC}"/>
              </a:ext>
            </a:extLst>
          </p:cNvPr>
          <p:cNvSpPr txBox="1">
            <a:spLocks noChangeArrowheads="1"/>
          </p:cNvSpPr>
          <p:nvPr/>
        </p:nvSpPr>
        <p:spPr bwMode="auto">
          <a:xfrm>
            <a:off x="5559425" y="2227263"/>
            <a:ext cx="19653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ClrTx/>
              <a:buSzTx/>
              <a:buFontTx/>
              <a:buNone/>
            </a:pPr>
            <a:endParaRPr lang="zh-TW" altLang="zh-TW" sz="1800"/>
          </a:p>
        </p:txBody>
      </p:sp>
      <p:sp>
        <p:nvSpPr>
          <p:cNvPr id="45060" name="Text Box 6">
            <a:extLst>
              <a:ext uri="{FF2B5EF4-FFF2-40B4-BE49-F238E27FC236}">
                <a16:creationId xmlns:a16="http://schemas.microsoft.com/office/drawing/2014/main" id="{CCEC9E8B-C584-4307-962E-3560434D7B2D}"/>
              </a:ext>
            </a:extLst>
          </p:cNvPr>
          <p:cNvSpPr txBox="1">
            <a:spLocks noChangeArrowheads="1"/>
          </p:cNvSpPr>
          <p:nvPr/>
        </p:nvSpPr>
        <p:spPr bwMode="auto">
          <a:xfrm>
            <a:off x="5292725" y="1989138"/>
            <a:ext cx="3573463" cy="353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ClrTx/>
              <a:buSzTx/>
              <a:buFontTx/>
              <a:buNone/>
            </a:pPr>
            <a:r>
              <a:rPr lang="en-US" altLang="zh-TW" sz="2800"/>
              <a:t>Left dark line:</a:t>
            </a:r>
            <a:r>
              <a:rPr lang="zh-TW" altLang="en-US" sz="2800"/>
              <a:t> </a:t>
            </a:r>
            <a:r>
              <a:rPr lang="en-US" altLang="zh-TW" sz="2800"/>
              <a:t>Otsu</a:t>
            </a:r>
          </a:p>
          <a:p>
            <a:pPr algn="r" eaLnBrk="1" hangingPunct="1">
              <a:spcBef>
                <a:spcPct val="0"/>
              </a:spcBef>
              <a:buClrTx/>
              <a:buSzTx/>
              <a:buFontTx/>
              <a:buNone/>
            </a:pPr>
            <a:endParaRPr lang="en-US" altLang="zh-TW" sz="2800"/>
          </a:p>
          <a:p>
            <a:pPr algn="r" eaLnBrk="1" hangingPunct="1">
              <a:spcBef>
                <a:spcPct val="0"/>
              </a:spcBef>
              <a:buClrTx/>
              <a:buSzTx/>
              <a:buFontTx/>
              <a:buNone/>
            </a:pPr>
            <a:endParaRPr lang="en-US" altLang="zh-TW" sz="2800"/>
          </a:p>
          <a:p>
            <a:pPr algn="r" eaLnBrk="1" hangingPunct="1">
              <a:spcBef>
                <a:spcPct val="0"/>
              </a:spcBef>
              <a:buClrTx/>
              <a:buSzTx/>
              <a:buFontTx/>
              <a:buNone/>
            </a:pPr>
            <a:endParaRPr lang="en-US" altLang="zh-TW" sz="2800"/>
          </a:p>
          <a:p>
            <a:pPr algn="r" eaLnBrk="1" hangingPunct="1">
              <a:spcBef>
                <a:spcPct val="0"/>
              </a:spcBef>
              <a:buClrTx/>
              <a:buSzTx/>
              <a:buFontTx/>
              <a:buNone/>
            </a:pPr>
            <a:endParaRPr lang="en-US" altLang="zh-TW" sz="2800"/>
          </a:p>
          <a:p>
            <a:pPr algn="r" eaLnBrk="1" hangingPunct="1">
              <a:spcBef>
                <a:spcPct val="0"/>
              </a:spcBef>
              <a:buClrTx/>
              <a:buSzTx/>
              <a:buFontTx/>
              <a:buNone/>
            </a:pPr>
            <a:endParaRPr lang="en-US" altLang="zh-TW" sz="2800"/>
          </a:p>
          <a:p>
            <a:pPr eaLnBrk="1" hangingPunct="1">
              <a:spcBef>
                <a:spcPct val="0"/>
              </a:spcBef>
              <a:buClrTx/>
              <a:buSzTx/>
              <a:buFontTx/>
              <a:buNone/>
            </a:pPr>
            <a:r>
              <a:rPr lang="en-US" altLang="zh-TW" sz="2800"/>
              <a:t>Right dark line:</a:t>
            </a:r>
          </a:p>
          <a:p>
            <a:pPr algn="r" eaLnBrk="1" hangingPunct="1">
              <a:spcBef>
                <a:spcPct val="0"/>
              </a:spcBef>
              <a:buClrTx/>
              <a:buSzTx/>
              <a:buFontTx/>
              <a:buNone/>
            </a:pPr>
            <a:r>
              <a:rPr lang="en-US" altLang="zh-TW" sz="2800"/>
              <a:t>Kittler-Illingworth</a:t>
            </a:r>
          </a:p>
        </p:txBody>
      </p:sp>
      <p:sp>
        <p:nvSpPr>
          <p:cNvPr id="45061" name="Line 8">
            <a:extLst>
              <a:ext uri="{FF2B5EF4-FFF2-40B4-BE49-F238E27FC236}">
                <a16:creationId xmlns:a16="http://schemas.microsoft.com/office/drawing/2014/main" id="{188A4CA2-045A-4F45-B884-06F2A14853E2}"/>
              </a:ext>
            </a:extLst>
          </p:cNvPr>
          <p:cNvSpPr>
            <a:spLocks noChangeShapeType="1"/>
          </p:cNvSpPr>
          <p:nvPr/>
        </p:nvSpPr>
        <p:spPr bwMode="auto">
          <a:xfrm flipH="1">
            <a:off x="2843213" y="2227263"/>
            <a:ext cx="2449512" cy="265112"/>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45062" name="Line 9">
            <a:extLst>
              <a:ext uri="{FF2B5EF4-FFF2-40B4-BE49-F238E27FC236}">
                <a16:creationId xmlns:a16="http://schemas.microsoft.com/office/drawing/2014/main" id="{E128B8E3-947E-4A8E-8E01-CE5B1DEC0CC8}"/>
              </a:ext>
            </a:extLst>
          </p:cNvPr>
          <p:cNvSpPr>
            <a:spLocks noChangeShapeType="1"/>
          </p:cNvSpPr>
          <p:nvPr/>
        </p:nvSpPr>
        <p:spPr bwMode="auto">
          <a:xfrm flipH="1" flipV="1">
            <a:off x="3563938" y="4292600"/>
            <a:ext cx="1728787" cy="504825"/>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grpSp>
        <p:nvGrpSpPr>
          <p:cNvPr id="45063" name="群組 1">
            <a:extLst>
              <a:ext uri="{FF2B5EF4-FFF2-40B4-BE49-F238E27FC236}">
                <a16:creationId xmlns:a16="http://schemas.microsoft.com/office/drawing/2014/main" id="{3E6A84B4-EE90-4E9E-908F-057F45AB0246}"/>
              </a:ext>
            </a:extLst>
          </p:cNvPr>
          <p:cNvGrpSpPr>
            <a:grpSpLocks/>
          </p:cNvGrpSpPr>
          <p:nvPr/>
        </p:nvGrpSpPr>
        <p:grpSpPr bwMode="auto">
          <a:xfrm>
            <a:off x="34925" y="1916113"/>
            <a:ext cx="5546725" cy="3816350"/>
            <a:chOff x="107504" y="1916113"/>
            <a:chExt cx="5545659" cy="3817143"/>
          </a:xfrm>
        </p:grpSpPr>
        <p:pic>
          <p:nvPicPr>
            <p:cNvPr id="45070" name="Picture 4" descr="2">
              <a:extLst>
                <a:ext uri="{FF2B5EF4-FFF2-40B4-BE49-F238E27FC236}">
                  <a16:creationId xmlns:a16="http://schemas.microsoft.com/office/drawing/2014/main" id="{D8C15374-2E7B-4D90-8F79-367149A051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609" r="3893" b="18927"/>
            <a:stretch>
              <a:fillRect/>
            </a:stretch>
          </p:blipFill>
          <p:spPr bwMode="auto">
            <a:xfrm>
              <a:off x="179711" y="1916113"/>
              <a:ext cx="5184576" cy="3601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71" name="Text Box 10">
              <a:extLst>
                <a:ext uri="{FF2B5EF4-FFF2-40B4-BE49-F238E27FC236}">
                  <a16:creationId xmlns:a16="http://schemas.microsoft.com/office/drawing/2014/main" id="{F07C60E7-3FBD-42DF-BECD-E772C1E66FE3}"/>
                </a:ext>
              </a:extLst>
            </p:cNvPr>
            <p:cNvSpPr txBox="1">
              <a:spLocks noChangeArrowheads="1"/>
            </p:cNvSpPr>
            <p:nvPr/>
          </p:nvSpPr>
          <p:spPr bwMode="auto">
            <a:xfrm>
              <a:off x="107504" y="5366544"/>
              <a:ext cx="5762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buClrTx/>
                <a:buSzTx/>
                <a:buFontTx/>
                <a:buNone/>
              </a:pPr>
              <a:r>
                <a:rPr lang="en-US" altLang="zh-TW" sz="1800"/>
                <a:t>0</a:t>
              </a:r>
            </a:p>
          </p:txBody>
        </p:sp>
        <p:sp>
          <p:nvSpPr>
            <p:cNvPr id="45072" name="Text Box 11">
              <a:extLst>
                <a:ext uri="{FF2B5EF4-FFF2-40B4-BE49-F238E27FC236}">
                  <a16:creationId xmlns:a16="http://schemas.microsoft.com/office/drawing/2014/main" id="{E6CB1B88-0DC5-42CA-8380-C01F1EE018E1}"/>
                </a:ext>
              </a:extLst>
            </p:cNvPr>
            <p:cNvSpPr txBox="1">
              <a:spLocks noChangeArrowheads="1"/>
            </p:cNvSpPr>
            <p:nvPr/>
          </p:nvSpPr>
          <p:spPr bwMode="auto">
            <a:xfrm>
              <a:off x="5076900" y="5366544"/>
              <a:ext cx="5762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buClrTx/>
                <a:buSzTx/>
                <a:buFontTx/>
                <a:buNone/>
              </a:pPr>
              <a:r>
                <a:rPr lang="en-US" altLang="zh-TW" sz="1800"/>
                <a:t>255</a:t>
              </a:r>
            </a:p>
          </p:txBody>
        </p:sp>
      </p:grpSp>
      <p:sp>
        <p:nvSpPr>
          <p:cNvPr id="45064" name="文字方塊 6">
            <a:extLst>
              <a:ext uri="{FF2B5EF4-FFF2-40B4-BE49-F238E27FC236}">
                <a16:creationId xmlns:a16="http://schemas.microsoft.com/office/drawing/2014/main" id="{58BF8C18-37DE-485E-A537-06FF101144AD}"/>
              </a:ext>
            </a:extLst>
          </p:cNvPr>
          <p:cNvSpPr txBox="1">
            <a:spLocks noChangeArrowheads="1"/>
          </p:cNvSpPr>
          <p:nvPr/>
        </p:nvSpPr>
        <p:spPr bwMode="auto">
          <a:xfrm>
            <a:off x="261938" y="5741988"/>
            <a:ext cx="8604250"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just">
              <a:lnSpc>
                <a:spcPct val="120000"/>
              </a:lnSpc>
              <a:spcBef>
                <a:spcPts val="725"/>
              </a:spcBef>
            </a:pPr>
            <a:r>
              <a:rPr lang="en-US" altLang="zh-TW" sz="1400" b="1" dirty="0"/>
              <a:t>Figure 2.11 </a:t>
            </a:r>
            <a:r>
              <a:rPr lang="en-US" altLang="zh-TW" sz="1400" dirty="0"/>
              <a:t>Histogram of the image of Fig. 2.6 showing where the Otsu and Kittler-Illingworth techniques choose the threshold value. The leftmost dark line is the Otsu threshold. The rightmost dark line is the Kittler-Illingworth threshold.</a:t>
            </a:r>
          </a:p>
        </p:txBody>
      </p:sp>
      <p:pic>
        <p:nvPicPr>
          <p:cNvPr id="45065" name="Picture 7" descr="2">
            <a:extLst>
              <a:ext uri="{FF2B5EF4-FFF2-40B4-BE49-F238E27FC236}">
                <a16:creationId xmlns:a16="http://schemas.microsoft.com/office/drawing/2014/main" id="{DA4EF3FC-BFE4-4258-9D04-51BA12E95F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8925" y="2492375"/>
            <a:ext cx="1697038"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6" name="Picture 8" descr="2">
            <a:extLst>
              <a:ext uri="{FF2B5EF4-FFF2-40B4-BE49-F238E27FC236}">
                <a16:creationId xmlns:a16="http://schemas.microsoft.com/office/drawing/2014/main" id="{A49CADEA-9DEB-4B44-8FED-D607F8E4750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65975" y="3321050"/>
            <a:ext cx="170021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5067" name="直線單箭頭接點 3">
            <a:extLst>
              <a:ext uri="{FF2B5EF4-FFF2-40B4-BE49-F238E27FC236}">
                <a16:creationId xmlns:a16="http://schemas.microsoft.com/office/drawing/2014/main" id="{659D87F7-4A6B-4AB5-A5D9-589CB0C6F9CD}"/>
              </a:ext>
            </a:extLst>
          </p:cNvPr>
          <p:cNvCxnSpPr>
            <a:cxnSpLocks noChangeShapeType="1"/>
          </p:cNvCxnSpPr>
          <p:nvPr/>
        </p:nvCxnSpPr>
        <p:spPr bwMode="auto">
          <a:xfrm flipH="1">
            <a:off x="2915816" y="2314575"/>
            <a:ext cx="2376909" cy="0"/>
          </a:xfrm>
          <a:prstGeom prst="straightConnector1">
            <a:avLst/>
          </a:prstGeom>
          <a:noFill/>
          <a:ln w="38100" algn="ctr">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45068" name="直線單箭頭接點 18">
            <a:extLst>
              <a:ext uri="{FF2B5EF4-FFF2-40B4-BE49-F238E27FC236}">
                <a16:creationId xmlns:a16="http://schemas.microsoft.com/office/drawing/2014/main" id="{0AAD02DD-9B8F-414C-B1FB-50199487FA8A}"/>
              </a:ext>
            </a:extLst>
          </p:cNvPr>
          <p:cNvCxnSpPr>
            <a:cxnSpLocks noChangeShapeType="1"/>
          </p:cNvCxnSpPr>
          <p:nvPr/>
        </p:nvCxnSpPr>
        <p:spPr bwMode="auto">
          <a:xfrm flipH="1" flipV="1">
            <a:off x="3563938" y="4768850"/>
            <a:ext cx="1736726" cy="1"/>
          </a:xfrm>
          <a:prstGeom prst="straightConnector1">
            <a:avLst/>
          </a:prstGeom>
          <a:noFill/>
          <a:ln w="38100" algn="ctr">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45069" name="Rectangle 2">
            <a:extLst>
              <a:ext uri="{FF2B5EF4-FFF2-40B4-BE49-F238E27FC236}">
                <a16:creationId xmlns:a16="http://schemas.microsoft.com/office/drawing/2014/main" id="{5CE93445-0285-49EB-8CF7-0A755EEF4C16}"/>
              </a:ext>
            </a:extLst>
          </p:cNvPr>
          <p:cNvSpPr>
            <a:spLocks noGrp="1" noChangeArrowheads="1"/>
          </p:cNvSpPr>
          <p:nvPr>
            <p:ph type="title"/>
          </p:nvPr>
        </p:nvSpPr>
        <p:spPr/>
        <p:txBody>
          <a:bodyPr/>
          <a:lstStyle/>
          <a:p>
            <a:pPr algn="ctr" eaLnBrk="1" hangingPunct="1"/>
            <a:r>
              <a:rPr lang="en-US" altLang="zh-TW" sz="3500" b="0"/>
              <a:t>2.2.2 Minimizing </a:t>
            </a:r>
            <a:br>
              <a:rPr lang="en-US" altLang="zh-TW" sz="3500" b="0"/>
            </a:br>
            <a:r>
              <a:rPr lang="en-US" altLang="zh-TW" sz="3500" b="0"/>
              <a:t>Kullback Information Distance</a:t>
            </a:r>
          </a:p>
        </p:txBody>
      </p:sp>
      <p:sp>
        <p:nvSpPr>
          <p:cNvPr id="17" name="文字方塊 16"/>
          <p:cNvSpPr txBox="1"/>
          <p:nvPr/>
        </p:nvSpPr>
        <p:spPr>
          <a:xfrm>
            <a:off x="8748464" y="6597352"/>
            <a:ext cx="395536" cy="276999"/>
          </a:xfrm>
          <a:prstGeom prst="rect">
            <a:avLst/>
          </a:prstGeom>
          <a:noFill/>
        </p:spPr>
        <p:txBody>
          <a:bodyPr wrap="square" rtlCol="0">
            <a:spAutoFit/>
          </a:bodyPr>
          <a:lstStyle/>
          <a:p>
            <a:r>
              <a:rPr lang="en-US" altLang="zh-TW" sz="1200" dirty="0"/>
              <a:t>21</a:t>
            </a:r>
            <a:endParaRPr lang="zh-TW" altLang="en-US" sz="12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頁尾版面配置區 3">
            <a:extLst>
              <a:ext uri="{FF2B5EF4-FFF2-40B4-BE49-F238E27FC236}">
                <a16:creationId xmlns:a16="http://schemas.microsoft.com/office/drawing/2014/main" id="{37979AC9-3AE6-4C88-BDC2-F5CC84D9603D}"/>
              </a:ext>
            </a:extLst>
          </p:cNvPr>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
        <p:nvSpPr>
          <p:cNvPr id="47107" name="Rectangle 2">
            <a:extLst>
              <a:ext uri="{FF2B5EF4-FFF2-40B4-BE49-F238E27FC236}">
                <a16:creationId xmlns:a16="http://schemas.microsoft.com/office/drawing/2014/main" id="{10C4F772-D38C-471C-BA8A-97B719E3F397}"/>
              </a:ext>
            </a:extLst>
          </p:cNvPr>
          <p:cNvSpPr>
            <a:spLocks noGrp="1" noChangeArrowheads="1"/>
          </p:cNvSpPr>
          <p:nvPr>
            <p:ph type="title"/>
          </p:nvPr>
        </p:nvSpPr>
        <p:spPr/>
        <p:txBody>
          <a:bodyPr/>
          <a:lstStyle/>
          <a:p>
            <a:pPr eaLnBrk="1" hangingPunct="1"/>
            <a:r>
              <a:rPr lang="en-US" altLang="zh-TW" sz="3400" dirty="0"/>
              <a:t>2.3 Connected Components Labeling</a:t>
            </a:r>
          </a:p>
        </p:txBody>
      </p:sp>
      <p:sp>
        <p:nvSpPr>
          <p:cNvPr id="47108" name="Rectangle 5">
            <a:extLst>
              <a:ext uri="{FF2B5EF4-FFF2-40B4-BE49-F238E27FC236}">
                <a16:creationId xmlns:a16="http://schemas.microsoft.com/office/drawing/2014/main" id="{C86446FE-F14C-4884-9857-EE2A8215FB61}"/>
              </a:ext>
            </a:extLst>
          </p:cNvPr>
          <p:cNvSpPr>
            <a:spLocks noChangeArrowheads="1"/>
          </p:cNvSpPr>
          <p:nvPr/>
        </p:nvSpPr>
        <p:spPr bwMode="auto">
          <a:xfrm>
            <a:off x="252413" y="2133600"/>
            <a:ext cx="8639175" cy="431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692150" indent="-347663">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ts val="1200"/>
              </a:spcBef>
            </a:pPr>
            <a:r>
              <a:rPr lang="en-US" altLang="zh-TW" sz="2800" dirty="0"/>
              <a:t>Connected components analysis:</a:t>
            </a:r>
          </a:p>
          <a:p>
            <a:pPr lvl="1" eaLnBrk="1" hangingPunct="1">
              <a:spcBef>
                <a:spcPts val="900"/>
              </a:spcBef>
            </a:pPr>
            <a:r>
              <a:rPr lang="en-US" altLang="zh-TW" sz="2800" dirty="0"/>
              <a:t>connected components labeling of the binary-1 pixels </a:t>
            </a:r>
          </a:p>
          <a:p>
            <a:pPr lvl="1" eaLnBrk="1" hangingPunct="1">
              <a:spcBef>
                <a:spcPts val="900"/>
              </a:spcBef>
            </a:pPr>
            <a:r>
              <a:rPr lang="en-US" altLang="zh-TW" sz="2800" dirty="0"/>
              <a:t>property measurement of the component regions</a:t>
            </a:r>
          </a:p>
          <a:p>
            <a:pPr lvl="1" eaLnBrk="1" hangingPunct="1">
              <a:spcBef>
                <a:spcPts val="900"/>
              </a:spcBef>
            </a:pPr>
            <a:r>
              <a:rPr lang="en-US" altLang="zh-TW" sz="2800" dirty="0"/>
              <a:t>decision making</a:t>
            </a:r>
          </a:p>
          <a:p>
            <a:pPr eaLnBrk="1" hangingPunct="1">
              <a:spcBef>
                <a:spcPts val="1800"/>
              </a:spcBef>
            </a:pPr>
            <a:r>
              <a:rPr lang="en-US" altLang="zh-TW" sz="2800" dirty="0"/>
              <a:t>All pixels that have value binary-1 and are connected to each other by a path of pixels all with value binary-1 are given the same identifying label.</a:t>
            </a:r>
          </a:p>
        </p:txBody>
      </p:sp>
      <p:sp>
        <p:nvSpPr>
          <p:cNvPr id="5" name="文字方塊 4"/>
          <p:cNvSpPr txBox="1"/>
          <p:nvPr/>
        </p:nvSpPr>
        <p:spPr>
          <a:xfrm>
            <a:off x="8748464" y="6597352"/>
            <a:ext cx="395536" cy="276999"/>
          </a:xfrm>
          <a:prstGeom prst="rect">
            <a:avLst/>
          </a:prstGeom>
          <a:noFill/>
        </p:spPr>
        <p:txBody>
          <a:bodyPr wrap="square" rtlCol="0">
            <a:spAutoFit/>
          </a:bodyPr>
          <a:lstStyle/>
          <a:p>
            <a:r>
              <a:rPr lang="en-US" altLang="zh-TW" sz="1200" dirty="0"/>
              <a:t>22</a:t>
            </a:r>
            <a:endParaRPr lang="zh-TW" altLang="en-US" sz="12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頁尾版面配置區 3">
            <a:extLst>
              <a:ext uri="{FF2B5EF4-FFF2-40B4-BE49-F238E27FC236}">
                <a16:creationId xmlns:a16="http://schemas.microsoft.com/office/drawing/2014/main" id="{3EE8F2FF-B80D-4865-A3B6-D7EFAB089B92}"/>
              </a:ext>
            </a:extLst>
          </p:cNvPr>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
        <p:nvSpPr>
          <p:cNvPr id="49155" name="Rectangle 2">
            <a:extLst>
              <a:ext uri="{FF2B5EF4-FFF2-40B4-BE49-F238E27FC236}">
                <a16:creationId xmlns:a16="http://schemas.microsoft.com/office/drawing/2014/main" id="{FDD51BFB-01D5-4764-96D1-34FFA1BE63E6}"/>
              </a:ext>
            </a:extLst>
          </p:cNvPr>
          <p:cNvSpPr>
            <a:spLocks noGrp="1" noChangeArrowheads="1"/>
          </p:cNvSpPr>
          <p:nvPr>
            <p:ph type="title"/>
          </p:nvPr>
        </p:nvSpPr>
        <p:spPr/>
        <p:txBody>
          <a:bodyPr/>
          <a:lstStyle/>
          <a:p>
            <a:pPr eaLnBrk="1" hangingPunct="1"/>
            <a:r>
              <a:rPr lang="en-US" altLang="zh-TW" sz="3400"/>
              <a:t>2.3 Connected Components Labeling</a:t>
            </a:r>
          </a:p>
        </p:txBody>
      </p:sp>
      <p:sp>
        <p:nvSpPr>
          <p:cNvPr id="49156" name="Rectangle 3">
            <a:extLst>
              <a:ext uri="{FF2B5EF4-FFF2-40B4-BE49-F238E27FC236}">
                <a16:creationId xmlns:a16="http://schemas.microsoft.com/office/drawing/2014/main" id="{168F9A91-39A0-4357-86B8-7F5388D51B27}"/>
              </a:ext>
            </a:extLst>
          </p:cNvPr>
          <p:cNvSpPr>
            <a:spLocks noGrp="1" noChangeArrowheads="1"/>
          </p:cNvSpPr>
          <p:nvPr>
            <p:ph type="body" idx="1"/>
          </p:nvPr>
        </p:nvSpPr>
        <p:spPr>
          <a:xfrm>
            <a:off x="252413" y="2070100"/>
            <a:ext cx="8639175" cy="4411663"/>
          </a:xfrm>
        </p:spPr>
        <p:txBody>
          <a:bodyPr/>
          <a:lstStyle/>
          <a:p>
            <a:pPr eaLnBrk="1" hangingPunct="1">
              <a:spcBef>
                <a:spcPts val="1800"/>
              </a:spcBef>
            </a:pPr>
            <a:r>
              <a:rPr lang="en-US" altLang="zh-TW" sz="2800" dirty="0"/>
              <a:t>label: unique name, index of the region. An identifier for a potential object region</a:t>
            </a:r>
          </a:p>
          <a:p>
            <a:pPr eaLnBrk="1" hangingPunct="1">
              <a:spcBef>
                <a:spcPts val="1800"/>
              </a:spcBef>
            </a:pPr>
            <a:r>
              <a:rPr lang="en-US" altLang="zh-TW" sz="2800" dirty="0"/>
              <a:t>pixel property: position, gray level or brightness level</a:t>
            </a:r>
          </a:p>
          <a:p>
            <a:pPr eaLnBrk="1" hangingPunct="1">
              <a:spcBef>
                <a:spcPts val="1800"/>
              </a:spcBef>
            </a:pPr>
            <a:r>
              <a:rPr lang="en-US" altLang="zh-TW" sz="2800" dirty="0"/>
              <a:t>region property: shape, bounding box, position, intensity statistics</a:t>
            </a:r>
          </a:p>
          <a:p>
            <a:pPr eaLnBrk="1" hangingPunct="1">
              <a:spcBef>
                <a:spcPts val="1800"/>
              </a:spcBef>
            </a:pPr>
            <a:r>
              <a:rPr lang="en-US" altLang="zh-TW" sz="2800" dirty="0"/>
              <a:t>connected components labeling: a grouping operation</a:t>
            </a:r>
          </a:p>
        </p:txBody>
      </p:sp>
      <p:sp>
        <p:nvSpPr>
          <p:cNvPr id="5" name="文字方塊 4"/>
          <p:cNvSpPr txBox="1"/>
          <p:nvPr/>
        </p:nvSpPr>
        <p:spPr>
          <a:xfrm>
            <a:off x="8748464" y="6597352"/>
            <a:ext cx="395536" cy="276999"/>
          </a:xfrm>
          <a:prstGeom prst="rect">
            <a:avLst/>
          </a:prstGeom>
          <a:noFill/>
        </p:spPr>
        <p:txBody>
          <a:bodyPr wrap="square" rtlCol="0">
            <a:spAutoFit/>
          </a:bodyPr>
          <a:lstStyle/>
          <a:p>
            <a:r>
              <a:rPr lang="en-US" altLang="zh-TW" sz="1200" dirty="0"/>
              <a:t>23</a:t>
            </a:r>
            <a:endParaRPr lang="zh-TW" altLang="en-US" sz="12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頁尾版面配置區 5">
            <a:extLst>
              <a:ext uri="{FF2B5EF4-FFF2-40B4-BE49-F238E27FC236}">
                <a16:creationId xmlns:a16="http://schemas.microsoft.com/office/drawing/2014/main" id="{EEADF6D2-F732-4E20-9F4E-715DD8C0B0EC}"/>
              </a:ext>
            </a:extLst>
          </p:cNvPr>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
        <p:nvSpPr>
          <p:cNvPr id="51203" name="Rectangle 3">
            <a:extLst>
              <a:ext uri="{FF2B5EF4-FFF2-40B4-BE49-F238E27FC236}">
                <a16:creationId xmlns:a16="http://schemas.microsoft.com/office/drawing/2014/main" id="{035DFA60-D35E-4444-B52F-E782C3217E9C}"/>
              </a:ext>
            </a:extLst>
          </p:cNvPr>
          <p:cNvSpPr>
            <a:spLocks noGrp="1" noChangeArrowheads="1"/>
          </p:cNvSpPr>
          <p:nvPr>
            <p:ph type="body" sz="half" idx="1"/>
          </p:nvPr>
        </p:nvSpPr>
        <p:spPr>
          <a:xfrm>
            <a:off x="539750" y="2565400"/>
            <a:ext cx="8064500" cy="2035175"/>
          </a:xfrm>
        </p:spPr>
        <p:txBody>
          <a:bodyPr/>
          <a:lstStyle/>
          <a:p>
            <a:pPr eaLnBrk="1" hangingPunct="1">
              <a:lnSpc>
                <a:spcPct val="150000"/>
              </a:lnSpc>
              <a:buFont typeface="Wingdings" panose="05000000000000000000" pitchFamily="2" charset="2"/>
              <a:buNone/>
            </a:pPr>
            <a:r>
              <a:rPr lang="en-US" altLang="zh-TW" sz="2800" dirty="0"/>
              <a:t>Two 1-pixels      and      belong to the same</a:t>
            </a:r>
          </a:p>
          <a:p>
            <a:pPr eaLnBrk="1" hangingPunct="1">
              <a:lnSpc>
                <a:spcPct val="150000"/>
              </a:lnSpc>
              <a:buFont typeface="Wingdings" panose="05000000000000000000" pitchFamily="2" charset="2"/>
              <a:buNone/>
            </a:pPr>
            <a:r>
              <a:rPr lang="en-US" altLang="zh-TW" sz="2800" dirty="0"/>
              <a:t>connected component      if there is a sequence of</a:t>
            </a:r>
          </a:p>
          <a:p>
            <a:pPr eaLnBrk="1" hangingPunct="1">
              <a:lnSpc>
                <a:spcPct val="150000"/>
              </a:lnSpc>
              <a:buFont typeface="Wingdings" panose="05000000000000000000" pitchFamily="2" charset="2"/>
              <a:buNone/>
            </a:pPr>
            <a:r>
              <a:rPr lang="en-US" altLang="zh-TW" sz="2800" dirty="0"/>
              <a:t>1-pixels                         of      where </a:t>
            </a:r>
          </a:p>
          <a:p>
            <a:pPr eaLnBrk="1" hangingPunct="1">
              <a:lnSpc>
                <a:spcPct val="150000"/>
              </a:lnSpc>
              <a:buFont typeface="Wingdings" panose="05000000000000000000" pitchFamily="2" charset="2"/>
              <a:buNone/>
            </a:pPr>
            <a:r>
              <a:rPr lang="en-US" altLang="zh-TW" sz="2800" dirty="0"/>
              <a:t>and      is a neighbor of    </a:t>
            </a:r>
            <a:r>
              <a:rPr lang="zh-TW" altLang="en-US" sz="2800" dirty="0"/>
              <a:t>     </a:t>
            </a:r>
            <a:r>
              <a:rPr lang="en-US" altLang="zh-TW" sz="2800" dirty="0"/>
              <a:t>for</a:t>
            </a:r>
          </a:p>
        </p:txBody>
      </p:sp>
      <p:graphicFrame>
        <p:nvGraphicFramePr>
          <p:cNvPr id="51204" name="Object 4">
            <a:extLst>
              <a:ext uri="{FF2B5EF4-FFF2-40B4-BE49-F238E27FC236}">
                <a16:creationId xmlns:a16="http://schemas.microsoft.com/office/drawing/2014/main" id="{E5B65659-B2E5-4AF8-987C-7469D519CCB4}"/>
              </a:ext>
            </a:extLst>
          </p:cNvPr>
          <p:cNvGraphicFramePr>
            <a:graphicFrameLocks noGrp="1" noChangeAspect="1"/>
          </p:cNvGraphicFramePr>
          <p:nvPr>
            <p:ph sz="quarter" idx="2"/>
          </p:nvPr>
        </p:nvGraphicFramePr>
        <p:xfrm>
          <a:off x="4241800" y="3452813"/>
          <a:ext cx="431800" cy="503237"/>
        </p:xfrm>
        <a:graphic>
          <a:graphicData uri="http://schemas.openxmlformats.org/presentationml/2006/ole">
            <mc:AlternateContent xmlns:mc="http://schemas.openxmlformats.org/markup-compatibility/2006">
              <mc:Choice xmlns:v="urn:schemas-microsoft-com:vml" Requires="v">
                <p:oleObj spid="_x0000_s16334" name="方程式" r:id="rId4" imgW="152202" imgH="177569" progId="Equation.3">
                  <p:embed/>
                </p:oleObj>
              </mc:Choice>
              <mc:Fallback>
                <p:oleObj name="方程式" r:id="rId4" imgW="152202" imgH="177569"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41800" y="3452813"/>
                        <a:ext cx="431800" cy="503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205" name="Object 6">
            <a:extLst>
              <a:ext uri="{FF2B5EF4-FFF2-40B4-BE49-F238E27FC236}">
                <a16:creationId xmlns:a16="http://schemas.microsoft.com/office/drawing/2014/main" id="{79298BF3-4239-4DB9-8AD5-BF2CA004CC83}"/>
              </a:ext>
            </a:extLst>
          </p:cNvPr>
          <p:cNvGraphicFramePr>
            <a:graphicFrameLocks noGrp="1" noChangeAspect="1"/>
          </p:cNvGraphicFramePr>
          <p:nvPr>
            <p:ph sz="quarter" idx="3"/>
          </p:nvPr>
        </p:nvGraphicFramePr>
        <p:xfrm>
          <a:off x="3973513" y="2794000"/>
          <a:ext cx="331787" cy="430213"/>
        </p:xfrm>
        <a:graphic>
          <a:graphicData uri="http://schemas.openxmlformats.org/presentationml/2006/ole">
            <mc:AlternateContent xmlns:mc="http://schemas.openxmlformats.org/markup-compatibility/2006">
              <mc:Choice xmlns:v="urn:schemas-microsoft-com:vml" Requires="v">
                <p:oleObj spid="_x0000_s16335" name="方程式" r:id="rId6" imgW="126780" imgH="164814" progId="Equation.3">
                  <p:embed/>
                </p:oleObj>
              </mc:Choice>
              <mc:Fallback>
                <p:oleObj name="方程式" r:id="rId6" imgW="126780" imgH="164814" progId="Equation.3">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73513" y="2794000"/>
                        <a:ext cx="331787" cy="430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206" name="Object 8">
            <a:extLst>
              <a:ext uri="{FF2B5EF4-FFF2-40B4-BE49-F238E27FC236}">
                <a16:creationId xmlns:a16="http://schemas.microsoft.com/office/drawing/2014/main" id="{EFCF42F9-1B7A-40C3-AD51-956AB24F24A2}"/>
              </a:ext>
            </a:extLst>
          </p:cNvPr>
          <p:cNvGraphicFramePr>
            <a:graphicFrameLocks noChangeAspect="1"/>
          </p:cNvGraphicFramePr>
          <p:nvPr>
            <p:extLst>
              <p:ext uri="{D42A27DB-BD31-4B8C-83A1-F6EECF244321}">
                <p14:modId xmlns:p14="http://schemas.microsoft.com/office/powerpoint/2010/main" val="438956933"/>
              </p:ext>
            </p:extLst>
          </p:nvPr>
        </p:nvGraphicFramePr>
        <p:xfrm>
          <a:off x="2698750" y="2794000"/>
          <a:ext cx="398463" cy="431800"/>
        </p:xfrm>
        <a:graphic>
          <a:graphicData uri="http://schemas.openxmlformats.org/presentationml/2006/ole">
            <mc:AlternateContent xmlns:mc="http://schemas.openxmlformats.org/markup-compatibility/2006">
              <mc:Choice xmlns:v="urn:schemas-microsoft-com:vml" Requires="v">
                <p:oleObj spid="_x0000_s16336" name="方程式" r:id="rId8" imgW="152268" imgH="164957" progId="Equation.3">
                  <p:embed/>
                </p:oleObj>
              </mc:Choice>
              <mc:Fallback>
                <p:oleObj name="方程式" r:id="rId8" imgW="152268" imgH="164957" progId="Equation.3">
                  <p:embed/>
                  <p:pic>
                    <p:nvPicPr>
                      <p:cNvPr id="0" name="Object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98750" y="2794000"/>
                        <a:ext cx="398463"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207" name="Object 10">
            <a:extLst>
              <a:ext uri="{FF2B5EF4-FFF2-40B4-BE49-F238E27FC236}">
                <a16:creationId xmlns:a16="http://schemas.microsoft.com/office/drawing/2014/main" id="{69BDDD7F-8D1F-4D99-9AFE-AA9E32009406}"/>
              </a:ext>
            </a:extLst>
          </p:cNvPr>
          <p:cNvGraphicFramePr>
            <a:graphicFrameLocks noChangeAspect="1"/>
          </p:cNvGraphicFramePr>
          <p:nvPr/>
        </p:nvGraphicFramePr>
        <p:xfrm>
          <a:off x="1979613" y="4113213"/>
          <a:ext cx="2282825" cy="595312"/>
        </p:xfrm>
        <a:graphic>
          <a:graphicData uri="http://schemas.openxmlformats.org/presentationml/2006/ole">
            <mc:AlternateContent xmlns:mc="http://schemas.openxmlformats.org/markup-compatibility/2006">
              <mc:Choice xmlns:v="urn:schemas-microsoft-com:vml" Requires="v">
                <p:oleObj spid="_x0000_s16337" name="方程式" r:id="rId10" imgW="876300" imgH="228600" progId="Equation.3">
                  <p:embed/>
                </p:oleObj>
              </mc:Choice>
              <mc:Fallback>
                <p:oleObj name="方程式" r:id="rId10" imgW="876300" imgH="228600" progId="Equation.3">
                  <p:embed/>
                  <p:pic>
                    <p:nvPicPr>
                      <p:cNvPr id="0" name="Object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979613" y="4113213"/>
                        <a:ext cx="2282825"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1208" name="Object 11">
            <a:extLst>
              <a:ext uri="{FF2B5EF4-FFF2-40B4-BE49-F238E27FC236}">
                <a16:creationId xmlns:a16="http://schemas.microsoft.com/office/drawing/2014/main" id="{92E4A551-779D-4CC4-B857-2E33820B52B6}"/>
              </a:ext>
            </a:extLst>
          </p:cNvPr>
          <p:cNvGraphicFramePr>
            <a:graphicFrameLocks noChangeAspect="1"/>
          </p:cNvGraphicFramePr>
          <p:nvPr/>
        </p:nvGraphicFramePr>
        <p:xfrm>
          <a:off x="6227763" y="4127500"/>
          <a:ext cx="2271712" cy="577850"/>
        </p:xfrm>
        <a:graphic>
          <a:graphicData uri="http://schemas.openxmlformats.org/presentationml/2006/ole">
            <mc:AlternateContent xmlns:mc="http://schemas.openxmlformats.org/markup-compatibility/2006">
              <mc:Choice xmlns:v="urn:schemas-microsoft-com:vml" Requires="v">
                <p:oleObj spid="_x0000_s16338" name="方程式" r:id="rId12" imgW="901309" imgH="228501" progId="Equation.3">
                  <p:embed/>
                </p:oleObj>
              </mc:Choice>
              <mc:Fallback>
                <p:oleObj name="方程式" r:id="rId12" imgW="901309" imgH="228501" progId="Equation.3">
                  <p:embed/>
                  <p:pic>
                    <p:nvPicPr>
                      <p:cNvPr id="0" name="Object 1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227763" y="4127500"/>
                        <a:ext cx="2271712" cy="577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209" name="Object 13">
            <a:extLst>
              <a:ext uri="{FF2B5EF4-FFF2-40B4-BE49-F238E27FC236}">
                <a16:creationId xmlns:a16="http://schemas.microsoft.com/office/drawing/2014/main" id="{CDA3B6F0-B95C-4DBB-A595-40AC6F0EC110}"/>
              </a:ext>
            </a:extLst>
          </p:cNvPr>
          <p:cNvGraphicFramePr>
            <a:graphicFrameLocks noChangeAspect="1"/>
          </p:cNvGraphicFramePr>
          <p:nvPr/>
        </p:nvGraphicFramePr>
        <p:xfrm>
          <a:off x="1263650" y="4803775"/>
          <a:ext cx="476250" cy="611188"/>
        </p:xfrm>
        <a:graphic>
          <a:graphicData uri="http://schemas.openxmlformats.org/presentationml/2006/ole">
            <mc:AlternateContent xmlns:mc="http://schemas.openxmlformats.org/markup-compatibility/2006">
              <mc:Choice xmlns:v="urn:schemas-microsoft-com:vml" Requires="v">
                <p:oleObj spid="_x0000_s16339" name="方程式" r:id="rId14" imgW="177646" imgH="228402" progId="Equation.3">
                  <p:embed/>
                </p:oleObj>
              </mc:Choice>
              <mc:Fallback>
                <p:oleObj name="方程式" r:id="rId14" imgW="177646" imgH="228402" progId="Equation.3">
                  <p:embed/>
                  <p:pic>
                    <p:nvPicPr>
                      <p:cNvPr id="0" name="Object 1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263650" y="4803775"/>
                        <a:ext cx="476250" cy="611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210" name="Object 14">
            <a:extLst>
              <a:ext uri="{FF2B5EF4-FFF2-40B4-BE49-F238E27FC236}">
                <a16:creationId xmlns:a16="http://schemas.microsoft.com/office/drawing/2014/main" id="{B8D56733-5E7E-41D0-8E87-EFDFE32D89B5}"/>
              </a:ext>
            </a:extLst>
          </p:cNvPr>
          <p:cNvGraphicFramePr>
            <a:graphicFrameLocks noChangeAspect="1"/>
          </p:cNvGraphicFramePr>
          <p:nvPr/>
        </p:nvGraphicFramePr>
        <p:xfrm>
          <a:off x="4359275" y="4794250"/>
          <a:ext cx="681038" cy="611188"/>
        </p:xfrm>
        <a:graphic>
          <a:graphicData uri="http://schemas.openxmlformats.org/presentationml/2006/ole">
            <mc:AlternateContent xmlns:mc="http://schemas.openxmlformats.org/markup-compatibility/2006">
              <mc:Choice xmlns:v="urn:schemas-microsoft-com:vml" Requires="v">
                <p:oleObj spid="_x0000_s16340" name="方程式" r:id="rId16" imgW="253890" imgH="228501" progId="Equation.3">
                  <p:embed/>
                </p:oleObj>
              </mc:Choice>
              <mc:Fallback>
                <p:oleObj name="方程式" r:id="rId16" imgW="253890" imgH="228501" progId="Equation.3">
                  <p:embed/>
                  <p:pic>
                    <p:nvPicPr>
                      <p:cNvPr id="0" name="Object 14"/>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359275" y="4794250"/>
                        <a:ext cx="681038" cy="611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211" name="Object 16">
            <a:extLst>
              <a:ext uri="{FF2B5EF4-FFF2-40B4-BE49-F238E27FC236}">
                <a16:creationId xmlns:a16="http://schemas.microsoft.com/office/drawing/2014/main" id="{592FA4E6-15F6-4BA6-99EF-A39EABBA0BEF}"/>
              </a:ext>
            </a:extLst>
          </p:cNvPr>
          <p:cNvGraphicFramePr>
            <a:graphicFrameLocks noChangeAspect="1"/>
          </p:cNvGraphicFramePr>
          <p:nvPr/>
        </p:nvGraphicFramePr>
        <p:xfrm>
          <a:off x="5673725" y="4870450"/>
          <a:ext cx="1617663" cy="574675"/>
        </p:xfrm>
        <a:graphic>
          <a:graphicData uri="http://schemas.openxmlformats.org/presentationml/2006/ole">
            <mc:AlternateContent xmlns:mc="http://schemas.openxmlformats.org/markup-compatibility/2006">
              <mc:Choice xmlns:v="urn:schemas-microsoft-com:vml" Requires="v">
                <p:oleObj spid="_x0000_s16341" name="方程式" r:id="rId18" imgW="571252" imgH="203112" progId="Equation.3">
                  <p:embed/>
                </p:oleObj>
              </mc:Choice>
              <mc:Fallback>
                <p:oleObj name="方程式" r:id="rId18" imgW="571252" imgH="203112" progId="Equation.3">
                  <p:embed/>
                  <p:pic>
                    <p:nvPicPr>
                      <p:cNvPr id="0" name="Object 16"/>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673725" y="4870450"/>
                        <a:ext cx="1617663"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1212" name="Object 17">
            <a:extLst>
              <a:ext uri="{FF2B5EF4-FFF2-40B4-BE49-F238E27FC236}">
                <a16:creationId xmlns:a16="http://schemas.microsoft.com/office/drawing/2014/main" id="{EB8F8996-862F-4E6A-8399-E7E0B75462C1}"/>
              </a:ext>
            </a:extLst>
          </p:cNvPr>
          <p:cNvGraphicFramePr>
            <a:graphicFrameLocks noChangeAspect="1"/>
          </p:cNvGraphicFramePr>
          <p:nvPr/>
        </p:nvGraphicFramePr>
        <p:xfrm>
          <a:off x="4716463" y="4157663"/>
          <a:ext cx="431800" cy="503237"/>
        </p:xfrm>
        <a:graphic>
          <a:graphicData uri="http://schemas.openxmlformats.org/presentationml/2006/ole">
            <mc:AlternateContent xmlns:mc="http://schemas.openxmlformats.org/markup-compatibility/2006">
              <mc:Choice xmlns:v="urn:schemas-microsoft-com:vml" Requires="v">
                <p:oleObj spid="_x0000_s16342" name="方程式" r:id="rId20" imgW="152202" imgH="177569" progId="Equation.3">
                  <p:embed/>
                </p:oleObj>
              </mc:Choice>
              <mc:Fallback>
                <p:oleObj name="方程式" r:id="rId20" imgW="152202" imgH="177569" progId="Equation.3">
                  <p:embed/>
                  <p:pic>
                    <p:nvPicPr>
                      <p:cNvPr id="0" name="Object 17"/>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716463" y="4157663"/>
                        <a:ext cx="431800" cy="503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 name="Rectangle 2">
            <a:extLst>
              <a:ext uri="{FF2B5EF4-FFF2-40B4-BE49-F238E27FC236}">
                <a16:creationId xmlns:a16="http://schemas.microsoft.com/office/drawing/2014/main" id="{9D4C68CA-A120-4C6C-863A-8BAA53EB1196}"/>
              </a:ext>
            </a:extLst>
          </p:cNvPr>
          <p:cNvSpPr txBox="1">
            <a:spLocks noChangeArrowheads="1"/>
          </p:cNvSpPr>
          <p:nvPr/>
        </p:nvSpPr>
        <p:spPr bwMode="auto">
          <a:xfrm>
            <a:off x="1042988" y="333375"/>
            <a:ext cx="8101012"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rtl="0" eaLnBrk="0" fontAlgn="base" hangingPunct="0">
              <a:spcBef>
                <a:spcPct val="0"/>
              </a:spcBef>
              <a:spcAft>
                <a:spcPct val="0"/>
              </a:spcAft>
              <a:defRPr kumimoji="1" sz="3900" b="1">
                <a:solidFill>
                  <a:schemeClr val="tx2"/>
                </a:solidFill>
                <a:latin typeface="+mj-lt"/>
                <a:ea typeface="+mj-ea"/>
                <a:cs typeface="+mj-cs"/>
              </a:defRPr>
            </a:lvl1pPr>
            <a:lvl2pPr algn="l" rtl="0" eaLnBrk="0" fontAlgn="base" hangingPunct="0">
              <a:spcBef>
                <a:spcPct val="0"/>
              </a:spcBef>
              <a:spcAft>
                <a:spcPct val="0"/>
              </a:spcAft>
              <a:defRPr kumimoji="1" sz="3900" b="1">
                <a:solidFill>
                  <a:schemeClr val="tx2"/>
                </a:solidFill>
                <a:latin typeface="Arial" charset="0"/>
                <a:ea typeface="新細明體" pitchFamily="18" charset="-120"/>
              </a:defRPr>
            </a:lvl2pPr>
            <a:lvl3pPr algn="l" rtl="0" eaLnBrk="0" fontAlgn="base" hangingPunct="0">
              <a:spcBef>
                <a:spcPct val="0"/>
              </a:spcBef>
              <a:spcAft>
                <a:spcPct val="0"/>
              </a:spcAft>
              <a:defRPr kumimoji="1" sz="3900" b="1">
                <a:solidFill>
                  <a:schemeClr val="tx2"/>
                </a:solidFill>
                <a:latin typeface="Arial" charset="0"/>
                <a:ea typeface="新細明體" pitchFamily="18" charset="-120"/>
              </a:defRPr>
            </a:lvl3pPr>
            <a:lvl4pPr algn="l" rtl="0" eaLnBrk="0" fontAlgn="base" hangingPunct="0">
              <a:spcBef>
                <a:spcPct val="0"/>
              </a:spcBef>
              <a:spcAft>
                <a:spcPct val="0"/>
              </a:spcAft>
              <a:defRPr kumimoji="1" sz="3900" b="1">
                <a:solidFill>
                  <a:schemeClr val="tx2"/>
                </a:solidFill>
                <a:latin typeface="Arial" charset="0"/>
                <a:ea typeface="新細明體" pitchFamily="18" charset="-120"/>
              </a:defRPr>
            </a:lvl4pPr>
            <a:lvl5pPr algn="l" rtl="0" eaLnBrk="0" fontAlgn="base" hangingPunct="0">
              <a:spcBef>
                <a:spcPct val="0"/>
              </a:spcBef>
              <a:spcAft>
                <a:spcPct val="0"/>
              </a:spcAft>
              <a:defRPr kumimoji="1" sz="3900" b="1">
                <a:solidFill>
                  <a:schemeClr val="tx2"/>
                </a:solidFill>
                <a:latin typeface="Arial" charset="0"/>
                <a:ea typeface="新細明體" pitchFamily="18" charset="-120"/>
              </a:defRPr>
            </a:lvl5pPr>
            <a:lvl6pPr marL="457200" algn="l" rtl="0" fontAlgn="base">
              <a:spcBef>
                <a:spcPct val="0"/>
              </a:spcBef>
              <a:spcAft>
                <a:spcPct val="0"/>
              </a:spcAft>
              <a:defRPr kumimoji="1" sz="3900" b="1">
                <a:solidFill>
                  <a:schemeClr val="tx2"/>
                </a:solidFill>
                <a:latin typeface="Arial" charset="0"/>
                <a:ea typeface="新細明體" pitchFamily="18" charset="-120"/>
              </a:defRPr>
            </a:lvl6pPr>
            <a:lvl7pPr marL="914400" algn="l" rtl="0" fontAlgn="base">
              <a:spcBef>
                <a:spcPct val="0"/>
              </a:spcBef>
              <a:spcAft>
                <a:spcPct val="0"/>
              </a:spcAft>
              <a:defRPr kumimoji="1" sz="3900" b="1">
                <a:solidFill>
                  <a:schemeClr val="tx2"/>
                </a:solidFill>
                <a:latin typeface="Arial" charset="0"/>
                <a:ea typeface="新細明體" pitchFamily="18" charset="-120"/>
              </a:defRPr>
            </a:lvl7pPr>
            <a:lvl8pPr marL="1371600" algn="l" rtl="0" fontAlgn="base">
              <a:spcBef>
                <a:spcPct val="0"/>
              </a:spcBef>
              <a:spcAft>
                <a:spcPct val="0"/>
              </a:spcAft>
              <a:defRPr kumimoji="1" sz="3900" b="1">
                <a:solidFill>
                  <a:schemeClr val="tx2"/>
                </a:solidFill>
                <a:latin typeface="Arial" charset="0"/>
                <a:ea typeface="新細明體" pitchFamily="18" charset="-120"/>
              </a:defRPr>
            </a:lvl8pPr>
            <a:lvl9pPr marL="1828800" algn="l" rtl="0" fontAlgn="base">
              <a:spcBef>
                <a:spcPct val="0"/>
              </a:spcBef>
              <a:spcAft>
                <a:spcPct val="0"/>
              </a:spcAft>
              <a:defRPr kumimoji="1" sz="3900" b="1">
                <a:solidFill>
                  <a:schemeClr val="tx2"/>
                </a:solidFill>
                <a:latin typeface="Arial" charset="0"/>
                <a:ea typeface="新細明體" pitchFamily="18" charset="-120"/>
              </a:defRPr>
            </a:lvl9pPr>
          </a:lstStyle>
          <a:p>
            <a:pPr algn="ctr" eaLnBrk="1" hangingPunct="1">
              <a:defRPr/>
            </a:pPr>
            <a:r>
              <a:rPr lang="en-US" altLang="zh-TW" sz="3500" b="0" dirty="0"/>
              <a:t>2.3.1 Connected Components Operators</a:t>
            </a:r>
            <a:endParaRPr lang="en-US" altLang="zh-TW" sz="3500" b="0" kern="0" dirty="0"/>
          </a:p>
        </p:txBody>
      </p:sp>
      <p:sp>
        <p:nvSpPr>
          <p:cNvPr id="15" name="文字方塊 14"/>
          <p:cNvSpPr txBox="1"/>
          <p:nvPr/>
        </p:nvSpPr>
        <p:spPr>
          <a:xfrm>
            <a:off x="8748464" y="6597352"/>
            <a:ext cx="395536" cy="276999"/>
          </a:xfrm>
          <a:prstGeom prst="rect">
            <a:avLst/>
          </a:prstGeom>
          <a:noFill/>
        </p:spPr>
        <p:txBody>
          <a:bodyPr wrap="square" rtlCol="0">
            <a:spAutoFit/>
          </a:bodyPr>
          <a:lstStyle/>
          <a:p>
            <a:r>
              <a:rPr lang="en-US" altLang="zh-TW" sz="1200" dirty="0"/>
              <a:t>24</a:t>
            </a:r>
            <a:endParaRPr lang="zh-TW" altLang="en-US" sz="12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頁尾版面配置區 3">
            <a:extLst>
              <a:ext uri="{FF2B5EF4-FFF2-40B4-BE49-F238E27FC236}">
                <a16:creationId xmlns:a16="http://schemas.microsoft.com/office/drawing/2014/main" id="{E8CF5641-2A60-46A0-8A0C-499A7D6D8759}"/>
              </a:ext>
            </a:extLst>
          </p:cNvPr>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
        <p:nvSpPr>
          <p:cNvPr id="53251" name="Rectangle 2">
            <a:extLst>
              <a:ext uri="{FF2B5EF4-FFF2-40B4-BE49-F238E27FC236}">
                <a16:creationId xmlns:a16="http://schemas.microsoft.com/office/drawing/2014/main" id="{C8A38E53-69C0-452A-BB98-DF69D148BB29}"/>
              </a:ext>
            </a:extLst>
          </p:cNvPr>
          <p:cNvSpPr>
            <a:spLocks noGrp="1" noChangeArrowheads="1"/>
          </p:cNvSpPr>
          <p:nvPr>
            <p:ph type="title"/>
          </p:nvPr>
        </p:nvSpPr>
        <p:spPr/>
        <p:txBody>
          <a:bodyPr/>
          <a:lstStyle/>
          <a:p>
            <a:pPr algn="ctr" eaLnBrk="1" hangingPunct="1"/>
            <a:r>
              <a:rPr lang="en-US" altLang="zh-TW" sz="3500" b="0"/>
              <a:t>2.3.1 Connected Components Operators</a:t>
            </a:r>
          </a:p>
        </p:txBody>
      </p:sp>
      <p:sp>
        <p:nvSpPr>
          <p:cNvPr id="53252" name="Text Box 4">
            <a:extLst>
              <a:ext uri="{FF2B5EF4-FFF2-40B4-BE49-F238E27FC236}">
                <a16:creationId xmlns:a16="http://schemas.microsoft.com/office/drawing/2014/main" id="{E45673CB-6364-4010-99BE-127F7189D7AF}"/>
              </a:ext>
            </a:extLst>
          </p:cNvPr>
          <p:cNvSpPr txBox="1">
            <a:spLocks noChangeArrowheads="1"/>
          </p:cNvSpPr>
          <p:nvPr/>
        </p:nvSpPr>
        <p:spPr bwMode="auto">
          <a:xfrm>
            <a:off x="179388" y="1916113"/>
            <a:ext cx="61563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ClrTx/>
              <a:buSzTx/>
              <a:buFontTx/>
              <a:buNone/>
            </a:pPr>
            <a:r>
              <a:rPr lang="en-US" altLang="zh-TW" sz="2800" dirty="0"/>
              <a:t>4-connected: north, south, east, west</a:t>
            </a:r>
          </a:p>
        </p:txBody>
      </p:sp>
      <p:sp>
        <p:nvSpPr>
          <p:cNvPr id="53253" name="Text Box 7">
            <a:extLst>
              <a:ext uri="{FF2B5EF4-FFF2-40B4-BE49-F238E27FC236}">
                <a16:creationId xmlns:a16="http://schemas.microsoft.com/office/drawing/2014/main" id="{C6B5C340-FF14-46E8-8DBD-C8AA6006269A}"/>
              </a:ext>
            </a:extLst>
          </p:cNvPr>
          <p:cNvSpPr txBox="1">
            <a:spLocks noChangeArrowheads="1"/>
          </p:cNvSpPr>
          <p:nvPr/>
        </p:nvSpPr>
        <p:spPr bwMode="auto">
          <a:xfrm>
            <a:off x="179388" y="2403475"/>
            <a:ext cx="878522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ClrTx/>
              <a:buSzTx/>
              <a:buFontTx/>
              <a:buNone/>
            </a:pPr>
            <a:r>
              <a:rPr lang="en-US" altLang="zh-TW" sz="2800" dirty="0"/>
              <a:t>8-connected: north, south, east, west, </a:t>
            </a:r>
          </a:p>
          <a:p>
            <a:pPr eaLnBrk="1" hangingPunct="1">
              <a:spcBef>
                <a:spcPct val="0"/>
              </a:spcBef>
              <a:buClrTx/>
              <a:buSzTx/>
              <a:buFontTx/>
              <a:buNone/>
            </a:pPr>
            <a:r>
              <a:rPr lang="en-US" altLang="zh-TW" sz="2800" dirty="0"/>
              <a:t>                  northeast, northwest, southeast, southwest</a:t>
            </a:r>
          </a:p>
        </p:txBody>
      </p:sp>
      <p:pic>
        <p:nvPicPr>
          <p:cNvPr id="53254" name="Picture 8" descr="2">
            <a:extLst>
              <a:ext uri="{FF2B5EF4-FFF2-40B4-BE49-F238E27FC236}">
                <a16:creationId xmlns:a16="http://schemas.microsoft.com/office/drawing/2014/main" id="{CF03BA12-BAA0-47E6-87EA-B2D159DE90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7903" r="52623" b="12302"/>
          <a:stretch>
            <a:fillRect/>
          </a:stretch>
        </p:blipFill>
        <p:spPr bwMode="auto">
          <a:xfrm>
            <a:off x="900113" y="3332163"/>
            <a:ext cx="3240087"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5" name="Text Box 9">
            <a:extLst>
              <a:ext uri="{FF2B5EF4-FFF2-40B4-BE49-F238E27FC236}">
                <a16:creationId xmlns:a16="http://schemas.microsoft.com/office/drawing/2014/main" id="{05067180-D363-4310-A652-9D96A305B5DB}"/>
              </a:ext>
            </a:extLst>
          </p:cNvPr>
          <p:cNvSpPr txBox="1">
            <a:spLocks noChangeArrowheads="1"/>
          </p:cNvSpPr>
          <p:nvPr/>
        </p:nvSpPr>
        <p:spPr bwMode="auto">
          <a:xfrm>
            <a:off x="250825" y="6005513"/>
            <a:ext cx="837406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ClrTx/>
              <a:buSzTx/>
              <a:buFontTx/>
              <a:buNone/>
            </a:pPr>
            <a:r>
              <a:rPr lang="en-US" altLang="zh-TW" sz="2800" dirty="0"/>
              <a:t>Border: subset of 1-pixels also adjacent to 0-pixels</a:t>
            </a:r>
          </a:p>
        </p:txBody>
      </p:sp>
      <p:sp>
        <p:nvSpPr>
          <p:cNvPr id="53256" name="文字方塊 1">
            <a:extLst>
              <a:ext uri="{FF2B5EF4-FFF2-40B4-BE49-F238E27FC236}">
                <a16:creationId xmlns:a16="http://schemas.microsoft.com/office/drawing/2014/main" id="{75CAC8B2-2787-4D6C-93DC-3D5945601F40}"/>
              </a:ext>
            </a:extLst>
          </p:cNvPr>
          <p:cNvSpPr txBox="1">
            <a:spLocks noChangeArrowheads="1"/>
          </p:cNvSpPr>
          <p:nvPr/>
        </p:nvSpPr>
        <p:spPr bwMode="auto">
          <a:xfrm>
            <a:off x="541338" y="5634038"/>
            <a:ext cx="7343775"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lnSpc>
                <a:spcPct val="120000"/>
              </a:lnSpc>
              <a:spcBef>
                <a:spcPct val="50000"/>
              </a:spcBef>
            </a:pPr>
            <a:r>
              <a:rPr lang="en-US" altLang="zh-TW" sz="1600" b="1" dirty="0"/>
              <a:t>  Figure 2.13 </a:t>
            </a:r>
            <a:r>
              <a:rPr lang="en-US" altLang="zh-TW" sz="1600" dirty="0"/>
              <a:t>(a) 4-connected				(b) 8-connected</a:t>
            </a:r>
            <a:endParaRPr lang="zh-TW" altLang="en-US" sz="1600" dirty="0"/>
          </a:p>
        </p:txBody>
      </p:sp>
      <p:pic>
        <p:nvPicPr>
          <p:cNvPr id="53257" name="Picture 8" descr="2">
            <a:extLst>
              <a:ext uri="{FF2B5EF4-FFF2-40B4-BE49-F238E27FC236}">
                <a16:creationId xmlns:a16="http://schemas.microsoft.com/office/drawing/2014/main" id="{B7B48FFA-852A-4B06-8497-9F94E86398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0527" t="5" r="-2" b="12296"/>
          <a:stretch>
            <a:fillRect/>
          </a:stretch>
        </p:blipFill>
        <p:spPr bwMode="auto">
          <a:xfrm>
            <a:off x="5229225" y="3354388"/>
            <a:ext cx="3241675"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文字方塊 9"/>
          <p:cNvSpPr txBox="1"/>
          <p:nvPr/>
        </p:nvSpPr>
        <p:spPr>
          <a:xfrm>
            <a:off x="8748464" y="6597352"/>
            <a:ext cx="395536" cy="276999"/>
          </a:xfrm>
          <a:prstGeom prst="rect">
            <a:avLst/>
          </a:prstGeom>
          <a:noFill/>
        </p:spPr>
        <p:txBody>
          <a:bodyPr wrap="square" rtlCol="0">
            <a:spAutoFit/>
          </a:bodyPr>
          <a:lstStyle/>
          <a:p>
            <a:r>
              <a:rPr lang="en-US" altLang="zh-TW" sz="1200" dirty="0"/>
              <a:t>25</a:t>
            </a:r>
            <a:endParaRPr lang="zh-TW" altLang="en-US" sz="12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頁尾版面配置區 3">
            <a:extLst>
              <a:ext uri="{FF2B5EF4-FFF2-40B4-BE49-F238E27FC236}">
                <a16:creationId xmlns:a16="http://schemas.microsoft.com/office/drawing/2014/main" id="{F1639BC8-49D5-48E7-96DF-8A86A99497D6}"/>
              </a:ext>
            </a:extLst>
          </p:cNvPr>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
        <p:nvSpPr>
          <p:cNvPr id="55299" name="Rectangle 2">
            <a:extLst>
              <a:ext uri="{FF2B5EF4-FFF2-40B4-BE49-F238E27FC236}">
                <a16:creationId xmlns:a16="http://schemas.microsoft.com/office/drawing/2014/main" id="{7CCE97A9-40F3-479E-BE1B-8028A0AB24A7}"/>
              </a:ext>
            </a:extLst>
          </p:cNvPr>
          <p:cNvSpPr>
            <a:spLocks noGrp="1" noChangeArrowheads="1"/>
          </p:cNvSpPr>
          <p:nvPr>
            <p:ph type="title"/>
          </p:nvPr>
        </p:nvSpPr>
        <p:spPr/>
        <p:txBody>
          <a:bodyPr/>
          <a:lstStyle/>
          <a:p>
            <a:pPr algn="ctr" eaLnBrk="1" hangingPunct="1"/>
            <a:r>
              <a:rPr lang="en-US" altLang="zh-TW" sz="3500" b="0"/>
              <a:t>2.3.1 Connected Components Operators</a:t>
            </a:r>
          </a:p>
        </p:txBody>
      </p:sp>
      <p:pic>
        <p:nvPicPr>
          <p:cNvPr id="55300" name="Picture 7" descr="2">
            <a:extLst>
              <a:ext uri="{FF2B5EF4-FFF2-40B4-BE49-F238E27FC236}">
                <a16:creationId xmlns:a16="http://schemas.microsoft.com/office/drawing/2014/main" id="{687AF657-46C7-4B74-823D-A5FB660626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8386" b="12233"/>
          <a:stretch>
            <a:fillRect/>
          </a:stretch>
        </p:blipFill>
        <p:spPr bwMode="auto">
          <a:xfrm>
            <a:off x="638175" y="2276475"/>
            <a:ext cx="7867650" cy="345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1" name="文字方塊 1">
            <a:extLst>
              <a:ext uri="{FF2B5EF4-FFF2-40B4-BE49-F238E27FC236}">
                <a16:creationId xmlns:a16="http://schemas.microsoft.com/office/drawing/2014/main" id="{D75FA82E-D06A-4EC3-83E7-049C5543080A}"/>
              </a:ext>
            </a:extLst>
          </p:cNvPr>
          <p:cNvSpPr txBox="1">
            <a:spLocks noChangeArrowheads="1"/>
          </p:cNvSpPr>
          <p:nvPr/>
        </p:nvSpPr>
        <p:spPr bwMode="auto">
          <a:xfrm>
            <a:off x="107950" y="5729288"/>
            <a:ext cx="8397875"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lvl="1" eaLnBrk="1" hangingPunct="1">
              <a:lnSpc>
                <a:spcPct val="120000"/>
              </a:lnSpc>
              <a:spcBef>
                <a:spcPct val="50000"/>
              </a:spcBef>
            </a:pPr>
            <a:r>
              <a:rPr lang="en-US" altLang="zh-TW" sz="1600" b="1"/>
              <a:t>	Figure 2.14 </a:t>
            </a:r>
            <a:r>
              <a:rPr lang="en-US" altLang="zh-TW" sz="1600"/>
              <a:t>(a) Original image			(b) connected components</a:t>
            </a:r>
            <a:endParaRPr lang="zh-TW" altLang="en-US" sz="1600"/>
          </a:p>
        </p:txBody>
      </p:sp>
      <p:sp>
        <p:nvSpPr>
          <p:cNvPr id="6" name="文字方塊 5"/>
          <p:cNvSpPr txBox="1"/>
          <p:nvPr/>
        </p:nvSpPr>
        <p:spPr>
          <a:xfrm>
            <a:off x="8748464" y="6597352"/>
            <a:ext cx="395536" cy="276999"/>
          </a:xfrm>
          <a:prstGeom prst="rect">
            <a:avLst/>
          </a:prstGeom>
          <a:noFill/>
        </p:spPr>
        <p:txBody>
          <a:bodyPr wrap="square" rtlCol="0">
            <a:spAutoFit/>
          </a:bodyPr>
          <a:lstStyle/>
          <a:p>
            <a:r>
              <a:rPr lang="en-US" altLang="zh-TW" sz="1200" dirty="0"/>
              <a:t>26</a:t>
            </a:r>
            <a:endParaRPr lang="zh-TW" altLang="en-US" sz="1200" dirty="0"/>
          </a:p>
        </p:txBody>
      </p:sp>
      <p:sp>
        <p:nvSpPr>
          <p:cNvPr id="2" name="矩形 1">
            <a:extLst>
              <a:ext uri="{FF2B5EF4-FFF2-40B4-BE49-F238E27FC236}">
                <a16:creationId xmlns:a16="http://schemas.microsoft.com/office/drawing/2014/main" id="{EF3F9C99-045B-45B4-8514-847145C63C5A}"/>
              </a:ext>
            </a:extLst>
          </p:cNvPr>
          <p:cNvSpPr/>
          <p:nvPr/>
        </p:nvSpPr>
        <p:spPr bwMode="auto">
          <a:xfrm>
            <a:off x="5292080" y="2348880"/>
            <a:ext cx="1296144" cy="1440160"/>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zh-TW" altLang="en-US" sz="1800" b="0" i="0" u="none" strike="noStrike" cap="none" normalizeH="0" baseline="0">
              <a:ln>
                <a:noFill/>
              </a:ln>
              <a:solidFill>
                <a:schemeClr val="tx1"/>
              </a:solidFill>
              <a:effectLst/>
              <a:latin typeface="Arial" charset="0"/>
              <a:ea typeface="新細明體" pitchFamily="18" charset="-120"/>
            </a:endParaRPr>
          </a:p>
        </p:txBody>
      </p:sp>
      <p:sp>
        <p:nvSpPr>
          <p:cNvPr id="9" name="矩形 8">
            <a:extLst>
              <a:ext uri="{FF2B5EF4-FFF2-40B4-BE49-F238E27FC236}">
                <a16:creationId xmlns:a16="http://schemas.microsoft.com/office/drawing/2014/main" id="{981F0D05-0370-434F-8729-E36BF35A6BEF}"/>
              </a:ext>
            </a:extLst>
          </p:cNvPr>
          <p:cNvSpPr/>
          <p:nvPr/>
        </p:nvSpPr>
        <p:spPr bwMode="auto">
          <a:xfrm>
            <a:off x="5724128" y="4221088"/>
            <a:ext cx="2232248" cy="1440160"/>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zh-TW" altLang="en-US" sz="1800" b="0" i="0" u="none" strike="noStrike" cap="none" normalizeH="0" baseline="0">
              <a:ln>
                <a:noFill/>
              </a:ln>
              <a:solidFill>
                <a:schemeClr val="tx1"/>
              </a:solidFill>
              <a:effectLst/>
              <a:latin typeface="Arial" charset="0"/>
              <a:ea typeface="新細明體" pitchFamily="18" charset="-120"/>
            </a:endParaRPr>
          </a:p>
        </p:txBody>
      </p:sp>
      <p:sp>
        <p:nvSpPr>
          <p:cNvPr id="10" name="矩形 9">
            <a:extLst>
              <a:ext uri="{FF2B5EF4-FFF2-40B4-BE49-F238E27FC236}">
                <a16:creationId xmlns:a16="http://schemas.microsoft.com/office/drawing/2014/main" id="{64C0E46C-6FFB-47DB-9A74-346961C7D2FA}"/>
              </a:ext>
            </a:extLst>
          </p:cNvPr>
          <p:cNvSpPr/>
          <p:nvPr/>
        </p:nvSpPr>
        <p:spPr bwMode="auto">
          <a:xfrm>
            <a:off x="7092280" y="2348880"/>
            <a:ext cx="1368152" cy="1872208"/>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zh-TW" altLang="en-US" sz="1800" b="0" i="0" u="none" strike="noStrike" cap="none" normalizeH="0" baseline="0">
              <a:ln>
                <a:noFill/>
              </a:ln>
              <a:solidFill>
                <a:schemeClr val="tx1"/>
              </a:solidFill>
              <a:effectLst/>
              <a:latin typeface="Arial" charset="0"/>
              <a:ea typeface="新細明體" pitchFamily="18" charset="-12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頁尾版面配置區 3">
            <a:extLst>
              <a:ext uri="{FF2B5EF4-FFF2-40B4-BE49-F238E27FC236}">
                <a16:creationId xmlns:a16="http://schemas.microsoft.com/office/drawing/2014/main" id="{212E970E-A77F-4D34-9F11-982B8D451FA2}"/>
              </a:ext>
            </a:extLst>
          </p:cNvPr>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
        <p:nvSpPr>
          <p:cNvPr id="53252" name="Rectangle 3">
            <a:extLst>
              <a:ext uri="{FF2B5EF4-FFF2-40B4-BE49-F238E27FC236}">
                <a16:creationId xmlns:a16="http://schemas.microsoft.com/office/drawing/2014/main" id="{F29CFB19-9841-4E28-816E-A1FF9604747E}"/>
              </a:ext>
            </a:extLst>
          </p:cNvPr>
          <p:cNvSpPr>
            <a:spLocks noGrp="1" noChangeArrowheads="1"/>
          </p:cNvSpPr>
          <p:nvPr>
            <p:ph type="body" idx="1"/>
          </p:nvPr>
        </p:nvSpPr>
        <p:spPr>
          <a:xfrm>
            <a:off x="611188" y="2041525"/>
            <a:ext cx="8137525" cy="4195763"/>
          </a:xfrm>
        </p:spPr>
        <p:txBody>
          <a:bodyPr/>
          <a:lstStyle/>
          <a:p>
            <a:pPr marL="1430338" indent="0" eaLnBrk="1" hangingPunct="1">
              <a:buFont typeface="Wingdings" panose="05000000000000000000" pitchFamily="2" charset="2"/>
              <a:buNone/>
              <a:defRPr/>
            </a:pPr>
            <a:r>
              <a:rPr lang="en-US" altLang="zh-TW" sz="2800" u="sng" dirty="0"/>
              <a:t>Rosenfeld</a:t>
            </a:r>
            <a:r>
              <a:rPr lang="en-US" altLang="zh-TW" sz="2800" dirty="0"/>
              <a:t> has shown that </a:t>
            </a:r>
          </a:p>
          <a:p>
            <a:pPr marL="1430338" indent="0" eaLnBrk="1" hangingPunct="1">
              <a:buFont typeface="Wingdings" panose="05000000000000000000" pitchFamily="2" charset="2"/>
              <a:buNone/>
              <a:defRPr/>
            </a:pPr>
            <a:r>
              <a:rPr lang="en-US" altLang="zh-TW" sz="2800" dirty="0"/>
              <a:t>if </a:t>
            </a:r>
            <a:r>
              <a:rPr lang="en-US" altLang="zh-TW" sz="2800" i="1" dirty="0"/>
              <a:t>C is a component of 1s</a:t>
            </a:r>
            <a:r>
              <a:rPr lang="en-US" altLang="zh-TW" sz="2800" dirty="0"/>
              <a:t> and </a:t>
            </a:r>
          </a:p>
          <a:p>
            <a:pPr marL="1430338" indent="0" eaLnBrk="1" hangingPunct="1">
              <a:buFont typeface="Wingdings" panose="05000000000000000000" pitchFamily="2" charset="2"/>
              <a:buNone/>
              <a:defRPr/>
            </a:pPr>
            <a:r>
              <a:rPr lang="en-US" altLang="zh-TW" sz="2800" i="1" dirty="0"/>
              <a:t>   D is an adjacent component of 0s</a:t>
            </a:r>
            <a:r>
              <a:rPr lang="en-US" altLang="zh-TW" sz="2800" dirty="0"/>
              <a:t> </a:t>
            </a:r>
          </a:p>
          <a:p>
            <a:pPr algn="ctr" eaLnBrk="1" hangingPunct="1">
              <a:buFont typeface="Wingdings" panose="05000000000000000000" pitchFamily="2" charset="2"/>
              <a:buNone/>
              <a:defRPr/>
            </a:pPr>
            <a:r>
              <a:rPr lang="en-US" altLang="zh-TW" sz="2800" dirty="0"/>
              <a:t>and </a:t>
            </a:r>
          </a:p>
          <a:p>
            <a:pPr marL="452438" eaLnBrk="1" hangingPunct="1">
              <a:buFont typeface="Wingdings" panose="05000000000000000000" pitchFamily="2" charset="2"/>
              <a:buNone/>
              <a:defRPr/>
            </a:pPr>
            <a:r>
              <a:rPr kumimoji="0" lang="en-US" altLang="zh-TW" sz="2800" dirty="0"/>
              <a:t>if</a:t>
            </a:r>
            <a:r>
              <a:rPr lang="en-US" altLang="zh-TW" sz="2800" dirty="0"/>
              <a:t> </a:t>
            </a:r>
            <a:r>
              <a:rPr lang="en-US" altLang="zh-TW" sz="2800" i="1" dirty="0"/>
              <a:t>4-connectedness is used for 1 (/0) -pixels</a:t>
            </a:r>
            <a:r>
              <a:rPr lang="en-US" altLang="zh-TW" sz="2800" dirty="0"/>
              <a:t> and </a:t>
            </a:r>
          </a:p>
          <a:p>
            <a:pPr marL="452438" eaLnBrk="1" hangingPunct="1">
              <a:buFont typeface="Wingdings" panose="05000000000000000000" pitchFamily="2" charset="2"/>
              <a:buNone/>
              <a:defRPr/>
            </a:pPr>
            <a:r>
              <a:rPr lang="en-US" altLang="zh-TW" sz="2800" dirty="0"/>
              <a:t>   </a:t>
            </a:r>
            <a:r>
              <a:rPr lang="en-US" altLang="zh-TW" sz="2800" i="1" dirty="0"/>
              <a:t>8-connectedness is used for 0 (/1) -pixels</a:t>
            </a:r>
            <a:r>
              <a:rPr lang="en-US" altLang="zh-TW" sz="2800" dirty="0"/>
              <a:t> </a:t>
            </a:r>
          </a:p>
          <a:p>
            <a:pPr marL="452438" eaLnBrk="1" hangingPunct="1">
              <a:buFont typeface="Wingdings" panose="05000000000000000000" pitchFamily="2" charset="2"/>
              <a:buNone/>
              <a:defRPr/>
            </a:pPr>
            <a:r>
              <a:rPr lang="en-US" altLang="zh-TW" sz="2800" dirty="0"/>
              <a:t>then either </a:t>
            </a:r>
            <a:r>
              <a:rPr lang="en-US" altLang="zh-TW" sz="2800" i="1" dirty="0"/>
              <a:t>C</a:t>
            </a:r>
            <a:r>
              <a:rPr lang="en-US" altLang="zh-TW" sz="2800" dirty="0"/>
              <a:t> surrounds</a:t>
            </a:r>
            <a:r>
              <a:rPr lang="en-US" altLang="zh-TW" sz="2800" i="1" dirty="0"/>
              <a:t> D </a:t>
            </a:r>
            <a:r>
              <a:rPr lang="en-US" altLang="zh-TW" sz="2800" dirty="0"/>
              <a:t>(</a:t>
            </a:r>
            <a:r>
              <a:rPr lang="en-US" altLang="zh-TW" sz="2800" i="1" dirty="0"/>
              <a:t>D</a:t>
            </a:r>
            <a:r>
              <a:rPr lang="en-US" altLang="zh-TW" sz="2800" dirty="0"/>
              <a:t> is a hole in </a:t>
            </a:r>
            <a:r>
              <a:rPr lang="en-US" altLang="zh-TW" sz="2800" i="1" dirty="0"/>
              <a:t>C</a:t>
            </a:r>
            <a:r>
              <a:rPr lang="en-US" altLang="zh-TW" sz="2800" dirty="0"/>
              <a:t>) or </a:t>
            </a:r>
          </a:p>
          <a:p>
            <a:pPr marL="452438" eaLnBrk="1" hangingPunct="1">
              <a:buFont typeface="Wingdings" panose="05000000000000000000" pitchFamily="2" charset="2"/>
              <a:buNone/>
              <a:defRPr/>
            </a:pPr>
            <a:r>
              <a:rPr lang="en-US" altLang="zh-TW" sz="2800" dirty="0"/>
              <a:t>                  </a:t>
            </a:r>
            <a:r>
              <a:rPr lang="en-US" altLang="zh-TW" sz="2800" i="1" dirty="0"/>
              <a:t>D</a:t>
            </a:r>
            <a:r>
              <a:rPr lang="en-US" altLang="zh-TW" sz="2800" dirty="0"/>
              <a:t> surrounds </a:t>
            </a:r>
            <a:r>
              <a:rPr lang="en-US" altLang="zh-TW" sz="2800" i="1" dirty="0"/>
              <a:t>C</a:t>
            </a:r>
            <a:r>
              <a:rPr lang="en-US" altLang="zh-TW" sz="2800" dirty="0"/>
              <a:t> (</a:t>
            </a:r>
            <a:r>
              <a:rPr lang="en-US" altLang="zh-TW" sz="2800" i="1" dirty="0"/>
              <a:t>C</a:t>
            </a:r>
            <a:r>
              <a:rPr lang="en-US" altLang="zh-TW" sz="2800" dirty="0"/>
              <a:t> is a hole in </a:t>
            </a:r>
            <a:r>
              <a:rPr lang="en-US" altLang="zh-TW" sz="2800" i="1" dirty="0"/>
              <a:t>D</a:t>
            </a:r>
            <a:r>
              <a:rPr lang="en-US" altLang="zh-TW" sz="2800" dirty="0"/>
              <a:t>)</a:t>
            </a:r>
          </a:p>
          <a:p>
            <a:pPr algn="ctr" eaLnBrk="1" hangingPunct="1">
              <a:defRPr/>
            </a:pPr>
            <a:endParaRPr lang="en-US" altLang="zh-TW" sz="2800" dirty="0"/>
          </a:p>
        </p:txBody>
      </p:sp>
      <p:sp>
        <p:nvSpPr>
          <p:cNvPr id="57354" name="Rectangle 2">
            <a:extLst>
              <a:ext uri="{FF2B5EF4-FFF2-40B4-BE49-F238E27FC236}">
                <a16:creationId xmlns:a16="http://schemas.microsoft.com/office/drawing/2014/main" id="{A1C26A6A-943E-4D83-AE03-90879537EC4E}"/>
              </a:ext>
            </a:extLst>
          </p:cNvPr>
          <p:cNvSpPr>
            <a:spLocks noGrp="1" noChangeArrowheads="1"/>
          </p:cNvSpPr>
          <p:nvPr>
            <p:ph type="title"/>
          </p:nvPr>
        </p:nvSpPr>
        <p:spPr/>
        <p:txBody>
          <a:bodyPr/>
          <a:lstStyle/>
          <a:p>
            <a:pPr algn="ctr" eaLnBrk="1" hangingPunct="1"/>
            <a:r>
              <a:rPr lang="en-US" altLang="zh-TW" sz="3500" b="0"/>
              <a:t>2.3.1 Connected Components Operators</a:t>
            </a:r>
          </a:p>
        </p:txBody>
      </p:sp>
      <p:sp>
        <p:nvSpPr>
          <p:cNvPr id="11" name="文字方塊 10"/>
          <p:cNvSpPr txBox="1"/>
          <p:nvPr/>
        </p:nvSpPr>
        <p:spPr>
          <a:xfrm>
            <a:off x="8748464" y="6597352"/>
            <a:ext cx="395536" cy="276999"/>
          </a:xfrm>
          <a:prstGeom prst="rect">
            <a:avLst/>
          </a:prstGeom>
          <a:noFill/>
        </p:spPr>
        <p:txBody>
          <a:bodyPr wrap="square" rtlCol="0">
            <a:spAutoFit/>
          </a:bodyPr>
          <a:lstStyle/>
          <a:p>
            <a:r>
              <a:rPr lang="en-US" altLang="zh-TW" sz="1200" dirty="0"/>
              <a:t>27</a:t>
            </a:r>
            <a:endParaRPr lang="zh-TW" altLang="en-US" sz="1200" dirty="0"/>
          </a:p>
        </p:txBody>
      </p:sp>
      <p:pic>
        <p:nvPicPr>
          <p:cNvPr id="3" name="圖片 2"/>
          <p:cNvPicPr>
            <a:picLocks noChangeAspect="1"/>
          </p:cNvPicPr>
          <p:nvPr/>
        </p:nvPicPr>
        <p:blipFill>
          <a:blip r:embed="rId3"/>
          <a:stretch>
            <a:fillRect/>
          </a:stretch>
        </p:blipFill>
        <p:spPr>
          <a:xfrm>
            <a:off x="106884" y="2013709"/>
            <a:ext cx="1872208" cy="1895907"/>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4" descr="2">
            <a:extLst>
              <a:ext uri="{FF2B5EF4-FFF2-40B4-BE49-F238E27FC236}">
                <a16:creationId xmlns:a16="http://schemas.microsoft.com/office/drawing/2014/main" id="{B1D414CB-357D-4DEE-A22E-39713E966E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28928"/>
          <a:stretch>
            <a:fillRect/>
          </a:stretch>
        </p:blipFill>
        <p:spPr bwMode="auto">
          <a:xfrm>
            <a:off x="0" y="53975"/>
            <a:ext cx="9144000" cy="488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5" name="文字方塊 1">
            <a:extLst>
              <a:ext uri="{FF2B5EF4-FFF2-40B4-BE49-F238E27FC236}">
                <a16:creationId xmlns:a16="http://schemas.microsoft.com/office/drawing/2014/main" id="{B0738D49-A7EF-4AFC-8B69-8EEFDD541273}"/>
              </a:ext>
            </a:extLst>
          </p:cNvPr>
          <p:cNvSpPr txBox="1">
            <a:spLocks noChangeArrowheads="1"/>
          </p:cNvSpPr>
          <p:nvPr/>
        </p:nvSpPr>
        <p:spPr bwMode="auto">
          <a:xfrm>
            <a:off x="0" y="4868863"/>
            <a:ext cx="9144000" cy="183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kumimoji="1">
                <a:solidFill>
                  <a:schemeClr val="tx1"/>
                </a:solidFill>
                <a:latin typeface="Arial" panose="020B0604020202020204" pitchFamily="34" charset="0"/>
                <a:ea typeface="新細明體" panose="02020500000000000000" pitchFamily="18" charset="-120"/>
              </a:defRPr>
            </a:lvl1pPr>
            <a:lvl2pPr>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lvl="1" eaLnBrk="1" hangingPunct="1">
              <a:lnSpc>
                <a:spcPct val="120000"/>
              </a:lnSpc>
              <a:spcBef>
                <a:spcPct val="50000"/>
              </a:spcBef>
            </a:pPr>
            <a:r>
              <a:rPr lang="en-US" altLang="zh-TW" sz="1600" b="1" dirty="0"/>
              <a:t>Figure 2.15 </a:t>
            </a:r>
            <a:r>
              <a:rPr lang="en-US" altLang="zh-TW" sz="1600" dirty="0"/>
              <a:t>Phenomenon associated with using 4- and 8-adjacency in connected components analyses. Numeric labels are used for components of 1-pixels and letter labels for 0-pixels. </a:t>
            </a:r>
            <a:br>
              <a:rPr lang="en-US" altLang="zh-TW" sz="1600" dirty="0"/>
            </a:br>
            <a:r>
              <a:rPr lang="en-US" altLang="zh-TW" sz="1600" dirty="0"/>
              <a:t>(a) Binary image; (b) connected components labeling with 4-adjacency used for both 1-pixels and 0-pixels; (c) connected components labeling with 8-adjacency used for both 1-pixels and 0-pixels; and (d) connected components labeling with 8-adjacency used for 1-pixels and 4-adjacency used for 0-pixels.</a:t>
            </a:r>
            <a:endParaRPr lang="zh-TW" altLang="en-US" sz="1600" dirty="0"/>
          </a:p>
        </p:txBody>
      </p:sp>
      <p:sp>
        <p:nvSpPr>
          <p:cNvPr id="2" name="文字方塊 1">
            <a:extLst>
              <a:ext uri="{FF2B5EF4-FFF2-40B4-BE49-F238E27FC236}">
                <a16:creationId xmlns:a16="http://schemas.microsoft.com/office/drawing/2014/main" id="{BF6A2262-B614-4A96-9D64-1264074DADEB}"/>
              </a:ext>
            </a:extLst>
          </p:cNvPr>
          <p:cNvSpPr txBox="1"/>
          <p:nvPr/>
        </p:nvSpPr>
        <p:spPr>
          <a:xfrm>
            <a:off x="7380312" y="620688"/>
            <a:ext cx="2016224" cy="646331"/>
          </a:xfrm>
          <a:prstGeom prst="rect">
            <a:avLst/>
          </a:prstGeom>
          <a:noFill/>
        </p:spPr>
        <p:txBody>
          <a:bodyPr wrap="square" rtlCol="0">
            <a:spAutoFit/>
          </a:bodyPr>
          <a:lstStyle/>
          <a:p>
            <a:r>
              <a:rPr lang="en-US" altLang="zh-TW" dirty="0"/>
              <a:t>0</a:t>
            </a:r>
            <a:r>
              <a:rPr lang="zh-TW" altLang="en-US" dirty="0"/>
              <a:t> </a:t>
            </a:r>
            <a:r>
              <a:rPr lang="en-US" altLang="zh-TW" dirty="0"/>
              <a:t>:</a:t>
            </a:r>
            <a:r>
              <a:rPr lang="zh-TW" altLang="en-US" dirty="0"/>
              <a:t> </a:t>
            </a:r>
            <a:r>
              <a:rPr lang="en-US" altLang="zh-TW" dirty="0"/>
              <a:t>4-connected</a:t>
            </a:r>
          </a:p>
          <a:p>
            <a:r>
              <a:rPr lang="en-US" altLang="zh-TW" dirty="0"/>
              <a:t>1 : 4-connected</a:t>
            </a:r>
            <a:endParaRPr lang="zh-TW" altLang="en-US" dirty="0"/>
          </a:p>
        </p:txBody>
      </p:sp>
      <p:sp>
        <p:nvSpPr>
          <p:cNvPr id="5" name="文字方塊 4">
            <a:extLst>
              <a:ext uri="{FF2B5EF4-FFF2-40B4-BE49-F238E27FC236}">
                <a16:creationId xmlns:a16="http://schemas.microsoft.com/office/drawing/2014/main" id="{B962E162-E207-4484-947D-082D29234F73}"/>
              </a:ext>
            </a:extLst>
          </p:cNvPr>
          <p:cNvSpPr txBox="1"/>
          <p:nvPr/>
        </p:nvSpPr>
        <p:spPr>
          <a:xfrm>
            <a:off x="7396072" y="3050643"/>
            <a:ext cx="2016224" cy="646331"/>
          </a:xfrm>
          <a:prstGeom prst="rect">
            <a:avLst/>
          </a:prstGeom>
          <a:noFill/>
        </p:spPr>
        <p:txBody>
          <a:bodyPr wrap="square" rtlCol="0">
            <a:spAutoFit/>
          </a:bodyPr>
          <a:lstStyle/>
          <a:p>
            <a:r>
              <a:rPr lang="en-US" altLang="zh-TW" dirty="0"/>
              <a:t>0</a:t>
            </a:r>
            <a:r>
              <a:rPr lang="zh-TW" altLang="en-US" dirty="0"/>
              <a:t> </a:t>
            </a:r>
            <a:r>
              <a:rPr lang="en-US" altLang="zh-TW" dirty="0"/>
              <a:t>:</a:t>
            </a:r>
            <a:r>
              <a:rPr lang="zh-TW" altLang="en-US" dirty="0"/>
              <a:t> </a:t>
            </a:r>
            <a:r>
              <a:rPr lang="en-US" altLang="zh-TW" dirty="0"/>
              <a:t>4-connected</a:t>
            </a:r>
          </a:p>
          <a:p>
            <a:r>
              <a:rPr lang="en-US" altLang="zh-TW" dirty="0"/>
              <a:t>1 : 8-connected</a:t>
            </a:r>
            <a:endParaRPr lang="zh-TW" altLang="en-US" dirty="0"/>
          </a:p>
        </p:txBody>
      </p:sp>
      <p:sp>
        <p:nvSpPr>
          <p:cNvPr id="6" name="文字方塊 5">
            <a:extLst>
              <a:ext uri="{FF2B5EF4-FFF2-40B4-BE49-F238E27FC236}">
                <a16:creationId xmlns:a16="http://schemas.microsoft.com/office/drawing/2014/main" id="{80E4569B-18CA-47E8-A339-7083654269C8}"/>
              </a:ext>
            </a:extLst>
          </p:cNvPr>
          <p:cNvSpPr txBox="1"/>
          <p:nvPr/>
        </p:nvSpPr>
        <p:spPr>
          <a:xfrm>
            <a:off x="-76770" y="3050642"/>
            <a:ext cx="2016224" cy="646331"/>
          </a:xfrm>
          <a:prstGeom prst="rect">
            <a:avLst/>
          </a:prstGeom>
          <a:noFill/>
        </p:spPr>
        <p:txBody>
          <a:bodyPr wrap="square" rtlCol="0">
            <a:spAutoFit/>
          </a:bodyPr>
          <a:lstStyle/>
          <a:p>
            <a:r>
              <a:rPr lang="en-US" altLang="zh-TW" dirty="0"/>
              <a:t>0</a:t>
            </a:r>
            <a:r>
              <a:rPr lang="zh-TW" altLang="en-US" dirty="0"/>
              <a:t> </a:t>
            </a:r>
            <a:r>
              <a:rPr lang="en-US" altLang="zh-TW" dirty="0"/>
              <a:t>:</a:t>
            </a:r>
            <a:r>
              <a:rPr lang="zh-TW" altLang="en-US" dirty="0"/>
              <a:t> </a:t>
            </a:r>
            <a:r>
              <a:rPr lang="en-US" altLang="zh-TW" dirty="0"/>
              <a:t>8-connected</a:t>
            </a:r>
          </a:p>
          <a:p>
            <a:r>
              <a:rPr lang="en-US" altLang="zh-TW" dirty="0"/>
              <a:t>1 : 8-connected</a:t>
            </a:r>
            <a:endParaRPr lang="zh-TW" altLang="en-US" dirty="0"/>
          </a:p>
        </p:txBody>
      </p:sp>
      <p:sp>
        <p:nvSpPr>
          <p:cNvPr id="7" name="文字方塊 6"/>
          <p:cNvSpPr txBox="1"/>
          <p:nvPr/>
        </p:nvSpPr>
        <p:spPr>
          <a:xfrm>
            <a:off x="8748464" y="6597352"/>
            <a:ext cx="395536" cy="276999"/>
          </a:xfrm>
          <a:prstGeom prst="rect">
            <a:avLst/>
          </a:prstGeom>
          <a:noFill/>
        </p:spPr>
        <p:txBody>
          <a:bodyPr wrap="square" rtlCol="0">
            <a:spAutoFit/>
          </a:bodyPr>
          <a:lstStyle/>
          <a:p>
            <a:r>
              <a:rPr lang="en-US" altLang="zh-TW" sz="1200" dirty="0"/>
              <a:t>28</a:t>
            </a:r>
            <a:endParaRPr lang="zh-TW" altLang="en-US" sz="12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頁尾版面配置區 3">
            <a:extLst>
              <a:ext uri="{FF2B5EF4-FFF2-40B4-BE49-F238E27FC236}">
                <a16:creationId xmlns:a16="http://schemas.microsoft.com/office/drawing/2014/main" id="{7D33C758-720C-417E-8A83-57A174CECA19}"/>
              </a:ext>
            </a:extLst>
          </p:cNvPr>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
        <p:nvSpPr>
          <p:cNvPr id="63491" name="Rectangle 2">
            <a:extLst>
              <a:ext uri="{FF2B5EF4-FFF2-40B4-BE49-F238E27FC236}">
                <a16:creationId xmlns:a16="http://schemas.microsoft.com/office/drawing/2014/main" id="{F4655BCD-0A59-4BE9-A905-43013B316AF8}"/>
              </a:ext>
            </a:extLst>
          </p:cNvPr>
          <p:cNvSpPr>
            <a:spLocks noGrp="1" noChangeArrowheads="1"/>
          </p:cNvSpPr>
          <p:nvPr>
            <p:ph type="title"/>
          </p:nvPr>
        </p:nvSpPr>
        <p:spPr/>
        <p:txBody>
          <a:bodyPr/>
          <a:lstStyle/>
          <a:p>
            <a:pPr algn="ctr" eaLnBrk="1" hangingPunct="1"/>
            <a:r>
              <a:rPr lang="en-US" altLang="zh-TW" sz="3500" b="0"/>
              <a:t>2.3.2 Connected Components Algorithms</a:t>
            </a:r>
          </a:p>
        </p:txBody>
      </p:sp>
      <p:pic>
        <p:nvPicPr>
          <p:cNvPr id="63492" name="Picture 4" descr="2">
            <a:extLst>
              <a:ext uri="{FF2B5EF4-FFF2-40B4-BE49-F238E27FC236}">
                <a16:creationId xmlns:a16="http://schemas.microsoft.com/office/drawing/2014/main" id="{D466F396-01D7-4AD2-B214-A45ED82A14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45100"/>
          <a:stretch>
            <a:fillRect/>
          </a:stretch>
        </p:blipFill>
        <p:spPr bwMode="auto">
          <a:xfrm>
            <a:off x="900113" y="2363788"/>
            <a:ext cx="7596187"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3" name="文字方塊 1">
            <a:extLst>
              <a:ext uri="{FF2B5EF4-FFF2-40B4-BE49-F238E27FC236}">
                <a16:creationId xmlns:a16="http://schemas.microsoft.com/office/drawing/2014/main" id="{9267459A-7AC6-4309-9C42-E08F0B589117}"/>
              </a:ext>
            </a:extLst>
          </p:cNvPr>
          <p:cNvSpPr txBox="1">
            <a:spLocks noChangeArrowheads="1"/>
          </p:cNvSpPr>
          <p:nvPr/>
        </p:nvSpPr>
        <p:spPr bwMode="auto">
          <a:xfrm>
            <a:off x="1187450" y="4379913"/>
            <a:ext cx="67691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kumimoji="1">
                <a:solidFill>
                  <a:schemeClr val="tx1"/>
                </a:solidFill>
                <a:latin typeface="Arial" panose="020B0604020202020204" pitchFamily="34" charset="0"/>
                <a:ea typeface="新細明體" panose="02020500000000000000" pitchFamily="18" charset="-120"/>
              </a:defRPr>
            </a:lvl1pPr>
            <a:lvl2pPr>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lvl="1" algn="just" eaLnBrk="1" hangingPunct="1">
              <a:lnSpc>
                <a:spcPct val="120000"/>
              </a:lnSpc>
              <a:spcBef>
                <a:spcPct val="50000"/>
              </a:spcBef>
            </a:pPr>
            <a:r>
              <a:rPr lang="en-US" altLang="zh-TW" sz="1600" b="1" dirty="0"/>
              <a:t>Figure 2.16 </a:t>
            </a:r>
            <a:r>
              <a:rPr lang="en-US" altLang="zh-TW" sz="1600" dirty="0"/>
              <a:t>Propagation process. Label 1 has been propagated from the left to reach pixel </a:t>
            </a:r>
            <a:r>
              <a:rPr lang="en-US" altLang="zh-TW" sz="1600" i="1" dirty="0"/>
              <a:t>A</a:t>
            </a:r>
            <a:r>
              <a:rPr lang="en-US" altLang="zh-TW" sz="1600" dirty="0"/>
              <a:t>. Label 2 has been propagated down to reach pixel </a:t>
            </a:r>
            <a:r>
              <a:rPr lang="en-US" altLang="zh-TW" sz="1600" i="1" dirty="0"/>
              <a:t>A</a:t>
            </a:r>
            <a:r>
              <a:rPr lang="en-US" altLang="zh-TW" sz="1600" dirty="0"/>
              <a:t>. The connected components algorithm must assign a label to </a:t>
            </a:r>
            <a:r>
              <a:rPr lang="en-US" altLang="zh-TW" sz="1600" i="1" dirty="0"/>
              <a:t>A</a:t>
            </a:r>
            <a:r>
              <a:rPr lang="en-US" altLang="zh-TW" sz="1600" dirty="0"/>
              <a:t> and make labels 1 and 2 equivalent. Part (a) shows the original binary image, and (b) the partially processed image.</a:t>
            </a:r>
            <a:endParaRPr lang="zh-TW" altLang="en-US" sz="1600" dirty="0"/>
          </a:p>
        </p:txBody>
      </p:sp>
      <p:sp>
        <p:nvSpPr>
          <p:cNvPr id="6" name="文字方塊 5"/>
          <p:cNvSpPr txBox="1"/>
          <p:nvPr/>
        </p:nvSpPr>
        <p:spPr>
          <a:xfrm>
            <a:off x="8748464" y="6597352"/>
            <a:ext cx="395536" cy="276999"/>
          </a:xfrm>
          <a:prstGeom prst="rect">
            <a:avLst/>
          </a:prstGeom>
          <a:noFill/>
        </p:spPr>
        <p:txBody>
          <a:bodyPr wrap="square" rtlCol="0">
            <a:spAutoFit/>
          </a:bodyPr>
          <a:lstStyle/>
          <a:p>
            <a:r>
              <a:rPr lang="en-US" altLang="zh-TW" sz="1200" dirty="0"/>
              <a:t>29</a:t>
            </a:r>
            <a:endParaRPr lang="zh-TW" altLang="en-US" sz="12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頁尾版面配置區 3">
            <a:extLst>
              <a:ext uri="{FF2B5EF4-FFF2-40B4-BE49-F238E27FC236}">
                <a16:creationId xmlns:a16="http://schemas.microsoft.com/office/drawing/2014/main" id="{55122D69-241D-4E8A-904C-8269D0B42AA3}"/>
              </a:ext>
            </a:extLst>
          </p:cNvPr>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
        <p:nvSpPr>
          <p:cNvPr id="20483" name="Rectangle 2">
            <a:extLst>
              <a:ext uri="{FF2B5EF4-FFF2-40B4-BE49-F238E27FC236}">
                <a16:creationId xmlns:a16="http://schemas.microsoft.com/office/drawing/2014/main" id="{27ACA562-2A6A-45C2-922E-376C13B8653A}"/>
              </a:ext>
            </a:extLst>
          </p:cNvPr>
          <p:cNvSpPr>
            <a:spLocks noGrp="1" noChangeArrowheads="1"/>
          </p:cNvSpPr>
          <p:nvPr>
            <p:ph type="title"/>
          </p:nvPr>
        </p:nvSpPr>
        <p:spPr/>
        <p:txBody>
          <a:bodyPr/>
          <a:lstStyle/>
          <a:p>
            <a:pPr eaLnBrk="1" hangingPunct="1"/>
            <a:r>
              <a:rPr lang="en-US" altLang="zh-TW" dirty="0"/>
              <a:t>2.1 Introduction</a:t>
            </a:r>
          </a:p>
        </p:txBody>
      </p:sp>
      <p:sp>
        <p:nvSpPr>
          <p:cNvPr id="20484" name="Rectangle 3">
            <a:extLst>
              <a:ext uri="{FF2B5EF4-FFF2-40B4-BE49-F238E27FC236}">
                <a16:creationId xmlns:a16="http://schemas.microsoft.com/office/drawing/2014/main" id="{AD914F5C-D87C-42A1-B3E8-83D535685154}"/>
              </a:ext>
            </a:extLst>
          </p:cNvPr>
          <p:cNvSpPr>
            <a:spLocks noGrp="1" noChangeArrowheads="1"/>
          </p:cNvSpPr>
          <p:nvPr>
            <p:ph type="body" idx="1"/>
          </p:nvPr>
        </p:nvSpPr>
        <p:spPr/>
        <p:txBody>
          <a:bodyPr/>
          <a:lstStyle/>
          <a:p>
            <a:pPr eaLnBrk="1" hangingPunct="1"/>
            <a:r>
              <a:rPr lang="en-US" altLang="zh-TW" dirty="0"/>
              <a:t>binary value  1: considered part of object</a:t>
            </a:r>
          </a:p>
          <a:p>
            <a:pPr eaLnBrk="1" hangingPunct="1"/>
            <a:endParaRPr lang="en-US" altLang="zh-TW" dirty="0"/>
          </a:p>
          <a:p>
            <a:pPr eaLnBrk="1" hangingPunct="1"/>
            <a:r>
              <a:rPr lang="en-US" altLang="zh-TW" dirty="0"/>
              <a:t>binary value  0: background pixel</a:t>
            </a:r>
          </a:p>
          <a:p>
            <a:pPr eaLnBrk="1" hangingPunct="1"/>
            <a:endParaRPr lang="en-US" altLang="zh-TW" dirty="0"/>
          </a:p>
          <a:p>
            <a:pPr eaLnBrk="1" hangingPunct="1"/>
            <a:r>
              <a:rPr lang="en-US" altLang="zh-TW" dirty="0"/>
              <a:t>binary machine vision: generation and analysis of binary image</a:t>
            </a:r>
          </a:p>
          <a:p>
            <a:pPr eaLnBrk="1" hangingPunct="1">
              <a:buFont typeface="Wingdings" panose="05000000000000000000" pitchFamily="2" charset="2"/>
              <a:buNone/>
            </a:pPr>
            <a:endParaRPr lang="en-US" altLang="zh-TW" dirty="0"/>
          </a:p>
        </p:txBody>
      </p:sp>
      <p:sp>
        <p:nvSpPr>
          <p:cNvPr id="5" name="文字方塊 4"/>
          <p:cNvSpPr txBox="1"/>
          <p:nvPr/>
        </p:nvSpPr>
        <p:spPr>
          <a:xfrm>
            <a:off x="8820472" y="6597352"/>
            <a:ext cx="323528" cy="276999"/>
          </a:xfrm>
          <a:prstGeom prst="rect">
            <a:avLst/>
          </a:prstGeom>
          <a:noFill/>
        </p:spPr>
        <p:txBody>
          <a:bodyPr wrap="square" rtlCol="0">
            <a:spAutoFit/>
          </a:bodyPr>
          <a:lstStyle/>
          <a:p>
            <a:r>
              <a:rPr lang="en-US" altLang="zh-TW" sz="1200" dirty="0"/>
              <a:t>3</a:t>
            </a:r>
            <a:endParaRPr lang="zh-TW" altLang="en-US" sz="1200" dirty="0"/>
          </a:p>
        </p:txBody>
      </p:sp>
      <p:pic>
        <p:nvPicPr>
          <p:cNvPr id="18434" name="Picture 2" descr="https://ars.els-cdn.com/content/image/3-s2.0-B9780123739049500131-gr1.gif">
            <a:extLst>
              <a:ext uri="{FF2B5EF4-FFF2-40B4-BE49-F238E27FC236}">
                <a16:creationId xmlns:a16="http://schemas.microsoft.com/office/drawing/2014/main" id="{924E7C08-A2A0-448E-8124-52537C2A51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4941168"/>
            <a:ext cx="3287725" cy="182851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頁尾版面配置區 3">
            <a:extLst>
              <a:ext uri="{FF2B5EF4-FFF2-40B4-BE49-F238E27FC236}">
                <a16:creationId xmlns:a16="http://schemas.microsoft.com/office/drawing/2014/main" id="{170C8658-900A-45B2-B914-0305C35CD3DD}"/>
              </a:ext>
            </a:extLst>
          </p:cNvPr>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
        <p:nvSpPr>
          <p:cNvPr id="61443" name="Rectangle 2">
            <a:extLst>
              <a:ext uri="{FF2B5EF4-FFF2-40B4-BE49-F238E27FC236}">
                <a16:creationId xmlns:a16="http://schemas.microsoft.com/office/drawing/2014/main" id="{41953D99-F750-4022-BA27-049AE45C81FE}"/>
              </a:ext>
            </a:extLst>
          </p:cNvPr>
          <p:cNvSpPr>
            <a:spLocks noGrp="1" noChangeArrowheads="1"/>
          </p:cNvSpPr>
          <p:nvPr>
            <p:ph type="title"/>
          </p:nvPr>
        </p:nvSpPr>
        <p:spPr/>
        <p:txBody>
          <a:bodyPr/>
          <a:lstStyle/>
          <a:p>
            <a:pPr algn="ctr" eaLnBrk="1" hangingPunct="1"/>
            <a:r>
              <a:rPr lang="en-US" altLang="zh-TW" sz="3500" b="0"/>
              <a:t>2.3.2 Connected Components Algorithms</a:t>
            </a:r>
          </a:p>
        </p:txBody>
      </p:sp>
      <p:sp>
        <p:nvSpPr>
          <p:cNvPr id="61444" name="Rectangle 3">
            <a:extLst>
              <a:ext uri="{FF2B5EF4-FFF2-40B4-BE49-F238E27FC236}">
                <a16:creationId xmlns:a16="http://schemas.microsoft.com/office/drawing/2014/main" id="{374B8E67-2D2D-4380-9D0C-587268FA5289}"/>
              </a:ext>
            </a:extLst>
          </p:cNvPr>
          <p:cNvSpPr>
            <a:spLocks noGrp="1" noChangeArrowheads="1"/>
          </p:cNvSpPr>
          <p:nvPr>
            <p:ph type="body" idx="1"/>
          </p:nvPr>
        </p:nvSpPr>
        <p:spPr>
          <a:xfrm>
            <a:off x="252413" y="2060575"/>
            <a:ext cx="8639175" cy="4392613"/>
          </a:xfrm>
        </p:spPr>
        <p:txBody>
          <a:bodyPr/>
          <a:lstStyle/>
          <a:p>
            <a:pPr eaLnBrk="1" hangingPunct="1">
              <a:spcBef>
                <a:spcPts val="3600"/>
              </a:spcBef>
            </a:pPr>
            <a:r>
              <a:rPr lang="en-US" altLang="zh-TW" sz="2800" dirty="0"/>
              <a:t>All the algorithms process a row of the image at a time</a:t>
            </a:r>
          </a:p>
          <a:p>
            <a:pPr eaLnBrk="1" hangingPunct="1">
              <a:spcBef>
                <a:spcPts val="3600"/>
              </a:spcBef>
            </a:pPr>
            <a:r>
              <a:rPr lang="en-US" altLang="zh-TW" sz="2800" dirty="0"/>
              <a:t>All the algorithms assign new labels to the first pixel of each component and attempt to propagate the label of a pixel to right or below neighbors</a:t>
            </a:r>
          </a:p>
          <a:p>
            <a:pPr eaLnBrk="1" hangingPunct="1">
              <a:spcBef>
                <a:spcPts val="3600"/>
              </a:spcBef>
            </a:pPr>
            <a:r>
              <a:rPr lang="en-US" altLang="zh-TW" sz="2800" dirty="0"/>
              <a:t>This process continues until the pixel marked A in row 4 encountered</a:t>
            </a:r>
          </a:p>
        </p:txBody>
      </p:sp>
      <p:sp>
        <p:nvSpPr>
          <p:cNvPr id="5" name="文字方塊 4"/>
          <p:cNvSpPr txBox="1"/>
          <p:nvPr/>
        </p:nvSpPr>
        <p:spPr>
          <a:xfrm>
            <a:off x="8748464" y="6597352"/>
            <a:ext cx="395536" cy="276999"/>
          </a:xfrm>
          <a:prstGeom prst="rect">
            <a:avLst/>
          </a:prstGeom>
          <a:noFill/>
        </p:spPr>
        <p:txBody>
          <a:bodyPr wrap="square" rtlCol="0">
            <a:spAutoFit/>
          </a:bodyPr>
          <a:lstStyle/>
          <a:p>
            <a:r>
              <a:rPr lang="en-US" altLang="zh-TW" sz="1200" dirty="0"/>
              <a:t>30</a:t>
            </a:r>
            <a:endParaRPr lang="zh-TW" altLang="en-US" sz="12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頁尾版面配置區 3">
            <a:extLst>
              <a:ext uri="{FF2B5EF4-FFF2-40B4-BE49-F238E27FC236}">
                <a16:creationId xmlns:a16="http://schemas.microsoft.com/office/drawing/2014/main" id="{8E4FAACE-E84C-4B3C-A75B-C4E8A80257B2}"/>
              </a:ext>
            </a:extLst>
          </p:cNvPr>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
        <p:nvSpPr>
          <p:cNvPr id="65539" name="Rectangle 2">
            <a:extLst>
              <a:ext uri="{FF2B5EF4-FFF2-40B4-BE49-F238E27FC236}">
                <a16:creationId xmlns:a16="http://schemas.microsoft.com/office/drawing/2014/main" id="{CA181162-7F90-45B9-9D7A-F087B8BE6539}"/>
              </a:ext>
            </a:extLst>
          </p:cNvPr>
          <p:cNvSpPr>
            <a:spLocks noGrp="1" noChangeArrowheads="1"/>
          </p:cNvSpPr>
          <p:nvPr>
            <p:ph type="title"/>
          </p:nvPr>
        </p:nvSpPr>
        <p:spPr/>
        <p:txBody>
          <a:bodyPr/>
          <a:lstStyle/>
          <a:p>
            <a:pPr algn="ctr" eaLnBrk="1" hangingPunct="1"/>
            <a:r>
              <a:rPr lang="en-US" altLang="zh-TW" sz="3500" b="0"/>
              <a:t>2.3.2 Connected Components Algorithms</a:t>
            </a:r>
          </a:p>
        </p:txBody>
      </p:sp>
      <p:sp>
        <p:nvSpPr>
          <p:cNvPr id="65540" name="Rectangle 3">
            <a:extLst>
              <a:ext uri="{FF2B5EF4-FFF2-40B4-BE49-F238E27FC236}">
                <a16:creationId xmlns:a16="http://schemas.microsoft.com/office/drawing/2014/main" id="{7B14B8FA-5DAD-4B63-A179-0381639E9D22}"/>
              </a:ext>
            </a:extLst>
          </p:cNvPr>
          <p:cNvSpPr>
            <a:spLocks noGrp="1" noChangeArrowheads="1"/>
          </p:cNvSpPr>
          <p:nvPr>
            <p:ph type="body" idx="1"/>
          </p:nvPr>
        </p:nvSpPr>
        <p:spPr>
          <a:xfrm>
            <a:off x="252413" y="2112963"/>
            <a:ext cx="8639175" cy="4411662"/>
          </a:xfrm>
        </p:spPr>
        <p:txBody>
          <a:bodyPr/>
          <a:lstStyle/>
          <a:p>
            <a:pPr eaLnBrk="1" hangingPunct="1">
              <a:lnSpc>
                <a:spcPct val="90000"/>
              </a:lnSpc>
              <a:buFont typeface="Wingdings" panose="05000000000000000000" pitchFamily="2" charset="2"/>
              <a:buNone/>
            </a:pPr>
            <a:r>
              <a:rPr lang="en-US" altLang="zh-TW" sz="2800" dirty="0"/>
              <a:t>The differences among the algorithms of three types:</a:t>
            </a:r>
          </a:p>
          <a:p>
            <a:pPr eaLnBrk="1" hangingPunct="1">
              <a:lnSpc>
                <a:spcPct val="90000"/>
              </a:lnSpc>
            </a:pPr>
            <a:endParaRPr lang="en-US" altLang="zh-TW" sz="2800" dirty="0"/>
          </a:p>
          <a:p>
            <a:pPr eaLnBrk="1" hangingPunct="1">
              <a:lnSpc>
                <a:spcPct val="90000"/>
              </a:lnSpc>
            </a:pPr>
            <a:r>
              <a:rPr lang="en-US" altLang="zh-TW" sz="2800" dirty="0"/>
              <a:t>What label should be assigned to pixel A?</a:t>
            </a:r>
          </a:p>
          <a:p>
            <a:pPr eaLnBrk="1" hangingPunct="1">
              <a:lnSpc>
                <a:spcPct val="90000"/>
              </a:lnSpc>
            </a:pPr>
            <a:endParaRPr lang="en-US" altLang="zh-TW" sz="2800" dirty="0"/>
          </a:p>
          <a:p>
            <a:pPr eaLnBrk="1" hangingPunct="1">
              <a:lnSpc>
                <a:spcPct val="90000"/>
              </a:lnSpc>
            </a:pPr>
            <a:r>
              <a:rPr lang="en-US" altLang="zh-TW" sz="2800" dirty="0"/>
              <a:t>How to keep track of the equivalence of two or more labels?</a:t>
            </a:r>
          </a:p>
          <a:p>
            <a:pPr eaLnBrk="1" hangingPunct="1">
              <a:lnSpc>
                <a:spcPct val="90000"/>
              </a:lnSpc>
            </a:pPr>
            <a:endParaRPr lang="en-US" altLang="zh-TW" sz="2800" dirty="0"/>
          </a:p>
          <a:p>
            <a:pPr eaLnBrk="1" hangingPunct="1">
              <a:lnSpc>
                <a:spcPct val="90000"/>
              </a:lnSpc>
            </a:pPr>
            <a:r>
              <a:rPr lang="en-US" altLang="zh-TW" sz="2800" dirty="0"/>
              <a:t>How to use the equivalence information to complete processing?</a:t>
            </a:r>
          </a:p>
        </p:txBody>
      </p:sp>
      <p:sp>
        <p:nvSpPr>
          <p:cNvPr id="5" name="文字方塊 4"/>
          <p:cNvSpPr txBox="1"/>
          <p:nvPr/>
        </p:nvSpPr>
        <p:spPr>
          <a:xfrm>
            <a:off x="8748464" y="6597352"/>
            <a:ext cx="395536" cy="276999"/>
          </a:xfrm>
          <a:prstGeom prst="rect">
            <a:avLst/>
          </a:prstGeom>
          <a:noFill/>
        </p:spPr>
        <p:txBody>
          <a:bodyPr wrap="square" rtlCol="0">
            <a:spAutoFit/>
          </a:bodyPr>
          <a:lstStyle/>
          <a:p>
            <a:r>
              <a:rPr lang="en-US" altLang="zh-TW" sz="1200" dirty="0"/>
              <a:t>31</a:t>
            </a:r>
            <a:endParaRPr lang="zh-TW" altLang="en-US" sz="12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頁尾版面配置區 3">
            <a:extLst>
              <a:ext uri="{FF2B5EF4-FFF2-40B4-BE49-F238E27FC236}">
                <a16:creationId xmlns:a16="http://schemas.microsoft.com/office/drawing/2014/main" id="{2086EF82-B878-4D13-B9D0-3FB3E23F34F7}"/>
              </a:ext>
            </a:extLst>
          </p:cNvPr>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
        <p:nvSpPr>
          <p:cNvPr id="67587" name="Rectangle 2">
            <a:extLst>
              <a:ext uri="{FF2B5EF4-FFF2-40B4-BE49-F238E27FC236}">
                <a16:creationId xmlns:a16="http://schemas.microsoft.com/office/drawing/2014/main" id="{6999FF57-F589-4A1E-9577-F6C9B4A1C368}"/>
              </a:ext>
            </a:extLst>
          </p:cNvPr>
          <p:cNvSpPr>
            <a:spLocks noGrp="1" noChangeArrowheads="1"/>
          </p:cNvSpPr>
          <p:nvPr>
            <p:ph type="title"/>
          </p:nvPr>
        </p:nvSpPr>
        <p:spPr/>
        <p:txBody>
          <a:bodyPr/>
          <a:lstStyle/>
          <a:p>
            <a:pPr algn="ctr" eaLnBrk="1" hangingPunct="1"/>
            <a:r>
              <a:rPr lang="en-US" altLang="zh-TW" sz="3500" b="0"/>
              <a:t>2.3.2 Connected Components Algorithms</a:t>
            </a:r>
          </a:p>
        </p:txBody>
      </p:sp>
      <p:sp>
        <p:nvSpPr>
          <p:cNvPr id="67588" name="Rectangle 3">
            <a:extLst>
              <a:ext uri="{FF2B5EF4-FFF2-40B4-BE49-F238E27FC236}">
                <a16:creationId xmlns:a16="http://schemas.microsoft.com/office/drawing/2014/main" id="{8A872E2C-69D7-4187-AFD2-E95EE9194F98}"/>
              </a:ext>
            </a:extLst>
          </p:cNvPr>
          <p:cNvSpPr>
            <a:spLocks noGrp="1" noChangeArrowheads="1"/>
          </p:cNvSpPr>
          <p:nvPr>
            <p:ph type="body" idx="1"/>
          </p:nvPr>
        </p:nvSpPr>
        <p:spPr>
          <a:xfrm>
            <a:off x="252413" y="2112963"/>
            <a:ext cx="8496300" cy="4411662"/>
          </a:xfrm>
        </p:spPr>
        <p:txBody>
          <a:bodyPr/>
          <a:lstStyle/>
          <a:p>
            <a:pPr marL="514350" indent="-514350" eaLnBrk="1" hangingPunct="1">
              <a:lnSpc>
                <a:spcPct val="90000"/>
              </a:lnSpc>
              <a:buFont typeface="+mj-lt"/>
              <a:buAutoNum type="arabicPeriod"/>
            </a:pPr>
            <a:r>
              <a:rPr lang="en-US" altLang="zh-TW" sz="2800" dirty="0"/>
              <a:t>An Iterative Algorithm</a:t>
            </a:r>
          </a:p>
          <a:p>
            <a:pPr marL="514350" indent="-514350" eaLnBrk="1" hangingPunct="1">
              <a:lnSpc>
                <a:spcPct val="90000"/>
              </a:lnSpc>
              <a:buFont typeface="+mj-lt"/>
              <a:buAutoNum type="arabicPeriod"/>
            </a:pPr>
            <a:endParaRPr lang="en-US" altLang="zh-TW" sz="2800" dirty="0"/>
          </a:p>
          <a:p>
            <a:pPr marL="514350" indent="-514350" eaLnBrk="1" hangingPunct="1">
              <a:lnSpc>
                <a:spcPct val="90000"/>
              </a:lnSpc>
              <a:buFont typeface="+mj-lt"/>
              <a:buAutoNum type="arabicPeriod"/>
            </a:pPr>
            <a:r>
              <a:rPr lang="en-US" altLang="zh-TW" sz="2800" dirty="0"/>
              <a:t>The Classical Algorithm</a:t>
            </a:r>
            <a:r>
              <a:rPr lang="zh-TW" altLang="en-US" sz="2800" dirty="0"/>
              <a:t> </a:t>
            </a:r>
            <a:r>
              <a:rPr lang="en-US" altLang="zh-TW" sz="2800" dirty="0"/>
              <a:t>(Transitive Closure)</a:t>
            </a:r>
          </a:p>
          <a:p>
            <a:pPr marL="514350" indent="-514350" eaLnBrk="1" hangingPunct="1">
              <a:lnSpc>
                <a:spcPct val="90000"/>
              </a:lnSpc>
              <a:buFont typeface="+mj-lt"/>
              <a:buAutoNum type="arabicPeriod"/>
            </a:pPr>
            <a:endParaRPr lang="en-US" altLang="zh-TW" sz="2800" dirty="0"/>
          </a:p>
          <a:p>
            <a:pPr marL="514350" indent="-514350" eaLnBrk="1" hangingPunct="1">
              <a:buFont typeface="+mj-lt"/>
              <a:buAutoNum type="arabicPeriod"/>
            </a:pPr>
            <a:r>
              <a:rPr lang="en-US" altLang="zh-TW" sz="2800" dirty="0"/>
              <a:t>A Space-Efficient Two-Pass Algorithm That Uses a Local Equivalence Table</a:t>
            </a:r>
          </a:p>
          <a:p>
            <a:pPr marL="514350" indent="-514350" eaLnBrk="1" hangingPunct="1">
              <a:buFont typeface="+mj-lt"/>
              <a:buAutoNum type="arabicPeriod"/>
            </a:pPr>
            <a:endParaRPr lang="en-US" altLang="zh-TW" sz="2800" dirty="0"/>
          </a:p>
          <a:p>
            <a:pPr marL="514350" indent="-514350" eaLnBrk="1" hangingPunct="1">
              <a:buFont typeface="+mj-lt"/>
              <a:buAutoNum type="arabicPeriod"/>
            </a:pPr>
            <a:r>
              <a:rPr lang="en-US" altLang="zh-TW" sz="2800" dirty="0"/>
              <a:t>An Efficient Run-Length Implementation of the Local Equivalence Table Method</a:t>
            </a:r>
          </a:p>
          <a:p>
            <a:pPr eaLnBrk="1" hangingPunct="1"/>
            <a:endParaRPr lang="en-US" altLang="zh-TW" sz="2800" dirty="0"/>
          </a:p>
        </p:txBody>
      </p:sp>
      <p:sp>
        <p:nvSpPr>
          <p:cNvPr id="5" name="文字方塊 4"/>
          <p:cNvSpPr txBox="1"/>
          <p:nvPr/>
        </p:nvSpPr>
        <p:spPr>
          <a:xfrm>
            <a:off x="8748464" y="6597352"/>
            <a:ext cx="395536" cy="276999"/>
          </a:xfrm>
          <a:prstGeom prst="rect">
            <a:avLst/>
          </a:prstGeom>
          <a:noFill/>
        </p:spPr>
        <p:txBody>
          <a:bodyPr wrap="square" rtlCol="0">
            <a:spAutoFit/>
          </a:bodyPr>
          <a:lstStyle/>
          <a:p>
            <a:r>
              <a:rPr lang="en-US" altLang="zh-TW" sz="1200" dirty="0"/>
              <a:t>32</a:t>
            </a:r>
            <a:endParaRPr lang="zh-TW" altLang="en-US" sz="12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頁尾版面配置區 3">
            <a:extLst>
              <a:ext uri="{FF2B5EF4-FFF2-40B4-BE49-F238E27FC236}">
                <a16:creationId xmlns:a16="http://schemas.microsoft.com/office/drawing/2014/main" id="{C136F162-0CD1-4AE4-8CB7-DF826EA2A53B}"/>
              </a:ext>
            </a:extLst>
          </p:cNvPr>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
        <p:nvSpPr>
          <p:cNvPr id="69635" name="Rectangle 3">
            <a:extLst>
              <a:ext uri="{FF2B5EF4-FFF2-40B4-BE49-F238E27FC236}">
                <a16:creationId xmlns:a16="http://schemas.microsoft.com/office/drawing/2014/main" id="{FF555AF5-242F-4314-A5AE-653719C80F8E}"/>
              </a:ext>
            </a:extLst>
          </p:cNvPr>
          <p:cNvSpPr>
            <a:spLocks noGrp="1" noChangeArrowheads="1"/>
          </p:cNvSpPr>
          <p:nvPr>
            <p:ph type="body" idx="1"/>
          </p:nvPr>
        </p:nvSpPr>
        <p:spPr>
          <a:xfrm>
            <a:off x="252413" y="2349500"/>
            <a:ext cx="8639175" cy="2159000"/>
          </a:xfrm>
        </p:spPr>
        <p:txBody>
          <a:bodyPr/>
          <a:lstStyle/>
          <a:p>
            <a:pPr eaLnBrk="1" hangingPunct="1"/>
            <a:r>
              <a:rPr lang="en-US" altLang="zh-TW" sz="2800" dirty="0"/>
              <a:t>Step 1. initialization of each pixel to a unique label</a:t>
            </a:r>
          </a:p>
          <a:p>
            <a:pPr eaLnBrk="1" hangingPunct="1">
              <a:buFont typeface="Wingdings" panose="05000000000000000000" pitchFamily="2" charset="2"/>
              <a:buNone/>
            </a:pPr>
            <a:r>
              <a:rPr lang="en-US" altLang="zh-TW" sz="2800" dirty="0"/>
              <a:t> </a:t>
            </a:r>
          </a:p>
          <a:p>
            <a:pPr eaLnBrk="1" hangingPunct="1"/>
            <a:r>
              <a:rPr lang="en-US" altLang="zh-TW" sz="2800" dirty="0"/>
              <a:t>Step 2. iteration of top-down followed by bottom-up</a:t>
            </a:r>
            <a:br>
              <a:rPr lang="en-US" altLang="zh-TW" sz="2800" dirty="0"/>
            </a:br>
            <a:r>
              <a:rPr lang="en-US" altLang="zh-TW" sz="2800" dirty="0"/>
              <a:t>            passes until no change</a:t>
            </a:r>
          </a:p>
        </p:txBody>
      </p:sp>
      <p:sp>
        <p:nvSpPr>
          <p:cNvPr id="5" name="Rectangle 2">
            <a:extLst>
              <a:ext uri="{FF2B5EF4-FFF2-40B4-BE49-F238E27FC236}">
                <a16:creationId xmlns:a16="http://schemas.microsoft.com/office/drawing/2014/main" id="{0E12D0AA-53E3-4A70-A1A1-A7DA7A08F3BA}"/>
              </a:ext>
            </a:extLst>
          </p:cNvPr>
          <p:cNvSpPr txBox="1">
            <a:spLocks noChangeArrowheads="1"/>
          </p:cNvSpPr>
          <p:nvPr/>
        </p:nvSpPr>
        <p:spPr bwMode="auto">
          <a:xfrm>
            <a:off x="1042988" y="333375"/>
            <a:ext cx="8101012"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rtl="0" eaLnBrk="0" fontAlgn="base" hangingPunct="0">
              <a:spcBef>
                <a:spcPct val="0"/>
              </a:spcBef>
              <a:spcAft>
                <a:spcPct val="0"/>
              </a:spcAft>
              <a:defRPr kumimoji="1" sz="3900" b="1">
                <a:solidFill>
                  <a:schemeClr val="tx2"/>
                </a:solidFill>
                <a:latin typeface="+mj-lt"/>
                <a:ea typeface="+mj-ea"/>
                <a:cs typeface="+mj-cs"/>
              </a:defRPr>
            </a:lvl1pPr>
            <a:lvl2pPr algn="l" rtl="0" eaLnBrk="0" fontAlgn="base" hangingPunct="0">
              <a:spcBef>
                <a:spcPct val="0"/>
              </a:spcBef>
              <a:spcAft>
                <a:spcPct val="0"/>
              </a:spcAft>
              <a:defRPr kumimoji="1" sz="3900" b="1">
                <a:solidFill>
                  <a:schemeClr val="tx2"/>
                </a:solidFill>
                <a:latin typeface="Arial" charset="0"/>
                <a:ea typeface="新細明體" pitchFamily="18" charset="-120"/>
              </a:defRPr>
            </a:lvl2pPr>
            <a:lvl3pPr algn="l" rtl="0" eaLnBrk="0" fontAlgn="base" hangingPunct="0">
              <a:spcBef>
                <a:spcPct val="0"/>
              </a:spcBef>
              <a:spcAft>
                <a:spcPct val="0"/>
              </a:spcAft>
              <a:defRPr kumimoji="1" sz="3900" b="1">
                <a:solidFill>
                  <a:schemeClr val="tx2"/>
                </a:solidFill>
                <a:latin typeface="Arial" charset="0"/>
                <a:ea typeface="新細明體" pitchFamily="18" charset="-120"/>
              </a:defRPr>
            </a:lvl3pPr>
            <a:lvl4pPr algn="l" rtl="0" eaLnBrk="0" fontAlgn="base" hangingPunct="0">
              <a:spcBef>
                <a:spcPct val="0"/>
              </a:spcBef>
              <a:spcAft>
                <a:spcPct val="0"/>
              </a:spcAft>
              <a:defRPr kumimoji="1" sz="3900" b="1">
                <a:solidFill>
                  <a:schemeClr val="tx2"/>
                </a:solidFill>
                <a:latin typeface="Arial" charset="0"/>
                <a:ea typeface="新細明體" pitchFamily="18" charset="-120"/>
              </a:defRPr>
            </a:lvl4pPr>
            <a:lvl5pPr algn="l" rtl="0" eaLnBrk="0" fontAlgn="base" hangingPunct="0">
              <a:spcBef>
                <a:spcPct val="0"/>
              </a:spcBef>
              <a:spcAft>
                <a:spcPct val="0"/>
              </a:spcAft>
              <a:defRPr kumimoji="1" sz="3900" b="1">
                <a:solidFill>
                  <a:schemeClr val="tx2"/>
                </a:solidFill>
                <a:latin typeface="Arial" charset="0"/>
                <a:ea typeface="新細明體" pitchFamily="18" charset="-120"/>
              </a:defRPr>
            </a:lvl5pPr>
            <a:lvl6pPr marL="457200" algn="l" rtl="0" fontAlgn="base">
              <a:spcBef>
                <a:spcPct val="0"/>
              </a:spcBef>
              <a:spcAft>
                <a:spcPct val="0"/>
              </a:spcAft>
              <a:defRPr kumimoji="1" sz="3900" b="1">
                <a:solidFill>
                  <a:schemeClr val="tx2"/>
                </a:solidFill>
                <a:latin typeface="Arial" charset="0"/>
                <a:ea typeface="新細明體" pitchFamily="18" charset="-120"/>
              </a:defRPr>
            </a:lvl6pPr>
            <a:lvl7pPr marL="914400" algn="l" rtl="0" fontAlgn="base">
              <a:spcBef>
                <a:spcPct val="0"/>
              </a:spcBef>
              <a:spcAft>
                <a:spcPct val="0"/>
              </a:spcAft>
              <a:defRPr kumimoji="1" sz="3900" b="1">
                <a:solidFill>
                  <a:schemeClr val="tx2"/>
                </a:solidFill>
                <a:latin typeface="Arial" charset="0"/>
                <a:ea typeface="新細明體" pitchFamily="18" charset="-120"/>
              </a:defRPr>
            </a:lvl7pPr>
            <a:lvl8pPr marL="1371600" algn="l" rtl="0" fontAlgn="base">
              <a:spcBef>
                <a:spcPct val="0"/>
              </a:spcBef>
              <a:spcAft>
                <a:spcPct val="0"/>
              </a:spcAft>
              <a:defRPr kumimoji="1" sz="3900" b="1">
                <a:solidFill>
                  <a:schemeClr val="tx2"/>
                </a:solidFill>
                <a:latin typeface="Arial" charset="0"/>
                <a:ea typeface="新細明體" pitchFamily="18" charset="-120"/>
              </a:defRPr>
            </a:lvl8pPr>
            <a:lvl9pPr marL="1828800" algn="l" rtl="0" fontAlgn="base">
              <a:spcBef>
                <a:spcPct val="0"/>
              </a:spcBef>
              <a:spcAft>
                <a:spcPct val="0"/>
              </a:spcAft>
              <a:defRPr kumimoji="1" sz="3900" b="1">
                <a:solidFill>
                  <a:schemeClr val="tx2"/>
                </a:solidFill>
                <a:latin typeface="Arial" charset="0"/>
                <a:ea typeface="新細明體" pitchFamily="18" charset="-120"/>
              </a:defRPr>
            </a:lvl9pPr>
          </a:lstStyle>
          <a:p>
            <a:pPr algn="ctr" eaLnBrk="1" hangingPunct="1">
              <a:defRPr/>
            </a:pPr>
            <a:r>
              <a:rPr lang="en-US" altLang="zh-TW" sz="3600" b="0" dirty="0"/>
              <a:t>2.3.3 An Iterative Algorithm</a:t>
            </a:r>
            <a:endParaRPr lang="en-US" altLang="zh-TW" sz="3600" b="0" kern="0" dirty="0"/>
          </a:p>
        </p:txBody>
      </p:sp>
      <p:sp>
        <p:nvSpPr>
          <p:cNvPr id="6" name="文字方塊 5"/>
          <p:cNvSpPr txBox="1"/>
          <p:nvPr/>
        </p:nvSpPr>
        <p:spPr>
          <a:xfrm>
            <a:off x="8748464" y="6597352"/>
            <a:ext cx="395536" cy="276999"/>
          </a:xfrm>
          <a:prstGeom prst="rect">
            <a:avLst/>
          </a:prstGeom>
          <a:noFill/>
        </p:spPr>
        <p:txBody>
          <a:bodyPr wrap="square" rtlCol="0">
            <a:spAutoFit/>
          </a:bodyPr>
          <a:lstStyle/>
          <a:p>
            <a:r>
              <a:rPr lang="en-US" altLang="zh-TW" sz="1200" dirty="0"/>
              <a:t>33</a:t>
            </a:r>
            <a:endParaRPr lang="zh-TW" altLang="en-US" sz="12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4" descr="2">
            <a:extLst>
              <a:ext uri="{FF2B5EF4-FFF2-40B4-BE49-F238E27FC236}">
                <a16:creationId xmlns:a16="http://schemas.microsoft.com/office/drawing/2014/main" id="{D262A7CA-897B-47E0-8D44-F907EDA8ED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35533"/>
          <a:stretch>
            <a:fillRect/>
          </a:stretch>
        </p:blipFill>
        <p:spPr bwMode="auto">
          <a:xfrm>
            <a:off x="0" y="312738"/>
            <a:ext cx="9144000" cy="405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3" name="文字方塊 1">
            <a:extLst>
              <a:ext uri="{FF2B5EF4-FFF2-40B4-BE49-F238E27FC236}">
                <a16:creationId xmlns:a16="http://schemas.microsoft.com/office/drawing/2014/main" id="{E74FF5E8-B39F-42B9-B6D6-1CDF6ACBB387}"/>
              </a:ext>
            </a:extLst>
          </p:cNvPr>
          <p:cNvSpPr txBox="1">
            <a:spLocks noChangeArrowheads="1"/>
          </p:cNvSpPr>
          <p:nvPr/>
        </p:nvSpPr>
        <p:spPr bwMode="auto">
          <a:xfrm>
            <a:off x="0" y="4394200"/>
            <a:ext cx="9144000" cy="227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kumimoji="1">
                <a:solidFill>
                  <a:schemeClr val="tx1"/>
                </a:solidFill>
                <a:latin typeface="Arial" panose="020B0604020202020204" pitchFamily="34" charset="0"/>
                <a:ea typeface="新細明體" panose="02020500000000000000" pitchFamily="18" charset="-120"/>
              </a:defRPr>
            </a:lvl1pPr>
            <a:lvl2pPr>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lvl="1" algn="just" eaLnBrk="1" hangingPunct="1">
              <a:lnSpc>
                <a:spcPct val="120000"/>
              </a:lnSpc>
              <a:spcBef>
                <a:spcPct val="50000"/>
              </a:spcBef>
            </a:pPr>
            <a:r>
              <a:rPr lang="en-US" altLang="zh-TW" sz="2000" b="1" dirty="0"/>
              <a:t>Figure 2.17 </a:t>
            </a:r>
            <a:r>
              <a:rPr lang="en-US" altLang="zh-TW" sz="2000" dirty="0"/>
              <a:t>Iterative algorithm for connected components labeling. Part (a) shows the original binary image; (b) the results after initialization of each 1-pixel to a unique label; (c) the results after the first top-down pass, in which the value of each nonzero pixel is replaced by the minimum value of its nonzero neighbors in a recursive manner going from left to right and top to bottom; and (d) the results after the first bottom-up pass.</a:t>
            </a:r>
            <a:endParaRPr lang="zh-TW" altLang="en-US" sz="2000" dirty="0"/>
          </a:p>
        </p:txBody>
      </p:sp>
      <p:sp>
        <p:nvSpPr>
          <p:cNvPr id="4" name="文字方塊 3"/>
          <p:cNvSpPr txBox="1"/>
          <p:nvPr/>
        </p:nvSpPr>
        <p:spPr>
          <a:xfrm>
            <a:off x="8748464" y="6597352"/>
            <a:ext cx="395536" cy="276999"/>
          </a:xfrm>
          <a:prstGeom prst="rect">
            <a:avLst/>
          </a:prstGeom>
          <a:noFill/>
        </p:spPr>
        <p:txBody>
          <a:bodyPr wrap="square" rtlCol="0">
            <a:spAutoFit/>
          </a:bodyPr>
          <a:lstStyle/>
          <a:p>
            <a:r>
              <a:rPr lang="en-US" altLang="zh-TW" sz="1200" dirty="0"/>
              <a:t>34</a:t>
            </a:r>
            <a:endParaRPr lang="zh-TW" altLang="en-US" sz="12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頁尾版面配置區 3">
            <a:extLst>
              <a:ext uri="{FF2B5EF4-FFF2-40B4-BE49-F238E27FC236}">
                <a16:creationId xmlns:a16="http://schemas.microsoft.com/office/drawing/2014/main" id="{63F99EF3-0F83-4367-B9AD-C31A2EEAD34D}"/>
              </a:ext>
            </a:extLst>
          </p:cNvPr>
          <p:cNvSpPr>
            <a:spLocks noGrp="1"/>
          </p:cNvSpPr>
          <p:nvPr>
            <p:ph type="ftr" sz="quarter" idx="10"/>
          </p:nvPr>
        </p:nvSpPr>
        <p:spPr/>
        <p:txBody>
          <a:bodyPr/>
          <a:lstStyle/>
          <a:p>
            <a:pPr>
              <a:defRPr/>
            </a:pPr>
            <a:r>
              <a:rPr lang="en-US" altLang="zh-TW"/>
              <a:t>DC &amp; CV Lab.</a:t>
            </a:r>
          </a:p>
          <a:p>
            <a:pPr>
              <a:defRPr/>
            </a:pPr>
            <a:r>
              <a:rPr lang="en-US" altLang="zh-TW"/>
              <a:t>CSIE NTU</a:t>
            </a:r>
          </a:p>
        </p:txBody>
      </p:sp>
      <p:pic>
        <p:nvPicPr>
          <p:cNvPr id="5" name="圖片 4">
            <a:extLst>
              <a:ext uri="{FF2B5EF4-FFF2-40B4-BE49-F238E27FC236}">
                <a16:creationId xmlns:a16="http://schemas.microsoft.com/office/drawing/2014/main" id="{07D5FF26-8421-40FC-867B-2F5A9A8DCB15}"/>
              </a:ext>
            </a:extLst>
          </p:cNvPr>
          <p:cNvPicPr>
            <a:picLocks noChangeAspect="1"/>
          </p:cNvPicPr>
          <p:nvPr/>
        </p:nvPicPr>
        <p:blipFill rotWithShape="1">
          <a:blip r:embed="rId3"/>
          <a:srcRect b="54617"/>
          <a:stretch/>
        </p:blipFill>
        <p:spPr>
          <a:xfrm>
            <a:off x="1619672" y="3426314"/>
            <a:ext cx="6429375" cy="1517275"/>
          </a:xfrm>
          <a:prstGeom prst="rect">
            <a:avLst/>
          </a:prstGeom>
        </p:spPr>
      </p:pic>
      <p:sp>
        <p:nvSpPr>
          <p:cNvPr id="13" name="Rectangle 2">
            <a:extLst>
              <a:ext uri="{FF2B5EF4-FFF2-40B4-BE49-F238E27FC236}">
                <a16:creationId xmlns:a16="http://schemas.microsoft.com/office/drawing/2014/main" id="{FA09076F-FDE9-447C-949A-2309CDC0719F}"/>
              </a:ext>
            </a:extLst>
          </p:cNvPr>
          <p:cNvSpPr txBox="1">
            <a:spLocks noChangeArrowheads="1"/>
          </p:cNvSpPr>
          <p:nvPr/>
        </p:nvSpPr>
        <p:spPr bwMode="auto">
          <a:xfrm>
            <a:off x="1042988" y="333375"/>
            <a:ext cx="8101012"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rtl="0" eaLnBrk="0" fontAlgn="base" hangingPunct="0">
              <a:spcBef>
                <a:spcPct val="0"/>
              </a:spcBef>
              <a:spcAft>
                <a:spcPct val="0"/>
              </a:spcAft>
              <a:defRPr kumimoji="1" sz="3900" b="1">
                <a:solidFill>
                  <a:schemeClr val="tx2"/>
                </a:solidFill>
                <a:latin typeface="+mj-lt"/>
                <a:ea typeface="+mj-ea"/>
                <a:cs typeface="+mj-cs"/>
              </a:defRPr>
            </a:lvl1pPr>
            <a:lvl2pPr algn="l" rtl="0" eaLnBrk="0" fontAlgn="base" hangingPunct="0">
              <a:spcBef>
                <a:spcPct val="0"/>
              </a:spcBef>
              <a:spcAft>
                <a:spcPct val="0"/>
              </a:spcAft>
              <a:defRPr kumimoji="1" sz="3900" b="1">
                <a:solidFill>
                  <a:schemeClr val="tx2"/>
                </a:solidFill>
                <a:latin typeface="Arial" charset="0"/>
                <a:ea typeface="新細明體" pitchFamily="18" charset="-120"/>
              </a:defRPr>
            </a:lvl2pPr>
            <a:lvl3pPr algn="l" rtl="0" eaLnBrk="0" fontAlgn="base" hangingPunct="0">
              <a:spcBef>
                <a:spcPct val="0"/>
              </a:spcBef>
              <a:spcAft>
                <a:spcPct val="0"/>
              </a:spcAft>
              <a:defRPr kumimoji="1" sz="3900" b="1">
                <a:solidFill>
                  <a:schemeClr val="tx2"/>
                </a:solidFill>
                <a:latin typeface="Arial" charset="0"/>
                <a:ea typeface="新細明體" pitchFamily="18" charset="-120"/>
              </a:defRPr>
            </a:lvl3pPr>
            <a:lvl4pPr algn="l" rtl="0" eaLnBrk="0" fontAlgn="base" hangingPunct="0">
              <a:spcBef>
                <a:spcPct val="0"/>
              </a:spcBef>
              <a:spcAft>
                <a:spcPct val="0"/>
              </a:spcAft>
              <a:defRPr kumimoji="1" sz="3900" b="1">
                <a:solidFill>
                  <a:schemeClr val="tx2"/>
                </a:solidFill>
                <a:latin typeface="Arial" charset="0"/>
                <a:ea typeface="新細明體" pitchFamily="18" charset="-120"/>
              </a:defRPr>
            </a:lvl4pPr>
            <a:lvl5pPr algn="l" rtl="0" eaLnBrk="0" fontAlgn="base" hangingPunct="0">
              <a:spcBef>
                <a:spcPct val="0"/>
              </a:spcBef>
              <a:spcAft>
                <a:spcPct val="0"/>
              </a:spcAft>
              <a:defRPr kumimoji="1" sz="3900" b="1">
                <a:solidFill>
                  <a:schemeClr val="tx2"/>
                </a:solidFill>
                <a:latin typeface="Arial" charset="0"/>
                <a:ea typeface="新細明體" pitchFamily="18" charset="-120"/>
              </a:defRPr>
            </a:lvl5pPr>
            <a:lvl6pPr marL="457200" algn="l" rtl="0" fontAlgn="base">
              <a:spcBef>
                <a:spcPct val="0"/>
              </a:spcBef>
              <a:spcAft>
                <a:spcPct val="0"/>
              </a:spcAft>
              <a:defRPr kumimoji="1" sz="3900" b="1">
                <a:solidFill>
                  <a:schemeClr val="tx2"/>
                </a:solidFill>
                <a:latin typeface="Arial" charset="0"/>
                <a:ea typeface="新細明體" pitchFamily="18" charset="-120"/>
              </a:defRPr>
            </a:lvl6pPr>
            <a:lvl7pPr marL="914400" algn="l" rtl="0" fontAlgn="base">
              <a:spcBef>
                <a:spcPct val="0"/>
              </a:spcBef>
              <a:spcAft>
                <a:spcPct val="0"/>
              </a:spcAft>
              <a:defRPr kumimoji="1" sz="3900" b="1">
                <a:solidFill>
                  <a:schemeClr val="tx2"/>
                </a:solidFill>
                <a:latin typeface="Arial" charset="0"/>
                <a:ea typeface="新細明體" pitchFamily="18" charset="-120"/>
              </a:defRPr>
            </a:lvl7pPr>
            <a:lvl8pPr marL="1371600" algn="l" rtl="0" fontAlgn="base">
              <a:spcBef>
                <a:spcPct val="0"/>
              </a:spcBef>
              <a:spcAft>
                <a:spcPct val="0"/>
              </a:spcAft>
              <a:defRPr kumimoji="1" sz="3900" b="1">
                <a:solidFill>
                  <a:schemeClr val="tx2"/>
                </a:solidFill>
                <a:latin typeface="Arial" charset="0"/>
                <a:ea typeface="新細明體" pitchFamily="18" charset="-120"/>
              </a:defRPr>
            </a:lvl8pPr>
            <a:lvl9pPr marL="1828800" algn="l" rtl="0" fontAlgn="base">
              <a:spcBef>
                <a:spcPct val="0"/>
              </a:spcBef>
              <a:spcAft>
                <a:spcPct val="0"/>
              </a:spcAft>
              <a:defRPr kumimoji="1" sz="3900" b="1">
                <a:solidFill>
                  <a:schemeClr val="tx2"/>
                </a:solidFill>
                <a:latin typeface="Arial" charset="0"/>
                <a:ea typeface="新細明體" pitchFamily="18" charset="-120"/>
              </a:defRPr>
            </a:lvl9pPr>
          </a:lstStyle>
          <a:p>
            <a:pPr algn="ctr" eaLnBrk="1" hangingPunct="1">
              <a:defRPr/>
            </a:pPr>
            <a:r>
              <a:rPr lang="en-US" altLang="zh-TW" sz="3600" b="0" dirty="0"/>
              <a:t>2.3.3 An Iterative Algorithm</a:t>
            </a:r>
            <a:endParaRPr lang="en-US" altLang="zh-TW" sz="3600" b="0" kern="0" dirty="0"/>
          </a:p>
        </p:txBody>
      </p:sp>
      <p:sp>
        <p:nvSpPr>
          <p:cNvPr id="14" name="Rectangle 3">
            <a:extLst>
              <a:ext uri="{FF2B5EF4-FFF2-40B4-BE49-F238E27FC236}">
                <a16:creationId xmlns:a16="http://schemas.microsoft.com/office/drawing/2014/main" id="{3EAF4B51-35E1-4B8C-A2BC-8C8BE30B9487}"/>
              </a:ext>
            </a:extLst>
          </p:cNvPr>
          <p:cNvSpPr txBox="1">
            <a:spLocks noChangeArrowheads="1"/>
          </p:cNvSpPr>
          <p:nvPr/>
        </p:nvSpPr>
        <p:spPr bwMode="auto">
          <a:xfrm>
            <a:off x="252412" y="2128369"/>
            <a:ext cx="8639175"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l"/>
              <a:defRPr kumimoji="1"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anose="05000000000000000000" pitchFamily="2" charset="2"/>
              <a:buChar char="l"/>
              <a:defRPr kumimoji="1" sz="2600">
                <a:solidFill>
                  <a:schemeClr val="tx1"/>
                </a:solidFill>
                <a:latin typeface="+mn-lt"/>
                <a:ea typeface="+mn-ea"/>
              </a:defRPr>
            </a:lvl2pPr>
            <a:lvl3pPr marL="987425" indent="-293688" algn="l" rtl="0" eaLnBrk="0" fontAlgn="base" hangingPunct="0">
              <a:spcBef>
                <a:spcPct val="20000"/>
              </a:spcBef>
              <a:spcAft>
                <a:spcPct val="0"/>
              </a:spcAft>
              <a:buClr>
                <a:schemeClr val="accent1"/>
              </a:buClr>
              <a:buSzPct val="70000"/>
              <a:buFont typeface="Wingdings" panose="05000000000000000000" pitchFamily="2" charset="2"/>
              <a:buChar char="l"/>
              <a:defRPr kumimoji="1" sz="2300">
                <a:solidFill>
                  <a:schemeClr val="tx1"/>
                </a:solidFill>
                <a:latin typeface="+mn-lt"/>
                <a:ea typeface="+mn-ea"/>
              </a:defRPr>
            </a:lvl3pPr>
            <a:lvl4pPr marL="1281113" indent="-292100" algn="l" rtl="0" eaLnBrk="0" fontAlgn="base" hangingPunct="0">
              <a:spcBef>
                <a:spcPct val="20000"/>
              </a:spcBef>
              <a:spcAft>
                <a:spcPct val="0"/>
              </a:spcAft>
              <a:buClr>
                <a:schemeClr val="tx2"/>
              </a:buClr>
              <a:buSzPct val="75000"/>
              <a:buFont typeface="Wingdings" panose="05000000000000000000" pitchFamily="2" charset="2"/>
              <a:buChar char="§"/>
              <a:defRPr kumimoji="1" sz="2000">
                <a:solidFill>
                  <a:schemeClr val="tx1"/>
                </a:solidFill>
                <a:latin typeface="+mn-lt"/>
                <a:ea typeface="+mn-ea"/>
              </a:defRPr>
            </a:lvl4pPr>
            <a:lvl5pPr marL="1598613" indent="-315913" algn="l" rtl="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mn-lt"/>
                <a:ea typeface="+mn-ea"/>
              </a:defRPr>
            </a:lvl5pPr>
            <a:lvl6pPr marL="2055813" indent="-315913" algn="l" rtl="0" fontAlgn="base">
              <a:spcBef>
                <a:spcPct val="20000"/>
              </a:spcBef>
              <a:spcAft>
                <a:spcPct val="0"/>
              </a:spcAft>
              <a:buClr>
                <a:schemeClr val="folHlink"/>
              </a:buClr>
              <a:buSzPct val="80000"/>
              <a:buFont typeface="Wingdings" pitchFamily="2" charset="2"/>
              <a:buChar char="§"/>
              <a:defRPr kumimoji="1" sz="2000">
                <a:solidFill>
                  <a:schemeClr val="tx1"/>
                </a:solidFill>
                <a:latin typeface="+mn-lt"/>
                <a:ea typeface="+mn-ea"/>
              </a:defRPr>
            </a:lvl6pPr>
            <a:lvl7pPr marL="2513013" indent="-315913" algn="l" rtl="0" fontAlgn="base">
              <a:spcBef>
                <a:spcPct val="20000"/>
              </a:spcBef>
              <a:spcAft>
                <a:spcPct val="0"/>
              </a:spcAft>
              <a:buClr>
                <a:schemeClr val="folHlink"/>
              </a:buClr>
              <a:buSzPct val="80000"/>
              <a:buFont typeface="Wingdings" pitchFamily="2" charset="2"/>
              <a:buChar char="§"/>
              <a:defRPr kumimoji="1" sz="2000">
                <a:solidFill>
                  <a:schemeClr val="tx1"/>
                </a:solidFill>
                <a:latin typeface="+mn-lt"/>
                <a:ea typeface="+mn-ea"/>
              </a:defRPr>
            </a:lvl7pPr>
            <a:lvl8pPr marL="2970213" indent="-315913" algn="l" rtl="0" fontAlgn="base">
              <a:spcBef>
                <a:spcPct val="20000"/>
              </a:spcBef>
              <a:spcAft>
                <a:spcPct val="0"/>
              </a:spcAft>
              <a:buClr>
                <a:schemeClr val="folHlink"/>
              </a:buClr>
              <a:buSzPct val="80000"/>
              <a:buFont typeface="Wingdings" pitchFamily="2" charset="2"/>
              <a:buChar char="§"/>
              <a:defRPr kumimoji="1" sz="2000">
                <a:solidFill>
                  <a:schemeClr val="tx1"/>
                </a:solidFill>
                <a:latin typeface="+mn-lt"/>
                <a:ea typeface="+mn-ea"/>
              </a:defRPr>
            </a:lvl8pPr>
            <a:lvl9pPr marL="3427413" indent="-315913" algn="l" rtl="0" fontAlgn="base">
              <a:spcBef>
                <a:spcPct val="20000"/>
              </a:spcBef>
              <a:spcAft>
                <a:spcPct val="0"/>
              </a:spcAft>
              <a:buClr>
                <a:schemeClr val="folHlink"/>
              </a:buClr>
              <a:buSzPct val="80000"/>
              <a:buFont typeface="Wingdings" pitchFamily="2" charset="2"/>
              <a:buChar char="§"/>
              <a:defRPr kumimoji="1" sz="2000">
                <a:solidFill>
                  <a:schemeClr val="tx1"/>
                </a:solidFill>
                <a:latin typeface="+mn-lt"/>
                <a:ea typeface="+mn-ea"/>
              </a:defRPr>
            </a:lvl9pPr>
          </a:lstStyle>
          <a:p>
            <a:pPr eaLnBrk="1" hangingPunct="1"/>
            <a:r>
              <a:rPr lang="en-US" altLang="zh-TW" sz="2800" kern="0" dirty="0"/>
              <a:t>Example:</a:t>
            </a:r>
          </a:p>
          <a:p>
            <a:pPr marL="0" indent="0" eaLnBrk="1" hangingPunct="1">
              <a:buNone/>
            </a:pPr>
            <a:r>
              <a:rPr lang="en-US" altLang="zh-TW" sz="2800" kern="0" dirty="0"/>
              <a:t> iteration:     1                2              3             4</a:t>
            </a:r>
          </a:p>
        </p:txBody>
      </p:sp>
      <p:sp>
        <p:nvSpPr>
          <p:cNvPr id="2" name="文字方塊 1"/>
          <p:cNvSpPr txBox="1"/>
          <p:nvPr/>
        </p:nvSpPr>
        <p:spPr>
          <a:xfrm>
            <a:off x="1979712" y="4758923"/>
            <a:ext cx="1296144" cy="369332"/>
          </a:xfrm>
          <a:prstGeom prst="rect">
            <a:avLst/>
          </a:prstGeom>
          <a:noFill/>
        </p:spPr>
        <p:txBody>
          <a:bodyPr wrap="square" rtlCol="0">
            <a:spAutoFit/>
          </a:bodyPr>
          <a:lstStyle/>
          <a:p>
            <a:r>
              <a:rPr lang="en-US" altLang="zh-TW" dirty="0"/>
              <a:t>Top-down</a:t>
            </a:r>
            <a:endParaRPr lang="zh-TW" altLang="en-US" dirty="0"/>
          </a:p>
        </p:txBody>
      </p:sp>
      <p:sp>
        <p:nvSpPr>
          <p:cNvPr id="7" name="文字方塊 6"/>
          <p:cNvSpPr txBox="1"/>
          <p:nvPr/>
        </p:nvSpPr>
        <p:spPr>
          <a:xfrm>
            <a:off x="3538215" y="4758923"/>
            <a:ext cx="1296144" cy="369332"/>
          </a:xfrm>
          <a:prstGeom prst="rect">
            <a:avLst/>
          </a:prstGeom>
          <a:noFill/>
        </p:spPr>
        <p:txBody>
          <a:bodyPr wrap="square" rtlCol="0">
            <a:spAutoFit/>
          </a:bodyPr>
          <a:lstStyle/>
          <a:p>
            <a:r>
              <a:rPr lang="en-US" altLang="zh-TW" dirty="0"/>
              <a:t>Bottom-up</a:t>
            </a:r>
            <a:endParaRPr lang="zh-TW" altLang="en-US" dirty="0"/>
          </a:p>
        </p:txBody>
      </p:sp>
      <p:sp>
        <p:nvSpPr>
          <p:cNvPr id="8" name="文字方塊 7"/>
          <p:cNvSpPr txBox="1"/>
          <p:nvPr/>
        </p:nvSpPr>
        <p:spPr>
          <a:xfrm>
            <a:off x="5093494" y="4758923"/>
            <a:ext cx="1296144" cy="369332"/>
          </a:xfrm>
          <a:prstGeom prst="rect">
            <a:avLst/>
          </a:prstGeom>
          <a:noFill/>
        </p:spPr>
        <p:txBody>
          <a:bodyPr wrap="square" rtlCol="0">
            <a:spAutoFit/>
          </a:bodyPr>
          <a:lstStyle/>
          <a:p>
            <a:r>
              <a:rPr lang="en-US" altLang="zh-TW" dirty="0"/>
              <a:t>Top-down</a:t>
            </a:r>
            <a:endParaRPr lang="zh-TW" altLang="en-US" dirty="0"/>
          </a:p>
        </p:txBody>
      </p:sp>
      <p:sp>
        <p:nvSpPr>
          <p:cNvPr id="9" name="文字方塊 8"/>
          <p:cNvSpPr txBox="1"/>
          <p:nvPr/>
        </p:nvSpPr>
        <p:spPr>
          <a:xfrm>
            <a:off x="6585374" y="4758923"/>
            <a:ext cx="1296144" cy="369332"/>
          </a:xfrm>
          <a:prstGeom prst="rect">
            <a:avLst/>
          </a:prstGeom>
          <a:noFill/>
        </p:spPr>
        <p:txBody>
          <a:bodyPr wrap="square" rtlCol="0">
            <a:spAutoFit/>
          </a:bodyPr>
          <a:lstStyle/>
          <a:p>
            <a:r>
              <a:rPr lang="en-US" altLang="zh-TW" dirty="0"/>
              <a:t>Bottom-up</a:t>
            </a:r>
            <a:endParaRPr lang="zh-TW" altLang="en-US" dirty="0"/>
          </a:p>
        </p:txBody>
      </p:sp>
      <p:sp>
        <p:nvSpPr>
          <p:cNvPr id="10" name="文字方塊 9"/>
          <p:cNvSpPr txBox="1"/>
          <p:nvPr/>
        </p:nvSpPr>
        <p:spPr>
          <a:xfrm>
            <a:off x="8748464" y="6597352"/>
            <a:ext cx="395536" cy="276999"/>
          </a:xfrm>
          <a:prstGeom prst="rect">
            <a:avLst/>
          </a:prstGeom>
          <a:noFill/>
        </p:spPr>
        <p:txBody>
          <a:bodyPr wrap="square" rtlCol="0">
            <a:spAutoFit/>
          </a:bodyPr>
          <a:lstStyle/>
          <a:p>
            <a:r>
              <a:rPr lang="en-US" altLang="zh-TW" sz="1200" dirty="0"/>
              <a:t>35</a:t>
            </a:r>
            <a:endParaRPr lang="zh-TW" altLang="en-US" sz="1200" dirty="0"/>
          </a:p>
        </p:txBody>
      </p:sp>
    </p:spTree>
    <p:extLst>
      <p:ext uri="{BB962C8B-B14F-4D97-AF65-F5344CB8AC3E}">
        <p14:creationId xmlns:p14="http://schemas.microsoft.com/office/powerpoint/2010/main" val="28807909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圖片 15">
            <a:extLst>
              <a:ext uri="{FF2B5EF4-FFF2-40B4-BE49-F238E27FC236}">
                <a16:creationId xmlns:a16="http://schemas.microsoft.com/office/drawing/2014/main" id="{08D3832F-C3E7-4027-B640-35D298AD903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1125" y="1909763"/>
            <a:ext cx="8905875" cy="4903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2">
            <a:extLst>
              <a:ext uri="{FF2B5EF4-FFF2-40B4-BE49-F238E27FC236}">
                <a16:creationId xmlns:a16="http://schemas.microsoft.com/office/drawing/2014/main" id="{8B698A9F-B8D4-4A28-A08B-D3137BB609A5}"/>
              </a:ext>
            </a:extLst>
          </p:cNvPr>
          <p:cNvSpPr txBox="1">
            <a:spLocks noChangeArrowheads="1"/>
          </p:cNvSpPr>
          <p:nvPr/>
        </p:nvSpPr>
        <p:spPr bwMode="auto">
          <a:xfrm>
            <a:off x="1042988" y="333375"/>
            <a:ext cx="8101012"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rtl="0" eaLnBrk="0" fontAlgn="base" hangingPunct="0">
              <a:spcBef>
                <a:spcPct val="0"/>
              </a:spcBef>
              <a:spcAft>
                <a:spcPct val="0"/>
              </a:spcAft>
              <a:defRPr kumimoji="1" sz="3900" b="1">
                <a:solidFill>
                  <a:schemeClr val="tx2"/>
                </a:solidFill>
                <a:latin typeface="+mj-lt"/>
                <a:ea typeface="+mj-ea"/>
                <a:cs typeface="+mj-cs"/>
              </a:defRPr>
            </a:lvl1pPr>
            <a:lvl2pPr algn="l" rtl="0" eaLnBrk="0" fontAlgn="base" hangingPunct="0">
              <a:spcBef>
                <a:spcPct val="0"/>
              </a:spcBef>
              <a:spcAft>
                <a:spcPct val="0"/>
              </a:spcAft>
              <a:defRPr kumimoji="1" sz="3900" b="1">
                <a:solidFill>
                  <a:schemeClr val="tx2"/>
                </a:solidFill>
                <a:latin typeface="Arial" charset="0"/>
                <a:ea typeface="新細明體" pitchFamily="18" charset="-120"/>
              </a:defRPr>
            </a:lvl2pPr>
            <a:lvl3pPr algn="l" rtl="0" eaLnBrk="0" fontAlgn="base" hangingPunct="0">
              <a:spcBef>
                <a:spcPct val="0"/>
              </a:spcBef>
              <a:spcAft>
                <a:spcPct val="0"/>
              </a:spcAft>
              <a:defRPr kumimoji="1" sz="3900" b="1">
                <a:solidFill>
                  <a:schemeClr val="tx2"/>
                </a:solidFill>
                <a:latin typeface="Arial" charset="0"/>
                <a:ea typeface="新細明體" pitchFamily="18" charset="-120"/>
              </a:defRPr>
            </a:lvl3pPr>
            <a:lvl4pPr algn="l" rtl="0" eaLnBrk="0" fontAlgn="base" hangingPunct="0">
              <a:spcBef>
                <a:spcPct val="0"/>
              </a:spcBef>
              <a:spcAft>
                <a:spcPct val="0"/>
              </a:spcAft>
              <a:defRPr kumimoji="1" sz="3900" b="1">
                <a:solidFill>
                  <a:schemeClr val="tx2"/>
                </a:solidFill>
                <a:latin typeface="Arial" charset="0"/>
                <a:ea typeface="新細明體" pitchFamily="18" charset="-120"/>
              </a:defRPr>
            </a:lvl4pPr>
            <a:lvl5pPr algn="l" rtl="0" eaLnBrk="0" fontAlgn="base" hangingPunct="0">
              <a:spcBef>
                <a:spcPct val="0"/>
              </a:spcBef>
              <a:spcAft>
                <a:spcPct val="0"/>
              </a:spcAft>
              <a:defRPr kumimoji="1" sz="3900" b="1">
                <a:solidFill>
                  <a:schemeClr val="tx2"/>
                </a:solidFill>
                <a:latin typeface="Arial" charset="0"/>
                <a:ea typeface="新細明體" pitchFamily="18" charset="-120"/>
              </a:defRPr>
            </a:lvl5pPr>
            <a:lvl6pPr marL="457200" algn="l" rtl="0" fontAlgn="base">
              <a:spcBef>
                <a:spcPct val="0"/>
              </a:spcBef>
              <a:spcAft>
                <a:spcPct val="0"/>
              </a:spcAft>
              <a:defRPr kumimoji="1" sz="3900" b="1">
                <a:solidFill>
                  <a:schemeClr val="tx2"/>
                </a:solidFill>
                <a:latin typeface="Arial" charset="0"/>
                <a:ea typeface="新細明體" pitchFamily="18" charset="-120"/>
              </a:defRPr>
            </a:lvl6pPr>
            <a:lvl7pPr marL="914400" algn="l" rtl="0" fontAlgn="base">
              <a:spcBef>
                <a:spcPct val="0"/>
              </a:spcBef>
              <a:spcAft>
                <a:spcPct val="0"/>
              </a:spcAft>
              <a:defRPr kumimoji="1" sz="3900" b="1">
                <a:solidFill>
                  <a:schemeClr val="tx2"/>
                </a:solidFill>
                <a:latin typeface="Arial" charset="0"/>
                <a:ea typeface="新細明體" pitchFamily="18" charset="-120"/>
              </a:defRPr>
            </a:lvl7pPr>
            <a:lvl8pPr marL="1371600" algn="l" rtl="0" fontAlgn="base">
              <a:spcBef>
                <a:spcPct val="0"/>
              </a:spcBef>
              <a:spcAft>
                <a:spcPct val="0"/>
              </a:spcAft>
              <a:defRPr kumimoji="1" sz="3900" b="1">
                <a:solidFill>
                  <a:schemeClr val="tx2"/>
                </a:solidFill>
                <a:latin typeface="Arial" charset="0"/>
                <a:ea typeface="新細明體" pitchFamily="18" charset="-120"/>
              </a:defRPr>
            </a:lvl8pPr>
            <a:lvl9pPr marL="1828800" algn="l" rtl="0" fontAlgn="base">
              <a:spcBef>
                <a:spcPct val="0"/>
              </a:spcBef>
              <a:spcAft>
                <a:spcPct val="0"/>
              </a:spcAft>
              <a:defRPr kumimoji="1" sz="3900" b="1">
                <a:solidFill>
                  <a:schemeClr val="tx2"/>
                </a:solidFill>
                <a:latin typeface="Arial" charset="0"/>
                <a:ea typeface="新細明體" pitchFamily="18" charset="-120"/>
              </a:defRPr>
            </a:lvl9pPr>
          </a:lstStyle>
          <a:p>
            <a:pPr algn="ctr" eaLnBrk="1" hangingPunct="1">
              <a:defRPr/>
            </a:pPr>
            <a:r>
              <a:rPr lang="en-US" altLang="zh-TW" sz="3600" b="0" dirty="0"/>
              <a:t>2.3.3 An Iterative Algorithm</a:t>
            </a:r>
            <a:endParaRPr lang="en-US" altLang="zh-TW" sz="3600" b="0" kern="0" dirty="0"/>
          </a:p>
        </p:txBody>
      </p:sp>
      <p:cxnSp>
        <p:nvCxnSpPr>
          <p:cNvPr id="73732" name="直線接點 20">
            <a:extLst>
              <a:ext uri="{FF2B5EF4-FFF2-40B4-BE49-F238E27FC236}">
                <a16:creationId xmlns:a16="http://schemas.microsoft.com/office/drawing/2014/main" id="{C14BA5FA-2FC2-4996-9377-4D8D0E57F590}"/>
              </a:ext>
            </a:extLst>
          </p:cNvPr>
          <p:cNvCxnSpPr>
            <a:cxnSpLocks noChangeShapeType="1"/>
          </p:cNvCxnSpPr>
          <p:nvPr/>
        </p:nvCxnSpPr>
        <p:spPr bwMode="auto">
          <a:xfrm flipV="1">
            <a:off x="395288" y="2311400"/>
            <a:ext cx="3132137" cy="36513"/>
          </a:xfrm>
          <a:prstGeom prst="line">
            <a:avLst/>
          </a:prstGeom>
          <a:noFill/>
          <a:ln w="9525" algn="ctr">
            <a:solidFill>
              <a:srgbClr val="FF0000"/>
            </a:solidFill>
            <a:round/>
            <a:headEnd/>
            <a:tailEnd/>
          </a:ln>
          <a:extLst>
            <a:ext uri="{909E8E84-426E-40DD-AFC4-6F175D3DCCD1}">
              <a14:hiddenFill xmlns:a14="http://schemas.microsoft.com/office/drawing/2010/main">
                <a:noFill/>
              </a14:hiddenFill>
            </a:ext>
          </a:extLst>
        </p:spPr>
      </p:cxnSp>
      <p:cxnSp>
        <p:nvCxnSpPr>
          <p:cNvPr id="73733" name="直線接點 21">
            <a:extLst>
              <a:ext uri="{FF2B5EF4-FFF2-40B4-BE49-F238E27FC236}">
                <a16:creationId xmlns:a16="http://schemas.microsoft.com/office/drawing/2014/main" id="{7B4911E2-8D9A-429A-8EA9-97B591EFC85F}"/>
              </a:ext>
            </a:extLst>
          </p:cNvPr>
          <p:cNvCxnSpPr>
            <a:cxnSpLocks noChangeShapeType="1"/>
          </p:cNvCxnSpPr>
          <p:nvPr/>
        </p:nvCxnSpPr>
        <p:spPr bwMode="auto">
          <a:xfrm flipV="1">
            <a:off x="468313" y="3917950"/>
            <a:ext cx="3382962" cy="15875"/>
          </a:xfrm>
          <a:prstGeom prst="line">
            <a:avLst/>
          </a:prstGeom>
          <a:noFill/>
          <a:ln w="9525" algn="ctr">
            <a:solidFill>
              <a:srgbClr val="FF0000"/>
            </a:solidFill>
            <a:round/>
            <a:headEnd/>
            <a:tailEnd/>
          </a:ln>
          <a:extLst>
            <a:ext uri="{909E8E84-426E-40DD-AFC4-6F175D3DCCD1}">
              <a14:hiddenFill xmlns:a14="http://schemas.microsoft.com/office/drawing/2010/main">
                <a:noFill/>
              </a14:hiddenFill>
            </a:ext>
          </a:extLst>
        </p:spPr>
      </p:cxnSp>
      <p:sp>
        <p:nvSpPr>
          <p:cNvPr id="73734" name="文字方塊 25">
            <a:extLst>
              <a:ext uri="{FF2B5EF4-FFF2-40B4-BE49-F238E27FC236}">
                <a16:creationId xmlns:a16="http://schemas.microsoft.com/office/drawing/2014/main" id="{8853FFCC-C59F-41C0-83F8-78C04B79FE3D}"/>
              </a:ext>
            </a:extLst>
          </p:cNvPr>
          <p:cNvSpPr txBox="1">
            <a:spLocks noChangeArrowheads="1"/>
          </p:cNvSpPr>
          <p:nvPr/>
        </p:nvSpPr>
        <p:spPr bwMode="auto">
          <a:xfrm>
            <a:off x="107950" y="2051050"/>
            <a:ext cx="3778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r>
              <a:rPr lang="en-US" altLang="zh-TW" b="1">
                <a:solidFill>
                  <a:srgbClr val="FF0000"/>
                </a:solidFill>
              </a:rPr>
              <a:t>1.</a:t>
            </a:r>
            <a:endParaRPr lang="zh-TW" altLang="en-US" b="1">
              <a:solidFill>
                <a:srgbClr val="FF0000"/>
              </a:solidFill>
            </a:endParaRPr>
          </a:p>
        </p:txBody>
      </p:sp>
      <p:sp>
        <p:nvSpPr>
          <p:cNvPr id="73735" name="文字方塊 26">
            <a:extLst>
              <a:ext uri="{FF2B5EF4-FFF2-40B4-BE49-F238E27FC236}">
                <a16:creationId xmlns:a16="http://schemas.microsoft.com/office/drawing/2014/main" id="{81C7DA04-4E1B-485F-A935-0F98E583B565}"/>
              </a:ext>
            </a:extLst>
          </p:cNvPr>
          <p:cNvSpPr txBox="1">
            <a:spLocks noChangeArrowheads="1"/>
          </p:cNvSpPr>
          <p:nvPr/>
        </p:nvSpPr>
        <p:spPr bwMode="auto">
          <a:xfrm>
            <a:off x="107950" y="3636963"/>
            <a:ext cx="3778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r>
              <a:rPr lang="en-US" altLang="zh-TW" b="1">
                <a:solidFill>
                  <a:srgbClr val="FF0000"/>
                </a:solidFill>
              </a:rPr>
              <a:t>2.</a:t>
            </a:r>
            <a:endParaRPr lang="zh-TW" altLang="en-US" b="1">
              <a:solidFill>
                <a:srgbClr val="FF0000"/>
              </a:solidFill>
            </a:endParaRPr>
          </a:p>
        </p:txBody>
      </p:sp>
      <p:sp>
        <p:nvSpPr>
          <p:cNvPr id="8" name="文字方塊 7"/>
          <p:cNvSpPr txBox="1"/>
          <p:nvPr/>
        </p:nvSpPr>
        <p:spPr>
          <a:xfrm>
            <a:off x="8748464" y="6597352"/>
            <a:ext cx="395536" cy="276999"/>
          </a:xfrm>
          <a:prstGeom prst="rect">
            <a:avLst/>
          </a:prstGeom>
          <a:noFill/>
        </p:spPr>
        <p:txBody>
          <a:bodyPr wrap="square" rtlCol="0">
            <a:spAutoFit/>
          </a:bodyPr>
          <a:lstStyle/>
          <a:p>
            <a:r>
              <a:rPr lang="en-US" altLang="zh-TW" sz="1200" dirty="0"/>
              <a:t>36</a:t>
            </a:r>
            <a:endParaRPr lang="zh-TW" altLang="en-US" sz="12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頁尾版面配置區 3">
            <a:extLst>
              <a:ext uri="{FF2B5EF4-FFF2-40B4-BE49-F238E27FC236}">
                <a16:creationId xmlns:a16="http://schemas.microsoft.com/office/drawing/2014/main" id="{CEEBD2EF-866B-4041-BE28-970B6B209984}"/>
              </a:ext>
            </a:extLst>
          </p:cNvPr>
          <p:cNvSpPr>
            <a:spLocks noGrp="1"/>
          </p:cNvSpPr>
          <p:nvPr>
            <p:ph type="ftr" sz="quarter" idx="10"/>
          </p:nvPr>
        </p:nvSpPr>
        <p:spPr/>
        <p:txBody>
          <a:bodyPr/>
          <a:lstStyle/>
          <a:p>
            <a:pPr>
              <a:defRPr/>
            </a:pPr>
            <a:r>
              <a:rPr lang="en-US" altLang="zh-TW" b="1" dirty="0">
                <a:effectLst>
                  <a:outerShdw blurRad="38100" dist="38100" dir="2700000" algn="tl">
                    <a:srgbClr val="C0C0C0"/>
                  </a:outerShdw>
                </a:effectLst>
              </a:rPr>
              <a:t>DC &amp; CV Lab.</a:t>
            </a:r>
          </a:p>
          <a:p>
            <a:pPr>
              <a:defRPr/>
            </a:pPr>
            <a:r>
              <a:rPr lang="en-US" altLang="zh-TW" dirty="0">
                <a:latin typeface="Comic Sans MS" pitchFamily="66" charset="0"/>
              </a:rPr>
              <a:t>CSIE NTU</a:t>
            </a:r>
          </a:p>
        </p:txBody>
      </p:sp>
      <p:sp>
        <p:nvSpPr>
          <p:cNvPr id="67588" name="Rectangle 3">
            <a:extLst>
              <a:ext uri="{FF2B5EF4-FFF2-40B4-BE49-F238E27FC236}">
                <a16:creationId xmlns:a16="http://schemas.microsoft.com/office/drawing/2014/main" id="{440EBE14-712F-4BB4-9AA3-BD1F9976847F}"/>
              </a:ext>
            </a:extLst>
          </p:cNvPr>
          <p:cNvSpPr>
            <a:spLocks noGrp="1" noChangeArrowheads="1"/>
          </p:cNvSpPr>
          <p:nvPr>
            <p:ph type="body" idx="1"/>
          </p:nvPr>
        </p:nvSpPr>
        <p:spPr>
          <a:xfrm>
            <a:off x="252413" y="2041525"/>
            <a:ext cx="8639175" cy="4411663"/>
          </a:xfrm>
        </p:spPr>
        <p:txBody>
          <a:bodyPr/>
          <a:lstStyle/>
          <a:p>
            <a:pPr marL="0" indent="0" eaLnBrk="1" hangingPunct="1">
              <a:spcBef>
                <a:spcPts val="1200"/>
              </a:spcBef>
              <a:buFont typeface="Wingdings" panose="05000000000000000000" pitchFamily="2" charset="2"/>
              <a:buNone/>
              <a:defRPr/>
            </a:pPr>
            <a:r>
              <a:rPr lang="en-US" altLang="zh-TW" sz="2600" dirty="0"/>
              <a:t>makes </a:t>
            </a:r>
            <a:r>
              <a:rPr lang="en-US" altLang="zh-TW" sz="2600" b="1" dirty="0"/>
              <a:t>two top-down passes</a:t>
            </a:r>
            <a:r>
              <a:rPr lang="en-US" altLang="zh-TW" sz="2600" dirty="0"/>
              <a:t> but requires a </a:t>
            </a:r>
            <a:r>
              <a:rPr lang="en-US" altLang="zh-TW" sz="2600" b="1" dirty="0"/>
              <a:t>large global table</a:t>
            </a:r>
            <a:r>
              <a:rPr lang="en-US" altLang="zh-TW" sz="2600" dirty="0"/>
              <a:t> for equivalences</a:t>
            </a:r>
          </a:p>
          <a:p>
            <a:pPr eaLnBrk="1" hangingPunct="1">
              <a:spcBef>
                <a:spcPts val="1200"/>
              </a:spcBef>
              <a:defRPr/>
            </a:pPr>
            <a:r>
              <a:rPr lang="en-US" altLang="zh-TW" sz="2600" dirty="0"/>
              <a:t>first top-down pass: performs label propagation as iterative algorithm. </a:t>
            </a:r>
          </a:p>
          <a:p>
            <a:pPr eaLnBrk="1" hangingPunct="1">
              <a:spcBef>
                <a:spcPts val="1200"/>
              </a:spcBef>
              <a:defRPr/>
            </a:pPr>
            <a:r>
              <a:rPr lang="en-US" altLang="zh-TW" sz="2600" dirty="0"/>
              <a:t>when two different labels propagate to the same pixel, the smaller label propagates and equivalence entered into table</a:t>
            </a:r>
          </a:p>
          <a:p>
            <a:pPr eaLnBrk="1" hangingPunct="1">
              <a:spcBef>
                <a:spcPts val="1200"/>
              </a:spcBef>
              <a:defRPr/>
            </a:pPr>
            <a:r>
              <a:rPr lang="en-US" altLang="zh-TW" sz="2600" dirty="0"/>
              <a:t>equivalence classes are found by transitive closure</a:t>
            </a:r>
          </a:p>
          <a:p>
            <a:pPr eaLnBrk="1" hangingPunct="1">
              <a:spcBef>
                <a:spcPts val="1200"/>
              </a:spcBef>
              <a:defRPr/>
            </a:pPr>
            <a:r>
              <a:rPr lang="en-US" altLang="zh-TW" sz="2600" dirty="0"/>
              <a:t>second top-down pass: performs a translation</a:t>
            </a:r>
          </a:p>
        </p:txBody>
      </p:sp>
      <p:sp>
        <p:nvSpPr>
          <p:cNvPr id="5" name="Rectangle 2">
            <a:extLst>
              <a:ext uri="{FF2B5EF4-FFF2-40B4-BE49-F238E27FC236}">
                <a16:creationId xmlns:a16="http://schemas.microsoft.com/office/drawing/2014/main" id="{DDA816D8-7F92-41A1-AB61-DD1E17D3EF10}"/>
              </a:ext>
            </a:extLst>
          </p:cNvPr>
          <p:cNvSpPr txBox="1">
            <a:spLocks noChangeArrowheads="1"/>
          </p:cNvSpPr>
          <p:nvPr/>
        </p:nvSpPr>
        <p:spPr bwMode="auto">
          <a:xfrm>
            <a:off x="1042988" y="333375"/>
            <a:ext cx="8101012"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rtl="0" eaLnBrk="0" fontAlgn="base" hangingPunct="0">
              <a:spcBef>
                <a:spcPct val="0"/>
              </a:spcBef>
              <a:spcAft>
                <a:spcPct val="0"/>
              </a:spcAft>
              <a:defRPr kumimoji="1" sz="3900" b="1">
                <a:solidFill>
                  <a:schemeClr val="tx2"/>
                </a:solidFill>
                <a:latin typeface="+mj-lt"/>
                <a:ea typeface="+mj-ea"/>
                <a:cs typeface="+mj-cs"/>
              </a:defRPr>
            </a:lvl1pPr>
            <a:lvl2pPr algn="l" rtl="0" eaLnBrk="0" fontAlgn="base" hangingPunct="0">
              <a:spcBef>
                <a:spcPct val="0"/>
              </a:spcBef>
              <a:spcAft>
                <a:spcPct val="0"/>
              </a:spcAft>
              <a:defRPr kumimoji="1" sz="3900" b="1">
                <a:solidFill>
                  <a:schemeClr val="tx2"/>
                </a:solidFill>
                <a:latin typeface="Arial" charset="0"/>
                <a:ea typeface="新細明體" pitchFamily="18" charset="-120"/>
              </a:defRPr>
            </a:lvl2pPr>
            <a:lvl3pPr algn="l" rtl="0" eaLnBrk="0" fontAlgn="base" hangingPunct="0">
              <a:spcBef>
                <a:spcPct val="0"/>
              </a:spcBef>
              <a:spcAft>
                <a:spcPct val="0"/>
              </a:spcAft>
              <a:defRPr kumimoji="1" sz="3900" b="1">
                <a:solidFill>
                  <a:schemeClr val="tx2"/>
                </a:solidFill>
                <a:latin typeface="Arial" charset="0"/>
                <a:ea typeface="新細明體" pitchFamily="18" charset="-120"/>
              </a:defRPr>
            </a:lvl3pPr>
            <a:lvl4pPr algn="l" rtl="0" eaLnBrk="0" fontAlgn="base" hangingPunct="0">
              <a:spcBef>
                <a:spcPct val="0"/>
              </a:spcBef>
              <a:spcAft>
                <a:spcPct val="0"/>
              </a:spcAft>
              <a:defRPr kumimoji="1" sz="3900" b="1">
                <a:solidFill>
                  <a:schemeClr val="tx2"/>
                </a:solidFill>
                <a:latin typeface="Arial" charset="0"/>
                <a:ea typeface="新細明體" pitchFamily="18" charset="-120"/>
              </a:defRPr>
            </a:lvl4pPr>
            <a:lvl5pPr algn="l" rtl="0" eaLnBrk="0" fontAlgn="base" hangingPunct="0">
              <a:spcBef>
                <a:spcPct val="0"/>
              </a:spcBef>
              <a:spcAft>
                <a:spcPct val="0"/>
              </a:spcAft>
              <a:defRPr kumimoji="1" sz="3900" b="1">
                <a:solidFill>
                  <a:schemeClr val="tx2"/>
                </a:solidFill>
                <a:latin typeface="Arial" charset="0"/>
                <a:ea typeface="新細明體" pitchFamily="18" charset="-120"/>
              </a:defRPr>
            </a:lvl5pPr>
            <a:lvl6pPr marL="457200" algn="l" rtl="0" fontAlgn="base">
              <a:spcBef>
                <a:spcPct val="0"/>
              </a:spcBef>
              <a:spcAft>
                <a:spcPct val="0"/>
              </a:spcAft>
              <a:defRPr kumimoji="1" sz="3900" b="1">
                <a:solidFill>
                  <a:schemeClr val="tx2"/>
                </a:solidFill>
                <a:latin typeface="Arial" charset="0"/>
                <a:ea typeface="新細明體" pitchFamily="18" charset="-120"/>
              </a:defRPr>
            </a:lvl6pPr>
            <a:lvl7pPr marL="914400" algn="l" rtl="0" fontAlgn="base">
              <a:spcBef>
                <a:spcPct val="0"/>
              </a:spcBef>
              <a:spcAft>
                <a:spcPct val="0"/>
              </a:spcAft>
              <a:defRPr kumimoji="1" sz="3900" b="1">
                <a:solidFill>
                  <a:schemeClr val="tx2"/>
                </a:solidFill>
                <a:latin typeface="Arial" charset="0"/>
                <a:ea typeface="新細明體" pitchFamily="18" charset="-120"/>
              </a:defRPr>
            </a:lvl7pPr>
            <a:lvl8pPr marL="1371600" algn="l" rtl="0" fontAlgn="base">
              <a:spcBef>
                <a:spcPct val="0"/>
              </a:spcBef>
              <a:spcAft>
                <a:spcPct val="0"/>
              </a:spcAft>
              <a:defRPr kumimoji="1" sz="3900" b="1">
                <a:solidFill>
                  <a:schemeClr val="tx2"/>
                </a:solidFill>
                <a:latin typeface="Arial" charset="0"/>
                <a:ea typeface="新細明體" pitchFamily="18" charset="-120"/>
              </a:defRPr>
            </a:lvl8pPr>
            <a:lvl9pPr marL="1828800" algn="l" rtl="0" fontAlgn="base">
              <a:spcBef>
                <a:spcPct val="0"/>
              </a:spcBef>
              <a:spcAft>
                <a:spcPct val="0"/>
              </a:spcAft>
              <a:defRPr kumimoji="1" sz="3900" b="1">
                <a:solidFill>
                  <a:schemeClr val="tx2"/>
                </a:solidFill>
                <a:latin typeface="Arial" charset="0"/>
                <a:ea typeface="新細明體" pitchFamily="18" charset="-120"/>
              </a:defRPr>
            </a:lvl9pPr>
          </a:lstStyle>
          <a:p>
            <a:pPr algn="ctr" eaLnBrk="1" hangingPunct="1">
              <a:defRPr/>
            </a:pPr>
            <a:r>
              <a:rPr lang="en-US" altLang="zh-TW" sz="3600" b="0" dirty="0"/>
              <a:t>2.3.4 The Classical Algorithm</a:t>
            </a:r>
            <a:endParaRPr lang="en-US" altLang="zh-TW" sz="3500" b="0" kern="0" dirty="0"/>
          </a:p>
        </p:txBody>
      </p:sp>
      <p:sp>
        <p:nvSpPr>
          <p:cNvPr id="6" name="文字方塊 5"/>
          <p:cNvSpPr txBox="1"/>
          <p:nvPr/>
        </p:nvSpPr>
        <p:spPr>
          <a:xfrm>
            <a:off x="8748464" y="6597352"/>
            <a:ext cx="395536" cy="276999"/>
          </a:xfrm>
          <a:prstGeom prst="rect">
            <a:avLst/>
          </a:prstGeom>
          <a:noFill/>
        </p:spPr>
        <p:txBody>
          <a:bodyPr wrap="square" rtlCol="0">
            <a:spAutoFit/>
          </a:bodyPr>
          <a:lstStyle/>
          <a:p>
            <a:r>
              <a:rPr lang="en-US" altLang="zh-TW" sz="1200" dirty="0"/>
              <a:t>37</a:t>
            </a:r>
            <a:endParaRPr lang="zh-TW" altLang="en-US" sz="12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6802" name="Rectangle 2">
            <a:extLst>
              <a:ext uri="{FF2B5EF4-FFF2-40B4-BE49-F238E27FC236}">
                <a16:creationId xmlns:a16="http://schemas.microsoft.com/office/drawing/2014/main" id="{6CB91AC4-1E13-4977-878D-3C1978D7C9ED}"/>
              </a:ext>
            </a:extLst>
          </p:cNvPr>
          <p:cNvSpPr>
            <a:spLocks noGrp="1" noChangeArrowheads="1"/>
          </p:cNvSpPr>
          <p:nvPr>
            <p:ph type="title"/>
          </p:nvPr>
        </p:nvSpPr>
        <p:spPr/>
        <p:txBody>
          <a:bodyPr/>
          <a:lstStyle/>
          <a:p>
            <a:pPr eaLnBrk="1" hangingPunct="1"/>
            <a:r>
              <a:rPr lang="en-US" altLang="zh-TW" b="0"/>
              <a:t>2.3.4 The Classical Algorithm</a:t>
            </a:r>
          </a:p>
        </p:txBody>
      </p:sp>
      <p:pic>
        <p:nvPicPr>
          <p:cNvPr id="76803" name="Picture 7" descr="2">
            <a:extLst>
              <a:ext uri="{FF2B5EF4-FFF2-40B4-BE49-F238E27FC236}">
                <a16:creationId xmlns:a16="http://schemas.microsoft.com/office/drawing/2014/main" id="{D97BCDEA-8557-448C-BE94-03065D337B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5088"/>
            <a:ext cx="9144000" cy="607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4" name="文字方塊 1">
            <a:extLst>
              <a:ext uri="{FF2B5EF4-FFF2-40B4-BE49-F238E27FC236}">
                <a16:creationId xmlns:a16="http://schemas.microsoft.com/office/drawing/2014/main" id="{708B1113-3192-4EC9-80D3-F5C5802F3C97}"/>
              </a:ext>
            </a:extLst>
          </p:cNvPr>
          <p:cNvSpPr txBox="1">
            <a:spLocks noChangeArrowheads="1"/>
          </p:cNvSpPr>
          <p:nvPr/>
        </p:nvSpPr>
        <p:spPr bwMode="auto">
          <a:xfrm>
            <a:off x="250825" y="6105525"/>
            <a:ext cx="8642350"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kumimoji="1">
                <a:solidFill>
                  <a:schemeClr val="tx1"/>
                </a:solidFill>
                <a:latin typeface="Arial" panose="020B0604020202020204" pitchFamily="34" charset="0"/>
                <a:ea typeface="新細明體" panose="02020500000000000000" pitchFamily="18" charset="-120"/>
              </a:defRPr>
            </a:lvl1pPr>
            <a:lvl2pPr>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lvl="1" algn="ctr" eaLnBrk="1" hangingPunct="1">
              <a:lnSpc>
                <a:spcPct val="120000"/>
              </a:lnSpc>
              <a:spcBef>
                <a:spcPct val="50000"/>
              </a:spcBef>
            </a:pPr>
            <a:r>
              <a:rPr lang="en-US" altLang="zh-TW" sz="1600" b="1" dirty="0"/>
              <a:t>Figure 2.18 </a:t>
            </a:r>
            <a:r>
              <a:rPr lang="en-US" altLang="zh-TW" dirty="0"/>
              <a:t>Classical connected components labeling algorithm: </a:t>
            </a:r>
            <a:br>
              <a:rPr lang="en-US" altLang="zh-TW" dirty="0"/>
            </a:br>
            <a:r>
              <a:rPr lang="en-US" altLang="zh-TW" dirty="0"/>
              <a:t>(a) shows the initial binary image</a:t>
            </a:r>
            <a:endParaRPr lang="zh-TW" altLang="en-US" sz="1600" dirty="0"/>
          </a:p>
        </p:txBody>
      </p:sp>
      <p:sp>
        <p:nvSpPr>
          <p:cNvPr id="5" name="文字方塊 4"/>
          <p:cNvSpPr txBox="1"/>
          <p:nvPr/>
        </p:nvSpPr>
        <p:spPr>
          <a:xfrm>
            <a:off x="8748464" y="6597352"/>
            <a:ext cx="395536" cy="276999"/>
          </a:xfrm>
          <a:prstGeom prst="rect">
            <a:avLst/>
          </a:prstGeom>
          <a:noFill/>
        </p:spPr>
        <p:txBody>
          <a:bodyPr wrap="square" rtlCol="0">
            <a:spAutoFit/>
          </a:bodyPr>
          <a:lstStyle/>
          <a:p>
            <a:r>
              <a:rPr lang="en-US" altLang="zh-TW" sz="1200" dirty="0"/>
              <a:t>38</a:t>
            </a:r>
            <a:endParaRPr lang="zh-TW" altLang="en-US" sz="12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7826" name="Picture 4" descr="2">
            <a:extLst>
              <a:ext uri="{FF2B5EF4-FFF2-40B4-BE49-F238E27FC236}">
                <a16:creationId xmlns:a16="http://schemas.microsoft.com/office/drawing/2014/main" id="{A3A437E5-3781-4FE1-A1D8-D977EC69CE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92150"/>
            <a:ext cx="9144000" cy="51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29">
            <a:extLst>
              <a:ext uri="{FF2B5EF4-FFF2-40B4-BE49-F238E27FC236}">
                <a16:creationId xmlns:a16="http://schemas.microsoft.com/office/drawing/2014/main" id="{6C719A5E-7471-465C-A1B4-E69AD1701434}"/>
              </a:ext>
            </a:extLst>
          </p:cNvPr>
          <p:cNvGrpSpPr>
            <a:grpSpLocks/>
          </p:cNvGrpSpPr>
          <p:nvPr/>
        </p:nvGrpSpPr>
        <p:grpSpPr bwMode="auto">
          <a:xfrm>
            <a:off x="0" y="0"/>
            <a:ext cx="3708400" cy="1773238"/>
            <a:chOff x="0" y="0"/>
            <a:chExt cx="2336" cy="1117"/>
          </a:xfrm>
        </p:grpSpPr>
        <p:sp>
          <p:nvSpPr>
            <p:cNvPr id="77860" name="Oval 6">
              <a:extLst>
                <a:ext uri="{FF2B5EF4-FFF2-40B4-BE49-F238E27FC236}">
                  <a16:creationId xmlns:a16="http://schemas.microsoft.com/office/drawing/2014/main" id="{AB1ACA74-D1B2-45BB-AD49-13F39BE8A977}"/>
                </a:ext>
              </a:extLst>
            </p:cNvPr>
            <p:cNvSpPr>
              <a:spLocks noChangeArrowheads="1"/>
            </p:cNvSpPr>
            <p:nvPr/>
          </p:nvSpPr>
          <p:spPr bwMode="auto">
            <a:xfrm>
              <a:off x="2154" y="981"/>
              <a:ext cx="182" cy="136"/>
            </a:xfrm>
            <a:prstGeom prst="ellipse">
              <a:avLst/>
            </a:prstGeom>
            <a:solidFill>
              <a:schemeClr val="accent1">
                <a:alpha val="0"/>
              </a:schemeClr>
            </a:solidFill>
            <a:ln w="25400">
              <a:solidFill>
                <a:srgbClr val="FF0000"/>
              </a:solidFill>
              <a:round/>
              <a:headEnd/>
              <a:tailEnd/>
            </a:ln>
          </p:spPr>
          <p:txBody>
            <a:bodyPr wrap="none" anchor="ct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buClrTx/>
                <a:buSzTx/>
                <a:buFontTx/>
                <a:buNone/>
              </a:pPr>
              <a:endParaRPr lang="zh-TW" altLang="en-US" sz="1800"/>
            </a:p>
          </p:txBody>
        </p:sp>
        <p:sp>
          <p:nvSpPr>
            <p:cNvPr id="77861" name="Text Box 18">
              <a:extLst>
                <a:ext uri="{FF2B5EF4-FFF2-40B4-BE49-F238E27FC236}">
                  <a16:creationId xmlns:a16="http://schemas.microsoft.com/office/drawing/2014/main" id="{354AD602-C356-442C-AA00-6BD201B9690A}"/>
                </a:ext>
              </a:extLst>
            </p:cNvPr>
            <p:cNvSpPr txBox="1">
              <a:spLocks noChangeArrowheads="1"/>
            </p:cNvSpPr>
            <p:nvPr/>
          </p:nvSpPr>
          <p:spPr bwMode="auto">
            <a:xfrm>
              <a:off x="0" y="0"/>
              <a:ext cx="41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ClrTx/>
                <a:buSzTx/>
                <a:buFontTx/>
                <a:buNone/>
              </a:pPr>
              <a:r>
                <a:rPr lang="en-US" altLang="zh-TW" sz="1800"/>
                <a:t>(2,3)</a:t>
              </a:r>
            </a:p>
          </p:txBody>
        </p:sp>
      </p:grpSp>
      <p:grpSp>
        <p:nvGrpSpPr>
          <p:cNvPr id="3" name="Group 30">
            <a:extLst>
              <a:ext uri="{FF2B5EF4-FFF2-40B4-BE49-F238E27FC236}">
                <a16:creationId xmlns:a16="http://schemas.microsoft.com/office/drawing/2014/main" id="{876CA074-8499-4E19-9ED9-9F517F4F625A}"/>
              </a:ext>
            </a:extLst>
          </p:cNvPr>
          <p:cNvGrpSpPr>
            <a:grpSpLocks/>
          </p:cNvGrpSpPr>
          <p:nvPr/>
        </p:nvGrpSpPr>
        <p:grpSpPr bwMode="auto">
          <a:xfrm>
            <a:off x="755650" y="0"/>
            <a:ext cx="4537075" cy="2422525"/>
            <a:chOff x="476" y="0"/>
            <a:chExt cx="2858" cy="1526"/>
          </a:xfrm>
        </p:grpSpPr>
        <p:sp>
          <p:nvSpPr>
            <p:cNvPr id="77858" name="Oval 7">
              <a:extLst>
                <a:ext uri="{FF2B5EF4-FFF2-40B4-BE49-F238E27FC236}">
                  <a16:creationId xmlns:a16="http://schemas.microsoft.com/office/drawing/2014/main" id="{52DF7855-D8F5-4DFB-AD3C-7569DA2075C5}"/>
                </a:ext>
              </a:extLst>
            </p:cNvPr>
            <p:cNvSpPr>
              <a:spLocks noChangeArrowheads="1"/>
            </p:cNvSpPr>
            <p:nvPr/>
          </p:nvSpPr>
          <p:spPr bwMode="auto">
            <a:xfrm>
              <a:off x="3152" y="1389"/>
              <a:ext cx="182" cy="137"/>
            </a:xfrm>
            <a:prstGeom prst="ellipse">
              <a:avLst/>
            </a:prstGeom>
            <a:solidFill>
              <a:schemeClr val="accent1">
                <a:alpha val="0"/>
              </a:schemeClr>
            </a:solidFill>
            <a:ln w="25400">
              <a:solidFill>
                <a:srgbClr val="FF0000"/>
              </a:solidFill>
              <a:round/>
              <a:headEnd/>
              <a:tailEnd/>
            </a:ln>
          </p:spPr>
          <p:txBody>
            <a:bodyPr wrap="none" anchor="ct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buClrTx/>
                <a:buSzTx/>
                <a:buFontTx/>
                <a:buNone/>
              </a:pPr>
              <a:endParaRPr lang="zh-TW" altLang="en-US" sz="1800"/>
            </a:p>
          </p:txBody>
        </p:sp>
        <p:sp>
          <p:nvSpPr>
            <p:cNvPr id="77859" name="Text Box 19">
              <a:extLst>
                <a:ext uri="{FF2B5EF4-FFF2-40B4-BE49-F238E27FC236}">
                  <a16:creationId xmlns:a16="http://schemas.microsoft.com/office/drawing/2014/main" id="{6E19E0CA-B3FF-43AA-AC36-A65D1D2830C1}"/>
                </a:ext>
              </a:extLst>
            </p:cNvPr>
            <p:cNvSpPr txBox="1">
              <a:spLocks noChangeArrowheads="1"/>
            </p:cNvSpPr>
            <p:nvPr/>
          </p:nvSpPr>
          <p:spPr bwMode="auto">
            <a:xfrm>
              <a:off x="476" y="0"/>
              <a:ext cx="41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ClrTx/>
                <a:buSzTx/>
                <a:buFontTx/>
                <a:buNone/>
              </a:pPr>
              <a:r>
                <a:rPr lang="en-US" altLang="zh-TW" sz="1800"/>
                <a:t>(2,4)</a:t>
              </a:r>
            </a:p>
          </p:txBody>
        </p:sp>
      </p:grpSp>
      <p:grpSp>
        <p:nvGrpSpPr>
          <p:cNvPr id="4" name="Group 31">
            <a:extLst>
              <a:ext uri="{FF2B5EF4-FFF2-40B4-BE49-F238E27FC236}">
                <a16:creationId xmlns:a16="http://schemas.microsoft.com/office/drawing/2014/main" id="{832C2B01-8F8A-4717-B1A1-CF957651A9DA}"/>
              </a:ext>
            </a:extLst>
          </p:cNvPr>
          <p:cNvGrpSpPr>
            <a:grpSpLocks/>
          </p:cNvGrpSpPr>
          <p:nvPr/>
        </p:nvGrpSpPr>
        <p:grpSpPr bwMode="auto">
          <a:xfrm>
            <a:off x="1547813" y="0"/>
            <a:ext cx="4175125" cy="3284538"/>
            <a:chOff x="975" y="0"/>
            <a:chExt cx="2630" cy="2069"/>
          </a:xfrm>
        </p:grpSpPr>
        <p:sp>
          <p:nvSpPr>
            <p:cNvPr id="77856" name="Oval 11">
              <a:extLst>
                <a:ext uri="{FF2B5EF4-FFF2-40B4-BE49-F238E27FC236}">
                  <a16:creationId xmlns:a16="http://schemas.microsoft.com/office/drawing/2014/main" id="{6A6F2DA2-A872-4F5A-AF51-DE717771D67F}"/>
                </a:ext>
              </a:extLst>
            </p:cNvPr>
            <p:cNvSpPr>
              <a:spLocks noChangeArrowheads="1"/>
            </p:cNvSpPr>
            <p:nvPr/>
          </p:nvSpPr>
          <p:spPr bwMode="auto">
            <a:xfrm>
              <a:off x="3424" y="1933"/>
              <a:ext cx="181" cy="136"/>
            </a:xfrm>
            <a:prstGeom prst="ellipse">
              <a:avLst/>
            </a:prstGeom>
            <a:solidFill>
              <a:schemeClr val="accent1">
                <a:alpha val="0"/>
              </a:schemeClr>
            </a:solidFill>
            <a:ln w="25400">
              <a:solidFill>
                <a:srgbClr val="FF0000"/>
              </a:solidFill>
              <a:round/>
              <a:headEnd/>
              <a:tailEnd/>
            </a:ln>
          </p:spPr>
          <p:txBody>
            <a:bodyPr wrap="none" anchor="ct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buClrTx/>
                <a:buSzTx/>
                <a:buFontTx/>
                <a:buNone/>
              </a:pPr>
              <a:endParaRPr lang="zh-TW" altLang="en-US" sz="1800"/>
            </a:p>
          </p:txBody>
        </p:sp>
        <p:sp>
          <p:nvSpPr>
            <p:cNvPr id="77857" name="Text Box 20">
              <a:extLst>
                <a:ext uri="{FF2B5EF4-FFF2-40B4-BE49-F238E27FC236}">
                  <a16:creationId xmlns:a16="http://schemas.microsoft.com/office/drawing/2014/main" id="{ED655D35-7AC1-47E6-8933-CEBB1CFE333A}"/>
                </a:ext>
              </a:extLst>
            </p:cNvPr>
            <p:cNvSpPr txBox="1">
              <a:spLocks noChangeArrowheads="1"/>
            </p:cNvSpPr>
            <p:nvPr/>
          </p:nvSpPr>
          <p:spPr bwMode="auto">
            <a:xfrm>
              <a:off x="975" y="0"/>
              <a:ext cx="41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ClrTx/>
                <a:buSzTx/>
                <a:buFontTx/>
                <a:buNone/>
              </a:pPr>
              <a:r>
                <a:rPr lang="en-US" altLang="zh-TW" sz="1800"/>
                <a:t>(2,6)</a:t>
              </a:r>
            </a:p>
          </p:txBody>
        </p:sp>
      </p:grpSp>
      <p:grpSp>
        <p:nvGrpSpPr>
          <p:cNvPr id="5" name="Group 34">
            <a:extLst>
              <a:ext uri="{FF2B5EF4-FFF2-40B4-BE49-F238E27FC236}">
                <a16:creationId xmlns:a16="http://schemas.microsoft.com/office/drawing/2014/main" id="{465FBE10-E87A-4CFB-9618-3AC51F59AF42}"/>
              </a:ext>
            </a:extLst>
          </p:cNvPr>
          <p:cNvGrpSpPr>
            <a:grpSpLocks/>
          </p:cNvGrpSpPr>
          <p:nvPr/>
        </p:nvGrpSpPr>
        <p:grpSpPr bwMode="auto">
          <a:xfrm>
            <a:off x="0" y="331788"/>
            <a:ext cx="4138613" cy="3167062"/>
            <a:chOff x="0" y="255"/>
            <a:chExt cx="2607" cy="1995"/>
          </a:xfrm>
        </p:grpSpPr>
        <p:sp>
          <p:nvSpPr>
            <p:cNvPr id="77854" name="Oval 12">
              <a:extLst>
                <a:ext uri="{FF2B5EF4-FFF2-40B4-BE49-F238E27FC236}">
                  <a16:creationId xmlns:a16="http://schemas.microsoft.com/office/drawing/2014/main" id="{54082B58-08B7-4768-B411-A3EB2D3429DE}"/>
                </a:ext>
              </a:extLst>
            </p:cNvPr>
            <p:cNvSpPr>
              <a:spLocks noChangeArrowheads="1"/>
            </p:cNvSpPr>
            <p:nvPr/>
          </p:nvSpPr>
          <p:spPr bwMode="auto">
            <a:xfrm>
              <a:off x="2381" y="2115"/>
              <a:ext cx="226" cy="135"/>
            </a:xfrm>
            <a:prstGeom prst="ellipse">
              <a:avLst/>
            </a:prstGeom>
            <a:solidFill>
              <a:schemeClr val="accent1">
                <a:alpha val="0"/>
              </a:schemeClr>
            </a:solidFill>
            <a:ln w="25400">
              <a:solidFill>
                <a:srgbClr val="00B0F0"/>
              </a:solidFill>
              <a:round/>
              <a:headEnd/>
              <a:tailEnd/>
            </a:ln>
          </p:spPr>
          <p:txBody>
            <a:bodyPr wrap="none" anchor="ct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buClrTx/>
                <a:buSzTx/>
                <a:buFontTx/>
                <a:buNone/>
              </a:pPr>
              <a:endParaRPr lang="zh-TW" altLang="en-US" sz="1800"/>
            </a:p>
          </p:txBody>
        </p:sp>
        <p:sp>
          <p:nvSpPr>
            <p:cNvPr id="77855" name="Text Box 21">
              <a:extLst>
                <a:ext uri="{FF2B5EF4-FFF2-40B4-BE49-F238E27FC236}">
                  <a16:creationId xmlns:a16="http://schemas.microsoft.com/office/drawing/2014/main" id="{3E83AF5E-037A-4B44-960A-075C0EAA2C66}"/>
                </a:ext>
              </a:extLst>
            </p:cNvPr>
            <p:cNvSpPr txBox="1">
              <a:spLocks noChangeArrowheads="1"/>
            </p:cNvSpPr>
            <p:nvPr/>
          </p:nvSpPr>
          <p:spPr bwMode="auto">
            <a:xfrm>
              <a:off x="0" y="255"/>
              <a:ext cx="41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ClrTx/>
                <a:buSzTx/>
                <a:buFontTx/>
                <a:buNone/>
              </a:pPr>
              <a:r>
                <a:rPr lang="en-US" altLang="zh-TW" sz="1800"/>
                <a:t>(5,9)</a:t>
              </a:r>
            </a:p>
          </p:txBody>
        </p:sp>
      </p:grpSp>
      <p:grpSp>
        <p:nvGrpSpPr>
          <p:cNvPr id="6" name="Group 35">
            <a:extLst>
              <a:ext uri="{FF2B5EF4-FFF2-40B4-BE49-F238E27FC236}">
                <a16:creationId xmlns:a16="http://schemas.microsoft.com/office/drawing/2014/main" id="{D94222AE-9CB0-4B33-A758-9AB9D40F029D}"/>
              </a:ext>
            </a:extLst>
          </p:cNvPr>
          <p:cNvGrpSpPr>
            <a:grpSpLocks/>
          </p:cNvGrpSpPr>
          <p:nvPr/>
        </p:nvGrpSpPr>
        <p:grpSpPr bwMode="auto">
          <a:xfrm>
            <a:off x="755650" y="331788"/>
            <a:ext cx="781050" cy="3384550"/>
            <a:chOff x="476" y="255"/>
            <a:chExt cx="492" cy="2132"/>
          </a:xfrm>
        </p:grpSpPr>
        <p:sp>
          <p:nvSpPr>
            <p:cNvPr id="77852" name="Oval 8">
              <a:extLst>
                <a:ext uri="{FF2B5EF4-FFF2-40B4-BE49-F238E27FC236}">
                  <a16:creationId xmlns:a16="http://schemas.microsoft.com/office/drawing/2014/main" id="{656605FE-D44B-4571-B886-6D83A7ABDB21}"/>
                </a:ext>
              </a:extLst>
            </p:cNvPr>
            <p:cNvSpPr>
              <a:spLocks noChangeArrowheads="1"/>
            </p:cNvSpPr>
            <p:nvPr/>
          </p:nvSpPr>
          <p:spPr bwMode="auto">
            <a:xfrm>
              <a:off x="605" y="2251"/>
              <a:ext cx="181" cy="136"/>
            </a:xfrm>
            <a:prstGeom prst="ellipse">
              <a:avLst/>
            </a:prstGeom>
            <a:solidFill>
              <a:schemeClr val="accent1">
                <a:alpha val="0"/>
              </a:schemeClr>
            </a:solidFill>
            <a:ln w="25400">
              <a:solidFill>
                <a:srgbClr val="00B0F0"/>
              </a:solidFill>
              <a:round/>
              <a:headEnd/>
              <a:tailEnd/>
            </a:ln>
          </p:spPr>
          <p:txBody>
            <a:bodyPr wrap="none" anchor="ct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buClrTx/>
                <a:buSzTx/>
                <a:buFontTx/>
                <a:buNone/>
              </a:pPr>
              <a:endParaRPr lang="zh-TW" altLang="en-US" sz="1800"/>
            </a:p>
          </p:txBody>
        </p:sp>
        <p:sp>
          <p:nvSpPr>
            <p:cNvPr id="77853" name="Text Box 22">
              <a:extLst>
                <a:ext uri="{FF2B5EF4-FFF2-40B4-BE49-F238E27FC236}">
                  <a16:creationId xmlns:a16="http://schemas.microsoft.com/office/drawing/2014/main" id="{2B0376E3-F05D-4582-AD39-4C315212BAF6}"/>
                </a:ext>
              </a:extLst>
            </p:cNvPr>
            <p:cNvSpPr txBox="1">
              <a:spLocks noChangeArrowheads="1"/>
            </p:cNvSpPr>
            <p:nvPr/>
          </p:nvSpPr>
          <p:spPr bwMode="auto">
            <a:xfrm>
              <a:off x="476" y="255"/>
              <a:ext cx="49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ClrTx/>
                <a:buSzTx/>
                <a:buFontTx/>
                <a:buNone/>
              </a:pPr>
              <a:r>
                <a:rPr lang="en-US" altLang="zh-TW" sz="1800"/>
                <a:t>(7,10)</a:t>
              </a:r>
            </a:p>
          </p:txBody>
        </p:sp>
      </p:grpSp>
      <p:grpSp>
        <p:nvGrpSpPr>
          <p:cNvPr id="7" name="Group 32">
            <a:extLst>
              <a:ext uri="{FF2B5EF4-FFF2-40B4-BE49-F238E27FC236}">
                <a16:creationId xmlns:a16="http://schemas.microsoft.com/office/drawing/2014/main" id="{474525C3-650C-4005-AE07-8B6C5591D3A5}"/>
              </a:ext>
            </a:extLst>
          </p:cNvPr>
          <p:cNvGrpSpPr>
            <a:grpSpLocks/>
          </p:cNvGrpSpPr>
          <p:nvPr/>
        </p:nvGrpSpPr>
        <p:grpSpPr bwMode="auto">
          <a:xfrm>
            <a:off x="2339975" y="0"/>
            <a:ext cx="3382963" cy="3930650"/>
            <a:chOff x="1474" y="0"/>
            <a:chExt cx="2131" cy="2476"/>
          </a:xfrm>
        </p:grpSpPr>
        <p:sp>
          <p:nvSpPr>
            <p:cNvPr id="77850" name="Oval 14">
              <a:extLst>
                <a:ext uri="{FF2B5EF4-FFF2-40B4-BE49-F238E27FC236}">
                  <a16:creationId xmlns:a16="http://schemas.microsoft.com/office/drawing/2014/main" id="{C628F20E-57C7-40D0-8C58-D101679321BC}"/>
                </a:ext>
              </a:extLst>
            </p:cNvPr>
            <p:cNvSpPr>
              <a:spLocks noChangeArrowheads="1"/>
            </p:cNvSpPr>
            <p:nvPr/>
          </p:nvSpPr>
          <p:spPr bwMode="auto">
            <a:xfrm>
              <a:off x="3424" y="2341"/>
              <a:ext cx="181" cy="135"/>
            </a:xfrm>
            <a:prstGeom prst="ellipse">
              <a:avLst/>
            </a:prstGeom>
            <a:solidFill>
              <a:schemeClr val="accent1">
                <a:alpha val="0"/>
              </a:schemeClr>
            </a:solidFill>
            <a:ln w="25400">
              <a:solidFill>
                <a:srgbClr val="FF0000"/>
              </a:solidFill>
              <a:round/>
              <a:headEnd/>
              <a:tailEnd/>
            </a:ln>
          </p:spPr>
          <p:txBody>
            <a:bodyPr wrap="none" anchor="ct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buClrTx/>
                <a:buSzTx/>
                <a:buFontTx/>
                <a:buNone/>
              </a:pPr>
              <a:endParaRPr lang="zh-TW" altLang="en-US" sz="1800"/>
            </a:p>
          </p:txBody>
        </p:sp>
        <p:sp>
          <p:nvSpPr>
            <p:cNvPr id="77851" name="Text Box 23">
              <a:extLst>
                <a:ext uri="{FF2B5EF4-FFF2-40B4-BE49-F238E27FC236}">
                  <a16:creationId xmlns:a16="http://schemas.microsoft.com/office/drawing/2014/main" id="{D57C35E7-E9DE-4D9C-92A2-FB7A87DED852}"/>
                </a:ext>
              </a:extLst>
            </p:cNvPr>
            <p:cNvSpPr txBox="1">
              <a:spLocks noChangeArrowheads="1"/>
            </p:cNvSpPr>
            <p:nvPr/>
          </p:nvSpPr>
          <p:spPr bwMode="auto">
            <a:xfrm>
              <a:off x="1474" y="0"/>
              <a:ext cx="49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ClrTx/>
                <a:buSzTx/>
                <a:buFontTx/>
                <a:buNone/>
              </a:pPr>
              <a:r>
                <a:rPr lang="en-US" altLang="zh-TW" sz="1800"/>
                <a:t>(2,11)</a:t>
              </a:r>
            </a:p>
          </p:txBody>
        </p:sp>
      </p:grpSp>
      <p:grpSp>
        <p:nvGrpSpPr>
          <p:cNvPr id="8" name="Group 36">
            <a:extLst>
              <a:ext uri="{FF2B5EF4-FFF2-40B4-BE49-F238E27FC236}">
                <a16:creationId xmlns:a16="http://schemas.microsoft.com/office/drawing/2014/main" id="{36DCA61C-2764-473C-9E52-D56AEB3DBE46}"/>
              </a:ext>
            </a:extLst>
          </p:cNvPr>
          <p:cNvGrpSpPr>
            <a:grpSpLocks/>
          </p:cNvGrpSpPr>
          <p:nvPr/>
        </p:nvGrpSpPr>
        <p:grpSpPr bwMode="auto">
          <a:xfrm>
            <a:off x="900113" y="331788"/>
            <a:ext cx="1428750" cy="4248150"/>
            <a:chOff x="567" y="255"/>
            <a:chExt cx="900" cy="2676"/>
          </a:xfrm>
        </p:grpSpPr>
        <p:sp>
          <p:nvSpPr>
            <p:cNvPr id="77848" name="Oval 10">
              <a:extLst>
                <a:ext uri="{FF2B5EF4-FFF2-40B4-BE49-F238E27FC236}">
                  <a16:creationId xmlns:a16="http://schemas.microsoft.com/office/drawing/2014/main" id="{6799C643-0474-4A34-8E53-EFF6108CDF6D}"/>
                </a:ext>
              </a:extLst>
            </p:cNvPr>
            <p:cNvSpPr>
              <a:spLocks noChangeArrowheads="1"/>
            </p:cNvSpPr>
            <p:nvPr/>
          </p:nvSpPr>
          <p:spPr bwMode="auto">
            <a:xfrm>
              <a:off x="567" y="2750"/>
              <a:ext cx="226" cy="181"/>
            </a:xfrm>
            <a:prstGeom prst="ellipse">
              <a:avLst/>
            </a:prstGeom>
            <a:solidFill>
              <a:schemeClr val="accent1">
                <a:alpha val="0"/>
              </a:schemeClr>
            </a:solidFill>
            <a:ln w="25400">
              <a:solidFill>
                <a:srgbClr val="00B0F0"/>
              </a:solidFill>
              <a:round/>
              <a:headEnd/>
              <a:tailEnd/>
            </a:ln>
          </p:spPr>
          <p:txBody>
            <a:bodyPr wrap="none" anchor="ct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buClrTx/>
                <a:buSzTx/>
                <a:buFontTx/>
                <a:buNone/>
              </a:pPr>
              <a:endParaRPr lang="zh-TW" altLang="en-US" sz="1800"/>
            </a:p>
          </p:txBody>
        </p:sp>
        <p:sp>
          <p:nvSpPr>
            <p:cNvPr id="77849" name="Text Box 24">
              <a:extLst>
                <a:ext uri="{FF2B5EF4-FFF2-40B4-BE49-F238E27FC236}">
                  <a16:creationId xmlns:a16="http://schemas.microsoft.com/office/drawing/2014/main" id="{960A0F89-2F71-4150-8270-D241582E3F8F}"/>
                </a:ext>
              </a:extLst>
            </p:cNvPr>
            <p:cNvSpPr txBox="1">
              <a:spLocks noChangeArrowheads="1"/>
            </p:cNvSpPr>
            <p:nvPr/>
          </p:nvSpPr>
          <p:spPr bwMode="auto">
            <a:xfrm>
              <a:off x="975" y="255"/>
              <a:ext cx="49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ClrTx/>
                <a:buSzTx/>
                <a:buFontTx/>
                <a:buNone/>
              </a:pPr>
              <a:r>
                <a:rPr lang="en-US" altLang="zh-TW" sz="1800"/>
                <a:t>(7,12)</a:t>
              </a:r>
            </a:p>
          </p:txBody>
        </p:sp>
      </p:grpSp>
      <p:grpSp>
        <p:nvGrpSpPr>
          <p:cNvPr id="9" name="Group 37">
            <a:extLst>
              <a:ext uri="{FF2B5EF4-FFF2-40B4-BE49-F238E27FC236}">
                <a16:creationId xmlns:a16="http://schemas.microsoft.com/office/drawing/2014/main" id="{96509DD3-7922-47AC-BA38-B6F5E1466409}"/>
              </a:ext>
            </a:extLst>
          </p:cNvPr>
          <p:cNvGrpSpPr>
            <a:grpSpLocks/>
          </p:cNvGrpSpPr>
          <p:nvPr/>
        </p:nvGrpSpPr>
        <p:grpSpPr bwMode="auto">
          <a:xfrm>
            <a:off x="2124075" y="331788"/>
            <a:ext cx="869950" cy="4248150"/>
            <a:chOff x="1338" y="255"/>
            <a:chExt cx="548" cy="2676"/>
          </a:xfrm>
        </p:grpSpPr>
        <p:sp>
          <p:nvSpPr>
            <p:cNvPr id="77846" name="Oval 9">
              <a:extLst>
                <a:ext uri="{FF2B5EF4-FFF2-40B4-BE49-F238E27FC236}">
                  <a16:creationId xmlns:a16="http://schemas.microsoft.com/office/drawing/2014/main" id="{390CF06E-02E0-450F-B9D7-1F973ABC0E77}"/>
                </a:ext>
              </a:extLst>
            </p:cNvPr>
            <p:cNvSpPr>
              <a:spLocks noChangeArrowheads="1"/>
            </p:cNvSpPr>
            <p:nvPr/>
          </p:nvSpPr>
          <p:spPr bwMode="auto">
            <a:xfrm>
              <a:off x="1338" y="2750"/>
              <a:ext cx="227" cy="181"/>
            </a:xfrm>
            <a:prstGeom prst="ellipse">
              <a:avLst/>
            </a:prstGeom>
            <a:solidFill>
              <a:schemeClr val="accent1">
                <a:alpha val="0"/>
              </a:schemeClr>
            </a:solidFill>
            <a:ln w="25400">
              <a:solidFill>
                <a:srgbClr val="00B0F0"/>
              </a:solidFill>
              <a:round/>
              <a:headEnd/>
              <a:tailEnd/>
            </a:ln>
          </p:spPr>
          <p:txBody>
            <a:bodyPr wrap="none" anchor="ct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buClrTx/>
                <a:buSzTx/>
                <a:buFontTx/>
                <a:buNone/>
              </a:pPr>
              <a:endParaRPr lang="zh-TW" altLang="en-US" sz="1800"/>
            </a:p>
          </p:txBody>
        </p:sp>
        <p:sp>
          <p:nvSpPr>
            <p:cNvPr id="77847" name="Text Box 25">
              <a:extLst>
                <a:ext uri="{FF2B5EF4-FFF2-40B4-BE49-F238E27FC236}">
                  <a16:creationId xmlns:a16="http://schemas.microsoft.com/office/drawing/2014/main" id="{AAB87594-DBAF-4296-A2FB-E540FE6CD2A6}"/>
                </a:ext>
              </a:extLst>
            </p:cNvPr>
            <p:cNvSpPr txBox="1">
              <a:spLocks noChangeArrowheads="1"/>
            </p:cNvSpPr>
            <p:nvPr/>
          </p:nvSpPr>
          <p:spPr bwMode="auto">
            <a:xfrm>
              <a:off x="1474" y="255"/>
              <a:ext cx="41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ClrTx/>
                <a:buSzTx/>
                <a:buFontTx/>
                <a:buNone/>
              </a:pPr>
              <a:r>
                <a:rPr lang="en-US" altLang="zh-TW" sz="1800"/>
                <a:t>(7,8)</a:t>
              </a:r>
            </a:p>
          </p:txBody>
        </p:sp>
      </p:grpSp>
      <p:grpSp>
        <p:nvGrpSpPr>
          <p:cNvPr id="10" name="Group 33">
            <a:extLst>
              <a:ext uri="{FF2B5EF4-FFF2-40B4-BE49-F238E27FC236}">
                <a16:creationId xmlns:a16="http://schemas.microsoft.com/office/drawing/2014/main" id="{667A4F01-7327-4FD0-BBC0-B1808DD335D6}"/>
              </a:ext>
            </a:extLst>
          </p:cNvPr>
          <p:cNvGrpSpPr>
            <a:grpSpLocks/>
          </p:cNvGrpSpPr>
          <p:nvPr/>
        </p:nvGrpSpPr>
        <p:grpSpPr bwMode="auto">
          <a:xfrm>
            <a:off x="3276600" y="0"/>
            <a:ext cx="2435225" cy="5202238"/>
            <a:chOff x="2064" y="0"/>
            <a:chExt cx="1534" cy="3277"/>
          </a:xfrm>
        </p:grpSpPr>
        <p:sp>
          <p:nvSpPr>
            <p:cNvPr id="77844" name="Oval 15">
              <a:extLst>
                <a:ext uri="{FF2B5EF4-FFF2-40B4-BE49-F238E27FC236}">
                  <a16:creationId xmlns:a16="http://schemas.microsoft.com/office/drawing/2014/main" id="{1DFB063B-0788-4C63-AF72-C6565E90A26C}"/>
                </a:ext>
              </a:extLst>
            </p:cNvPr>
            <p:cNvSpPr>
              <a:spLocks noChangeArrowheads="1"/>
            </p:cNvSpPr>
            <p:nvPr/>
          </p:nvSpPr>
          <p:spPr bwMode="auto">
            <a:xfrm>
              <a:off x="3417" y="3140"/>
              <a:ext cx="181" cy="137"/>
            </a:xfrm>
            <a:prstGeom prst="ellipse">
              <a:avLst/>
            </a:prstGeom>
            <a:solidFill>
              <a:schemeClr val="accent1">
                <a:alpha val="0"/>
              </a:schemeClr>
            </a:solidFill>
            <a:ln w="25400">
              <a:solidFill>
                <a:srgbClr val="FF0000"/>
              </a:solidFill>
              <a:round/>
              <a:headEnd/>
              <a:tailEnd/>
            </a:ln>
          </p:spPr>
          <p:txBody>
            <a:bodyPr wrap="none" anchor="ct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buClrTx/>
                <a:buSzTx/>
                <a:buFontTx/>
                <a:buNone/>
              </a:pPr>
              <a:endParaRPr lang="zh-TW" altLang="en-US" sz="1800"/>
            </a:p>
          </p:txBody>
        </p:sp>
        <p:sp>
          <p:nvSpPr>
            <p:cNvPr id="77845" name="Text Box 26">
              <a:extLst>
                <a:ext uri="{FF2B5EF4-FFF2-40B4-BE49-F238E27FC236}">
                  <a16:creationId xmlns:a16="http://schemas.microsoft.com/office/drawing/2014/main" id="{0178A0F9-087E-4275-B1D7-256F2B94A3B8}"/>
                </a:ext>
              </a:extLst>
            </p:cNvPr>
            <p:cNvSpPr txBox="1">
              <a:spLocks noChangeArrowheads="1"/>
            </p:cNvSpPr>
            <p:nvPr/>
          </p:nvSpPr>
          <p:spPr bwMode="auto">
            <a:xfrm>
              <a:off x="2064" y="0"/>
              <a:ext cx="49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ClrTx/>
                <a:buSzTx/>
                <a:buFontTx/>
                <a:buNone/>
              </a:pPr>
              <a:r>
                <a:rPr lang="en-US" altLang="zh-TW" sz="1800"/>
                <a:t>(2,13)</a:t>
              </a:r>
            </a:p>
          </p:txBody>
        </p:sp>
      </p:grpSp>
      <p:grpSp>
        <p:nvGrpSpPr>
          <p:cNvPr id="11" name="Group 38">
            <a:extLst>
              <a:ext uri="{FF2B5EF4-FFF2-40B4-BE49-F238E27FC236}">
                <a16:creationId xmlns:a16="http://schemas.microsoft.com/office/drawing/2014/main" id="{69AA7E46-3523-488F-9157-4F48E47D185B}"/>
              </a:ext>
            </a:extLst>
          </p:cNvPr>
          <p:cNvGrpSpPr>
            <a:grpSpLocks/>
          </p:cNvGrpSpPr>
          <p:nvPr/>
        </p:nvGrpSpPr>
        <p:grpSpPr bwMode="auto">
          <a:xfrm>
            <a:off x="3276600" y="331788"/>
            <a:ext cx="654050" cy="4248150"/>
            <a:chOff x="2064" y="255"/>
            <a:chExt cx="412" cy="2676"/>
          </a:xfrm>
        </p:grpSpPr>
        <p:sp>
          <p:nvSpPr>
            <p:cNvPr id="77842" name="Oval 13">
              <a:extLst>
                <a:ext uri="{FF2B5EF4-FFF2-40B4-BE49-F238E27FC236}">
                  <a16:creationId xmlns:a16="http://schemas.microsoft.com/office/drawing/2014/main" id="{946FFC6E-8365-46B8-B58D-06025C80E458}"/>
                </a:ext>
              </a:extLst>
            </p:cNvPr>
            <p:cNvSpPr>
              <a:spLocks noChangeArrowheads="1"/>
            </p:cNvSpPr>
            <p:nvPr/>
          </p:nvSpPr>
          <p:spPr bwMode="auto">
            <a:xfrm>
              <a:off x="2109" y="2750"/>
              <a:ext cx="226" cy="181"/>
            </a:xfrm>
            <a:prstGeom prst="ellipse">
              <a:avLst/>
            </a:prstGeom>
            <a:solidFill>
              <a:schemeClr val="accent1">
                <a:alpha val="0"/>
              </a:schemeClr>
            </a:solidFill>
            <a:ln w="25400">
              <a:solidFill>
                <a:srgbClr val="00B0F0"/>
              </a:solidFill>
              <a:round/>
              <a:headEnd/>
              <a:tailEnd/>
            </a:ln>
          </p:spPr>
          <p:txBody>
            <a:bodyPr wrap="none" anchor="ct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buClrTx/>
                <a:buSzTx/>
                <a:buFontTx/>
                <a:buNone/>
              </a:pPr>
              <a:endParaRPr lang="zh-TW" altLang="en-US" sz="1800"/>
            </a:p>
          </p:txBody>
        </p:sp>
        <p:sp>
          <p:nvSpPr>
            <p:cNvPr id="77843" name="Text Box 27">
              <a:extLst>
                <a:ext uri="{FF2B5EF4-FFF2-40B4-BE49-F238E27FC236}">
                  <a16:creationId xmlns:a16="http://schemas.microsoft.com/office/drawing/2014/main" id="{53C26567-D353-49E4-9207-8791B0379FFA}"/>
                </a:ext>
              </a:extLst>
            </p:cNvPr>
            <p:cNvSpPr txBox="1">
              <a:spLocks noChangeArrowheads="1"/>
            </p:cNvSpPr>
            <p:nvPr/>
          </p:nvSpPr>
          <p:spPr bwMode="auto">
            <a:xfrm>
              <a:off x="2064" y="255"/>
              <a:ext cx="41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ClrTx/>
                <a:buSzTx/>
                <a:buFontTx/>
                <a:buNone/>
              </a:pPr>
              <a:r>
                <a:rPr lang="en-US" altLang="zh-TW" sz="1800"/>
                <a:t>(7,9)</a:t>
              </a:r>
            </a:p>
          </p:txBody>
        </p:sp>
      </p:grpSp>
      <p:grpSp>
        <p:nvGrpSpPr>
          <p:cNvPr id="12" name="Group 39">
            <a:extLst>
              <a:ext uri="{FF2B5EF4-FFF2-40B4-BE49-F238E27FC236}">
                <a16:creationId xmlns:a16="http://schemas.microsoft.com/office/drawing/2014/main" id="{50D9751A-0ABA-41CD-AAA7-6B427CC7514A}"/>
              </a:ext>
            </a:extLst>
          </p:cNvPr>
          <p:cNvGrpSpPr>
            <a:grpSpLocks/>
          </p:cNvGrpSpPr>
          <p:nvPr/>
        </p:nvGrpSpPr>
        <p:grpSpPr bwMode="auto">
          <a:xfrm>
            <a:off x="4140200" y="331788"/>
            <a:ext cx="4800600" cy="5473700"/>
            <a:chOff x="2608" y="255"/>
            <a:chExt cx="3024" cy="3448"/>
          </a:xfrm>
        </p:grpSpPr>
        <p:sp>
          <p:nvSpPr>
            <p:cNvPr id="77840" name="Oval 16">
              <a:extLst>
                <a:ext uri="{FF2B5EF4-FFF2-40B4-BE49-F238E27FC236}">
                  <a16:creationId xmlns:a16="http://schemas.microsoft.com/office/drawing/2014/main" id="{250C6620-7D7B-45AC-9FDD-1D96B7ED7134}"/>
                </a:ext>
              </a:extLst>
            </p:cNvPr>
            <p:cNvSpPr>
              <a:spLocks noChangeArrowheads="1"/>
            </p:cNvSpPr>
            <p:nvPr/>
          </p:nvSpPr>
          <p:spPr bwMode="auto">
            <a:xfrm>
              <a:off x="5450" y="3566"/>
              <a:ext cx="182" cy="137"/>
            </a:xfrm>
            <a:prstGeom prst="ellipse">
              <a:avLst/>
            </a:prstGeom>
            <a:solidFill>
              <a:schemeClr val="accent1">
                <a:alpha val="0"/>
              </a:schemeClr>
            </a:solidFill>
            <a:ln w="25400">
              <a:solidFill>
                <a:srgbClr val="00B0F0"/>
              </a:solidFill>
              <a:round/>
              <a:headEnd/>
              <a:tailEnd/>
            </a:ln>
          </p:spPr>
          <p:txBody>
            <a:bodyPr wrap="none" anchor="ct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buClrTx/>
                <a:buSzTx/>
                <a:buFontTx/>
                <a:buNone/>
              </a:pPr>
              <a:endParaRPr lang="zh-TW" altLang="en-US" sz="1800"/>
            </a:p>
          </p:txBody>
        </p:sp>
        <p:sp>
          <p:nvSpPr>
            <p:cNvPr id="77841" name="Text Box 28">
              <a:extLst>
                <a:ext uri="{FF2B5EF4-FFF2-40B4-BE49-F238E27FC236}">
                  <a16:creationId xmlns:a16="http://schemas.microsoft.com/office/drawing/2014/main" id="{39D96F68-9FD3-492E-9B95-E255C50CA9B5}"/>
                </a:ext>
              </a:extLst>
            </p:cNvPr>
            <p:cNvSpPr txBox="1">
              <a:spLocks noChangeArrowheads="1"/>
            </p:cNvSpPr>
            <p:nvPr/>
          </p:nvSpPr>
          <p:spPr bwMode="auto">
            <a:xfrm>
              <a:off x="2608" y="255"/>
              <a:ext cx="49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ClrTx/>
                <a:buSzTx/>
                <a:buFontTx/>
                <a:buNone/>
              </a:pPr>
              <a:r>
                <a:rPr lang="en-US" altLang="zh-TW" sz="1800"/>
                <a:t>(1,12)</a:t>
              </a:r>
            </a:p>
          </p:txBody>
        </p:sp>
      </p:grpSp>
      <p:sp>
        <p:nvSpPr>
          <p:cNvPr id="77838" name="文字方塊 1">
            <a:extLst>
              <a:ext uri="{FF2B5EF4-FFF2-40B4-BE49-F238E27FC236}">
                <a16:creationId xmlns:a16="http://schemas.microsoft.com/office/drawing/2014/main" id="{13B8D261-0399-4699-BEFE-B7E941A0EB3C}"/>
              </a:ext>
            </a:extLst>
          </p:cNvPr>
          <p:cNvSpPr txBox="1">
            <a:spLocks noChangeArrowheads="1"/>
          </p:cNvSpPr>
          <p:nvPr/>
        </p:nvSpPr>
        <p:spPr bwMode="auto">
          <a:xfrm>
            <a:off x="269875" y="5805488"/>
            <a:ext cx="8604250"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kumimoji="1">
                <a:solidFill>
                  <a:schemeClr val="tx1"/>
                </a:solidFill>
                <a:latin typeface="Arial" panose="020B0604020202020204" pitchFamily="34" charset="0"/>
                <a:ea typeface="新細明體" panose="02020500000000000000" pitchFamily="18" charset="-120"/>
              </a:defRPr>
            </a:lvl1pPr>
            <a:lvl2pPr>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lvl="1" eaLnBrk="1" hangingPunct="1">
              <a:lnSpc>
                <a:spcPct val="120000"/>
              </a:lnSpc>
              <a:spcBef>
                <a:spcPct val="50000"/>
              </a:spcBef>
            </a:pPr>
            <a:r>
              <a:rPr lang="en-US" altLang="zh-TW" sz="1600" b="1" dirty="0"/>
              <a:t>Figure 2.18 </a:t>
            </a:r>
            <a:r>
              <a:rPr lang="en-US" altLang="zh-TW" dirty="0"/>
              <a:t>Classical connected components labeling algorithm: </a:t>
            </a:r>
            <a:br>
              <a:rPr lang="en-US" altLang="zh-TW" dirty="0"/>
            </a:br>
            <a:r>
              <a:rPr lang="en-US" altLang="zh-TW" dirty="0"/>
              <a:t>(b) the labeling after the first top-down pass of the algorithm. </a:t>
            </a:r>
            <a:br>
              <a:rPr lang="en-US" altLang="zh-TW" dirty="0"/>
            </a:br>
            <a:r>
              <a:rPr lang="en-US" altLang="zh-TW" dirty="0"/>
              <a:t>     The equivalence classes found are 1: { 1,12,7,8,9,10,5 } and 2: { 2,3,4,6,11,13 }</a:t>
            </a:r>
            <a:endParaRPr lang="zh-TW" altLang="en-US" sz="1600" dirty="0"/>
          </a:p>
        </p:txBody>
      </p:sp>
      <p:sp>
        <p:nvSpPr>
          <p:cNvPr id="39" name="文字方塊 38"/>
          <p:cNvSpPr txBox="1"/>
          <p:nvPr/>
        </p:nvSpPr>
        <p:spPr>
          <a:xfrm>
            <a:off x="8748464" y="6597352"/>
            <a:ext cx="395536" cy="276999"/>
          </a:xfrm>
          <a:prstGeom prst="rect">
            <a:avLst/>
          </a:prstGeom>
          <a:noFill/>
        </p:spPr>
        <p:txBody>
          <a:bodyPr wrap="square" rtlCol="0">
            <a:spAutoFit/>
          </a:bodyPr>
          <a:lstStyle/>
          <a:p>
            <a:r>
              <a:rPr lang="en-US" altLang="zh-TW" sz="1200" dirty="0"/>
              <a:t>39</a:t>
            </a:r>
            <a:endParaRPr lang="zh-TW" altLang="en-US" sz="12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頁尾版面配置區 5">
            <a:extLst>
              <a:ext uri="{FF2B5EF4-FFF2-40B4-BE49-F238E27FC236}">
                <a16:creationId xmlns:a16="http://schemas.microsoft.com/office/drawing/2014/main" id="{A3A50414-7A58-4391-80B4-9A011A85E411}"/>
              </a:ext>
            </a:extLst>
          </p:cNvPr>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
        <p:nvSpPr>
          <p:cNvPr id="21507" name="Rectangle 2">
            <a:extLst>
              <a:ext uri="{FF2B5EF4-FFF2-40B4-BE49-F238E27FC236}">
                <a16:creationId xmlns:a16="http://schemas.microsoft.com/office/drawing/2014/main" id="{C2EC0444-AEA0-4C7D-9DCA-0EF4C3F69978}"/>
              </a:ext>
            </a:extLst>
          </p:cNvPr>
          <p:cNvSpPr>
            <a:spLocks noGrp="1" noChangeArrowheads="1"/>
          </p:cNvSpPr>
          <p:nvPr>
            <p:ph type="title"/>
          </p:nvPr>
        </p:nvSpPr>
        <p:spPr/>
        <p:txBody>
          <a:bodyPr/>
          <a:lstStyle/>
          <a:p>
            <a:pPr eaLnBrk="1" hangingPunct="1"/>
            <a:r>
              <a:rPr lang="en-US" altLang="zh-TW"/>
              <a:t>2.2 Thresholding</a:t>
            </a:r>
          </a:p>
        </p:txBody>
      </p:sp>
      <p:sp>
        <p:nvSpPr>
          <p:cNvPr id="18436" name="Rectangle 3">
            <a:extLst>
              <a:ext uri="{FF2B5EF4-FFF2-40B4-BE49-F238E27FC236}">
                <a16:creationId xmlns:a16="http://schemas.microsoft.com/office/drawing/2014/main" id="{58DA4F0D-FD80-4F5B-82D8-E5AF3B5D60C4}"/>
              </a:ext>
            </a:extLst>
          </p:cNvPr>
          <p:cNvSpPr>
            <a:spLocks noGrp="1" noChangeArrowheads="1"/>
          </p:cNvSpPr>
          <p:nvPr>
            <p:ph type="body" sz="half" idx="1"/>
          </p:nvPr>
        </p:nvSpPr>
        <p:spPr>
          <a:xfrm>
            <a:off x="684213" y="1609625"/>
            <a:ext cx="7343775" cy="4411663"/>
          </a:xfrm>
        </p:spPr>
        <p:txBody>
          <a:bodyPr/>
          <a:lstStyle/>
          <a:p>
            <a:pPr eaLnBrk="1" hangingPunct="1">
              <a:buFont typeface="Wingdings" panose="05000000000000000000" pitchFamily="2" charset="2"/>
              <a:buNone/>
              <a:defRPr/>
            </a:pPr>
            <a:endParaRPr lang="en-US" altLang="zh-TW" sz="2600" dirty="0"/>
          </a:p>
          <a:p>
            <a:pPr eaLnBrk="1" hangingPunct="1">
              <a:defRPr/>
            </a:pPr>
            <a:r>
              <a:rPr lang="en-US" altLang="zh-TW" sz="2600" dirty="0"/>
              <a:t>                  if </a:t>
            </a:r>
          </a:p>
          <a:p>
            <a:pPr eaLnBrk="1" hangingPunct="1">
              <a:defRPr/>
            </a:pPr>
            <a:r>
              <a:rPr lang="en-US" altLang="zh-TW" sz="2600" dirty="0"/>
              <a:t>                  if </a:t>
            </a:r>
          </a:p>
          <a:p>
            <a:pPr eaLnBrk="1" hangingPunct="1">
              <a:buFont typeface="Wingdings" panose="05000000000000000000" pitchFamily="2" charset="2"/>
              <a:buNone/>
              <a:defRPr/>
            </a:pPr>
            <a:endParaRPr lang="en-US" altLang="zh-TW" sz="2600" dirty="0"/>
          </a:p>
          <a:p>
            <a:pPr eaLnBrk="1" hangingPunct="1">
              <a:defRPr/>
            </a:pPr>
            <a:r>
              <a:rPr kumimoji="0" lang="en-US" altLang="zh-TW" sz="2600" i="1" spc="300" dirty="0"/>
              <a:t>r</a:t>
            </a:r>
            <a:r>
              <a:rPr kumimoji="0" lang="en-US" altLang="zh-TW" sz="2600" dirty="0"/>
              <a:t>: </a:t>
            </a:r>
            <a:r>
              <a:rPr lang="en-US" altLang="zh-TW" sz="2600" dirty="0"/>
              <a:t>row, </a:t>
            </a:r>
            <a:r>
              <a:rPr lang="en-US" altLang="zh-TW" sz="2600" i="1" dirty="0"/>
              <a:t>c</a:t>
            </a:r>
            <a:r>
              <a:rPr lang="en-US" altLang="zh-TW" sz="2600" dirty="0"/>
              <a:t>: column</a:t>
            </a:r>
          </a:p>
          <a:p>
            <a:pPr eaLnBrk="1" hangingPunct="1">
              <a:defRPr/>
            </a:pPr>
            <a:r>
              <a:rPr lang="en-US" altLang="zh-TW" sz="2600" i="1" dirty="0"/>
              <a:t>I</a:t>
            </a:r>
            <a:r>
              <a:rPr lang="en-US" altLang="zh-TW" sz="2600" dirty="0"/>
              <a:t>: grayscale intensity, </a:t>
            </a:r>
            <a:r>
              <a:rPr lang="en-US" altLang="zh-TW" sz="2600" i="1" dirty="0"/>
              <a:t>B</a:t>
            </a:r>
            <a:r>
              <a:rPr lang="en-US" altLang="zh-TW" sz="2600" dirty="0"/>
              <a:t>: binary intensity</a:t>
            </a:r>
          </a:p>
          <a:p>
            <a:pPr eaLnBrk="1" hangingPunct="1">
              <a:defRPr/>
            </a:pPr>
            <a:r>
              <a:rPr lang="en-US" altLang="zh-TW" sz="2600" i="1" dirty="0"/>
              <a:t>T</a:t>
            </a:r>
            <a:r>
              <a:rPr lang="en-US" altLang="zh-TW" sz="2600" dirty="0"/>
              <a:t>: intensity threshold</a:t>
            </a:r>
          </a:p>
          <a:p>
            <a:pPr eaLnBrk="1" hangingPunct="1">
              <a:defRPr/>
            </a:pPr>
            <a:endParaRPr lang="en-US" altLang="zh-TW" sz="2600" dirty="0"/>
          </a:p>
          <a:p>
            <a:pPr eaLnBrk="1" hangingPunct="1">
              <a:defRPr/>
            </a:pPr>
            <a:r>
              <a:rPr lang="en-US" altLang="zh-TW" sz="2600" dirty="0"/>
              <a:t>Thresholding is a labeling operation on a gray scale image. </a:t>
            </a:r>
          </a:p>
          <a:p>
            <a:pPr eaLnBrk="1" hangingPunct="1">
              <a:defRPr/>
            </a:pPr>
            <a:endParaRPr lang="en-US" altLang="zh-TW" sz="2600" dirty="0"/>
          </a:p>
        </p:txBody>
      </p:sp>
      <p:graphicFrame>
        <p:nvGraphicFramePr>
          <p:cNvPr id="21509" name="Object 9">
            <a:extLst>
              <a:ext uri="{FF2B5EF4-FFF2-40B4-BE49-F238E27FC236}">
                <a16:creationId xmlns:a16="http://schemas.microsoft.com/office/drawing/2014/main" id="{AC39B5F4-2879-46C1-827B-F99CE28CB22E}"/>
              </a:ext>
            </a:extLst>
          </p:cNvPr>
          <p:cNvGraphicFramePr>
            <a:graphicFrameLocks noChangeAspect="1"/>
          </p:cNvGraphicFramePr>
          <p:nvPr>
            <p:extLst>
              <p:ext uri="{D42A27DB-BD31-4B8C-83A1-F6EECF244321}">
                <p14:modId xmlns:p14="http://schemas.microsoft.com/office/powerpoint/2010/main" val="2041201172"/>
              </p:ext>
            </p:extLst>
          </p:nvPr>
        </p:nvGraphicFramePr>
        <p:xfrm>
          <a:off x="1042988" y="2131913"/>
          <a:ext cx="1584325" cy="496887"/>
        </p:xfrm>
        <a:graphic>
          <a:graphicData uri="http://schemas.openxmlformats.org/presentationml/2006/ole">
            <mc:AlternateContent xmlns:mc="http://schemas.openxmlformats.org/markup-compatibility/2006">
              <mc:Choice xmlns:v="urn:schemas-microsoft-com:vml" Requires="v">
                <p:oleObj spid="_x0000_s1458" name="方程式" r:id="rId4" imgW="647419" imgH="203112" progId="Equation.3">
                  <p:embed/>
                </p:oleObj>
              </mc:Choice>
              <mc:Fallback>
                <p:oleObj name="方程式" r:id="rId4" imgW="647419" imgH="203112" progId="Equation.3">
                  <p:embed/>
                  <p:pic>
                    <p:nvPicPr>
                      <p:cNvPr id="0"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2988" y="2131913"/>
                        <a:ext cx="1584325"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510" name="Object 11">
            <a:extLst>
              <a:ext uri="{FF2B5EF4-FFF2-40B4-BE49-F238E27FC236}">
                <a16:creationId xmlns:a16="http://schemas.microsoft.com/office/drawing/2014/main" id="{82062368-D73B-416A-8D38-F2C002CCFC0E}"/>
              </a:ext>
            </a:extLst>
          </p:cNvPr>
          <p:cNvGraphicFramePr>
            <a:graphicFrameLocks noGrp="1" noChangeAspect="1"/>
          </p:cNvGraphicFramePr>
          <p:nvPr>
            <p:ph sz="quarter" idx="3"/>
            <p:extLst>
              <p:ext uri="{D42A27DB-BD31-4B8C-83A1-F6EECF244321}">
                <p14:modId xmlns:p14="http://schemas.microsoft.com/office/powerpoint/2010/main" val="1340795897"/>
              </p:ext>
            </p:extLst>
          </p:nvPr>
        </p:nvGraphicFramePr>
        <p:xfrm>
          <a:off x="1042988" y="2636738"/>
          <a:ext cx="1584325" cy="479425"/>
        </p:xfrm>
        <a:graphic>
          <a:graphicData uri="http://schemas.openxmlformats.org/presentationml/2006/ole">
            <mc:AlternateContent xmlns:mc="http://schemas.openxmlformats.org/markup-compatibility/2006">
              <mc:Choice xmlns:v="urn:schemas-microsoft-com:vml" Requires="v">
                <p:oleObj spid="_x0000_s1459" name="方程式" r:id="rId6" imgW="672808" imgH="203112" progId="Equation.3">
                  <p:embed/>
                </p:oleObj>
              </mc:Choice>
              <mc:Fallback>
                <p:oleObj name="方程式" r:id="rId6" imgW="672808" imgH="203112" progId="Equation.3">
                  <p:embed/>
                  <p:pic>
                    <p:nvPicPr>
                      <p:cNvPr id="0" name="Object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42988" y="2636738"/>
                        <a:ext cx="1584325"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511" name="Object 13">
            <a:extLst>
              <a:ext uri="{FF2B5EF4-FFF2-40B4-BE49-F238E27FC236}">
                <a16:creationId xmlns:a16="http://schemas.microsoft.com/office/drawing/2014/main" id="{6485EAB9-F70B-4EA0-BB83-CD0FAF37A046}"/>
              </a:ext>
            </a:extLst>
          </p:cNvPr>
          <p:cNvGraphicFramePr>
            <a:graphicFrameLocks noChangeAspect="1"/>
          </p:cNvGraphicFramePr>
          <p:nvPr>
            <p:extLst>
              <p:ext uri="{D42A27DB-BD31-4B8C-83A1-F6EECF244321}">
                <p14:modId xmlns:p14="http://schemas.microsoft.com/office/powerpoint/2010/main" val="2276732452"/>
              </p:ext>
            </p:extLst>
          </p:nvPr>
        </p:nvGraphicFramePr>
        <p:xfrm>
          <a:off x="3059113" y="2079525"/>
          <a:ext cx="1800225" cy="554038"/>
        </p:xfrm>
        <a:graphic>
          <a:graphicData uri="http://schemas.openxmlformats.org/presentationml/2006/ole">
            <mc:AlternateContent xmlns:mc="http://schemas.openxmlformats.org/markup-compatibility/2006">
              <mc:Choice xmlns:v="urn:schemas-microsoft-com:vml" Requires="v">
                <p:oleObj spid="_x0000_s1460" name="方程式" r:id="rId8" imgW="660113" imgH="203112" progId="Equation.3">
                  <p:embed/>
                </p:oleObj>
              </mc:Choice>
              <mc:Fallback>
                <p:oleObj name="方程式" r:id="rId8" imgW="660113" imgH="203112" progId="Equation.3">
                  <p:embed/>
                  <p:pic>
                    <p:nvPicPr>
                      <p:cNvPr id="0" name="Object 1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59113" y="2079525"/>
                        <a:ext cx="1800225" cy="554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512" name="Object 16">
            <a:extLst>
              <a:ext uri="{FF2B5EF4-FFF2-40B4-BE49-F238E27FC236}">
                <a16:creationId xmlns:a16="http://schemas.microsoft.com/office/drawing/2014/main" id="{B24305F3-F2F7-4751-A750-0E928854AB55}"/>
              </a:ext>
            </a:extLst>
          </p:cNvPr>
          <p:cNvGraphicFramePr>
            <a:graphicFrameLocks noChangeAspect="1"/>
          </p:cNvGraphicFramePr>
          <p:nvPr>
            <p:extLst>
              <p:ext uri="{D42A27DB-BD31-4B8C-83A1-F6EECF244321}">
                <p14:modId xmlns:p14="http://schemas.microsoft.com/office/powerpoint/2010/main" val="2089557310"/>
              </p:ext>
            </p:extLst>
          </p:nvPr>
        </p:nvGraphicFramePr>
        <p:xfrm>
          <a:off x="3059113" y="2570063"/>
          <a:ext cx="1873250" cy="576262"/>
        </p:xfrm>
        <a:graphic>
          <a:graphicData uri="http://schemas.openxmlformats.org/presentationml/2006/ole">
            <mc:AlternateContent xmlns:mc="http://schemas.openxmlformats.org/markup-compatibility/2006">
              <mc:Choice xmlns:v="urn:schemas-microsoft-com:vml" Requires="v">
                <p:oleObj spid="_x0000_s1461" name="方程式" r:id="rId10" imgW="660113" imgH="203112" progId="Equation.3">
                  <p:embed/>
                </p:oleObj>
              </mc:Choice>
              <mc:Fallback>
                <p:oleObj name="方程式" r:id="rId10" imgW="660113" imgH="203112" progId="Equation.3">
                  <p:embed/>
                  <p:pic>
                    <p:nvPicPr>
                      <p:cNvPr id="0" name="Object 1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59113" y="2570063"/>
                        <a:ext cx="1873250" cy="57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文字方塊 8"/>
          <p:cNvSpPr txBox="1"/>
          <p:nvPr/>
        </p:nvSpPr>
        <p:spPr>
          <a:xfrm>
            <a:off x="8820472" y="6597352"/>
            <a:ext cx="323528" cy="276999"/>
          </a:xfrm>
          <a:prstGeom prst="rect">
            <a:avLst/>
          </a:prstGeom>
          <a:noFill/>
        </p:spPr>
        <p:txBody>
          <a:bodyPr wrap="square" rtlCol="0">
            <a:spAutoFit/>
          </a:bodyPr>
          <a:lstStyle/>
          <a:p>
            <a:r>
              <a:rPr lang="en-US" altLang="zh-TW" sz="1200" dirty="0"/>
              <a:t>4</a:t>
            </a:r>
            <a:endParaRPr lang="zh-TW" altLang="en-US" sz="12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頁尾版面配置區 3">
            <a:extLst>
              <a:ext uri="{FF2B5EF4-FFF2-40B4-BE49-F238E27FC236}">
                <a16:creationId xmlns:a16="http://schemas.microsoft.com/office/drawing/2014/main" id="{7097EC3F-9165-413A-9129-7560AD1678BF}"/>
              </a:ext>
            </a:extLst>
          </p:cNvPr>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
        <p:nvSpPr>
          <p:cNvPr id="79875" name="Rectangle 3">
            <a:extLst>
              <a:ext uri="{FF2B5EF4-FFF2-40B4-BE49-F238E27FC236}">
                <a16:creationId xmlns:a16="http://schemas.microsoft.com/office/drawing/2014/main" id="{B825E85A-6B9C-498C-988C-157E8BD5CC31}"/>
              </a:ext>
            </a:extLst>
          </p:cNvPr>
          <p:cNvSpPr>
            <a:spLocks noGrp="1" noChangeArrowheads="1"/>
          </p:cNvSpPr>
          <p:nvPr>
            <p:ph type="body" idx="1"/>
          </p:nvPr>
        </p:nvSpPr>
        <p:spPr>
          <a:xfrm>
            <a:off x="468313" y="3068638"/>
            <a:ext cx="8207375" cy="1152525"/>
          </a:xfrm>
        </p:spPr>
        <p:txBody>
          <a:bodyPr/>
          <a:lstStyle/>
          <a:p>
            <a:pPr eaLnBrk="1" hangingPunct="1">
              <a:buFont typeface="Wingdings" panose="05000000000000000000" pitchFamily="2" charset="2"/>
              <a:buNone/>
            </a:pPr>
            <a:r>
              <a:rPr lang="en-US" altLang="zh-TW" dirty="0"/>
              <a:t>main problem: global equivalence table may be</a:t>
            </a:r>
          </a:p>
          <a:p>
            <a:pPr eaLnBrk="1" hangingPunct="1">
              <a:buFont typeface="Wingdings" panose="05000000000000000000" pitchFamily="2" charset="2"/>
              <a:buNone/>
            </a:pPr>
            <a:r>
              <a:rPr lang="en-US" altLang="zh-TW" dirty="0"/>
              <a:t>                        too large for memory</a:t>
            </a:r>
          </a:p>
          <a:p>
            <a:pPr eaLnBrk="1" hangingPunct="1"/>
            <a:endParaRPr lang="en-US" altLang="zh-TW" dirty="0"/>
          </a:p>
        </p:txBody>
      </p:sp>
      <p:sp>
        <p:nvSpPr>
          <p:cNvPr id="6" name="Rectangle 2">
            <a:extLst>
              <a:ext uri="{FF2B5EF4-FFF2-40B4-BE49-F238E27FC236}">
                <a16:creationId xmlns:a16="http://schemas.microsoft.com/office/drawing/2014/main" id="{587F8404-3320-4898-A6DD-EDAF4E96F156}"/>
              </a:ext>
            </a:extLst>
          </p:cNvPr>
          <p:cNvSpPr txBox="1">
            <a:spLocks noChangeArrowheads="1"/>
          </p:cNvSpPr>
          <p:nvPr/>
        </p:nvSpPr>
        <p:spPr bwMode="auto">
          <a:xfrm>
            <a:off x="1042988" y="333375"/>
            <a:ext cx="8101012"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rtl="0" eaLnBrk="0" fontAlgn="base" hangingPunct="0">
              <a:spcBef>
                <a:spcPct val="0"/>
              </a:spcBef>
              <a:spcAft>
                <a:spcPct val="0"/>
              </a:spcAft>
              <a:defRPr kumimoji="1" sz="3900" b="1">
                <a:solidFill>
                  <a:schemeClr val="tx2"/>
                </a:solidFill>
                <a:latin typeface="+mj-lt"/>
                <a:ea typeface="+mj-ea"/>
                <a:cs typeface="+mj-cs"/>
              </a:defRPr>
            </a:lvl1pPr>
            <a:lvl2pPr algn="l" rtl="0" eaLnBrk="0" fontAlgn="base" hangingPunct="0">
              <a:spcBef>
                <a:spcPct val="0"/>
              </a:spcBef>
              <a:spcAft>
                <a:spcPct val="0"/>
              </a:spcAft>
              <a:defRPr kumimoji="1" sz="3900" b="1">
                <a:solidFill>
                  <a:schemeClr val="tx2"/>
                </a:solidFill>
                <a:latin typeface="Arial" charset="0"/>
                <a:ea typeface="新細明體" pitchFamily="18" charset="-120"/>
              </a:defRPr>
            </a:lvl2pPr>
            <a:lvl3pPr algn="l" rtl="0" eaLnBrk="0" fontAlgn="base" hangingPunct="0">
              <a:spcBef>
                <a:spcPct val="0"/>
              </a:spcBef>
              <a:spcAft>
                <a:spcPct val="0"/>
              </a:spcAft>
              <a:defRPr kumimoji="1" sz="3900" b="1">
                <a:solidFill>
                  <a:schemeClr val="tx2"/>
                </a:solidFill>
                <a:latin typeface="Arial" charset="0"/>
                <a:ea typeface="新細明體" pitchFamily="18" charset="-120"/>
              </a:defRPr>
            </a:lvl3pPr>
            <a:lvl4pPr algn="l" rtl="0" eaLnBrk="0" fontAlgn="base" hangingPunct="0">
              <a:spcBef>
                <a:spcPct val="0"/>
              </a:spcBef>
              <a:spcAft>
                <a:spcPct val="0"/>
              </a:spcAft>
              <a:defRPr kumimoji="1" sz="3900" b="1">
                <a:solidFill>
                  <a:schemeClr val="tx2"/>
                </a:solidFill>
                <a:latin typeface="Arial" charset="0"/>
                <a:ea typeface="新細明體" pitchFamily="18" charset="-120"/>
              </a:defRPr>
            </a:lvl4pPr>
            <a:lvl5pPr algn="l" rtl="0" eaLnBrk="0" fontAlgn="base" hangingPunct="0">
              <a:spcBef>
                <a:spcPct val="0"/>
              </a:spcBef>
              <a:spcAft>
                <a:spcPct val="0"/>
              </a:spcAft>
              <a:defRPr kumimoji="1" sz="3900" b="1">
                <a:solidFill>
                  <a:schemeClr val="tx2"/>
                </a:solidFill>
                <a:latin typeface="Arial" charset="0"/>
                <a:ea typeface="新細明體" pitchFamily="18" charset="-120"/>
              </a:defRPr>
            </a:lvl5pPr>
            <a:lvl6pPr marL="457200" algn="l" rtl="0" fontAlgn="base">
              <a:spcBef>
                <a:spcPct val="0"/>
              </a:spcBef>
              <a:spcAft>
                <a:spcPct val="0"/>
              </a:spcAft>
              <a:defRPr kumimoji="1" sz="3900" b="1">
                <a:solidFill>
                  <a:schemeClr val="tx2"/>
                </a:solidFill>
                <a:latin typeface="Arial" charset="0"/>
                <a:ea typeface="新細明體" pitchFamily="18" charset="-120"/>
              </a:defRPr>
            </a:lvl6pPr>
            <a:lvl7pPr marL="914400" algn="l" rtl="0" fontAlgn="base">
              <a:spcBef>
                <a:spcPct val="0"/>
              </a:spcBef>
              <a:spcAft>
                <a:spcPct val="0"/>
              </a:spcAft>
              <a:defRPr kumimoji="1" sz="3900" b="1">
                <a:solidFill>
                  <a:schemeClr val="tx2"/>
                </a:solidFill>
                <a:latin typeface="Arial" charset="0"/>
                <a:ea typeface="新細明體" pitchFamily="18" charset="-120"/>
              </a:defRPr>
            </a:lvl7pPr>
            <a:lvl8pPr marL="1371600" algn="l" rtl="0" fontAlgn="base">
              <a:spcBef>
                <a:spcPct val="0"/>
              </a:spcBef>
              <a:spcAft>
                <a:spcPct val="0"/>
              </a:spcAft>
              <a:defRPr kumimoji="1" sz="3900" b="1">
                <a:solidFill>
                  <a:schemeClr val="tx2"/>
                </a:solidFill>
                <a:latin typeface="Arial" charset="0"/>
                <a:ea typeface="新細明體" pitchFamily="18" charset="-120"/>
              </a:defRPr>
            </a:lvl8pPr>
            <a:lvl9pPr marL="1828800" algn="l" rtl="0" fontAlgn="base">
              <a:spcBef>
                <a:spcPct val="0"/>
              </a:spcBef>
              <a:spcAft>
                <a:spcPct val="0"/>
              </a:spcAft>
              <a:defRPr kumimoji="1" sz="3900" b="1">
                <a:solidFill>
                  <a:schemeClr val="tx2"/>
                </a:solidFill>
                <a:latin typeface="Arial" charset="0"/>
                <a:ea typeface="新細明體" pitchFamily="18" charset="-120"/>
              </a:defRPr>
            </a:lvl9pPr>
          </a:lstStyle>
          <a:p>
            <a:pPr algn="ctr" eaLnBrk="1" hangingPunct="1">
              <a:defRPr/>
            </a:pPr>
            <a:r>
              <a:rPr lang="en-US" altLang="zh-TW" sz="3600" b="0" dirty="0"/>
              <a:t>2.3.4 The Classical Algorithm</a:t>
            </a:r>
            <a:endParaRPr lang="en-US" altLang="zh-TW" sz="3500" b="0" kern="0" dirty="0"/>
          </a:p>
        </p:txBody>
      </p:sp>
      <p:sp>
        <p:nvSpPr>
          <p:cNvPr id="5" name="文字方塊 4"/>
          <p:cNvSpPr txBox="1"/>
          <p:nvPr/>
        </p:nvSpPr>
        <p:spPr>
          <a:xfrm>
            <a:off x="8748464" y="6597352"/>
            <a:ext cx="395536" cy="276999"/>
          </a:xfrm>
          <a:prstGeom prst="rect">
            <a:avLst/>
          </a:prstGeom>
          <a:noFill/>
        </p:spPr>
        <p:txBody>
          <a:bodyPr wrap="square" rtlCol="0">
            <a:spAutoFit/>
          </a:bodyPr>
          <a:lstStyle/>
          <a:p>
            <a:r>
              <a:rPr lang="en-US" altLang="zh-TW" sz="1200" dirty="0"/>
              <a:t>40</a:t>
            </a:r>
            <a:endParaRPr lang="zh-TW" altLang="en-US" sz="12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頁尾版面配置區 3">
            <a:extLst>
              <a:ext uri="{FF2B5EF4-FFF2-40B4-BE49-F238E27FC236}">
                <a16:creationId xmlns:a16="http://schemas.microsoft.com/office/drawing/2014/main" id="{FB4EB3E1-326D-4EDD-B459-3950912CA26B}"/>
              </a:ext>
            </a:extLst>
          </p:cNvPr>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
        <p:nvSpPr>
          <p:cNvPr id="81923" name="Rectangle 3">
            <a:extLst>
              <a:ext uri="{FF2B5EF4-FFF2-40B4-BE49-F238E27FC236}">
                <a16:creationId xmlns:a16="http://schemas.microsoft.com/office/drawing/2014/main" id="{60B0E16F-819C-4630-8D21-4553895C6CEF}"/>
              </a:ext>
            </a:extLst>
          </p:cNvPr>
          <p:cNvSpPr>
            <a:spLocks noGrp="1" noChangeArrowheads="1"/>
          </p:cNvSpPr>
          <p:nvPr>
            <p:ph type="body" idx="1"/>
          </p:nvPr>
        </p:nvSpPr>
        <p:spPr>
          <a:xfrm>
            <a:off x="252413" y="2185988"/>
            <a:ext cx="8639175" cy="4411662"/>
          </a:xfrm>
        </p:spPr>
        <p:txBody>
          <a:bodyPr/>
          <a:lstStyle/>
          <a:p>
            <a:pPr eaLnBrk="1" hangingPunct="1">
              <a:spcBef>
                <a:spcPts val="3000"/>
              </a:spcBef>
            </a:pPr>
            <a:r>
              <a:rPr lang="en-US" altLang="zh-TW" dirty="0"/>
              <a:t>Small table stores only equivalences from current and preceding lines</a:t>
            </a:r>
          </a:p>
          <a:p>
            <a:pPr eaLnBrk="1" hangingPunct="1">
              <a:spcBef>
                <a:spcPts val="3000"/>
              </a:spcBef>
            </a:pPr>
            <a:r>
              <a:rPr lang="en-US" altLang="zh-TW" dirty="0"/>
              <a:t>Maximum number of equivalences = image width</a:t>
            </a:r>
          </a:p>
          <a:p>
            <a:pPr eaLnBrk="1" hangingPunct="1">
              <a:spcBef>
                <a:spcPts val="3000"/>
              </a:spcBef>
            </a:pPr>
            <a:r>
              <a:rPr lang="en-US" altLang="zh-TW" dirty="0"/>
              <a:t>Relabel each line with equivalence labels when equivalence detected</a:t>
            </a:r>
          </a:p>
          <a:p>
            <a:pPr eaLnBrk="1" hangingPunct="1">
              <a:spcBef>
                <a:spcPts val="3000"/>
              </a:spcBef>
            </a:pPr>
            <a:endParaRPr lang="en-US" altLang="zh-TW" dirty="0"/>
          </a:p>
        </p:txBody>
      </p:sp>
      <p:sp>
        <p:nvSpPr>
          <p:cNvPr id="5" name="Rectangle 2">
            <a:extLst>
              <a:ext uri="{FF2B5EF4-FFF2-40B4-BE49-F238E27FC236}">
                <a16:creationId xmlns:a16="http://schemas.microsoft.com/office/drawing/2014/main" id="{AFFCE4BF-9CC8-40D6-BA51-929DCD3B2D4E}"/>
              </a:ext>
            </a:extLst>
          </p:cNvPr>
          <p:cNvSpPr txBox="1">
            <a:spLocks noChangeArrowheads="1"/>
          </p:cNvSpPr>
          <p:nvPr/>
        </p:nvSpPr>
        <p:spPr bwMode="auto">
          <a:xfrm>
            <a:off x="1042988" y="188913"/>
            <a:ext cx="8101012" cy="165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rtl="0" eaLnBrk="0" fontAlgn="base" hangingPunct="0">
              <a:spcBef>
                <a:spcPct val="0"/>
              </a:spcBef>
              <a:spcAft>
                <a:spcPct val="0"/>
              </a:spcAft>
              <a:defRPr kumimoji="1" sz="3900" b="1">
                <a:solidFill>
                  <a:schemeClr val="tx2"/>
                </a:solidFill>
                <a:latin typeface="+mj-lt"/>
                <a:ea typeface="+mj-ea"/>
                <a:cs typeface="+mj-cs"/>
              </a:defRPr>
            </a:lvl1pPr>
            <a:lvl2pPr algn="l" rtl="0" eaLnBrk="0" fontAlgn="base" hangingPunct="0">
              <a:spcBef>
                <a:spcPct val="0"/>
              </a:spcBef>
              <a:spcAft>
                <a:spcPct val="0"/>
              </a:spcAft>
              <a:defRPr kumimoji="1" sz="3900" b="1">
                <a:solidFill>
                  <a:schemeClr val="tx2"/>
                </a:solidFill>
                <a:latin typeface="Arial" charset="0"/>
                <a:ea typeface="新細明體" pitchFamily="18" charset="-120"/>
              </a:defRPr>
            </a:lvl2pPr>
            <a:lvl3pPr algn="l" rtl="0" eaLnBrk="0" fontAlgn="base" hangingPunct="0">
              <a:spcBef>
                <a:spcPct val="0"/>
              </a:spcBef>
              <a:spcAft>
                <a:spcPct val="0"/>
              </a:spcAft>
              <a:defRPr kumimoji="1" sz="3900" b="1">
                <a:solidFill>
                  <a:schemeClr val="tx2"/>
                </a:solidFill>
                <a:latin typeface="Arial" charset="0"/>
                <a:ea typeface="新細明體" pitchFamily="18" charset="-120"/>
              </a:defRPr>
            </a:lvl3pPr>
            <a:lvl4pPr algn="l" rtl="0" eaLnBrk="0" fontAlgn="base" hangingPunct="0">
              <a:spcBef>
                <a:spcPct val="0"/>
              </a:spcBef>
              <a:spcAft>
                <a:spcPct val="0"/>
              </a:spcAft>
              <a:defRPr kumimoji="1" sz="3900" b="1">
                <a:solidFill>
                  <a:schemeClr val="tx2"/>
                </a:solidFill>
                <a:latin typeface="Arial" charset="0"/>
                <a:ea typeface="新細明體" pitchFamily="18" charset="-120"/>
              </a:defRPr>
            </a:lvl4pPr>
            <a:lvl5pPr algn="l" rtl="0" eaLnBrk="0" fontAlgn="base" hangingPunct="0">
              <a:spcBef>
                <a:spcPct val="0"/>
              </a:spcBef>
              <a:spcAft>
                <a:spcPct val="0"/>
              </a:spcAft>
              <a:defRPr kumimoji="1" sz="3900" b="1">
                <a:solidFill>
                  <a:schemeClr val="tx2"/>
                </a:solidFill>
                <a:latin typeface="Arial" charset="0"/>
                <a:ea typeface="新細明體" pitchFamily="18" charset="-120"/>
              </a:defRPr>
            </a:lvl5pPr>
            <a:lvl6pPr marL="457200" algn="l" rtl="0" fontAlgn="base">
              <a:spcBef>
                <a:spcPct val="0"/>
              </a:spcBef>
              <a:spcAft>
                <a:spcPct val="0"/>
              </a:spcAft>
              <a:defRPr kumimoji="1" sz="3900" b="1">
                <a:solidFill>
                  <a:schemeClr val="tx2"/>
                </a:solidFill>
                <a:latin typeface="Arial" charset="0"/>
                <a:ea typeface="新細明體" pitchFamily="18" charset="-120"/>
              </a:defRPr>
            </a:lvl6pPr>
            <a:lvl7pPr marL="914400" algn="l" rtl="0" fontAlgn="base">
              <a:spcBef>
                <a:spcPct val="0"/>
              </a:spcBef>
              <a:spcAft>
                <a:spcPct val="0"/>
              </a:spcAft>
              <a:defRPr kumimoji="1" sz="3900" b="1">
                <a:solidFill>
                  <a:schemeClr val="tx2"/>
                </a:solidFill>
                <a:latin typeface="Arial" charset="0"/>
                <a:ea typeface="新細明體" pitchFamily="18" charset="-120"/>
              </a:defRPr>
            </a:lvl7pPr>
            <a:lvl8pPr marL="1371600" algn="l" rtl="0" fontAlgn="base">
              <a:spcBef>
                <a:spcPct val="0"/>
              </a:spcBef>
              <a:spcAft>
                <a:spcPct val="0"/>
              </a:spcAft>
              <a:defRPr kumimoji="1" sz="3900" b="1">
                <a:solidFill>
                  <a:schemeClr val="tx2"/>
                </a:solidFill>
                <a:latin typeface="Arial" charset="0"/>
                <a:ea typeface="新細明體" pitchFamily="18" charset="-120"/>
              </a:defRPr>
            </a:lvl8pPr>
            <a:lvl9pPr marL="1828800" algn="l" rtl="0" fontAlgn="base">
              <a:spcBef>
                <a:spcPct val="0"/>
              </a:spcBef>
              <a:spcAft>
                <a:spcPct val="0"/>
              </a:spcAft>
              <a:defRPr kumimoji="1" sz="3900" b="1">
                <a:solidFill>
                  <a:schemeClr val="tx2"/>
                </a:solidFill>
                <a:latin typeface="Arial" charset="0"/>
                <a:ea typeface="新細明體" pitchFamily="18" charset="-120"/>
              </a:defRPr>
            </a:lvl9pPr>
          </a:lstStyle>
          <a:p>
            <a:pPr algn="ctr" eaLnBrk="1" hangingPunct="1">
              <a:defRPr/>
            </a:pPr>
            <a:r>
              <a:rPr lang="en-US" altLang="zh-TW" sz="3500" b="0" dirty="0"/>
              <a:t>2.3.5 A Space-Efficient Two-Pass Algorithm That Uses a Local Equivalence Table</a:t>
            </a:r>
            <a:endParaRPr lang="en-US" altLang="zh-TW" sz="3500" b="0" kern="0" dirty="0"/>
          </a:p>
        </p:txBody>
      </p:sp>
      <p:sp>
        <p:nvSpPr>
          <p:cNvPr id="6" name="文字方塊 5"/>
          <p:cNvSpPr txBox="1"/>
          <p:nvPr/>
        </p:nvSpPr>
        <p:spPr>
          <a:xfrm>
            <a:off x="8748464" y="6597352"/>
            <a:ext cx="395536" cy="276999"/>
          </a:xfrm>
          <a:prstGeom prst="rect">
            <a:avLst/>
          </a:prstGeom>
          <a:noFill/>
        </p:spPr>
        <p:txBody>
          <a:bodyPr wrap="square" rtlCol="0">
            <a:spAutoFit/>
          </a:bodyPr>
          <a:lstStyle/>
          <a:p>
            <a:r>
              <a:rPr lang="en-US" altLang="zh-TW" sz="1200" dirty="0"/>
              <a:t>41</a:t>
            </a:r>
            <a:endParaRPr lang="zh-TW" altLang="en-US" sz="12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4" descr="2">
            <a:extLst>
              <a:ext uri="{FF2B5EF4-FFF2-40B4-BE49-F238E27FC236}">
                <a16:creationId xmlns:a16="http://schemas.microsoft.com/office/drawing/2014/main" id="{A3A437E5-3781-4FE1-A1D8-D977EC69CE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491"/>
            <a:ext cx="9144000" cy="51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文字方塊 20"/>
          <p:cNvSpPr txBox="1"/>
          <p:nvPr/>
        </p:nvSpPr>
        <p:spPr>
          <a:xfrm>
            <a:off x="8748464" y="6597352"/>
            <a:ext cx="395536" cy="276999"/>
          </a:xfrm>
          <a:prstGeom prst="rect">
            <a:avLst/>
          </a:prstGeom>
          <a:noFill/>
        </p:spPr>
        <p:txBody>
          <a:bodyPr wrap="square" rtlCol="0">
            <a:spAutoFit/>
          </a:bodyPr>
          <a:lstStyle/>
          <a:p>
            <a:r>
              <a:rPr lang="en-US" altLang="zh-TW" sz="1200" dirty="0"/>
              <a:t>42</a:t>
            </a:r>
            <a:endParaRPr lang="zh-TW" altLang="en-US" sz="1200" dirty="0"/>
          </a:p>
        </p:txBody>
      </p:sp>
      <p:sp>
        <p:nvSpPr>
          <p:cNvPr id="5" name="文字方塊 1">
            <a:extLst>
              <a:ext uri="{FF2B5EF4-FFF2-40B4-BE49-F238E27FC236}">
                <a16:creationId xmlns:a16="http://schemas.microsoft.com/office/drawing/2014/main" id="{63168202-0CD1-474C-904C-0763A79E8F90}"/>
              </a:ext>
            </a:extLst>
          </p:cNvPr>
          <p:cNvSpPr txBox="1">
            <a:spLocks noChangeArrowheads="1"/>
          </p:cNvSpPr>
          <p:nvPr/>
        </p:nvSpPr>
        <p:spPr bwMode="auto">
          <a:xfrm>
            <a:off x="269875" y="5204266"/>
            <a:ext cx="8604250" cy="726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kumimoji="1">
                <a:solidFill>
                  <a:schemeClr val="tx1"/>
                </a:solidFill>
                <a:latin typeface="Arial" panose="020B0604020202020204" pitchFamily="34" charset="0"/>
                <a:ea typeface="新細明體" panose="02020500000000000000" pitchFamily="18" charset="-120"/>
              </a:defRPr>
            </a:lvl1pPr>
            <a:lvl2pPr>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lvl="1" eaLnBrk="1" hangingPunct="1">
              <a:lnSpc>
                <a:spcPct val="120000"/>
              </a:lnSpc>
              <a:spcBef>
                <a:spcPct val="50000"/>
              </a:spcBef>
            </a:pPr>
            <a:r>
              <a:rPr lang="en-US" altLang="zh-TW" sz="1600" b="1" dirty="0"/>
              <a:t>Figure 2.18 </a:t>
            </a:r>
            <a:r>
              <a:rPr lang="en-US" altLang="zh-TW" dirty="0"/>
              <a:t>Classical connected components labeling algorithm: </a:t>
            </a:r>
            <a:br>
              <a:rPr lang="en-US" altLang="zh-TW" dirty="0"/>
            </a:br>
            <a:r>
              <a:rPr lang="en-US" altLang="zh-TW" dirty="0"/>
              <a:t>(b) the labeling after the first top-down pass of the algorithm. </a:t>
            </a:r>
            <a:endParaRPr lang="zh-TW" altLang="en-US" sz="1600" dirty="0"/>
          </a:p>
        </p:txBody>
      </p:sp>
    </p:spTree>
    <p:extLst>
      <p:ext uri="{BB962C8B-B14F-4D97-AF65-F5344CB8AC3E}">
        <p14:creationId xmlns:p14="http://schemas.microsoft.com/office/powerpoint/2010/main" val="41896676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3970" name="Picture 4" descr="2">
            <a:extLst>
              <a:ext uri="{FF2B5EF4-FFF2-40B4-BE49-F238E27FC236}">
                <a16:creationId xmlns:a16="http://schemas.microsoft.com/office/drawing/2014/main" id="{F8B58C5F-9FC2-4F9A-AA43-5EF54E1A50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19650"/>
          <a:stretch>
            <a:fillRect/>
          </a:stretch>
        </p:blipFill>
        <p:spPr bwMode="auto">
          <a:xfrm>
            <a:off x="90488" y="52388"/>
            <a:ext cx="8964612" cy="530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1" name="文字方塊 1">
            <a:extLst>
              <a:ext uri="{FF2B5EF4-FFF2-40B4-BE49-F238E27FC236}">
                <a16:creationId xmlns:a16="http://schemas.microsoft.com/office/drawing/2014/main" id="{89BCD48C-81B6-4E64-B43A-CB0B2A66F6B0}"/>
              </a:ext>
            </a:extLst>
          </p:cNvPr>
          <p:cNvSpPr txBox="1">
            <a:spLocks noChangeArrowheads="1"/>
          </p:cNvSpPr>
          <p:nvPr/>
        </p:nvSpPr>
        <p:spPr bwMode="auto">
          <a:xfrm>
            <a:off x="0" y="5373688"/>
            <a:ext cx="914400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kumimoji="1">
                <a:solidFill>
                  <a:schemeClr val="tx1"/>
                </a:solidFill>
                <a:latin typeface="Arial" panose="020B0604020202020204" pitchFamily="34" charset="0"/>
                <a:ea typeface="新細明體" panose="02020500000000000000" pitchFamily="18" charset="-120"/>
              </a:defRPr>
            </a:lvl1pPr>
            <a:lvl2pPr>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lvl="1" eaLnBrk="1" hangingPunct="1">
              <a:lnSpc>
                <a:spcPct val="120000"/>
              </a:lnSpc>
              <a:spcBef>
                <a:spcPct val="50000"/>
              </a:spcBef>
            </a:pPr>
            <a:r>
              <a:rPr lang="en-US" altLang="zh-TW" sz="1500" b="1" dirty="0"/>
              <a:t>Figure 2.19 </a:t>
            </a:r>
            <a:r>
              <a:rPr lang="en-US" altLang="zh-TW" sz="1500" dirty="0"/>
              <a:t>Results after the top-down pass of the local table method on the binary image of Fig. 2.18(a). Note that on the lines where equivalences were detected, the pixels have different labels from those they had after pass 1 of the classical algorithm. For example, on line 5 the four leading 3s were changed to 2s on the second scan of that line, after the equivalence of labels 2 and 3 was detected. The bottom up pass will now propagate the label 1 to all pixels of the single connected component.</a:t>
            </a:r>
            <a:endParaRPr lang="zh-TW" altLang="en-US" sz="1500" dirty="0"/>
          </a:p>
        </p:txBody>
      </p:sp>
      <p:sp>
        <p:nvSpPr>
          <p:cNvPr id="2" name="矩形 1">
            <a:extLst>
              <a:ext uri="{FF2B5EF4-FFF2-40B4-BE49-F238E27FC236}">
                <a16:creationId xmlns:a16="http://schemas.microsoft.com/office/drawing/2014/main" id="{69810F2C-C66C-4DD8-95B9-73BF99693A4F}"/>
              </a:ext>
            </a:extLst>
          </p:cNvPr>
          <p:cNvSpPr>
            <a:spLocks noChangeArrowheads="1"/>
          </p:cNvSpPr>
          <p:nvPr/>
        </p:nvSpPr>
        <p:spPr bwMode="auto">
          <a:xfrm>
            <a:off x="1763713" y="981075"/>
            <a:ext cx="1682750" cy="215900"/>
          </a:xfrm>
          <a:prstGeom prst="rect">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pPr>
            <a:endParaRPr lang="zh-TW" altLang="en-US"/>
          </a:p>
        </p:txBody>
      </p:sp>
      <p:sp>
        <p:nvSpPr>
          <p:cNvPr id="3" name="文字方塊 2">
            <a:extLst>
              <a:ext uri="{FF2B5EF4-FFF2-40B4-BE49-F238E27FC236}">
                <a16:creationId xmlns:a16="http://schemas.microsoft.com/office/drawing/2014/main" id="{B162A1E1-9475-4137-BDB3-27F85F67BC8B}"/>
              </a:ext>
            </a:extLst>
          </p:cNvPr>
          <p:cNvSpPr txBox="1"/>
          <p:nvPr/>
        </p:nvSpPr>
        <p:spPr>
          <a:xfrm>
            <a:off x="2161001" y="624579"/>
            <a:ext cx="934624" cy="400110"/>
          </a:xfrm>
          <a:prstGeom prst="rect">
            <a:avLst/>
          </a:prstGeom>
          <a:noFill/>
        </p:spPr>
        <p:txBody>
          <a:bodyPr>
            <a:spAutoFit/>
          </a:bodyPr>
          <a:lstStyle/>
          <a:p>
            <a:pPr algn="ctr">
              <a:defRPr/>
            </a:pPr>
            <a:r>
              <a:rPr lang="en-US" altLang="zh-TW" sz="2000" b="1" dirty="0">
                <a:solidFill>
                  <a:srgbClr val="FF0000"/>
                </a:solidFill>
                <a:effectLst>
                  <a:glow rad="127000">
                    <a:schemeClr val="bg1"/>
                  </a:glow>
                </a:effectLst>
              </a:rPr>
              <a:t>3 → 2</a:t>
            </a:r>
          </a:p>
        </p:txBody>
      </p:sp>
      <p:sp>
        <p:nvSpPr>
          <p:cNvPr id="7" name="矩形 6">
            <a:extLst>
              <a:ext uri="{FF2B5EF4-FFF2-40B4-BE49-F238E27FC236}">
                <a16:creationId xmlns:a16="http://schemas.microsoft.com/office/drawing/2014/main" id="{F2D8FB23-4A28-4AA2-96E8-8737F95EBED0}"/>
              </a:ext>
            </a:extLst>
          </p:cNvPr>
          <p:cNvSpPr>
            <a:spLocks noChangeArrowheads="1"/>
          </p:cNvSpPr>
          <p:nvPr/>
        </p:nvSpPr>
        <p:spPr bwMode="auto">
          <a:xfrm>
            <a:off x="4913313" y="2493963"/>
            <a:ext cx="506412" cy="220662"/>
          </a:xfrm>
          <a:prstGeom prst="rect">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pPr>
            <a:endParaRPr lang="zh-TW" altLang="en-US"/>
          </a:p>
        </p:txBody>
      </p:sp>
      <p:sp>
        <p:nvSpPr>
          <p:cNvPr id="8" name="文字方塊 7">
            <a:extLst>
              <a:ext uri="{FF2B5EF4-FFF2-40B4-BE49-F238E27FC236}">
                <a16:creationId xmlns:a16="http://schemas.microsoft.com/office/drawing/2014/main" id="{381A6E96-8B6C-4633-A926-595ABCAFC49E}"/>
              </a:ext>
            </a:extLst>
          </p:cNvPr>
          <p:cNvSpPr txBox="1"/>
          <p:nvPr/>
        </p:nvSpPr>
        <p:spPr>
          <a:xfrm>
            <a:off x="4519613" y="2129836"/>
            <a:ext cx="919162" cy="400110"/>
          </a:xfrm>
          <a:prstGeom prst="rect">
            <a:avLst/>
          </a:prstGeom>
          <a:noFill/>
        </p:spPr>
        <p:txBody>
          <a:bodyPr>
            <a:spAutoFit/>
          </a:bodyPr>
          <a:lstStyle/>
          <a:p>
            <a:pPr algn="ctr">
              <a:defRPr/>
            </a:pPr>
            <a:r>
              <a:rPr lang="en-US" altLang="zh-TW" sz="2000" b="1" dirty="0">
                <a:solidFill>
                  <a:srgbClr val="FF0000"/>
                </a:solidFill>
                <a:effectLst>
                  <a:glow rad="127000">
                    <a:schemeClr val="bg1"/>
                  </a:glow>
                </a:effectLst>
              </a:rPr>
              <a:t>6 → 2</a:t>
            </a:r>
          </a:p>
        </p:txBody>
      </p:sp>
      <p:sp>
        <p:nvSpPr>
          <p:cNvPr id="10" name="矩形 9">
            <a:extLst>
              <a:ext uri="{FF2B5EF4-FFF2-40B4-BE49-F238E27FC236}">
                <a16:creationId xmlns:a16="http://schemas.microsoft.com/office/drawing/2014/main" id="{62941348-5C6C-41ED-B1C1-8C1E91BA03FF}"/>
              </a:ext>
            </a:extLst>
          </p:cNvPr>
          <p:cNvSpPr>
            <a:spLocks noChangeArrowheads="1"/>
          </p:cNvSpPr>
          <p:nvPr/>
        </p:nvSpPr>
        <p:spPr bwMode="auto">
          <a:xfrm>
            <a:off x="3333750" y="2705100"/>
            <a:ext cx="523875" cy="219075"/>
          </a:xfrm>
          <a:prstGeom prst="rect">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pPr>
            <a:endParaRPr lang="zh-TW" altLang="en-US"/>
          </a:p>
        </p:txBody>
      </p:sp>
      <p:sp>
        <p:nvSpPr>
          <p:cNvPr id="11" name="文字方塊 10">
            <a:extLst>
              <a:ext uri="{FF2B5EF4-FFF2-40B4-BE49-F238E27FC236}">
                <a16:creationId xmlns:a16="http://schemas.microsoft.com/office/drawing/2014/main" id="{AB7ABE3B-335A-487C-9777-10B3D2D0ED88}"/>
              </a:ext>
            </a:extLst>
          </p:cNvPr>
          <p:cNvSpPr txBox="1"/>
          <p:nvPr/>
        </p:nvSpPr>
        <p:spPr>
          <a:xfrm>
            <a:off x="2939058" y="2333547"/>
            <a:ext cx="911816" cy="400110"/>
          </a:xfrm>
          <a:prstGeom prst="rect">
            <a:avLst/>
          </a:prstGeom>
          <a:noFill/>
        </p:spPr>
        <p:txBody>
          <a:bodyPr>
            <a:spAutoFit/>
          </a:bodyPr>
          <a:lstStyle/>
          <a:p>
            <a:pPr algn="ctr">
              <a:defRPr/>
            </a:pPr>
            <a:r>
              <a:rPr lang="en-US" altLang="zh-TW" sz="2000" b="1" dirty="0">
                <a:solidFill>
                  <a:srgbClr val="FF0000"/>
                </a:solidFill>
                <a:effectLst>
                  <a:glow rad="127000">
                    <a:schemeClr val="bg1"/>
                  </a:glow>
                </a:effectLst>
              </a:rPr>
              <a:t>9 → 5</a:t>
            </a:r>
          </a:p>
        </p:txBody>
      </p:sp>
      <p:sp>
        <p:nvSpPr>
          <p:cNvPr id="12" name="矩形 11">
            <a:extLst>
              <a:ext uri="{FF2B5EF4-FFF2-40B4-BE49-F238E27FC236}">
                <a16:creationId xmlns:a16="http://schemas.microsoft.com/office/drawing/2014/main" id="{25EB1DBA-89B4-4178-83E3-D0657841C959}"/>
              </a:ext>
            </a:extLst>
          </p:cNvPr>
          <p:cNvSpPr>
            <a:spLocks noChangeArrowheads="1"/>
          </p:cNvSpPr>
          <p:nvPr/>
        </p:nvSpPr>
        <p:spPr bwMode="auto">
          <a:xfrm>
            <a:off x="250825" y="2924175"/>
            <a:ext cx="863600" cy="242888"/>
          </a:xfrm>
          <a:prstGeom prst="rect">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pPr>
            <a:endParaRPr lang="zh-TW" altLang="en-US"/>
          </a:p>
        </p:txBody>
      </p:sp>
      <p:sp>
        <p:nvSpPr>
          <p:cNvPr id="13" name="文字方塊 12">
            <a:extLst>
              <a:ext uri="{FF2B5EF4-FFF2-40B4-BE49-F238E27FC236}">
                <a16:creationId xmlns:a16="http://schemas.microsoft.com/office/drawing/2014/main" id="{14E36521-1AE1-416D-AF56-8AB6FD38E3CB}"/>
              </a:ext>
            </a:extLst>
          </p:cNvPr>
          <p:cNvSpPr txBox="1"/>
          <p:nvPr/>
        </p:nvSpPr>
        <p:spPr>
          <a:xfrm>
            <a:off x="89694" y="2493835"/>
            <a:ext cx="1024730" cy="400110"/>
          </a:xfrm>
          <a:prstGeom prst="rect">
            <a:avLst/>
          </a:prstGeom>
          <a:noFill/>
        </p:spPr>
        <p:txBody>
          <a:bodyPr>
            <a:spAutoFit/>
          </a:bodyPr>
          <a:lstStyle/>
          <a:p>
            <a:pPr algn="ctr">
              <a:defRPr/>
            </a:pPr>
            <a:r>
              <a:rPr lang="en-US" altLang="zh-TW" sz="2000" b="1" dirty="0">
                <a:solidFill>
                  <a:srgbClr val="FF0000"/>
                </a:solidFill>
                <a:effectLst>
                  <a:glow rad="127000">
                    <a:schemeClr val="bg1"/>
                  </a:glow>
                </a:effectLst>
              </a:rPr>
              <a:t>10 → 7</a:t>
            </a:r>
          </a:p>
        </p:txBody>
      </p:sp>
      <p:sp>
        <p:nvSpPr>
          <p:cNvPr id="15" name="文字方塊 14">
            <a:extLst>
              <a:ext uri="{FF2B5EF4-FFF2-40B4-BE49-F238E27FC236}">
                <a16:creationId xmlns:a16="http://schemas.microsoft.com/office/drawing/2014/main" id="{D6C4E281-CD6B-4443-BC04-05C7BBABCD3A}"/>
              </a:ext>
            </a:extLst>
          </p:cNvPr>
          <p:cNvSpPr txBox="1"/>
          <p:nvPr/>
        </p:nvSpPr>
        <p:spPr>
          <a:xfrm>
            <a:off x="89693" y="3405285"/>
            <a:ext cx="1014535" cy="400110"/>
          </a:xfrm>
          <a:prstGeom prst="rect">
            <a:avLst/>
          </a:prstGeom>
          <a:noFill/>
        </p:spPr>
        <p:txBody>
          <a:bodyPr>
            <a:spAutoFit/>
          </a:bodyPr>
          <a:lstStyle/>
          <a:p>
            <a:pPr algn="ctr">
              <a:defRPr/>
            </a:pPr>
            <a:r>
              <a:rPr lang="en-US" altLang="zh-TW" sz="2000" b="1" dirty="0">
                <a:solidFill>
                  <a:srgbClr val="00B0F0"/>
                </a:solidFill>
                <a:effectLst>
                  <a:glow rad="127000">
                    <a:schemeClr val="bg1"/>
                  </a:glow>
                </a:effectLst>
              </a:rPr>
              <a:t>12 → 7</a:t>
            </a:r>
          </a:p>
        </p:txBody>
      </p:sp>
      <p:sp>
        <p:nvSpPr>
          <p:cNvPr id="16" name="矩形 15">
            <a:extLst>
              <a:ext uri="{FF2B5EF4-FFF2-40B4-BE49-F238E27FC236}">
                <a16:creationId xmlns:a16="http://schemas.microsoft.com/office/drawing/2014/main" id="{98F344CB-4011-4AE0-8F76-7A9591C1EE9D}"/>
              </a:ext>
            </a:extLst>
          </p:cNvPr>
          <p:cNvSpPr>
            <a:spLocks noChangeArrowheads="1"/>
          </p:cNvSpPr>
          <p:nvPr/>
        </p:nvSpPr>
        <p:spPr bwMode="auto">
          <a:xfrm>
            <a:off x="269875" y="3789363"/>
            <a:ext cx="3155950" cy="288925"/>
          </a:xfrm>
          <a:prstGeom prst="rect">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pPr>
            <a:endParaRPr lang="zh-TW" altLang="en-US"/>
          </a:p>
        </p:txBody>
      </p:sp>
      <p:sp>
        <p:nvSpPr>
          <p:cNvPr id="17" name="文字方塊 16">
            <a:extLst>
              <a:ext uri="{FF2B5EF4-FFF2-40B4-BE49-F238E27FC236}">
                <a16:creationId xmlns:a16="http://schemas.microsoft.com/office/drawing/2014/main" id="{3F0524CE-7D20-4DE9-BE96-60E75178F4C8}"/>
              </a:ext>
            </a:extLst>
          </p:cNvPr>
          <p:cNvSpPr txBox="1"/>
          <p:nvPr/>
        </p:nvSpPr>
        <p:spPr>
          <a:xfrm>
            <a:off x="1362075" y="4036527"/>
            <a:ext cx="934652" cy="400110"/>
          </a:xfrm>
          <a:prstGeom prst="rect">
            <a:avLst/>
          </a:prstGeom>
          <a:noFill/>
        </p:spPr>
        <p:txBody>
          <a:bodyPr>
            <a:spAutoFit/>
          </a:bodyPr>
          <a:lstStyle/>
          <a:p>
            <a:pPr algn="ctr">
              <a:defRPr/>
            </a:pPr>
            <a:r>
              <a:rPr lang="en-US" altLang="zh-TW" sz="2000" b="1" dirty="0">
                <a:solidFill>
                  <a:srgbClr val="FF0000"/>
                </a:solidFill>
                <a:effectLst>
                  <a:glow rad="127000">
                    <a:schemeClr val="bg1"/>
                  </a:glow>
                </a:effectLst>
              </a:rPr>
              <a:t>7 → 5</a:t>
            </a:r>
          </a:p>
        </p:txBody>
      </p:sp>
      <p:sp>
        <p:nvSpPr>
          <p:cNvPr id="18" name="矩形 17">
            <a:extLst>
              <a:ext uri="{FF2B5EF4-FFF2-40B4-BE49-F238E27FC236}">
                <a16:creationId xmlns:a16="http://schemas.microsoft.com/office/drawing/2014/main" id="{CBEB90E3-98D6-4687-91FF-A6F133FFEE75}"/>
              </a:ext>
            </a:extLst>
          </p:cNvPr>
          <p:cNvSpPr>
            <a:spLocks noChangeArrowheads="1"/>
          </p:cNvSpPr>
          <p:nvPr/>
        </p:nvSpPr>
        <p:spPr bwMode="auto">
          <a:xfrm>
            <a:off x="2238375" y="4422775"/>
            <a:ext cx="3160713" cy="252413"/>
          </a:xfrm>
          <a:prstGeom prst="rect">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pPr>
            <a:endParaRPr lang="zh-TW" altLang="en-US"/>
          </a:p>
        </p:txBody>
      </p:sp>
      <p:sp>
        <p:nvSpPr>
          <p:cNvPr id="19" name="文字方塊 18">
            <a:extLst>
              <a:ext uri="{FF2B5EF4-FFF2-40B4-BE49-F238E27FC236}">
                <a16:creationId xmlns:a16="http://schemas.microsoft.com/office/drawing/2014/main" id="{9D724407-6B3D-49C9-A933-4BD689374C43}"/>
              </a:ext>
            </a:extLst>
          </p:cNvPr>
          <p:cNvSpPr txBox="1"/>
          <p:nvPr/>
        </p:nvSpPr>
        <p:spPr>
          <a:xfrm>
            <a:off x="4059121" y="4041502"/>
            <a:ext cx="1078661" cy="400110"/>
          </a:xfrm>
          <a:prstGeom prst="rect">
            <a:avLst/>
          </a:prstGeom>
          <a:noFill/>
        </p:spPr>
        <p:txBody>
          <a:bodyPr>
            <a:spAutoFit/>
          </a:bodyPr>
          <a:lstStyle/>
          <a:p>
            <a:pPr algn="ctr">
              <a:defRPr/>
            </a:pPr>
            <a:r>
              <a:rPr lang="en-US" altLang="zh-TW" sz="2000" b="1" dirty="0">
                <a:solidFill>
                  <a:srgbClr val="FF0000"/>
                </a:solidFill>
                <a:effectLst>
                  <a:glow rad="127000">
                    <a:schemeClr val="bg1"/>
                  </a:glow>
                </a:effectLst>
              </a:rPr>
              <a:t>13 → 2</a:t>
            </a:r>
          </a:p>
        </p:txBody>
      </p:sp>
      <p:sp>
        <p:nvSpPr>
          <p:cNvPr id="14" name="矩形 13">
            <a:extLst>
              <a:ext uri="{FF2B5EF4-FFF2-40B4-BE49-F238E27FC236}">
                <a16:creationId xmlns:a16="http://schemas.microsoft.com/office/drawing/2014/main" id="{AAB00707-BAA8-4335-BD05-C91BCD71D2A6}"/>
              </a:ext>
            </a:extLst>
          </p:cNvPr>
          <p:cNvSpPr>
            <a:spLocks noChangeArrowheads="1"/>
          </p:cNvSpPr>
          <p:nvPr/>
        </p:nvSpPr>
        <p:spPr bwMode="auto">
          <a:xfrm>
            <a:off x="250825" y="3771900"/>
            <a:ext cx="863600" cy="323850"/>
          </a:xfrm>
          <a:prstGeom prst="rect">
            <a:avLst/>
          </a:prstGeom>
          <a:noFill/>
          <a:ln w="38100"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pPr>
            <a:endParaRPr lang="zh-TW" altLang="en-US"/>
          </a:p>
        </p:txBody>
      </p:sp>
      <p:sp>
        <p:nvSpPr>
          <p:cNvPr id="20" name="文字方塊 19"/>
          <p:cNvSpPr txBox="1"/>
          <p:nvPr/>
        </p:nvSpPr>
        <p:spPr>
          <a:xfrm>
            <a:off x="8748464" y="6597352"/>
            <a:ext cx="395536" cy="276999"/>
          </a:xfrm>
          <a:prstGeom prst="rect">
            <a:avLst/>
          </a:prstGeom>
          <a:noFill/>
        </p:spPr>
        <p:txBody>
          <a:bodyPr wrap="square" rtlCol="0">
            <a:spAutoFit/>
          </a:bodyPr>
          <a:lstStyle/>
          <a:p>
            <a:r>
              <a:rPr lang="en-US" altLang="zh-TW" sz="1200" dirty="0"/>
              <a:t>43</a:t>
            </a:r>
            <a:endParaRPr lang="zh-TW" altLang="en-US" sz="12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10"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10" presetClass="entr" presetSubtype="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par>
                                <p:cTn id="32" presetID="10" presetClass="entr" presetSubtype="0" fill="hold"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par>
                                <p:cTn id="38" presetID="10" presetClass="entr" presetSubtype="0" fill="hold"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500"/>
                                        <p:tgtEl>
                                          <p:spTgt spid="17"/>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500"/>
                                        <p:tgtEl>
                                          <p:spTgt spid="18"/>
                                        </p:tgtEl>
                                      </p:cBhvr>
                                    </p:animEffect>
                                  </p:childTnLst>
                                </p:cTn>
                              </p:par>
                              <p:par>
                                <p:cTn id="44" presetID="10" presetClass="entr" presetSubtype="0" fill="hold" nodeType="with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10" grpId="0" animBg="1"/>
      <p:bldP spid="12" grpId="0" animBg="1"/>
      <p:bldP spid="16" grpId="0" animBg="1"/>
      <p:bldP spid="18" grpId="0" animBg="1"/>
      <p:bldP spid="1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頁尾版面配置區 4">
            <a:extLst>
              <a:ext uri="{FF2B5EF4-FFF2-40B4-BE49-F238E27FC236}">
                <a16:creationId xmlns:a16="http://schemas.microsoft.com/office/drawing/2014/main" id="{8556B107-66DE-4755-BDA2-DDA37839D51B}"/>
              </a:ext>
            </a:extLst>
          </p:cNvPr>
          <p:cNvSpPr>
            <a:spLocks noGrp="1"/>
          </p:cNvSpPr>
          <p:nvPr>
            <p:ph type="ftr" sz="quarter" idx="10"/>
          </p:nvPr>
        </p:nvSpPr>
        <p:spPr/>
        <p:txBody>
          <a:bodyPr/>
          <a:lstStyle/>
          <a:p>
            <a:pPr>
              <a:defRPr/>
            </a:pPr>
            <a:r>
              <a:rPr lang="en-US" altLang="zh-TW" b="1" dirty="0">
                <a:effectLst>
                  <a:outerShdw blurRad="38100" dist="38100" dir="2700000" algn="tl">
                    <a:srgbClr val="C0C0C0"/>
                  </a:outerShdw>
                </a:effectLst>
              </a:rPr>
              <a:t>DC &amp; CV Lab.</a:t>
            </a:r>
          </a:p>
          <a:p>
            <a:pPr>
              <a:defRPr/>
            </a:pPr>
            <a:r>
              <a:rPr lang="en-US" altLang="zh-TW" dirty="0">
                <a:latin typeface="Comic Sans MS" pitchFamily="66" charset="0"/>
              </a:rPr>
              <a:t>CSIE NTU</a:t>
            </a:r>
          </a:p>
        </p:txBody>
      </p:sp>
      <p:sp>
        <p:nvSpPr>
          <p:cNvPr id="86019" name="Rectangle 3">
            <a:extLst>
              <a:ext uri="{FF2B5EF4-FFF2-40B4-BE49-F238E27FC236}">
                <a16:creationId xmlns:a16="http://schemas.microsoft.com/office/drawing/2014/main" id="{8E00D72F-844F-4CE9-8D69-165A35D72069}"/>
              </a:ext>
            </a:extLst>
          </p:cNvPr>
          <p:cNvSpPr>
            <a:spLocks noGrp="1" noChangeArrowheads="1"/>
          </p:cNvSpPr>
          <p:nvPr>
            <p:ph type="body" sz="half" idx="1"/>
          </p:nvPr>
        </p:nvSpPr>
        <p:spPr>
          <a:xfrm>
            <a:off x="855663" y="2444749"/>
            <a:ext cx="7416800" cy="4056063"/>
          </a:xfrm>
        </p:spPr>
        <p:txBody>
          <a:bodyPr/>
          <a:lstStyle/>
          <a:p>
            <a:pPr eaLnBrk="1" hangingPunct="1">
              <a:buFont typeface="Wingdings" panose="05000000000000000000" pitchFamily="2" charset="2"/>
              <a:buNone/>
            </a:pPr>
            <a:r>
              <a:rPr kumimoji="0" lang="en-US" altLang="zh-TW" sz="2800" dirty="0"/>
              <a:t>ru</a:t>
            </a:r>
            <a:r>
              <a:rPr lang="en-US" altLang="zh-TW" sz="2800" dirty="0"/>
              <a:t>n-length encoding: transmits lengths of runs</a:t>
            </a:r>
          </a:p>
          <a:p>
            <a:pPr eaLnBrk="1" hangingPunct="1">
              <a:buFont typeface="Wingdings" panose="05000000000000000000" pitchFamily="2" charset="2"/>
              <a:buNone/>
            </a:pPr>
            <a:r>
              <a:rPr lang="en-US" altLang="zh-TW" sz="2800" dirty="0"/>
              <a:t>                                  of zeros and ones</a:t>
            </a:r>
          </a:p>
          <a:p>
            <a:pPr eaLnBrk="1" hangingPunct="1">
              <a:buFont typeface="Wingdings" panose="05000000000000000000" pitchFamily="2" charset="2"/>
              <a:buNone/>
            </a:pPr>
            <a:endParaRPr lang="en-US" altLang="zh-TW" sz="2800" dirty="0"/>
          </a:p>
          <a:p>
            <a:pPr eaLnBrk="1" hangingPunct="1">
              <a:buFont typeface="Wingdings" panose="05000000000000000000" pitchFamily="2" charset="2"/>
              <a:buNone/>
            </a:pPr>
            <a:r>
              <a:rPr lang="en-US" altLang="zh-TW" sz="2800" dirty="0"/>
              <a:t>Example: 11111000110001→ [5, 3, 2, 3,</a:t>
            </a:r>
            <a:r>
              <a:rPr lang="zh-TW" altLang="en-US" sz="2800" dirty="0"/>
              <a:t> </a:t>
            </a:r>
            <a:r>
              <a:rPr lang="en-US" altLang="zh-TW" sz="2800" dirty="0"/>
              <a:t>1]</a:t>
            </a:r>
          </a:p>
          <a:p>
            <a:pPr eaLnBrk="1" hangingPunct="1">
              <a:buNone/>
            </a:pPr>
            <a:r>
              <a:rPr lang="en-US" altLang="zh-TW" sz="2800" dirty="0"/>
              <a:t>                   </a:t>
            </a:r>
            <a:r>
              <a:rPr lang="zh-TW" altLang="en-US" sz="2800" dirty="0"/>
              <a:t>  </a:t>
            </a:r>
            <a:r>
              <a:rPr lang="en-US" altLang="zh-TW" sz="2800" dirty="0"/>
              <a:t>               </a:t>
            </a:r>
          </a:p>
        </p:txBody>
      </p:sp>
      <p:sp>
        <p:nvSpPr>
          <p:cNvPr id="7" name="Rectangle 2">
            <a:extLst>
              <a:ext uri="{FF2B5EF4-FFF2-40B4-BE49-F238E27FC236}">
                <a16:creationId xmlns:a16="http://schemas.microsoft.com/office/drawing/2014/main" id="{F1E6CCCB-D146-4570-89C3-32D3604A2E69}"/>
              </a:ext>
            </a:extLst>
          </p:cNvPr>
          <p:cNvSpPr txBox="1">
            <a:spLocks noChangeArrowheads="1"/>
          </p:cNvSpPr>
          <p:nvPr/>
        </p:nvSpPr>
        <p:spPr bwMode="auto">
          <a:xfrm>
            <a:off x="1042988" y="188913"/>
            <a:ext cx="8101012" cy="165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rtl="0" eaLnBrk="0" fontAlgn="base" hangingPunct="0">
              <a:spcBef>
                <a:spcPct val="0"/>
              </a:spcBef>
              <a:spcAft>
                <a:spcPct val="0"/>
              </a:spcAft>
              <a:defRPr kumimoji="1" sz="3900" b="1">
                <a:solidFill>
                  <a:schemeClr val="tx2"/>
                </a:solidFill>
                <a:latin typeface="+mj-lt"/>
                <a:ea typeface="+mj-ea"/>
                <a:cs typeface="+mj-cs"/>
              </a:defRPr>
            </a:lvl1pPr>
            <a:lvl2pPr algn="l" rtl="0" eaLnBrk="0" fontAlgn="base" hangingPunct="0">
              <a:spcBef>
                <a:spcPct val="0"/>
              </a:spcBef>
              <a:spcAft>
                <a:spcPct val="0"/>
              </a:spcAft>
              <a:defRPr kumimoji="1" sz="3900" b="1">
                <a:solidFill>
                  <a:schemeClr val="tx2"/>
                </a:solidFill>
                <a:latin typeface="Arial" charset="0"/>
                <a:ea typeface="新細明體" pitchFamily="18" charset="-120"/>
              </a:defRPr>
            </a:lvl2pPr>
            <a:lvl3pPr algn="l" rtl="0" eaLnBrk="0" fontAlgn="base" hangingPunct="0">
              <a:spcBef>
                <a:spcPct val="0"/>
              </a:spcBef>
              <a:spcAft>
                <a:spcPct val="0"/>
              </a:spcAft>
              <a:defRPr kumimoji="1" sz="3900" b="1">
                <a:solidFill>
                  <a:schemeClr val="tx2"/>
                </a:solidFill>
                <a:latin typeface="Arial" charset="0"/>
                <a:ea typeface="新細明體" pitchFamily="18" charset="-120"/>
              </a:defRPr>
            </a:lvl3pPr>
            <a:lvl4pPr algn="l" rtl="0" eaLnBrk="0" fontAlgn="base" hangingPunct="0">
              <a:spcBef>
                <a:spcPct val="0"/>
              </a:spcBef>
              <a:spcAft>
                <a:spcPct val="0"/>
              </a:spcAft>
              <a:defRPr kumimoji="1" sz="3900" b="1">
                <a:solidFill>
                  <a:schemeClr val="tx2"/>
                </a:solidFill>
                <a:latin typeface="Arial" charset="0"/>
                <a:ea typeface="新細明體" pitchFamily="18" charset="-120"/>
              </a:defRPr>
            </a:lvl4pPr>
            <a:lvl5pPr algn="l" rtl="0" eaLnBrk="0" fontAlgn="base" hangingPunct="0">
              <a:spcBef>
                <a:spcPct val="0"/>
              </a:spcBef>
              <a:spcAft>
                <a:spcPct val="0"/>
              </a:spcAft>
              <a:defRPr kumimoji="1" sz="3900" b="1">
                <a:solidFill>
                  <a:schemeClr val="tx2"/>
                </a:solidFill>
                <a:latin typeface="Arial" charset="0"/>
                <a:ea typeface="新細明體" pitchFamily="18" charset="-120"/>
              </a:defRPr>
            </a:lvl5pPr>
            <a:lvl6pPr marL="457200" algn="l" rtl="0" fontAlgn="base">
              <a:spcBef>
                <a:spcPct val="0"/>
              </a:spcBef>
              <a:spcAft>
                <a:spcPct val="0"/>
              </a:spcAft>
              <a:defRPr kumimoji="1" sz="3900" b="1">
                <a:solidFill>
                  <a:schemeClr val="tx2"/>
                </a:solidFill>
                <a:latin typeface="Arial" charset="0"/>
                <a:ea typeface="新細明體" pitchFamily="18" charset="-120"/>
              </a:defRPr>
            </a:lvl6pPr>
            <a:lvl7pPr marL="914400" algn="l" rtl="0" fontAlgn="base">
              <a:spcBef>
                <a:spcPct val="0"/>
              </a:spcBef>
              <a:spcAft>
                <a:spcPct val="0"/>
              </a:spcAft>
              <a:defRPr kumimoji="1" sz="3900" b="1">
                <a:solidFill>
                  <a:schemeClr val="tx2"/>
                </a:solidFill>
                <a:latin typeface="Arial" charset="0"/>
                <a:ea typeface="新細明體" pitchFamily="18" charset="-120"/>
              </a:defRPr>
            </a:lvl7pPr>
            <a:lvl8pPr marL="1371600" algn="l" rtl="0" fontAlgn="base">
              <a:spcBef>
                <a:spcPct val="0"/>
              </a:spcBef>
              <a:spcAft>
                <a:spcPct val="0"/>
              </a:spcAft>
              <a:defRPr kumimoji="1" sz="3900" b="1">
                <a:solidFill>
                  <a:schemeClr val="tx2"/>
                </a:solidFill>
                <a:latin typeface="Arial" charset="0"/>
                <a:ea typeface="新細明體" pitchFamily="18" charset="-120"/>
              </a:defRPr>
            </a:lvl8pPr>
            <a:lvl9pPr marL="1828800" algn="l" rtl="0" fontAlgn="base">
              <a:spcBef>
                <a:spcPct val="0"/>
              </a:spcBef>
              <a:spcAft>
                <a:spcPct val="0"/>
              </a:spcAft>
              <a:defRPr kumimoji="1" sz="3900" b="1">
                <a:solidFill>
                  <a:schemeClr val="tx2"/>
                </a:solidFill>
                <a:latin typeface="Arial" charset="0"/>
                <a:ea typeface="新細明體" pitchFamily="18" charset="-120"/>
              </a:defRPr>
            </a:lvl9pPr>
          </a:lstStyle>
          <a:p>
            <a:pPr algn="ctr" eaLnBrk="1" hangingPunct="1">
              <a:defRPr/>
            </a:pPr>
            <a:r>
              <a:rPr lang="en-US" altLang="zh-TW" sz="3500" b="0" dirty="0"/>
              <a:t>2.3.6 An Efficient Run-Length Implementation of the Local Table Method</a:t>
            </a:r>
            <a:endParaRPr lang="en-US" altLang="zh-TW" sz="3500" b="0" kern="0" dirty="0"/>
          </a:p>
        </p:txBody>
      </p:sp>
      <p:graphicFrame>
        <p:nvGraphicFramePr>
          <p:cNvPr id="2" name="表格 1">
            <a:extLst>
              <a:ext uri="{FF2B5EF4-FFF2-40B4-BE49-F238E27FC236}">
                <a16:creationId xmlns:a16="http://schemas.microsoft.com/office/drawing/2014/main" id="{5FC38D2F-D27E-401B-834F-DAC5F63CCA38}"/>
              </a:ext>
            </a:extLst>
          </p:cNvPr>
          <p:cNvGraphicFramePr>
            <a:graphicFrameLocks noGrp="1"/>
          </p:cNvGraphicFramePr>
          <p:nvPr>
            <p:extLst>
              <p:ext uri="{D42A27DB-BD31-4B8C-83A1-F6EECF244321}">
                <p14:modId xmlns:p14="http://schemas.microsoft.com/office/powerpoint/2010/main" val="1431444236"/>
              </p:ext>
            </p:extLst>
          </p:nvPr>
        </p:nvGraphicFramePr>
        <p:xfrm>
          <a:off x="5093494" y="4653136"/>
          <a:ext cx="2592585" cy="1707297"/>
        </p:xfrm>
        <a:graphic>
          <a:graphicData uri="http://schemas.openxmlformats.org/drawingml/2006/table">
            <a:tbl>
              <a:tblPr firstRow="1" bandRow="1">
                <a:tableStyleId>{5C22544A-7EE6-4342-B048-85BDC9FD1C3A}</a:tableStyleId>
              </a:tblPr>
              <a:tblGrid>
                <a:gridCol w="792087">
                  <a:extLst>
                    <a:ext uri="{9D8B030D-6E8A-4147-A177-3AD203B41FA5}">
                      <a16:colId xmlns:a16="http://schemas.microsoft.com/office/drawing/2014/main" val="1883240904"/>
                    </a:ext>
                  </a:extLst>
                </a:gridCol>
                <a:gridCol w="1008113">
                  <a:extLst>
                    <a:ext uri="{9D8B030D-6E8A-4147-A177-3AD203B41FA5}">
                      <a16:colId xmlns:a16="http://schemas.microsoft.com/office/drawing/2014/main" val="1758878245"/>
                    </a:ext>
                  </a:extLst>
                </a:gridCol>
                <a:gridCol w="792385">
                  <a:extLst>
                    <a:ext uri="{9D8B030D-6E8A-4147-A177-3AD203B41FA5}">
                      <a16:colId xmlns:a16="http://schemas.microsoft.com/office/drawing/2014/main" val="363183636"/>
                    </a:ext>
                  </a:extLst>
                </a:gridCol>
              </a:tblGrid>
              <a:tr h="610017">
                <a:tc>
                  <a:txBody>
                    <a:bodyPr/>
                    <a:lstStyle/>
                    <a:p>
                      <a:r>
                        <a:rPr lang="en-US" altLang="zh-TW" dirty="0"/>
                        <a:t>RUN</a:t>
                      </a:r>
                      <a:endParaRPr lang="zh-TW" altLang="en-US" dirty="0"/>
                    </a:p>
                  </a:txBody>
                  <a:tcPr/>
                </a:tc>
                <a:tc>
                  <a:txBody>
                    <a:bodyPr/>
                    <a:lstStyle/>
                    <a:p>
                      <a:r>
                        <a:rPr lang="en-US" altLang="zh-TW" dirty="0"/>
                        <a:t>START</a:t>
                      </a:r>
                      <a:endParaRPr lang="zh-TW" altLang="en-US" dirty="0"/>
                    </a:p>
                  </a:txBody>
                  <a:tcPr/>
                </a:tc>
                <a:tc>
                  <a:txBody>
                    <a:bodyPr/>
                    <a:lstStyle/>
                    <a:p>
                      <a:r>
                        <a:rPr lang="en-US" altLang="zh-TW" dirty="0"/>
                        <a:t>END</a:t>
                      </a:r>
                      <a:endParaRPr lang="zh-TW" altLang="en-US" dirty="0"/>
                    </a:p>
                  </a:txBody>
                  <a:tcPr/>
                </a:tc>
                <a:extLst>
                  <a:ext uri="{0D108BD9-81ED-4DB2-BD59-A6C34878D82A}">
                    <a16:rowId xmlns:a16="http://schemas.microsoft.com/office/drawing/2014/main" val="1605791038"/>
                  </a:ext>
                </a:extLst>
              </a:tr>
              <a:tr h="348582">
                <a:tc>
                  <a:txBody>
                    <a:bodyPr/>
                    <a:lstStyle/>
                    <a:p>
                      <a:r>
                        <a:rPr lang="en-US" altLang="zh-TW" dirty="0"/>
                        <a:t>1</a:t>
                      </a:r>
                      <a:endParaRPr lang="zh-TW" altLang="en-US" dirty="0"/>
                    </a:p>
                  </a:txBody>
                  <a:tcPr/>
                </a:tc>
                <a:tc>
                  <a:txBody>
                    <a:bodyPr/>
                    <a:lstStyle/>
                    <a:p>
                      <a:r>
                        <a:rPr lang="en-US" altLang="zh-TW" dirty="0"/>
                        <a:t>1</a:t>
                      </a:r>
                      <a:endParaRPr lang="zh-TW" altLang="en-US" dirty="0"/>
                    </a:p>
                  </a:txBody>
                  <a:tcPr/>
                </a:tc>
                <a:tc>
                  <a:txBody>
                    <a:bodyPr/>
                    <a:lstStyle/>
                    <a:p>
                      <a:r>
                        <a:rPr lang="en-US" altLang="zh-TW" dirty="0"/>
                        <a:t>5</a:t>
                      </a:r>
                      <a:endParaRPr lang="zh-TW" altLang="en-US" dirty="0"/>
                    </a:p>
                  </a:txBody>
                  <a:tcPr/>
                </a:tc>
                <a:extLst>
                  <a:ext uri="{0D108BD9-81ED-4DB2-BD59-A6C34878D82A}">
                    <a16:rowId xmlns:a16="http://schemas.microsoft.com/office/drawing/2014/main" val="2848804517"/>
                  </a:ext>
                </a:extLst>
              </a:tr>
              <a:tr h="348582">
                <a:tc>
                  <a:txBody>
                    <a:bodyPr/>
                    <a:lstStyle/>
                    <a:p>
                      <a:r>
                        <a:rPr lang="en-US" altLang="zh-TW" dirty="0"/>
                        <a:t>2</a:t>
                      </a:r>
                      <a:endParaRPr lang="zh-TW" altLang="en-US" dirty="0"/>
                    </a:p>
                  </a:txBody>
                  <a:tcPr/>
                </a:tc>
                <a:tc>
                  <a:txBody>
                    <a:bodyPr/>
                    <a:lstStyle/>
                    <a:p>
                      <a:r>
                        <a:rPr lang="en-US" altLang="zh-TW" dirty="0"/>
                        <a:t>9</a:t>
                      </a:r>
                      <a:endParaRPr lang="zh-TW" altLang="en-US" dirty="0"/>
                    </a:p>
                  </a:txBody>
                  <a:tcPr/>
                </a:tc>
                <a:tc>
                  <a:txBody>
                    <a:bodyPr/>
                    <a:lstStyle/>
                    <a:p>
                      <a:r>
                        <a:rPr lang="en-US" altLang="zh-TW" dirty="0"/>
                        <a:t>10</a:t>
                      </a:r>
                      <a:endParaRPr lang="zh-TW" altLang="en-US" dirty="0"/>
                    </a:p>
                  </a:txBody>
                  <a:tcPr/>
                </a:tc>
                <a:extLst>
                  <a:ext uri="{0D108BD9-81ED-4DB2-BD59-A6C34878D82A}">
                    <a16:rowId xmlns:a16="http://schemas.microsoft.com/office/drawing/2014/main" val="2742103169"/>
                  </a:ext>
                </a:extLst>
              </a:tr>
              <a:tr h="348582">
                <a:tc>
                  <a:txBody>
                    <a:bodyPr/>
                    <a:lstStyle/>
                    <a:p>
                      <a:r>
                        <a:rPr lang="en-US" altLang="zh-TW" dirty="0"/>
                        <a:t>3</a:t>
                      </a:r>
                      <a:endParaRPr lang="zh-TW" altLang="en-US" dirty="0"/>
                    </a:p>
                  </a:txBody>
                  <a:tcPr/>
                </a:tc>
                <a:tc>
                  <a:txBody>
                    <a:bodyPr/>
                    <a:lstStyle/>
                    <a:p>
                      <a:r>
                        <a:rPr lang="en-US" altLang="zh-TW" dirty="0"/>
                        <a:t>14</a:t>
                      </a:r>
                      <a:endParaRPr lang="zh-TW" altLang="en-US" dirty="0"/>
                    </a:p>
                  </a:txBody>
                  <a:tcPr/>
                </a:tc>
                <a:tc>
                  <a:txBody>
                    <a:bodyPr/>
                    <a:lstStyle/>
                    <a:p>
                      <a:r>
                        <a:rPr lang="en-US" altLang="zh-TW" dirty="0"/>
                        <a:t>14</a:t>
                      </a:r>
                      <a:endParaRPr lang="zh-TW" altLang="en-US" dirty="0"/>
                    </a:p>
                  </a:txBody>
                  <a:tcPr/>
                </a:tc>
                <a:extLst>
                  <a:ext uri="{0D108BD9-81ED-4DB2-BD59-A6C34878D82A}">
                    <a16:rowId xmlns:a16="http://schemas.microsoft.com/office/drawing/2014/main" val="3991867400"/>
                  </a:ext>
                </a:extLst>
              </a:tr>
            </a:tbl>
          </a:graphicData>
        </a:graphic>
      </p:graphicFrame>
      <p:sp>
        <p:nvSpPr>
          <p:cNvPr id="8" name="文字方塊 7"/>
          <p:cNvSpPr txBox="1"/>
          <p:nvPr/>
        </p:nvSpPr>
        <p:spPr>
          <a:xfrm>
            <a:off x="8748464" y="6597352"/>
            <a:ext cx="395536" cy="276999"/>
          </a:xfrm>
          <a:prstGeom prst="rect">
            <a:avLst/>
          </a:prstGeom>
          <a:noFill/>
        </p:spPr>
        <p:txBody>
          <a:bodyPr wrap="square" rtlCol="0">
            <a:spAutoFit/>
          </a:bodyPr>
          <a:lstStyle/>
          <a:p>
            <a:r>
              <a:rPr lang="en-US" altLang="zh-TW" sz="1200" dirty="0"/>
              <a:t>44</a:t>
            </a:r>
            <a:endParaRPr lang="zh-TW" altLang="en-US" sz="1200"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8066" name="Picture 6" descr="2">
            <a:extLst>
              <a:ext uri="{FF2B5EF4-FFF2-40B4-BE49-F238E27FC236}">
                <a16:creationId xmlns:a16="http://schemas.microsoft.com/office/drawing/2014/main" id="{A211237E-6284-4D03-80E0-81382F77DD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21199"/>
          <a:stretch>
            <a:fillRect/>
          </a:stretch>
        </p:blipFill>
        <p:spPr bwMode="auto">
          <a:xfrm>
            <a:off x="0" y="0"/>
            <a:ext cx="9144000" cy="508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67" name="AutoShape 10">
            <a:extLst>
              <a:ext uri="{FF2B5EF4-FFF2-40B4-BE49-F238E27FC236}">
                <a16:creationId xmlns:a16="http://schemas.microsoft.com/office/drawing/2014/main" id="{410B83F4-642B-4E7C-AFC2-EA2540D274CB}"/>
              </a:ext>
            </a:extLst>
          </p:cNvPr>
          <p:cNvSpPr>
            <a:spLocks noChangeArrowheads="1"/>
          </p:cNvSpPr>
          <p:nvPr/>
        </p:nvSpPr>
        <p:spPr bwMode="auto">
          <a:xfrm>
            <a:off x="684213" y="514350"/>
            <a:ext cx="719137" cy="215900"/>
          </a:xfrm>
          <a:prstGeom prst="roundRect">
            <a:avLst>
              <a:gd name="adj" fmla="val 16667"/>
            </a:avLst>
          </a:prstGeom>
          <a:solidFill>
            <a:schemeClr val="accent1">
              <a:alpha val="0"/>
            </a:schemeClr>
          </a:solidFill>
          <a:ln w="28575">
            <a:solidFill>
              <a:srgbClr val="FF00FF"/>
            </a:solidFill>
            <a:round/>
            <a:headEnd/>
            <a:tailEnd/>
          </a:ln>
        </p:spPr>
        <p:txBody>
          <a:bodyPr wrap="none" anchor="ct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buClrTx/>
              <a:buSzTx/>
              <a:buFontTx/>
              <a:buNone/>
            </a:pPr>
            <a:endParaRPr lang="zh-TW" altLang="en-US" sz="1800"/>
          </a:p>
        </p:txBody>
      </p:sp>
      <p:sp>
        <p:nvSpPr>
          <p:cNvPr id="88068" name="Text Box 11">
            <a:extLst>
              <a:ext uri="{FF2B5EF4-FFF2-40B4-BE49-F238E27FC236}">
                <a16:creationId xmlns:a16="http://schemas.microsoft.com/office/drawing/2014/main" id="{15CC4881-4CA9-4571-926E-3D5D1D4C52B2}"/>
              </a:ext>
            </a:extLst>
          </p:cNvPr>
          <p:cNvSpPr txBox="1">
            <a:spLocks noChangeArrowheads="1"/>
          </p:cNvSpPr>
          <p:nvPr/>
        </p:nvSpPr>
        <p:spPr bwMode="auto">
          <a:xfrm>
            <a:off x="0" y="0"/>
            <a:ext cx="7921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buClrTx/>
              <a:buSzTx/>
              <a:buFontTx/>
              <a:buNone/>
            </a:pPr>
            <a:r>
              <a:rPr lang="en-US" altLang="zh-TW" sz="1800">
                <a:solidFill>
                  <a:srgbClr val="FF00FF"/>
                </a:solidFill>
              </a:rPr>
              <a:t>run 1</a:t>
            </a:r>
          </a:p>
        </p:txBody>
      </p:sp>
      <p:cxnSp>
        <p:nvCxnSpPr>
          <p:cNvPr id="88069" name="AutoShape 12">
            <a:extLst>
              <a:ext uri="{FF2B5EF4-FFF2-40B4-BE49-F238E27FC236}">
                <a16:creationId xmlns:a16="http://schemas.microsoft.com/office/drawing/2014/main" id="{A2EF89D8-DC02-4D82-845B-6E68675B8D1C}"/>
              </a:ext>
            </a:extLst>
          </p:cNvPr>
          <p:cNvCxnSpPr>
            <a:cxnSpLocks noChangeShapeType="1"/>
            <a:stCxn id="88068" idx="2"/>
            <a:endCxn id="88067" idx="1"/>
          </p:cNvCxnSpPr>
          <p:nvPr/>
        </p:nvCxnSpPr>
        <p:spPr bwMode="auto">
          <a:xfrm>
            <a:off x="396875" y="366713"/>
            <a:ext cx="287338" cy="255587"/>
          </a:xfrm>
          <a:prstGeom prst="straightConnector1">
            <a:avLst/>
          </a:prstGeom>
          <a:noFill/>
          <a:ln w="28575">
            <a:solidFill>
              <a:srgbClr val="FF00FF"/>
            </a:solidFill>
            <a:round/>
            <a:headEnd type="triangle" w="med" len="med"/>
            <a:tailEnd/>
          </a:ln>
          <a:extLst>
            <a:ext uri="{909E8E84-426E-40DD-AFC4-6F175D3DCCD1}">
              <a14:hiddenFill xmlns:a14="http://schemas.microsoft.com/office/drawing/2010/main">
                <a:noFill/>
              </a14:hiddenFill>
            </a:ext>
          </a:extLst>
        </p:spPr>
      </p:cxnSp>
      <p:sp>
        <p:nvSpPr>
          <p:cNvPr id="88070" name="AutoShape 13">
            <a:extLst>
              <a:ext uri="{FF2B5EF4-FFF2-40B4-BE49-F238E27FC236}">
                <a16:creationId xmlns:a16="http://schemas.microsoft.com/office/drawing/2014/main" id="{E0EECA1E-AA71-45B6-99A0-32FA7CE2A24B}"/>
              </a:ext>
            </a:extLst>
          </p:cNvPr>
          <p:cNvSpPr>
            <a:spLocks noChangeArrowheads="1"/>
          </p:cNvSpPr>
          <p:nvPr/>
        </p:nvSpPr>
        <p:spPr bwMode="auto">
          <a:xfrm>
            <a:off x="1979613" y="509588"/>
            <a:ext cx="647700" cy="220662"/>
          </a:xfrm>
          <a:prstGeom prst="roundRect">
            <a:avLst>
              <a:gd name="adj" fmla="val 16667"/>
            </a:avLst>
          </a:prstGeom>
          <a:solidFill>
            <a:schemeClr val="accent1">
              <a:alpha val="0"/>
            </a:schemeClr>
          </a:solidFill>
          <a:ln w="28575">
            <a:solidFill>
              <a:srgbClr val="FF0000"/>
            </a:solidFill>
            <a:round/>
            <a:headEnd/>
            <a:tailEnd/>
          </a:ln>
        </p:spPr>
        <p:txBody>
          <a:bodyPr wrap="none" anchor="ct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buClrTx/>
              <a:buSzTx/>
              <a:buFontTx/>
              <a:buNone/>
            </a:pPr>
            <a:endParaRPr lang="zh-TW" altLang="en-US" sz="1800"/>
          </a:p>
        </p:txBody>
      </p:sp>
      <p:sp>
        <p:nvSpPr>
          <p:cNvPr id="88071" name="Text Box 14">
            <a:extLst>
              <a:ext uri="{FF2B5EF4-FFF2-40B4-BE49-F238E27FC236}">
                <a16:creationId xmlns:a16="http://schemas.microsoft.com/office/drawing/2014/main" id="{8BF8AA18-EC9C-438D-9D6D-4B8F612A6D90}"/>
              </a:ext>
            </a:extLst>
          </p:cNvPr>
          <p:cNvSpPr txBox="1">
            <a:spLocks noChangeArrowheads="1"/>
          </p:cNvSpPr>
          <p:nvPr/>
        </p:nvSpPr>
        <p:spPr bwMode="auto">
          <a:xfrm>
            <a:off x="2627313" y="0"/>
            <a:ext cx="7921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buClrTx/>
              <a:buSzTx/>
              <a:buFontTx/>
              <a:buNone/>
            </a:pPr>
            <a:r>
              <a:rPr lang="en-US" altLang="zh-TW" sz="1800">
                <a:solidFill>
                  <a:srgbClr val="FF0000"/>
                </a:solidFill>
              </a:rPr>
              <a:t>run 2</a:t>
            </a:r>
          </a:p>
        </p:txBody>
      </p:sp>
      <p:cxnSp>
        <p:nvCxnSpPr>
          <p:cNvPr id="88072" name="AutoShape 15">
            <a:extLst>
              <a:ext uri="{FF2B5EF4-FFF2-40B4-BE49-F238E27FC236}">
                <a16:creationId xmlns:a16="http://schemas.microsoft.com/office/drawing/2014/main" id="{FAB50641-B374-425E-9F35-4434D153838D}"/>
              </a:ext>
            </a:extLst>
          </p:cNvPr>
          <p:cNvCxnSpPr>
            <a:cxnSpLocks noChangeShapeType="1"/>
            <a:stCxn id="88070" idx="3"/>
            <a:endCxn id="88071" idx="2"/>
          </p:cNvCxnSpPr>
          <p:nvPr/>
        </p:nvCxnSpPr>
        <p:spPr bwMode="auto">
          <a:xfrm flipV="1">
            <a:off x="2627313" y="366713"/>
            <a:ext cx="396875" cy="254000"/>
          </a:xfrm>
          <a:prstGeom prst="straightConnector1">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88073" name="AutoShape 16">
            <a:extLst>
              <a:ext uri="{FF2B5EF4-FFF2-40B4-BE49-F238E27FC236}">
                <a16:creationId xmlns:a16="http://schemas.microsoft.com/office/drawing/2014/main" id="{4B5E8173-EFD1-4E43-AF08-93FDA4FF3999}"/>
              </a:ext>
            </a:extLst>
          </p:cNvPr>
          <p:cNvSpPr>
            <a:spLocks noChangeArrowheads="1"/>
          </p:cNvSpPr>
          <p:nvPr/>
        </p:nvSpPr>
        <p:spPr bwMode="auto">
          <a:xfrm>
            <a:off x="1116013" y="1603375"/>
            <a:ext cx="1511300" cy="169863"/>
          </a:xfrm>
          <a:prstGeom prst="roundRect">
            <a:avLst>
              <a:gd name="adj" fmla="val 16667"/>
            </a:avLst>
          </a:prstGeom>
          <a:solidFill>
            <a:schemeClr val="accent1">
              <a:alpha val="0"/>
            </a:schemeClr>
          </a:solidFill>
          <a:ln w="28575">
            <a:solidFill>
              <a:srgbClr val="00B0F0"/>
            </a:solidFill>
            <a:round/>
            <a:headEnd/>
            <a:tailEnd/>
          </a:ln>
        </p:spPr>
        <p:txBody>
          <a:bodyPr wrap="none" anchor="ct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buClrTx/>
              <a:buSzTx/>
              <a:buFontTx/>
              <a:buNone/>
            </a:pPr>
            <a:endParaRPr lang="zh-TW" altLang="en-US" sz="1800"/>
          </a:p>
        </p:txBody>
      </p:sp>
      <p:sp>
        <p:nvSpPr>
          <p:cNvPr id="88074" name="Text Box 17">
            <a:extLst>
              <a:ext uri="{FF2B5EF4-FFF2-40B4-BE49-F238E27FC236}">
                <a16:creationId xmlns:a16="http://schemas.microsoft.com/office/drawing/2014/main" id="{459D7FD5-ADE9-47A1-A5AF-11016D1AD72B}"/>
              </a:ext>
            </a:extLst>
          </p:cNvPr>
          <p:cNvSpPr txBox="1">
            <a:spLocks noChangeArrowheads="1"/>
          </p:cNvSpPr>
          <p:nvPr/>
        </p:nvSpPr>
        <p:spPr bwMode="auto">
          <a:xfrm>
            <a:off x="2627313" y="1916113"/>
            <a:ext cx="8651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buClrTx/>
              <a:buSzTx/>
              <a:buFontTx/>
              <a:buNone/>
            </a:pPr>
            <a:r>
              <a:rPr lang="en-US" altLang="zh-TW" sz="1800">
                <a:solidFill>
                  <a:srgbClr val="00B0F0"/>
                </a:solidFill>
              </a:rPr>
              <a:t>  run 7</a:t>
            </a:r>
          </a:p>
        </p:txBody>
      </p:sp>
      <p:cxnSp>
        <p:nvCxnSpPr>
          <p:cNvPr id="88075" name="AutoShape 19">
            <a:extLst>
              <a:ext uri="{FF2B5EF4-FFF2-40B4-BE49-F238E27FC236}">
                <a16:creationId xmlns:a16="http://schemas.microsoft.com/office/drawing/2014/main" id="{79F5409C-BB0B-413E-9D37-39660AB48557}"/>
              </a:ext>
            </a:extLst>
          </p:cNvPr>
          <p:cNvCxnSpPr>
            <a:cxnSpLocks noChangeShapeType="1"/>
            <a:stCxn id="88073" idx="3"/>
            <a:endCxn id="88074" idx="0"/>
          </p:cNvCxnSpPr>
          <p:nvPr/>
        </p:nvCxnSpPr>
        <p:spPr bwMode="auto">
          <a:xfrm>
            <a:off x="2627313" y="1687513"/>
            <a:ext cx="433387" cy="228600"/>
          </a:xfrm>
          <a:prstGeom prst="straightConnector1">
            <a:avLst/>
          </a:prstGeom>
          <a:noFill/>
          <a:ln w="28575">
            <a:solidFill>
              <a:srgbClr val="00B0F0"/>
            </a:solidFill>
            <a:round/>
            <a:headEnd/>
            <a:tailEnd type="triangle" w="med" len="med"/>
          </a:ln>
          <a:extLst>
            <a:ext uri="{909E8E84-426E-40DD-AFC4-6F175D3DCCD1}">
              <a14:hiddenFill xmlns:a14="http://schemas.microsoft.com/office/drawing/2010/main">
                <a:noFill/>
              </a14:hiddenFill>
            </a:ext>
          </a:extLst>
        </p:spPr>
      </p:cxnSp>
      <p:sp>
        <p:nvSpPr>
          <p:cNvPr id="88076" name="AutoShape 21">
            <a:extLst>
              <a:ext uri="{FF2B5EF4-FFF2-40B4-BE49-F238E27FC236}">
                <a16:creationId xmlns:a16="http://schemas.microsoft.com/office/drawing/2014/main" id="{C6317230-6A40-45AB-AD50-7EA79EF465E6}"/>
              </a:ext>
            </a:extLst>
          </p:cNvPr>
          <p:cNvSpPr>
            <a:spLocks noChangeArrowheads="1"/>
          </p:cNvSpPr>
          <p:nvPr/>
        </p:nvSpPr>
        <p:spPr bwMode="auto">
          <a:xfrm>
            <a:off x="6948488" y="1882775"/>
            <a:ext cx="2066925" cy="473075"/>
          </a:xfrm>
          <a:prstGeom prst="wedgeEllipseCallout">
            <a:avLst>
              <a:gd name="adj1" fmla="val -14926"/>
              <a:gd name="adj2" fmla="val -89884"/>
            </a:avLst>
          </a:prstGeom>
          <a:solidFill>
            <a:srgbClr val="CC99FF">
              <a:alpha val="54901"/>
            </a:srgbClr>
          </a:solidFill>
          <a:ln w="9525">
            <a:solidFill>
              <a:schemeClr val="tx1"/>
            </a:solidFill>
            <a:miter lim="800000"/>
            <a:headEnd/>
            <a:tailEnd/>
          </a:ln>
        </p:spPr>
        <p:txBody>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spcBef>
                <a:spcPct val="0"/>
              </a:spcBef>
              <a:buClrTx/>
              <a:buSzTx/>
              <a:buFontTx/>
              <a:buNone/>
            </a:pPr>
            <a:r>
              <a:rPr lang="en-US" altLang="zh-TW" sz="1800"/>
              <a:t>run number</a:t>
            </a:r>
          </a:p>
        </p:txBody>
      </p:sp>
      <p:sp>
        <p:nvSpPr>
          <p:cNvPr id="88077" name="文字方塊 1">
            <a:extLst>
              <a:ext uri="{FF2B5EF4-FFF2-40B4-BE49-F238E27FC236}">
                <a16:creationId xmlns:a16="http://schemas.microsoft.com/office/drawing/2014/main" id="{D20C78E1-9C59-4C4F-8109-1A1861932DE1}"/>
              </a:ext>
            </a:extLst>
          </p:cNvPr>
          <p:cNvSpPr txBox="1">
            <a:spLocks noChangeArrowheads="1"/>
          </p:cNvSpPr>
          <p:nvPr/>
        </p:nvSpPr>
        <p:spPr bwMode="auto">
          <a:xfrm>
            <a:off x="250825" y="5172075"/>
            <a:ext cx="8642350"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kumimoji="1">
                <a:solidFill>
                  <a:schemeClr val="tx1"/>
                </a:solidFill>
                <a:latin typeface="Arial" panose="020B0604020202020204" pitchFamily="34" charset="0"/>
                <a:ea typeface="新細明體" panose="02020500000000000000" pitchFamily="18" charset="-120"/>
              </a:defRPr>
            </a:lvl1pPr>
            <a:lvl2pPr>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lvl="1" algn="just" eaLnBrk="1" hangingPunct="1">
              <a:lnSpc>
                <a:spcPct val="120000"/>
              </a:lnSpc>
              <a:spcBef>
                <a:spcPct val="50000"/>
              </a:spcBef>
            </a:pPr>
            <a:r>
              <a:rPr lang="en-US" altLang="zh-TW" sz="1600" b="1" dirty="0"/>
              <a:t>Figure 2.20 </a:t>
            </a:r>
            <a:r>
              <a:rPr lang="en-US" altLang="zh-TW" sz="1600" dirty="0"/>
              <a:t>Binary image (a) and its run-length encoding (b) and (c). Each run of 1-pixels is encoded by its row (ROW) and the columns of its starting and ending pixels (START_COL and END_COL). In addition, for each row of the image, ROW_START points to the first run of the row and ROW_END points to the last run of the row. The PERM_LABEL field will hold the component label of the run; it is initialized to zero.</a:t>
            </a:r>
            <a:endParaRPr lang="zh-TW" altLang="en-US" sz="1600" dirty="0"/>
          </a:p>
        </p:txBody>
      </p:sp>
      <p:sp>
        <p:nvSpPr>
          <p:cNvPr id="88078" name="矩形 4">
            <a:extLst>
              <a:ext uri="{FF2B5EF4-FFF2-40B4-BE49-F238E27FC236}">
                <a16:creationId xmlns:a16="http://schemas.microsoft.com/office/drawing/2014/main" id="{19E5C3D2-2F0A-4BF6-9C98-B7AD27D7012C}"/>
              </a:ext>
            </a:extLst>
          </p:cNvPr>
          <p:cNvSpPr>
            <a:spLocks noChangeArrowheads="1"/>
          </p:cNvSpPr>
          <p:nvPr/>
        </p:nvSpPr>
        <p:spPr bwMode="auto">
          <a:xfrm>
            <a:off x="5357813" y="6524625"/>
            <a:ext cx="31813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r"/>
            <a:r>
              <a:rPr lang="en-US" altLang="zh-TW" sz="1600" dirty="0"/>
              <a:t>PERM_LABEL : permanent</a:t>
            </a:r>
            <a:r>
              <a:rPr lang="zh-TW" altLang="en-US" sz="1600" dirty="0"/>
              <a:t> </a:t>
            </a:r>
            <a:r>
              <a:rPr lang="en-US" altLang="zh-TW" sz="1600" dirty="0"/>
              <a:t>label </a:t>
            </a:r>
            <a:endParaRPr lang="zh-TW" altLang="en-US" sz="1600" dirty="0"/>
          </a:p>
        </p:txBody>
      </p:sp>
      <p:sp>
        <p:nvSpPr>
          <p:cNvPr id="15" name="文字方塊 14"/>
          <p:cNvSpPr txBox="1"/>
          <p:nvPr/>
        </p:nvSpPr>
        <p:spPr>
          <a:xfrm>
            <a:off x="8748464" y="6597352"/>
            <a:ext cx="395536" cy="276999"/>
          </a:xfrm>
          <a:prstGeom prst="rect">
            <a:avLst/>
          </a:prstGeom>
          <a:noFill/>
        </p:spPr>
        <p:txBody>
          <a:bodyPr wrap="square" rtlCol="0">
            <a:spAutoFit/>
          </a:bodyPr>
          <a:lstStyle/>
          <a:p>
            <a:r>
              <a:rPr lang="en-US" altLang="zh-TW" sz="1200" dirty="0"/>
              <a:t>45</a:t>
            </a:r>
            <a:endParaRPr lang="zh-TW" altLang="en-US" sz="12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0114" name="文字方塊 1">
            <a:extLst>
              <a:ext uri="{FF2B5EF4-FFF2-40B4-BE49-F238E27FC236}">
                <a16:creationId xmlns:a16="http://schemas.microsoft.com/office/drawing/2014/main" id="{2048BBDB-C6A3-4021-BA7D-AB2738DC0211}"/>
              </a:ext>
            </a:extLst>
          </p:cNvPr>
          <p:cNvSpPr txBox="1">
            <a:spLocks noChangeArrowheads="1"/>
          </p:cNvSpPr>
          <p:nvPr/>
        </p:nvSpPr>
        <p:spPr bwMode="auto">
          <a:xfrm>
            <a:off x="377825" y="4062413"/>
            <a:ext cx="8388350" cy="275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kumimoji="1">
                <a:solidFill>
                  <a:schemeClr val="tx1"/>
                </a:solidFill>
                <a:latin typeface="Arial" panose="020B0604020202020204" pitchFamily="34" charset="0"/>
                <a:ea typeface="新細明體" panose="02020500000000000000" pitchFamily="18" charset="-120"/>
              </a:defRPr>
            </a:lvl1pPr>
            <a:lvl2pPr>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lvl="1" algn="just" eaLnBrk="1" hangingPunct="1">
              <a:lnSpc>
                <a:spcPct val="120000"/>
              </a:lnSpc>
              <a:spcBef>
                <a:spcPct val="50000"/>
              </a:spcBef>
            </a:pPr>
            <a:r>
              <a:rPr lang="en-US" altLang="zh-TW" sz="1600" b="1" dirty="0"/>
              <a:t>Figure 2.21 </a:t>
            </a:r>
            <a:r>
              <a:rPr lang="en-US" altLang="zh-TW" sz="1600" dirty="0"/>
              <a:t>Data structures used for keeping track of equivalence classes. In this example, run 4 has PERM_LABEL 1, which is an index into the LABEL array, that gives the equivalence class label for each possible PERM_LABEL value. In the example, PERM_LABELS 1, 2, and 3 have all been determined to be equivalent, so LABEL(1), LABEL(2), and LABEL(3) all contain the equivalence class label, which is 1. Furthermore, the equivalence class label is an index into the EQ_CLASS array that contains pointers to the beginnings of the equivalence classes that are linked lists in the LABEL/NEXT structure. In this example there is only one equivalence class, class 1, and three elements of the LABEL/NEXT array are linked together to form this class.</a:t>
            </a:r>
            <a:endParaRPr lang="zh-TW" altLang="en-US" sz="1600" dirty="0"/>
          </a:p>
        </p:txBody>
      </p:sp>
      <p:pic>
        <p:nvPicPr>
          <p:cNvPr id="90115" name="圖片 12">
            <a:extLst>
              <a:ext uri="{FF2B5EF4-FFF2-40B4-BE49-F238E27FC236}">
                <a16:creationId xmlns:a16="http://schemas.microsoft.com/office/drawing/2014/main" id="{D3B0591B-70D1-4958-9E91-1CBC2FE7C44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00150" y="0"/>
            <a:ext cx="6743700"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0116" name="群組 6">
            <a:extLst>
              <a:ext uri="{FF2B5EF4-FFF2-40B4-BE49-F238E27FC236}">
                <a16:creationId xmlns:a16="http://schemas.microsoft.com/office/drawing/2014/main" id="{17F015D8-6439-43F9-BE25-F777EED6A681}"/>
              </a:ext>
            </a:extLst>
          </p:cNvPr>
          <p:cNvGrpSpPr>
            <a:grpSpLocks/>
          </p:cNvGrpSpPr>
          <p:nvPr/>
        </p:nvGrpSpPr>
        <p:grpSpPr bwMode="auto">
          <a:xfrm>
            <a:off x="107950" y="1525588"/>
            <a:ext cx="8928100" cy="2551112"/>
            <a:chOff x="107950" y="1412776"/>
            <a:chExt cx="8928100" cy="2551212"/>
          </a:xfrm>
        </p:grpSpPr>
        <p:grpSp>
          <p:nvGrpSpPr>
            <p:cNvPr id="90117" name="群組 5">
              <a:extLst>
                <a:ext uri="{FF2B5EF4-FFF2-40B4-BE49-F238E27FC236}">
                  <a16:creationId xmlns:a16="http://schemas.microsoft.com/office/drawing/2014/main" id="{A8434874-B440-4B0D-9268-47EFB6BB4B2B}"/>
                </a:ext>
              </a:extLst>
            </p:cNvPr>
            <p:cNvGrpSpPr>
              <a:grpSpLocks/>
            </p:cNvGrpSpPr>
            <p:nvPr/>
          </p:nvGrpSpPr>
          <p:grpSpPr bwMode="auto">
            <a:xfrm>
              <a:off x="107950" y="1758950"/>
              <a:ext cx="8928100" cy="2205038"/>
              <a:chOff x="107950" y="1758950"/>
              <a:chExt cx="8928100" cy="2205038"/>
            </a:xfrm>
          </p:grpSpPr>
          <p:pic>
            <p:nvPicPr>
              <p:cNvPr id="90120" name="圖片 9">
                <a:extLst>
                  <a:ext uri="{FF2B5EF4-FFF2-40B4-BE49-F238E27FC236}">
                    <a16:creationId xmlns:a16="http://schemas.microsoft.com/office/drawing/2014/main" id="{170FE977-F97F-4A65-B47F-811E9E32D15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7950" y="1758950"/>
                <a:ext cx="8928100" cy="220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0121" name="直線接點 4">
                <a:extLst>
                  <a:ext uri="{FF2B5EF4-FFF2-40B4-BE49-F238E27FC236}">
                    <a16:creationId xmlns:a16="http://schemas.microsoft.com/office/drawing/2014/main" id="{DB345FBE-7B18-41BD-94E0-ABEE5BE43FF9}"/>
                  </a:ext>
                </a:extLst>
              </p:cNvPr>
              <p:cNvCxnSpPr>
                <a:cxnSpLocks noChangeShapeType="1"/>
              </p:cNvCxnSpPr>
              <p:nvPr/>
            </p:nvCxnSpPr>
            <p:spPr bwMode="auto">
              <a:xfrm>
                <a:off x="6793490" y="1762059"/>
                <a:ext cx="2142000"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grpSp>
        <p:sp>
          <p:nvSpPr>
            <p:cNvPr id="90118" name="矩形 2">
              <a:extLst>
                <a:ext uri="{FF2B5EF4-FFF2-40B4-BE49-F238E27FC236}">
                  <a16:creationId xmlns:a16="http://schemas.microsoft.com/office/drawing/2014/main" id="{660F9F49-4B51-49F7-9CFE-EABD7C42B869}"/>
                </a:ext>
              </a:extLst>
            </p:cNvPr>
            <p:cNvSpPr>
              <a:spLocks noChangeArrowheads="1"/>
            </p:cNvSpPr>
            <p:nvPr/>
          </p:nvSpPr>
          <p:spPr bwMode="auto">
            <a:xfrm>
              <a:off x="6986539" y="1412776"/>
              <a:ext cx="19939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dirty="0"/>
                <a:t>EQ_CLASS array</a:t>
              </a:r>
            </a:p>
          </p:txBody>
        </p:sp>
        <p:sp>
          <p:nvSpPr>
            <p:cNvPr id="90119" name="矩形 2">
              <a:extLst>
                <a:ext uri="{FF2B5EF4-FFF2-40B4-BE49-F238E27FC236}">
                  <a16:creationId xmlns:a16="http://schemas.microsoft.com/office/drawing/2014/main" id="{CAA116E8-3BDF-46F9-B88F-A248D28E57C4}"/>
                </a:ext>
              </a:extLst>
            </p:cNvPr>
            <p:cNvSpPr>
              <a:spLocks noChangeArrowheads="1"/>
            </p:cNvSpPr>
            <p:nvPr/>
          </p:nvSpPr>
          <p:spPr bwMode="auto">
            <a:xfrm>
              <a:off x="4499992" y="1443708"/>
              <a:ext cx="21682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a:t>LABEL/NEXT array</a:t>
              </a:r>
            </a:p>
          </p:txBody>
        </p:sp>
      </p:grpSp>
      <p:sp>
        <p:nvSpPr>
          <p:cNvPr id="10" name="文字方塊 9"/>
          <p:cNvSpPr txBox="1"/>
          <p:nvPr/>
        </p:nvSpPr>
        <p:spPr>
          <a:xfrm>
            <a:off x="8748464" y="6597352"/>
            <a:ext cx="395536" cy="276999"/>
          </a:xfrm>
          <a:prstGeom prst="rect">
            <a:avLst/>
          </a:prstGeom>
          <a:noFill/>
        </p:spPr>
        <p:txBody>
          <a:bodyPr wrap="square" rtlCol="0">
            <a:spAutoFit/>
          </a:bodyPr>
          <a:lstStyle/>
          <a:p>
            <a:r>
              <a:rPr lang="en-US" altLang="zh-TW" sz="1200" dirty="0"/>
              <a:t>46</a:t>
            </a:r>
            <a:endParaRPr lang="zh-TW" altLang="en-US" sz="120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6" descr="run_length_algorithm_p1">
            <a:extLst>
              <a:ext uri="{FF2B5EF4-FFF2-40B4-BE49-F238E27FC236}">
                <a16:creationId xmlns:a16="http://schemas.microsoft.com/office/drawing/2014/main" id="{C5B688D9-A3E3-4741-91EA-7DF718F5AD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938" y="1916113"/>
            <a:ext cx="8366125" cy="482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a:extLst>
              <a:ext uri="{FF2B5EF4-FFF2-40B4-BE49-F238E27FC236}">
                <a16:creationId xmlns:a16="http://schemas.microsoft.com/office/drawing/2014/main" id="{D201D4CA-01A8-4E2A-94CB-D45E1B5C17C0}"/>
              </a:ext>
            </a:extLst>
          </p:cNvPr>
          <p:cNvSpPr txBox="1">
            <a:spLocks noChangeArrowheads="1"/>
          </p:cNvSpPr>
          <p:nvPr/>
        </p:nvSpPr>
        <p:spPr bwMode="auto">
          <a:xfrm>
            <a:off x="1042988" y="188913"/>
            <a:ext cx="8101012" cy="165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rtl="0" eaLnBrk="0" fontAlgn="base" hangingPunct="0">
              <a:spcBef>
                <a:spcPct val="0"/>
              </a:spcBef>
              <a:spcAft>
                <a:spcPct val="0"/>
              </a:spcAft>
              <a:defRPr kumimoji="1" sz="3900" b="1">
                <a:solidFill>
                  <a:schemeClr val="tx2"/>
                </a:solidFill>
                <a:latin typeface="+mj-lt"/>
                <a:ea typeface="+mj-ea"/>
                <a:cs typeface="+mj-cs"/>
              </a:defRPr>
            </a:lvl1pPr>
            <a:lvl2pPr algn="l" rtl="0" eaLnBrk="0" fontAlgn="base" hangingPunct="0">
              <a:spcBef>
                <a:spcPct val="0"/>
              </a:spcBef>
              <a:spcAft>
                <a:spcPct val="0"/>
              </a:spcAft>
              <a:defRPr kumimoji="1" sz="3900" b="1">
                <a:solidFill>
                  <a:schemeClr val="tx2"/>
                </a:solidFill>
                <a:latin typeface="Arial" charset="0"/>
                <a:ea typeface="新細明體" pitchFamily="18" charset="-120"/>
              </a:defRPr>
            </a:lvl2pPr>
            <a:lvl3pPr algn="l" rtl="0" eaLnBrk="0" fontAlgn="base" hangingPunct="0">
              <a:spcBef>
                <a:spcPct val="0"/>
              </a:spcBef>
              <a:spcAft>
                <a:spcPct val="0"/>
              </a:spcAft>
              <a:defRPr kumimoji="1" sz="3900" b="1">
                <a:solidFill>
                  <a:schemeClr val="tx2"/>
                </a:solidFill>
                <a:latin typeface="Arial" charset="0"/>
                <a:ea typeface="新細明體" pitchFamily="18" charset="-120"/>
              </a:defRPr>
            </a:lvl3pPr>
            <a:lvl4pPr algn="l" rtl="0" eaLnBrk="0" fontAlgn="base" hangingPunct="0">
              <a:spcBef>
                <a:spcPct val="0"/>
              </a:spcBef>
              <a:spcAft>
                <a:spcPct val="0"/>
              </a:spcAft>
              <a:defRPr kumimoji="1" sz="3900" b="1">
                <a:solidFill>
                  <a:schemeClr val="tx2"/>
                </a:solidFill>
                <a:latin typeface="Arial" charset="0"/>
                <a:ea typeface="新細明體" pitchFamily="18" charset="-120"/>
              </a:defRPr>
            </a:lvl4pPr>
            <a:lvl5pPr algn="l" rtl="0" eaLnBrk="0" fontAlgn="base" hangingPunct="0">
              <a:spcBef>
                <a:spcPct val="0"/>
              </a:spcBef>
              <a:spcAft>
                <a:spcPct val="0"/>
              </a:spcAft>
              <a:defRPr kumimoji="1" sz="3900" b="1">
                <a:solidFill>
                  <a:schemeClr val="tx2"/>
                </a:solidFill>
                <a:latin typeface="Arial" charset="0"/>
                <a:ea typeface="新細明體" pitchFamily="18" charset="-120"/>
              </a:defRPr>
            </a:lvl5pPr>
            <a:lvl6pPr marL="457200" algn="l" rtl="0" fontAlgn="base">
              <a:spcBef>
                <a:spcPct val="0"/>
              </a:spcBef>
              <a:spcAft>
                <a:spcPct val="0"/>
              </a:spcAft>
              <a:defRPr kumimoji="1" sz="3900" b="1">
                <a:solidFill>
                  <a:schemeClr val="tx2"/>
                </a:solidFill>
                <a:latin typeface="Arial" charset="0"/>
                <a:ea typeface="新細明體" pitchFamily="18" charset="-120"/>
              </a:defRPr>
            </a:lvl6pPr>
            <a:lvl7pPr marL="914400" algn="l" rtl="0" fontAlgn="base">
              <a:spcBef>
                <a:spcPct val="0"/>
              </a:spcBef>
              <a:spcAft>
                <a:spcPct val="0"/>
              </a:spcAft>
              <a:defRPr kumimoji="1" sz="3900" b="1">
                <a:solidFill>
                  <a:schemeClr val="tx2"/>
                </a:solidFill>
                <a:latin typeface="Arial" charset="0"/>
                <a:ea typeface="新細明體" pitchFamily="18" charset="-120"/>
              </a:defRPr>
            </a:lvl7pPr>
            <a:lvl8pPr marL="1371600" algn="l" rtl="0" fontAlgn="base">
              <a:spcBef>
                <a:spcPct val="0"/>
              </a:spcBef>
              <a:spcAft>
                <a:spcPct val="0"/>
              </a:spcAft>
              <a:defRPr kumimoji="1" sz="3900" b="1">
                <a:solidFill>
                  <a:schemeClr val="tx2"/>
                </a:solidFill>
                <a:latin typeface="Arial" charset="0"/>
                <a:ea typeface="新細明體" pitchFamily="18" charset="-120"/>
              </a:defRPr>
            </a:lvl8pPr>
            <a:lvl9pPr marL="1828800" algn="l" rtl="0" fontAlgn="base">
              <a:spcBef>
                <a:spcPct val="0"/>
              </a:spcBef>
              <a:spcAft>
                <a:spcPct val="0"/>
              </a:spcAft>
              <a:defRPr kumimoji="1" sz="3900" b="1">
                <a:solidFill>
                  <a:schemeClr val="tx2"/>
                </a:solidFill>
                <a:latin typeface="Arial" charset="0"/>
                <a:ea typeface="新細明體" pitchFamily="18" charset="-120"/>
              </a:defRPr>
            </a:lvl9pPr>
          </a:lstStyle>
          <a:p>
            <a:pPr algn="ctr" eaLnBrk="1" hangingPunct="1">
              <a:defRPr/>
            </a:pPr>
            <a:r>
              <a:rPr lang="en-US" altLang="zh-TW" sz="3500" b="0" dirty="0"/>
              <a:t>2.3.6 An Efficient Run-Length Implementation of the Local Table Method</a:t>
            </a:r>
            <a:endParaRPr lang="en-US" altLang="zh-TW" sz="3500" b="0" kern="0" dirty="0"/>
          </a:p>
        </p:txBody>
      </p:sp>
      <p:sp>
        <p:nvSpPr>
          <p:cNvPr id="4" name="文字方塊 3"/>
          <p:cNvSpPr txBox="1"/>
          <p:nvPr/>
        </p:nvSpPr>
        <p:spPr>
          <a:xfrm>
            <a:off x="8748464" y="6597352"/>
            <a:ext cx="395536" cy="276999"/>
          </a:xfrm>
          <a:prstGeom prst="rect">
            <a:avLst/>
          </a:prstGeom>
          <a:noFill/>
        </p:spPr>
        <p:txBody>
          <a:bodyPr wrap="square" rtlCol="0">
            <a:spAutoFit/>
          </a:bodyPr>
          <a:lstStyle/>
          <a:p>
            <a:r>
              <a:rPr lang="en-US" altLang="zh-TW" sz="1200" dirty="0"/>
              <a:t>47</a:t>
            </a:r>
            <a:endParaRPr lang="zh-TW" altLang="en-US" sz="1200"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3186" name="圖片 4">
            <a:extLst>
              <a:ext uri="{FF2B5EF4-FFF2-40B4-BE49-F238E27FC236}">
                <a16:creationId xmlns:a16="http://schemas.microsoft.com/office/drawing/2014/main" id="{0F56FA13-10A3-4090-8CF0-57301A2C44C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3187" name="直線接點 2">
            <a:extLst>
              <a:ext uri="{FF2B5EF4-FFF2-40B4-BE49-F238E27FC236}">
                <a16:creationId xmlns:a16="http://schemas.microsoft.com/office/drawing/2014/main" id="{A8A712E7-A428-46F7-A1B4-9C0072C511A7}"/>
              </a:ext>
            </a:extLst>
          </p:cNvPr>
          <p:cNvCxnSpPr>
            <a:cxnSpLocks noChangeShapeType="1"/>
          </p:cNvCxnSpPr>
          <p:nvPr/>
        </p:nvCxnSpPr>
        <p:spPr bwMode="auto">
          <a:xfrm flipV="1">
            <a:off x="936625" y="549275"/>
            <a:ext cx="3419475" cy="31750"/>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sp>
        <p:nvSpPr>
          <p:cNvPr id="4" name="文字方塊 3"/>
          <p:cNvSpPr txBox="1"/>
          <p:nvPr/>
        </p:nvSpPr>
        <p:spPr>
          <a:xfrm>
            <a:off x="8748464" y="6597352"/>
            <a:ext cx="395536" cy="276999"/>
          </a:xfrm>
          <a:prstGeom prst="rect">
            <a:avLst/>
          </a:prstGeom>
          <a:noFill/>
        </p:spPr>
        <p:txBody>
          <a:bodyPr wrap="square" rtlCol="0">
            <a:spAutoFit/>
          </a:bodyPr>
          <a:lstStyle/>
          <a:p>
            <a:r>
              <a:rPr lang="en-US" altLang="zh-TW" sz="1200" dirty="0"/>
              <a:t>48</a:t>
            </a:r>
            <a:endParaRPr lang="zh-TW" altLang="en-US" sz="1200"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4210" name="Picture 4" descr="run_length_algorithm_p3">
            <a:extLst>
              <a:ext uri="{FF2B5EF4-FFF2-40B4-BE49-F238E27FC236}">
                <a16:creationId xmlns:a16="http://schemas.microsoft.com/office/drawing/2014/main" id="{3F5C1C3C-DC2E-4C0C-B47B-21576C2327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7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文字方塊 2"/>
          <p:cNvSpPr txBox="1"/>
          <p:nvPr/>
        </p:nvSpPr>
        <p:spPr>
          <a:xfrm>
            <a:off x="8748464" y="6597352"/>
            <a:ext cx="395536" cy="276999"/>
          </a:xfrm>
          <a:prstGeom prst="rect">
            <a:avLst/>
          </a:prstGeom>
          <a:noFill/>
        </p:spPr>
        <p:txBody>
          <a:bodyPr wrap="square" rtlCol="0">
            <a:spAutoFit/>
          </a:bodyPr>
          <a:lstStyle/>
          <a:p>
            <a:r>
              <a:rPr lang="en-US" altLang="zh-TW" sz="1200" dirty="0"/>
              <a:t>49</a:t>
            </a:r>
            <a:endParaRPr lang="zh-TW" altLang="en-US" sz="1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頁尾版面配置區 4">
            <a:extLst>
              <a:ext uri="{FF2B5EF4-FFF2-40B4-BE49-F238E27FC236}">
                <a16:creationId xmlns:a16="http://schemas.microsoft.com/office/drawing/2014/main" id="{045A0A4D-55E2-4437-A7DF-2E90783B56EB}"/>
              </a:ext>
            </a:extLst>
          </p:cNvPr>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
        <p:nvSpPr>
          <p:cNvPr id="22531" name="Rectangle 2">
            <a:extLst>
              <a:ext uri="{FF2B5EF4-FFF2-40B4-BE49-F238E27FC236}">
                <a16:creationId xmlns:a16="http://schemas.microsoft.com/office/drawing/2014/main" id="{419E9032-1B5A-4EC5-9499-EB910C8C9C08}"/>
              </a:ext>
            </a:extLst>
          </p:cNvPr>
          <p:cNvSpPr>
            <a:spLocks noGrp="1" noChangeArrowheads="1"/>
          </p:cNvSpPr>
          <p:nvPr>
            <p:ph type="title"/>
          </p:nvPr>
        </p:nvSpPr>
        <p:spPr/>
        <p:txBody>
          <a:bodyPr/>
          <a:lstStyle/>
          <a:p>
            <a:pPr eaLnBrk="1" hangingPunct="1"/>
            <a:r>
              <a:rPr lang="en-US" altLang="zh-TW"/>
              <a:t>2.2 Thresholding</a:t>
            </a:r>
          </a:p>
        </p:txBody>
      </p:sp>
      <p:pic>
        <p:nvPicPr>
          <p:cNvPr id="22532" name="Picture 4" descr="2">
            <a:extLst>
              <a:ext uri="{FF2B5EF4-FFF2-40B4-BE49-F238E27FC236}">
                <a16:creationId xmlns:a16="http://schemas.microsoft.com/office/drawing/2014/main" id="{F01E08CC-0EA5-45FF-BE3A-9FF6971422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9306" r="7668" b="6235"/>
          <a:stretch>
            <a:fillRect/>
          </a:stretch>
        </p:blipFill>
        <p:spPr bwMode="auto">
          <a:xfrm>
            <a:off x="395288" y="1916113"/>
            <a:ext cx="3529012" cy="432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5" descr="2">
            <a:extLst>
              <a:ext uri="{FF2B5EF4-FFF2-40B4-BE49-F238E27FC236}">
                <a16:creationId xmlns:a16="http://schemas.microsoft.com/office/drawing/2014/main" id="{505B7DCE-38A0-4987-8970-7E65D20AEDF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8702" r="7814" b="9084"/>
          <a:stretch>
            <a:fillRect/>
          </a:stretch>
        </p:blipFill>
        <p:spPr bwMode="auto">
          <a:xfrm>
            <a:off x="5364163" y="1916113"/>
            <a:ext cx="3455987" cy="432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2534" name="Object 8">
            <a:extLst>
              <a:ext uri="{FF2B5EF4-FFF2-40B4-BE49-F238E27FC236}">
                <a16:creationId xmlns:a16="http://schemas.microsoft.com/office/drawing/2014/main" id="{9C77F0A4-ABC6-45FC-94DA-77B6FF2A6C03}"/>
              </a:ext>
            </a:extLst>
          </p:cNvPr>
          <p:cNvGraphicFramePr>
            <a:graphicFrameLocks noGrp="1" noChangeAspect="1"/>
          </p:cNvGraphicFramePr>
          <p:nvPr>
            <p:ph sz="half" idx="2"/>
          </p:nvPr>
        </p:nvGraphicFramePr>
        <p:xfrm>
          <a:off x="3995738" y="3860800"/>
          <a:ext cx="1295400" cy="495300"/>
        </p:xfrm>
        <a:graphic>
          <a:graphicData uri="http://schemas.openxmlformats.org/presentationml/2006/ole">
            <mc:AlternateContent xmlns:mc="http://schemas.openxmlformats.org/markup-compatibility/2006">
              <mc:Choice xmlns:v="urn:schemas-microsoft-com:vml" Requires="v">
                <p:oleObj spid="_x0000_s2157" name="方程式" r:id="rId6" imgW="494870" imgH="203024" progId="Equation.3">
                  <p:embed/>
                </p:oleObj>
              </mc:Choice>
              <mc:Fallback>
                <p:oleObj name="方程式" r:id="rId6" imgW="494870" imgH="203024" progId="Equation.3">
                  <p:embed/>
                  <p:pic>
                    <p:nvPicPr>
                      <p:cNvPr id="0"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95738" y="3860800"/>
                        <a:ext cx="12954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矩形 1">
            <a:extLst>
              <a:ext uri="{FF2B5EF4-FFF2-40B4-BE49-F238E27FC236}">
                <a16:creationId xmlns:a16="http://schemas.microsoft.com/office/drawing/2014/main" id="{C5A57A88-AC17-4DDD-8756-07A45B158374}"/>
              </a:ext>
            </a:extLst>
          </p:cNvPr>
          <p:cNvSpPr/>
          <p:nvPr/>
        </p:nvSpPr>
        <p:spPr>
          <a:xfrm>
            <a:off x="203200" y="6227763"/>
            <a:ext cx="3913188" cy="515937"/>
          </a:xfrm>
          <a:prstGeom prst="rect">
            <a:avLst/>
          </a:prstGeom>
        </p:spPr>
        <p:txBody>
          <a:bodyPr>
            <a:spAutoFit/>
          </a:bodyPr>
          <a:lstStyle/>
          <a:p>
            <a:pPr eaLnBrk="1" hangingPunct="1">
              <a:lnSpc>
                <a:spcPct val="120000"/>
              </a:lnSpc>
              <a:spcBef>
                <a:spcPct val="50000"/>
              </a:spcBef>
              <a:defRPr/>
            </a:pPr>
            <a:r>
              <a:rPr lang="en-US" altLang="zh-TW" sz="1200" b="1" dirty="0">
                <a:solidFill>
                  <a:srgbClr val="000000"/>
                </a:solidFill>
                <a:latin typeface="+mn-lt"/>
                <a:cs typeface="PingFang TC"/>
              </a:rPr>
              <a:t>Figure 2.1 </a:t>
            </a:r>
            <a:r>
              <a:rPr lang="en-US" altLang="zh-TW" sz="1200" dirty="0">
                <a:solidFill>
                  <a:srgbClr val="000000"/>
                </a:solidFill>
                <a:latin typeface="+mn-lt"/>
                <a:cs typeface="PingFang TC"/>
              </a:rPr>
              <a:t>Original gray scale image. Pixels having no numbers have value of 0.</a:t>
            </a:r>
            <a:endParaRPr lang="zh-TW" altLang="en-US" sz="1200" dirty="0">
              <a:latin typeface="+mn-lt"/>
            </a:endParaRPr>
          </a:p>
        </p:txBody>
      </p:sp>
      <p:sp>
        <p:nvSpPr>
          <p:cNvPr id="3" name="矩形 2">
            <a:extLst>
              <a:ext uri="{FF2B5EF4-FFF2-40B4-BE49-F238E27FC236}">
                <a16:creationId xmlns:a16="http://schemas.microsoft.com/office/drawing/2014/main" id="{5CADFA5D-11D3-4265-8C25-5B8ED8FA4758}"/>
              </a:ext>
            </a:extLst>
          </p:cNvPr>
          <p:cNvSpPr/>
          <p:nvPr/>
        </p:nvSpPr>
        <p:spPr>
          <a:xfrm>
            <a:off x="5291138" y="6227763"/>
            <a:ext cx="3673475" cy="515937"/>
          </a:xfrm>
          <a:prstGeom prst="rect">
            <a:avLst/>
          </a:prstGeom>
        </p:spPr>
        <p:txBody>
          <a:bodyPr>
            <a:spAutoFit/>
          </a:bodyPr>
          <a:lstStyle/>
          <a:p>
            <a:pPr eaLnBrk="1" hangingPunct="1">
              <a:lnSpc>
                <a:spcPct val="120000"/>
              </a:lnSpc>
              <a:spcBef>
                <a:spcPct val="50000"/>
              </a:spcBef>
              <a:defRPr/>
            </a:pPr>
            <a:r>
              <a:rPr lang="en-US" altLang="zh-TW" sz="1200" b="1" dirty="0">
                <a:solidFill>
                  <a:srgbClr val="000000"/>
                </a:solidFill>
                <a:latin typeface="+mn-lt"/>
              </a:rPr>
              <a:t>Figure 2.2 </a:t>
            </a:r>
            <a:r>
              <a:rPr lang="en-US" altLang="zh-TW" sz="1200" dirty="0" err="1">
                <a:solidFill>
                  <a:srgbClr val="000000"/>
                </a:solidFill>
                <a:latin typeface="+mn-lt"/>
              </a:rPr>
              <a:t>Thresholded</a:t>
            </a:r>
            <a:r>
              <a:rPr lang="en-US" altLang="zh-TW" sz="1200" dirty="0">
                <a:solidFill>
                  <a:srgbClr val="000000"/>
                </a:solidFill>
                <a:latin typeface="+mn-lt"/>
              </a:rPr>
              <a:t> gray scale image. All pixels greater than 0 are marked with a binary 1.</a:t>
            </a:r>
            <a:endParaRPr lang="zh-TW" altLang="en-US" sz="1200" dirty="0">
              <a:latin typeface="+mn-lt"/>
            </a:endParaRPr>
          </a:p>
        </p:txBody>
      </p:sp>
      <p:sp>
        <p:nvSpPr>
          <p:cNvPr id="9" name="文字方塊 8"/>
          <p:cNvSpPr txBox="1"/>
          <p:nvPr/>
        </p:nvSpPr>
        <p:spPr>
          <a:xfrm>
            <a:off x="8820472" y="6597352"/>
            <a:ext cx="323528" cy="276999"/>
          </a:xfrm>
          <a:prstGeom prst="rect">
            <a:avLst/>
          </a:prstGeom>
          <a:noFill/>
        </p:spPr>
        <p:txBody>
          <a:bodyPr wrap="square" rtlCol="0">
            <a:spAutoFit/>
          </a:bodyPr>
          <a:lstStyle/>
          <a:p>
            <a:r>
              <a:rPr lang="en-US" altLang="zh-TW" sz="1200" dirty="0"/>
              <a:t>5</a:t>
            </a:r>
            <a:endParaRPr lang="zh-TW" altLang="en-US" sz="1200"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頁尾版面配置區 3">
            <a:extLst>
              <a:ext uri="{FF2B5EF4-FFF2-40B4-BE49-F238E27FC236}">
                <a16:creationId xmlns:a16="http://schemas.microsoft.com/office/drawing/2014/main" id="{2A13B23A-504A-4234-A05A-8E89DC1C309D}"/>
              </a:ext>
            </a:extLst>
          </p:cNvPr>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pic>
        <p:nvPicPr>
          <p:cNvPr id="95235" name="Picture 5" descr="run_length_algorithm_p4">
            <a:extLst>
              <a:ext uri="{FF2B5EF4-FFF2-40B4-BE49-F238E27FC236}">
                <a16:creationId xmlns:a16="http://schemas.microsoft.com/office/drawing/2014/main" id="{BE8D26EF-DDD5-480F-B3C6-57DDEB8E17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2565400"/>
            <a:ext cx="8351837" cy="310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a:extLst>
              <a:ext uri="{FF2B5EF4-FFF2-40B4-BE49-F238E27FC236}">
                <a16:creationId xmlns:a16="http://schemas.microsoft.com/office/drawing/2014/main" id="{1A7B2A34-329A-477C-86D1-FDC03E66BB01}"/>
              </a:ext>
            </a:extLst>
          </p:cNvPr>
          <p:cNvSpPr txBox="1">
            <a:spLocks noChangeArrowheads="1"/>
          </p:cNvSpPr>
          <p:nvPr/>
        </p:nvSpPr>
        <p:spPr bwMode="auto">
          <a:xfrm>
            <a:off x="1042988" y="188913"/>
            <a:ext cx="8101012" cy="165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rtl="0" eaLnBrk="0" fontAlgn="base" hangingPunct="0">
              <a:spcBef>
                <a:spcPct val="0"/>
              </a:spcBef>
              <a:spcAft>
                <a:spcPct val="0"/>
              </a:spcAft>
              <a:defRPr kumimoji="1" sz="3900" b="1">
                <a:solidFill>
                  <a:schemeClr val="tx2"/>
                </a:solidFill>
                <a:latin typeface="+mj-lt"/>
                <a:ea typeface="+mj-ea"/>
                <a:cs typeface="+mj-cs"/>
              </a:defRPr>
            </a:lvl1pPr>
            <a:lvl2pPr algn="l" rtl="0" eaLnBrk="0" fontAlgn="base" hangingPunct="0">
              <a:spcBef>
                <a:spcPct val="0"/>
              </a:spcBef>
              <a:spcAft>
                <a:spcPct val="0"/>
              </a:spcAft>
              <a:defRPr kumimoji="1" sz="3900" b="1">
                <a:solidFill>
                  <a:schemeClr val="tx2"/>
                </a:solidFill>
                <a:latin typeface="Arial" charset="0"/>
                <a:ea typeface="新細明體" pitchFamily="18" charset="-120"/>
              </a:defRPr>
            </a:lvl2pPr>
            <a:lvl3pPr algn="l" rtl="0" eaLnBrk="0" fontAlgn="base" hangingPunct="0">
              <a:spcBef>
                <a:spcPct val="0"/>
              </a:spcBef>
              <a:spcAft>
                <a:spcPct val="0"/>
              </a:spcAft>
              <a:defRPr kumimoji="1" sz="3900" b="1">
                <a:solidFill>
                  <a:schemeClr val="tx2"/>
                </a:solidFill>
                <a:latin typeface="Arial" charset="0"/>
                <a:ea typeface="新細明體" pitchFamily="18" charset="-120"/>
              </a:defRPr>
            </a:lvl3pPr>
            <a:lvl4pPr algn="l" rtl="0" eaLnBrk="0" fontAlgn="base" hangingPunct="0">
              <a:spcBef>
                <a:spcPct val="0"/>
              </a:spcBef>
              <a:spcAft>
                <a:spcPct val="0"/>
              </a:spcAft>
              <a:defRPr kumimoji="1" sz="3900" b="1">
                <a:solidFill>
                  <a:schemeClr val="tx2"/>
                </a:solidFill>
                <a:latin typeface="Arial" charset="0"/>
                <a:ea typeface="新細明體" pitchFamily="18" charset="-120"/>
              </a:defRPr>
            </a:lvl4pPr>
            <a:lvl5pPr algn="l" rtl="0" eaLnBrk="0" fontAlgn="base" hangingPunct="0">
              <a:spcBef>
                <a:spcPct val="0"/>
              </a:spcBef>
              <a:spcAft>
                <a:spcPct val="0"/>
              </a:spcAft>
              <a:defRPr kumimoji="1" sz="3900" b="1">
                <a:solidFill>
                  <a:schemeClr val="tx2"/>
                </a:solidFill>
                <a:latin typeface="Arial" charset="0"/>
                <a:ea typeface="新細明體" pitchFamily="18" charset="-120"/>
              </a:defRPr>
            </a:lvl5pPr>
            <a:lvl6pPr marL="457200" algn="l" rtl="0" fontAlgn="base">
              <a:spcBef>
                <a:spcPct val="0"/>
              </a:spcBef>
              <a:spcAft>
                <a:spcPct val="0"/>
              </a:spcAft>
              <a:defRPr kumimoji="1" sz="3900" b="1">
                <a:solidFill>
                  <a:schemeClr val="tx2"/>
                </a:solidFill>
                <a:latin typeface="Arial" charset="0"/>
                <a:ea typeface="新細明體" pitchFamily="18" charset="-120"/>
              </a:defRPr>
            </a:lvl6pPr>
            <a:lvl7pPr marL="914400" algn="l" rtl="0" fontAlgn="base">
              <a:spcBef>
                <a:spcPct val="0"/>
              </a:spcBef>
              <a:spcAft>
                <a:spcPct val="0"/>
              </a:spcAft>
              <a:defRPr kumimoji="1" sz="3900" b="1">
                <a:solidFill>
                  <a:schemeClr val="tx2"/>
                </a:solidFill>
                <a:latin typeface="Arial" charset="0"/>
                <a:ea typeface="新細明體" pitchFamily="18" charset="-120"/>
              </a:defRPr>
            </a:lvl7pPr>
            <a:lvl8pPr marL="1371600" algn="l" rtl="0" fontAlgn="base">
              <a:spcBef>
                <a:spcPct val="0"/>
              </a:spcBef>
              <a:spcAft>
                <a:spcPct val="0"/>
              </a:spcAft>
              <a:defRPr kumimoji="1" sz="3900" b="1">
                <a:solidFill>
                  <a:schemeClr val="tx2"/>
                </a:solidFill>
                <a:latin typeface="Arial" charset="0"/>
                <a:ea typeface="新細明體" pitchFamily="18" charset="-120"/>
              </a:defRPr>
            </a:lvl8pPr>
            <a:lvl9pPr marL="1828800" algn="l" rtl="0" fontAlgn="base">
              <a:spcBef>
                <a:spcPct val="0"/>
              </a:spcBef>
              <a:spcAft>
                <a:spcPct val="0"/>
              </a:spcAft>
              <a:defRPr kumimoji="1" sz="3900" b="1">
                <a:solidFill>
                  <a:schemeClr val="tx2"/>
                </a:solidFill>
                <a:latin typeface="Arial" charset="0"/>
                <a:ea typeface="新細明體" pitchFamily="18" charset="-120"/>
              </a:defRPr>
            </a:lvl9pPr>
          </a:lstStyle>
          <a:p>
            <a:pPr algn="ctr" eaLnBrk="1" hangingPunct="1">
              <a:defRPr/>
            </a:pPr>
            <a:r>
              <a:rPr lang="en-US" altLang="zh-TW" sz="3500" b="0" dirty="0"/>
              <a:t>2.3.6 An Efficient Run-Length Implementation of the Local Table Method</a:t>
            </a:r>
            <a:endParaRPr lang="en-US" altLang="zh-TW" sz="3500" b="0" kern="0" dirty="0"/>
          </a:p>
        </p:txBody>
      </p:sp>
      <p:sp>
        <p:nvSpPr>
          <p:cNvPr id="5" name="文字方塊 4"/>
          <p:cNvSpPr txBox="1"/>
          <p:nvPr/>
        </p:nvSpPr>
        <p:spPr>
          <a:xfrm>
            <a:off x="8748464" y="6597352"/>
            <a:ext cx="395536" cy="276999"/>
          </a:xfrm>
          <a:prstGeom prst="rect">
            <a:avLst/>
          </a:prstGeom>
          <a:noFill/>
        </p:spPr>
        <p:txBody>
          <a:bodyPr wrap="square" rtlCol="0">
            <a:spAutoFit/>
          </a:bodyPr>
          <a:lstStyle/>
          <a:p>
            <a:r>
              <a:rPr lang="en-US" altLang="zh-TW" sz="1200" dirty="0"/>
              <a:t>50</a:t>
            </a:r>
            <a:endParaRPr lang="zh-TW" altLang="en-US" sz="1200"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6258" name="圖片 1">
            <a:extLst>
              <a:ext uri="{FF2B5EF4-FFF2-40B4-BE49-F238E27FC236}">
                <a16:creationId xmlns:a16="http://schemas.microsoft.com/office/drawing/2014/main" id="{879462CF-D070-4704-B29D-AAABD94C1FC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文字方塊 2"/>
          <p:cNvSpPr txBox="1"/>
          <p:nvPr/>
        </p:nvSpPr>
        <p:spPr>
          <a:xfrm>
            <a:off x="8748464" y="6597352"/>
            <a:ext cx="395536" cy="276999"/>
          </a:xfrm>
          <a:prstGeom prst="rect">
            <a:avLst/>
          </a:prstGeom>
          <a:noFill/>
        </p:spPr>
        <p:txBody>
          <a:bodyPr wrap="square" rtlCol="0">
            <a:spAutoFit/>
          </a:bodyPr>
          <a:lstStyle/>
          <a:p>
            <a:r>
              <a:rPr lang="en-US" altLang="zh-TW" sz="1200" dirty="0"/>
              <a:t>51</a:t>
            </a:r>
            <a:endParaRPr lang="zh-TW" altLang="en-US" sz="1200"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頁尾版面配置區 3">
            <a:extLst>
              <a:ext uri="{FF2B5EF4-FFF2-40B4-BE49-F238E27FC236}">
                <a16:creationId xmlns:a16="http://schemas.microsoft.com/office/drawing/2014/main" id="{14880603-E136-49A9-8501-924379CD5FE2}"/>
              </a:ext>
            </a:extLst>
          </p:cNvPr>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pic>
        <p:nvPicPr>
          <p:cNvPr id="97283" name="Picture 4" descr="run_length_algorithm_p6">
            <a:extLst>
              <a:ext uri="{FF2B5EF4-FFF2-40B4-BE49-F238E27FC236}">
                <a16:creationId xmlns:a16="http://schemas.microsoft.com/office/drawing/2014/main" id="{2649EA0A-FAEE-49F1-97DE-F4FCE5F121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2205038"/>
            <a:ext cx="8208962" cy="352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a:extLst>
              <a:ext uri="{FF2B5EF4-FFF2-40B4-BE49-F238E27FC236}">
                <a16:creationId xmlns:a16="http://schemas.microsoft.com/office/drawing/2014/main" id="{95FBC815-4E2B-4D98-9990-6083B25A557E}"/>
              </a:ext>
            </a:extLst>
          </p:cNvPr>
          <p:cNvSpPr txBox="1">
            <a:spLocks noChangeArrowheads="1"/>
          </p:cNvSpPr>
          <p:nvPr/>
        </p:nvSpPr>
        <p:spPr bwMode="auto">
          <a:xfrm>
            <a:off x="1042988" y="188913"/>
            <a:ext cx="8101012" cy="165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rtl="0" eaLnBrk="0" fontAlgn="base" hangingPunct="0">
              <a:spcBef>
                <a:spcPct val="0"/>
              </a:spcBef>
              <a:spcAft>
                <a:spcPct val="0"/>
              </a:spcAft>
              <a:defRPr kumimoji="1" sz="3900" b="1">
                <a:solidFill>
                  <a:schemeClr val="tx2"/>
                </a:solidFill>
                <a:latin typeface="+mj-lt"/>
                <a:ea typeface="+mj-ea"/>
                <a:cs typeface="+mj-cs"/>
              </a:defRPr>
            </a:lvl1pPr>
            <a:lvl2pPr algn="l" rtl="0" eaLnBrk="0" fontAlgn="base" hangingPunct="0">
              <a:spcBef>
                <a:spcPct val="0"/>
              </a:spcBef>
              <a:spcAft>
                <a:spcPct val="0"/>
              </a:spcAft>
              <a:defRPr kumimoji="1" sz="3900" b="1">
                <a:solidFill>
                  <a:schemeClr val="tx2"/>
                </a:solidFill>
                <a:latin typeface="Arial" charset="0"/>
                <a:ea typeface="新細明體" pitchFamily="18" charset="-120"/>
              </a:defRPr>
            </a:lvl2pPr>
            <a:lvl3pPr algn="l" rtl="0" eaLnBrk="0" fontAlgn="base" hangingPunct="0">
              <a:spcBef>
                <a:spcPct val="0"/>
              </a:spcBef>
              <a:spcAft>
                <a:spcPct val="0"/>
              </a:spcAft>
              <a:defRPr kumimoji="1" sz="3900" b="1">
                <a:solidFill>
                  <a:schemeClr val="tx2"/>
                </a:solidFill>
                <a:latin typeface="Arial" charset="0"/>
                <a:ea typeface="新細明體" pitchFamily="18" charset="-120"/>
              </a:defRPr>
            </a:lvl3pPr>
            <a:lvl4pPr algn="l" rtl="0" eaLnBrk="0" fontAlgn="base" hangingPunct="0">
              <a:spcBef>
                <a:spcPct val="0"/>
              </a:spcBef>
              <a:spcAft>
                <a:spcPct val="0"/>
              </a:spcAft>
              <a:defRPr kumimoji="1" sz="3900" b="1">
                <a:solidFill>
                  <a:schemeClr val="tx2"/>
                </a:solidFill>
                <a:latin typeface="Arial" charset="0"/>
                <a:ea typeface="新細明體" pitchFamily="18" charset="-120"/>
              </a:defRPr>
            </a:lvl4pPr>
            <a:lvl5pPr algn="l" rtl="0" eaLnBrk="0" fontAlgn="base" hangingPunct="0">
              <a:spcBef>
                <a:spcPct val="0"/>
              </a:spcBef>
              <a:spcAft>
                <a:spcPct val="0"/>
              </a:spcAft>
              <a:defRPr kumimoji="1" sz="3900" b="1">
                <a:solidFill>
                  <a:schemeClr val="tx2"/>
                </a:solidFill>
                <a:latin typeface="Arial" charset="0"/>
                <a:ea typeface="新細明體" pitchFamily="18" charset="-120"/>
              </a:defRPr>
            </a:lvl5pPr>
            <a:lvl6pPr marL="457200" algn="l" rtl="0" fontAlgn="base">
              <a:spcBef>
                <a:spcPct val="0"/>
              </a:spcBef>
              <a:spcAft>
                <a:spcPct val="0"/>
              </a:spcAft>
              <a:defRPr kumimoji="1" sz="3900" b="1">
                <a:solidFill>
                  <a:schemeClr val="tx2"/>
                </a:solidFill>
                <a:latin typeface="Arial" charset="0"/>
                <a:ea typeface="新細明體" pitchFamily="18" charset="-120"/>
              </a:defRPr>
            </a:lvl6pPr>
            <a:lvl7pPr marL="914400" algn="l" rtl="0" fontAlgn="base">
              <a:spcBef>
                <a:spcPct val="0"/>
              </a:spcBef>
              <a:spcAft>
                <a:spcPct val="0"/>
              </a:spcAft>
              <a:defRPr kumimoji="1" sz="3900" b="1">
                <a:solidFill>
                  <a:schemeClr val="tx2"/>
                </a:solidFill>
                <a:latin typeface="Arial" charset="0"/>
                <a:ea typeface="新細明體" pitchFamily="18" charset="-120"/>
              </a:defRPr>
            </a:lvl7pPr>
            <a:lvl8pPr marL="1371600" algn="l" rtl="0" fontAlgn="base">
              <a:spcBef>
                <a:spcPct val="0"/>
              </a:spcBef>
              <a:spcAft>
                <a:spcPct val="0"/>
              </a:spcAft>
              <a:defRPr kumimoji="1" sz="3900" b="1">
                <a:solidFill>
                  <a:schemeClr val="tx2"/>
                </a:solidFill>
                <a:latin typeface="Arial" charset="0"/>
                <a:ea typeface="新細明體" pitchFamily="18" charset="-120"/>
              </a:defRPr>
            </a:lvl8pPr>
            <a:lvl9pPr marL="1828800" algn="l" rtl="0" fontAlgn="base">
              <a:spcBef>
                <a:spcPct val="0"/>
              </a:spcBef>
              <a:spcAft>
                <a:spcPct val="0"/>
              </a:spcAft>
              <a:defRPr kumimoji="1" sz="3900" b="1">
                <a:solidFill>
                  <a:schemeClr val="tx2"/>
                </a:solidFill>
                <a:latin typeface="Arial" charset="0"/>
                <a:ea typeface="新細明體" pitchFamily="18" charset="-120"/>
              </a:defRPr>
            </a:lvl9pPr>
          </a:lstStyle>
          <a:p>
            <a:pPr algn="ctr" eaLnBrk="1" hangingPunct="1">
              <a:defRPr/>
            </a:pPr>
            <a:r>
              <a:rPr lang="en-US" altLang="zh-TW" sz="3500" b="0" dirty="0"/>
              <a:t>2.3.6 An Efficient Run-Length Implementation of the Local Table Method</a:t>
            </a:r>
            <a:endParaRPr lang="en-US" altLang="zh-TW" sz="3500" b="0" kern="0" dirty="0"/>
          </a:p>
        </p:txBody>
      </p:sp>
      <p:sp>
        <p:nvSpPr>
          <p:cNvPr id="5" name="文字方塊 4"/>
          <p:cNvSpPr txBox="1"/>
          <p:nvPr/>
        </p:nvSpPr>
        <p:spPr>
          <a:xfrm>
            <a:off x="8748464" y="6597352"/>
            <a:ext cx="395536" cy="276999"/>
          </a:xfrm>
          <a:prstGeom prst="rect">
            <a:avLst/>
          </a:prstGeom>
          <a:noFill/>
        </p:spPr>
        <p:txBody>
          <a:bodyPr wrap="square" rtlCol="0">
            <a:spAutoFit/>
          </a:bodyPr>
          <a:lstStyle/>
          <a:p>
            <a:r>
              <a:rPr lang="en-US" altLang="zh-TW" sz="1200" dirty="0"/>
              <a:t>52</a:t>
            </a:r>
            <a:endParaRPr lang="zh-TW" altLang="en-US" sz="1200"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5">
            <a:extLst>
              <a:ext uri="{FF2B5EF4-FFF2-40B4-BE49-F238E27FC236}">
                <a16:creationId xmlns:a16="http://schemas.microsoft.com/office/drawing/2014/main" id="{3F912267-9DB2-4818-B126-2DFE393C223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30288"/>
          <a:stretch/>
        </p:blipFill>
        <p:spPr bwMode="auto">
          <a:xfrm>
            <a:off x="0" y="16351"/>
            <a:ext cx="9144000" cy="4780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文字方塊 2">
            <a:extLst>
              <a:ext uri="{FF2B5EF4-FFF2-40B4-BE49-F238E27FC236}">
                <a16:creationId xmlns:a16="http://schemas.microsoft.com/office/drawing/2014/main" id="{7BED598B-13AA-4A1B-8B22-30F044E386A7}"/>
              </a:ext>
            </a:extLst>
          </p:cNvPr>
          <p:cNvSpPr txBox="1"/>
          <p:nvPr/>
        </p:nvSpPr>
        <p:spPr>
          <a:xfrm>
            <a:off x="8748464" y="6597352"/>
            <a:ext cx="395536" cy="276999"/>
          </a:xfrm>
          <a:prstGeom prst="rect">
            <a:avLst/>
          </a:prstGeom>
          <a:noFill/>
        </p:spPr>
        <p:txBody>
          <a:bodyPr wrap="square" rtlCol="0">
            <a:spAutoFit/>
          </a:bodyPr>
          <a:lstStyle/>
          <a:p>
            <a:r>
              <a:rPr lang="en-US" altLang="zh-TW" sz="1200" dirty="0"/>
              <a:t>53</a:t>
            </a:r>
            <a:endParaRPr lang="zh-TW" altLang="en-US" sz="1200" dirty="0"/>
          </a:p>
        </p:txBody>
      </p:sp>
      <p:sp>
        <p:nvSpPr>
          <p:cNvPr id="4" name="橢圓 3">
            <a:extLst>
              <a:ext uri="{FF2B5EF4-FFF2-40B4-BE49-F238E27FC236}">
                <a16:creationId xmlns:a16="http://schemas.microsoft.com/office/drawing/2014/main" id="{3F915291-1A14-4CB1-854F-A250E0FA9001}"/>
              </a:ext>
            </a:extLst>
          </p:cNvPr>
          <p:cNvSpPr/>
          <p:nvPr/>
        </p:nvSpPr>
        <p:spPr bwMode="auto">
          <a:xfrm>
            <a:off x="6228184" y="620688"/>
            <a:ext cx="360000" cy="360000"/>
          </a:xfrm>
          <a:prstGeom prst="ellipse">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zh-TW" altLang="en-US" sz="1800" b="0" i="0" u="none" strike="noStrike" cap="none" normalizeH="0" baseline="0">
              <a:ln>
                <a:noFill/>
              </a:ln>
              <a:solidFill>
                <a:schemeClr val="tx1"/>
              </a:solidFill>
              <a:effectLst/>
              <a:latin typeface="Arial" charset="0"/>
              <a:ea typeface="新細明體" pitchFamily="18" charset="-120"/>
            </a:endParaRPr>
          </a:p>
        </p:txBody>
      </p:sp>
      <p:sp>
        <p:nvSpPr>
          <p:cNvPr id="6" name="橢圓 5">
            <a:extLst>
              <a:ext uri="{FF2B5EF4-FFF2-40B4-BE49-F238E27FC236}">
                <a16:creationId xmlns:a16="http://schemas.microsoft.com/office/drawing/2014/main" id="{C37CC0B7-76F3-412A-9ED1-4DEFA835523A}"/>
              </a:ext>
            </a:extLst>
          </p:cNvPr>
          <p:cNvSpPr/>
          <p:nvPr/>
        </p:nvSpPr>
        <p:spPr bwMode="auto">
          <a:xfrm>
            <a:off x="5364088" y="620688"/>
            <a:ext cx="360000" cy="360000"/>
          </a:xfrm>
          <a:prstGeom prst="ellipse">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zh-TW" altLang="en-US" sz="1800" b="0" i="0" u="none" strike="noStrike" cap="none" normalizeH="0" baseline="0">
              <a:ln>
                <a:noFill/>
              </a:ln>
              <a:solidFill>
                <a:schemeClr val="tx1"/>
              </a:solidFill>
              <a:effectLst/>
              <a:latin typeface="Arial" charset="0"/>
              <a:ea typeface="新細明體" pitchFamily="18" charset="-120"/>
            </a:endParaRPr>
          </a:p>
        </p:txBody>
      </p:sp>
      <p:sp>
        <p:nvSpPr>
          <p:cNvPr id="8" name="橢圓 7">
            <a:extLst>
              <a:ext uri="{FF2B5EF4-FFF2-40B4-BE49-F238E27FC236}">
                <a16:creationId xmlns:a16="http://schemas.microsoft.com/office/drawing/2014/main" id="{F3075D2E-2F58-442C-8616-03CD3321B61A}"/>
              </a:ext>
            </a:extLst>
          </p:cNvPr>
          <p:cNvSpPr/>
          <p:nvPr/>
        </p:nvSpPr>
        <p:spPr bwMode="auto">
          <a:xfrm>
            <a:off x="1763688" y="2780928"/>
            <a:ext cx="360000" cy="360000"/>
          </a:xfrm>
          <a:prstGeom prst="ellipse">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zh-TW" altLang="en-US" sz="1800" b="0" i="0" u="none" strike="noStrike" cap="none" normalizeH="0" baseline="0">
              <a:ln>
                <a:noFill/>
              </a:ln>
              <a:solidFill>
                <a:schemeClr val="tx1"/>
              </a:solidFill>
              <a:effectLst/>
              <a:latin typeface="Arial" charset="0"/>
              <a:ea typeface="新細明體" pitchFamily="18" charset="-120"/>
            </a:endParaRPr>
          </a:p>
        </p:txBody>
      </p:sp>
      <p:sp>
        <p:nvSpPr>
          <p:cNvPr id="9" name="橢圓 8">
            <a:extLst>
              <a:ext uri="{FF2B5EF4-FFF2-40B4-BE49-F238E27FC236}">
                <a16:creationId xmlns:a16="http://schemas.microsoft.com/office/drawing/2014/main" id="{1FD82C22-CE7A-4B0F-9C2D-B78962F83543}"/>
              </a:ext>
            </a:extLst>
          </p:cNvPr>
          <p:cNvSpPr/>
          <p:nvPr/>
        </p:nvSpPr>
        <p:spPr bwMode="auto">
          <a:xfrm>
            <a:off x="1331640" y="3085351"/>
            <a:ext cx="360000" cy="360000"/>
          </a:xfrm>
          <a:prstGeom prst="ellipse">
            <a:avLst/>
          </a:prstGeom>
          <a:noFill/>
          <a:ln w="19050"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zh-TW" altLang="en-US" sz="1800" b="0" i="0" u="none" strike="noStrike" cap="none" normalizeH="0" baseline="0">
              <a:ln>
                <a:noFill/>
              </a:ln>
              <a:solidFill>
                <a:schemeClr val="tx1"/>
              </a:solidFill>
              <a:effectLst/>
              <a:latin typeface="Arial" charset="0"/>
              <a:ea typeface="新細明體" pitchFamily="18" charset="-120"/>
            </a:endParaRPr>
          </a:p>
        </p:txBody>
      </p:sp>
      <p:sp>
        <p:nvSpPr>
          <p:cNvPr id="10" name="橢圓 9">
            <a:extLst>
              <a:ext uri="{FF2B5EF4-FFF2-40B4-BE49-F238E27FC236}">
                <a16:creationId xmlns:a16="http://schemas.microsoft.com/office/drawing/2014/main" id="{E653BEAB-F43C-4128-90F1-D47A9BF59456}"/>
              </a:ext>
            </a:extLst>
          </p:cNvPr>
          <p:cNvSpPr/>
          <p:nvPr/>
        </p:nvSpPr>
        <p:spPr bwMode="auto">
          <a:xfrm>
            <a:off x="2220431" y="3093836"/>
            <a:ext cx="360000" cy="360000"/>
          </a:xfrm>
          <a:prstGeom prst="ellipse">
            <a:avLst/>
          </a:prstGeom>
          <a:noFill/>
          <a:ln w="19050"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zh-TW" altLang="en-US" sz="1800" b="0" i="0" u="none" strike="noStrike" cap="none" normalizeH="0" baseline="0">
              <a:ln>
                <a:noFill/>
              </a:ln>
              <a:solidFill>
                <a:schemeClr val="tx1"/>
              </a:solidFill>
              <a:effectLst/>
              <a:latin typeface="Arial" charset="0"/>
              <a:ea typeface="新細明體" pitchFamily="18" charset="-120"/>
            </a:endParaRPr>
          </a:p>
        </p:txBody>
      </p:sp>
      <p:sp>
        <p:nvSpPr>
          <p:cNvPr id="11" name="橢圓 10">
            <a:extLst>
              <a:ext uri="{FF2B5EF4-FFF2-40B4-BE49-F238E27FC236}">
                <a16:creationId xmlns:a16="http://schemas.microsoft.com/office/drawing/2014/main" id="{C623350C-873F-4D3E-9556-296FDC0515DE}"/>
              </a:ext>
            </a:extLst>
          </p:cNvPr>
          <p:cNvSpPr/>
          <p:nvPr/>
        </p:nvSpPr>
        <p:spPr bwMode="auto">
          <a:xfrm>
            <a:off x="6641996" y="980688"/>
            <a:ext cx="360000" cy="360000"/>
          </a:xfrm>
          <a:prstGeom prst="ellipse">
            <a:avLst/>
          </a:prstGeom>
          <a:noFill/>
          <a:ln w="19050"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zh-TW" altLang="en-US" sz="1800" b="0" i="0" u="none" strike="noStrike" cap="none" normalizeH="0" baseline="0">
              <a:ln>
                <a:noFill/>
              </a:ln>
              <a:solidFill>
                <a:schemeClr val="tx1"/>
              </a:solidFill>
              <a:effectLst/>
              <a:latin typeface="Arial" charset="0"/>
              <a:ea typeface="新細明體" pitchFamily="18" charset="-120"/>
            </a:endParaRPr>
          </a:p>
        </p:txBody>
      </p:sp>
      <p:sp>
        <p:nvSpPr>
          <p:cNvPr id="12" name="橢圓 11">
            <a:extLst>
              <a:ext uri="{FF2B5EF4-FFF2-40B4-BE49-F238E27FC236}">
                <a16:creationId xmlns:a16="http://schemas.microsoft.com/office/drawing/2014/main" id="{23B99569-ADC6-4E07-84D4-54231F9791F5}"/>
              </a:ext>
            </a:extLst>
          </p:cNvPr>
          <p:cNvSpPr/>
          <p:nvPr/>
        </p:nvSpPr>
        <p:spPr bwMode="auto">
          <a:xfrm>
            <a:off x="5760977" y="2780928"/>
            <a:ext cx="360000" cy="360000"/>
          </a:xfrm>
          <a:prstGeom prst="ellipse">
            <a:avLst/>
          </a:prstGeom>
          <a:noFill/>
          <a:ln w="19050"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zh-TW" altLang="en-US" sz="1800" b="0" i="0" u="none" strike="noStrike" cap="none" normalizeH="0" baseline="0">
              <a:ln>
                <a:noFill/>
              </a:ln>
              <a:solidFill>
                <a:schemeClr val="tx1"/>
              </a:solidFill>
              <a:effectLst/>
              <a:latin typeface="Arial" charset="0"/>
              <a:ea typeface="新細明體" pitchFamily="18" charset="-120"/>
            </a:endParaRPr>
          </a:p>
        </p:txBody>
      </p:sp>
      <p:sp>
        <p:nvSpPr>
          <p:cNvPr id="13" name="橢圓 12">
            <a:extLst>
              <a:ext uri="{FF2B5EF4-FFF2-40B4-BE49-F238E27FC236}">
                <a16:creationId xmlns:a16="http://schemas.microsoft.com/office/drawing/2014/main" id="{484B9428-C601-4D2B-BF53-9E635CEAAB1A}"/>
              </a:ext>
            </a:extLst>
          </p:cNvPr>
          <p:cNvSpPr/>
          <p:nvPr/>
        </p:nvSpPr>
        <p:spPr bwMode="auto">
          <a:xfrm>
            <a:off x="5330697" y="3093836"/>
            <a:ext cx="360000" cy="360000"/>
          </a:xfrm>
          <a:prstGeom prst="ellipse">
            <a:avLst/>
          </a:prstGeom>
          <a:noFill/>
          <a:ln w="19050"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zh-TW" altLang="en-US" sz="1800" b="0" i="0" u="none" strike="noStrike" cap="none" normalizeH="0" baseline="0">
              <a:ln>
                <a:noFill/>
              </a:ln>
              <a:solidFill>
                <a:schemeClr val="tx1"/>
              </a:solidFill>
              <a:effectLst/>
              <a:latin typeface="Arial" charset="0"/>
              <a:ea typeface="新細明體" pitchFamily="18" charset="-120"/>
            </a:endParaRPr>
          </a:p>
        </p:txBody>
      </p:sp>
      <p:sp>
        <p:nvSpPr>
          <p:cNvPr id="14" name="橢圓 13">
            <a:extLst>
              <a:ext uri="{FF2B5EF4-FFF2-40B4-BE49-F238E27FC236}">
                <a16:creationId xmlns:a16="http://schemas.microsoft.com/office/drawing/2014/main" id="{811E80D1-021B-458F-BBA5-88BBE3E0334C}"/>
              </a:ext>
            </a:extLst>
          </p:cNvPr>
          <p:cNvSpPr/>
          <p:nvPr/>
        </p:nvSpPr>
        <p:spPr bwMode="auto">
          <a:xfrm>
            <a:off x="6191257" y="3093836"/>
            <a:ext cx="360000" cy="360000"/>
          </a:xfrm>
          <a:prstGeom prst="ellipse">
            <a:avLst/>
          </a:prstGeom>
          <a:noFill/>
          <a:ln w="19050"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zh-TW" altLang="en-US" sz="1800" b="0" i="0" u="none" strike="noStrike" cap="none" normalizeH="0" baseline="0">
              <a:ln>
                <a:noFill/>
              </a:ln>
              <a:solidFill>
                <a:schemeClr val="tx1"/>
              </a:solidFill>
              <a:effectLst/>
              <a:latin typeface="Arial" charset="0"/>
              <a:ea typeface="新細明體" pitchFamily="18" charset="-120"/>
            </a:endParaRPr>
          </a:p>
        </p:txBody>
      </p:sp>
      <p:sp>
        <p:nvSpPr>
          <p:cNvPr id="16" name="文字方塊 1">
            <a:extLst>
              <a:ext uri="{FF2B5EF4-FFF2-40B4-BE49-F238E27FC236}">
                <a16:creationId xmlns:a16="http://schemas.microsoft.com/office/drawing/2014/main" id="{B188191F-6981-4CF7-A84B-1D741E8AF99C}"/>
              </a:ext>
            </a:extLst>
          </p:cNvPr>
          <p:cNvSpPr txBox="1">
            <a:spLocks noChangeArrowheads="1"/>
          </p:cNvSpPr>
          <p:nvPr/>
        </p:nvSpPr>
        <p:spPr bwMode="auto">
          <a:xfrm>
            <a:off x="0" y="4679971"/>
            <a:ext cx="9144000" cy="2133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kumimoji="1">
                <a:solidFill>
                  <a:schemeClr val="tx1"/>
                </a:solidFill>
                <a:latin typeface="Arial" panose="020B0604020202020204" pitchFamily="34" charset="0"/>
                <a:ea typeface="新細明體" panose="02020500000000000000" pitchFamily="18" charset="-120"/>
              </a:defRPr>
            </a:lvl1pPr>
            <a:lvl2pPr>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lvl="1" algn="just" eaLnBrk="1" hangingPunct="1">
              <a:lnSpc>
                <a:spcPct val="120000"/>
              </a:lnSpc>
              <a:spcBef>
                <a:spcPct val="50000"/>
              </a:spcBef>
            </a:pPr>
            <a:r>
              <a:rPr lang="en-US" altLang="zh-TW" sz="1600" b="1" dirty="0"/>
              <a:t>Figure 2.22 </a:t>
            </a:r>
            <a:r>
              <a:rPr lang="en-US" altLang="zh-TW" sz="1600" dirty="0"/>
              <a:t>Diagram showing how the bottom-up pass needs only to propagate and replace the label 1 to the two pixels having label 2 on the fourth row from bottom. Note that one of these label-2 pixels is not connected to a label-1 pixel. This means that the neighborhood propagate only will not work for the bottom-up pass. After the 1-labeled pixel of row 4, column 4, propagates its label to the 2-labeled pixel of row 3, column 3, the replace operation must replace the label of the 1-labeled pixel of row 3, column 1, to label 1. (a) Binary image; (b) labeling after top-down pass; (c) labeling after processing the first four bottom rows; (d) final labeling after bottom-up pass.</a:t>
            </a:r>
            <a:endParaRPr lang="zh-TW" altLang="en-US" sz="1600"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頁尾版面配置區 3">
            <a:extLst>
              <a:ext uri="{FF2B5EF4-FFF2-40B4-BE49-F238E27FC236}">
                <a16:creationId xmlns:a16="http://schemas.microsoft.com/office/drawing/2014/main" id="{4104734F-7FEA-4705-97FD-163ADBB2EB8D}"/>
              </a:ext>
            </a:extLst>
          </p:cNvPr>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
        <p:nvSpPr>
          <p:cNvPr id="99331" name="Rectangle 3">
            <a:extLst>
              <a:ext uri="{FF2B5EF4-FFF2-40B4-BE49-F238E27FC236}">
                <a16:creationId xmlns:a16="http://schemas.microsoft.com/office/drawing/2014/main" id="{2B0F5043-9600-4F1E-80B4-4019C5559E93}"/>
              </a:ext>
            </a:extLst>
          </p:cNvPr>
          <p:cNvSpPr>
            <a:spLocks noGrp="1" noChangeArrowheads="1"/>
          </p:cNvSpPr>
          <p:nvPr>
            <p:ph type="body" idx="1"/>
          </p:nvPr>
        </p:nvSpPr>
        <p:spPr>
          <a:xfrm>
            <a:off x="252413" y="2087563"/>
            <a:ext cx="8639175" cy="4005262"/>
          </a:xfrm>
        </p:spPr>
        <p:txBody>
          <a:bodyPr/>
          <a:lstStyle/>
          <a:p>
            <a:pPr eaLnBrk="1" hangingPunct="1"/>
            <a:r>
              <a:rPr lang="en-US" altLang="zh-TW" dirty="0"/>
              <a:t>signature: histogram of the nonzero pixels of the resulting masked image</a:t>
            </a:r>
          </a:p>
          <a:p>
            <a:pPr eaLnBrk="1" hangingPunct="1"/>
            <a:endParaRPr lang="en-US" altLang="zh-TW" dirty="0"/>
          </a:p>
          <a:p>
            <a:pPr eaLnBrk="1" hangingPunct="1"/>
            <a:r>
              <a:rPr lang="en-US" altLang="zh-TW" dirty="0"/>
              <a:t>signature: a projection</a:t>
            </a:r>
          </a:p>
          <a:p>
            <a:pPr eaLnBrk="1" hangingPunct="1"/>
            <a:endParaRPr lang="en-US" altLang="zh-TW" dirty="0"/>
          </a:p>
          <a:p>
            <a:pPr eaLnBrk="1" hangingPunct="1"/>
            <a:r>
              <a:rPr lang="en-US" altLang="zh-TW" dirty="0"/>
              <a:t>projections can be vertical, horizontal, diagonal, circular, radial… </a:t>
            </a:r>
          </a:p>
        </p:txBody>
      </p:sp>
      <p:sp>
        <p:nvSpPr>
          <p:cNvPr id="5" name="Rectangle 21">
            <a:extLst>
              <a:ext uri="{FF2B5EF4-FFF2-40B4-BE49-F238E27FC236}">
                <a16:creationId xmlns:a16="http://schemas.microsoft.com/office/drawing/2014/main" id="{6CBA4E67-A18A-42CD-99F1-3ECA92BE5451}"/>
              </a:ext>
            </a:extLst>
          </p:cNvPr>
          <p:cNvSpPr txBox="1">
            <a:spLocks noChangeArrowheads="1"/>
          </p:cNvSpPr>
          <p:nvPr/>
        </p:nvSpPr>
        <p:spPr bwMode="auto">
          <a:xfrm>
            <a:off x="1195388" y="485775"/>
            <a:ext cx="7948612"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rtl="0" eaLnBrk="0" fontAlgn="base" hangingPunct="0">
              <a:spcBef>
                <a:spcPct val="0"/>
              </a:spcBef>
              <a:spcAft>
                <a:spcPct val="0"/>
              </a:spcAft>
              <a:defRPr kumimoji="1" sz="3900" b="1">
                <a:solidFill>
                  <a:schemeClr val="tx2"/>
                </a:solidFill>
                <a:latin typeface="+mj-lt"/>
                <a:ea typeface="+mj-ea"/>
                <a:cs typeface="+mj-cs"/>
              </a:defRPr>
            </a:lvl1pPr>
            <a:lvl2pPr algn="l" rtl="0" eaLnBrk="0" fontAlgn="base" hangingPunct="0">
              <a:spcBef>
                <a:spcPct val="0"/>
              </a:spcBef>
              <a:spcAft>
                <a:spcPct val="0"/>
              </a:spcAft>
              <a:defRPr kumimoji="1" sz="3900" b="1">
                <a:solidFill>
                  <a:schemeClr val="tx2"/>
                </a:solidFill>
                <a:latin typeface="Arial" charset="0"/>
                <a:ea typeface="新細明體" pitchFamily="18" charset="-120"/>
              </a:defRPr>
            </a:lvl2pPr>
            <a:lvl3pPr algn="l" rtl="0" eaLnBrk="0" fontAlgn="base" hangingPunct="0">
              <a:spcBef>
                <a:spcPct val="0"/>
              </a:spcBef>
              <a:spcAft>
                <a:spcPct val="0"/>
              </a:spcAft>
              <a:defRPr kumimoji="1" sz="3900" b="1">
                <a:solidFill>
                  <a:schemeClr val="tx2"/>
                </a:solidFill>
                <a:latin typeface="Arial" charset="0"/>
                <a:ea typeface="新細明體" pitchFamily="18" charset="-120"/>
              </a:defRPr>
            </a:lvl3pPr>
            <a:lvl4pPr algn="l" rtl="0" eaLnBrk="0" fontAlgn="base" hangingPunct="0">
              <a:spcBef>
                <a:spcPct val="0"/>
              </a:spcBef>
              <a:spcAft>
                <a:spcPct val="0"/>
              </a:spcAft>
              <a:defRPr kumimoji="1" sz="3900" b="1">
                <a:solidFill>
                  <a:schemeClr val="tx2"/>
                </a:solidFill>
                <a:latin typeface="Arial" charset="0"/>
                <a:ea typeface="新細明體" pitchFamily="18" charset="-120"/>
              </a:defRPr>
            </a:lvl4pPr>
            <a:lvl5pPr algn="l" rtl="0" eaLnBrk="0" fontAlgn="base" hangingPunct="0">
              <a:spcBef>
                <a:spcPct val="0"/>
              </a:spcBef>
              <a:spcAft>
                <a:spcPct val="0"/>
              </a:spcAft>
              <a:defRPr kumimoji="1" sz="3900" b="1">
                <a:solidFill>
                  <a:schemeClr val="tx2"/>
                </a:solidFill>
                <a:latin typeface="Arial" charset="0"/>
                <a:ea typeface="新細明體" pitchFamily="18" charset="-120"/>
              </a:defRPr>
            </a:lvl5pPr>
            <a:lvl6pPr marL="457200" algn="l" rtl="0" fontAlgn="base">
              <a:spcBef>
                <a:spcPct val="0"/>
              </a:spcBef>
              <a:spcAft>
                <a:spcPct val="0"/>
              </a:spcAft>
              <a:defRPr kumimoji="1" sz="3900" b="1">
                <a:solidFill>
                  <a:schemeClr val="tx2"/>
                </a:solidFill>
                <a:latin typeface="Arial" charset="0"/>
                <a:ea typeface="新細明體" pitchFamily="18" charset="-120"/>
              </a:defRPr>
            </a:lvl6pPr>
            <a:lvl7pPr marL="914400" algn="l" rtl="0" fontAlgn="base">
              <a:spcBef>
                <a:spcPct val="0"/>
              </a:spcBef>
              <a:spcAft>
                <a:spcPct val="0"/>
              </a:spcAft>
              <a:defRPr kumimoji="1" sz="3900" b="1">
                <a:solidFill>
                  <a:schemeClr val="tx2"/>
                </a:solidFill>
                <a:latin typeface="Arial" charset="0"/>
                <a:ea typeface="新細明體" pitchFamily="18" charset="-120"/>
              </a:defRPr>
            </a:lvl7pPr>
            <a:lvl8pPr marL="1371600" algn="l" rtl="0" fontAlgn="base">
              <a:spcBef>
                <a:spcPct val="0"/>
              </a:spcBef>
              <a:spcAft>
                <a:spcPct val="0"/>
              </a:spcAft>
              <a:defRPr kumimoji="1" sz="3900" b="1">
                <a:solidFill>
                  <a:schemeClr val="tx2"/>
                </a:solidFill>
                <a:latin typeface="Arial" charset="0"/>
                <a:ea typeface="新細明體" pitchFamily="18" charset="-120"/>
              </a:defRPr>
            </a:lvl8pPr>
            <a:lvl9pPr marL="1828800" algn="l" rtl="0" fontAlgn="base">
              <a:spcBef>
                <a:spcPct val="0"/>
              </a:spcBef>
              <a:spcAft>
                <a:spcPct val="0"/>
              </a:spcAft>
              <a:defRPr kumimoji="1" sz="3900" b="1">
                <a:solidFill>
                  <a:schemeClr val="tx2"/>
                </a:solidFill>
                <a:latin typeface="Arial" charset="0"/>
                <a:ea typeface="新細明體" pitchFamily="18" charset="-120"/>
              </a:defRPr>
            </a:lvl9pPr>
          </a:lstStyle>
          <a:p>
            <a:pPr algn="ctr" eaLnBrk="1" hangingPunct="1">
              <a:defRPr/>
            </a:pPr>
            <a:r>
              <a:rPr lang="en-US" altLang="zh-TW" sz="3600" dirty="0"/>
              <a:t>2.4 Signature Segmentation and Analysis</a:t>
            </a:r>
            <a:endParaRPr lang="en-US" altLang="zh-TW" sz="3600" kern="0" dirty="0"/>
          </a:p>
        </p:txBody>
      </p:sp>
      <p:sp>
        <p:nvSpPr>
          <p:cNvPr id="6" name="文字方塊 5">
            <a:extLst>
              <a:ext uri="{FF2B5EF4-FFF2-40B4-BE49-F238E27FC236}">
                <a16:creationId xmlns:a16="http://schemas.microsoft.com/office/drawing/2014/main" id="{962EDBED-ABA0-4AF0-871D-E922AA2A3097}"/>
              </a:ext>
            </a:extLst>
          </p:cNvPr>
          <p:cNvSpPr txBox="1"/>
          <p:nvPr/>
        </p:nvSpPr>
        <p:spPr>
          <a:xfrm>
            <a:off x="8748464" y="6597352"/>
            <a:ext cx="395536" cy="276999"/>
          </a:xfrm>
          <a:prstGeom prst="rect">
            <a:avLst/>
          </a:prstGeom>
          <a:noFill/>
        </p:spPr>
        <p:txBody>
          <a:bodyPr wrap="square" rtlCol="0">
            <a:spAutoFit/>
          </a:bodyPr>
          <a:lstStyle/>
          <a:p>
            <a:r>
              <a:rPr lang="en-US" altLang="zh-TW" sz="1200" dirty="0"/>
              <a:t>54</a:t>
            </a:r>
            <a:endParaRPr lang="zh-TW" altLang="en-US" sz="1200"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0354" name="Picture 4" descr="2">
            <a:extLst>
              <a:ext uri="{FF2B5EF4-FFF2-40B4-BE49-F238E27FC236}">
                <a16:creationId xmlns:a16="http://schemas.microsoft.com/office/drawing/2014/main" id="{44B5FE26-5969-4180-AE01-47032D7E5F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5123" r="11623" b="8000"/>
          <a:stretch>
            <a:fillRect/>
          </a:stretch>
        </p:blipFill>
        <p:spPr bwMode="auto">
          <a:xfrm>
            <a:off x="2387600" y="115888"/>
            <a:ext cx="4368800" cy="607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55" name="文字方塊 1">
            <a:extLst>
              <a:ext uri="{FF2B5EF4-FFF2-40B4-BE49-F238E27FC236}">
                <a16:creationId xmlns:a16="http://schemas.microsoft.com/office/drawing/2014/main" id="{028CEDAC-6F47-4430-B5C5-91E660F1E667}"/>
              </a:ext>
            </a:extLst>
          </p:cNvPr>
          <p:cNvSpPr txBox="1">
            <a:spLocks noChangeArrowheads="1"/>
          </p:cNvSpPr>
          <p:nvPr/>
        </p:nvSpPr>
        <p:spPr bwMode="auto">
          <a:xfrm>
            <a:off x="1116013" y="6154738"/>
            <a:ext cx="6911975"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kumimoji="1">
                <a:solidFill>
                  <a:schemeClr val="tx1"/>
                </a:solidFill>
                <a:latin typeface="Arial" panose="020B0604020202020204" pitchFamily="34" charset="0"/>
                <a:ea typeface="新細明體" panose="02020500000000000000" pitchFamily="18" charset="-120"/>
              </a:defRPr>
            </a:lvl1pPr>
            <a:lvl2pPr>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lvl="1" algn="just" eaLnBrk="1" hangingPunct="1">
              <a:lnSpc>
                <a:spcPct val="120000"/>
              </a:lnSpc>
              <a:spcBef>
                <a:spcPct val="50000"/>
              </a:spcBef>
            </a:pPr>
            <a:r>
              <a:rPr lang="en-US" altLang="zh-TW" sz="1600" b="1" dirty="0"/>
              <a:t>Figure 2.23 </a:t>
            </a:r>
            <a:r>
              <a:rPr lang="en-US" altLang="zh-TW" sz="1600" dirty="0"/>
              <a:t>Diagonal projection of a shape. The direction of the projection is 45° counterclockwise from the column axis.</a:t>
            </a:r>
            <a:endParaRPr lang="zh-TW" altLang="en-US" sz="1600" dirty="0"/>
          </a:p>
        </p:txBody>
      </p:sp>
      <p:sp>
        <p:nvSpPr>
          <p:cNvPr id="4" name="文字方塊 3">
            <a:extLst>
              <a:ext uri="{FF2B5EF4-FFF2-40B4-BE49-F238E27FC236}">
                <a16:creationId xmlns:a16="http://schemas.microsoft.com/office/drawing/2014/main" id="{FCC7B1FE-88DA-416B-8838-C2E048B11FA5}"/>
              </a:ext>
            </a:extLst>
          </p:cNvPr>
          <p:cNvSpPr txBox="1"/>
          <p:nvPr/>
        </p:nvSpPr>
        <p:spPr>
          <a:xfrm>
            <a:off x="8748464" y="6597352"/>
            <a:ext cx="395536" cy="276999"/>
          </a:xfrm>
          <a:prstGeom prst="rect">
            <a:avLst/>
          </a:prstGeom>
          <a:noFill/>
        </p:spPr>
        <p:txBody>
          <a:bodyPr wrap="square" rtlCol="0">
            <a:spAutoFit/>
          </a:bodyPr>
          <a:lstStyle/>
          <a:p>
            <a:r>
              <a:rPr lang="en-US" altLang="zh-TW" sz="1200" dirty="0"/>
              <a:t>55</a:t>
            </a:r>
            <a:endParaRPr lang="zh-TW" altLang="en-US" sz="1200"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頁尾版面配置區 5">
            <a:extLst>
              <a:ext uri="{FF2B5EF4-FFF2-40B4-BE49-F238E27FC236}">
                <a16:creationId xmlns:a16="http://schemas.microsoft.com/office/drawing/2014/main" id="{7D9A5DB9-DD9F-4A21-9C00-600504BC2D0A}"/>
              </a:ext>
            </a:extLst>
          </p:cNvPr>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
        <p:nvSpPr>
          <p:cNvPr id="101379" name="Rectangle 3">
            <a:extLst>
              <a:ext uri="{FF2B5EF4-FFF2-40B4-BE49-F238E27FC236}">
                <a16:creationId xmlns:a16="http://schemas.microsoft.com/office/drawing/2014/main" id="{2EE9ED20-1C98-456D-89DD-19A20090718A}"/>
              </a:ext>
            </a:extLst>
          </p:cNvPr>
          <p:cNvSpPr>
            <a:spLocks noGrp="1" noChangeArrowheads="1"/>
          </p:cNvSpPr>
          <p:nvPr>
            <p:ph type="body" sz="half" idx="1"/>
          </p:nvPr>
        </p:nvSpPr>
        <p:spPr>
          <a:xfrm>
            <a:off x="252413" y="2060575"/>
            <a:ext cx="8639175" cy="4411663"/>
          </a:xfrm>
        </p:spPr>
        <p:txBody>
          <a:bodyPr/>
          <a:lstStyle/>
          <a:p>
            <a:pPr eaLnBrk="1" hangingPunct="1"/>
            <a:r>
              <a:rPr lang="en-US" altLang="zh-TW" sz="2600" dirty="0"/>
              <a:t>vertical projection of a segment: </a:t>
            </a:r>
          </a:p>
          <a:p>
            <a:pPr eaLnBrk="1" hangingPunct="1">
              <a:buFont typeface="Wingdings" panose="05000000000000000000" pitchFamily="2" charset="2"/>
              <a:buNone/>
            </a:pPr>
            <a:r>
              <a:rPr lang="en-US" altLang="zh-TW" sz="2600" dirty="0"/>
              <a:t>                                     column       between</a:t>
            </a:r>
          </a:p>
          <a:p>
            <a:pPr eaLnBrk="1" hangingPunct="1">
              <a:buFont typeface="Wingdings" panose="05000000000000000000" pitchFamily="2" charset="2"/>
              <a:buNone/>
            </a:pPr>
            <a:endParaRPr lang="en-US" altLang="zh-TW" sz="2600" dirty="0"/>
          </a:p>
          <a:p>
            <a:pPr eaLnBrk="1" hangingPunct="1"/>
            <a:r>
              <a:rPr lang="en-US" altLang="zh-TW" sz="2600" dirty="0"/>
              <a:t>horizontal projection: row       between</a:t>
            </a:r>
          </a:p>
          <a:p>
            <a:pPr eaLnBrk="1" hangingPunct="1"/>
            <a:endParaRPr lang="en-US" altLang="zh-TW" sz="2600" dirty="0"/>
          </a:p>
          <a:p>
            <a:pPr eaLnBrk="1" hangingPunct="1"/>
            <a:r>
              <a:rPr lang="en-US" altLang="zh-TW" sz="2600" dirty="0"/>
              <a:t>vertical and horizontal projections define a rectangle</a:t>
            </a:r>
          </a:p>
          <a:p>
            <a:pPr eaLnBrk="1" hangingPunct="1"/>
            <a:endParaRPr lang="en-US" altLang="zh-TW" sz="2600" dirty="0"/>
          </a:p>
        </p:txBody>
      </p:sp>
      <p:graphicFrame>
        <p:nvGraphicFramePr>
          <p:cNvPr id="101380" name="Object 6">
            <a:extLst>
              <a:ext uri="{FF2B5EF4-FFF2-40B4-BE49-F238E27FC236}">
                <a16:creationId xmlns:a16="http://schemas.microsoft.com/office/drawing/2014/main" id="{741B3B67-1596-4AF6-830D-FC4B8E483EF0}"/>
              </a:ext>
            </a:extLst>
          </p:cNvPr>
          <p:cNvGraphicFramePr>
            <a:graphicFrameLocks noGrp="1" noChangeAspect="1"/>
          </p:cNvGraphicFramePr>
          <p:nvPr>
            <p:ph sz="quarter" idx="3"/>
          </p:nvPr>
        </p:nvGraphicFramePr>
        <p:xfrm>
          <a:off x="6802438" y="2492375"/>
          <a:ext cx="793750" cy="652463"/>
        </p:xfrm>
        <a:graphic>
          <a:graphicData uri="http://schemas.openxmlformats.org/presentationml/2006/ole">
            <mc:AlternateContent xmlns:mc="http://schemas.openxmlformats.org/markup-compatibility/2006">
              <mc:Choice xmlns:v="urn:schemas-microsoft-com:vml" Requires="v">
                <p:oleObj spid="_x0000_s17028" name="方程式" r:id="rId4" imgW="215619" imgH="177569" progId="Equation.3">
                  <p:embed/>
                </p:oleObj>
              </mc:Choice>
              <mc:Fallback>
                <p:oleObj name="方程式" r:id="rId4" imgW="215619" imgH="177569" progId="Equation.3">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02438" y="2492375"/>
                        <a:ext cx="793750" cy="652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1381" name="Object 8">
            <a:extLst>
              <a:ext uri="{FF2B5EF4-FFF2-40B4-BE49-F238E27FC236}">
                <a16:creationId xmlns:a16="http://schemas.microsoft.com/office/drawing/2014/main" id="{29EC5C33-5BB6-4E88-8388-A26AD68A37F0}"/>
              </a:ext>
            </a:extLst>
          </p:cNvPr>
          <p:cNvGraphicFramePr>
            <a:graphicFrameLocks noChangeAspect="1"/>
          </p:cNvGraphicFramePr>
          <p:nvPr/>
        </p:nvGraphicFramePr>
        <p:xfrm>
          <a:off x="4930775" y="2565400"/>
          <a:ext cx="412750" cy="503238"/>
        </p:xfrm>
        <a:graphic>
          <a:graphicData uri="http://schemas.openxmlformats.org/presentationml/2006/ole">
            <mc:AlternateContent xmlns:mc="http://schemas.openxmlformats.org/markup-compatibility/2006">
              <mc:Choice xmlns:v="urn:schemas-microsoft-com:vml" Requires="v">
                <p:oleObj spid="_x0000_s17029" name="方程式" r:id="rId6" imgW="114201" imgH="139579" progId="Equation.3">
                  <p:embed/>
                </p:oleObj>
              </mc:Choice>
              <mc:Fallback>
                <p:oleObj name="方程式" r:id="rId6" imgW="114201" imgH="139579" progId="Equation.3">
                  <p:embed/>
                  <p:pic>
                    <p:nvPicPr>
                      <p:cNvPr id="0"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30775" y="2565400"/>
                        <a:ext cx="412750" cy="503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1382" name="Object 9">
            <a:extLst>
              <a:ext uri="{FF2B5EF4-FFF2-40B4-BE49-F238E27FC236}">
                <a16:creationId xmlns:a16="http://schemas.microsoft.com/office/drawing/2014/main" id="{13D1E0E3-F73E-4D76-91D2-DAA2B84B6603}"/>
              </a:ext>
            </a:extLst>
          </p:cNvPr>
          <p:cNvGraphicFramePr>
            <a:graphicFrameLocks noChangeAspect="1"/>
          </p:cNvGraphicFramePr>
          <p:nvPr/>
        </p:nvGraphicFramePr>
        <p:xfrm>
          <a:off x="4500563" y="3500438"/>
          <a:ext cx="446087" cy="495300"/>
        </p:xfrm>
        <a:graphic>
          <a:graphicData uri="http://schemas.openxmlformats.org/presentationml/2006/ole">
            <mc:AlternateContent xmlns:mc="http://schemas.openxmlformats.org/markup-compatibility/2006">
              <mc:Choice xmlns:v="urn:schemas-microsoft-com:vml" Requires="v">
                <p:oleObj spid="_x0000_s17030" name="方程式" r:id="rId8" imgW="114102" imgH="126780" progId="Equation.3">
                  <p:embed/>
                </p:oleObj>
              </mc:Choice>
              <mc:Fallback>
                <p:oleObj name="方程式" r:id="rId8" imgW="114102" imgH="126780" progId="Equation.3">
                  <p:embed/>
                  <p:pic>
                    <p:nvPicPr>
                      <p:cNvPr id="0" name="Object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00563" y="3500438"/>
                        <a:ext cx="446087"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1383" name="Object 10">
            <a:extLst>
              <a:ext uri="{FF2B5EF4-FFF2-40B4-BE49-F238E27FC236}">
                <a16:creationId xmlns:a16="http://schemas.microsoft.com/office/drawing/2014/main" id="{929CA013-7DC5-4CFF-9644-E78B04FDB2C5}"/>
              </a:ext>
            </a:extLst>
          </p:cNvPr>
          <p:cNvGraphicFramePr>
            <a:graphicFrameLocks noChangeAspect="1"/>
          </p:cNvGraphicFramePr>
          <p:nvPr/>
        </p:nvGraphicFramePr>
        <p:xfrm>
          <a:off x="6372225" y="3500438"/>
          <a:ext cx="919163" cy="596900"/>
        </p:xfrm>
        <a:graphic>
          <a:graphicData uri="http://schemas.openxmlformats.org/presentationml/2006/ole">
            <mc:AlternateContent xmlns:mc="http://schemas.openxmlformats.org/markup-compatibility/2006">
              <mc:Choice xmlns:v="urn:schemas-microsoft-com:vml" Requires="v">
                <p:oleObj spid="_x0000_s17031" name="方程式" r:id="rId10" imgW="253780" imgH="164957" progId="Equation.3">
                  <p:embed/>
                </p:oleObj>
              </mc:Choice>
              <mc:Fallback>
                <p:oleObj name="方程式" r:id="rId10" imgW="253780" imgH="164957" progId="Equation.3">
                  <p:embed/>
                  <p:pic>
                    <p:nvPicPr>
                      <p:cNvPr id="0" name="Object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372225" y="3500438"/>
                        <a:ext cx="919163" cy="596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1384" name="Object 11">
            <a:extLst>
              <a:ext uri="{FF2B5EF4-FFF2-40B4-BE49-F238E27FC236}">
                <a16:creationId xmlns:a16="http://schemas.microsoft.com/office/drawing/2014/main" id="{34E059F3-F2DC-487B-A23A-953913208703}"/>
              </a:ext>
            </a:extLst>
          </p:cNvPr>
          <p:cNvGraphicFramePr>
            <a:graphicFrameLocks noChangeAspect="1"/>
          </p:cNvGraphicFramePr>
          <p:nvPr/>
        </p:nvGraphicFramePr>
        <p:xfrm>
          <a:off x="1042988" y="5157788"/>
          <a:ext cx="3816350" cy="615950"/>
        </p:xfrm>
        <a:graphic>
          <a:graphicData uri="http://schemas.openxmlformats.org/presentationml/2006/ole">
            <mc:AlternateContent xmlns:mc="http://schemas.openxmlformats.org/markup-compatibility/2006">
              <mc:Choice xmlns:v="urn:schemas-microsoft-com:vml" Requires="v">
                <p:oleObj spid="_x0000_s17032" name="方程式" r:id="rId12" imgW="1256755" imgH="203112" progId="Equation.3">
                  <p:embed/>
                </p:oleObj>
              </mc:Choice>
              <mc:Fallback>
                <p:oleObj name="方程式" r:id="rId12" imgW="1256755" imgH="203112" progId="Equation.3">
                  <p:embed/>
                  <p:pic>
                    <p:nvPicPr>
                      <p:cNvPr id="0" name="Object 1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42988" y="5157788"/>
                        <a:ext cx="3816350" cy="615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1385" name="Object 12">
            <a:extLst>
              <a:ext uri="{FF2B5EF4-FFF2-40B4-BE49-F238E27FC236}">
                <a16:creationId xmlns:a16="http://schemas.microsoft.com/office/drawing/2014/main" id="{9C05223B-0D54-492C-A397-51AD59D65AC6}"/>
              </a:ext>
            </a:extLst>
          </p:cNvPr>
          <p:cNvGraphicFramePr>
            <a:graphicFrameLocks noChangeAspect="1"/>
          </p:cNvGraphicFramePr>
          <p:nvPr/>
        </p:nvGraphicFramePr>
        <p:xfrm>
          <a:off x="5651500" y="5157788"/>
          <a:ext cx="1944688" cy="617537"/>
        </p:xfrm>
        <a:graphic>
          <a:graphicData uri="http://schemas.openxmlformats.org/presentationml/2006/ole">
            <mc:AlternateContent xmlns:mc="http://schemas.openxmlformats.org/markup-compatibility/2006">
              <mc:Choice xmlns:v="urn:schemas-microsoft-com:vml" Requires="v">
                <p:oleObj spid="_x0000_s17033" name="方程式" r:id="rId14" imgW="583947" imgH="203112" progId="Equation.3">
                  <p:embed/>
                </p:oleObj>
              </mc:Choice>
              <mc:Fallback>
                <p:oleObj name="方程式" r:id="rId14" imgW="583947" imgH="203112" progId="Equation.3">
                  <p:embed/>
                  <p:pic>
                    <p:nvPicPr>
                      <p:cNvPr id="0" name="Object 1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651500" y="5157788"/>
                        <a:ext cx="1944688" cy="617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1386" name="Text Box 14">
            <a:extLst>
              <a:ext uri="{FF2B5EF4-FFF2-40B4-BE49-F238E27FC236}">
                <a16:creationId xmlns:a16="http://schemas.microsoft.com/office/drawing/2014/main" id="{780D959B-6889-43AB-A2D3-155172D84765}"/>
              </a:ext>
            </a:extLst>
          </p:cNvPr>
          <p:cNvSpPr txBox="1">
            <a:spLocks noChangeArrowheads="1"/>
          </p:cNvSpPr>
          <p:nvPr/>
        </p:nvSpPr>
        <p:spPr bwMode="auto">
          <a:xfrm>
            <a:off x="4887913" y="5218113"/>
            <a:ext cx="7366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ClrTx/>
              <a:buSzTx/>
              <a:buFontTx/>
              <a:buNone/>
            </a:pPr>
            <a:r>
              <a:rPr lang="en-US" altLang="zh-TW" sz="2600"/>
              <a:t>and</a:t>
            </a:r>
          </a:p>
        </p:txBody>
      </p:sp>
      <p:sp>
        <p:nvSpPr>
          <p:cNvPr id="13" name="Rectangle 21">
            <a:extLst>
              <a:ext uri="{FF2B5EF4-FFF2-40B4-BE49-F238E27FC236}">
                <a16:creationId xmlns:a16="http://schemas.microsoft.com/office/drawing/2014/main" id="{0940D9F5-F232-49AA-96C9-E7508D4B2778}"/>
              </a:ext>
            </a:extLst>
          </p:cNvPr>
          <p:cNvSpPr txBox="1">
            <a:spLocks noChangeArrowheads="1"/>
          </p:cNvSpPr>
          <p:nvPr/>
        </p:nvSpPr>
        <p:spPr bwMode="auto">
          <a:xfrm>
            <a:off x="1195388" y="485775"/>
            <a:ext cx="7948612"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rtl="0" eaLnBrk="0" fontAlgn="base" hangingPunct="0">
              <a:spcBef>
                <a:spcPct val="0"/>
              </a:spcBef>
              <a:spcAft>
                <a:spcPct val="0"/>
              </a:spcAft>
              <a:defRPr kumimoji="1" sz="3900" b="1">
                <a:solidFill>
                  <a:schemeClr val="tx2"/>
                </a:solidFill>
                <a:latin typeface="+mj-lt"/>
                <a:ea typeface="+mj-ea"/>
                <a:cs typeface="+mj-cs"/>
              </a:defRPr>
            </a:lvl1pPr>
            <a:lvl2pPr algn="l" rtl="0" eaLnBrk="0" fontAlgn="base" hangingPunct="0">
              <a:spcBef>
                <a:spcPct val="0"/>
              </a:spcBef>
              <a:spcAft>
                <a:spcPct val="0"/>
              </a:spcAft>
              <a:defRPr kumimoji="1" sz="3900" b="1">
                <a:solidFill>
                  <a:schemeClr val="tx2"/>
                </a:solidFill>
                <a:latin typeface="Arial" charset="0"/>
                <a:ea typeface="新細明體" pitchFamily="18" charset="-120"/>
              </a:defRPr>
            </a:lvl2pPr>
            <a:lvl3pPr algn="l" rtl="0" eaLnBrk="0" fontAlgn="base" hangingPunct="0">
              <a:spcBef>
                <a:spcPct val="0"/>
              </a:spcBef>
              <a:spcAft>
                <a:spcPct val="0"/>
              </a:spcAft>
              <a:defRPr kumimoji="1" sz="3900" b="1">
                <a:solidFill>
                  <a:schemeClr val="tx2"/>
                </a:solidFill>
                <a:latin typeface="Arial" charset="0"/>
                <a:ea typeface="新細明體" pitchFamily="18" charset="-120"/>
              </a:defRPr>
            </a:lvl3pPr>
            <a:lvl4pPr algn="l" rtl="0" eaLnBrk="0" fontAlgn="base" hangingPunct="0">
              <a:spcBef>
                <a:spcPct val="0"/>
              </a:spcBef>
              <a:spcAft>
                <a:spcPct val="0"/>
              </a:spcAft>
              <a:defRPr kumimoji="1" sz="3900" b="1">
                <a:solidFill>
                  <a:schemeClr val="tx2"/>
                </a:solidFill>
                <a:latin typeface="Arial" charset="0"/>
                <a:ea typeface="新細明體" pitchFamily="18" charset="-120"/>
              </a:defRPr>
            </a:lvl4pPr>
            <a:lvl5pPr algn="l" rtl="0" eaLnBrk="0" fontAlgn="base" hangingPunct="0">
              <a:spcBef>
                <a:spcPct val="0"/>
              </a:spcBef>
              <a:spcAft>
                <a:spcPct val="0"/>
              </a:spcAft>
              <a:defRPr kumimoji="1" sz="3900" b="1">
                <a:solidFill>
                  <a:schemeClr val="tx2"/>
                </a:solidFill>
                <a:latin typeface="Arial" charset="0"/>
                <a:ea typeface="新細明體" pitchFamily="18" charset="-120"/>
              </a:defRPr>
            </a:lvl5pPr>
            <a:lvl6pPr marL="457200" algn="l" rtl="0" fontAlgn="base">
              <a:spcBef>
                <a:spcPct val="0"/>
              </a:spcBef>
              <a:spcAft>
                <a:spcPct val="0"/>
              </a:spcAft>
              <a:defRPr kumimoji="1" sz="3900" b="1">
                <a:solidFill>
                  <a:schemeClr val="tx2"/>
                </a:solidFill>
                <a:latin typeface="Arial" charset="0"/>
                <a:ea typeface="新細明體" pitchFamily="18" charset="-120"/>
              </a:defRPr>
            </a:lvl6pPr>
            <a:lvl7pPr marL="914400" algn="l" rtl="0" fontAlgn="base">
              <a:spcBef>
                <a:spcPct val="0"/>
              </a:spcBef>
              <a:spcAft>
                <a:spcPct val="0"/>
              </a:spcAft>
              <a:defRPr kumimoji="1" sz="3900" b="1">
                <a:solidFill>
                  <a:schemeClr val="tx2"/>
                </a:solidFill>
                <a:latin typeface="Arial" charset="0"/>
                <a:ea typeface="新細明體" pitchFamily="18" charset="-120"/>
              </a:defRPr>
            </a:lvl7pPr>
            <a:lvl8pPr marL="1371600" algn="l" rtl="0" fontAlgn="base">
              <a:spcBef>
                <a:spcPct val="0"/>
              </a:spcBef>
              <a:spcAft>
                <a:spcPct val="0"/>
              </a:spcAft>
              <a:defRPr kumimoji="1" sz="3900" b="1">
                <a:solidFill>
                  <a:schemeClr val="tx2"/>
                </a:solidFill>
                <a:latin typeface="Arial" charset="0"/>
                <a:ea typeface="新細明體" pitchFamily="18" charset="-120"/>
              </a:defRPr>
            </a:lvl8pPr>
            <a:lvl9pPr marL="1828800" algn="l" rtl="0" fontAlgn="base">
              <a:spcBef>
                <a:spcPct val="0"/>
              </a:spcBef>
              <a:spcAft>
                <a:spcPct val="0"/>
              </a:spcAft>
              <a:defRPr kumimoji="1" sz="3900" b="1">
                <a:solidFill>
                  <a:schemeClr val="tx2"/>
                </a:solidFill>
                <a:latin typeface="Arial" charset="0"/>
                <a:ea typeface="新細明體" pitchFamily="18" charset="-120"/>
              </a:defRPr>
            </a:lvl9pPr>
          </a:lstStyle>
          <a:p>
            <a:pPr algn="ctr" eaLnBrk="1" hangingPunct="1">
              <a:defRPr/>
            </a:pPr>
            <a:r>
              <a:rPr lang="en-US" altLang="zh-TW" sz="3600" dirty="0"/>
              <a:t>2.4 Signature Segmentation and Analysis</a:t>
            </a:r>
            <a:endParaRPr lang="en-US" altLang="zh-TW" sz="3600" kern="0" dirty="0"/>
          </a:p>
        </p:txBody>
      </p:sp>
      <p:sp>
        <p:nvSpPr>
          <p:cNvPr id="12" name="文字方塊 11">
            <a:extLst>
              <a:ext uri="{FF2B5EF4-FFF2-40B4-BE49-F238E27FC236}">
                <a16:creationId xmlns:a16="http://schemas.microsoft.com/office/drawing/2014/main" id="{D6DEDC52-121E-45A4-8C34-ED1CEB017689}"/>
              </a:ext>
            </a:extLst>
          </p:cNvPr>
          <p:cNvSpPr txBox="1"/>
          <p:nvPr/>
        </p:nvSpPr>
        <p:spPr>
          <a:xfrm>
            <a:off x="8748464" y="6597352"/>
            <a:ext cx="395536" cy="276999"/>
          </a:xfrm>
          <a:prstGeom prst="rect">
            <a:avLst/>
          </a:prstGeom>
          <a:noFill/>
        </p:spPr>
        <p:txBody>
          <a:bodyPr wrap="square" rtlCol="0">
            <a:spAutoFit/>
          </a:bodyPr>
          <a:lstStyle/>
          <a:p>
            <a:r>
              <a:rPr lang="en-US" altLang="zh-TW" sz="1200" dirty="0"/>
              <a:t>56</a:t>
            </a:r>
            <a:endParaRPr lang="zh-TW" altLang="en-US" sz="1200"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頁尾版面配置區 3">
            <a:extLst>
              <a:ext uri="{FF2B5EF4-FFF2-40B4-BE49-F238E27FC236}">
                <a16:creationId xmlns:a16="http://schemas.microsoft.com/office/drawing/2014/main" id="{9B19B8B2-46C6-4A36-9E48-BA71F0777AEB}"/>
              </a:ext>
            </a:extLst>
          </p:cNvPr>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
        <p:nvSpPr>
          <p:cNvPr id="102403" name="Rectangle 3">
            <a:extLst>
              <a:ext uri="{FF2B5EF4-FFF2-40B4-BE49-F238E27FC236}">
                <a16:creationId xmlns:a16="http://schemas.microsoft.com/office/drawing/2014/main" id="{B67BD2B9-FD1D-4672-9602-6951DCE79E63}"/>
              </a:ext>
            </a:extLst>
          </p:cNvPr>
          <p:cNvSpPr>
            <a:spLocks noGrp="1" noChangeArrowheads="1"/>
          </p:cNvSpPr>
          <p:nvPr>
            <p:ph type="body" idx="1"/>
          </p:nvPr>
        </p:nvSpPr>
        <p:spPr>
          <a:xfrm>
            <a:off x="252413" y="2492375"/>
            <a:ext cx="8639175" cy="3960813"/>
          </a:xfrm>
        </p:spPr>
        <p:txBody>
          <a:bodyPr/>
          <a:lstStyle/>
          <a:p>
            <a:pPr marL="514350" indent="-514350" eaLnBrk="1" hangingPunct="1">
              <a:spcBef>
                <a:spcPts val="3000"/>
              </a:spcBef>
              <a:buFont typeface="Arial" panose="020B0604020202020204" pitchFamily="34" charset="0"/>
              <a:buAutoNum type="arabicPeriod"/>
            </a:pPr>
            <a:r>
              <a:rPr lang="en-US" altLang="zh-TW" dirty="0"/>
              <a:t>segment the vertical and horizontal projections</a:t>
            </a:r>
          </a:p>
          <a:p>
            <a:pPr marL="514350" indent="-514350" eaLnBrk="1" hangingPunct="1">
              <a:spcBef>
                <a:spcPts val="3000"/>
              </a:spcBef>
              <a:buFont typeface="Arial" panose="020B0604020202020204" pitchFamily="34" charset="0"/>
              <a:buAutoNum type="arabicPeriod"/>
            </a:pPr>
            <a:r>
              <a:rPr lang="en-US" altLang="zh-TW" dirty="0"/>
              <a:t>treat each rectangular </a:t>
            </a:r>
            <a:r>
              <a:rPr lang="en-US" altLang="zh-TW" dirty="0" err="1"/>
              <a:t>subimage</a:t>
            </a:r>
            <a:r>
              <a:rPr lang="en-US" altLang="zh-TW" dirty="0"/>
              <a:t> as the image</a:t>
            </a:r>
          </a:p>
        </p:txBody>
      </p:sp>
      <p:sp>
        <p:nvSpPr>
          <p:cNvPr id="6" name="Rectangle 21">
            <a:extLst>
              <a:ext uri="{FF2B5EF4-FFF2-40B4-BE49-F238E27FC236}">
                <a16:creationId xmlns:a16="http://schemas.microsoft.com/office/drawing/2014/main" id="{A0D184C3-7440-40E7-B17C-2312D8D3DDF1}"/>
              </a:ext>
            </a:extLst>
          </p:cNvPr>
          <p:cNvSpPr txBox="1">
            <a:spLocks noChangeArrowheads="1"/>
          </p:cNvSpPr>
          <p:nvPr/>
        </p:nvSpPr>
        <p:spPr bwMode="auto">
          <a:xfrm>
            <a:off x="1195388" y="485775"/>
            <a:ext cx="7948612"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rtl="0" eaLnBrk="0" fontAlgn="base" hangingPunct="0">
              <a:spcBef>
                <a:spcPct val="0"/>
              </a:spcBef>
              <a:spcAft>
                <a:spcPct val="0"/>
              </a:spcAft>
              <a:defRPr kumimoji="1" sz="3900" b="1">
                <a:solidFill>
                  <a:schemeClr val="tx2"/>
                </a:solidFill>
                <a:latin typeface="+mj-lt"/>
                <a:ea typeface="+mj-ea"/>
                <a:cs typeface="+mj-cs"/>
              </a:defRPr>
            </a:lvl1pPr>
            <a:lvl2pPr algn="l" rtl="0" eaLnBrk="0" fontAlgn="base" hangingPunct="0">
              <a:spcBef>
                <a:spcPct val="0"/>
              </a:spcBef>
              <a:spcAft>
                <a:spcPct val="0"/>
              </a:spcAft>
              <a:defRPr kumimoji="1" sz="3900" b="1">
                <a:solidFill>
                  <a:schemeClr val="tx2"/>
                </a:solidFill>
                <a:latin typeface="Arial" charset="0"/>
                <a:ea typeface="新細明體" pitchFamily="18" charset="-120"/>
              </a:defRPr>
            </a:lvl2pPr>
            <a:lvl3pPr algn="l" rtl="0" eaLnBrk="0" fontAlgn="base" hangingPunct="0">
              <a:spcBef>
                <a:spcPct val="0"/>
              </a:spcBef>
              <a:spcAft>
                <a:spcPct val="0"/>
              </a:spcAft>
              <a:defRPr kumimoji="1" sz="3900" b="1">
                <a:solidFill>
                  <a:schemeClr val="tx2"/>
                </a:solidFill>
                <a:latin typeface="Arial" charset="0"/>
                <a:ea typeface="新細明體" pitchFamily="18" charset="-120"/>
              </a:defRPr>
            </a:lvl3pPr>
            <a:lvl4pPr algn="l" rtl="0" eaLnBrk="0" fontAlgn="base" hangingPunct="0">
              <a:spcBef>
                <a:spcPct val="0"/>
              </a:spcBef>
              <a:spcAft>
                <a:spcPct val="0"/>
              </a:spcAft>
              <a:defRPr kumimoji="1" sz="3900" b="1">
                <a:solidFill>
                  <a:schemeClr val="tx2"/>
                </a:solidFill>
                <a:latin typeface="Arial" charset="0"/>
                <a:ea typeface="新細明體" pitchFamily="18" charset="-120"/>
              </a:defRPr>
            </a:lvl4pPr>
            <a:lvl5pPr algn="l" rtl="0" eaLnBrk="0" fontAlgn="base" hangingPunct="0">
              <a:spcBef>
                <a:spcPct val="0"/>
              </a:spcBef>
              <a:spcAft>
                <a:spcPct val="0"/>
              </a:spcAft>
              <a:defRPr kumimoji="1" sz="3900" b="1">
                <a:solidFill>
                  <a:schemeClr val="tx2"/>
                </a:solidFill>
                <a:latin typeface="Arial" charset="0"/>
                <a:ea typeface="新細明體" pitchFamily="18" charset="-120"/>
              </a:defRPr>
            </a:lvl5pPr>
            <a:lvl6pPr marL="457200" algn="l" rtl="0" fontAlgn="base">
              <a:spcBef>
                <a:spcPct val="0"/>
              </a:spcBef>
              <a:spcAft>
                <a:spcPct val="0"/>
              </a:spcAft>
              <a:defRPr kumimoji="1" sz="3900" b="1">
                <a:solidFill>
                  <a:schemeClr val="tx2"/>
                </a:solidFill>
                <a:latin typeface="Arial" charset="0"/>
                <a:ea typeface="新細明體" pitchFamily="18" charset="-120"/>
              </a:defRPr>
            </a:lvl6pPr>
            <a:lvl7pPr marL="914400" algn="l" rtl="0" fontAlgn="base">
              <a:spcBef>
                <a:spcPct val="0"/>
              </a:spcBef>
              <a:spcAft>
                <a:spcPct val="0"/>
              </a:spcAft>
              <a:defRPr kumimoji="1" sz="3900" b="1">
                <a:solidFill>
                  <a:schemeClr val="tx2"/>
                </a:solidFill>
                <a:latin typeface="Arial" charset="0"/>
                <a:ea typeface="新細明體" pitchFamily="18" charset="-120"/>
              </a:defRPr>
            </a:lvl7pPr>
            <a:lvl8pPr marL="1371600" algn="l" rtl="0" fontAlgn="base">
              <a:spcBef>
                <a:spcPct val="0"/>
              </a:spcBef>
              <a:spcAft>
                <a:spcPct val="0"/>
              </a:spcAft>
              <a:defRPr kumimoji="1" sz="3900" b="1">
                <a:solidFill>
                  <a:schemeClr val="tx2"/>
                </a:solidFill>
                <a:latin typeface="Arial" charset="0"/>
                <a:ea typeface="新細明體" pitchFamily="18" charset="-120"/>
              </a:defRPr>
            </a:lvl8pPr>
            <a:lvl9pPr marL="1828800" algn="l" rtl="0" fontAlgn="base">
              <a:spcBef>
                <a:spcPct val="0"/>
              </a:spcBef>
              <a:spcAft>
                <a:spcPct val="0"/>
              </a:spcAft>
              <a:defRPr kumimoji="1" sz="3900" b="1">
                <a:solidFill>
                  <a:schemeClr val="tx2"/>
                </a:solidFill>
                <a:latin typeface="Arial" charset="0"/>
                <a:ea typeface="新細明體" pitchFamily="18" charset="-120"/>
              </a:defRPr>
            </a:lvl9pPr>
          </a:lstStyle>
          <a:p>
            <a:pPr algn="ctr" eaLnBrk="1" hangingPunct="1">
              <a:defRPr/>
            </a:pPr>
            <a:r>
              <a:rPr lang="en-US" altLang="zh-TW" sz="3600" dirty="0"/>
              <a:t>2.4 Signature Segmentation and Analysis</a:t>
            </a:r>
            <a:endParaRPr lang="en-US" altLang="zh-TW" sz="3600" kern="0" dirty="0"/>
          </a:p>
        </p:txBody>
      </p:sp>
      <p:sp>
        <p:nvSpPr>
          <p:cNvPr id="5" name="文字方塊 4">
            <a:extLst>
              <a:ext uri="{FF2B5EF4-FFF2-40B4-BE49-F238E27FC236}">
                <a16:creationId xmlns:a16="http://schemas.microsoft.com/office/drawing/2014/main" id="{73B29FF7-D213-4EBD-8FAD-DD8651D7FB68}"/>
              </a:ext>
            </a:extLst>
          </p:cNvPr>
          <p:cNvSpPr txBox="1"/>
          <p:nvPr/>
        </p:nvSpPr>
        <p:spPr>
          <a:xfrm>
            <a:off x="8748464" y="6597352"/>
            <a:ext cx="395536" cy="276999"/>
          </a:xfrm>
          <a:prstGeom prst="rect">
            <a:avLst/>
          </a:prstGeom>
          <a:noFill/>
        </p:spPr>
        <p:txBody>
          <a:bodyPr wrap="square" rtlCol="0">
            <a:spAutoFit/>
          </a:bodyPr>
          <a:lstStyle/>
          <a:p>
            <a:r>
              <a:rPr lang="en-US" altLang="zh-TW" sz="1200" dirty="0"/>
              <a:t>57</a:t>
            </a:r>
            <a:endParaRPr lang="zh-TW" altLang="en-US" sz="1200"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3426" name="Rectangle 2">
            <a:extLst>
              <a:ext uri="{FF2B5EF4-FFF2-40B4-BE49-F238E27FC236}">
                <a16:creationId xmlns:a16="http://schemas.microsoft.com/office/drawing/2014/main" id="{0C9DA84F-66B0-4F00-8B8D-061A4B9EAF4E}"/>
              </a:ext>
            </a:extLst>
          </p:cNvPr>
          <p:cNvSpPr>
            <a:spLocks noGrp="1" noChangeArrowheads="1"/>
          </p:cNvSpPr>
          <p:nvPr>
            <p:ph type="title"/>
          </p:nvPr>
        </p:nvSpPr>
        <p:spPr/>
        <p:txBody>
          <a:bodyPr/>
          <a:lstStyle/>
          <a:p>
            <a:pPr algn="ctr" eaLnBrk="1" hangingPunct="1"/>
            <a:r>
              <a:rPr lang="en-US" altLang="zh-TW" b="0"/>
              <a:t>2.4 Signature Segmentation and Analysis</a:t>
            </a:r>
          </a:p>
        </p:txBody>
      </p:sp>
      <p:pic>
        <p:nvPicPr>
          <p:cNvPr id="103427" name="Picture 4" descr="2">
            <a:extLst>
              <a:ext uri="{FF2B5EF4-FFF2-40B4-BE49-F238E27FC236}">
                <a16:creationId xmlns:a16="http://schemas.microsoft.com/office/drawing/2014/main" id="{F9399E90-8A59-4A29-BE9B-9175372C06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5463"/>
          <a:stretch>
            <a:fillRect/>
          </a:stretch>
        </p:blipFill>
        <p:spPr bwMode="auto">
          <a:xfrm>
            <a:off x="0" y="0"/>
            <a:ext cx="9144000" cy="623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28" name="文字方塊 1">
            <a:extLst>
              <a:ext uri="{FF2B5EF4-FFF2-40B4-BE49-F238E27FC236}">
                <a16:creationId xmlns:a16="http://schemas.microsoft.com/office/drawing/2014/main" id="{F8F725E8-6AF7-4383-BA7A-89AABE891BD3}"/>
              </a:ext>
            </a:extLst>
          </p:cNvPr>
          <p:cNvSpPr txBox="1">
            <a:spLocks noChangeArrowheads="1"/>
          </p:cNvSpPr>
          <p:nvPr/>
        </p:nvSpPr>
        <p:spPr bwMode="auto">
          <a:xfrm>
            <a:off x="2119313" y="6308725"/>
            <a:ext cx="4905375"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kumimoji="1">
                <a:solidFill>
                  <a:schemeClr val="tx1"/>
                </a:solidFill>
                <a:latin typeface="Arial" panose="020B0604020202020204" pitchFamily="34" charset="0"/>
                <a:ea typeface="新細明體" panose="02020500000000000000" pitchFamily="18" charset="-120"/>
              </a:defRPr>
            </a:lvl1pPr>
            <a:lvl2pPr>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lvl="1" algn="ctr" eaLnBrk="1" hangingPunct="1">
              <a:lnSpc>
                <a:spcPct val="120000"/>
              </a:lnSpc>
              <a:spcBef>
                <a:spcPct val="50000"/>
              </a:spcBef>
            </a:pPr>
            <a:r>
              <a:rPr lang="en-US" altLang="zh-TW" b="1" dirty="0"/>
              <a:t>Figure 2.25 </a:t>
            </a:r>
            <a:r>
              <a:rPr lang="en-US" altLang="zh-TW" dirty="0"/>
              <a:t>Vertical and horizontal projections.</a:t>
            </a:r>
            <a:endParaRPr lang="zh-TW" altLang="en-US" dirty="0"/>
          </a:p>
        </p:txBody>
      </p:sp>
      <p:sp>
        <p:nvSpPr>
          <p:cNvPr id="2" name="矩形 1">
            <a:extLst>
              <a:ext uri="{FF2B5EF4-FFF2-40B4-BE49-F238E27FC236}">
                <a16:creationId xmlns:a16="http://schemas.microsoft.com/office/drawing/2014/main" id="{61FB02DA-4993-40E9-B663-D3EFBB76721B}"/>
              </a:ext>
            </a:extLst>
          </p:cNvPr>
          <p:cNvSpPr>
            <a:spLocks noChangeArrowheads="1"/>
          </p:cNvSpPr>
          <p:nvPr/>
        </p:nvSpPr>
        <p:spPr bwMode="auto">
          <a:xfrm>
            <a:off x="179388" y="3840163"/>
            <a:ext cx="8753475" cy="368300"/>
          </a:xfrm>
          <a:prstGeom prst="rect">
            <a:avLst/>
          </a:prstGeom>
          <a:noFill/>
          <a:ln w="190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pPr>
            <a:endParaRPr lang="zh-TW" altLang="en-US"/>
          </a:p>
        </p:txBody>
      </p:sp>
      <p:sp>
        <p:nvSpPr>
          <p:cNvPr id="6" name="矩形 5">
            <a:extLst>
              <a:ext uri="{FF2B5EF4-FFF2-40B4-BE49-F238E27FC236}">
                <a16:creationId xmlns:a16="http://schemas.microsoft.com/office/drawing/2014/main" id="{E5BFA3EE-CC8C-4C37-BC9D-9937AF6CEF25}"/>
              </a:ext>
            </a:extLst>
          </p:cNvPr>
          <p:cNvSpPr>
            <a:spLocks noChangeArrowheads="1"/>
          </p:cNvSpPr>
          <p:nvPr/>
        </p:nvSpPr>
        <p:spPr bwMode="auto">
          <a:xfrm>
            <a:off x="1868488" y="73025"/>
            <a:ext cx="379412" cy="6119813"/>
          </a:xfrm>
          <a:prstGeom prst="rect">
            <a:avLst/>
          </a:prstGeom>
          <a:noFill/>
          <a:ln w="190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pPr>
            <a:endParaRPr lang="zh-TW" altLang="en-US"/>
          </a:p>
        </p:txBody>
      </p:sp>
      <p:sp>
        <p:nvSpPr>
          <p:cNvPr id="7" name="文字方塊 6">
            <a:extLst>
              <a:ext uri="{FF2B5EF4-FFF2-40B4-BE49-F238E27FC236}">
                <a16:creationId xmlns:a16="http://schemas.microsoft.com/office/drawing/2014/main" id="{8BE1A649-1883-41D0-9934-4D79A8471152}"/>
              </a:ext>
            </a:extLst>
          </p:cNvPr>
          <p:cNvSpPr txBox="1"/>
          <p:nvPr/>
        </p:nvSpPr>
        <p:spPr>
          <a:xfrm>
            <a:off x="8748464" y="6597352"/>
            <a:ext cx="395536" cy="276999"/>
          </a:xfrm>
          <a:prstGeom prst="rect">
            <a:avLst/>
          </a:prstGeom>
          <a:noFill/>
        </p:spPr>
        <p:txBody>
          <a:bodyPr wrap="square" rtlCol="0">
            <a:spAutoFit/>
          </a:bodyPr>
          <a:lstStyle/>
          <a:p>
            <a:r>
              <a:rPr lang="en-US" altLang="zh-TW" sz="1200" dirty="0"/>
              <a:t>58</a:t>
            </a:r>
            <a:endParaRPr lang="zh-TW" altLang="en-US" sz="12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4450" name="Picture 4" descr="2">
            <a:extLst>
              <a:ext uri="{FF2B5EF4-FFF2-40B4-BE49-F238E27FC236}">
                <a16:creationId xmlns:a16="http://schemas.microsoft.com/office/drawing/2014/main" id="{237B7D7D-D147-48E3-A849-FFC80EC5B3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8818"/>
          <a:stretch>
            <a:fillRect/>
          </a:stretch>
        </p:blipFill>
        <p:spPr bwMode="auto">
          <a:xfrm>
            <a:off x="111125" y="71438"/>
            <a:ext cx="8921750" cy="580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51" name="文字方塊 1">
            <a:extLst>
              <a:ext uri="{FF2B5EF4-FFF2-40B4-BE49-F238E27FC236}">
                <a16:creationId xmlns:a16="http://schemas.microsoft.com/office/drawing/2014/main" id="{871C5EE1-C890-4EB3-97EA-EAE8164AF72F}"/>
              </a:ext>
            </a:extLst>
          </p:cNvPr>
          <p:cNvSpPr txBox="1">
            <a:spLocks noChangeArrowheads="1"/>
          </p:cNvSpPr>
          <p:nvPr/>
        </p:nvSpPr>
        <p:spPr bwMode="auto">
          <a:xfrm>
            <a:off x="539750" y="5805488"/>
            <a:ext cx="80645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kumimoji="1">
                <a:solidFill>
                  <a:schemeClr val="tx1"/>
                </a:solidFill>
                <a:latin typeface="Arial" panose="020B0604020202020204" pitchFamily="34" charset="0"/>
                <a:ea typeface="新細明體" panose="02020500000000000000" pitchFamily="18" charset="-120"/>
              </a:defRPr>
            </a:lvl1pPr>
            <a:lvl2pPr>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lvl="1" algn="just" eaLnBrk="1" hangingPunct="1">
              <a:lnSpc>
                <a:spcPct val="120000"/>
              </a:lnSpc>
              <a:spcBef>
                <a:spcPct val="50000"/>
              </a:spcBef>
            </a:pPr>
            <a:r>
              <a:rPr lang="en-US" altLang="zh-TW" sz="1600" b="1" dirty="0"/>
              <a:t>Figure 2.27 </a:t>
            </a:r>
            <a:r>
              <a:rPr lang="en-US" altLang="zh-TW" sz="1600" dirty="0"/>
              <a:t>Binary image segmented into regions on the basis of the segmentation of the initial vertical and horizontal projections. Also shown are the vertical and horizontal projections of each region.</a:t>
            </a:r>
            <a:endParaRPr lang="zh-TW" altLang="en-US" sz="1600" dirty="0"/>
          </a:p>
        </p:txBody>
      </p:sp>
      <p:sp>
        <p:nvSpPr>
          <p:cNvPr id="4" name="文字方塊 3">
            <a:extLst>
              <a:ext uri="{FF2B5EF4-FFF2-40B4-BE49-F238E27FC236}">
                <a16:creationId xmlns:a16="http://schemas.microsoft.com/office/drawing/2014/main" id="{A0CA9AED-8589-491C-96DF-99EAF206C7DA}"/>
              </a:ext>
            </a:extLst>
          </p:cNvPr>
          <p:cNvSpPr txBox="1"/>
          <p:nvPr/>
        </p:nvSpPr>
        <p:spPr>
          <a:xfrm>
            <a:off x="8748464" y="6597352"/>
            <a:ext cx="395536" cy="276999"/>
          </a:xfrm>
          <a:prstGeom prst="rect">
            <a:avLst/>
          </a:prstGeom>
          <a:noFill/>
        </p:spPr>
        <p:txBody>
          <a:bodyPr wrap="square" rtlCol="0">
            <a:spAutoFit/>
          </a:bodyPr>
          <a:lstStyle/>
          <a:p>
            <a:r>
              <a:rPr lang="en-US" altLang="zh-TW" sz="1200" dirty="0"/>
              <a:t>59</a:t>
            </a:r>
            <a:endParaRPr lang="zh-TW" altLang="en-US" sz="12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頁尾版面配置區 3">
            <a:extLst>
              <a:ext uri="{FF2B5EF4-FFF2-40B4-BE49-F238E27FC236}">
                <a16:creationId xmlns:a16="http://schemas.microsoft.com/office/drawing/2014/main" id="{91E3650A-FE2C-4281-887E-0895F14FE0C2}"/>
              </a:ext>
            </a:extLst>
          </p:cNvPr>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
        <p:nvSpPr>
          <p:cNvPr id="23555" name="Rectangle 2">
            <a:extLst>
              <a:ext uri="{FF2B5EF4-FFF2-40B4-BE49-F238E27FC236}">
                <a16:creationId xmlns:a16="http://schemas.microsoft.com/office/drawing/2014/main" id="{8AB644D9-66B3-4747-9E76-754EE0BADA4D}"/>
              </a:ext>
            </a:extLst>
          </p:cNvPr>
          <p:cNvSpPr>
            <a:spLocks noGrp="1" noChangeArrowheads="1"/>
          </p:cNvSpPr>
          <p:nvPr>
            <p:ph type="title"/>
          </p:nvPr>
        </p:nvSpPr>
        <p:spPr/>
        <p:txBody>
          <a:bodyPr/>
          <a:lstStyle/>
          <a:p>
            <a:pPr eaLnBrk="1" hangingPunct="1"/>
            <a:r>
              <a:rPr lang="en-US" altLang="zh-TW"/>
              <a:t>2.2 Thresholding</a:t>
            </a:r>
          </a:p>
        </p:txBody>
      </p:sp>
      <p:pic>
        <p:nvPicPr>
          <p:cNvPr id="23556" name="Picture 4" descr="lena">
            <a:extLst>
              <a:ext uri="{FF2B5EF4-FFF2-40B4-BE49-F238E27FC236}">
                <a16:creationId xmlns:a16="http://schemas.microsoft.com/office/drawing/2014/main" id="{B964868B-2728-4F5E-8FD4-F163A0240B0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276475"/>
            <a:ext cx="4067175" cy="406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5" descr="lena(t=128)">
            <a:extLst>
              <a:ext uri="{FF2B5EF4-FFF2-40B4-BE49-F238E27FC236}">
                <a16:creationId xmlns:a16="http://schemas.microsoft.com/office/drawing/2014/main" id="{03977FF3-8250-4A86-B7E3-240B08244C4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76825" y="2276475"/>
            <a:ext cx="4067175" cy="406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3558" name="Object 6">
            <a:extLst>
              <a:ext uri="{FF2B5EF4-FFF2-40B4-BE49-F238E27FC236}">
                <a16:creationId xmlns:a16="http://schemas.microsoft.com/office/drawing/2014/main" id="{A48B54F9-668C-4884-89D5-254337D9105C}"/>
              </a:ext>
            </a:extLst>
          </p:cNvPr>
          <p:cNvGraphicFramePr>
            <a:graphicFrameLocks noGrp="1" noChangeAspect="1"/>
          </p:cNvGraphicFramePr>
          <p:nvPr>
            <p:ph idx="1"/>
            <p:extLst>
              <p:ext uri="{D42A27DB-BD31-4B8C-83A1-F6EECF244321}">
                <p14:modId xmlns:p14="http://schemas.microsoft.com/office/powerpoint/2010/main" val="3770734055"/>
              </p:ext>
            </p:extLst>
          </p:nvPr>
        </p:nvGraphicFramePr>
        <p:xfrm>
          <a:off x="4067175" y="3919538"/>
          <a:ext cx="1009650" cy="330200"/>
        </p:xfrm>
        <a:graphic>
          <a:graphicData uri="http://schemas.openxmlformats.org/presentationml/2006/ole">
            <mc:AlternateContent xmlns:mc="http://schemas.openxmlformats.org/markup-compatibility/2006">
              <mc:Choice xmlns:v="urn:schemas-microsoft-com:vml" Requires="v">
                <p:oleObj spid="_x0000_s3182" name="方程式" r:id="rId6" imgW="622080" imgH="203040" progId="Equation.3">
                  <p:embed/>
                </p:oleObj>
              </mc:Choice>
              <mc:Fallback>
                <p:oleObj name="方程式" r:id="rId6" imgW="622080" imgH="203040" progId="Equation.3">
                  <p:embed/>
                  <p:pic>
                    <p:nvPicPr>
                      <p:cNvPr id="0" name="Object 6"/>
                      <p:cNvPicPr>
                        <a:picLocks noChangeAspect="1" noChangeArrowheads="1"/>
                      </p:cNvPicPr>
                      <p:nvPr/>
                    </p:nvPicPr>
                    <p:blipFill>
                      <a:blip r:embed="rId7"/>
                      <a:srcRect/>
                      <a:stretch>
                        <a:fillRect/>
                      </a:stretch>
                    </p:blipFill>
                    <p:spPr bwMode="auto">
                      <a:xfrm>
                        <a:off x="4067175" y="3919538"/>
                        <a:ext cx="100965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3559" name="矩形 1">
            <a:extLst>
              <a:ext uri="{FF2B5EF4-FFF2-40B4-BE49-F238E27FC236}">
                <a16:creationId xmlns:a16="http://schemas.microsoft.com/office/drawing/2014/main" id="{18F5590F-B4F2-43BD-A54A-157F5EC5EFCC}"/>
              </a:ext>
            </a:extLst>
          </p:cNvPr>
          <p:cNvSpPr>
            <a:spLocks noChangeArrowheads="1"/>
          </p:cNvSpPr>
          <p:nvPr/>
        </p:nvSpPr>
        <p:spPr bwMode="auto">
          <a:xfrm>
            <a:off x="1684338" y="6324600"/>
            <a:ext cx="698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pPr>
            <a:r>
              <a:rPr lang="en-US" altLang="zh-TW">
                <a:solidFill>
                  <a:srgbClr val="000000"/>
                </a:solidFill>
              </a:rPr>
              <a:t>Lena</a:t>
            </a:r>
            <a:endParaRPr lang="zh-TW" altLang="en-US"/>
          </a:p>
        </p:txBody>
      </p:sp>
      <p:sp>
        <p:nvSpPr>
          <p:cNvPr id="8" name="文字方塊 7"/>
          <p:cNvSpPr txBox="1"/>
          <p:nvPr/>
        </p:nvSpPr>
        <p:spPr>
          <a:xfrm>
            <a:off x="8820472" y="6597352"/>
            <a:ext cx="323528" cy="276999"/>
          </a:xfrm>
          <a:prstGeom prst="rect">
            <a:avLst/>
          </a:prstGeom>
          <a:noFill/>
        </p:spPr>
        <p:txBody>
          <a:bodyPr wrap="square" rtlCol="0">
            <a:spAutoFit/>
          </a:bodyPr>
          <a:lstStyle/>
          <a:p>
            <a:r>
              <a:rPr lang="en-US" altLang="zh-TW" sz="1200" dirty="0"/>
              <a:t>6</a:t>
            </a:r>
            <a:endParaRPr lang="zh-TW" altLang="en-US" sz="1200"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5474" name="Picture 4" descr="2">
            <a:extLst>
              <a:ext uri="{FF2B5EF4-FFF2-40B4-BE49-F238E27FC236}">
                <a16:creationId xmlns:a16="http://schemas.microsoft.com/office/drawing/2014/main" id="{7D196CB1-DEF7-4654-B0CE-C2FE3AC786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8818"/>
          <a:stretch>
            <a:fillRect/>
          </a:stretch>
        </p:blipFill>
        <p:spPr bwMode="auto">
          <a:xfrm>
            <a:off x="407988" y="115888"/>
            <a:ext cx="8328025" cy="587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475" name="文字方塊 1">
            <a:extLst>
              <a:ext uri="{FF2B5EF4-FFF2-40B4-BE49-F238E27FC236}">
                <a16:creationId xmlns:a16="http://schemas.microsoft.com/office/drawing/2014/main" id="{E61DD86A-0D0E-4037-9EEF-3C72E8A1C05D}"/>
              </a:ext>
            </a:extLst>
          </p:cNvPr>
          <p:cNvSpPr txBox="1">
            <a:spLocks noChangeArrowheads="1"/>
          </p:cNvSpPr>
          <p:nvPr/>
        </p:nvSpPr>
        <p:spPr bwMode="auto">
          <a:xfrm>
            <a:off x="539750" y="6064250"/>
            <a:ext cx="8064500" cy="65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kumimoji="1">
                <a:solidFill>
                  <a:schemeClr val="tx1"/>
                </a:solidFill>
                <a:latin typeface="Arial" panose="020B0604020202020204" pitchFamily="34" charset="0"/>
                <a:ea typeface="新細明體" panose="02020500000000000000" pitchFamily="18" charset="-120"/>
              </a:defRPr>
            </a:lvl1pPr>
            <a:lvl2pPr>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lvl="1" algn="just" eaLnBrk="1" hangingPunct="1">
              <a:lnSpc>
                <a:spcPct val="120000"/>
              </a:lnSpc>
              <a:spcBef>
                <a:spcPct val="50000"/>
              </a:spcBef>
            </a:pPr>
            <a:r>
              <a:rPr lang="en-US" altLang="zh-TW" sz="1600" b="1" dirty="0"/>
              <a:t>Figure 2.28 </a:t>
            </a:r>
            <a:r>
              <a:rPr lang="en-US" altLang="zh-TW" sz="1600" dirty="0"/>
              <a:t>Binary image segmented into regions on the basis of the segmentation of Fig. 2.27. Also shown are the vertical and horizontal projections of each region.</a:t>
            </a:r>
            <a:endParaRPr lang="zh-TW" altLang="en-US" sz="1600" dirty="0"/>
          </a:p>
        </p:txBody>
      </p:sp>
      <p:sp>
        <p:nvSpPr>
          <p:cNvPr id="4" name="文字方塊 3">
            <a:extLst>
              <a:ext uri="{FF2B5EF4-FFF2-40B4-BE49-F238E27FC236}">
                <a16:creationId xmlns:a16="http://schemas.microsoft.com/office/drawing/2014/main" id="{B8176924-EC8C-4928-80E6-DD20DB405436}"/>
              </a:ext>
            </a:extLst>
          </p:cNvPr>
          <p:cNvSpPr txBox="1"/>
          <p:nvPr/>
        </p:nvSpPr>
        <p:spPr>
          <a:xfrm>
            <a:off x="8748464" y="6597352"/>
            <a:ext cx="395536" cy="276999"/>
          </a:xfrm>
          <a:prstGeom prst="rect">
            <a:avLst/>
          </a:prstGeom>
          <a:noFill/>
        </p:spPr>
        <p:txBody>
          <a:bodyPr wrap="square" rtlCol="0">
            <a:spAutoFit/>
          </a:bodyPr>
          <a:lstStyle/>
          <a:p>
            <a:r>
              <a:rPr lang="en-US" altLang="zh-TW" sz="1200" dirty="0"/>
              <a:t>60</a:t>
            </a:r>
            <a:endParaRPr lang="zh-TW" altLang="en-US" sz="1200"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頁尾版面配置區 3">
            <a:extLst>
              <a:ext uri="{FF2B5EF4-FFF2-40B4-BE49-F238E27FC236}">
                <a16:creationId xmlns:a16="http://schemas.microsoft.com/office/drawing/2014/main" id="{80D11C05-689C-4A67-B9CA-82A2D778692E}"/>
              </a:ext>
            </a:extLst>
          </p:cNvPr>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pic>
        <p:nvPicPr>
          <p:cNvPr id="106499" name="Picture 7" descr="check_number">
            <a:extLst>
              <a:ext uri="{FF2B5EF4-FFF2-40B4-BE49-F238E27FC236}">
                <a16:creationId xmlns:a16="http://schemas.microsoft.com/office/drawing/2014/main" id="{66742854-ACA0-491A-85AD-0A93F8246C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5600" y="3190875"/>
            <a:ext cx="3708400" cy="366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00" name="Picture 8" descr="check">
            <a:extLst>
              <a:ext uri="{FF2B5EF4-FFF2-40B4-BE49-F238E27FC236}">
                <a16:creationId xmlns:a16="http://schemas.microsoft.com/office/drawing/2014/main" id="{126BCDC9-B554-464B-9A0C-5FDB77FDD8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989138"/>
            <a:ext cx="8448675"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501" name="Text Box 11">
            <a:extLst>
              <a:ext uri="{FF2B5EF4-FFF2-40B4-BE49-F238E27FC236}">
                <a16:creationId xmlns:a16="http://schemas.microsoft.com/office/drawing/2014/main" id="{77B4633E-6B5B-42F4-8696-18D8C73CF212}"/>
              </a:ext>
            </a:extLst>
          </p:cNvPr>
          <p:cNvSpPr txBox="1">
            <a:spLocks noChangeArrowheads="1"/>
          </p:cNvSpPr>
          <p:nvPr/>
        </p:nvSpPr>
        <p:spPr bwMode="auto">
          <a:xfrm>
            <a:off x="0" y="6078538"/>
            <a:ext cx="4067175"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buClrTx/>
              <a:buSzTx/>
              <a:buFontTx/>
              <a:buNone/>
            </a:pPr>
            <a:r>
              <a:rPr lang="en-US" altLang="zh-TW" sz="1500" dirty="0"/>
              <a:t>OCR: Optical Character Recognition</a:t>
            </a:r>
          </a:p>
          <a:p>
            <a:pPr eaLnBrk="1" hangingPunct="1">
              <a:spcBef>
                <a:spcPct val="50000"/>
              </a:spcBef>
              <a:buClrTx/>
              <a:buSzTx/>
              <a:buFontTx/>
              <a:buNone/>
            </a:pPr>
            <a:r>
              <a:rPr lang="en-US" altLang="zh-TW" sz="1500" dirty="0"/>
              <a:t>MICR: Magnetic Ink Character Recognition</a:t>
            </a:r>
          </a:p>
        </p:txBody>
      </p:sp>
      <p:sp>
        <p:nvSpPr>
          <p:cNvPr id="8" name="Rectangle 21">
            <a:extLst>
              <a:ext uri="{FF2B5EF4-FFF2-40B4-BE49-F238E27FC236}">
                <a16:creationId xmlns:a16="http://schemas.microsoft.com/office/drawing/2014/main" id="{05EBCA8B-2E7F-47EC-8FA2-9C7BFDA22868}"/>
              </a:ext>
            </a:extLst>
          </p:cNvPr>
          <p:cNvSpPr txBox="1">
            <a:spLocks noChangeArrowheads="1"/>
          </p:cNvSpPr>
          <p:nvPr/>
        </p:nvSpPr>
        <p:spPr bwMode="auto">
          <a:xfrm>
            <a:off x="1195388" y="485775"/>
            <a:ext cx="7948612"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rtl="0" eaLnBrk="0" fontAlgn="base" hangingPunct="0">
              <a:spcBef>
                <a:spcPct val="0"/>
              </a:spcBef>
              <a:spcAft>
                <a:spcPct val="0"/>
              </a:spcAft>
              <a:defRPr kumimoji="1" sz="3900" b="1">
                <a:solidFill>
                  <a:schemeClr val="tx2"/>
                </a:solidFill>
                <a:latin typeface="+mj-lt"/>
                <a:ea typeface="+mj-ea"/>
                <a:cs typeface="+mj-cs"/>
              </a:defRPr>
            </a:lvl1pPr>
            <a:lvl2pPr algn="l" rtl="0" eaLnBrk="0" fontAlgn="base" hangingPunct="0">
              <a:spcBef>
                <a:spcPct val="0"/>
              </a:spcBef>
              <a:spcAft>
                <a:spcPct val="0"/>
              </a:spcAft>
              <a:defRPr kumimoji="1" sz="3900" b="1">
                <a:solidFill>
                  <a:schemeClr val="tx2"/>
                </a:solidFill>
                <a:latin typeface="Arial" charset="0"/>
                <a:ea typeface="新細明體" pitchFamily="18" charset="-120"/>
              </a:defRPr>
            </a:lvl2pPr>
            <a:lvl3pPr algn="l" rtl="0" eaLnBrk="0" fontAlgn="base" hangingPunct="0">
              <a:spcBef>
                <a:spcPct val="0"/>
              </a:spcBef>
              <a:spcAft>
                <a:spcPct val="0"/>
              </a:spcAft>
              <a:defRPr kumimoji="1" sz="3900" b="1">
                <a:solidFill>
                  <a:schemeClr val="tx2"/>
                </a:solidFill>
                <a:latin typeface="Arial" charset="0"/>
                <a:ea typeface="新細明體" pitchFamily="18" charset="-120"/>
              </a:defRPr>
            </a:lvl3pPr>
            <a:lvl4pPr algn="l" rtl="0" eaLnBrk="0" fontAlgn="base" hangingPunct="0">
              <a:spcBef>
                <a:spcPct val="0"/>
              </a:spcBef>
              <a:spcAft>
                <a:spcPct val="0"/>
              </a:spcAft>
              <a:defRPr kumimoji="1" sz="3900" b="1">
                <a:solidFill>
                  <a:schemeClr val="tx2"/>
                </a:solidFill>
                <a:latin typeface="Arial" charset="0"/>
                <a:ea typeface="新細明體" pitchFamily="18" charset="-120"/>
              </a:defRPr>
            </a:lvl4pPr>
            <a:lvl5pPr algn="l" rtl="0" eaLnBrk="0" fontAlgn="base" hangingPunct="0">
              <a:spcBef>
                <a:spcPct val="0"/>
              </a:spcBef>
              <a:spcAft>
                <a:spcPct val="0"/>
              </a:spcAft>
              <a:defRPr kumimoji="1" sz="3900" b="1">
                <a:solidFill>
                  <a:schemeClr val="tx2"/>
                </a:solidFill>
                <a:latin typeface="Arial" charset="0"/>
                <a:ea typeface="新細明體" pitchFamily="18" charset="-120"/>
              </a:defRPr>
            </a:lvl5pPr>
            <a:lvl6pPr marL="457200" algn="l" rtl="0" fontAlgn="base">
              <a:spcBef>
                <a:spcPct val="0"/>
              </a:spcBef>
              <a:spcAft>
                <a:spcPct val="0"/>
              </a:spcAft>
              <a:defRPr kumimoji="1" sz="3900" b="1">
                <a:solidFill>
                  <a:schemeClr val="tx2"/>
                </a:solidFill>
                <a:latin typeface="Arial" charset="0"/>
                <a:ea typeface="新細明體" pitchFamily="18" charset="-120"/>
              </a:defRPr>
            </a:lvl6pPr>
            <a:lvl7pPr marL="914400" algn="l" rtl="0" fontAlgn="base">
              <a:spcBef>
                <a:spcPct val="0"/>
              </a:spcBef>
              <a:spcAft>
                <a:spcPct val="0"/>
              </a:spcAft>
              <a:defRPr kumimoji="1" sz="3900" b="1">
                <a:solidFill>
                  <a:schemeClr val="tx2"/>
                </a:solidFill>
                <a:latin typeface="Arial" charset="0"/>
                <a:ea typeface="新細明體" pitchFamily="18" charset="-120"/>
              </a:defRPr>
            </a:lvl7pPr>
            <a:lvl8pPr marL="1371600" algn="l" rtl="0" fontAlgn="base">
              <a:spcBef>
                <a:spcPct val="0"/>
              </a:spcBef>
              <a:spcAft>
                <a:spcPct val="0"/>
              </a:spcAft>
              <a:defRPr kumimoji="1" sz="3900" b="1">
                <a:solidFill>
                  <a:schemeClr val="tx2"/>
                </a:solidFill>
                <a:latin typeface="Arial" charset="0"/>
                <a:ea typeface="新細明體" pitchFamily="18" charset="-120"/>
              </a:defRPr>
            </a:lvl8pPr>
            <a:lvl9pPr marL="1828800" algn="l" rtl="0" fontAlgn="base">
              <a:spcBef>
                <a:spcPct val="0"/>
              </a:spcBef>
              <a:spcAft>
                <a:spcPct val="0"/>
              </a:spcAft>
              <a:defRPr kumimoji="1" sz="3900" b="1">
                <a:solidFill>
                  <a:schemeClr val="tx2"/>
                </a:solidFill>
                <a:latin typeface="Arial" charset="0"/>
                <a:ea typeface="新細明體" pitchFamily="18" charset="-120"/>
              </a:defRPr>
            </a:lvl9pPr>
          </a:lstStyle>
          <a:p>
            <a:pPr algn="ctr" eaLnBrk="1" hangingPunct="1">
              <a:defRPr/>
            </a:pPr>
            <a:r>
              <a:rPr lang="en-US" altLang="zh-TW" sz="3600" dirty="0"/>
              <a:t>2.4 Signature Segmentation and Analysis</a:t>
            </a:r>
            <a:endParaRPr lang="en-US" altLang="zh-TW" sz="3600" kern="0"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頁尾版面配置區 5">
            <a:extLst>
              <a:ext uri="{FF2B5EF4-FFF2-40B4-BE49-F238E27FC236}">
                <a16:creationId xmlns:a16="http://schemas.microsoft.com/office/drawing/2014/main" id="{CC986C47-24C6-4EAA-B7DA-4CC8B48918B9}"/>
              </a:ext>
            </a:extLst>
          </p:cNvPr>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
        <p:nvSpPr>
          <p:cNvPr id="108547" name="Rectangle 3">
            <a:extLst>
              <a:ext uri="{FF2B5EF4-FFF2-40B4-BE49-F238E27FC236}">
                <a16:creationId xmlns:a16="http://schemas.microsoft.com/office/drawing/2014/main" id="{C3C45468-B7B2-4FF9-BE7E-3235F2E44A6D}"/>
              </a:ext>
            </a:extLst>
          </p:cNvPr>
          <p:cNvSpPr>
            <a:spLocks noGrp="1" noChangeArrowheads="1"/>
          </p:cNvSpPr>
          <p:nvPr>
            <p:ph type="body" sz="half" idx="1"/>
          </p:nvPr>
        </p:nvSpPr>
        <p:spPr>
          <a:xfrm>
            <a:off x="252413" y="2041525"/>
            <a:ext cx="8639175" cy="4411663"/>
          </a:xfrm>
        </p:spPr>
        <p:txBody>
          <a:bodyPr/>
          <a:lstStyle/>
          <a:p>
            <a:pPr eaLnBrk="1" hangingPunct="1">
              <a:buFont typeface="Wingdings" panose="05000000000000000000" pitchFamily="2" charset="2"/>
              <a:buNone/>
            </a:pPr>
            <a:r>
              <a:rPr lang="en-US" altLang="zh-TW" sz="2600" dirty="0"/>
              <a:t>Diagonal projections:</a:t>
            </a:r>
          </a:p>
          <a:p>
            <a:pPr eaLnBrk="1" hangingPunct="1"/>
            <a:endParaRPr lang="en-US" altLang="zh-TW" sz="2600" dirty="0"/>
          </a:p>
          <a:p>
            <a:pPr eaLnBrk="1" hangingPunct="1"/>
            <a:r>
              <a:rPr lang="en-US" altLang="zh-TW" sz="2600" dirty="0"/>
              <a:t>    : from upper left to lower right</a:t>
            </a:r>
          </a:p>
          <a:p>
            <a:pPr eaLnBrk="1" hangingPunct="1"/>
            <a:endParaRPr lang="en-US" altLang="zh-TW" sz="2600" dirty="0"/>
          </a:p>
          <a:p>
            <a:pPr eaLnBrk="1" hangingPunct="1"/>
            <a:r>
              <a:rPr lang="en-US" altLang="zh-TW" sz="2600" dirty="0"/>
              <a:t>    : from upper right to lower left</a:t>
            </a:r>
          </a:p>
          <a:p>
            <a:pPr eaLnBrk="1" hangingPunct="1">
              <a:buFont typeface="Wingdings" panose="05000000000000000000" pitchFamily="2" charset="2"/>
              <a:buNone/>
            </a:pPr>
            <a:endParaRPr lang="en-US" altLang="zh-TW" sz="2600" dirty="0"/>
          </a:p>
          <a:p>
            <a:pPr eaLnBrk="1" hangingPunct="1"/>
            <a:r>
              <a:rPr lang="en-US" altLang="zh-TW" sz="2600" dirty="0"/>
              <a:t>object area: sum of all the projections values in the segment</a:t>
            </a:r>
          </a:p>
        </p:txBody>
      </p:sp>
      <p:graphicFrame>
        <p:nvGraphicFramePr>
          <p:cNvPr id="108548" name="Object 5">
            <a:extLst>
              <a:ext uri="{FF2B5EF4-FFF2-40B4-BE49-F238E27FC236}">
                <a16:creationId xmlns:a16="http://schemas.microsoft.com/office/drawing/2014/main" id="{AA892136-42A6-4A43-8C91-59BE92125CC9}"/>
              </a:ext>
            </a:extLst>
          </p:cNvPr>
          <p:cNvGraphicFramePr>
            <a:graphicFrameLocks noGrp="1" noChangeAspect="1"/>
          </p:cNvGraphicFramePr>
          <p:nvPr>
            <p:ph sz="quarter" idx="2"/>
          </p:nvPr>
        </p:nvGraphicFramePr>
        <p:xfrm>
          <a:off x="611188" y="3933825"/>
          <a:ext cx="442912" cy="503238"/>
        </p:xfrm>
        <a:graphic>
          <a:graphicData uri="http://schemas.openxmlformats.org/presentationml/2006/ole">
            <mc:AlternateContent xmlns:mc="http://schemas.openxmlformats.org/markup-compatibility/2006">
              <mc:Choice xmlns:v="urn:schemas-microsoft-com:vml" Requires="v">
                <p:oleObj spid="_x0000_s17626" name="方程式" r:id="rId4" imgW="190335" imgH="215713" progId="Equation.3">
                  <p:embed/>
                </p:oleObj>
              </mc:Choice>
              <mc:Fallback>
                <p:oleObj name="方程式" r:id="rId4" imgW="190335" imgH="215713" progId="Equation.3">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188" y="3933825"/>
                        <a:ext cx="442912" cy="503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8549" name="Object 8">
            <a:extLst>
              <a:ext uri="{FF2B5EF4-FFF2-40B4-BE49-F238E27FC236}">
                <a16:creationId xmlns:a16="http://schemas.microsoft.com/office/drawing/2014/main" id="{81F8D72F-8655-4AD7-8357-46E1EC097A19}"/>
              </a:ext>
            </a:extLst>
          </p:cNvPr>
          <p:cNvGraphicFramePr>
            <a:graphicFrameLocks noGrp="1" noChangeAspect="1"/>
          </p:cNvGraphicFramePr>
          <p:nvPr>
            <p:ph sz="quarter" idx="3"/>
          </p:nvPr>
        </p:nvGraphicFramePr>
        <p:xfrm>
          <a:off x="611188" y="2997200"/>
          <a:ext cx="446087" cy="504825"/>
        </p:xfrm>
        <a:graphic>
          <a:graphicData uri="http://schemas.openxmlformats.org/presentationml/2006/ole">
            <mc:AlternateContent xmlns:mc="http://schemas.openxmlformats.org/markup-compatibility/2006">
              <mc:Choice xmlns:v="urn:schemas-microsoft-com:vml" Requires="v">
                <p:oleObj spid="_x0000_s17627" name="方程式" r:id="rId6" imgW="190335" imgH="215713" progId="Equation.3">
                  <p:embed/>
                </p:oleObj>
              </mc:Choice>
              <mc:Fallback>
                <p:oleObj name="方程式" r:id="rId6" imgW="190335" imgH="215713" progId="Equation.3">
                  <p:embed/>
                  <p:pic>
                    <p:nvPicPr>
                      <p:cNvPr id="0"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1188" y="2997200"/>
                        <a:ext cx="446087"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 name="Rectangle 21">
            <a:extLst>
              <a:ext uri="{FF2B5EF4-FFF2-40B4-BE49-F238E27FC236}">
                <a16:creationId xmlns:a16="http://schemas.microsoft.com/office/drawing/2014/main" id="{0AA1F7B7-535D-47D1-A152-1156975C6D0F}"/>
              </a:ext>
            </a:extLst>
          </p:cNvPr>
          <p:cNvSpPr txBox="1">
            <a:spLocks noChangeArrowheads="1"/>
          </p:cNvSpPr>
          <p:nvPr/>
        </p:nvSpPr>
        <p:spPr bwMode="auto">
          <a:xfrm>
            <a:off x="1195388" y="485775"/>
            <a:ext cx="7948612"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rtl="0" eaLnBrk="0" fontAlgn="base" hangingPunct="0">
              <a:spcBef>
                <a:spcPct val="0"/>
              </a:spcBef>
              <a:spcAft>
                <a:spcPct val="0"/>
              </a:spcAft>
              <a:defRPr kumimoji="1" sz="3900" b="1">
                <a:solidFill>
                  <a:schemeClr val="tx2"/>
                </a:solidFill>
                <a:latin typeface="+mj-lt"/>
                <a:ea typeface="+mj-ea"/>
                <a:cs typeface="+mj-cs"/>
              </a:defRPr>
            </a:lvl1pPr>
            <a:lvl2pPr algn="l" rtl="0" eaLnBrk="0" fontAlgn="base" hangingPunct="0">
              <a:spcBef>
                <a:spcPct val="0"/>
              </a:spcBef>
              <a:spcAft>
                <a:spcPct val="0"/>
              </a:spcAft>
              <a:defRPr kumimoji="1" sz="3900" b="1">
                <a:solidFill>
                  <a:schemeClr val="tx2"/>
                </a:solidFill>
                <a:latin typeface="Arial" charset="0"/>
                <a:ea typeface="新細明體" pitchFamily="18" charset="-120"/>
              </a:defRPr>
            </a:lvl2pPr>
            <a:lvl3pPr algn="l" rtl="0" eaLnBrk="0" fontAlgn="base" hangingPunct="0">
              <a:spcBef>
                <a:spcPct val="0"/>
              </a:spcBef>
              <a:spcAft>
                <a:spcPct val="0"/>
              </a:spcAft>
              <a:defRPr kumimoji="1" sz="3900" b="1">
                <a:solidFill>
                  <a:schemeClr val="tx2"/>
                </a:solidFill>
                <a:latin typeface="Arial" charset="0"/>
                <a:ea typeface="新細明體" pitchFamily="18" charset="-120"/>
              </a:defRPr>
            </a:lvl3pPr>
            <a:lvl4pPr algn="l" rtl="0" eaLnBrk="0" fontAlgn="base" hangingPunct="0">
              <a:spcBef>
                <a:spcPct val="0"/>
              </a:spcBef>
              <a:spcAft>
                <a:spcPct val="0"/>
              </a:spcAft>
              <a:defRPr kumimoji="1" sz="3900" b="1">
                <a:solidFill>
                  <a:schemeClr val="tx2"/>
                </a:solidFill>
                <a:latin typeface="Arial" charset="0"/>
                <a:ea typeface="新細明體" pitchFamily="18" charset="-120"/>
              </a:defRPr>
            </a:lvl4pPr>
            <a:lvl5pPr algn="l" rtl="0" eaLnBrk="0" fontAlgn="base" hangingPunct="0">
              <a:spcBef>
                <a:spcPct val="0"/>
              </a:spcBef>
              <a:spcAft>
                <a:spcPct val="0"/>
              </a:spcAft>
              <a:defRPr kumimoji="1" sz="3900" b="1">
                <a:solidFill>
                  <a:schemeClr val="tx2"/>
                </a:solidFill>
                <a:latin typeface="Arial" charset="0"/>
                <a:ea typeface="新細明體" pitchFamily="18" charset="-120"/>
              </a:defRPr>
            </a:lvl5pPr>
            <a:lvl6pPr marL="457200" algn="l" rtl="0" fontAlgn="base">
              <a:spcBef>
                <a:spcPct val="0"/>
              </a:spcBef>
              <a:spcAft>
                <a:spcPct val="0"/>
              </a:spcAft>
              <a:defRPr kumimoji="1" sz="3900" b="1">
                <a:solidFill>
                  <a:schemeClr val="tx2"/>
                </a:solidFill>
                <a:latin typeface="Arial" charset="0"/>
                <a:ea typeface="新細明體" pitchFamily="18" charset="-120"/>
              </a:defRPr>
            </a:lvl6pPr>
            <a:lvl7pPr marL="914400" algn="l" rtl="0" fontAlgn="base">
              <a:spcBef>
                <a:spcPct val="0"/>
              </a:spcBef>
              <a:spcAft>
                <a:spcPct val="0"/>
              </a:spcAft>
              <a:defRPr kumimoji="1" sz="3900" b="1">
                <a:solidFill>
                  <a:schemeClr val="tx2"/>
                </a:solidFill>
                <a:latin typeface="Arial" charset="0"/>
                <a:ea typeface="新細明體" pitchFamily="18" charset="-120"/>
              </a:defRPr>
            </a:lvl7pPr>
            <a:lvl8pPr marL="1371600" algn="l" rtl="0" fontAlgn="base">
              <a:spcBef>
                <a:spcPct val="0"/>
              </a:spcBef>
              <a:spcAft>
                <a:spcPct val="0"/>
              </a:spcAft>
              <a:defRPr kumimoji="1" sz="3900" b="1">
                <a:solidFill>
                  <a:schemeClr val="tx2"/>
                </a:solidFill>
                <a:latin typeface="Arial" charset="0"/>
                <a:ea typeface="新細明體" pitchFamily="18" charset="-120"/>
              </a:defRPr>
            </a:lvl8pPr>
            <a:lvl9pPr marL="1828800" algn="l" rtl="0" fontAlgn="base">
              <a:spcBef>
                <a:spcPct val="0"/>
              </a:spcBef>
              <a:spcAft>
                <a:spcPct val="0"/>
              </a:spcAft>
              <a:defRPr kumimoji="1" sz="3900" b="1">
                <a:solidFill>
                  <a:schemeClr val="tx2"/>
                </a:solidFill>
                <a:latin typeface="Arial" charset="0"/>
                <a:ea typeface="新細明體" pitchFamily="18" charset="-120"/>
              </a:defRPr>
            </a:lvl9pPr>
          </a:lstStyle>
          <a:p>
            <a:pPr algn="ctr" eaLnBrk="1" hangingPunct="1">
              <a:defRPr/>
            </a:pPr>
            <a:r>
              <a:rPr lang="en-US" altLang="zh-TW" sz="3600" dirty="0"/>
              <a:t>2.4 Signature Segmentation and Analysis</a:t>
            </a:r>
            <a:endParaRPr lang="en-US" altLang="zh-TW" sz="3600" kern="0" dirty="0"/>
          </a:p>
        </p:txBody>
      </p:sp>
      <p:sp>
        <p:nvSpPr>
          <p:cNvPr id="7" name="文字方塊 6">
            <a:extLst>
              <a:ext uri="{FF2B5EF4-FFF2-40B4-BE49-F238E27FC236}">
                <a16:creationId xmlns:a16="http://schemas.microsoft.com/office/drawing/2014/main" id="{9DD8C640-1B1D-415D-8F7F-BF38F3169D7D}"/>
              </a:ext>
            </a:extLst>
          </p:cNvPr>
          <p:cNvSpPr txBox="1"/>
          <p:nvPr/>
        </p:nvSpPr>
        <p:spPr>
          <a:xfrm>
            <a:off x="8748464" y="6597352"/>
            <a:ext cx="395536" cy="276999"/>
          </a:xfrm>
          <a:prstGeom prst="rect">
            <a:avLst/>
          </a:prstGeom>
          <a:noFill/>
        </p:spPr>
        <p:txBody>
          <a:bodyPr wrap="square" rtlCol="0">
            <a:spAutoFit/>
          </a:bodyPr>
          <a:lstStyle/>
          <a:p>
            <a:r>
              <a:rPr lang="en-US" altLang="zh-TW" sz="1200" dirty="0"/>
              <a:t>62</a:t>
            </a:r>
            <a:endParaRPr lang="zh-TW" altLang="en-US" sz="1200"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9570" name="圖片 2">
            <a:extLst>
              <a:ext uri="{FF2B5EF4-FFF2-40B4-BE49-F238E27FC236}">
                <a16:creationId xmlns:a16="http://schemas.microsoft.com/office/drawing/2014/main" id="{8EED30CE-48E2-4657-B958-8D7567A4DDCA}"/>
              </a:ext>
            </a:extLst>
          </p:cNvPr>
          <p:cNvPicPr>
            <a:picLocks noChangeAspect="1"/>
          </p:cNvPicPr>
          <p:nvPr/>
        </p:nvPicPr>
        <p:blipFill>
          <a:blip r:embed="rId3">
            <a:extLst>
              <a:ext uri="{28A0092B-C50C-407E-A947-70E740481C1C}">
                <a14:useLocalDpi xmlns:a14="http://schemas.microsoft.com/office/drawing/2010/main" val="0"/>
              </a:ext>
            </a:extLst>
          </a:blip>
          <a:srcRect l="4166" r="3333"/>
          <a:stretch>
            <a:fillRect/>
          </a:stretch>
        </p:blipFill>
        <p:spPr bwMode="auto">
          <a:xfrm>
            <a:off x="684213" y="36513"/>
            <a:ext cx="8280400" cy="678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571" name="文字方塊 1">
            <a:extLst>
              <a:ext uri="{FF2B5EF4-FFF2-40B4-BE49-F238E27FC236}">
                <a16:creationId xmlns:a16="http://schemas.microsoft.com/office/drawing/2014/main" id="{976EA885-6C0B-4454-95F4-B3952992DAE6}"/>
              </a:ext>
            </a:extLst>
          </p:cNvPr>
          <p:cNvSpPr txBox="1">
            <a:spLocks noChangeArrowheads="1"/>
          </p:cNvSpPr>
          <p:nvPr/>
        </p:nvSpPr>
        <p:spPr bwMode="auto">
          <a:xfrm>
            <a:off x="290513" y="5084763"/>
            <a:ext cx="5218112"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kumimoji="1">
                <a:solidFill>
                  <a:schemeClr val="tx1"/>
                </a:solidFill>
                <a:latin typeface="Arial" panose="020B0604020202020204" pitchFamily="34" charset="0"/>
                <a:ea typeface="新細明體" panose="02020500000000000000" pitchFamily="18" charset="-120"/>
              </a:defRPr>
            </a:lvl1pPr>
            <a:lvl2pPr>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lvl="1" algn="just" eaLnBrk="1" hangingPunct="1">
              <a:lnSpc>
                <a:spcPct val="120000"/>
              </a:lnSpc>
              <a:spcBef>
                <a:spcPct val="50000"/>
              </a:spcBef>
            </a:pPr>
            <a:r>
              <a:rPr lang="en-US" altLang="zh-TW" sz="1600" b="1" dirty="0"/>
              <a:t>Figure 2.29 </a:t>
            </a:r>
            <a:r>
              <a:rPr lang="en-US" altLang="zh-TW" sz="1600" dirty="0"/>
              <a:t>Diagonal projections </a:t>
            </a:r>
            <a:r>
              <a:rPr lang="en-US" altLang="zh-TW" sz="1600" i="1" dirty="0"/>
              <a:t>P</a:t>
            </a:r>
            <a:r>
              <a:rPr lang="en-US" altLang="zh-TW" sz="1600" i="1" baseline="-25000" dirty="0"/>
              <a:t>D</a:t>
            </a:r>
            <a:r>
              <a:rPr lang="en-US" altLang="zh-TW" sz="1600" dirty="0"/>
              <a:t> and </a:t>
            </a:r>
            <a:r>
              <a:rPr lang="en-US" altLang="zh-TW" sz="1600" i="1" dirty="0"/>
              <a:t>P</a:t>
            </a:r>
            <a:r>
              <a:rPr lang="en-US" altLang="zh-TW" sz="1600" i="1" baseline="-25000" dirty="0"/>
              <a:t>E</a:t>
            </a:r>
            <a:r>
              <a:rPr lang="en-US" altLang="zh-TW" sz="1600" dirty="0"/>
              <a:t> for each of the five image regions of Fig. 2.28. </a:t>
            </a:r>
            <a:r>
              <a:rPr lang="en-US" altLang="zh-TW" sz="1600" i="1" dirty="0"/>
              <a:t>P</a:t>
            </a:r>
            <a:r>
              <a:rPr lang="en-US" altLang="zh-TW" sz="1600" i="1" baseline="-25000" dirty="0"/>
              <a:t>D</a:t>
            </a:r>
            <a:r>
              <a:rPr lang="en-US" altLang="zh-TW" sz="1600" dirty="0"/>
              <a:t> is the diagonal projection taken 45° clockwise from the horizontal. </a:t>
            </a:r>
            <a:r>
              <a:rPr lang="en-US" altLang="zh-TW" sz="1600" i="1" dirty="0"/>
              <a:t>P</a:t>
            </a:r>
            <a:r>
              <a:rPr lang="en-US" altLang="zh-TW" sz="1600" i="1" baseline="-25000" dirty="0"/>
              <a:t>E</a:t>
            </a:r>
            <a:r>
              <a:rPr lang="en-US" altLang="zh-TW" sz="1600" dirty="0"/>
              <a:t> is the diagonal projection taken 135° clockwise from the horizontal.</a:t>
            </a:r>
            <a:endParaRPr lang="zh-TW" altLang="en-US" sz="1600" dirty="0"/>
          </a:p>
        </p:txBody>
      </p:sp>
      <p:sp>
        <p:nvSpPr>
          <p:cNvPr id="4" name="文字方塊 3">
            <a:extLst>
              <a:ext uri="{FF2B5EF4-FFF2-40B4-BE49-F238E27FC236}">
                <a16:creationId xmlns:a16="http://schemas.microsoft.com/office/drawing/2014/main" id="{B6F530BE-06CB-4E22-9DF4-A7414E4429E3}"/>
              </a:ext>
            </a:extLst>
          </p:cNvPr>
          <p:cNvSpPr txBox="1"/>
          <p:nvPr/>
        </p:nvSpPr>
        <p:spPr>
          <a:xfrm>
            <a:off x="8748464" y="6597352"/>
            <a:ext cx="395536" cy="276999"/>
          </a:xfrm>
          <a:prstGeom prst="rect">
            <a:avLst/>
          </a:prstGeom>
          <a:noFill/>
        </p:spPr>
        <p:txBody>
          <a:bodyPr wrap="square" rtlCol="0">
            <a:spAutoFit/>
          </a:bodyPr>
          <a:lstStyle/>
          <a:p>
            <a:r>
              <a:rPr lang="en-US" altLang="zh-TW" sz="1200" dirty="0"/>
              <a:t>63</a:t>
            </a:r>
            <a:endParaRPr lang="zh-TW" altLang="en-US" sz="1200"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頁尾版面配置區 5">
            <a:extLst>
              <a:ext uri="{FF2B5EF4-FFF2-40B4-BE49-F238E27FC236}">
                <a16:creationId xmlns:a16="http://schemas.microsoft.com/office/drawing/2014/main" id="{CC986C47-24C6-4EAA-B7DA-4CC8B48918B9}"/>
              </a:ext>
            </a:extLst>
          </p:cNvPr>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
        <p:nvSpPr>
          <p:cNvPr id="108547" name="Rectangle 3">
            <a:extLst>
              <a:ext uri="{FF2B5EF4-FFF2-40B4-BE49-F238E27FC236}">
                <a16:creationId xmlns:a16="http://schemas.microsoft.com/office/drawing/2014/main" id="{C3C45468-B7B2-4FF9-BE7E-3235F2E44A6D}"/>
              </a:ext>
            </a:extLst>
          </p:cNvPr>
          <p:cNvSpPr>
            <a:spLocks noGrp="1" noChangeArrowheads="1"/>
          </p:cNvSpPr>
          <p:nvPr>
            <p:ph type="body" sz="half" idx="1"/>
          </p:nvPr>
        </p:nvSpPr>
        <p:spPr>
          <a:xfrm>
            <a:off x="252413" y="2924944"/>
            <a:ext cx="8891587" cy="3528244"/>
          </a:xfrm>
        </p:spPr>
        <p:txBody>
          <a:bodyPr/>
          <a:lstStyle/>
          <a:p>
            <a:pPr marL="0" indent="0" eaLnBrk="1" hangingPunct="1">
              <a:lnSpc>
                <a:spcPct val="150000"/>
              </a:lnSpc>
              <a:buFont typeface="Wingdings" panose="05000000000000000000" pitchFamily="2" charset="2"/>
              <a:buNone/>
            </a:pPr>
            <a:r>
              <a:rPr lang="en-US" altLang="zh-TW" sz="2600" dirty="0"/>
              <a:t>when components spaced away and relatively few, use signature segmentation</a:t>
            </a:r>
          </a:p>
        </p:txBody>
      </p:sp>
      <p:sp>
        <p:nvSpPr>
          <p:cNvPr id="8" name="Rectangle 21">
            <a:extLst>
              <a:ext uri="{FF2B5EF4-FFF2-40B4-BE49-F238E27FC236}">
                <a16:creationId xmlns:a16="http://schemas.microsoft.com/office/drawing/2014/main" id="{0AA1F7B7-535D-47D1-A152-1156975C6D0F}"/>
              </a:ext>
            </a:extLst>
          </p:cNvPr>
          <p:cNvSpPr txBox="1">
            <a:spLocks noChangeArrowheads="1"/>
          </p:cNvSpPr>
          <p:nvPr/>
        </p:nvSpPr>
        <p:spPr bwMode="auto">
          <a:xfrm>
            <a:off x="1195388" y="485775"/>
            <a:ext cx="7948612"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rtl="0" eaLnBrk="0" fontAlgn="base" hangingPunct="0">
              <a:spcBef>
                <a:spcPct val="0"/>
              </a:spcBef>
              <a:spcAft>
                <a:spcPct val="0"/>
              </a:spcAft>
              <a:defRPr kumimoji="1" sz="3900" b="1">
                <a:solidFill>
                  <a:schemeClr val="tx2"/>
                </a:solidFill>
                <a:latin typeface="+mj-lt"/>
                <a:ea typeface="+mj-ea"/>
                <a:cs typeface="+mj-cs"/>
              </a:defRPr>
            </a:lvl1pPr>
            <a:lvl2pPr algn="l" rtl="0" eaLnBrk="0" fontAlgn="base" hangingPunct="0">
              <a:spcBef>
                <a:spcPct val="0"/>
              </a:spcBef>
              <a:spcAft>
                <a:spcPct val="0"/>
              </a:spcAft>
              <a:defRPr kumimoji="1" sz="3900" b="1">
                <a:solidFill>
                  <a:schemeClr val="tx2"/>
                </a:solidFill>
                <a:latin typeface="Arial" charset="0"/>
                <a:ea typeface="新細明體" pitchFamily="18" charset="-120"/>
              </a:defRPr>
            </a:lvl2pPr>
            <a:lvl3pPr algn="l" rtl="0" eaLnBrk="0" fontAlgn="base" hangingPunct="0">
              <a:spcBef>
                <a:spcPct val="0"/>
              </a:spcBef>
              <a:spcAft>
                <a:spcPct val="0"/>
              </a:spcAft>
              <a:defRPr kumimoji="1" sz="3900" b="1">
                <a:solidFill>
                  <a:schemeClr val="tx2"/>
                </a:solidFill>
                <a:latin typeface="Arial" charset="0"/>
                <a:ea typeface="新細明體" pitchFamily="18" charset="-120"/>
              </a:defRPr>
            </a:lvl3pPr>
            <a:lvl4pPr algn="l" rtl="0" eaLnBrk="0" fontAlgn="base" hangingPunct="0">
              <a:spcBef>
                <a:spcPct val="0"/>
              </a:spcBef>
              <a:spcAft>
                <a:spcPct val="0"/>
              </a:spcAft>
              <a:defRPr kumimoji="1" sz="3900" b="1">
                <a:solidFill>
                  <a:schemeClr val="tx2"/>
                </a:solidFill>
                <a:latin typeface="Arial" charset="0"/>
                <a:ea typeface="新細明體" pitchFamily="18" charset="-120"/>
              </a:defRPr>
            </a:lvl4pPr>
            <a:lvl5pPr algn="l" rtl="0" eaLnBrk="0" fontAlgn="base" hangingPunct="0">
              <a:spcBef>
                <a:spcPct val="0"/>
              </a:spcBef>
              <a:spcAft>
                <a:spcPct val="0"/>
              </a:spcAft>
              <a:defRPr kumimoji="1" sz="3900" b="1">
                <a:solidFill>
                  <a:schemeClr val="tx2"/>
                </a:solidFill>
                <a:latin typeface="Arial" charset="0"/>
                <a:ea typeface="新細明體" pitchFamily="18" charset="-120"/>
              </a:defRPr>
            </a:lvl5pPr>
            <a:lvl6pPr marL="457200" algn="l" rtl="0" fontAlgn="base">
              <a:spcBef>
                <a:spcPct val="0"/>
              </a:spcBef>
              <a:spcAft>
                <a:spcPct val="0"/>
              </a:spcAft>
              <a:defRPr kumimoji="1" sz="3900" b="1">
                <a:solidFill>
                  <a:schemeClr val="tx2"/>
                </a:solidFill>
                <a:latin typeface="Arial" charset="0"/>
                <a:ea typeface="新細明體" pitchFamily="18" charset="-120"/>
              </a:defRPr>
            </a:lvl6pPr>
            <a:lvl7pPr marL="914400" algn="l" rtl="0" fontAlgn="base">
              <a:spcBef>
                <a:spcPct val="0"/>
              </a:spcBef>
              <a:spcAft>
                <a:spcPct val="0"/>
              </a:spcAft>
              <a:defRPr kumimoji="1" sz="3900" b="1">
                <a:solidFill>
                  <a:schemeClr val="tx2"/>
                </a:solidFill>
                <a:latin typeface="Arial" charset="0"/>
                <a:ea typeface="新細明體" pitchFamily="18" charset="-120"/>
              </a:defRPr>
            </a:lvl7pPr>
            <a:lvl8pPr marL="1371600" algn="l" rtl="0" fontAlgn="base">
              <a:spcBef>
                <a:spcPct val="0"/>
              </a:spcBef>
              <a:spcAft>
                <a:spcPct val="0"/>
              </a:spcAft>
              <a:defRPr kumimoji="1" sz="3900" b="1">
                <a:solidFill>
                  <a:schemeClr val="tx2"/>
                </a:solidFill>
                <a:latin typeface="Arial" charset="0"/>
                <a:ea typeface="新細明體" pitchFamily="18" charset="-120"/>
              </a:defRPr>
            </a:lvl8pPr>
            <a:lvl9pPr marL="1828800" algn="l" rtl="0" fontAlgn="base">
              <a:spcBef>
                <a:spcPct val="0"/>
              </a:spcBef>
              <a:spcAft>
                <a:spcPct val="0"/>
              </a:spcAft>
              <a:defRPr kumimoji="1" sz="3900" b="1">
                <a:solidFill>
                  <a:schemeClr val="tx2"/>
                </a:solidFill>
                <a:latin typeface="Arial" charset="0"/>
                <a:ea typeface="新細明體" pitchFamily="18" charset="-120"/>
              </a:defRPr>
            </a:lvl9pPr>
          </a:lstStyle>
          <a:p>
            <a:pPr eaLnBrk="1" hangingPunct="1">
              <a:defRPr/>
            </a:pPr>
            <a:r>
              <a:rPr lang="en-US" altLang="zh-TW" sz="3600" dirty="0"/>
              <a:t>2.5 Summary</a:t>
            </a:r>
            <a:endParaRPr lang="en-US" altLang="zh-TW" sz="3600" kern="0" dirty="0"/>
          </a:p>
        </p:txBody>
      </p:sp>
      <p:sp>
        <p:nvSpPr>
          <p:cNvPr id="5" name="文字方塊 4">
            <a:extLst>
              <a:ext uri="{FF2B5EF4-FFF2-40B4-BE49-F238E27FC236}">
                <a16:creationId xmlns:a16="http://schemas.microsoft.com/office/drawing/2014/main" id="{B2900620-3D2F-4223-A61C-BB91C8EE726F}"/>
              </a:ext>
            </a:extLst>
          </p:cNvPr>
          <p:cNvSpPr txBox="1"/>
          <p:nvPr/>
        </p:nvSpPr>
        <p:spPr>
          <a:xfrm>
            <a:off x="8748464" y="6597352"/>
            <a:ext cx="395536" cy="276999"/>
          </a:xfrm>
          <a:prstGeom prst="rect">
            <a:avLst/>
          </a:prstGeom>
          <a:noFill/>
        </p:spPr>
        <p:txBody>
          <a:bodyPr wrap="square" rtlCol="0">
            <a:spAutoFit/>
          </a:bodyPr>
          <a:lstStyle/>
          <a:p>
            <a:r>
              <a:rPr lang="en-US" altLang="zh-TW" sz="1200" dirty="0"/>
              <a:t>64</a:t>
            </a:r>
            <a:endParaRPr lang="zh-TW" altLang="en-US" sz="1200" dirty="0"/>
          </a:p>
        </p:txBody>
      </p:sp>
    </p:spTree>
    <p:extLst>
      <p:ext uri="{BB962C8B-B14F-4D97-AF65-F5344CB8AC3E}">
        <p14:creationId xmlns:p14="http://schemas.microsoft.com/office/powerpoint/2010/main" val="384986736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頁尾版面配置區 3">
            <a:extLst>
              <a:ext uri="{FF2B5EF4-FFF2-40B4-BE49-F238E27FC236}">
                <a16:creationId xmlns:a16="http://schemas.microsoft.com/office/drawing/2014/main" id="{A7208055-FD5C-4C12-B07D-770B0FE7720A}"/>
              </a:ext>
            </a:extLst>
          </p:cNvPr>
          <p:cNvSpPr>
            <a:spLocks noGrp="1"/>
          </p:cNvSpPr>
          <p:nvPr>
            <p:ph type="ftr" sz="quarter" idx="10"/>
          </p:nvPr>
        </p:nvSpPr>
        <p:spPr/>
        <p:txBody>
          <a:bodyPr/>
          <a:lstStyle/>
          <a:p>
            <a:pPr>
              <a:defRPr/>
            </a:pPr>
            <a:r>
              <a:rPr lang="en-US" altLang="zh-TW" b="1" dirty="0">
                <a:effectLst>
                  <a:outerShdw blurRad="38100" dist="38100" dir="2700000" algn="tl">
                    <a:srgbClr val="C0C0C0"/>
                  </a:outerShdw>
                </a:effectLst>
              </a:rPr>
              <a:t>DC &amp; CV Lab.</a:t>
            </a:r>
          </a:p>
          <a:p>
            <a:pPr>
              <a:defRPr/>
            </a:pPr>
            <a:r>
              <a:rPr lang="en-US" altLang="zh-TW" dirty="0">
                <a:latin typeface="Comic Sans MS" pitchFamily="66" charset="0"/>
              </a:rPr>
              <a:t>CSIE  NTU</a:t>
            </a:r>
          </a:p>
        </p:txBody>
      </p:sp>
      <p:sp>
        <p:nvSpPr>
          <p:cNvPr id="111619" name="Rectangle 2">
            <a:extLst>
              <a:ext uri="{FF2B5EF4-FFF2-40B4-BE49-F238E27FC236}">
                <a16:creationId xmlns:a16="http://schemas.microsoft.com/office/drawing/2014/main" id="{DACA8515-5A52-4D06-B571-47641ACC7044}"/>
              </a:ext>
            </a:extLst>
          </p:cNvPr>
          <p:cNvSpPr>
            <a:spLocks noGrp="1" noChangeArrowheads="1"/>
          </p:cNvSpPr>
          <p:nvPr>
            <p:ph type="title"/>
          </p:nvPr>
        </p:nvSpPr>
        <p:spPr/>
        <p:txBody>
          <a:bodyPr/>
          <a:lstStyle/>
          <a:p>
            <a:pPr algn="ctr" eaLnBrk="1" hangingPunct="1"/>
            <a:r>
              <a:rPr lang="en-US" altLang="zh-TW" b="0" dirty="0"/>
              <a:t>Project due </a:t>
            </a:r>
            <a:r>
              <a:rPr lang="en-US" altLang="zh-TW" b="0" dirty="0">
                <a:solidFill>
                  <a:srgbClr val="FF0000"/>
                </a:solidFill>
              </a:rPr>
              <a:t>Sep. 26, 2023</a:t>
            </a:r>
          </a:p>
        </p:txBody>
      </p:sp>
      <p:sp>
        <p:nvSpPr>
          <p:cNvPr id="111620" name="Rectangle 3">
            <a:extLst>
              <a:ext uri="{FF2B5EF4-FFF2-40B4-BE49-F238E27FC236}">
                <a16:creationId xmlns:a16="http://schemas.microsoft.com/office/drawing/2014/main" id="{25AEECFD-6C99-4CE8-A006-B7F4FB67326D}"/>
              </a:ext>
            </a:extLst>
          </p:cNvPr>
          <p:cNvSpPr>
            <a:spLocks noGrp="1" noChangeArrowheads="1"/>
          </p:cNvSpPr>
          <p:nvPr>
            <p:ph type="body" idx="1"/>
          </p:nvPr>
        </p:nvSpPr>
        <p:spPr/>
        <p:txBody>
          <a:bodyPr/>
          <a:lstStyle/>
          <a:p>
            <a:pPr eaLnBrk="1" hangingPunct="1">
              <a:spcBef>
                <a:spcPts val="1800"/>
              </a:spcBef>
              <a:buFont typeface="Wingdings" panose="05000000000000000000" pitchFamily="2" charset="2"/>
              <a:buNone/>
            </a:pPr>
            <a:r>
              <a:rPr lang="en-US" altLang="zh-TW" dirty="0"/>
              <a:t>Write a program to generate:</a:t>
            </a:r>
          </a:p>
          <a:p>
            <a:pPr eaLnBrk="1" hangingPunct="1">
              <a:spcBef>
                <a:spcPts val="1800"/>
              </a:spcBef>
            </a:pPr>
            <a:r>
              <a:rPr lang="en-US" altLang="zh-TW" dirty="0"/>
              <a:t>a binary image (threshold at 128)</a:t>
            </a:r>
          </a:p>
          <a:p>
            <a:pPr eaLnBrk="1" hangingPunct="1">
              <a:spcBef>
                <a:spcPts val="1800"/>
              </a:spcBef>
            </a:pPr>
            <a:r>
              <a:rPr lang="en-US" altLang="zh-TW" dirty="0"/>
              <a:t>a histogram</a:t>
            </a:r>
          </a:p>
        </p:txBody>
      </p:sp>
      <p:pic>
        <p:nvPicPr>
          <p:cNvPr id="111621" name="Picture 4" descr="lena">
            <a:extLst>
              <a:ext uri="{FF2B5EF4-FFF2-40B4-BE49-F238E27FC236}">
                <a16:creationId xmlns:a16="http://schemas.microsoft.com/office/drawing/2014/main" id="{DFDE08EC-84F2-42B1-801E-13CF6CFF04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3699" y="3705395"/>
            <a:ext cx="2986087" cy="298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文字方塊 6">
            <a:extLst>
              <a:ext uri="{FF2B5EF4-FFF2-40B4-BE49-F238E27FC236}">
                <a16:creationId xmlns:a16="http://schemas.microsoft.com/office/drawing/2014/main" id="{B748F6FD-C79D-437A-8228-A2B9CB61D999}"/>
              </a:ext>
            </a:extLst>
          </p:cNvPr>
          <p:cNvSpPr txBox="1"/>
          <p:nvPr/>
        </p:nvSpPr>
        <p:spPr>
          <a:xfrm>
            <a:off x="8748464" y="6597352"/>
            <a:ext cx="395536" cy="276999"/>
          </a:xfrm>
          <a:prstGeom prst="rect">
            <a:avLst/>
          </a:prstGeom>
          <a:noFill/>
        </p:spPr>
        <p:txBody>
          <a:bodyPr wrap="square" rtlCol="0">
            <a:spAutoFit/>
          </a:bodyPr>
          <a:lstStyle/>
          <a:p>
            <a:r>
              <a:rPr lang="en-US" altLang="zh-TW" sz="1200" dirty="0"/>
              <a:t>65</a:t>
            </a:r>
            <a:endParaRPr lang="zh-TW" altLang="en-US" sz="1200" dirty="0"/>
          </a:p>
        </p:txBody>
      </p:sp>
    </p:spTree>
    <p:extLst>
      <p:ext uri="{BB962C8B-B14F-4D97-AF65-F5344CB8AC3E}">
        <p14:creationId xmlns:p14="http://schemas.microsoft.com/office/powerpoint/2010/main" val="260752328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頁尾版面配置區 3">
            <a:extLst>
              <a:ext uri="{FF2B5EF4-FFF2-40B4-BE49-F238E27FC236}">
                <a16:creationId xmlns:a16="http://schemas.microsoft.com/office/drawing/2014/main" id="{A7208055-FD5C-4C12-B07D-770B0FE7720A}"/>
              </a:ext>
            </a:extLst>
          </p:cNvPr>
          <p:cNvSpPr>
            <a:spLocks noGrp="1"/>
          </p:cNvSpPr>
          <p:nvPr>
            <p:ph type="ftr" sz="quarter" idx="10"/>
          </p:nvPr>
        </p:nvSpPr>
        <p:spPr/>
        <p:txBody>
          <a:bodyPr/>
          <a:lstStyle/>
          <a:p>
            <a:pPr>
              <a:defRPr/>
            </a:pPr>
            <a:r>
              <a:rPr lang="en-US" altLang="zh-TW" b="1" dirty="0">
                <a:effectLst>
                  <a:outerShdw blurRad="38100" dist="38100" dir="2700000" algn="tl">
                    <a:srgbClr val="C0C0C0"/>
                  </a:outerShdw>
                </a:effectLst>
              </a:rPr>
              <a:t>DC &amp; CV Lab.</a:t>
            </a:r>
          </a:p>
          <a:p>
            <a:pPr>
              <a:defRPr/>
            </a:pPr>
            <a:r>
              <a:rPr lang="en-US" altLang="zh-TW" dirty="0">
                <a:latin typeface="Comic Sans MS" pitchFamily="66" charset="0"/>
              </a:rPr>
              <a:t>CSIE  NTU</a:t>
            </a:r>
          </a:p>
        </p:txBody>
      </p:sp>
      <p:sp>
        <p:nvSpPr>
          <p:cNvPr id="111619" name="Rectangle 2">
            <a:extLst>
              <a:ext uri="{FF2B5EF4-FFF2-40B4-BE49-F238E27FC236}">
                <a16:creationId xmlns:a16="http://schemas.microsoft.com/office/drawing/2014/main" id="{DACA8515-5A52-4D06-B571-47641ACC7044}"/>
              </a:ext>
            </a:extLst>
          </p:cNvPr>
          <p:cNvSpPr>
            <a:spLocks noGrp="1" noChangeArrowheads="1"/>
          </p:cNvSpPr>
          <p:nvPr>
            <p:ph type="title"/>
          </p:nvPr>
        </p:nvSpPr>
        <p:spPr/>
        <p:txBody>
          <a:bodyPr/>
          <a:lstStyle/>
          <a:p>
            <a:pPr algn="ctr" eaLnBrk="1" hangingPunct="1"/>
            <a:r>
              <a:rPr lang="en-US" altLang="zh-TW" b="0" dirty="0"/>
              <a:t>Project due </a:t>
            </a:r>
            <a:r>
              <a:rPr lang="en-US" altLang="zh-TW" b="0" dirty="0">
                <a:solidFill>
                  <a:srgbClr val="FF0000"/>
                </a:solidFill>
              </a:rPr>
              <a:t>Sep. 26, 2023</a:t>
            </a:r>
          </a:p>
        </p:txBody>
      </p:sp>
      <p:sp>
        <p:nvSpPr>
          <p:cNvPr id="111620" name="Rectangle 3">
            <a:extLst>
              <a:ext uri="{FF2B5EF4-FFF2-40B4-BE49-F238E27FC236}">
                <a16:creationId xmlns:a16="http://schemas.microsoft.com/office/drawing/2014/main" id="{25AEECFD-6C99-4CE8-A006-B7F4FB67326D}"/>
              </a:ext>
            </a:extLst>
          </p:cNvPr>
          <p:cNvSpPr>
            <a:spLocks noGrp="1" noChangeArrowheads="1"/>
          </p:cNvSpPr>
          <p:nvPr>
            <p:ph type="body" idx="1"/>
          </p:nvPr>
        </p:nvSpPr>
        <p:spPr/>
        <p:txBody>
          <a:bodyPr/>
          <a:lstStyle/>
          <a:p>
            <a:pPr eaLnBrk="1" hangingPunct="1">
              <a:spcBef>
                <a:spcPts val="1800"/>
              </a:spcBef>
              <a:buFont typeface="Wingdings" panose="05000000000000000000" pitchFamily="2" charset="2"/>
              <a:buNone/>
            </a:pPr>
            <a:r>
              <a:rPr lang="en-US" altLang="zh-TW" dirty="0"/>
              <a:t>Write a program to generate:</a:t>
            </a:r>
          </a:p>
          <a:p>
            <a:pPr eaLnBrk="1" hangingPunct="1">
              <a:spcBef>
                <a:spcPts val="1800"/>
              </a:spcBef>
            </a:pPr>
            <a:r>
              <a:rPr lang="en-US" altLang="zh-TW" dirty="0"/>
              <a:t>connected components (regions with + at centroid, bounding box)</a:t>
            </a:r>
          </a:p>
        </p:txBody>
      </p:sp>
      <p:pic>
        <p:nvPicPr>
          <p:cNvPr id="111621" name="Picture 4" descr="lena">
            <a:extLst>
              <a:ext uri="{FF2B5EF4-FFF2-40B4-BE49-F238E27FC236}">
                <a16:creationId xmlns:a16="http://schemas.microsoft.com/office/drawing/2014/main" id="{DFDE08EC-84F2-42B1-801E-13CF6CFF04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3700" y="3705395"/>
            <a:ext cx="2986087" cy="298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圖片 5">
            <a:extLst>
              <a:ext uri="{FF2B5EF4-FFF2-40B4-BE49-F238E27FC236}">
                <a16:creationId xmlns:a16="http://schemas.microsoft.com/office/drawing/2014/main" id="{E2C7D2B4-9544-4D92-A6A7-6F39A35DE95D}"/>
              </a:ext>
            </a:extLst>
          </p:cNvPr>
          <p:cNvPicPr>
            <a:picLocks noChangeAspect="1"/>
          </p:cNvPicPr>
          <p:nvPr/>
        </p:nvPicPr>
        <p:blipFill>
          <a:blip r:embed="rId4"/>
          <a:stretch>
            <a:fillRect/>
          </a:stretch>
        </p:blipFill>
        <p:spPr>
          <a:xfrm>
            <a:off x="1070318" y="3667465"/>
            <a:ext cx="3040758" cy="3061948"/>
          </a:xfrm>
          <a:prstGeom prst="rect">
            <a:avLst/>
          </a:prstGeom>
        </p:spPr>
      </p:pic>
      <p:sp>
        <p:nvSpPr>
          <p:cNvPr id="7" name="文字方塊 6">
            <a:extLst>
              <a:ext uri="{FF2B5EF4-FFF2-40B4-BE49-F238E27FC236}">
                <a16:creationId xmlns:a16="http://schemas.microsoft.com/office/drawing/2014/main" id="{0A7AFFD2-7990-4E96-9156-231D1AEEE987}"/>
              </a:ext>
            </a:extLst>
          </p:cNvPr>
          <p:cNvSpPr txBox="1"/>
          <p:nvPr/>
        </p:nvSpPr>
        <p:spPr>
          <a:xfrm>
            <a:off x="8748464" y="6597352"/>
            <a:ext cx="395536" cy="276999"/>
          </a:xfrm>
          <a:prstGeom prst="rect">
            <a:avLst/>
          </a:prstGeom>
          <a:noFill/>
        </p:spPr>
        <p:txBody>
          <a:bodyPr wrap="square" rtlCol="0">
            <a:spAutoFit/>
          </a:bodyPr>
          <a:lstStyle/>
          <a:p>
            <a:r>
              <a:rPr lang="en-US" altLang="zh-TW" sz="1200" dirty="0"/>
              <a:t>66</a:t>
            </a:r>
            <a:endParaRPr lang="zh-TW" altLang="en-US"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頁尾版面配置區 5">
            <a:extLst>
              <a:ext uri="{FF2B5EF4-FFF2-40B4-BE49-F238E27FC236}">
                <a16:creationId xmlns:a16="http://schemas.microsoft.com/office/drawing/2014/main" id="{7332F16E-F971-4D39-87CE-2F9655013502}"/>
              </a:ext>
            </a:extLst>
          </p:cNvPr>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
        <p:nvSpPr>
          <p:cNvPr id="24579" name="Rectangle 8">
            <a:extLst>
              <a:ext uri="{FF2B5EF4-FFF2-40B4-BE49-F238E27FC236}">
                <a16:creationId xmlns:a16="http://schemas.microsoft.com/office/drawing/2014/main" id="{EE467B25-69D0-4B80-ACA9-4BF6854C4114}"/>
              </a:ext>
            </a:extLst>
          </p:cNvPr>
          <p:cNvSpPr>
            <a:spLocks noGrp="1" noChangeArrowheads="1"/>
          </p:cNvSpPr>
          <p:nvPr>
            <p:ph type="title"/>
          </p:nvPr>
        </p:nvSpPr>
        <p:spPr/>
        <p:txBody>
          <a:bodyPr/>
          <a:lstStyle/>
          <a:p>
            <a:pPr eaLnBrk="1" hangingPunct="1"/>
            <a:r>
              <a:rPr lang="en-US" altLang="zh-TW"/>
              <a:t>2.2 Thresholding</a:t>
            </a:r>
          </a:p>
        </p:txBody>
      </p:sp>
      <p:sp>
        <p:nvSpPr>
          <p:cNvPr id="24580" name="Rectangle 3">
            <a:extLst>
              <a:ext uri="{FF2B5EF4-FFF2-40B4-BE49-F238E27FC236}">
                <a16:creationId xmlns:a16="http://schemas.microsoft.com/office/drawing/2014/main" id="{8973A097-5F4F-4B70-B539-AA103417C192}"/>
              </a:ext>
            </a:extLst>
          </p:cNvPr>
          <p:cNvSpPr>
            <a:spLocks noGrp="1" noChangeArrowheads="1"/>
          </p:cNvSpPr>
          <p:nvPr>
            <p:ph type="body" sz="half" idx="1"/>
          </p:nvPr>
        </p:nvSpPr>
        <p:spPr>
          <a:xfrm>
            <a:off x="684213" y="2041525"/>
            <a:ext cx="7920037" cy="4411663"/>
          </a:xfrm>
        </p:spPr>
        <p:txBody>
          <a:bodyPr/>
          <a:lstStyle/>
          <a:p>
            <a:pPr eaLnBrk="1" hangingPunct="1"/>
            <a:endParaRPr lang="en-US" altLang="zh-TW" sz="2600" dirty="0"/>
          </a:p>
          <a:p>
            <a:pPr eaLnBrk="1" hangingPunct="1"/>
            <a:endParaRPr lang="en-US" altLang="zh-TW" sz="2600" dirty="0"/>
          </a:p>
          <a:p>
            <a:pPr eaLnBrk="1" hangingPunct="1"/>
            <a:r>
              <a:rPr lang="en-US" altLang="zh-TW" sz="2600" dirty="0"/>
              <a:t>histogram </a:t>
            </a:r>
          </a:p>
          <a:p>
            <a:pPr eaLnBrk="1" hangingPunct="1"/>
            <a:endParaRPr lang="en-US" altLang="zh-TW" sz="2600" dirty="0"/>
          </a:p>
          <a:p>
            <a:pPr eaLnBrk="1" hangingPunct="1"/>
            <a:r>
              <a:rPr lang="en-US" altLang="zh-TW" sz="2600" i="1" dirty="0"/>
              <a:t>m</a:t>
            </a:r>
            <a:r>
              <a:rPr lang="en-US" altLang="zh-TW" sz="2600" dirty="0"/>
              <a:t> spans each gray level value e.g. 0 - 255</a:t>
            </a:r>
          </a:p>
          <a:p>
            <a:pPr eaLnBrk="1" hangingPunct="1"/>
            <a:r>
              <a:rPr lang="en-US" altLang="zh-TW" sz="2600" i="1" dirty="0"/>
              <a:t>#</a:t>
            </a:r>
            <a:r>
              <a:rPr lang="en-US" altLang="zh-TW" sz="2600" dirty="0"/>
              <a:t>: operator counts the number of elements in a set</a:t>
            </a:r>
          </a:p>
          <a:p>
            <a:pPr eaLnBrk="1" hangingPunct="1"/>
            <a:endParaRPr lang="en-US" altLang="zh-TW" sz="2600" dirty="0"/>
          </a:p>
          <a:p>
            <a:pPr eaLnBrk="1" hangingPunct="1"/>
            <a:endParaRPr lang="en-US" altLang="zh-TW" sz="2600" dirty="0"/>
          </a:p>
        </p:txBody>
      </p:sp>
      <p:graphicFrame>
        <p:nvGraphicFramePr>
          <p:cNvPr id="24581" name="Object 7">
            <a:extLst>
              <a:ext uri="{FF2B5EF4-FFF2-40B4-BE49-F238E27FC236}">
                <a16:creationId xmlns:a16="http://schemas.microsoft.com/office/drawing/2014/main" id="{EB406A81-83CD-4C37-9E4B-AFDC5EA8206E}"/>
              </a:ext>
            </a:extLst>
          </p:cNvPr>
          <p:cNvGraphicFramePr>
            <a:graphicFrameLocks noGrp="1" noChangeAspect="1"/>
          </p:cNvGraphicFramePr>
          <p:nvPr>
            <p:ph sz="quarter" idx="3"/>
          </p:nvPr>
        </p:nvGraphicFramePr>
        <p:xfrm>
          <a:off x="2700338" y="2997200"/>
          <a:ext cx="4535487" cy="541338"/>
        </p:xfrm>
        <a:graphic>
          <a:graphicData uri="http://schemas.openxmlformats.org/presentationml/2006/ole">
            <mc:AlternateContent xmlns:mc="http://schemas.openxmlformats.org/markup-compatibility/2006">
              <mc:Choice xmlns:v="urn:schemas-microsoft-com:vml" Requires="v">
                <p:oleObj spid="_x0000_s4206" name="方程式" r:id="rId4" imgW="1701800" imgH="203200" progId="Equation.3">
                  <p:embed/>
                </p:oleObj>
              </mc:Choice>
              <mc:Fallback>
                <p:oleObj name="方程式" r:id="rId4" imgW="1701800" imgH="203200" progId="Equation.3">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00338" y="2997200"/>
                        <a:ext cx="4535487" cy="54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文字方塊 5"/>
          <p:cNvSpPr txBox="1"/>
          <p:nvPr/>
        </p:nvSpPr>
        <p:spPr>
          <a:xfrm>
            <a:off x="8820472" y="6597352"/>
            <a:ext cx="323528" cy="276999"/>
          </a:xfrm>
          <a:prstGeom prst="rect">
            <a:avLst/>
          </a:prstGeom>
          <a:noFill/>
        </p:spPr>
        <p:txBody>
          <a:bodyPr wrap="square" rtlCol="0">
            <a:spAutoFit/>
          </a:bodyPr>
          <a:lstStyle/>
          <a:p>
            <a:r>
              <a:rPr lang="en-US" altLang="zh-TW" sz="1200" dirty="0"/>
              <a:t>7</a:t>
            </a:r>
            <a:endParaRPr lang="zh-TW" altLang="en-US" sz="1200" dirty="0"/>
          </a:p>
        </p:txBody>
      </p:sp>
      <p:grpSp>
        <p:nvGrpSpPr>
          <p:cNvPr id="2" name="群組 1">
            <a:extLst>
              <a:ext uri="{FF2B5EF4-FFF2-40B4-BE49-F238E27FC236}">
                <a16:creationId xmlns:a16="http://schemas.microsoft.com/office/drawing/2014/main" id="{67140878-7C56-445D-88CC-E2369868E449}"/>
              </a:ext>
            </a:extLst>
          </p:cNvPr>
          <p:cNvGrpSpPr/>
          <p:nvPr/>
        </p:nvGrpSpPr>
        <p:grpSpPr>
          <a:xfrm>
            <a:off x="6086635" y="228071"/>
            <a:ext cx="2895601" cy="2589995"/>
            <a:chOff x="4356100" y="2636838"/>
            <a:chExt cx="4787902" cy="4282580"/>
          </a:xfrm>
        </p:grpSpPr>
        <p:pic>
          <p:nvPicPr>
            <p:cNvPr id="7" name="Picture 5" descr="lena(histogram)">
              <a:extLst>
                <a:ext uri="{FF2B5EF4-FFF2-40B4-BE49-F238E27FC236}">
                  <a16:creationId xmlns:a16="http://schemas.microsoft.com/office/drawing/2014/main" id="{279F213D-F4B8-497B-BDC8-E3F1983D98B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2636838"/>
              <a:ext cx="4356100" cy="373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8">
              <a:extLst>
                <a:ext uri="{FF2B5EF4-FFF2-40B4-BE49-F238E27FC236}">
                  <a16:creationId xmlns:a16="http://schemas.microsoft.com/office/drawing/2014/main" id="{62769BBA-BE21-4D44-9D34-B1E6E56D4762}"/>
                </a:ext>
              </a:extLst>
            </p:cNvPr>
            <p:cNvSpPr txBox="1">
              <a:spLocks noChangeArrowheads="1"/>
            </p:cNvSpPr>
            <p:nvPr/>
          </p:nvSpPr>
          <p:spPr bwMode="auto">
            <a:xfrm>
              <a:off x="4356100" y="6237288"/>
              <a:ext cx="5762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buClrTx/>
                <a:buSzTx/>
                <a:buFontTx/>
                <a:buNone/>
              </a:pPr>
              <a:r>
                <a:rPr lang="en-US" altLang="zh-TW" sz="1800"/>
                <a:t>0</a:t>
              </a:r>
            </a:p>
          </p:txBody>
        </p:sp>
        <p:sp>
          <p:nvSpPr>
            <p:cNvPr id="9" name="Text Box 9">
              <a:extLst>
                <a:ext uri="{FF2B5EF4-FFF2-40B4-BE49-F238E27FC236}">
                  <a16:creationId xmlns:a16="http://schemas.microsoft.com/office/drawing/2014/main" id="{84D4A2B9-3524-4FB2-8612-7FADF81E7BA4}"/>
                </a:ext>
              </a:extLst>
            </p:cNvPr>
            <p:cNvSpPr txBox="1">
              <a:spLocks noChangeArrowheads="1"/>
            </p:cNvSpPr>
            <p:nvPr/>
          </p:nvSpPr>
          <p:spPr bwMode="auto">
            <a:xfrm>
              <a:off x="7954408" y="6308724"/>
              <a:ext cx="1189594" cy="610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buClrTx/>
                <a:buSzTx/>
                <a:buFontTx/>
                <a:buNone/>
              </a:pPr>
              <a:r>
                <a:rPr lang="en-US" altLang="zh-TW" sz="1800" dirty="0"/>
                <a:t>255</a:t>
              </a: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頁尾版面配置區 3">
            <a:extLst>
              <a:ext uri="{FF2B5EF4-FFF2-40B4-BE49-F238E27FC236}">
                <a16:creationId xmlns:a16="http://schemas.microsoft.com/office/drawing/2014/main" id="{AE749DD3-EFC5-4308-BBFA-BA99B7F0800D}"/>
              </a:ext>
            </a:extLst>
          </p:cNvPr>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pic>
        <p:nvPicPr>
          <p:cNvPr id="25603" name="Picture 4" descr="2">
            <a:extLst>
              <a:ext uri="{FF2B5EF4-FFF2-40B4-BE49-F238E27FC236}">
                <a16:creationId xmlns:a16="http://schemas.microsoft.com/office/drawing/2014/main" id="{23B16F9B-21DC-4693-87D8-6E2900B54E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8984"/>
          <a:stretch>
            <a:fillRect/>
          </a:stretch>
        </p:blipFill>
        <p:spPr bwMode="auto">
          <a:xfrm>
            <a:off x="0" y="2828925"/>
            <a:ext cx="4183063"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Rectangle 7">
            <a:extLst>
              <a:ext uri="{FF2B5EF4-FFF2-40B4-BE49-F238E27FC236}">
                <a16:creationId xmlns:a16="http://schemas.microsoft.com/office/drawing/2014/main" id="{6A1F10E3-EBF3-4446-877C-16D7B88B3A1C}"/>
              </a:ext>
            </a:extLst>
          </p:cNvPr>
          <p:cNvSpPr>
            <a:spLocks noGrp="1" noChangeArrowheads="1"/>
          </p:cNvSpPr>
          <p:nvPr>
            <p:ph type="title"/>
          </p:nvPr>
        </p:nvSpPr>
        <p:spPr>
          <a:noFill/>
        </p:spPr>
        <p:txBody>
          <a:bodyPr/>
          <a:lstStyle/>
          <a:p>
            <a:pPr eaLnBrk="1" hangingPunct="1"/>
            <a:r>
              <a:rPr lang="en-US" altLang="zh-TW"/>
              <a:t>2.2 Thresholding</a:t>
            </a:r>
          </a:p>
        </p:txBody>
      </p:sp>
      <p:graphicFrame>
        <p:nvGraphicFramePr>
          <p:cNvPr id="25605" name="Object 11">
            <a:extLst>
              <a:ext uri="{FF2B5EF4-FFF2-40B4-BE49-F238E27FC236}">
                <a16:creationId xmlns:a16="http://schemas.microsoft.com/office/drawing/2014/main" id="{A846FBFF-22AB-47F6-9F6D-EE8FC31F2007}"/>
              </a:ext>
            </a:extLst>
          </p:cNvPr>
          <p:cNvGraphicFramePr>
            <a:graphicFrameLocks noGrp="1" noChangeAspect="1"/>
          </p:cNvGraphicFramePr>
          <p:nvPr>
            <p:ph idx="1"/>
          </p:nvPr>
        </p:nvGraphicFramePr>
        <p:xfrm>
          <a:off x="3995738" y="1844675"/>
          <a:ext cx="1223962" cy="725488"/>
        </p:xfrm>
        <a:graphic>
          <a:graphicData uri="http://schemas.openxmlformats.org/presentationml/2006/ole">
            <mc:AlternateContent xmlns:mc="http://schemas.openxmlformats.org/markup-compatibility/2006">
              <mc:Choice xmlns:v="urn:schemas-microsoft-com:vml" Requires="v">
                <p:oleObj spid="_x0000_s5230" name="方程式" r:id="rId5" imgW="342751" imgH="203112" progId="Equation.3">
                  <p:embed/>
                </p:oleObj>
              </mc:Choice>
              <mc:Fallback>
                <p:oleObj name="方程式" r:id="rId5" imgW="342751" imgH="203112" progId="Equation.3">
                  <p:embed/>
                  <p:pic>
                    <p:nvPicPr>
                      <p:cNvPr id="0"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95738" y="1844675"/>
                        <a:ext cx="1223962" cy="725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5606" name="Picture 13" descr="2">
            <a:extLst>
              <a:ext uri="{FF2B5EF4-FFF2-40B4-BE49-F238E27FC236}">
                <a16:creationId xmlns:a16="http://schemas.microsoft.com/office/drawing/2014/main" id="{889B47B3-2E0D-4534-A744-64E84C8A28A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b="12605"/>
          <a:stretch>
            <a:fillRect/>
          </a:stretch>
        </p:blipFill>
        <p:spPr bwMode="auto">
          <a:xfrm>
            <a:off x="4529138" y="2781300"/>
            <a:ext cx="4584700" cy="295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7" name="AutoShape 14">
            <a:extLst>
              <a:ext uri="{FF2B5EF4-FFF2-40B4-BE49-F238E27FC236}">
                <a16:creationId xmlns:a16="http://schemas.microsoft.com/office/drawing/2014/main" id="{C4EB0BED-BC2F-45ED-A54F-B3988EACA491}"/>
              </a:ext>
            </a:extLst>
          </p:cNvPr>
          <p:cNvSpPr>
            <a:spLocks noChangeArrowheads="1"/>
          </p:cNvSpPr>
          <p:nvPr/>
        </p:nvSpPr>
        <p:spPr bwMode="auto">
          <a:xfrm>
            <a:off x="3563938" y="2420938"/>
            <a:ext cx="2160587" cy="379412"/>
          </a:xfrm>
          <a:prstGeom prst="curvedDownArrow">
            <a:avLst>
              <a:gd name="adj1" fmla="val 87897"/>
              <a:gd name="adj2" fmla="val 206375"/>
              <a:gd name="adj3" fmla="val 33435"/>
            </a:avLst>
          </a:prstGeom>
          <a:solidFill>
            <a:schemeClr val="bg1"/>
          </a:solidFill>
          <a:ln w="9525">
            <a:solidFill>
              <a:schemeClr val="hlink"/>
            </a:solidFill>
            <a:miter lim="800000"/>
            <a:headEnd/>
            <a:tailEnd/>
          </a:ln>
        </p:spPr>
        <p:txBody>
          <a:bodyPr wrap="none" anchor="ct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buClrTx/>
              <a:buSzTx/>
              <a:buFontTx/>
              <a:buNone/>
            </a:pPr>
            <a:endParaRPr lang="zh-TW" altLang="en-US" sz="1800"/>
          </a:p>
        </p:txBody>
      </p:sp>
      <p:sp>
        <p:nvSpPr>
          <p:cNvPr id="2" name="矩形 1">
            <a:extLst>
              <a:ext uri="{FF2B5EF4-FFF2-40B4-BE49-F238E27FC236}">
                <a16:creationId xmlns:a16="http://schemas.microsoft.com/office/drawing/2014/main" id="{881E59F1-C65B-4EC0-8CA3-8B429F4BFAEC}"/>
              </a:ext>
            </a:extLst>
          </p:cNvPr>
          <p:cNvSpPr/>
          <p:nvPr/>
        </p:nvSpPr>
        <p:spPr>
          <a:xfrm>
            <a:off x="682625" y="5729288"/>
            <a:ext cx="2817813" cy="327025"/>
          </a:xfrm>
          <a:prstGeom prst="rect">
            <a:avLst/>
          </a:prstGeom>
        </p:spPr>
        <p:txBody>
          <a:bodyPr wrap="none">
            <a:spAutoFit/>
          </a:bodyPr>
          <a:lstStyle/>
          <a:p>
            <a:pPr eaLnBrk="1" hangingPunct="1">
              <a:lnSpc>
                <a:spcPct val="120000"/>
              </a:lnSpc>
              <a:spcBef>
                <a:spcPct val="50000"/>
              </a:spcBef>
              <a:spcAft>
                <a:spcPts val="0"/>
              </a:spcAft>
              <a:defRPr/>
            </a:pPr>
            <a:r>
              <a:rPr lang="en-US" altLang="zh-TW" sz="1400" b="1" kern="100" dirty="0">
                <a:solidFill>
                  <a:srgbClr val="000000"/>
                </a:solidFill>
                <a:latin typeface="+mn-lt"/>
                <a:cs typeface="Times New Roman" panose="02020603050405020304" pitchFamily="18" charset="0"/>
              </a:rPr>
              <a:t>Figure 2.3 </a:t>
            </a:r>
            <a:r>
              <a:rPr lang="en-US" altLang="zh-TW" sz="1400" kern="100" dirty="0">
                <a:solidFill>
                  <a:srgbClr val="000000"/>
                </a:solidFill>
                <a:latin typeface="+mn-lt"/>
                <a:cs typeface="Times New Roman" panose="02020603050405020304" pitchFamily="18" charset="0"/>
              </a:rPr>
              <a:t>Image of a metal part.</a:t>
            </a:r>
            <a:endParaRPr lang="zh-TW" altLang="zh-TW" sz="1400" kern="100" dirty="0">
              <a:latin typeface="+mn-lt"/>
              <a:cs typeface="Times New Roman" panose="02020603050405020304" pitchFamily="18" charset="0"/>
            </a:endParaRPr>
          </a:p>
        </p:txBody>
      </p:sp>
      <p:sp>
        <p:nvSpPr>
          <p:cNvPr id="3" name="矩形 2">
            <a:extLst>
              <a:ext uri="{FF2B5EF4-FFF2-40B4-BE49-F238E27FC236}">
                <a16:creationId xmlns:a16="http://schemas.microsoft.com/office/drawing/2014/main" id="{691354A5-D08F-4D2A-834D-C7C5E4229EA5}"/>
              </a:ext>
            </a:extLst>
          </p:cNvPr>
          <p:cNvSpPr/>
          <p:nvPr/>
        </p:nvSpPr>
        <p:spPr>
          <a:xfrm>
            <a:off x="4697413" y="5651500"/>
            <a:ext cx="4195762" cy="866775"/>
          </a:xfrm>
          <a:prstGeom prst="rect">
            <a:avLst/>
          </a:prstGeom>
        </p:spPr>
        <p:txBody>
          <a:bodyPr>
            <a:spAutoFit/>
          </a:bodyPr>
          <a:lstStyle/>
          <a:p>
            <a:pPr algn="ctr" eaLnBrk="1" hangingPunct="1">
              <a:lnSpc>
                <a:spcPct val="120000"/>
              </a:lnSpc>
              <a:spcBef>
                <a:spcPct val="50000"/>
              </a:spcBef>
              <a:spcAft>
                <a:spcPts val="0"/>
              </a:spcAft>
              <a:defRPr/>
            </a:pPr>
            <a:r>
              <a:rPr lang="en-US" altLang="zh-TW" sz="1400" b="1" kern="100" dirty="0">
                <a:solidFill>
                  <a:srgbClr val="000000"/>
                </a:solidFill>
                <a:latin typeface="+mn-lt"/>
                <a:cs typeface="Times New Roman" panose="02020603050405020304" pitchFamily="18" charset="0"/>
              </a:rPr>
              <a:t>Figure 2.4 </a:t>
            </a:r>
            <a:r>
              <a:rPr lang="en-US" altLang="zh-TW" sz="1400" kern="100" dirty="0">
                <a:solidFill>
                  <a:srgbClr val="000000"/>
                </a:solidFill>
                <a:latin typeface="+mn-lt"/>
                <a:cs typeface="Times New Roman" panose="02020603050405020304" pitchFamily="18" charset="0"/>
              </a:rPr>
              <a:t>Histogram of the image of Fig. 2.3. The histogram shows two dominant modes. The small mode on the left tail is not significant.</a:t>
            </a:r>
            <a:endParaRPr lang="zh-TW" altLang="zh-TW" sz="1400" kern="100" dirty="0">
              <a:latin typeface="+mn-lt"/>
              <a:cs typeface="Times New Roman" panose="02020603050405020304" pitchFamily="18" charset="0"/>
            </a:endParaRPr>
          </a:p>
        </p:txBody>
      </p:sp>
      <p:sp>
        <p:nvSpPr>
          <p:cNvPr id="10" name="文字方塊 9"/>
          <p:cNvSpPr txBox="1"/>
          <p:nvPr/>
        </p:nvSpPr>
        <p:spPr>
          <a:xfrm>
            <a:off x="8820472" y="6597352"/>
            <a:ext cx="323528" cy="276999"/>
          </a:xfrm>
          <a:prstGeom prst="rect">
            <a:avLst/>
          </a:prstGeom>
          <a:noFill/>
        </p:spPr>
        <p:txBody>
          <a:bodyPr wrap="square" rtlCol="0">
            <a:spAutoFit/>
          </a:bodyPr>
          <a:lstStyle/>
          <a:p>
            <a:r>
              <a:rPr lang="en-US" altLang="zh-TW" sz="1200" dirty="0"/>
              <a:t>8</a:t>
            </a:r>
            <a:endParaRPr lang="zh-TW" altLang="en-US" sz="12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頁尾版面配置區 4">
            <a:extLst>
              <a:ext uri="{FF2B5EF4-FFF2-40B4-BE49-F238E27FC236}">
                <a16:creationId xmlns:a16="http://schemas.microsoft.com/office/drawing/2014/main" id="{69A4AF56-A756-4A5E-B7AA-BB97760D58FC}"/>
              </a:ext>
            </a:extLst>
          </p:cNvPr>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
        <p:nvSpPr>
          <p:cNvPr id="26627" name="Rectangle 4">
            <a:extLst>
              <a:ext uri="{FF2B5EF4-FFF2-40B4-BE49-F238E27FC236}">
                <a16:creationId xmlns:a16="http://schemas.microsoft.com/office/drawing/2014/main" id="{8C714D57-7EAB-471C-B3A0-05226468BACA}"/>
              </a:ext>
            </a:extLst>
          </p:cNvPr>
          <p:cNvSpPr>
            <a:spLocks noGrp="1" noChangeArrowheads="1"/>
          </p:cNvSpPr>
          <p:nvPr>
            <p:ph type="title"/>
          </p:nvPr>
        </p:nvSpPr>
        <p:spPr>
          <a:noFill/>
        </p:spPr>
        <p:txBody>
          <a:bodyPr/>
          <a:lstStyle/>
          <a:p>
            <a:pPr eaLnBrk="1" hangingPunct="1"/>
            <a:r>
              <a:rPr lang="en-US" altLang="zh-TW"/>
              <a:t>2.2 Thresholding</a:t>
            </a:r>
          </a:p>
        </p:txBody>
      </p:sp>
      <p:pic>
        <p:nvPicPr>
          <p:cNvPr id="26628" name="Picture 5" descr="2">
            <a:extLst>
              <a:ext uri="{FF2B5EF4-FFF2-40B4-BE49-F238E27FC236}">
                <a16:creationId xmlns:a16="http://schemas.microsoft.com/office/drawing/2014/main" id="{ED330ECC-FA1A-44E9-A0B4-FE4DB6E8B7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4686" r="4686" b="14169"/>
          <a:stretch>
            <a:fillRect/>
          </a:stretch>
        </p:blipFill>
        <p:spPr bwMode="auto">
          <a:xfrm>
            <a:off x="4581525" y="2735263"/>
            <a:ext cx="4238625" cy="289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6629" name="Object 10">
            <a:extLst>
              <a:ext uri="{FF2B5EF4-FFF2-40B4-BE49-F238E27FC236}">
                <a16:creationId xmlns:a16="http://schemas.microsoft.com/office/drawing/2014/main" id="{4D5ADDD8-B984-47E4-A225-39848394D011}"/>
              </a:ext>
            </a:extLst>
          </p:cNvPr>
          <p:cNvGraphicFramePr>
            <a:graphicFrameLocks noGrp="1" noChangeAspect="1"/>
          </p:cNvGraphicFramePr>
          <p:nvPr>
            <p:ph sz="half" idx="2"/>
          </p:nvPr>
        </p:nvGraphicFramePr>
        <p:xfrm>
          <a:off x="3348038" y="1989138"/>
          <a:ext cx="2305050" cy="785812"/>
        </p:xfrm>
        <a:graphic>
          <a:graphicData uri="http://schemas.openxmlformats.org/presentationml/2006/ole">
            <mc:AlternateContent xmlns:mc="http://schemas.openxmlformats.org/markup-compatibility/2006">
              <mc:Choice xmlns:v="urn:schemas-microsoft-com:vml" Requires="v">
                <p:oleObj spid="_x0000_s6255" name="方程式" r:id="rId5" imgW="596641" imgH="203112" progId="Equation.3">
                  <p:embed/>
                </p:oleObj>
              </mc:Choice>
              <mc:Fallback>
                <p:oleObj name="方程式" r:id="rId5" imgW="596641" imgH="203112" progId="Equation.3">
                  <p:embed/>
                  <p:pic>
                    <p:nvPicPr>
                      <p:cNvPr id="0" name="Object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48038" y="1989138"/>
                        <a:ext cx="2305050" cy="785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6630" name="Picture 4" descr="2">
            <a:extLst>
              <a:ext uri="{FF2B5EF4-FFF2-40B4-BE49-F238E27FC236}">
                <a16:creationId xmlns:a16="http://schemas.microsoft.com/office/drawing/2014/main" id="{C7F00086-E9CC-46D6-A725-221D96E9F04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b="8984"/>
          <a:stretch>
            <a:fillRect/>
          </a:stretch>
        </p:blipFill>
        <p:spPr bwMode="auto">
          <a:xfrm>
            <a:off x="0" y="2708275"/>
            <a:ext cx="4183063"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矩形 7">
            <a:extLst>
              <a:ext uri="{FF2B5EF4-FFF2-40B4-BE49-F238E27FC236}">
                <a16:creationId xmlns:a16="http://schemas.microsoft.com/office/drawing/2014/main" id="{B7E5D091-8205-45FF-9670-0EB2B60B52AD}"/>
              </a:ext>
            </a:extLst>
          </p:cNvPr>
          <p:cNvSpPr/>
          <p:nvPr/>
        </p:nvSpPr>
        <p:spPr>
          <a:xfrm>
            <a:off x="682625" y="5608638"/>
            <a:ext cx="2817813" cy="327025"/>
          </a:xfrm>
          <a:prstGeom prst="rect">
            <a:avLst/>
          </a:prstGeom>
        </p:spPr>
        <p:txBody>
          <a:bodyPr wrap="none">
            <a:spAutoFit/>
          </a:bodyPr>
          <a:lstStyle/>
          <a:p>
            <a:pPr eaLnBrk="1" hangingPunct="1">
              <a:lnSpc>
                <a:spcPct val="120000"/>
              </a:lnSpc>
              <a:spcBef>
                <a:spcPct val="50000"/>
              </a:spcBef>
              <a:spcAft>
                <a:spcPts val="0"/>
              </a:spcAft>
              <a:defRPr/>
            </a:pPr>
            <a:r>
              <a:rPr lang="en-US" altLang="zh-TW" sz="1400" b="1" kern="100" dirty="0">
                <a:solidFill>
                  <a:srgbClr val="000000"/>
                </a:solidFill>
                <a:latin typeface="+mn-lt"/>
                <a:cs typeface="Times New Roman" panose="02020603050405020304" pitchFamily="18" charset="0"/>
              </a:rPr>
              <a:t>Figure 2.3 </a:t>
            </a:r>
            <a:r>
              <a:rPr lang="en-US" altLang="zh-TW" sz="1400" kern="100" dirty="0">
                <a:solidFill>
                  <a:srgbClr val="000000"/>
                </a:solidFill>
                <a:latin typeface="+mn-lt"/>
                <a:cs typeface="Times New Roman" panose="02020603050405020304" pitchFamily="18" charset="0"/>
              </a:rPr>
              <a:t>Image of a metal part.</a:t>
            </a:r>
            <a:endParaRPr lang="zh-TW" altLang="zh-TW" sz="1400" kern="100" dirty="0">
              <a:latin typeface="+mn-lt"/>
              <a:cs typeface="Times New Roman" panose="02020603050405020304" pitchFamily="18" charset="0"/>
            </a:endParaRPr>
          </a:p>
        </p:txBody>
      </p:sp>
      <p:sp>
        <p:nvSpPr>
          <p:cNvPr id="2" name="矩形 1">
            <a:extLst>
              <a:ext uri="{FF2B5EF4-FFF2-40B4-BE49-F238E27FC236}">
                <a16:creationId xmlns:a16="http://schemas.microsoft.com/office/drawing/2014/main" id="{01EC13A3-4491-46D6-8264-7E2386A8BCC6}"/>
              </a:ext>
            </a:extLst>
          </p:cNvPr>
          <p:cNvSpPr/>
          <p:nvPr/>
        </p:nvSpPr>
        <p:spPr>
          <a:xfrm>
            <a:off x="4364038" y="5608638"/>
            <a:ext cx="4672012" cy="868362"/>
          </a:xfrm>
          <a:prstGeom prst="rect">
            <a:avLst/>
          </a:prstGeom>
        </p:spPr>
        <p:txBody>
          <a:bodyPr>
            <a:spAutoFit/>
          </a:bodyPr>
          <a:lstStyle/>
          <a:p>
            <a:pPr algn="ctr" eaLnBrk="1" hangingPunct="1">
              <a:lnSpc>
                <a:spcPct val="120000"/>
              </a:lnSpc>
              <a:spcBef>
                <a:spcPct val="50000"/>
              </a:spcBef>
              <a:defRPr/>
            </a:pPr>
            <a:r>
              <a:rPr lang="en-US" altLang="zh-TW" sz="1400" b="1" dirty="0">
                <a:solidFill>
                  <a:srgbClr val="000000"/>
                </a:solidFill>
                <a:latin typeface="+mn-lt"/>
              </a:rPr>
              <a:t>Figure 2.5 </a:t>
            </a:r>
            <a:r>
              <a:rPr lang="en-US" altLang="zh-TW" sz="1400" dirty="0">
                <a:solidFill>
                  <a:srgbClr val="000000"/>
                </a:solidFill>
                <a:latin typeface="+mn-lt"/>
              </a:rPr>
              <a:t>Metal-part image of Fig 2.3 </a:t>
            </a:r>
            <a:r>
              <a:rPr lang="en-US" altLang="zh-TW" sz="1400" dirty="0" err="1">
                <a:solidFill>
                  <a:srgbClr val="000000"/>
                </a:solidFill>
                <a:latin typeface="+mn-lt"/>
              </a:rPr>
              <a:t>thresholded</a:t>
            </a:r>
            <a:r>
              <a:rPr lang="en-US" altLang="zh-TW" sz="1400" dirty="0">
                <a:solidFill>
                  <a:srgbClr val="000000"/>
                </a:solidFill>
                <a:latin typeface="+mn-lt"/>
              </a:rPr>
              <a:t> at gray level 148, which is in the valley between the two dominant modes.</a:t>
            </a:r>
            <a:endParaRPr lang="zh-TW" altLang="en-US" sz="1400" dirty="0">
              <a:latin typeface="+mn-lt"/>
            </a:endParaRPr>
          </a:p>
        </p:txBody>
      </p:sp>
      <p:sp>
        <p:nvSpPr>
          <p:cNvPr id="9" name="文字方塊 8"/>
          <p:cNvSpPr txBox="1"/>
          <p:nvPr/>
        </p:nvSpPr>
        <p:spPr>
          <a:xfrm>
            <a:off x="8820472" y="6597352"/>
            <a:ext cx="323528" cy="276999"/>
          </a:xfrm>
          <a:prstGeom prst="rect">
            <a:avLst/>
          </a:prstGeom>
          <a:noFill/>
        </p:spPr>
        <p:txBody>
          <a:bodyPr wrap="square" rtlCol="0">
            <a:spAutoFit/>
          </a:bodyPr>
          <a:lstStyle/>
          <a:p>
            <a:r>
              <a:rPr lang="en-US" altLang="zh-TW" sz="1200" dirty="0"/>
              <a:t>9</a:t>
            </a:r>
            <a:endParaRPr lang="zh-TW" altLang="en-US" sz="1200" dirty="0"/>
          </a:p>
        </p:txBody>
      </p:sp>
    </p:spTree>
  </p:cSld>
  <p:clrMapOvr>
    <a:masterClrMapping/>
  </p:clrMapOvr>
</p:sld>
</file>

<file path=ppt/theme/theme1.xml><?xml version="1.0" encoding="utf-8"?>
<a:theme xmlns:a="http://schemas.openxmlformats.org/drawingml/2006/main" name="Network">
  <a:themeElements>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Network">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1" lang="zh-TW" altLang="en-US" sz="1800" b="0" i="0" u="none" strike="noStrike" cap="none" normalizeH="0" baseline="0" smtClean="0">
            <a:ln>
              <a:noFill/>
            </a:ln>
            <a:solidFill>
              <a:schemeClr val="tx1"/>
            </a:solidFill>
            <a:effectLst/>
            <a:latin typeface="Arial" charset="0"/>
            <a:ea typeface="新細明體" pitchFamily="18" charset="-12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1" lang="zh-TW" altLang="en-US" sz="1800" b="0" i="0" u="none" strike="noStrike" cap="none" normalizeH="0" baseline="0" smtClean="0">
            <a:ln>
              <a:noFill/>
            </a:ln>
            <a:solidFill>
              <a:schemeClr val="tx1"/>
            </a:solidFill>
            <a:effectLst/>
            <a:latin typeface="Arial" charset="0"/>
            <a:ea typeface="新細明體" pitchFamily="18" charset="-120"/>
          </a:defRPr>
        </a:defPPr>
      </a:lstStyle>
    </a:lnDef>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50942</TotalTime>
  <Words>6929</Words>
  <Application>Microsoft Office PowerPoint</Application>
  <PresentationFormat>如螢幕大小 (4:3)</PresentationFormat>
  <Paragraphs>805</Paragraphs>
  <Slides>66</Slides>
  <Notes>66</Notes>
  <HiddenSlides>0</HiddenSlides>
  <MMClips>0</MMClips>
  <ScaleCrop>false</ScaleCrop>
  <HeadingPairs>
    <vt:vector size="8" baseType="variant">
      <vt:variant>
        <vt:lpstr>使用字型</vt:lpstr>
      </vt:variant>
      <vt:variant>
        <vt:i4>7</vt:i4>
      </vt:variant>
      <vt:variant>
        <vt:lpstr>佈景主題</vt:lpstr>
      </vt:variant>
      <vt:variant>
        <vt:i4>1</vt:i4>
      </vt:variant>
      <vt:variant>
        <vt:lpstr>內嵌 OLE 伺服程式</vt:lpstr>
      </vt:variant>
      <vt:variant>
        <vt:i4>1</vt:i4>
      </vt:variant>
      <vt:variant>
        <vt:lpstr>投影片標題</vt:lpstr>
      </vt:variant>
      <vt:variant>
        <vt:i4>66</vt:i4>
      </vt:variant>
    </vt:vector>
  </HeadingPairs>
  <TitlesOfParts>
    <vt:vector size="75" baseType="lpstr">
      <vt:lpstr>PingFang TC</vt:lpstr>
      <vt:lpstr>新細明體</vt:lpstr>
      <vt:lpstr>Arial</vt:lpstr>
      <vt:lpstr>Cambria Math</vt:lpstr>
      <vt:lpstr>Comic Sans MS</vt:lpstr>
      <vt:lpstr>Times New Roman</vt:lpstr>
      <vt:lpstr>Wingdings</vt:lpstr>
      <vt:lpstr>Network</vt:lpstr>
      <vt:lpstr>方程式</vt:lpstr>
      <vt:lpstr>Computer and Robot Vision I</vt:lpstr>
      <vt:lpstr>Outline</vt:lpstr>
      <vt:lpstr>2.1 Introduction</vt:lpstr>
      <vt:lpstr>2.2 Thresholding</vt:lpstr>
      <vt:lpstr>2.2 Thresholding</vt:lpstr>
      <vt:lpstr>2.2 Thresholding</vt:lpstr>
      <vt:lpstr>2.2 Thresholding</vt:lpstr>
      <vt:lpstr>2.2 Thresholding</vt:lpstr>
      <vt:lpstr>2.2 Thresholding</vt:lpstr>
      <vt:lpstr>2.2 Thresholding</vt:lpstr>
      <vt:lpstr>2.2 Thresholding</vt:lpstr>
      <vt:lpstr>2.2 Thresholding</vt:lpstr>
      <vt:lpstr>2.2.1 Minimizing  Within-Group Variance</vt:lpstr>
      <vt:lpstr>2.2.1 Minimizing  Within-Group Variance</vt:lpstr>
      <vt:lpstr>2.2.1 Minimizing  Within-Group Variance</vt:lpstr>
      <vt:lpstr>2.2.1 Minimizing  Within-Group Variance</vt:lpstr>
      <vt:lpstr>2.2.2 Minimizing  Kullback Information Distance</vt:lpstr>
      <vt:lpstr>2.2.2 Minimizing  Kullback Information Distance</vt:lpstr>
      <vt:lpstr>2.2.2 Minimizing  Kullback Information Distance</vt:lpstr>
      <vt:lpstr>2.2.2 Minimizing  Kullback Information Distance</vt:lpstr>
      <vt:lpstr>2.2.2 Minimizing  Kullback Information Distance</vt:lpstr>
      <vt:lpstr>2.3 Connected Components Labeling</vt:lpstr>
      <vt:lpstr>2.3 Connected Components Labeling</vt:lpstr>
      <vt:lpstr>PowerPoint 簡報</vt:lpstr>
      <vt:lpstr>2.3.1 Connected Components Operators</vt:lpstr>
      <vt:lpstr>2.3.1 Connected Components Operators</vt:lpstr>
      <vt:lpstr>2.3.1 Connected Components Operators</vt:lpstr>
      <vt:lpstr>PowerPoint 簡報</vt:lpstr>
      <vt:lpstr>2.3.2 Connected Components Algorithms</vt:lpstr>
      <vt:lpstr>2.3.2 Connected Components Algorithms</vt:lpstr>
      <vt:lpstr>2.3.2 Connected Components Algorithms</vt:lpstr>
      <vt:lpstr>2.3.2 Connected Components Algorithms</vt:lpstr>
      <vt:lpstr>PowerPoint 簡報</vt:lpstr>
      <vt:lpstr>PowerPoint 簡報</vt:lpstr>
      <vt:lpstr>PowerPoint 簡報</vt:lpstr>
      <vt:lpstr>PowerPoint 簡報</vt:lpstr>
      <vt:lpstr>PowerPoint 簡報</vt:lpstr>
      <vt:lpstr>2.3.4 The Classical Algorithm</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2.4 Signature Segmentation and Analysis</vt:lpstr>
      <vt:lpstr>PowerPoint 簡報</vt:lpstr>
      <vt:lpstr>PowerPoint 簡報</vt:lpstr>
      <vt:lpstr>PowerPoint 簡報</vt:lpstr>
      <vt:lpstr>PowerPoint 簡報</vt:lpstr>
      <vt:lpstr>PowerPoint 簡報</vt:lpstr>
      <vt:lpstr>PowerPoint 簡報</vt:lpstr>
      <vt:lpstr>Project due Sep. 26, 2023</vt:lpstr>
      <vt:lpstr>Project due Sep. 26, 2023</vt:lpstr>
    </vt:vector>
  </TitlesOfParts>
  <Company>CMT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Nicholas</dc:creator>
  <cp:lastModifiedBy>user</cp:lastModifiedBy>
  <cp:revision>597</cp:revision>
  <cp:lastPrinted>2023-08-12T05:08:29Z</cp:lastPrinted>
  <dcterms:created xsi:type="dcterms:W3CDTF">2004-02-27T09:53:19Z</dcterms:created>
  <dcterms:modified xsi:type="dcterms:W3CDTF">2023-09-11T20:49:31Z</dcterms:modified>
</cp:coreProperties>
</file>